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2" r:id="rId4"/>
    <p:sldId id="265" r:id="rId5"/>
    <p:sldId id="271" r:id="rId6"/>
    <p:sldId id="259" r:id="rId7"/>
    <p:sldId id="278" r:id="rId8"/>
    <p:sldId id="279" r:id="rId9"/>
    <p:sldId id="276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94" autoAdjust="0"/>
  </p:normalViewPr>
  <p:slideViewPr>
    <p:cSldViewPr snapToGrid="0" snapToObjects="1">
      <p:cViewPr varScale="1">
        <p:scale>
          <a:sx n="102" d="100"/>
          <a:sy n="102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8A5EE-E4D1-EE4D-B5F6-223849DA440D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6552-20BD-4240-81A3-FA6CB3F74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5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6552-20BD-4240-81A3-FA6CB3F745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72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NHTSA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6552-20BD-4240-81A3-FA6CB3F745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1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capture differences in these modes? How</a:t>
            </a:r>
            <a:r>
              <a:rPr lang="en-US" baseline="0" dirty="0" smtClean="0"/>
              <a:t> does utility change with automation. Challenge? How do we model? NEW: modes are changing in a way that are not reflected in existing attributes. ASCs may be changing. Time and cost may be changing. Other benefits.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6552-20BD-4240-81A3-FA6CB3F745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44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6552-20BD-4240-81A3-FA6CB3F745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56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79E4-325B-CD41-AE71-587DD465F2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70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experiments as opposed</a:t>
            </a:r>
            <a:r>
              <a:rPr lang="en-US" baseline="0" dirty="0" smtClean="0"/>
              <a:t> to stated preferences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6552-20BD-4240-81A3-FA6CB3F745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41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88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1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76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9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0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3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62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45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43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6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24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4001-67FE-0542-8E5E-B0E3648FD02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51DE-EF9C-6944-9200-117A1AA01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5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and Forecasting Implications of Driverless Cars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1"/>
            <a:ext cx="9144000" cy="2340277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Joan Walker</a:t>
            </a:r>
          </a:p>
          <a:p>
            <a:r>
              <a:rPr lang="en-US" sz="5100" dirty="0" smtClean="0"/>
              <a:t>UC Berkeley</a:t>
            </a:r>
          </a:p>
          <a:p>
            <a:endParaRPr lang="en-US" dirty="0" smtClean="0"/>
          </a:p>
          <a:p>
            <a:r>
              <a:rPr lang="en-US" dirty="0" smtClean="0"/>
              <a:t>@ Workshop on </a:t>
            </a:r>
          </a:p>
          <a:p>
            <a:r>
              <a:rPr lang="en-US" dirty="0" smtClean="0"/>
              <a:t>ATB Impacts and TDM Implications of Driverless Cars</a:t>
            </a:r>
            <a:br>
              <a:rPr lang="en-US" dirty="0" smtClean="0"/>
            </a:br>
            <a:r>
              <a:rPr lang="en-US" dirty="0" smtClean="0"/>
              <a:t>TRB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268" y="122893"/>
            <a:ext cx="1419739" cy="14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Modes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1" y="1611425"/>
            <a:ext cx="8697468" cy="40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8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modeling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41749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What’s different? On both supply and demand</a:t>
            </a:r>
          </a:p>
          <a:p>
            <a:r>
              <a:rPr lang="en-US" dirty="0" smtClean="0"/>
              <a:t>What can be captured within existing models?</a:t>
            </a:r>
          </a:p>
          <a:p>
            <a:pPr lvl="1"/>
            <a:r>
              <a:rPr lang="en-US" dirty="0" smtClean="0"/>
              <a:t>Analogs of existing modes</a:t>
            </a:r>
          </a:p>
          <a:p>
            <a:pPr lvl="1"/>
            <a:r>
              <a:rPr lang="en-US" dirty="0" smtClean="0"/>
              <a:t>Existing attributes (value or preference)</a:t>
            </a:r>
          </a:p>
          <a:p>
            <a:pPr lvl="1"/>
            <a:r>
              <a:rPr lang="en-US" dirty="0" smtClean="0"/>
              <a:t>Existing decisions</a:t>
            </a:r>
          </a:p>
          <a:p>
            <a:r>
              <a:rPr lang="en-US" dirty="0" smtClean="0"/>
              <a:t>What structural changes are necessary?</a:t>
            </a:r>
          </a:p>
          <a:p>
            <a:pPr lvl="1"/>
            <a:r>
              <a:rPr lang="en-US" dirty="0" smtClean="0"/>
              <a:t>New attributes, modes, choice sets, decisions</a:t>
            </a:r>
          </a:p>
          <a:p>
            <a:pPr lvl="1"/>
            <a:r>
              <a:rPr lang="en-US" dirty="0" smtClean="0"/>
              <a:t>Disruptive/Transformative </a:t>
            </a:r>
            <a:r>
              <a:rPr lang="en-US" dirty="0" smtClean="0">
                <a:sym typeface="Wingdings"/>
              </a:rPr>
              <a:t>(major behavioral shifts)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2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automation (NHTSA)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9809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No-Automation (Level 0):</a:t>
            </a:r>
            <a:r>
              <a:rPr lang="en-US" dirty="0"/>
              <a:t> D</a:t>
            </a:r>
            <a:r>
              <a:rPr lang="en-US" dirty="0" smtClean="0"/>
              <a:t>river </a:t>
            </a:r>
            <a:r>
              <a:rPr lang="en-US" dirty="0"/>
              <a:t>is in complete and sole </a:t>
            </a:r>
            <a:r>
              <a:rPr lang="en-US" dirty="0" smtClean="0"/>
              <a:t>control</a:t>
            </a:r>
          </a:p>
          <a:p>
            <a:endParaRPr lang="en-US" sz="1400" dirty="0"/>
          </a:p>
          <a:p>
            <a:r>
              <a:rPr lang="en-US" b="1" dirty="0"/>
              <a:t>Function-specific Automation (Level 1):</a:t>
            </a:r>
            <a:r>
              <a:rPr lang="en-US" dirty="0"/>
              <a:t> Automation </a:t>
            </a:r>
            <a:r>
              <a:rPr lang="en-US" dirty="0" smtClean="0"/>
              <a:t>of </a:t>
            </a:r>
            <a:r>
              <a:rPr lang="en-US" dirty="0"/>
              <a:t>one or more specific control </a:t>
            </a:r>
            <a:r>
              <a:rPr lang="en-US" dirty="0" smtClean="0"/>
              <a:t>functions</a:t>
            </a:r>
            <a:r>
              <a:rPr lang="en-US" dirty="0"/>
              <a:t> </a:t>
            </a:r>
            <a:r>
              <a:rPr lang="en-US" dirty="0" smtClean="0"/>
              <a:t>(e.g., automatic braking)</a:t>
            </a:r>
            <a:endParaRPr lang="en-US" b="1" dirty="0" smtClean="0"/>
          </a:p>
          <a:p>
            <a:endParaRPr lang="en-US" sz="1400" b="1" dirty="0" smtClean="0"/>
          </a:p>
          <a:p>
            <a:r>
              <a:rPr lang="en-US" b="1" dirty="0" smtClean="0"/>
              <a:t>Combined </a:t>
            </a:r>
            <a:r>
              <a:rPr lang="en-US" b="1" dirty="0"/>
              <a:t>Function Automation (Level 2):</a:t>
            </a:r>
            <a:r>
              <a:rPr lang="en-US" dirty="0"/>
              <a:t> </a:t>
            </a:r>
            <a:r>
              <a:rPr lang="en-US" dirty="0" smtClean="0"/>
              <a:t>Automation </a:t>
            </a:r>
            <a:r>
              <a:rPr lang="en-US" dirty="0"/>
              <a:t>of at least two primary control functions </a:t>
            </a:r>
            <a:r>
              <a:rPr lang="en-US" dirty="0" smtClean="0"/>
              <a:t>working together (e.g., adaptive </a:t>
            </a:r>
            <a:r>
              <a:rPr lang="en-US" dirty="0"/>
              <a:t>cruise control </a:t>
            </a:r>
            <a:r>
              <a:rPr lang="en-US" dirty="0" smtClean="0"/>
              <a:t>with lane centering).</a:t>
            </a:r>
            <a:endParaRPr lang="en-US" b="1" dirty="0" smtClean="0"/>
          </a:p>
          <a:p>
            <a:endParaRPr lang="en-US" sz="1400" b="1" dirty="0" smtClean="0"/>
          </a:p>
          <a:p>
            <a:r>
              <a:rPr lang="en-US" b="1" dirty="0" smtClean="0"/>
              <a:t>Limited </a:t>
            </a:r>
            <a:r>
              <a:rPr lang="en-US" b="1" dirty="0"/>
              <a:t>Self-Driving Automation (Level 3):</a:t>
            </a:r>
            <a:r>
              <a:rPr lang="en-US" dirty="0"/>
              <a:t> A</a:t>
            </a:r>
            <a:r>
              <a:rPr lang="en-US" dirty="0" smtClean="0"/>
              <a:t>utomation enables driver </a:t>
            </a:r>
            <a:r>
              <a:rPr lang="en-US" dirty="0"/>
              <a:t>to cede full control of all safety-critical functions under certain </a:t>
            </a:r>
            <a:r>
              <a:rPr lang="en-US" dirty="0" smtClean="0"/>
              <a:t>conditions. Driver </a:t>
            </a:r>
            <a:r>
              <a:rPr lang="en-US" dirty="0"/>
              <a:t>is expected to be </a:t>
            </a:r>
            <a:r>
              <a:rPr lang="en-US" dirty="0" smtClean="0"/>
              <a:t>available.</a:t>
            </a:r>
            <a:endParaRPr lang="en-US" dirty="0"/>
          </a:p>
          <a:p>
            <a:endParaRPr lang="en-US" sz="1400" b="1" dirty="0" smtClean="0"/>
          </a:p>
          <a:p>
            <a:r>
              <a:rPr lang="en-US" b="1" dirty="0" smtClean="0"/>
              <a:t>Full </a:t>
            </a:r>
            <a:r>
              <a:rPr lang="en-US" b="1" dirty="0"/>
              <a:t>Self-Driving Automation (Level 4):</a:t>
            </a:r>
            <a:r>
              <a:rPr lang="en-US" dirty="0"/>
              <a:t> The vehicle is designed to perform all safety-critical driving </a:t>
            </a:r>
            <a:r>
              <a:rPr lang="en-US" dirty="0" smtClean="0"/>
              <a:t>functions for </a:t>
            </a:r>
            <a:r>
              <a:rPr lang="en-US" dirty="0"/>
              <a:t>an entire trip. </a:t>
            </a:r>
            <a:r>
              <a:rPr lang="en-US" dirty="0" smtClean="0"/>
              <a:t>This </a:t>
            </a:r>
            <a:r>
              <a:rPr lang="en-US" dirty="0"/>
              <a:t>includes both occupied and unoccupied vehicles.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52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Capacity, Safety, Reliability</a:t>
            </a:r>
          </a:p>
          <a:p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Level 3 (driver in the loop)</a:t>
            </a:r>
          </a:p>
          <a:p>
            <a:pPr lvl="2"/>
            <a:r>
              <a:rPr lang="en-US" dirty="0" smtClean="0"/>
              <a:t>Safety, Reduce driver burden (Stress/fatigue), Conjoint activities, Cost savings via fuel and insurance </a:t>
            </a:r>
          </a:p>
          <a:p>
            <a:pPr lvl="1"/>
            <a:r>
              <a:rPr lang="en-US" dirty="0" smtClean="0"/>
              <a:t>Level 4 (driverless)</a:t>
            </a:r>
          </a:p>
          <a:p>
            <a:pPr lvl="2"/>
            <a:r>
              <a:rPr lang="en-US" dirty="0" smtClean="0"/>
              <a:t>Parking</a:t>
            </a:r>
            <a:r>
              <a:rPr lang="en-US" dirty="0"/>
              <a:t>;</a:t>
            </a:r>
            <a:r>
              <a:rPr lang="en-US" dirty="0" smtClean="0"/>
              <a:t> Fetching; Refueling/Charging</a:t>
            </a:r>
            <a:r>
              <a:rPr lang="en-US" dirty="0"/>
              <a:t>;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Mobility </a:t>
            </a:r>
            <a:r>
              <a:rPr lang="en-US" dirty="0"/>
              <a:t>for young, old, disabled</a:t>
            </a:r>
            <a:endParaRPr lang="en-US" dirty="0" smtClean="0"/>
          </a:p>
          <a:p>
            <a:pPr lvl="2"/>
            <a:r>
              <a:rPr lang="en-US" dirty="0" smtClean="0"/>
              <a:t>Control/Robot anxiety</a:t>
            </a:r>
          </a:p>
          <a:p>
            <a:pPr lvl="1"/>
            <a:r>
              <a:rPr lang="en-US" dirty="0" smtClean="0"/>
              <a:t>Impacts both Public and Private ownership models</a:t>
            </a:r>
          </a:p>
        </p:txBody>
      </p:sp>
    </p:spTree>
    <p:extLst>
      <p:ext uri="{BB962C8B-B14F-4D97-AF65-F5344CB8AC3E}">
        <p14:creationId xmlns:p14="http://schemas.microsoft.com/office/powerpoint/2010/main" xmlns="" val="26372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Car </a:t>
            </a:r>
            <a:r>
              <a:rPr lang="en-US" dirty="0"/>
              <a:t>M</a:t>
            </a:r>
            <a:r>
              <a:rPr lang="en-US" dirty="0" smtClean="0"/>
              <a:t>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61" y="1950455"/>
            <a:ext cx="5279898" cy="40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04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Modifying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Gucwa</a:t>
            </a:r>
            <a:r>
              <a:rPr lang="en-US" dirty="0" smtClean="0"/>
              <a:t> (2014) preliminary results</a:t>
            </a:r>
          </a:p>
          <a:p>
            <a:pPr lvl="1"/>
            <a:r>
              <a:rPr lang="en-US" dirty="0" smtClean="0"/>
              <a:t>MTC Travel Model One</a:t>
            </a:r>
          </a:p>
          <a:p>
            <a:pPr lvl="1"/>
            <a:r>
              <a:rPr lang="en-US" dirty="0" smtClean="0"/>
              <a:t>Scenarios</a:t>
            </a:r>
          </a:p>
          <a:p>
            <a:pPr lvl="2"/>
            <a:r>
              <a:rPr lang="en-US" dirty="0" smtClean="0"/>
              <a:t>Pervasive adoption of Level </a:t>
            </a:r>
            <a:r>
              <a:rPr lang="en-US" dirty="0"/>
              <a:t>3</a:t>
            </a:r>
            <a:r>
              <a:rPr lang="en-US" dirty="0" smtClean="0"/>
              <a:t> in 2030</a:t>
            </a:r>
          </a:p>
          <a:p>
            <a:pPr lvl="2"/>
            <a:r>
              <a:rPr lang="en-US" dirty="0" smtClean="0"/>
              <a:t>3 levels of </a:t>
            </a:r>
            <a:r>
              <a:rPr lang="en-US" b="1" dirty="0" smtClean="0"/>
              <a:t>capacity</a:t>
            </a:r>
            <a:r>
              <a:rPr lang="en-US" dirty="0" smtClean="0"/>
              <a:t> improvement: 0, 10%, 100%</a:t>
            </a:r>
          </a:p>
          <a:p>
            <a:pPr lvl="2"/>
            <a:r>
              <a:rPr lang="en-US" dirty="0" smtClean="0"/>
              <a:t>4 levels of </a:t>
            </a:r>
            <a:r>
              <a:rPr lang="en-US" b="1" dirty="0" smtClean="0"/>
              <a:t>time quality</a:t>
            </a:r>
            <a:r>
              <a:rPr lang="en-US" dirty="0" smtClean="0"/>
              <a:t> improvement via </a:t>
            </a:r>
            <a:r>
              <a:rPr lang="en-US" i="1" dirty="0" err="1" smtClean="0">
                <a:latin typeface="Symbol" charset="2"/>
                <a:cs typeface="Symbol" charset="2"/>
              </a:rPr>
              <a:t>b</a:t>
            </a:r>
            <a:r>
              <a:rPr lang="en-US" i="1" baseline="-25000" dirty="0" err="1" smtClean="0"/>
              <a:t>time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r>
              <a:rPr lang="en-US" i="1" dirty="0" smtClean="0"/>
              <a:t>	</a:t>
            </a:r>
            <a:r>
              <a:rPr lang="en-US" dirty="0" smtClean="0"/>
              <a:t>current</a:t>
            </a:r>
            <a:r>
              <a:rPr lang="en-US" i="1" dirty="0" smtClean="0"/>
              <a:t> </a:t>
            </a:r>
            <a:r>
              <a:rPr lang="en-US" i="1" dirty="0" err="1">
                <a:latin typeface="Symbol" charset="2"/>
                <a:cs typeface="Symbol" charset="2"/>
              </a:rPr>
              <a:t>b</a:t>
            </a:r>
            <a:r>
              <a:rPr lang="en-US" i="1" baseline="-25000" dirty="0" err="1"/>
              <a:t>time</a:t>
            </a:r>
            <a:r>
              <a:rPr lang="en-US" i="1" dirty="0" smtClean="0"/>
              <a:t>, 70% </a:t>
            </a:r>
            <a:r>
              <a:rPr lang="en-US" dirty="0" smtClean="0"/>
              <a:t>curren</a:t>
            </a:r>
            <a:r>
              <a:rPr lang="en-US" i="1" dirty="0" smtClean="0"/>
              <a:t>t, 50% </a:t>
            </a:r>
            <a:r>
              <a:rPr lang="en-US" dirty="0" smtClean="0"/>
              <a:t>curren</a:t>
            </a:r>
            <a:r>
              <a:rPr lang="en-US" i="1" dirty="0" smtClean="0"/>
              <a:t>t, 0 </a:t>
            </a:r>
          </a:p>
          <a:p>
            <a:pPr lvl="1"/>
            <a:r>
              <a:rPr lang="en-US" dirty="0" smtClean="0"/>
              <a:t>2030 Forecast</a:t>
            </a:r>
          </a:p>
          <a:p>
            <a:pPr lvl="2"/>
            <a:r>
              <a:rPr lang="en-US" dirty="0" smtClean="0"/>
              <a:t>4-8% increase in VMT for moderate scenarios</a:t>
            </a:r>
          </a:p>
          <a:p>
            <a:pPr lvl="2"/>
            <a:r>
              <a:rPr lang="en-US" dirty="0" smtClean="0"/>
              <a:t>15% increase in VMT for most extreme scenario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6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Latent Modality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26BA-3911-E945-86D4-F462091CD6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Ven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85" y="1453281"/>
            <a:ext cx="4640049" cy="42871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86489" y="2088476"/>
            <a:ext cx="3557511" cy="3762903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/>
            </a:pPr>
            <a:r>
              <a:rPr lang="en-US" sz="2000" b="1" dirty="0">
                <a:solidFill>
                  <a:schemeClr val="accent1"/>
                </a:solidFill>
                <a:cs typeface="Times"/>
                <a:sym typeface="Wingdings"/>
              </a:rPr>
              <a:t>MOVING FROM</a:t>
            </a:r>
          </a:p>
          <a:p>
            <a:pPr algn="l" defTabSz="914400">
              <a:defRPr/>
            </a:pPr>
            <a:r>
              <a:rPr lang="en-US" sz="2000" b="1" dirty="0">
                <a:solidFill>
                  <a:schemeClr val="accent1"/>
                </a:solidFill>
                <a:cs typeface="Times"/>
                <a:sym typeface="Wingdings"/>
              </a:rPr>
              <a:t>Trip/Tour-based Mode Choice</a:t>
            </a:r>
          </a:p>
          <a:p>
            <a:pPr algn="l" defTabSz="914400">
              <a:defRPr/>
            </a:pPr>
            <a:r>
              <a:rPr lang="en-US" sz="2000" b="1" dirty="0">
                <a:solidFill>
                  <a:schemeClr val="accent1"/>
                </a:solidFill>
                <a:cs typeface="Times"/>
                <a:sym typeface="Wingdings"/>
              </a:rPr>
              <a:t> Lifestyle-based Mode Choice</a:t>
            </a:r>
          </a:p>
          <a:p>
            <a:pPr algn="l" defTabSz="914400">
              <a:defRPr/>
            </a:pPr>
            <a:endParaRPr lang="en-US" sz="2000" i="1" dirty="0" smtClean="0">
              <a:cs typeface="Times"/>
            </a:endParaRPr>
          </a:p>
          <a:p>
            <a:pPr algn="l" defTabSz="914400">
              <a:defRPr/>
            </a:pPr>
            <a:r>
              <a:rPr lang="en-US" sz="2000" i="1" dirty="0" smtClean="0">
                <a:cs typeface="Times"/>
              </a:rPr>
              <a:t>Modality Styles</a:t>
            </a:r>
          </a:p>
          <a:p>
            <a:pPr algn="l" defTabSz="914400">
              <a:defRPr/>
            </a:pPr>
            <a:r>
              <a:rPr lang="en-US" sz="2000" dirty="0">
                <a:cs typeface="Times"/>
              </a:rPr>
              <a:t>D</a:t>
            </a:r>
            <a:r>
              <a:rPr lang="en-US" sz="2000" dirty="0" smtClean="0">
                <a:cs typeface="Times"/>
              </a:rPr>
              <a:t>efined as:</a:t>
            </a:r>
            <a:r>
              <a:rPr lang="en-US" sz="2000" dirty="0">
                <a:cs typeface="Times"/>
              </a:rPr>
              <a:t> </a:t>
            </a:r>
            <a:r>
              <a:rPr lang="en-US" sz="2000" dirty="0" smtClean="0">
                <a:cs typeface="Times"/>
              </a:rPr>
              <a:t>lifestyles built around particular travel modes</a:t>
            </a:r>
          </a:p>
          <a:p>
            <a:pPr algn="l" defTabSz="914400">
              <a:defRPr/>
            </a:pPr>
            <a:endParaRPr lang="en-US" sz="2000" dirty="0" smtClean="0">
              <a:cs typeface="Times"/>
            </a:endParaRPr>
          </a:p>
          <a:p>
            <a:pPr algn="l" defTabSz="914400">
              <a:defRPr/>
            </a:pPr>
            <a:r>
              <a:rPr lang="en-US" sz="2000" dirty="0" smtClean="0">
                <a:cs typeface="Times"/>
              </a:rPr>
              <a:t>Latent modal preferences</a:t>
            </a:r>
          </a:p>
          <a:p>
            <a:pPr marL="342900" indent="-342900" algn="l" defTabSz="914400">
              <a:buFontTx/>
              <a:buChar char="-"/>
              <a:defRPr/>
            </a:pPr>
            <a:r>
              <a:rPr lang="en-US" sz="2000" dirty="0" smtClean="0">
                <a:cs typeface="Times"/>
                <a:sym typeface="Wingdings"/>
              </a:rPr>
              <a:t>Choice set</a:t>
            </a:r>
            <a:endParaRPr lang="en-US" sz="2000" dirty="0">
              <a:cs typeface="Times"/>
              <a:sym typeface="Wingdings"/>
            </a:endParaRPr>
          </a:p>
          <a:p>
            <a:pPr marL="342900" indent="-342900" algn="l" defTabSz="914400">
              <a:buFontTx/>
              <a:buChar char="-"/>
              <a:defRPr/>
            </a:pPr>
            <a:r>
              <a:rPr lang="en-US" sz="2000" dirty="0" smtClean="0">
                <a:cs typeface="Times"/>
                <a:sym typeface="Wingdings"/>
              </a:rPr>
              <a:t>Taste heterogeneity</a:t>
            </a:r>
          </a:p>
          <a:p>
            <a:pPr marL="342900" indent="-342900" algn="l" defTabSz="914400">
              <a:buFontTx/>
              <a:buChar char="-"/>
              <a:defRPr/>
            </a:pPr>
            <a:endParaRPr lang="en-US" sz="2000" dirty="0">
              <a:cs typeface="Times"/>
              <a:sym typeface="Wingdings"/>
            </a:endParaRPr>
          </a:p>
          <a:p>
            <a:pPr marL="342900" indent="-342900" algn="l" defTabSz="914400">
              <a:buFontTx/>
              <a:buChar char="-"/>
              <a:defRPr/>
            </a:pPr>
            <a:endParaRPr lang="en-US" sz="2000" dirty="0" smtClean="0">
              <a:cs typeface="Times"/>
              <a:sym typeface="Wingdings"/>
            </a:endParaRPr>
          </a:p>
          <a:p>
            <a:pPr algn="l" defTabSz="914400">
              <a:defRPr/>
            </a:pPr>
            <a:endParaRPr lang="en-US" sz="2000" dirty="0" smtClean="0">
              <a:cs typeface="Times"/>
            </a:endParaRPr>
          </a:p>
          <a:p>
            <a:pPr algn="l" defTabSz="914400">
              <a:defRPr/>
            </a:pPr>
            <a:endParaRPr lang="en-US" sz="2000" dirty="0" smtClean="0">
              <a:cs typeface="Time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6166117"/>
            <a:ext cx="7676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2"/>
                </a:solidFill>
                <a:latin typeface="Times New Roman" charset="0"/>
              </a:rPr>
              <a:t>Vij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 and Walker (2013)</a:t>
            </a:r>
            <a:r>
              <a:rPr lang="en-US" sz="2000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Times New Roman" charset="0"/>
              </a:rPr>
            </a:br>
            <a:endParaRPr lang="en-US" sz="2000" dirty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5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 Inveterate Dri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65" y="123474"/>
            <a:ext cx="2831123" cy="27505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0708" y="2888640"/>
            <a:ext cx="2573358" cy="447649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Times"/>
                <a:cs typeface="Times"/>
              </a:rPr>
              <a:t>1. Inveterate Drivers</a:t>
            </a:r>
          </a:p>
        </p:txBody>
      </p:sp>
      <p:pic>
        <p:nvPicPr>
          <p:cNvPr id="11" name="Picture 10" descr="02 Car Commut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533" y="127024"/>
            <a:ext cx="2145323" cy="28818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64310" y="2895583"/>
            <a:ext cx="2573358" cy="447649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Times"/>
                <a:cs typeface="Times"/>
              </a:rPr>
              <a:t>2. Car Commuters</a:t>
            </a:r>
          </a:p>
        </p:txBody>
      </p:sp>
      <p:pic>
        <p:nvPicPr>
          <p:cNvPr id="13" name="Picture 12" descr="03 Moms in Ca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992" y="43797"/>
            <a:ext cx="2418080" cy="307238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33707" y="2895583"/>
            <a:ext cx="2573358" cy="447649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Times"/>
                <a:cs typeface="Times"/>
              </a:rPr>
              <a:t>3. Moms in Cars</a:t>
            </a:r>
          </a:p>
        </p:txBody>
      </p:sp>
      <p:pic>
        <p:nvPicPr>
          <p:cNvPr id="15" name="Picture 14" descr="04 Transit Taker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78" y="3466741"/>
            <a:ext cx="1154723" cy="284988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80708" y="6388249"/>
            <a:ext cx="2573358" cy="447649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Times"/>
                <a:cs typeface="Times"/>
              </a:rPr>
              <a:t>4. Transit Takers</a:t>
            </a:r>
          </a:p>
        </p:txBody>
      </p:sp>
      <p:pic>
        <p:nvPicPr>
          <p:cNvPr id="17" name="Picture 16" descr="05 Multimodal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196" y="3583533"/>
            <a:ext cx="2232074" cy="280746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264310" y="6388249"/>
            <a:ext cx="2573358" cy="447649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Times"/>
                <a:cs typeface="Times"/>
              </a:rPr>
              <a:t>5. Multimodals</a:t>
            </a:r>
          </a:p>
        </p:txBody>
      </p:sp>
      <p:pic>
        <p:nvPicPr>
          <p:cNvPr id="19" name="Picture 18" descr="06 Empty Nester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722" y="3627330"/>
            <a:ext cx="1370623" cy="267462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233707" y="6391177"/>
            <a:ext cx="2573358" cy="447649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Times"/>
                <a:cs typeface="Times"/>
              </a:rPr>
              <a:t>6. Empty Nesters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26BA-3911-E945-86D4-F462091CD6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200" y="5327630"/>
            <a:ext cx="101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Times"/>
                <a:cs typeface="Times"/>
              </a:rPr>
              <a:t>(</a:t>
            </a:r>
            <a:r>
              <a:rPr lang="en-US" sz="2000" dirty="0" err="1" smtClean="0">
                <a:solidFill>
                  <a:srgbClr val="4F81BD"/>
                </a:solidFill>
                <a:latin typeface="Times"/>
                <a:cs typeface="Times"/>
              </a:rPr>
              <a:t>Vij</a:t>
            </a:r>
            <a:r>
              <a:rPr lang="en-US" sz="2000" dirty="0" smtClean="0">
                <a:solidFill>
                  <a:srgbClr val="4F81BD"/>
                </a:solidFill>
                <a:latin typeface="Times"/>
                <a:cs typeface="Times"/>
              </a:rPr>
              <a:t>, 2014)</a:t>
            </a:r>
            <a:endParaRPr lang="en-US" sz="2000" dirty="0">
              <a:solidFill>
                <a:srgbClr val="4F81BD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0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512"/>
            <a:ext cx="8446968" cy="53709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 to model all modes in base case</a:t>
            </a:r>
          </a:p>
          <a:p>
            <a:r>
              <a:rPr lang="en-US" dirty="0" smtClean="0"/>
              <a:t>How to quantify the effect of automation on choice behavior</a:t>
            </a:r>
          </a:p>
          <a:p>
            <a:pPr lvl="1"/>
            <a:r>
              <a:rPr lang="en-US" dirty="0" smtClean="0"/>
              <a:t>How do the utilities of the different modes change?</a:t>
            </a:r>
          </a:p>
          <a:p>
            <a:pPr lvl="1"/>
            <a:r>
              <a:rPr lang="en-US" dirty="0" smtClean="0"/>
              <a:t>Level 3: Safety, Driver burden, Conjoint activities </a:t>
            </a:r>
          </a:p>
          <a:p>
            <a:r>
              <a:rPr lang="en-US" dirty="0" smtClean="0"/>
              <a:t>Level 4</a:t>
            </a:r>
          </a:p>
          <a:p>
            <a:pPr lvl="1"/>
            <a:r>
              <a:rPr lang="en-US" dirty="0" smtClean="0"/>
              <a:t>Substitution between private and public ownership</a:t>
            </a:r>
          </a:p>
          <a:p>
            <a:pPr lvl="1"/>
            <a:r>
              <a:rPr lang="en-US" dirty="0" smtClean="0"/>
              <a:t>Utility: driver effect, self-parking, 0 access </a:t>
            </a:r>
            <a:r>
              <a:rPr lang="en-US" dirty="0" err="1" smtClean="0"/>
              <a:t>carshare</a:t>
            </a:r>
            <a:r>
              <a:rPr lang="en-US" dirty="0" smtClean="0"/>
              <a:t>, focus on conjoint, robot anxiety </a:t>
            </a:r>
          </a:p>
          <a:p>
            <a:pPr lvl="1"/>
            <a:r>
              <a:rPr lang="en-US" dirty="0" smtClean="0"/>
              <a:t>Choice sets: Availability for young/elderly/disabled </a:t>
            </a:r>
          </a:p>
          <a:p>
            <a:pPr lvl="1"/>
            <a:r>
              <a:rPr lang="en-US" dirty="0" smtClean="0"/>
              <a:t>Choice dimensions: Sending kids, refueling, parking</a:t>
            </a:r>
          </a:p>
          <a:p>
            <a:pPr lvl="1"/>
            <a:r>
              <a:rPr lang="en-US" dirty="0" smtClean="0"/>
              <a:t>More fundamental behavioral shifts?</a:t>
            </a:r>
          </a:p>
          <a:p>
            <a:r>
              <a:rPr lang="en-US" dirty="0" smtClean="0"/>
              <a:t>Adoption dynamics; policy interventions/implications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99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520</Words>
  <Application>Microsoft Office PowerPoint</Application>
  <PresentationFormat>On-screen Show (4:3)</PresentationFormat>
  <Paragraphs>94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Modeling and Forecasting Implications of Driverless Cars</vt:lpstr>
      <vt:lpstr>Determining the modeling implications</vt:lpstr>
      <vt:lpstr>Levels of automation (NHTSA)</vt:lpstr>
      <vt:lpstr>What’s different?</vt:lpstr>
      <vt:lpstr>Changing Car Modes</vt:lpstr>
      <vt:lpstr>Example of Modifying Utilities</vt:lpstr>
      <vt:lpstr> Latent Modality Styles</vt:lpstr>
      <vt:lpstr>Slide 8</vt:lpstr>
      <vt:lpstr>Research Questions</vt:lpstr>
      <vt:lpstr>Changing Modes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Forecasting Implications of Driverless Cars</dc:title>
  <dc:creator>Joan Walker</dc:creator>
  <cp:lastModifiedBy>weyantlj</cp:lastModifiedBy>
  <cp:revision>100</cp:revision>
  <dcterms:created xsi:type="dcterms:W3CDTF">2014-01-09T22:11:18Z</dcterms:created>
  <dcterms:modified xsi:type="dcterms:W3CDTF">2014-03-20T19:31:03Z</dcterms:modified>
</cp:coreProperties>
</file>