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8"/>
    <p:sldMasterId id="2147483668" r:id="rId9"/>
  </p:sldMasterIdLst>
  <p:notesMasterIdLst>
    <p:notesMasterId r:id="rId33"/>
  </p:notesMasterIdLst>
  <p:handoutMasterIdLst>
    <p:handoutMasterId r:id="rId34"/>
  </p:handoutMasterIdLst>
  <p:sldIdLst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8" r:id="rId17"/>
    <p:sldId id="499" r:id="rId18"/>
    <p:sldId id="497" r:id="rId19"/>
    <p:sldId id="384" r:id="rId20"/>
    <p:sldId id="383" r:id="rId21"/>
    <p:sldId id="262" r:id="rId22"/>
    <p:sldId id="387" r:id="rId23"/>
    <p:sldId id="388" r:id="rId24"/>
    <p:sldId id="261" r:id="rId25"/>
    <p:sldId id="389" r:id="rId26"/>
    <p:sldId id="281" r:id="rId27"/>
    <p:sldId id="279" r:id="rId28"/>
    <p:sldId id="282" r:id="rId29"/>
    <p:sldId id="260" r:id="rId30"/>
    <p:sldId id="317" r:id="rId31"/>
    <p:sldId id="318" r:id="rId3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 snapToGrid="0">
      <p:cViewPr varScale="1">
        <p:scale>
          <a:sx n="54" d="100"/>
          <a:sy n="54" d="100"/>
        </p:scale>
        <p:origin x="3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-3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80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80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77532FDE-B1A2-410F-AB0C-4F63EC86B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C332E6C0-DAC4-4EF3-B31F-C28A9C559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8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2E6C0-DAC4-4EF3-B31F-C28A9C5598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0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388C9-C193-455D-B6DF-408C883E09F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941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223AB-62CE-4FE0-B0BE-9D6DE769628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78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0D46A-8A93-49E7-A4BC-44D257A3BD0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75264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3995B-1B1F-46F9-BA78-4D7B4CB16D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159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3C797-4E38-402C-B40D-D84A1B41FD2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10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948AC-CB73-47F5-9F6D-812C9479708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82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592B9-53F5-462F-887B-C4CDC503A87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39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B58E1-48CC-495B-AC77-4E55EE4C209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56799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2E9AD-F464-446F-A845-6E7E3C66045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7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F074C-2A22-401A-B972-BC393D81A11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898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6F185-D4F7-449F-8946-C6B2A0C6B9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48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D493-C76D-43CE-8E21-1ACC571DA1B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685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A7EE4-6405-498D-A6BB-E5B63B52B8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93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73C9-DFA1-4F7D-92D4-32EF467DB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C62F-3B17-4014-A02E-2E7D37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10C9-B346-44D5-8A81-06DC74C1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0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1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3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B331-9C08-4D46-906E-C0EA45AA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96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0D24-19E1-406C-8342-050049B7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7320-9A07-4E15-BFFD-89EEE650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669A-09AB-4F85-B94B-EFA0216E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42C7-E0FF-49F8-B5D5-E6B212C9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BB7B-DB4D-430A-8EEE-53D1F562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70E9-3794-4BFE-BF63-E9322C989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EF64-0280-40B3-BCA8-16A34E6F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EBF58B-64A0-4905-AA83-3581935C1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31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snbc.msn.com/id/26295161/ns/weather/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geographic information system </a:t>
            </a:r>
            <a:r>
              <a:rPr lang="en-US" dirty="0" smtClean="0"/>
              <a:t>(GIS) is a system designed to capture, store, manipulate, analyze, manage, and present all types of geographical data. -- Wikipedia</a:t>
            </a:r>
            <a:endParaRPr lang="en-US" dirty="0"/>
          </a:p>
        </p:txBody>
      </p:sp>
      <p:pic>
        <p:nvPicPr>
          <p:cNvPr id="1026" name="Picture 2" descr="C:\Temp\icons\Map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6391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mp\icons\GeoprocessingToolbo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66391"/>
            <a:ext cx="1773115" cy="17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Temp\icons\ArcGISAdministrator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925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Temp\icons\MapPackageMPKFile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330" y="5439506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maps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1042" y="435506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data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8112" y="5439506"/>
            <a:ext cx="64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tools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5841" y="4223182"/>
            <a:ext cx="118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computers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Connected Map, Chart and Animation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1700" y="1089967"/>
            <a:ext cx="312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Tropical Storm </a:t>
            </a:r>
            <a:r>
              <a:rPr lang="en-US" dirty="0" err="1" smtClean="0"/>
              <a:t>Fernand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6162368"/>
            <a:ext cx="728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http://www.msnbc.msn.com/id/26295161/ns/weather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2595"/>
            <a:ext cx="8525933" cy="45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Geographic Data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Conceptual Model</a:t>
            </a:r>
            <a:r>
              <a:rPr lang="en-US" sz="2800" smtClean="0"/>
              <a:t> – a set of concepts that describe a subject and allow reasoning about it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Mathematical Model</a:t>
            </a:r>
            <a:r>
              <a:rPr lang="en-US" sz="2800" smtClean="0"/>
              <a:t> – a conceptual model expressed in symbols and equations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Data Model</a:t>
            </a:r>
            <a:r>
              <a:rPr lang="en-US" sz="2800" smtClean="0"/>
              <a:t> – a conceptual model expressed in a data structure (e.g. ascii files, Excel tables, …..)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Geographic Data Model</a:t>
            </a:r>
            <a:r>
              <a:rPr lang="en-US" sz="2800" smtClean="0"/>
              <a:t> – a conceptual model for describing and reasoning about the world expressed in a GIS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2263" y="522288"/>
            <a:ext cx="191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39725" y="268288"/>
            <a:ext cx="25066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Data Model based on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collection of data themes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252413"/>
            <a:ext cx="5091112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6973888" y="3938588"/>
            <a:ext cx="5572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53188" y="3963988"/>
            <a:ext cx="519112" cy="35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5691188" y="3951288"/>
            <a:ext cx="773112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Spatial Data: Vector format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98525" y="2479675"/>
            <a:ext cx="4564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  <a:r>
              <a:rPr lang="en-US"/>
              <a:t> - a pair of x and y coordinates</a:t>
            </a:r>
          </a:p>
          <a:p>
            <a:pPr>
              <a:defRPr/>
            </a:pPr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402388" y="2668588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29375" y="2251075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98525" y="3851275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  <a:r>
              <a:rPr lang="en-US"/>
              <a:t> - a sequence of points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935788" y="4284663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6427788" y="3929063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665788" y="4281488"/>
            <a:ext cx="73025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7491413" y="3903663"/>
            <a:ext cx="73025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715000" y="43846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949325" y="5159375"/>
            <a:ext cx="383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  <a:r>
              <a:rPr lang="en-US"/>
              <a:t> - a closed set of lines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588000" y="5081588"/>
            <a:ext cx="0" cy="8366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589588" y="5918200"/>
            <a:ext cx="8239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5589588" y="5080000"/>
            <a:ext cx="798512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6391275" y="5076825"/>
            <a:ext cx="747713" cy="392113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6397625" y="5472113"/>
            <a:ext cx="722313" cy="4429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18125" y="4202113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Node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118225" y="3478213"/>
            <a:ext cx="944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vertex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68363" y="1854200"/>
            <a:ext cx="429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Vector</a:t>
            </a:r>
            <a:r>
              <a:rPr lang="en-US"/>
              <a:t> data are defined spatially: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Kissimmee watershed, Florida</a:t>
            </a:r>
          </a:p>
        </p:txBody>
      </p:sp>
      <p:pic>
        <p:nvPicPr>
          <p:cNvPr id="14339" name="Picture 5" descr="kissimme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14538"/>
            <a:ext cx="7772400" cy="4046537"/>
          </a:xfrm>
          <a:noFill/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Themes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V="1">
            <a:off x="1447800" y="47244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Attributes of a Selected Feature</a:t>
            </a:r>
          </a:p>
        </p:txBody>
      </p:sp>
      <p:pic>
        <p:nvPicPr>
          <p:cNvPr id="15363" name="Picture 3" descr="s65-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92325"/>
            <a:ext cx="7772400" cy="3890963"/>
          </a:xfrm>
          <a:noFill/>
        </p:spPr>
      </p:pic>
      <p:sp>
        <p:nvSpPr>
          <p:cNvPr id="15364" name="Line 6"/>
          <p:cNvSpPr>
            <a:spLocks noChangeShapeType="1"/>
          </p:cNvSpPr>
          <p:nvPr/>
        </p:nvSpPr>
        <p:spPr bwMode="auto">
          <a:xfrm flipH="1">
            <a:off x="3657600" y="3352800"/>
            <a:ext cx="1371600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Raster and Vector Data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1447800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slav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781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r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"/>
            <a:ext cx="59340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6172200"/>
            <a:ext cx="621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http://srtm.usgs.gov/srtmimagegallery/index.html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55725" y="1717675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Santa Barbara,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mtClean="0"/>
              <a:t>Origin of Geographic Coordinates</a:t>
            </a:r>
          </a:p>
        </p:txBody>
      </p:sp>
      <p:pic>
        <p:nvPicPr>
          <p:cNvPr id="41987" name="Picture 6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1767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4587875" y="4740275"/>
            <a:ext cx="114300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3954463" y="4740275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1508125" y="44608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Equator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394325" y="5603875"/>
            <a:ext cx="210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Prime Meridian</a:t>
            </a:r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H="1" flipV="1">
            <a:off x="4648200" y="5181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 flipV="1">
            <a:off x="2667000" y="4648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Latitude and Longitude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191000" y="2590800"/>
          <a:ext cx="384492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Document" r:id="rId4" imgW="2507760" imgH="1781280" progId="Word.Document.8">
                  <p:embed/>
                </p:oleObj>
              </mc:Choice>
              <mc:Fallback>
                <p:oleObj name="Document" r:id="rId4" imgW="2507760" imgH="17812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384492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7525" y="2022475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Longitude</a:t>
            </a:r>
            <a:r>
              <a:rPr lang="en-US"/>
              <a:t> line (Meridian)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825875" y="2308225"/>
            <a:ext cx="930275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1524000" y="2667000"/>
            <a:ext cx="469900" cy="457200"/>
            <a:chOff x="960" y="1680"/>
            <a:chExt cx="296" cy="288"/>
          </a:xfrm>
        </p:grpSpPr>
        <p:sp>
          <p:nvSpPr>
            <p:cNvPr id="3098" name="Line 6"/>
            <p:cNvSpPr>
              <a:spLocks noChangeShapeType="1"/>
            </p:cNvSpPr>
            <p:nvPr/>
          </p:nvSpPr>
          <p:spPr bwMode="auto">
            <a:xfrm>
              <a:off x="110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8"/>
            <p:cNvSpPr>
              <a:spLocks noChangeArrowheads="1"/>
            </p:cNvSpPr>
            <p:nvPr/>
          </p:nvSpPr>
          <p:spPr bwMode="auto">
            <a:xfrm>
              <a:off x="960" y="1728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Line 9"/>
            <p:cNvSpPr>
              <a:spLocks noChangeShapeType="1"/>
            </p:cNvSpPr>
            <p:nvPr/>
          </p:nvSpPr>
          <p:spPr bwMode="auto">
            <a:xfrm flipV="1">
              <a:off x="1209" y="1788"/>
              <a:ext cx="47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Rectangle 11"/>
            <p:cNvSpPr>
              <a:spLocks noChangeArrowheads="1"/>
            </p:cNvSpPr>
            <p:nvPr/>
          </p:nvSpPr>
          <p:spPr bwMode="auto">
            <a:xfrm>
              <a:off x="1200" y="1747"/>
              <a:ext cx="47" cy="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6002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/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en-US"/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1219200" y="26670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</a:t>
            </a:r>
            <a:endParaRPr lang="en-US"/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981200" y="2667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endParaRPr lang="en-US"/>
          </a:p>
        </p:txBody>
      </p:sp>
      <p:sp>
        <p:nvSpPr>
          <p:cNvPr id="3083" name="Text Box 19"/>
          <p:cNvSpPr txBox="1">
            <a:spLocks noChangeArrowheads="1"/>
          </p:cNvSpPr>
          <p:nvPr/>
        </p:nvSpPr>
        <p:spPr bwMode="auto">
          <a:xfrm>
            <a:off x="381000" y="33797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180ºW - 0º - 180ºE</a:t>
            </a:r>
          </a:p>
        </p:txBody>
      </p:sp>
      <p:sp>
        <p:nvSpPr>
          <p:cNvPr id="3084" name="Text Box 20"/>
          <p:cNvSpPr txBox="1">
            <a:spLocks noChangeArrowheads="1"/>
          </p:cNvSpPr>
          <p:nvPr/>
        </p:nvSpPr>
        <p:spPr bwMode="auto">
          <a:xfrm>
            <a:off x="533400" y="4343400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Latitude</a:t>
            </a:r>
            <a:r>
              <a:rPr lang="en-US"/>
              <a:t> line (Parallel)</a:t>
            </a: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 flipV="1">
            <a:off x="3436938" y="3619500"/>
            <a:ext cx="1271587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1616075" y="46831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/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1616075" y="5368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en-US"/>
          </a:p>
        </p:txBody>
      </p:sp>
      <p:sp>
        <p:nvSpPr>
          <p:cNvPr id="3088" name="Text Box 29"/>
          <p:cNvSpPr txBox="1">
            <a:spLocks noChangeArrowheads="1"/>
          </p:cNvSpPr>
          <p:nvPr/>
        </p:nvSpPr>
        <p:spPr bwMode="auto">
          <a:xfrm>
            <a:off x="1235075" y="49879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</a:t>
            </a:r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1997075" y="49879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endParaRPr lang="en-US"/>
          </a:p>
        </p:txBody>
      </p:sp>
      <p:sp>
        <p:nvSpPr>
          <p:cNvPr id="3090" name="Text Box 31"/>
          <p:cNvSpPr txBox="1">
            <a:spLocks noChangeArrowheads="1"/>
          </p:cNvSpPr>
          <p:nvPr/>
        </p:nvSpPr>
        <p:spPr bwMode="auto">
          <a:xfrm>
            <a:off x="457200" y="5715000"/>
            <a:ext cx="306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90ºS - 0º - 90ºN</a:t>
            </a:r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 rot="5400000" flipH="1">
            <a:off x="1812131" y="5003007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33"/>
          <p:cNvSpPr>
            <a:spLocks noChangeArrowheads="1"/>
          </p:cNvSpPr>
          <p:nvPr/>
        </p:nvSpPr>
        <p:spPr bwMode="auto">
          <a:xfrm>
            <a:off x="1651000" y="5160963"/>
            <a:ext cx="304800" cy="9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 rot="5400000" flipH="1" flipV="1">
            <a:off x="1732756" y="4987132"/>
            <a:ext cx="60325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41"/>
          <p:cNvSpPr>
            <a:spLocks noChangeArrowheads="1"/>
          </p:cNvSpPr>
          <p:nvPr/>
        </p:nvSpPr>
        <p:spPr bwMode="auto">
          <a:xfrm>
            <a:off x="1646238" y="5046663"/>
            <a:ext cx="312737" cy="361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42"/>
          <p:cNvSpPr>
            <a:spLocks noChangeArrowheads="1"/>
          </p:cNvSpPr>
          <p:nvPr/>
        </p:nvSpPr>
        <p:spPr bwMode="auto">
          <a:xfrm>
            <a:off x="1812925" y="5040313"/>
            <a:ext cx="74613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96" name="Text Box 43"/>
          <p:cNvSpPr txBox="1">
            <a:spLocks noChangeArrowheads="1"/>
          </p:cNvSpPr>
          <p:nvPr/>
        </p:nvSpPr>
        <p:spPr bwMode="auto">
          <a:xfrm>
            <a:off x="4419600" y="5410200"/>
            <a:ext cx="321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(0ºN, 0ºE) </a:t>
            </a:r>
          </a:p>
          <a:p>
            <a:pPr algn="ctr"/>
            <a:r>
              <a:rPr lang="en-US"/>
              <a:t>Equator, Prime Meridian</a:t>
            </a:r>
          </a:p>
          <a:p>
            <a:pPr algn="ctr"/>
            <a:endParaRPr lang="en-US"/>
          </a:p>
        </p:txBody>
      </p:sp>
      <p:sp>
        <p:nvSpPr>
          <p:cNvPr id="3097" name="Line 44"/>
          <p:cNvSpPr>
            <a:spLocks noChangeShapeType="1"/>
          </p:cNvSpPr>
          <p:nvPr/>
        </p:nvSpPr>
        <p:spPr bwMode="auto">
          <a:xfrm>
            <a:off x="5181600" y="4419600"/>
            <a:ext cx="6159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is visualized in maps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624840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www.arcgis.com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357313"/>
            <a:ext cx="1609725" cy="1247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87" y="1552575"/>
            <a:ext cx="3543300" cy="4200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99" y="1678723"/>
            <a:ext cx="3887177" cy="3650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Temp\icons\Map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Latitude and Longitude </a:t>
            </a:r>
            <a:br>
              <a:rPr lang="en-US" sz="3600" smtClean="0"/>
            </a:br>
            <a:r>
              <a:rPr lang="en-US" sz="3600" smtClean="0"/>
              <a:t>in North America</a:t>
            </a:r>
            <a:endParaRPr lang="en-US" smtClean="0"/>
          </a:p>
        </p:txBody>
      </p:sp>
      <p:grpSp>
        <p:nvGrpSpPr>
          <p:cNvPr id="43011" name="Group 14"/>
          <p:cNvGrpSpPr>
            <a:grpSpLocks/>
          </p:cNvGrpSpPr>
          <p:nvPr/>
        </p:nvGrpSpPr>
        <p:grpSpPr bwMode="auto">
          <a:xfrm>
            <a:off x="4140200" y="2133600"/>
            <a:ext cx="4070350" cy="4084638"/>
            <a:chOff x="1584" y="1344"/>
            <a:chExt cx="2564" cy="2573"/>
          </a:xfrm>
        </p:grpSpPr>
        <p:pic>
          <p:nvPicPr>
            <p:cNvPr id="43017" name="Picture 4" descr="earth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344"/>
              <a:ext cx="2564" cy="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2582" y="2779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90 W</a:t>
              </a:r>
              <a:endParaRPr lang="en-US"/>
            </a:p>
          </p:txBody>
        </p:sp>
        <p:sp>
          <p:nvSpPr>
            <p:cNvPr id="43019" name="Text Box 6"/>
            <p:cNvSpPr txBox="1">
              <a:spLocks noChangeArrowheads="1"/>
            </p:cNvSpPr>
            <p:nvPr/>
          </p:nvSpPr>
          <p:spPr bwMode="auto">
            <a:xfrm rot="937487">
              <a:off x="1897" y="2697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120 W</a:t>
              </a:r>
            </a:p>
          </p:txBody>
        </p:sp>
        <p:sp>
          <p:nvSpPr>
            <p:cNvPr id="43020" name="Text Box 7"/>
            <p:cNvSpPr txBox="1">
              <a:spLocks noChangeArrowheads="1"/>
            </p:cNvSpPr>
            <p:nvPr/>
          </p:nvSpPr>
          <p:spPr bwMode="auto">
            <a:xfrm rot="-740906">
              <a:off x="3166" y="267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60 W</a:t>
              </a:r>
              <a:endParaRPr lang="en-US"/>
            </a:p>
          </p:txBody>
        </p:sp>
        <p:sp>
          <p:nvSpPr>
            <p:cNvPr id="43021" name="Text Box 8"/>
            <p:cNvSpPr txBox="1">
              <a:spLocks noChangeArrowheads="1"/>
            </p:cNvSpPr>
            <p:nvPr/>
          </p:nvSpPr>
          <p:spPr bwMode="auto">
            <a:xfrm rot="363621">
              <a:off x="2391" y="2352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30 N</a:t>
              </a:r>
              <a:endParaRPr lang="en-US"/>
            </a:p>
          </p:txBody>
        </p:sp>
        <p:sp>
          <p:nvSpPr>
            <p:cNvPr id="43022" name="Text Box 9"/>
            <p:cNvSpPr txBox="1">
              <a:spLocks noChangeArrowheads="1"/>
            </p:cNvSpPr>
            <p:nvPr/>
          </p:nvSpPr>
          <p:spPr bwMode="auto">
            <a:xfrm rot="476609">
              <a:off x="2400" y="29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0 N</a:t>
              </a:r>
              <a:endParaRPr lang="en-US"/>
            </a:p>
          </p:txBody>
        </p:sp>
        <p:sp>
          <p:nvSpPr>
            <p:cNvPr id="43023" name="Text Box 10"/>
            <p:cNvSpPr txBox="1">
              <a:spLocks noChangeArrowheads="1"/>
            </p:cNvSpPr>
            <p:nvPr/>
          </p:nvSpPr>
          <p:spPr bwMode="auto">
            <a:xfrm rot="559830">
              <a:off x="2438" y="1943"/>
              <a:ext cx="5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60 N</a:t>
              </a:r>
              <a:endParaRPr lang="en-US"/>
            </a:p>
          </p:txBody>
        </p:sp>
      </p:grp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365125" y="2632075"/>
            <a:ext cx="116730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Austin: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Logan: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403225" y="3051175"/>
            <a:ext cx="38227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(30</a:t>
            </a:r>
            <a:r>
              <a:rPr lang="en-US">
                <a:cs typeface="Times New Roman" pitchFamily="18" charset="0"/>
              </a:rPr>
              <a:t>°18' 22" N, </a:t>
            </a:r>
            <a:r>
              <a:rPr lang="en-US"/>
              <a:t>97°45' 3" W)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454025" y="4168775"/>
            <a:ext cx="37941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(41</a:t>
            </a:r>
            <a:r>
              <a:rPr lang="en-US">
                <a:cs typeface="Times New Roman" pitchFamily="18" charset="0"/>
              </a:rPr>
              <a:t>°44' 24" N, </a:t>
            </a:r>
            <a:r>
              <a:rPr lang="en-US"/>
              <a:t>111°50' 9" 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579438"/>
            <a:ext cx="5486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Map Projection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3690938" y="2657475"/>
            <a:ext cx="1177925" cy="947738"/>
          </a:xfrm>
          <a:custGeom>
            <a:avLst/>
            <a:gdLst>
              <a:gd name="T0" fmla="*/ 1006475 w 742"/>
              <a:gd name="T1" fmla="*/ 946150 h 597"/>
              <a:gd name="T2" fmla="*/ 1176338 w 742"/>
              <a:gd name="T3" fmla="*/ 554038 h 597"/>
              <a:gd name="T4" fmla="*/ 1050925 w 742"/>
              <a:gd name="T5" fmla="*/ 593725 h 597"/>
              <a:gd name="T6" fmla="*/ 1006475 w 742"/>
              <a:gd name="T7" fmla="*/ 468313 h 597"/>
              <a:gd name="T8" fmla="*/ 962025 w 742"/>
              <a:gd name="T9" fmla="*/ 352425 h 597"/>
              <a:gd name="T10" fmla="*/ 900113 w 742"/>
              <a:gd name="T11" fmla="*/ 254000 h 597"/>
              <a:gd name="T12" fmla="*/ 828675 w 742"/>
              <a:gd name="T13" fmla="*/ 168275 h 597"/>
              <a:gd name="T14" fmla="*/ 749300 w 742"/>
              <a:gd name="T15" fmla="*/ 98425 h 597"/>
              <a:gd name="T16" fmla="*/ 668337 w 742"/>
              <a:gd name="T17" fmla="*/ 41275 h 597"/>
              <a:gd name="T18" fmla="*/ 579438 w 742"/>
              <a:gd name="T19" fmla="*/ 12700 h 597"/>
              <a:gd name="T20" fmla="*/ 534988 w 742"/>
              <a:gd name="T21" fmla="*/ 6350 h 597"/>
              <a:gd name="T22" fmla="*/ 500063 w 742"/>
              <a:gd name="T23" fmla="*/ 0 h 597"/>
              <a:gd name="T24" fmla="*/ 454025 w 742"/>
              <a:gd name="T25" fmla="*/ 6350 h 597"/>
              <a:gd name="T26" fmla="*/ 409575 w 742"/>
              <a:gd name="T27" fmla="*/ 17463 h 597"/>
              <a:gd name="T28" fmla="*/ 0 w 742"/>
              <a:gd name="T29" fmla="*/ 150813 h 597"/>
              <a:gd name="T30" fmla="*/ 98425 w 742"/>
              <a:gd name="T31" fmla="*/ 455613 h 597"/>
              <a:gd name="T32" fmla="*/ 517525 w 742"/>
              <a:gd name="T33" fmla="*/ 323850 h 597"/>
              <a:gd name="T34" fmla="*/ 544513 w 742"/>
              <a:gd name="T35" fmla="*/ 323850 h 597"/>
              <a:gd name="T36" fmla="*/ 569913 w 742"/>
              <a:gd name="T37" fmla="*/ 328613 h 597"/>
              <a:gd name="T38" fmla="*/ 596900 w 742"/>
              <a:gd name="T39" fmla="*/ 346075 h 597"/>
              <a:gd name="T40" fmla="*/ 623887 w 742"/>
              <a:gd name="T41" fmla="*/ 374650 h 597"/>
              <a:gd name="T42" fmla="*/ 660400 w 742"/>
              <a:gd name="T43" fmla="*/ 409575 h 597"/>
              <a:gd name="T44" fmla="*/ 685800 w 742"/>
              <a:gd name="T45" fmla="*/ 455613 h 597"/>
              <a:gd name="T46" fmla="*/ 712787 w 742"/>
              <a:gd name="T47" fmla="*/ 501650 h 597"/>
              <a:gd name="T48" fmla="*/ 730250 w 742"/>
              <a:gd name="T49" fmla="*/ 560388 h 597"/>
              <a:gd name="T50" fmla="*/ 774700 w 742"/>
              <a:gd name="T51" fmla="*/ 687388 h 597"/>
              <a:gd name="T52" fmla="*/ 641350 w 742"/>
              <a:gd name="T53" fmla="*/ 727075 h 597"/>
              <a:gd name="T54" fmla="*/ 1006475 w 742"/>
              <a:gd name="T55" fmla="*/ 946150 h 5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42"/>
              <a:gd name="T85" fmla="*/ 0 h 597"/>
              <a:gd name="T86" fmla="*/ 742 w 742"/>
              <a:gd name="T87" fmla="*/ 597 h 5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42" h="597">
                <a:moveTo>
                  <a:pt x="634" y="596"/>
                </a:moveTo>
                <a:lnTo>
                  <a:pt x="741" y="349"/>
                </a:lnTo>
                <a:lnTo>
                  <a:pt x="662" y="374"/>
                </a:lnTo>
                <a:lnTo>
                  <a:pt x="634" y="295"/>
                </a:lnTo>
                <a:lnTo>
                  <a:pt x="606" y="222"/>
                </a:lnTo>
                <a:lnTo>
                  <a:pt x="567" y="160"/>
                </a:lnTo>
                <a:lnTo>
                  <a:pt x="522" y="106"/>
                </a:lnTo>
                <a:lnTo>
                  <a:pt x="472" y="62"/>
                </a:lnTo>
                <a:lnTo>
                  <a:pt x="421" y="26"/>
                </a:lnTo>
                <a:lnTo>
                  <a:pt x="365" y="8"/>
                </a:lnTo>
                <a:lnTo>
                  <a:pt x="337" y="4"/>
                </a:lnTo>
                <a:lnTo>
                  <a:pt x="315" y="0"/>
                </a:lnTo>
                <a:lnTo>
                  <a:pt x="286" y="4"/>
                </a:lnTo>
                <a:lnTo>
                  <a:pt x="258" y="11"/>
                </a:lnTo>
                <a:lnTo>
                  <a:pt x="0" y="95"/>
                </a:lnTo>
                <a:lnTo>
                  <a:pt x="62" y="287"/>
                </a:lnTo>
                <a:lnTo>
                  <a:pt x="326" y="204"/>
                </a:lnTo>
                <a:lnTo>
                  <a:pt x="343" y="204"/>
                </a:lnTo>
                <a:lnTo>
                  <a:pt x="359" y="207"/>
                </a:lnTo>
                <a:lnTo>
                  <a:pt x="376" y="218"/>
                </a:lnTo>
                <a:lnTo>
                  <a:pt x="393" y="236"/>
                </a:lnTo>
                <a:lnTo>
                  <a:pt x="416" y="258"/>
                </a:lnTo>
                <a:lnTo>
                  <a:pt x="432" y="287"/>
                </a:lnTo>
                <a:lnTo>
                  <a:pt x="449" y="316"/>
                </a:lnTo>
                <a:lnTo>
                  <a:pt x="460" y="353"/>
                </a:lnTo>
                <a:lnTo>
                  <a:pt x="488" y="433"/>
                </a:lnTo>
                <a:lnTo>
                  <a:pt x="404" y="458"/>
                </a:lnTo>
                <a:lnTo>
                  <a:pt x="634" y="596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12750" y="4384675"/>
            <a:ext cx="39449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b="1" i="1">
                <a:solidFill>
                  <a:schemeClr val="accent2"/>
                </a:solidFill>
              </a:rPr>
              <a:t>Curved Earth</a:t>
            </a:r>
            <a:endParaRPr lang="en-US" b="1"/>
          </a:p>
          <a:p>
            <a:pPr algn="ctr"/>
            <a:r>
              <a:rPr lang="en-US" b="1">
                <a:solidFill>
                  <a:schemeClr val="accent2"/>
                </a:solidFill>
              </a:rPr>
              <a:t>Geographic coordinates: </a:t>
            </a:r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, </a:t>
            </a:r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l</a:t>
            </a:r>
          </a:p>
          <a:p>
            <a:pPr algn="ctr"/>
            <a:r>
              <a:rPr lang="en-US" b="1"/>
              <a:t>(Latitude &amp; Longitude)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940300" y="2632075"/>
            <a:ext cx="38068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200" b="1" i="1">
                <a:solidFill>
                  <a:srgbClr val="008000"/>
                </a:solidFill>
              </a:rPr>
              <a:t>Flat Map</a:t>
            </a:r>
            <a:r>
              <a:rPr lang="en-US" b="1"/>
              <a:t> 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Cartesian coordinates: x,y</a:t>
            </a:r>
          </a:p>
          <a:p>
            <a:pPr algn="ctr"/>
            <a:r>
              <a:rPr lang="en-US" b="1"/>
              <a:t>(Easting &amp; Northing)</a:t>
            </a: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1717675"/>
            <a:ext cx="303053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25" y="4143375"/>
            <a:ext cx="38623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Earth to Globe to Map</a:t>
            </a:r>
          </a:p>
        </p:txBody>
      </p:sp>
      <p:pic>
        <p:nvPicPr>
          <p:cNvPr id="45059" name="Picture 3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88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1300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981200" y="1371600"/>
            <a:ext cx="2860675" cy="752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971675" y="3413125"/>
            <a:ext cx="2890838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6310313" y="2046288"/>
            <a:ext cx="2514600" cy="1447800"/>
            <a:chOff x="3792" y="1872"/>
            <a:chExt cx="1584" cy="912"/>
          </a:xfrm>
        </p:grpSpPr>
        <p:pic>
          <p:nvPicPr>
            <p:cNvPr id="45076" name="Picture 8" descr="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7" name="Rectangle 9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1519238" y="4733925"/>
            <a:ext cx="3482975" cy="1370013"/>
            <a:chOff x="3566" y="1440"/>
            <a:chExt cx="2194" cy="863"/>
          </a:xfrm>
        </p:grpSpPr>
        <p:sp>
          <p:nvSpPr>
            <p:cNvPr id="45074" name="Text Box 11"/>
            <p:cNvSpPr txBox="1">
              <a:spLocks noChangeArrowheads="1"/>
            </p:cNvSpPr>
            <p:nvPr/>
          </p:nvSpPr>
          <p:spPr bwMode="auto">
            <a:xfrm>
              <a:off x="3566" y="1440"/>
              <a:ext cx="2194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Representative Fraction</a:t>
              </a:r>
              <a:endParaRPr lang="en-US"/>
            </a:p>
            <a:p>
              <a:pPr algn="ctr">
                <a:spcBef>
                  <a:spcPct val="50000"/>
                </a:spcBef>
              </a:pPr>
              <a:r>
                <a:rPr lang="en-US" u="sng"/>
                <a:t>Globe distance</a:t>
              </a:r>
              <a:br>
                <a:rPr lang="en-US" u="sng"/>
              </a:br>
              <a:r>
                <a:rPr lang="en-US"/>
                <a:t>Earth distance </a:t>
              </a:r>
            </a:p>
          </p:txBody>
        </p:sp>
        <p:sp>
          <p:nvSpPr>
            <p:cNvPr id="45075" name="Text Box 12"/>
            <p:cNvSpPr txBox="1">
              <a:spLocks noChangeArrowheads="1"/>
            </p:cNvSpPr>
            <p:nvPr/>
          </p:nvSpPr>
          <p:spPr bwMode="auto">
            <a:xfrm>
              <a:off x="3859" y="186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2357438" y="4241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Map Scale:</a:t>
            </a:r>
            <a:endParaRPr lang="en-US"/>
          </a:p>
        </p:txBody>
      </p:sp>
      <p:sp>
        <p:nvSpPr>
          <p:cNvPr id="45066" name="AutoShape 14"/>
          <p:cNvSpPr>
            <a:spLocks noChangeArrowheads="1"/>
          </p:cNvSpPr>
          <p:nvPr/>
        </p:nvSpPr>
        <p:spPr bwMode="auto">
          <a:xfrm>
            <a:off x="35052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AutoShape 15"/>
          <p:cNvSpPr>
            <a:spLocks noChangeArrowheads="1"/>
          </p:cNvSpPr>
          <p:nvPr/>
        </p:nvSpPr>
        <p:spPr bwMode="auto">
          <a:xfrm>
            <a:off x="55626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6273800" y="4165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Map Projection:</a:t>
            </a:r>
            <a:endParaRPr lang="en-US"/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6527800" y="470535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Scale Factor</a:t>
            </a:r>
            <a:endParaRPr lang="en-US"/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6477000" y="5257800"/>
            <a:ext cx="211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Map distance</a:t>
            </a:r>
            <a:r>
              <a:rPr lang="en-US"/>
              <a:t/>
            </a:r>
            <a:br>
              <a:rPr lang="en-US"/>
            </a:br>
            <a:r>
              <a:rPr lang="en-US"/>
              <a:t>Globe distance </a:t>
            </a:r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6161088" y="5430838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5072" name="Text Box 20"/>
          <p:cNvSpPr txBox="1">
            <a:spLocks noChangeArrowheads="1"/>
          </p:cNvSpPr>
          <p:nvPr/>
        </p:nvSpPr>
        <p:spPr bwMode="auto">
          <a:xfrm>
            <a:off x="2295525" y="5791200"/>
            <a:ext cx="197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(e.g. 1:24,000)</a:t>
            </a:r>
          </a:p>
        </p:txBody>
      </p:sp>
      <p:sp>
        <p:nvSpPr>
          <p:cNvPr id="45073" name="Text Box 21"/>
          <p:cNvSpPr txBox="1">
            <a:spLocks noChangeArrowheads="1"/>
          </p:cNvSpPr>
          <p:nvPr/>
        </p:nvSpPr>
        <p:spPr bwMode="auto">
          <a:xfrm>
            <a:off x="6761163" y="5765800"/>
            <a:ext cx="174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(e.g. 0.9996)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 Systems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5257800" y="3505200"/>
            <a:ext cx="2514600" cy="1447800"/>
            <a:chOff x="3792" y="1872"/>
            <a:chExt cx="1584" cy="912"/>
          </a:xfrm>
        </p:grpSpPr>
        <p:pic>
          <p:nvPicPr>
            <p:cNvPr id="46098" name="Picture 4" descr="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9" name="Rectangle 5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84" name="Picture 6" descr="ea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988" y="3205163"/>
            <a:ext cx="2095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Oval 7"/>
          <p:cNvSpPr>
            <a:spLocks noChangeArrowheads="1"/>
          </p:cNvSpPr>
          <p:nvPr/>
        </p:nvSpPr>
        <p:spPr bwMode="auto">
          <a:xfrm>
            <a:off x="2514600" y="4678363"/>
            <a:ext cx="136525" cy="1428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8"/>
          <p:cNvSpPr>
            <a:spLocks noChangeArrowheads="1"/>
          </p:cNvSpPr>
          <p:nvPr/>
        </p:nvSpPr>
        <p:spPr bwMode="auto">
          <a:xfrm>
            <a:off x="5837238" y="4181475"/>
            <a:ext cx="136525" cy="142875"/>
          </a:xfrm>
          <a:prstGeom prst="ellipse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1219200" y="54102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(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,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)</a:t>
            </a:r>
            <a:endParaRPr lang="en-US"/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6226175" y="5005388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(x</a:t>
            </a:r>
            <a:r>
              <a:rPr lang="en-US" baseline="-25000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996633"/>
                </a:solidFill>
              </a:rPr>
              <a:t>,y</a:t>
            </a:r>
            <a:r>
              <a:rPr lang="en-US" baseline="-25000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996633"/>
                </a:solidFill>
              </a:rPr>
              <a:t>)</a:t>
            </a:r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5943600" y="4343400"/>
            <a:ext cx="381000" cy="8382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 flipV="1">
            <a:off x="2133600" y="4876800"/>
            <a:ext cx="3810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 flipH="1">
            <a:off x="5943600" y="2743200"/>
            <a:ext cx="0" cy="1620838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rot="5400000" flipH="1">
            <a:off x="7173119" y="3058319"/>
            <a:ext cx="0" cy="2417762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8229600" y="4343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X</a:t>
            </a:r>
            <a:endParaRPr lang="en-US"/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>
            <a:off x="6019800" y="2743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Y</a:t>
            </a:r>
            <a:endParaRPr 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 flipV="1">
            <a:off x="2667000" y="4276725"/>
            <a:ext cx="3144838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8"/>
          <p:cNvSpPr txBox="1">
            <a:spLocks noChangeArrowheads="1"/>
          </p:cNvSpPr>
          <p:nvPr/>
        </p:nvSpPr>
        <p:spPr bwMode="auto">
          <a:xfrm>
            <a:off x="3946525" y="446087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Origin</a:t>
            </a:r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1905000" y="1676400"/>
            <a:ext cx="614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planar coordinate system is defined by a pair</a:t>
            </a:r>
          </a:p>
          <a:p>
            <a:r>
              <a:rPr lang="en-US"/>
              <a:t>of orthogonal (x,y) axes drawn through an origin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7597" y="6036965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Coordinates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47319" y="5562600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1177856"/>
            <a:ext cx="5661025" cy="475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are built from data </a:t>
            </a:r>
            <a:endParaRPr lang="en-US" dirty="0"/>
          </a:p>
        </p:txBody>
      </p:sp>
      <p:pic>
        <p:nvPicPr>
          <p:cNvPr id="4" name="Picture 2" descr="C:\Temp\icons\Map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7" descr="C:\Temp\icons\MapPackageMPKFi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133600"/>
            <a:ext cx="2146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2438400"/>
            <a:ext cx="2146300" cy="10169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Name</a:t>
            </a:r>
            <a:r>
              <a:rPr lang="en-US" sz="1400" dirty="0" smtClean="0">
                <a:solidFill>
                  <a:prstClr val="black"/>
                </a:solidFill>
              </a:rPr>
              <a:t>: E. Dean Keeton 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Type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</a:rPr>
              <a:t>Div</a:t>
            </a:r>
            <a:r>
              <a:rPr lang="en-US" sz="1400" dirty="0" smtClean="0">
                <a:solidFill>
                  <a:prstClr val="black"/>
                </a:solidFill>
              </a:rPr>
              <a:t> Highway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Speed</a:t>
            </a:r>
            <a:r>
              <a:rPr lang="en-US" sz="1400" dirty="0" smtClean="0">
                <a:solidFill>
                  <a:prstClr val="black"/>
                </a:solidFill>
              </a:rPr>
              <a:t>: 35 mph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Shape</a:t>
            </a:r>
            <a:r>
              <a:rPr lang="en-US" sz="1400" dirty="0" smtClean="0">
                <a:solidFill>
                  <a:prstClr val="black"/>
                </a:solidFill>
              </a:rPr>
              <a:t>: [Geometry]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343400" y="2286000"/>
            <a:ext cx="838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000" y="34671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Building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000" y="3771901"/>
            <a:ext cx="2514600" cy="738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Name</a:t>
            </a:r>
            <a:r>
              <a:rPr lang="en-US" sz="1400" dirty="0" smtClean="0">
                <a:solidFill>
                  <a:prstClr val="black"/>
                </a:solidFill>
              </a:rPr>
              <a:t>: Ernest Cockrell </a:t>
            </a:r>
            <a:r>
              <a:rPr lang="en-US" sz="1400" dirty="0" err="1" smtClean="0">
                <a:solidFill>
                  <a:prstClr val="black"/>
                </a:solidFill>
              </a:rPr>
              <a:t>Jr</a:t>
            </a:r>
            <a:r>
              <a:rPr lang="en-US" sz="1400" dirty="0" smtClean="0">
                <a:solidFill>
                  <a:prstClr val="black"/>
                </a:solidFill>
              </a:rPr>
              <a:t> Hall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Address</a:t>
            </a:r>
            <a:r>
              <a:rPr lang="en-US" sz="1400" dirty="0" smtClean="0">
                <a:solidFill>
                  <a:prstClr val="black"/>
                </a:solidFill>
              </a:rPr>
              <a:t>: 301 E. Dean Keeton 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Shape</a:t>
            </a:r>
            <a:r>
              <a:rPr lang="en-US" sz="1400" dirty="0" smtClean="0">
                <a:solidFill>
                  <a:prstClr val="black"/>
                </a:solidFill>
              </a:rPr>
              <a:t>: [Geometry]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3149600" y="2986454"/>
            <a:ext cx="419100" cy="6330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38200" y="5638800"/>
            <a:ext cx="3962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Shape includes the geometry of the feature and where it is located on earth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8" y="1663700"/>
            <a:ext cx="70866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data represent discrete features</a:t>
            </a:r>
            <a:endParaRPr lang="en-US" dirty="0"/>
          </a:p>
        </p:txBody>
      </p:sp>
      <p:pic>
        <p:nvPicPr>
          <p:cNvPr id="4" name="Picture 2" descr="C:\Temp\icons\Map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7" descr="C:\Temp\icons\MapPackageMPKFi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4221" y="5429250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p</a:t>
            </a:r>
            <a:r>
              <a:rPr lang="en-US" sz="1800" dirty="0" smtClean="0">
                <a:solidFill>
                  <a:prstClr val="black"/>
                </a:solidFill>
              </a:rPr>
              <a:t>olygons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369724">
            <a:off x="1870219" y="3183534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lines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38587" y="2259379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p</a:t>
            </a:r>
            <a:r>
              <a:rPr lang="en-US" sz="1800" dirty="0" smtClean="0">
                <a:solidFill>
                  <a:prstClr val="black"/>
                </a:solidFill>
              </a:rPr>
              <a:t>oints</a:t>
            </a: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4548187" y="2678479"/>
            <a:ext cx="204788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</p:cNvCxnSpPr>
          <p:nvPr/>
        </p:nvCxnSpPr>
        <p:spPr>
          <a:xfrm flipH="1" flipV="1">
            <a:off x="4752975" y="4979377"/>
            <a:ext cx="520846" cy="4498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</p:cNvCxnSpPr>
          <p:nvPr/>
        </p:nvCxnSpPr>
        <p:spPr>
          <a:xfrm flipH="1" flipV="1">
            <a:off x="3490914" y="5455627"/>
            <a:ext cx="1173307" cy="183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1485900" y="3606616"/>
            <a:ext cx="422941" cy="196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8" y="1088414"/>
            <a:ext cx="67818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Raster data form a grid of cells or pixels</a:t>
            </a:r>
            <a:endParaRPr lang="en-US" sz="3600" dirty="0"/>
          </a:p>
        </p:txBody>
      </p:sp>
      <p:pic>
        <p:nvPicPr>
          <p:cNvPr id="5" name="Picture 2" descr="C:\Temp\icons\Map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7" name="Picture 7" descr="C:\Temp\icons\MapPackageMPKFi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Raster Examples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Temp\icons\Map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" name="Picture 7" descr="C:\Temp\icons\MapPackageMPKFile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336808">
            <a:off x="2819400" y="4777002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rainfall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364016">
            <a:off x="5105400" y="5230282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elevation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491978">
            <a:off x="685800" y="4560277"/>
            <a:ext cx="121920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land use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12448"/>
              </p:ext>
            </p:extLst>
          </p:nvPr>
        </p:nvGraphicFramePr>
        <p:xfrm>
          <a:off x="304800" y="1600200"/>
          <a:ext cx="3600431" cy="24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Bitmap Image" r:id="rId3" imgW="4296375" imgH="2962689" progId="PBrush">
                  <p:embed/>
                </p:oleObj>
              </mc:Choice>
              <mc:Fallback>
                <p:oleObj name="Bitmap Image" r:id="rId3" imgW="4296375" imgH="2962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3600431" cy="24827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9230" y="2312377"/>
            <a:ext cx="4023008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86015" y="4881928"/>
            <a:ext cx="3062185" cy="9722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more data types</a:t>
            </a:r>
            <a:endParaRPr lang="en-US" dirty="0"/>
          </a:p>
        </p:txBody>
      </p:sp>
      <p:pic>
        <p:nvPicPr>
          <p:cNvPr id="5" name="Picture 2" descr="C:\Temp\icons\Map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4979377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52238" y="5638800"/>
            <a:ext cx="10668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map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7" name="Picture 7" descr="C:\Temp\icons\MapPackageMPKFile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743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52238" y="3760177"/>
            <a:ext cx="10668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data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830" y="3505199"/>
            <a:ext cx="2009570" cy="7883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triangulated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irregular network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3032" y="2438400"/>
            <a:ext cx="132377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</a:rPr>
              <a:t>multipatch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1916" y="5753100"/>
            <a:ext cx="1323770" cy="419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annotation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1" y="5087816"/>
            <a:ext cx="2481770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Martin Luther King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Dr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18879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on Dean Keaton 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905000"/>
            <a:ext cx="6010275" cy="478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75" y="587216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890" y="24384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CPE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8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Points on Dean Keaton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2376487"/>
            <a:ext cx="6400801" cy="3985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3488" y="5900431"/>
            <a:ext cx="117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546.911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6213" y="3907626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547.2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2176" y="259928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547.23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782" y="566959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546.91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842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B2CF2FF-BCF9-42ED-BD0A-9E7A7B82DBE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DA683DD-D14C-4AE3-B11A-67696A251F0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FE4F65A-3A60-4CBC-8672-3D37CA62448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483ECFE-7661-4309-9A8E-12D52FDF738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58FD7E3-160A-4516-817E-AB359E10439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B113A5-CE8C-4BAE-B009-60D07D31806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E3DF886-7370-4362-B3E0-B55B204A900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1242</TotalTime>
  <Words>551</Words>
  <Application>Microsoft Office PowerPoint</Application>
  <PresentationFormat>On-screen Show (4:3)</PresentationFormat>
  <Paragraphs>164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Symbol</vt:lpstr>
      <vt:lpstr>Times</vt:lpstr>
      <vt:lpstr>Times New Roman</vt:lpstr>
      <vt:lpstr>Blank Presentation</vt:lpstr>
      <vt:lpstr>Office Theme</vt:lpstr>
      <vt:lpstr>Bitmap Image</vt:lpstr>
      <vt:lpstr>Document</vt:lpstr>
      <vt:lpstr>What is GIS</vt:lpstr>
      <vt:lpstr>Geography is visualized in maps</vt:lpstr>
      <vt:lpstr>Maps are built from data </vt:lpstr>
      <vt:lpstr>Vector data represent discrete features</vt:lpstr>
      <vt:lpstr>Raster data form a grid of cells or pixels</vt:lpstr>
      <vt:lpstr>More Raster Examples</vt:lpstr>
      <vt:lpstr>There are many more data types</vt:lpstr>
      <vt:lpstr>TIN on Dean Keaton St</vt:lpstr>
      <vt:lpstr>TIN Points on Dean Keaton</vt:lpstr>
      <vt:lpstr>Connected Map, Chart and Animation</vt:lpstr>
      <vt:lpstr>Geographic Data Model</vt:lpstr>
      <vt:lpstr>PowerPoint Presentation</vt:lpstr>
      <vt:lpstr>Spatial Data: Vector format</vt:lpstr>
      <vt:lpstr>Kissimmee watershed, Florida</vt:lpstr>
      <vt:lpstr>Attributes of a Selected Feature</vt:lpstr>
      <vt:lpstr>Raster and Vector Data</vt:lpstr>
      <vt:lpstr>PowerPoint Presentation</vt:lpstr>
      <vt:lpstr>Origin of Geographic Coordinates</vt:lpstr>
      <vt:lpstr>Latitude and Longitude</vt:lpstr>
      <vt:lpstr>Latitude and Longitude  in North America</vt:lpstr>
      <vt:lpstr>Map Projection</vt:lpstr>
      <vt:lpstr>Earth to Globe to Map</vt:lpstr>
      <vt:lpstr>Coordinate Systems</vt:lpstr>
    </vt:vector>
  </TitlesOfParts>
  <Company>CRWR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maidment</dc:creator>
  <cp:lastModifiedBy>Maidment, David R</cp:lastModifiedBy>
  <cp:revision>153</cp:revision>
  <cp:lastPrinted>1998-08-27T15:04:43Z</cp:lastPrinted>
  <dcterms:created xsi:type="dcterms:W3CDTF">1998-06-30T21:37:06Z</dcterms:created>
  <dcterms:modified xsi:type="dcterms:W3CDTF">2015-02-10T18:25:42Z</dcterms:modified>
</cp:coreProperties>
</file>