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9" r:id="rId3"/>
    <p:sldId id="290" r:id="rId4"/>
    <p:sldId id="295" r:id="rId5"/>
    <p:sldId id="296" r:id="rId6"/>
    <p:sldId id="297" r:id="rId7"/>
    <p:sldId id="291" r:id="rId8"/>
    <p:sldId id="317" r:id="rId9"/>
    <p:sldId id="318" r:id="rId10"/>
    <p:sldId id="260" r:id="rId11"/>
    <p:sldId id="261" r:id="rId12"/>
    <p:sldId id="262" r:id="rId13"/>
    <p:sldId id="263" r:id="rId14"/>
    <p:sldId id="292" r:id="rId15"/>
    <p:sldId id="265" r:id="rId16"/>
    <p:sldId id="266" r:id="rId17"/>
    <p:sldId id="267" r:id="rId18"/>
    <p:sldId id="268" r:id="rId19"/>
    <p:sldId id="269" r:id="rId20"/>
    <p:sldId id="270" r:id="rId21"/>
    <p:sldId id="316" r:id="rId22"/>
    <p:sldId id="272" r:id="rId23"/>
    <p:sldId id="273" r:id="rId24"/>
    <p:sldId id="274" r:id="rId25"/>
    <p:sldId id="275" r:id="rId26"/>
    <p:sldId id="294" r:id="rId27"/>
    <p:sldId id="298" r:id="rId28"/>
    <p:sldId id="300" r:id="rId29"/>
    <p:sldId id="29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1" autoAdjust="0"/>
    <p:restoredTop sz="94660"/>
  </p:normalViewPr>
  <p:slideViewPr>
    <p:cSldViewPr>
      <p:cViewPr varScale="1">
        <p:scale>
          <a:sx n="87" d="100"/>
          <a:sy n="87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1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9CABFC4-CD07-47EE-8D38-BFB9A5688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86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FC536-8FD1-4E15-A056-41CC9041BA79}" type="slidenum">
              <a:rPr lang="en-US"/>
              <a:pPr/>
              <a:t>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7C9991-78A6-4A31-9608-757D32D14E9A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AB48B5-C6CB-43A4-AF55-657F1CE3F911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C795E3-7040-40B0-A5DB-5DC69F5F2928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24E09C-C425-4748-AF38-8790FC58CEF0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F0842-DF07-4EF1-A44E-6C304D550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8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599D4-1E1C-45A6-AE8C-771868C64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6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3BA68-DCEB-431D-80C5-E09FA557B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80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FE95B-91CC-4D04-BA9A-86138B4EB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88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58C61-1D94-4CF8-84A0-C9CDBB906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0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3C046-70B6-4BEE-A7CF-5824460FB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7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6FD75-1FC8-408F-9BD2-BCE024F33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9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1B5D-5C2B-4E0D-863A-FD403DEBE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7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71E75-F5DF-420B-B38B-5849960A6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0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6B481-E539-4D89-9533-AFFC6C02F1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5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F3396-16BF-499B-A728-F934DD302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1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5208E-0978-406C-AF97-1F5473E80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6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E8352-0E61-4802-9C8F-1F2A4FC31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D012391-C5B6-4B45-8F43-E0557A18B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png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0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geography.uoregon.edu/envchange/clim_animations/flash/netrad.html" TargetMode="External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6.png"/><Relationship Id="rId4" Type="http://schemas.openxmlformats.org/officeDocument/2006/relationships/image" Target="../media/image35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nap.edu/catalog.php?record_id=12954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arthobservatory.nasa.gov/Features/GRACE/page3.php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CE 394K.2 </a:t>
            </a:r>
            <a:r>
              <a:rPr lang="en-US" sz="4000" dirty="0" smtClean="0"/>
              <a:t>Lecture 3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Mass, Momentum, Energy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Mass – Continuity Equation</a:t>
            </a:r>
            <a:endParaRPr lang="en-US" dirty="0" smtClean="0"/>
          </a:p>
          <a:p>
            <a:pPr eaLnBrk="1" hangingPunct="1"/>
            <a:r>
              <a:rPr lang="en-US" dirty="0" smtClean="0"/>
              <a:t>Momentum – Manning and Darcy </a:t>
            </a:r>
            <a:r>
              <a:rPr lang="en-US" dirty="0" err="1" smtClean="0"/>
              <a:t>eqns</a:t>
            </a:r>
            <a:endParaRPr lang="en-US" dirty="0" smtClean="0"/>
          </a:p>
          <a:p>
            <a:pPr eaLnBrk="1" hangingPunct="1"/>
            <a:r>
              <a:rPr lang="en-US" dirty="0" smtClean="0"/>
              <a:t>Energy – conduction, convection, radiation</a:t>
            </a:r>
          </a:p>
          <a:p>
            <a:pPr eaLnBrk="1" hangingPunct="1"/>
            <a:r>
              <a:rPr lang="en-US" dirty="0" smtClean="0"/>
              <a:t>Energy Balance of the </a:t>
            </a:r>
            <a:r>
              <a:rPr lang="en-US" dirty="0" smtClean="0"/>
              <a:t>Earth</a:t>
            </a:r>
          </a:p>
          <a:p>
            <a:r>
              <a:rPr lang="en-US" dirty="0"/>
              <a:t>Reading for Today – Applied Hydrology Sections </a:t>
            </a:r>
            <a:r>
              <a:rPr lang="en-US" dirty="0" smtClean="0"/>
              <a:t>2.4 to 2.8</a:t>
            </a:r>
            <a:endParaRPr lang="en-US" dirty="0"/>
          </a:p>
          <a:p>
            <a:r>
              <a:rPr lang="en-US" dirty="0"/>
              <a:t>Reading for </a:t>
            </a:r>
            <a:r>
              <a:rPr lang="en-US" dirty="0" smtClean="0"/>
              <a:t>Thursday – </a:t>
            </a:r>
            <a:r>
              <a:rPr lang="en-US" dirty="0"/>
              <a:t>Applied Hydrology, Sections </a:t>
            </a:r>
            <a:r>
              <a:rPr lang="en-US" dirty="0" smtClean="0"/>
              <a:t>3.1 to 3.2</a:t>
            </a:r>
            <a:endParaRPr lang="en-US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Energy equation of fluid mechanics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676400" y="2590800"/>
          <a:ext cx="330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4" imgW="241200" imgH="444240" progId="Equation.3">
                  <p:embed/>
                </p:oleObj>
              </mc:Choice>
              <mc:Fallback>
                <p:oleObj name="Equation" r:id="rId4" imgW="24120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90800"/>
                        <a:ext cx="330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57400" y="1143000"/>
          <a:ext cx="48006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6" imgW="1942920" imgH="444240" progId="Equation.3">
                  <p:embed/>
                </p:oleObj>
              </mc:Choice>
              <mc:Fallback>
                <p:oleObj name="Equation" r:id="rId6" imgW="194292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143000"/>
                        <a:ext cx="480060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Line 5"/>
          <p:cNvSpPr>
            <a:spLocks noChangeShapeType="1"/>
          </p:cNvSpPr>
          <p:nvPr/>
        </p:nvSpPr>
        <p:spPr bwMode="auto">
          <a:xfrm>
            <a:off x="1219200" y="5867400"/>
            <a:ext cx="609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304800" y="5638800"/>
            <a:ext cx="85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Datum</a:t>
            </a:r>
          </a:p>
        </p:txBody>
      </p:sp>
      <p:sp>
        <p:nvSpPr>
          <p:cNvPr id="5129" name="Line 7"/>
          <p:cNvSpPr>
            <a:spLocks noChangeShapeType="1"/>
          </p:cNvSpPr>
          <p:nvPr/>
        </p:nvSpPr>
        <p:spPr bwMode="auto">
          <a:xfrm>
            <a:off x="1219200" y="4191000"/>
            <a:ext cx="6096000" cy="685800"/>
          </a:xfrm>
          <a:prstGeom prst="lin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1219200" y="3124200"/>
            <a:ext cx="6096000" cy="6858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>
            <a:off x="1219200" y="2514600"/>
            <a:ext cx="6096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0"/>
          <p:cNvSpPr>
            <a:spLocks noChangeShapeType="1"/>
          </p:cNvSpPr>
          <p:nvPr/>
        </p:nvSpPr>
        <p:spPr bwMode="auto">
          <a:xfrm>
            <a:off x="1600200" y="4267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1"/>
          <p:cNvSpPr>
            <a:spLocks noChangeShapeType="1"/>
          </p:cNvSpPr>
          <p:nvPr/>
        </p:nvSpPr>
        <p:spPr bwMode="auto">
          <a:xfrm>
            <a:off x="1600200" y="3200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2"/>
          <p:cNvSpPr>
            <a:spLocks noChangeShapeType="1"/>
          </p:cNvSpPr>
          <p:nvPr/>
        </p:nvSpPr>
        <p:spPr bwMode="auto">
          <a:xfrm>
            <a:off x="16002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Text Box 13"/>
          <p:cNvSpPr txBox="1">
            <a:spLocks noChangeArrowheads="1"/>
          </p:cNvSpPr>
          <p:nvPr/>
        </p:nvSpPr>
        <p:spPr bwMode="auto">
          <a:xfrm>
            <a:off x="1676400" y="487680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z</a:t>
            </a:r>
            <a:r>
              <a:rPr lang="en-US" baseline="-25000"/>
              <a:t>1</a:t>
            </a:r>
          </a:p>
        </p:txBody>
      </p:sp>
      <p:sp>
        <p:nvSpPr>
          <p:cNvPr id="5136" name="Text Box 14"/>
          <p:cNvSpPr txBox="1">
            <a:spLocks noChangeArrowheads="1"/>
          </p:cNvSpPr>
          <p:nvPr/>
        </p:nvSpPr>
        <p:spPr bwMode="auto">
          <a:xfrm>
            <a:off x="1676400" y="350520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y</a:t>
            </a:r>
            <a:r>
              <a:rPr lang="en-US" baseline="-25000"/>
              <a:t>1</a:t>
            </a:r>
          </a:p>
        </p:txBody>
      </p:sp>
      <p:sp>
        <p:nvSpPr>
          <p:cNvPr id="5137" name="Text Box 15"/>
          <p:cNvSpPr txBox="1">
            <a:spLocks noChangeArrowheads="1"/>
          </p:cNvSpPr>
          <p:nvPr/>
        </p:nvSpPr>
        <p:spPr bwMode="auto">
          <a:xfrm>
            <a:off x="7680325" y="468471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bed</a:t>
            </a:r>
          </a:p>
        </p:txBody>
      </p:sp>
      <p:sp>
        <p:nvSpPr>
          <p:cNvPr id="5138" name="Text Box 16"/>
          <p:cNvSpPr txBox="1">
            <a:spLocks noChangeArrowheads="1"/>
          </p:cNvSpPr>
          <p:nvPr/>
        </p:nvSpPr>
        <p:spPr bwMode="auto">
          <a:xfrm>
            <a:off x="7680325" y="3617913"/>
            <a:ext cx="93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water </a:t>
            </a:r>
          </a:p>
          <a:p>
            <a:pPr eaLnBrk="1" hangingPunct="1"/>
            <a:r>
              <a:rPr lang="en-US"/>
              <a:t>surface</a:t>
            </a:r>
          </a:p>
        </p:txBody>
      </p:sp>
      <p:sp>
        <p:nvSpPr>
          <p:cNvPr id="5139" name="AutoShape 17"/>
          <p:cNvSpPr>
            <a:spLocks noChangeArrowheads="1"/>
          </p:cNvSpPr>
          <p:nvPr/>
        </p:nvSpPr>
        <p:spPr bwMode="auto">
          <a:xfrm flipV="1">
            <a:off x="4143375" y="3316288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18"/>
          <p:cNvSpPr txBox="1">
            <a:spLocks noChangeArrowheads="1"/>
          </p:cNvSpPr>
          <p:nvPr/>
        </p:nvSpPr>
        <p:spPr bwMode="auto">
          <a:xfrm>
            <a:off x="7696200" y="2895600"/>
            <a:ext cx="118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energy </a:t>
            </a:r>
          </a:p>
          <a:p>
            <a:pPr eaLnBrk="1" hangingPunct="1"/>
            <a:r>
              <a:rPr lang="en-US"/>
              <a:t>grade line</a:t>
            </a:r>
          </a:p>
        </p:txBody>
      </p:sp>
      <p:sp>
        <p:nvSpPr>
          <p:cNvPr id="5141" name="Line 19"/>
          <p:cNvSpPr>
            <a:spLocks noChangeShapeType="1"/>
          </p:cNvSpPr>
          <p:nvPr/>
        </p:nvSpPr>
        <p:spPr bwMode="auto">
          <a:xfrm>
            <a:off x="1600200" y="25146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0"/>
          <p:cNvSpPr>
            <a:spLocks noChangeShapeType="1"/>
          </p:cNvSpPr>
          <p:nvPr/>
        </p:nvSpPr>
        <p:spPr bwMode="auto">
          <a:xfrm>
            <a:off x="70866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Text Box 21"/>
          <p:cNvSpPr txBox="1">
            <a:spLocks noChangeArrowheads="1"/>
          </p:cNvSpPr>
          <p:nvPr/>
        </p:nvSpPr>
        <p:spPr bwMode="auto">
          <a:xfrm>
            <a:off x="7146925" y="2627313"/>
            <a:ext cx="354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h</a:t>
            </a:r>
            <a:r>
              <a:rPr lang="en-US" baseline="-25000"/>
              <a:t>f</a:t>
            </a:r>
          </a:p>
        </p:txBody>
      </p:sp>
      <p:sp>
        <p:nvSpPr>
          <p:cNvPr id="5144" name="Line 22"/>
          <p:cNvSpPr>
            <a:spLocks noChangeShapeType="1"/>
          </p:cNvSpPr>
          <p:nvPr/>
        </p:nvSpPr>
        <p:spPr bwMode="auto">
          <a:xfrm>
            <a:off x="7086600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3"/>
          <p:cNvSpPr>
            <a:spLocks noChangeShapeType="1"/>
          </p:cNvSpPr>
          <p:nvPr/>
        </p:nvSpPr>
        <p:spPr bwMode="auto">
          <a:xfrm>
            <a:off x="7086600" y="3810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4"/>
          <p:cNvSpPr>
            <a:spLocks noChangeShapeType="1"/>
          </p:cNvSpPr>
          <p:nvPr/>
        </p:nvSpPr>
        <p:spPr bwMode="auto">
          <a:xfrm>
            <a:off x="7086600" y="3200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Text Box 25"/>
          <p:cNvSpPr txBox="1">
            <a:spLocks noChangeArrowheads="1"/>
          </p:cNvSpPr>
          <p:nvPr/>
        </p:nvSpPr>
        <p:spPr bwMode="auto">
          <a:xfrm>
            <a:off x="7162800" y="510540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z</a:t>
            </a:r>
            <a:r>
              <a:rPr lang="en-US" baseline="-25000"/>
              <a:t>2</a:t>
            </a:r>
          </a:p>
        </p:txBody>
      </p:sp>
      <p:sp>
        <p:nvSpPr>
          <p:cNvPr id="5148" name="Text Box 26"/>
          <p:cNvSpPr txBox="1">
            <a:spLocks noChangeArrowheads="1"/>
          </p:cNvSpPr>
          <p:nvPr/>
        </p:nvSpPr>
        <p:spPr bwMode="auto">
          <a:xfrm>
            <a:off x="7162800" y="4114800"/>
            <a:ext cx="382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y</a:t>
            </a:r>
            <a:r>
              <a:rPr lang="en-US" baseline="-25000"/>
              <a:t>2</a:t>
            </a:r>
          </a:p>
        </p:txBody>
      </p:sp>
      <p:graphicFrame>
        <p:nvGraphicFramePr>
          <p:cNvPr id="5124" name="Object 27"/>
          <p:cNvGraphicFramePr>
            <a:graphicFrameLocks noChangeAspect="1"/>
          </p:cNvGraphicFramePr>
          <p:nvPr/>
        </p:nvGraphicFramePr>
        <p:xfrm>
          <a:off x="7086600" y="3124200"/>
          <a:ext cx="385763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8" imgW="241200" imgH="444240" progId="Equation.3">
                  <p:embed/>
                </p:oleObj>
              </mc:Choice>
              <mc:Fallback>
                <p:oleObj name="Equation" r:id="rId8" imgW="241200" imgH="4442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124200"/>
                        <a:ext cx="385763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9" name="Line 28"/>
          <p:cNvSpPr>
            <a:spLocks noChangeShapeType="1"/>
          </p:cNvSpPr>
          <p:nvPr/>
        </p:nvSpPr>
        <p:spPr bwMode="auto">
          <a:xfrm>
            <a:off x="1600200" y="5638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Text Box 29"/>
          <p:cNvSpPr txBox="1">
            <a:spLocks noChangeArrowheads="1"/>
          </p:cNvSpPr>
          <p:nvPr/>
        </p:nvSpPr>
        <p:spPr bwMode="auto">
          <a:xfrm>
            <a:off x="3870325" y="5218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</a:t>
            </a:r>
          </a:p>
        </p:txBody>
      </p:sp>
      <p:sp>
        <p:nvSpPr>
          <p:cNvPr id="5151" name="Text Box 30"/>
          <p:cNvSpPr txBox="1">
            <a:spLocks noChangeArrowheads="1"/>
          </p:cNvSpPr>
          <p:nvPr/>
        </p:nvSpPr>
        <p:spPr bwMode="auto">
          <a:xfrm>
            <a:off x="974725" y="6132513"/>
            <a:ext cx="342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How do we relate friction slope, </a:t>
            </a:r>
          </a:p>
        </p:txBody>
      </p:sp>
      <p:graphicFrame>
        <p:nvGraphicFramePr>
          <p:cNvPr id="5125" name="Object 3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343400" y="5921375"/>
          <a:ext cx="10096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10" imgW="545760" imgH="419040" progId="Equation.3">
                  <p:embed/>
                </p:oleObj>
              </mc:Choice>
              <mc:Fallback>
                <p:oleObj name="Equation" r:id="rId10" imgW="545760" imgH="41904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921375"/>
                        <a:ext cx="100965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5394325" y="6132513"/>
            <a:ext cx="243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to the velocity of flow?</a:t>
            </a: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7397750" y="5592309"/>
            <a:ext cx="8002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Geoid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Open channel flow</a:t>
            </a:r>
            <a:br>
              <a:rPr lang="en-US" sz="4000" smtClean="0"/>
            </a:br>
            <a:r>
              <a:rPr lang="en-US" sz="2400" smtClean="0"/>
              <a:t>Manning’s equation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819400" y="1295400"/>
          <a:ext cx="3292475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4" imgW="1066680" imgH="393480" progId="Equation.3">
                  <p:embed/>
                </p:oleObj>
              </mc:Choice>
              <mc:Fallback>
                <p:oleObj name="Equation" r:id="rId4" imgW="10666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295400"/>
                        <a:ext cx="3292475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36576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90600" y="2971800"/>
            <a:ext cx="225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996600"/>
                </a:solidFill>
              </a:rPr>
              <a:t>Channel Roughness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2743200" y="23622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219200" y="3886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203325" y="3846513"/>
            <a:ext cx="2101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996600"/>
                </a:solidFill>
              </a:rPr>
              <a:t>Channel Geometry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3276600" y="3886200"/>
            <a:ext cx="2743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3124200" y="2057400"/>
            <a:ext cx="1600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57200" y="4343400"/>
            <a:ext cx="25939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/>
              <a:t>Hydrologic Processes</a:t>
            </a:r>
          </a:p>
          <a:p>
            <a:pPr algn="ctr" eaLnBrk="1" hangingPunct="1"/>
            <a:r>
              <a:rPr lang="en-US" b="1"/>
              <a:t>(Open channel flow)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76250" y="6096000"/>
            <a:ext cx="2555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996600"/>
                </a:solidFill>
              </a:rPr>
              <a:t>Physical environment</a:t>
            </a:r>
          </a:p>
          <a:p>
            <a:pPr algn="ctr" eaLnBrk="1" hangingPunct="1"/>
            <a:r>
              <a:rPr lang="en-US" b="1">
                <a:solidFill>
                  <a:srgbClr val="996600"/>
                </a:solidFill>
              </a:rPr>
              <a:t>(Channel n, R)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514600" y="5181600"/>
            <a:ext cx="260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0066FF"/>
                </a:solidFill>
              </a:rPr>
              <a:t>Hydrologic conditions</a:t>
            </a:r>
          </a:p>
          <a:p>
            <a:pPr algn="ctr" eaLnBrk="1" hangingPunct="1"/>
            <a:r>
              <a:rPr lang="en-US" b="1">
                <a:solidFill>
                  <a:srgbClr val="0066FF"/>
                </a:solidFill>
              </a:rPr>
              <a:t>(V, S</a:t>
            </a:r>
            <a:r>
              <a:rPr lang="en-US" b="1" baseline="-25000">
                <a:solidFill>
                  <a:srgbClr val="0066FF"/>
                </a:solidFill>
              </a:rPr>
              <a:t>f</a:t>
            </a:r>
            <a:r>
              <a:rPr lang="en-US" b="1">
                <a:solidFill>
                  <a:srgbClr val="0066FF"/>
                </a:solidFill>
              </a:rPr>
              <a:t>)</a:t>
            </a:r>
          </a:p>
        </p:txBody>
      </p:sp>
      <p:cxnSp>
        <p:nvCxnSpPr>
          <p:cNvPr id="6158" name="AutoShape 14"/>
          <p:cNvCxnSpPr>
            <a:cxnSpLocks noChangeShapeType="1"/>
            <a:stCxn id="6157" idx="2"/>
            <a:endCxn id="6156" idx="0"/>
          </p:cNvCxnSpPr>
          <p:nvPr/>
        </p:nvCxnSpPr>
        <p:spPr bwMode="auto">
          <a:xfrm flipH="1">
            <a:off x="1754188" y="5832475"/>
            <a:ext cx="2063750" cy="263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AutoShape 15"/>
          <p:cNvCxnSpPr>
            <a:cxnSpLocks noChangeShapeType="1"/>
            <a:stCxn id="6155" idx="2"/>
            <a:endCxn id="6156" idx="0"/>
          </p:cNvCxnSpPr>
          <p:nvPr/>
        </p:nvCxnSpPr>
        <p:spPr bwMode="auto">
          <a:xfrm>
            <a:off x="1754188" y="4994275"/>
            <a:ext cx="0" cy="1101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16"/>
          <p:cNvCxnSpPr>
            <a:cxnSpLocks noChangeShapeType="1"/>
            <a:stCxn id="6155" idx="2"/>
            <a:endCxn id="6157" idx="0"/>
          </p:cNvCxnSpPr>
          <p:nvPr/>
        </p:nvCxnSpPr>
        <p:spPr bwMode="auto">
          <a:xfrm>
            <a:off x="1754188" y="4994275"/>
            <a:ext cx="2063750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Subsurface flow</a:t>
            </a:r>
            <a:br>
              <a:rPr lang="en-US" sz="4000" smtClean="0"/>
            </a:br>
            <a:r>
              <a:rPr lang="en-US" sz="2400" smtClean="0"/>
              <a:t>Darcy’s equation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192463" y="1295400"/>
          <a:ext cx="254635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4" imgW="825480" imgH="393480" progId="Equation.3">
                  <p:embed/>
                </p:oleObj>
              </mc:Choice>
              <mc:Fallback>
                <p:oleObj name="Equation" r:id="rId4" imgW="8254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1295400"/>
                        <a:ext cx="2546350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90600" y="2971800"/>
            <a:ext cx="239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996600"/>
                </a:solidFill>
              </a:rPr>
              <a:t>Hydraulic conductivity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19200" y="3886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" y="3962400"/>
            <a:ext cx="25939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/>
              <a:t>Hydrologic Processes</a:t>
            </a:r>
          </a:p>
          <a:p>
            <a:pPr algn="ctr" eaLnBrk="1" hangingPunct="1"/>
            <a:r>
              <a:rPr lang="en-US" b="1"/>
              <a:t>(Porous medium flow)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76250" y="5715000"/>
            <a:ext cx="2555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996600"/>
                </a:solidFill>
              </a:rPr>
              <a:t>Physical environment</a:t>
            </a:r>
          </a:p>
          <a:p>
            <a:pPr algn="ctr" eaLnBrk="1" hangingPunct="1"/>
            <a:r>
              <a:rPr lang="en-US" b="1">
                <a:solidFill>
                  <a:srgbClr val="996600"/>
                </a:solidFill>
              </a:rPr>
              <a:t>(Medium K)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14600" y="4800600"/>
            <a:ext cx="2606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0066FF"/>
                </a:solidFill>
              </a:rPr>
              <a:t>Hydrologic conditions</a:t>
            </a:r>
          </a:p>
          <a:p>
            <a:pPr algn="ctr" eaLnBrk="1" hangingPunct="1"/>
            <a:r>
              <a:rPr lang="en-US" b="1">
                <a:solidFill>
                  <a:srgbClr val="0066FF"/>
                </a:solidFill>
              </a:rPr>
              <a:t>(q, S</a:t>
            </a:r>
            <a:r>
              <a:rPr lang="en-US" b="1" baseline="-25000">
                <a:solidFill>
                  <a:srgbClr val="0066FF"/>
                </a:solidFill>
              </a:rPr>
              <a:t>f</a:t>
            </a:r>
            <a:r>
              <a:rPr lang="en-US" b="1">
                <a:solidFill>
                  <a:srgbClr val="0066FF"/>
                </a:solidFill>
              </a:rPr>
              <a:t>)</a:t>
            </a:r>
          </a:p>
        </p:txBody>
      </p:sp>
      <p:cxnSp>
        <p:nvCxnSpPr>
          <p:cNvPr id="7177" name="AutoShape 9"/>
          <p:cNvCxnSpPr>
            <a:cxnSpLocks noChangeShapeType="1"/>
            <a:stCxn id="7176" idx="2"/>
            <a:endCxn id="7175" idx="0"/>
          </p:cNvCxnSpPr>
          <p:nvPr/>
        </p:nvCxnSpPr>
        <p:spPr bwMode="auto">
          <a:xfrm flipH="1">
            <a:off x="1754188" y="5451475"/>
            <a:ext cx="2063750" cy="263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AutoShape 10"/>
          <p:cNvCxnSpPr>
            <a:cxnSpLocks noChangeShapeType="1"/>
            <a:stCxn id="7174" idx="2"/>
            <a:endCxn id="7175" idx="0"/>
          </p:cNvCxnSpPr>
          <p:nvPr/>
        </p:nvCxnSpPr>
        <p:spPr bwMode="auto">
          <a:xfrm>
            <a:off x="1754188" y="4613275"/>
            <a:ext cx="0" cy="1101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AutoShape 11"/>
          <p:cNvCxnSpPr>
            <a:cxnSpLocks noChangeShapeType="1"/>
            <a:stCxn id="7174" idx="2"/>
            <a:endCxn id="7176" idx="0"/>
          </p:cNvCxnSpPr>
          <p:nvPr/>
        </p:nvCxnSpPr>
        <p:spPr bwMode="auto">
          <a:xfrm>
            <a:off x="1754188" y="4613275"/>
            <a:ext cx="2063750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0" name="Rectangle 12" descr="25%"/>
          <p:cNvSpPr>
            <a:spLocks noChangeArrowheads="1"/>
          </p:cNvSpPr>
          <p:nvPr/>
        </p:nvSpPr>
        <p:spPr bwMode="auto">
          <a:xfrm>
            <a:off x="5562600" y="2743200"/>
            <a:ext cx="2209800" cy="914400"/>
          </a:xfrm>
          <a:prstGeom prst="rect">
            <a:avLst/>
          </a:prstGeom>
          <a:pattFill prst="pct25">
            <a:fgClr>
              <a:srgbClr val="9966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3352800" y="20574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800600" y="3200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7772400" y="3200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0895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q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924800" y="2819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q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V="1">
            <a:off x="66294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66294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Comparison of flow equations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43000" y="1912938"/>
          <a:ext cx="4038600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4" imgW="1358640" imgH="393480" progId="Equation.3">
                  <p:embed/>
                </p:oleObj>
              </mc:Choice>
              <mc:Fallback>
                <p:oleObj name="Equation" r:id="rId4" imgW="13586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12938"/>
                        <a:ext cx="4038600" cy="116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1447800" y="3733800"/>
          <a:ext cx="254635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6" imgW="825480" imgH="393480" progId="Equation.3">
                  <p:embed/>
                </p:oleObj>
              </mc:Choice>
              <mc:Fallback>
                <p:oleObj name="Equation" r:id="rId6" imgW="8254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733800"/>
                        <a:ext cx="2546350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943600" y="2362200"/>
            <a:ext cx="220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Open Channel Flow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867400" y="4191000"/>
            <a:ext cx="2254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Porous medium flow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346325" y="5373688"/>
            <a:ext cx="50958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Why is there a different power of S</a:t>
            </a:r>
            <a:r>
              <a:rPr lang="en-US" sz="2400" baseline="-25000"/>
              <a:t>f</a:t>
            </a:r>
            <a:r>
              <a:rPr lang="en-US" sz="2400"/>
              <a:t>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057400" y="1295400"/>
          <a:ext cx="44196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Equation" r:id="rId3" imgW="1866600" imgH="444240" progId="Equation.3">
                  <p:embed/>
                </p:oleObj>
              </mc:Choice>
              <mc:Fallback>
                <p:oleObj name="Equation" r:id="rId3" imgW="186660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44196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609600" y="2362200"/>
            <a:ext cx="815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 = E = mv</a:t>
            </a:r>
            <a:r>
              <a:rPr lang="en-US" baseline="30000"/>
              <a:t>2</a:t>
            </a:r>
            <a:r>
              <a:rPr lang="en-US"/>
              <a:t>/2 + mgz + E</a:t>
            </a:r>
            <a:r>
              <a:rPr lang="en-US" baseline="-25000"/>
              <a:t>u</a:t>
            </a:r>
            <a:r>
              <a:rPr lang="en-US"/>
              <a:t>;  </a:t>
            </a:r>
            <a:r>
              <a:rPr lang="en-US">
                <a:latin typeface="Symbol" pitchFamily="18" charset="2"/>
              </a:rPr>
              <a:t>b</a:t>
            </a:r>
            <a:r>
              <a:rPr lang="en-US"/>
              <a:t> = dB/dm = v</a:t>
            </a:r>
            <a:r>
              <a:rPr lang="en-US" baseline="-25000"/>
              <a:t>2</a:t>
            </a:r>
            <a:r>
              <a:rPr lang="en-US"/>
              <a:t>/2 + gz + e</a:t>
            </a:r>
            <a:r>
              <a:rPr lang="en-US" baseline="-25000"/>
              <a:t>u</a:t>
            </a:r>
            <a:r>
              <a:rPr lang="en-US"/>
              <a:t>; </a:t>
            </a:r>
          </a:p>
          <a:p>
            <a:pPr eaLnBrk="1" hangingPunct="1"/>
            <a:r>
              <a:rPr lang="en-US"/>
              <a:t>dE/dt = dH/dt – dW/dt  (heat input – work output) First Law of Thermodynamics</a:t>
            </a:r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0" y="3276600"/>
          <a:ext cx="8809038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tion" r:id="rId5" imgW="3746160" imgH="469800" progId="Equation.3">
                  <p:embed/>
                </p:oleObj>
              </mc:Choice>
              <mc:Fallback>
                <p:oleObj name="Equation" r:id="rId5" imgW="374616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76600"/>
                        <a:ext cx="8809038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12"/>
          <p:cNvSpPr txBox="1">
            <a:spLocks noChangeArrowheads="1"/>
          </p:cNvSpPr>
          <p:nvPr/>
        </p:nvSpPr>
        <p:spPr bwMode="auto">
          <a:xfrm>
            <a:off x="1508125" y="4989513"/>
            <a:ext cx="6835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Generally in hydrology, the heat or internal energy component</a:t>
            </a:r>
          </a:p>
          <a:p>
            <a:pPr eaLnBrk="1" hangingPunct="1"/>
            <a:r>
              <a:rPr lang="en-US"/>
              <a:t>(E</a:t>
            </a:r>
            <a:r>
              <a:rPr lang="en-US" baseline="-25000"/>
              <a:t>u</a:t>
            </a:r>
            <a:r>
              <a:rPr lang="en-US"/>
              <a:t>, dominates the mechanical energy components (mv</a:t>
            </a:r>
            <a:r>
              <a:rPr lang="en-US" baseline="30000"/>
              <a:t>2</a:t>
            </a:r>
            <a:r>
              <a:rPr lang="en-US"/>
              <a:t>/2 + mgz)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Heat energy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32038"/>
            <a:ext cx="8229600" cy="4525962"/>
          </a:xfrm>
        </p:spPr>
        <p:txBody>
          <a:bodyPr/>
          <a:lstStyle/>
          <a:p>
            <a:pPr eaLnBrk="1" hangingPunct="1"/>
            <a:r>
              <a:rPr lang="en-US" smtClean="0"/>
              <a:t>Energy</a:t>
            </a:r>
          </a:p>
          <a:p>
            <a:pPr lvl="1" eaLnBrk="1" hangingPunct="1"/>
            <a:r>
              <a:rPr lang="en-US" smtClean="0"/>
              <a:t>Potential, Kinetic, </a:t>
            </a:r>
            <a:r>
              <a:rPr lang="en-US" smtClean="0">
                <a:solidFill>
                  <a:srgbClr val="FF3300"/>
                </a:solidFill>
              </a:rPr>
              <a:t>Internal (E</a:t>
            </a:r>
            <a:r>
              <a:rPr lang="en-US" baseline="-25000" smtClean="0">
                <a:solidFill>
                  <a:srgbClr val="FF3300"/>
                </a:solidFill>
              </a:rPr>
              <a:t>u</a:t>
            </a:r>
            <a:r>
              <a:rPr lang="en-US" smtClean="0">
                <a:solidFill>
                  <a:srgbClr val="FF3300"/>
                </a:solidFill>
              </a:rPr>
              <a:t>)</a:t>
            </a:r>
          </a:p>
          <a:p>
            <a:pPr eaLnBrk="1" hangingPunct="1"/>
            <a:r>
              <a:rPr lang="en-US" smtClean="0"/>
              <a:t>Internal energy</a:t>
            </a:r>
          </a:p>
          <a:p>
            <a:pPr lvl="1" eaLnBrk="1" hangingPunct="1"/>
            <a:r>
              <a:rPr lang="en-US" i="1" smtClean="0">
                <a:solidFill>
                  <a:srgbClr val="FF3300"/>
                </a:solidFill>
              </a:rPr>
              <a:t>Sensible</a:t>
            </a:r>
            <a:r>
              <a:rPr lang="en-US" smtClean="0">
                <a:solidFill>
                  <a:srgbClr val="FF3300"/>
                </a:solidFill>
              </a:rPr>
              <a:t> </a:t>
            </a:r>
            <a:r>
              <a:rPr lang="en-US" i="1" smtClean="0">
                <a:solidFill>
                  <a:srgbClr val="FF3300"/>
                </a:solidFill>
              </a:rPr>
              <a:t>heat</a:t>
            </a:r>
            <a:r>
              <a:rPr lang="en-US" smtClean="0"/>
              <a:t> – heat content that can be </a:t>
            </a:r>
            <a:r>
              <a:rPr lang="en-US" i="1" smtClean="0"/>
              <a:t>measured</a:t>
            </a:r>
            <a:r>
              <a:rPr lang="en-US" smtClean="0"/>
              <a:t> and is proportional to </a:t>
            </a:r>
            <a:r>
              <a:rPr lang="en-US" i="1" smtClean="0">
                <a:solidFill>
                  <a:srgbClr val="FF3300"/>
                </a:solidFill>
              </a:rPr>
              <a:t>temperature</a:t>
            </a:r>
          </a:p>
          <a:p>
            <a:pPr lvl="1" eaLnBrk="1" hangingPunct="1"/>
            <a:r>
              <a:rPr lang="en-US" i="1" smtClean="0">
                <a:solidFill>
                  <a:srgbClr val="FF3300"/>
                </a:solidFill>
              </a:rPr>
              <a:t>Latent heat</a:t>
            </a:r>
            <a:r>
              <a:rPr lang="en-US" smtClean="0"/>
              <a:t> – “hidden” heat content that is related to </a:t>
            </a:r>
            <a:r>
              <a:rPr lang="en-US" i="1" smtClean="0">
                <a:solidFill>
                  <a:srgbClr val="FF3300"/>
                </a:solidFill>
              </a:rPr>
              <a:t>phase changes</a:t>
            </a:r>
          </a:p>
          <a:p>
            <a:pPr lvl="2"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2590800" y="1524000"/>
          <a:ext cx="48006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3" imgW="1942920" imgH="444240" progId="Equation.3">
                  <p:embed/>
                </p:oleObj>
              </mc:Choice>
              <mc:Fallback>
                <p:oleObj name="Equation" r:id="rId3" imgW="194292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524000"/>
                        <a:ext cx="480060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AutoShape 5"/>
          <p:cNvSpPr>
            <a:spLocks/>
          </p:cNvSpPr>
          <p:nvPr/>
        </p:nvSpPr>
        <p:spPr bwMode="auto">
          <a:xfrm rot="5400000">
            <a:off x="3009900" y="2019300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2209800" y="26670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AutoShape 7"/>
          <p:cNvSpPr>
            <a:spLocks/>
          </p:cNvSpPr>
          <p:nvPr/>
        </p:nvSpPr>
        <p:spPr bwMode="auto">
          <a:xfrm rot="5400000">
            <a:off x="4076700" y="2247900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3581400" y="2819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AutoShape 9"/>
          <p:cNvSpPr>
            <a:spLocks/>
          </p:cNvSpPr>
          <p:nvPr/>
        </p:nvSpPr>
        <p:spPr bwMode="auto">
          <a:xfrm rot="5400000">
            <a:off x="7010400" y="2133600"/>
            <a:ext cx="228600" cy="6858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5029200" y="2667000"/>
            <a:ext cx="2057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Units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In SI units</a:t>
            </a:r>
            <a:r>
              <a:rPr lang="en-US" smtClean="0"/>
              <a:t>, the basic unit of energy is </a:t>
            </a:r>
            <a:r>
              <a:rPr lang="en-US" smtClean="0">
                <a:solidFill>
                  <a:srgbClr val="FF3300"/>
                </a:solidFill>
              </a:rPr>
              <a:t>Joule (J),</a:t>
            </a:r>
            <a:r>
              <a:rPr lang="en-US" smtClean="0"/>
              <a:t> where 1 J = 1 kg x 1 m/s</a:t>
            </a:r>
            <a:r>
              <a:rPr lang="en-US" baseline="30000" smtClean="0"/>
              <a:t>2</a:t>
            </a:r>
          </a:p>
          <a:p>
            <a:pPr eaLnBrk="1" hangingPunct="1"/>
            <a:r>
              <a:rPr lang="en-US" smtClean="0"/>
              <a:t>Energy can also be measured in </a:t>
            </a:r>
            <a:r>
              <a:rPr lang="en-US" smtClean="0">
                <a:solidFill>
                  <a:srgbClr val="FF3300"/>
                </a:solidFill>
              </a:rPr>
              <a:t>calories</a:t>
            </a:r>
            <a:r>
              <a:rPr lang="en-US" smtClean="0"/>
              <a:t> where 1 calorie = heat required to raise 1 gm of water by 1</a:t>
            </a:r>
            <a:r>
              <a:rPr lang="en-US" smtClean="0">
                <a:cs typeface="Arial" charset="0"/>
              </a:rPr>
              <a:t>°C and 1 kilocalorie (C) = 1000 calories (1 calorie = 4.19 Joules)</a:t>
            </a:r>
          </a:p>
          <a:p>
            <a:pPr eaLnBrk="1" hangingPunct="1"/>
            <a:r>
              <a:rPr lang="en-US" smtClean="0">
                <a:cs typeface="Arial" charset="0"/>
              </a:rPr>
              <a:t>We will use the </a:t>
            </a:r>
            <a:r>
              <a:rPr lang="en-US" smtClean="0">
                <a:solidFill>
                  <a:srgbClr val="FF3300"/>
                </a:solidFill>
                <a:cs typeface="Arial" charset="0"/>
              </a:rPr>
              <a:t>SI system of units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fluxes and flows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Volume [L</a:t>
            </a:r>
            <a:r>
              <a:rPr lang="en-US" baseline="30000" smtClean="0"/>
              <a:t>3</a:t>
            </a:r>
            <a:r>
              <a:rPr lang="en-US" smtClean="0"/>
              <a:t>] (acre-ft, m</a:t>
            </a:r>
            <a:r>
              <a:rPr lang="en-US" baseline="30000" smtClean="0"/>
              <a:t>3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Water flow [L</a:t>
            </a:r>
            <a:r>
              <a:rPr lang="en-US" baseline="30000" smtClean="0"/>
              <a:t>3</a:t>
            </a:r>
            <a:r>
              <a:rPr lang="en-US" smtClean="0"/>
              <a:t>/T] (cfs or m</a:t>
            </a:r>
            <a:r>
              <a:rPr lang="en-US" baseline="30000" smtClean="0"/>
              <a:t>3</a:t>
            </a:r>
            <a:r>
              <a:rPr lang="en-US" smtClean="0"/>
              <a:t>/s)</a:t>
            </a:r>
          </a:p>
          <a:p>
            <a:pPr eaLnBrk="1" hangingPunct="1"/>
            <a:r>
              <a:rPr lang="en-US" smtClean="0"/>
              <a:t>Water flux [L/T] (in/day, mm/day)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FF3300"/>
                </a:solidFill>
              </a:rPr>
              <a:t>Energy amount</a:t>
            </a:r>
            <a:r>
              <a:rPr lang="en-US" smtClean="0"/>
              <a:t> [E] (Joules)</a:t>
            </a:r>
          </a:p>
          <a:p>
            <a:pPr eaLnBrk="1" hangingPunct="1"/>
            <a:r>
              <a:rPr lang="en-US" i="1" smtClean="0">
                <a:solidFill>
                  <a:srgbClr val="FF3300"/>
                </a:solidFill>
              </a:rPr>
              <a:t>Energy “flow”</a:t>
            </a:r>
            <a:r>
              <a:rPr lang="en-US" smtClean="0"/>
              <a:t> in Watts [E/T] (1W = 1 J/s)</a:t>
            </a:r>
          </a:p>
          <a:p>
            <a:pPr eaLnBrk="1" hangingPunct="1"/>
            <a:r>
              <a:rPr lang="en-US" i="1" smtClean="0">
                <a:solidFill>
                  <a:srgbClr val="FF3300"/>
                </a:solidFill>
              </a:rPr>
              <a:t>Energy flux</a:t>
            </a:r>
            <a:r>
              <a:rPr lang="en-US" smtClean="0"/>
              <a:t> [E/L</a:t>
            </a:r>
            <a:r>
              <a:rPr lang="en-US" baseline="30000" smtClean="0"/>
              <a:t>2</a:t>
            </a:r>
            <a:r>
              <a:rPr lang="en-US" smtClean="0"/>
              <a:t>T] in Watts/m</a:t>
            </a:r>
            <a:r>
              <a:rPr lang="en-US" baseline="30000" smtClean="0"/>
              <a:t>2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572000" y="3505200"/>
            <a:ext cx="4038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3124200" y="5410200"/>
            <a:ext cx="2133600" cy="914400"/>
          </a:xfrm>
          <a:prstGeom prst="parallelogram">
            <a:avLst>
              <a:gd name="adj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3124200" y="5410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219200" y="4724400"/>
            <a:ext cx="21161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Energy flow of</a:t>
            </a:r>
          </a:p>
          <a:p>
            <a:pPr eaLnBrk="1" hangingPunct="1"/>
            <a:r>
              <a:rPr lang="en-US" sz="2400"/>
              <a:t>1 Joule/sec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318125" y="5751513"/>
            <a:ext cx="1392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Area = 1 m</a:t>
            </a:r>
            <a:r>
              <a:rPr lang="en-US" baseline="30000"/>
              <a:t>2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 flipV="1">
            <a:off x="5029200" y="5791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MegaJoules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working with evaporation, its more convenient to use </a:t>
            </a:r>
            <a:r>
              <a:rPr lang="en-US" smtClean="0">
                <a:solidFill>
                  <a:srgbClr val="FF3300"/>
                </a:solidFill>
              </a:rPr>
              <a:t>MegaJoules</a:t>
            </a:r>
            <a:r>
              <a:rPr lang="en-US" smtClean="0"/>
              <a:t>, MJ (J x 10</a:t>
            </a:r>
            <a:r>
              <a:rPr lang="en-US" baseline="30000" smtClean="0"/>
              <a:t>6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So units are</a:t>
            </a:r>
          </a:p>
          <a:p>
            <a:pPr lvl="1" eaLnBrk="1" hangingPunct="1"/>
            <a:r>
              <a:rPr lang="en-US" smtClean="0"/>
              <a:t>Energy amount (MJ)</a:t>
            </a:r>
          </a:p>
          <a:p>
            <a:pPr lvl="1" eaLnBrk="1" hangingPunct="1"/>
            <a:r>
              <a:rPr lang="en-US" smtClean="0"/>
              <a:t>Energy flow (MJ/day, MJ/month)</a:t>
            </a:r>
          </a:p>
          <a:p>
            <a:pPr lvl="1" eaLnBrk="1" hangingPunct="1"/>
            <a:r>
              <a:rPr lang="en-US" smtClean="0"/>
              <a:t>Energy flux (MJ/m</a:t>
            </a:r>
            <a:r>
              <a:rPr lang="en-US" baseline="30000" smtClean="0"/>
              <a:t>2</a:t>
            </a:r>
            <a:r>
              <a:rPr lang="en-US" smtClean="0"/>
              <a:t>-day, MJ/m</a:t>
            </a:r>
            <a:r>
              <a:rPr lang="en-US" baseline="30000" smtClean="0"/>
              <a:t>2</a:t>
            </a:r>
            <a:r>
              <a:rPr lang="en-US" smtClean="0"/>
              <a:t>-month)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Internal Energy of Water</a:t>
            </a:r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09600" y="1141413"/>
          <a:ext cx="8153400" cy="399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Chart" r:id="rId3" imgW="4667217" imgH="2286118" progId="Excel.Chart.8">
                  <p:embed/>
                </p:oleObj>
              </mc:Choice>
              <mc:Fallback>
                <p:oleObj name="Chart" r:id="rId3" imgW="4667217" imgH="2286118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1413"/>
                        <a:ext cx="8153400" cy="399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47800" y="5027613"/>
            <a:ext cx="59499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	</a:t>
            </a:r>
            <a:r>
              <a:rPr lang="en-US" b="1"/>
              <a:t>Heat Capacity (J/kg-K)	Latent Heat (MJ/kg)</a:t>
            </a:r>
          </a:p>
          <a:p>
            <a:pPr eaLnBrk="1" hangingPunct="1"/>
            <a:r>
              <a:rPr lang="en-US" b="1"/>
              <a:t>Ice</a:t>
            </a:r>
            <a:r>
              <a:rPr lang="en-US"/>
              <a:t>		2220			0.33</a:t>
            </a:r>
          </a:p>
          <a:p>
            <a:pPr eaLnBrk="1" hangingPunct="1"/>
            <a:r>
              <a:rPr lang="en-US" b="1"/>
              <a:t>Water</a:t>
            </a:r>
            <a:r>
              <a:rPr lang="en-US"/>
              <a:t>		4190			2.5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117725" y="3616325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Ice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022725" y="3159125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Water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994525" y="1558925"/>
            <a:ext cx="1428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Water vapor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6019800" y="5332413"/>
            <a:ext cx="685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2971800" y="3884613"/>
            <a:ext cx="3048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957888" y="5618163"/>
            <a:ext cx="6858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6019800" y="2741613"/>
            <a:ext cx="7620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81000" y="6019800"/>
            <a:ext cx="836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Water may evaporate at any temperature in range 0 – 100</a:t>
            </a:r>
            <a:r>
              <a:rPr lang="en-US">
                <a:cs typeface="Arial" charset="0"/>
              </a:rPr>
              <a:t>°</a:t>
            </a:r>
            <a:r>
              <a:rPr lang="en-US"/>
              <a:t>C</a:t>
            </a:r>
          </a:p>
          <a:p>
            <a:pPr eaLnBrk="1" hangingPunct="1"/>
            <a:r>
              <a:rPr lang="en-US"/>
              <a:t>Latent heat of </a:t>
            </a:r>
            <a:r>
              <a:rPr lang="en-US" i="1">
                <a:solidFill>
                  <a:srgbClr val="FF3300"/>
                </a:solidFill>
              </a:rPr>
              <a:t>vaporization</a:t>
            </a:r>
            <a:r>
              <a:rPr lang="en-US"/>
              <a:t> consumes 7.6 times the latent heat of </a:t>
            </a:r>
            <a:r>
              <a:rPr lang="en-US" i="1">
                <a:solidFill>
                  <a:srgbClr val="FF3300"/>
                </a:solidFill>
              </a:rPr>
              <a:t>fusion</a:t>
            </a:r>
            <a:r>
              <a:rPr lang="en-US"/>
              <a:t> (melting)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162800" y="5486400"/>
            <a:ext cx="158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>
                <a:solidFill>
                  <a:srgbClr val="FF3300"/>
                </a:solidFill>
              </a:rPr>
              <a:t>2.5/0.33 = 7.6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Reynolds Transport Theorem</a:t>
            </a:r>
          </a:p>
        </p:txBody>
      </p:sp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15398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Total rate of change of B in the fluid system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2971800" y="3657600"/>
            <a:ext cx="1828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Rate of change of B stored in the control volume</a:t>
            </a: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5943600" y="3733800"/>
            <a:ext cx="1828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Net outflow of B across the control surface</a:t>
            </a: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57593117"/>
              </p:ext>
            </p:extLst>
          </p:nvPr>
        </p:nvGraphicFramePr>
        <p:xfrm>
          <a:off x="838200" y="1828800"/>
          <a:ext cx="703936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1866090" imgH="444307" progId="Equation.3">
                  <p:embed/>
                </p:oleObj>
              </mc:Choice>
              <mc:Fallback>
                <p:oleObj name="Equation" r:id="rId3" imgW="1866090" imgH="444307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703936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Mass Fluxes and Flows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Volume, V [L</a:t>
            </a:r>
            <a:r>
              <a:rPr lang="en-US" baseline="30000" smtClean="0"/>
              <a:t>3</a:t>
            </a:r>
            <a:r>
              <a:rPr lang="en-US" smtClean="0"/>
              <a:t>] (acre-ft, m</a:t>
            </a:r>
            <a:r>
              <a:rPr lang="en-US" baseline="30000" smtClean="0"/>
              <a:t>3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Water flow, Q [L</a:t>
            </a:r>
            <a:r>
              <a:rPr lang="en-US" baseline="30000" smtClean="0"/>
              <a:t>3</a:t>
            </a:r>
            <a:r>
              <a:rPr lang="en-US" smtClean="0"/>
              <a:t>/T] (cfs or m</a:t>
            </a:r>
            <a:r>
              <a:rPr lang="en-US" baseline="30000" smtClean="0"/>
              <a:t>3</a:t>
            </a:r>
            <a:r>
              <a:rPr lang="en-US" smtClean="0"/>
              <a:t>/s)</a:t>
            </a:r>
          </a:p>
          <a:p>
            <a:pPr eaLnBrk="1" hangingPunct="1"/>
            <a:r>
              <a:rPr lang="en-US" smtClean="0"/>
              <a:t>Water flux, q [L/T] (in/day, mm/day)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rgbClr val="FF3300"/>
                </a:solidFill>
              </a:rPr>
              <a:t>Water mass</a:t>
            </a:r>
            <a:r>
              <a:rPr lang="en-US" smtClean="0"/>
              <a:t> [m = </a:t>
            </a:r>
            <a:r>
              <a:rPr lang="en-US" smtClean="0">
                <a:latin typeface="Symbol" pitchFamily="18" charset="2"/>
              </a:rPr>
              <a:t>r</a:t>
            </a:r>
            <a:r>
              <a:rPr lang="en-US" smtClean="0"/>
              <a:t>V] (Kg)</a:t>
            </a:r>
          </a:p>
          <a:p>
            <a:pPr eaLnBrk="1" hangingPunct="1"/>
            <a:r>
              <a:rPr lang="en-US" i="1" smtClean="0">
                <a:solidFill>
                  <a:srgbClr val="FF3300"/>
                </a:solidFill>
              </a:rPr>
              <a:t>Water mass flow rate</a:t>
            </a:r>
            <a:r>
              <a:rPr lang="en-US" smtClean="0"/>
              <a:t> [m/T = </a:t>
            </a:r>
            <a:r>
              <a:rPr lang="en-US" smtClean="0">
                <a:latin typeface="Symbol" pitchFamily="18" charset="2"/>
              </a:rPr>
              <a:t>r</a:t>
            </a:r>
            <a:r>
              <a:rPr lang="en-US" smtClean="0"/>
              <a:t>Q]  (kg/s or kg/day)</a:t>
            </a:r>
          </a:p>
          <a:p>
            <a:pPr eaLnBrk="1" hangingPunct="1"/>
            <a:r>
              <a:rPr lang="en-US" i="1" smtClean="0">
                <a:solidFill>
                  <a:srgbClr val="FF3300"/>
                </a:solidFill>
              </a:rPr>
              <a:t>Water mass flux</a:t>
            </a:r>
            <a:r>
              <a:rPr lang="en-US" smtClean="0"/>
              <a:t> [M/L</a:t>
            </a:r>
            <a:r>
              <a:rPr lang="en-US" baseline="30000" smtClean="0"/>
              <a:t>2</a:t>
            </a:r>
            <a:r>
              <a:rPr lang="en-US" smtClean="0"/>
              <a:t>T = </a:t>
            </a:r>
            <a:r>
              <a:rPr lang="en-US" smtClean="0">
                <a:latin typeface="Symbol" pitchFamily="18" charset="2"/>
              </a:rPr>
              <a:t>r</a:t>
            </a:r>
            <a:r>
              <a:rPr lang="en-US" smtClean="0"/>
              <a:t>q] in kg/m</a:t>
            </a:r>
            <a:r>
              <a:rPr lang="en-US" baseline="30000" smtClean="0"/>
              <a:t>2</a:t>
            </a:r>
            <a:r>
              <a:rPr lang="en-US" smtClean="0"/>
              <a:t>-day</a:t>
            </a:r>
            <a:endParaRPr lang="en-US" baseline="30000" smtClean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648200" y="3810000"/>
            <a:ext cx="4038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371600" y="5029200"/>
            <a:ext cx="155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Water flux</a:t>
            </a: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1981200" y="5638800"/>
            <a:ext cx="2133600" cy="914400"/>
          </a:xfrm>
          <a:prstGeom prst="parallelogram">
            <a:avLst>
              <a:gd name="adj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175125" y="5980113"/>
            <a:ext cx="1392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Area = 1 m</a:t>
            </a:r>
            <a:r>
              <a:rPr lang="en-US" baseline="30000"/>
              <a:t>2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 flipV="1">
            <a:off x="3886200" y="6019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3048000" y="4572000"/>
            <a:ext cx="381000" cy="990600"/>
          </a:xfrm>
          <a:prstGeom prst="up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794125" y="4684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Latent heat flux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 flux</a:t>
            </a:r>
          </a:p>
          <a:p>
            <a:pPr lvl="1" eaLnBrk="1" hangingPunct="1"/>
            <a:r>
              <a:rPr lang="en-US" smtClean="0"/>
              <a:t>Evaporation rate, E (mm/day)</a:t>
            </a:r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flux </a:t>
            </a:r>
          </a:p>
          <a:p>
            <a:pPr lvl="1" eaLnBrk="1" hangingPunct="1"/>
            <a:r>
              <a:rPr lang="en-US" smtClean="0"/>
              <a:t>Latent heat flux (W/m</a:t>
            </a:r>
            <a:r>
              <a:rPr lang="en-US" baseline="30000" smtClean="0"/>
              <a:t>2</a:t>
            </a:r>
            <a:r>
              <a:rPr lang="en-US" smtClean="0"/>
              <a:t>), H</a:t>
            </a:r>
            <a:r>
              <a:rPr lang="en-US" baseline="-25000" smtClean="0"/>
              <a:t>l</a:t>
            </a:r>
          </a:p>
        </p:txBody>
      </p: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4795838" y="5638800"/>
            <a:ext cx="2133600" cy="914400"/>
          </a:xfrm>
          <a:prstGeom prst="parallelogram">
            <a:avLst>
              <a:gd name="adj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219200" y="4724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6989763" y="5980113"/>
            <a:ext cx="1392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Area = 1 m</a:t>
            </a:r>
            <a:r>
              <a:rPr lang="en-US" baseline="30000"/>
              <a:t>2</a:t>
            </a:r>
          </a:p>
        </p:txBody>
      </p:sp>
      <p:sp>
        <p:nvSpPr>
          <p:cNvPr id="12298" name="Line 8"/>
          <p:cNvSpPr>
            <a:spLocks noChangeShapeType="1"/>
          </p:cNvSpPr>
          <p:nvPr/>
        </p:nvSpPr>
        <p:spPr bwMode="auto">
          <a:xfrm flipH="1" flipV="1">
            <a:off x="6700838" y="6019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AutoShape 9"/>
          <p:cNvSpPr>
            <a:spLocks noChangeArrowheads="1"/>
          </p:cNvSpPr>
          <p:nvPr/>
        </p:nvSpPr>
        <p:spPr bwMode="auto">
          <a:xfrm>
            <a:off x="5862638" y="4572000"/>
            <a:ext cx="381000" cy="990600"/>
          </a:xfrm>
          <a:prstGeom prst="up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300" name="Text Box 10"/>
          <p:cNvSpPr txBox="1">
            <a:spLocks noChangeArrowheads="1"/>
          </p:cNvSpPr>
          <p:nvPr/>
        </p:nvSpPr>
        <p:spPr bwMode="auto">
          <a:xfrm>
            <a:off x="6608763" y="4684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2290" name="Object 11"/>
          <p:cNvGraphicFramePr>
            <a:graphicFrameLocks noChangeAspect="1"/>
          </p:cNvGraphicFramePr>
          <p:nvPr/>
        </p:nvGraphicFramePr>
        <p:xfrm>
          <a:off x="3200400" y="3200400"/>
          <a:ext cx="22352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3" imgW="660240" imgH="228600" progId="Equation.3">
                  <p:embed/>
                </p:oleObj>
              </mc:Choice>
              <mc:Fallback>
                <p:oleObj name="Equation" r:id="rId3" imgW="660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200400"/>
                        <a:ext cx="22352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762000" y="3276600"/>
            <a:ext cx="21494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Symbol" pitchFamily="18" charset="2"/>
              </a:rPr>
              <a:t>r</a:t>
            </a:r>
            <a:r>
              <a:rPr lang="en-US"/>
              <a:t> = 1000 kg/m</a:t>
            </a:r>
            <a:r>
              <a:rPr lang="en-US" baseline="30000"/>
              <a:t>3</a:t>
            </a:r>
          </a:p>
          <a:p>
            <a:pPr eaLnBrk="1" hangingPunct="1"/>
            <a:r>
              <a:rPr lang="en-US"/>
              <a:t>l</a:t>
            </a:r>
            <a:r>
              <a:rPr lang="en-US" baseline="-25000"/>
              <a:t>v</a:t>
            </a:r>
            <a:r>
              <a:rPr lang="en-US"/>
              <a:t> = 2.5 MJ/kg</a:t>
            </a:r>
          </a:p>
          <a:p>
            <a:pPr eaLnBrk="1" hangingPunct="1"/>
            <a:endParaRPr lang="en-US"/>
          </a:p>
        </p:txBody>
      </p:sp>
      <p:graphicFrame>
        <p:nvGraphicFramePr>
          <p:cNvPr id="12291" name="Object 13"/>
          <p:cNvGraphicFramePr>
            <a:graphicFrameLocks noChangeAspect="1"/>
          </p:cNvGraphicFramePr>
          <p:nvPr/>
        </p:nvGraphicFramePr>
        <p:xfrm>
          <a:off x="795338" y="3962400"/>
          <a:ext cx="747553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5" imgW="5562360" imgH="457200" progId="Equation.3">
                  <p:embed/>
                </p:oleObj>
              </mc:Choice>
              <mc:Fallback>
                <p:oleObj name="Equation" r:id="rId5" imgW="5562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3962400"/>
                        <a:ext cx="7475537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159000" y="4501294"/>
            <a:ext cx="2636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28.94 W/m</a:t>
            </a:r>
            <a:r>
              <a:rPr lang="en-US" baseline="30000" dirty="0"/>
              <a:t>2</a:t>
            </a:r>
            <a:r>
              <a:rPr lang="en-US" dirty="0"/>
              <a:t> = 1 mm/day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122742"/>
              </p:ext>
            </p:extLst>
          </p:nvPr>
        </p:nvGraphicFramePr>
        <p:xfrm>
          <a:off x="376237" y="4962144"/>
          <a:ext cx="3738563" cy="1520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624"/>
                <a:gridCol w="983339"/>
                <a:gridCol w="838200"/>
                <a:gridCol w="1295400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Temp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>
                          <a:effectLst/>
                        </a:rPr>
                        <a:t>Lv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Density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Conversion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2501000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999.9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28.94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2477300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999.7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2453600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998.2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2429900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995.7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28.00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2406200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992.2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27.63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37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Radiation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Two basic laws</a:t>
            </a:r>
          </a:p>
          <a:p>
            <a:pPr lvl="1" eaLnBrk="1" hangingPunct="1"/>
            <a:r>
              <a:rPr lang="en-US" sz="2400" i="1" smtClean="0">
                <a:solidFill>
                  <a:srgbClr val="FF3300"/>
                </a:solidFill>
              </a:rPr>
              <a:t>Stefan-Boltzman Law</a:t>
            </a:r>
          </a:p>
          <a:p>
            <a:pPr lvl="2" eaLnBrk="1" hangingPunct="1"/>
            <a:r>
              <a:rPr lang="en-US" sz="2000" smtClean="0"/>
              <a:t>R = emitted radiation (W/m2)</a:t>
            </a:r>
          </a:p>
          <a:p>
            <a:pPr lvl="2" eaLnBrk="1" hangingPunct="1"/>
            <a:r>
              <a:rPr lang="en-US" sz="2000" smtClean="0">
                <a:latin typeface="Symbol" pitchFamily="18" charset="2"/>
              </a:rPr>
              <a:t>e</a:t>
            </a:r>
            <a:r>
              <a:rPr lang="en-US" sz="2000" smtClean="0"/>
              <a:t> = emissivity (0-1)</a:t>
            </a:r>
          </a:p>
          <a:p>
            <a:pPr lvl="2" eaLnBrk="1" hangingPunct="1"/>
            <a:r>
              <a:rPr lang="en-US" sz="2000" smtClean="0">
                <a:latin typeface="Symbol" pitchFamily="18" charset="2"/>
              </a:rPr>
              <a:t>s</a:t>
            </a:r>
            <a:r>
              <a:rPr lang="en-US" sz="2000" smtClean="0"/>
              <a:t> = 5.67x10</a:t>
            </a:r>
            <a:r>
              <a:rPr lang="en-US" sz="2000" baseline="30000" smtClean="0"/>
              <a:t>-8</a:t>
            </a:r>
            <a:r>
              <a:rPr lang="en-US" sz="2000" smtClean="0"/>
              <a:t>W/m2-K</a:t>
            </a:r>
            <a:r>
              <a:rPr lang="en-US" sz="2000" baseline="30000" smtClean="0"/>
              <a:t>4</a:t>
            </a:r>
          </a:p>
          <a:p>
            <a:pPr lvl="2" eaLnBrk="1" hangingPunct="1"/>
            <a:r>
              <a:rPr lang="en-US" sz="2000" smtClean="0"/>
              <a:t>T = absolute temperature (K)</a:t>
            </a:r>
          </a:p>
          <a:p>
            <a:pPr lvl="1" eaLnBrk="1" hangingPunct="1"/>
            <a:r>
              <a:rPr lang="en-US" sz="2400" i="1" smtClean="0">
                <a:solidFill>
                  <a:srgbClr val="FF3300"/>
                </a:solidFill>
              </a:rPr>
              <a:t>Wiens Law</a:t>
            </a:r>
          </a:p>
          <a:p>
            <a:pPr lvl="2" eaLnBrk="1" hangingPunct="1"/>
            <a:r>
              <a:rPr lang="en-US" sz="2000" smtClean="0">
                <a:latin typeface="Symbol" pitchFamily="18" charset="2"/>
              </a:rPr>
              <a:t>l</a:t>
            </a:r>
            <a:r>
              <a:rPr lang="en-US" sz="2000" smtClean="0"/>
              <a:t> = wavelength of emitted radiation (m)</a:t>
            </a:r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57800" y="1752600"/>
          <a:ext cx="2781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3" imgW="609480" imgH="203040" progId="Equation.3">
                  <p:embed/>
                </p:oleObj>
              </mc:Choice>
              <mc:Fallback>
                <p:oleObj name="Equation" r:id="rId3" imgW="6094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752600"/>
                        <a:ext cx="27813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953000" y="4191000"/>
          <a:ext cx="328136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Equation" r:id="rId5" imgW="939600" imgH="419040" progId="Equation.3">
                  <p:embed/>
                </p:oleObj>
              </mc:Choice>
              <mc:Fallback>
                <p:oleObj name="Equation" r:id="rId5" imgW="9396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191000"/>
                        <a:ext cx="3281363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828800" y="5870575"/>
            <a:ext cx="6154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3300"/>
                </a:solidFill>
              </a:rPr>
              <a:t>Hot </a:t>
            </a:r>
            <a:r>
              <a:rPr lang="en-US" sz="2400"/>
              <a:t>bodies (sun) emit </a:t>
            </a:r>
            <a:r>
              <a:rPr lang="en-US" sz="2400">
                <a:solidFill>
                  <a:srgbClr val="FF3300"/>
                </a:solidFill>
              </a:rPr>
              <a:t>short wave</a:t>
            </a:r>
            <a:r>
              <a:rPr lang="en-US" sz="2400"/>
              <a:t> radiation</a:t>
            </a:r>
          </a:p>
          <a:p>
            <a:pPr eaLnBrk="1" hangingPunct="1"/>
            <a:r>
              <a:rPr lang="en-US" sz="2400">
                <a:solidFill>
                  <a:srgbClr val="FF3300"/>
                </a:solidFill>
              </a:rPr>
              <a:t>Cool </a:t>
            </a:r>
            <a:r>
              <a:rPr lang="en-US" sz="2400"/>
              <a:t>bodies (earth) emit </a:t>
            </a:r>
            <a:r>
              <a:rPr lang="en-US" sz="2400">
                <a:solidFill>
                  <a:srgbClr val="FF3300"/>
                </a:solidFill>
              </a:rPr>
              <a:t>long wave</a:t>
            </a:r>
            <a:r>
              <a:rPr lang="en-US" sz="2400"/>
              <a:t> radiation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953000" y="2895600"/>
            <a:ext cx="3424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3300"/>
                </a:solidFill>
              </a:rPr>
              <a:t>All bodies emit radiation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 Radiation, R</a:t>
            </a:r>
            <a:r>
              <a:rPr lang="en-US" baseline="-25000" smtClean="0"/>
              <a:t>n</a:t>
            </a:r>
            <a:r>
              <a:rPr lang="en-US" smtClean="0"/>
              <a:t> </a:t>
            </a:r>
          </a:p>
        </p:txBody>
      </p:sp>
      <p:sp>
        <p:nvSpPr>
          <p:cNvPr id="14340" name="Line 3"/>
          <p:cNvSpPr>
            <a:spLocks noChangeShapeType="1"/>
          </p:cNvSpPr>
          <p:nvPr/>
        </p:nvSpPr>
        <p:spPr bwMode="auto">
          <a:xfrm>
            <a:off x="1676400" y="4227513"/>
            <a:ext cx="39624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>
            <a:off x="1524000" y="2627313"/>
            <a:ext cx="1981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5"/>
          <p:cNvSpPr>
            <a:spLocks noChangeShapeType="1"/>
          </p:cNvSpPr>
          <p:nvPr/>
        </p:nvSpPr>
        <p:spPr bwMode="auto">
          <a:xfrm flipV="1">
            <a:off x="3505200" y="3313113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Freeform 6"/>
          <p:cNvSpPr>
            <a:spLocks/>
          </p:cNvSpPr>
          <p:nvPr/>
        </p:nvSpPr>
        <p:spPr bwMode="auto">
          <a:xfrm>
            <a:off x="3416300" y="4227513"/>
            <a:ext cx="330200" cy="838200"/>
          </a:xfrm>
          <a:custGeom>
            <a:avLst/>
            <a:gdLst>
              <a:gd name="T0" fmla="*/ 56 w 208"/>
              <a:gd name="T1" fmla="*/ 0 h 528"/>
              <a:gd name="T2" fmla="*/ 200 w 208"/>
              <a:gd name="T3" fmla="*/ 144 h 528"/>
              <a:gd name="T4" fmla="*/ 8 w 208"/>
              <a:gd name="T5" fmla="*/ 240 h 528"/>
              <a:gd name="T6" fmla="*/ 152 w 208"/>
              <a:gd name="T7" fmla="*/ 384 h 528"/>
              <a:gd name="T8" fmla="*/ 8 w 208"/>
              <a:gd name="T9" fmla="*/ 52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"/>
              <a:gd name="T16" fmla="*/ 0 h 528"/>
              <a:gd name="T17" fmla="*/ 208 w 20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" h="528">
                <a:moveTo>
                  <a:pt x="56" y="0"/>
                </a:moveTo>
                <a:cubicBezTo>
                  <a:pt x="132" y="52"/>
                  <a:pt x="208" y="104"/>
                  <a:pt x="200" y="144"/>
                </a:cubicBezTo>
                <a:cubicBezTo>
                  <a:pt x="192" y="184"/>
                  <a:pt x="16" y="200"/>
                  <a:pt x="8" y="240"/>
                </a:cubicBezTo>
                <a:cubicBezTo>
                  <a:pt x="0" y="280"/>
                  <a:pt x="152" y="336"/>
                  <a:pt x="152" y="384"/>
                </a:cubicBezTo>
                <a:cubicBezTo>
                  <a:pt x="152" y="432"/>
                  <a:pt x="32" y="504"/>
                  <a:pt x="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1736725" y="2209800"/>
            <a:ext cx="3230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R</a:t>
            </a:r>
            <a:r>
              <a:rPr lang="en-US" sz="2400" baseline="-25000"/>
              <a:t>i</a:t>
            </a:r>
            <a:r>
              <a:rPr lang="en-US" sz="2400"/>
              <a:t>  Incoming Radiation</a:t>
            </a:r>
            <a:endParaRPr lang="en-US" sz="2400" baseline="-25000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4343400" y="2855913"/>
            <a:ext cx="4495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R</a:t>
            </a:r>
            <a:r>
              <a:rPr lang="en-US" sz="2400" baseline="-25000"/>
              <a:t>o</a:t>
            </a:r>
            <a:r>
              <a:rPr lang="en-US" sz="2400"/>
              <a:t> =</a:t>
            </a:r>
            <a:r>
              <a:rPr lang="en-US" sz="2400">
                <a:latin typeface="Symbol" pitchFamily="18" charset="2"/>
              </a:rPr>
              <a:t>a</a:t>
            </a:r>
            <a:r>
              <a:rPr lang="en-US" sz="2400"/>
              <a:t>R</a:t>
            </a:r>
            <a:r>
              <a:rPr lang="en-US" sz="2400" baseline="-25000"/>
              <a:t>i   </a:t>
            </a:r>
            <a:r>
              <a:rPr lang="en-US" sz="2400"/>
              <a:t>Reflected radiation</a:t>
            </a:r>
          </a:p>
          <a:p>
            <a:pPr eaLnBrk="1" hangingPunct="1"/>
            <a:endParaRPr lang="en-US" sz="2400">
              <a:latin typeface="Symbol" pitchFamily="18" charset="2"/>
            </a:endParaRPr>
          </a:p>
          <a:p>
            <a:pPr eaLnBrk="1" hangingPunct="1">
              <a:buFont typeface="Symbol" pitchFamily="18" charset="2"/>
              <a:buChar char="a"/>
            </a:pPr>
            <a:r>
              <a:rPr lang="en-US" sz="2400">
                <a:latin typeface="Symbol" pitchFamily="18" charset="2"/>
              </a:rPr>
              <a:t>= </a:t>
            </a:r>
            <a:r>
              <a:rPr lang="en-US" sz="2400">
                <a:latin typeface="Times New Roman" pitchFamily="18" charset="0"/>
              </a:rPr>
              <a:t>albedo (0 – 1)</a:t>
            </a:r>
          </a:p>
          <a:p>
            <a:pPr eaLnBrk="1" hangingPunct="1">
              <a:buFont typeface="Symbol" pitchFamily="18" charset="2"/>
              <a:buNone/>
            </a:pPr>
            <a:endParaRPr lang="en-US" sz="2400">
              <a:latin typeface="Symbol" pitchFamily="18" charset="2"/>
            </a:endParaRP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3505200" y="5065713"/>
            <a:ext cx="2481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R</a:t>
            </a:r>
            <a:r>
              <a:rPr lang="en-US" sz="2400" baseline="-25000"/>
              <a:t>n  </a:t>
            </a:r>
            <a:r>
              <a:rPr lang="en-US" sz="2400"/>
              <a:t>Net Radiation</a:t>
            </a:r>
            <a:endParaRPr lang="en-US" sz="2400" baseline="-25000"/>
          </a:p>
        </p:txBody>
      </p:sp>
      <p:sp>
        <p:nvSpPr>
          <p:cNvPr id="14347" name="Freeform 10"/>
          <p:cNvSpPr>
            <a:spLocks/>
          </p:cNvSpPr>
          <p:nvPr/>
        </p:nvSpPr>
        <p:spPr bwMode="auto">
          <a:xfrm flipV="1">
            <a:off x="1828800" y="3313113"/>
            <a:ext cx="330200" cy="838200"/>
          </a:xfrm>
          <a:custGeom>
            <a:avLst/>
            <a:gdLst>
              <a:gd name="T0" fmla="*/ 56 w 208"/>
              <a:gd name="T1" fmla="*/ 0 h 528"/>
              <a:gd name="T2" fmla="*/ 200 w 208"/>
              <a:gd name="T3" fmla="*/ 144 h 528"/>
              <a:gd name="T4" fmla="*/ 8 w 208"/>
              <a:gd name="T5" fmla="*/ 240 h 528"/>
              <a:gd name="T6" fmla="*/ 152 w 208"/>
              <a:gd name="T7" fmla="*/ 384 h 528"/>
              <a:gd name="T8" fmla="*/ 8 w 208"/>
              <a:gd name="T9" fmla="*/ 52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"/>
              <a:gd name="T16" fmla="*/ 0 h 528"/>
              <a:gd name="T17" fmla="*/ 208 w 20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" h="528">
                <a:moveTo>
                  <a:pt x="56" y="0"/>
                </a:moveTo>
                <a:cubicBezTo>
                  <a:pt x="132" y="52"/>
                  <a:pt x="208" y="104"/>
                  <a:pt x="200" y="144"/>
                </a:cubicBezTo>
                <a:cubicBezTo>
                  <a:pt x="192" y="184"/>
                  <a:pt x="16" y="200"/>
                  <a:pt x="8" y="240"/>
                </a:cubicBezTo>
                <a:cubicBezTo>
                  <a:pt x="0" y="280"/>
                  <a:pt x="152" y="336"/>
                  <a:pt x="152" y="384"/>
                </a:cubicBezTo>
                <a:cubicBezTo>
                  <a:pt x="152" y="432"/>
                  <a:pt x="32" y="504"/>
                  <a:pt x="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1371600" y="3011488"/>
            <a:ext cx="51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R</a:t>
            </a:r>
            <a:r>
              <a:rPr lang="en-US" sz="2400" baseline="-25000"/>
              <a:t>e</a:t>
            </a:r>
          </a:p>
        </p:txBody>
      </p:sp>
      <p:graphicFrame>
        <p:nvGraphicFramePr>
          <p:cNvPr id="14338" name="Object 12"/>
          <p:cNvGraphicFramePr>
            <a:graphicFrameLocks noGrp="1" noChangeAspect="1"/>
          </p:cNvGraphicFramePr>
          <p:nvPr>
            <p:ph idx="1"/>
          </p:nvPr>
        </p:nvGraphicFramePr>
        <p:xfrm>
          <a:off x="2057400" y="1295400"/>
          <a:ext cx="5105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Equation" r:id="rId3" imgW="1168200" imgH="241200" progId="Equation.3">
                  <p:embed/>
                </p:oleObj>
              </mc:Choice>
              <mc:Fallback>
                <p:oleObj name="Equation" r:id="rId3" imgW="116820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51054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704975" y="5730875"/>
            <a:ext cx="5534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FF3300"/>
                </a:solidFill>
              </a:rPr>
              <a:t>Average value of R</a:t>
            </a:r>
            <a:r>
              <a:rPr lang="en-US" sz="2400" baseline="-25000">
                <a:solidFill>
                  <a:srgbClr val="FF3300"/>
                </a:solidFill>
              </a:rPr>
              <a:t>n</a:t>
            </a:r>
            <a:r>
              <a:rPr lang="en-US" sz="2400">
                <a:solidFill>
                  <a:srgbClr val="FF3300"/>
                </a:solidFill>
              </a:rPr>
              <a:t> over the earth and </a:t>
            </a:r>
          </a:p>
          <a:p>
            <a:pPr algn="ctr" eaLnBrk="1" hangingPunct="1"/>
            <a:r>
              <a:rPr lang="en-US" sz="2400">
                <a:solidFill>
                  <a:srgbClr val="FF3300"/>
                </a:solidFill>
              </a:rPr>
              <a:t>over the year is 105 W/m</a:t>
            </a:r>
            <a:r>
              <a:rPr lang="en-US" sz="2400" baseline="30000">
                <a:solidFill>
                  <a:srgbClr val="FF33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 Radiation, R</a:t>
            </a:r>
            <a:r>
              <a:rPr lang="en-US" baseline="-25000" smtClean="0"/>
              <a:t>n</a:t>
            </a:r>
            <a:r>
              <a:rPr lang="en-US" smtClean="0"/>
              <a:t> </a:t>
            </a:r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1676400" y="4227513"/>
            <a:ext cx="3962400" cy="0"/>
          </a:xfrm>
          <a:prstGeom prst="line">
            <a:avLst/>
          </a:pr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Freeform 4"/>
          <p:cNvSpPr>
            <a:spLocks/>
          </p:cNvSpPr>
          <p:nvPr/>
        </p:nvSpPr>
        <p:spPr bwMode="auto">
          <a:xfrm flipV="1">
            <a:off x="3810000" y="3352800"/>
            <a:ext cx="330200" cy="838200"/>
          </a:xfrm>
          <a:custGeom>
            <a:avLst/>
            <a:gdLst>
              <a:gd name="T0" fmla="*/ 56 w 208"/>
              <a:gd name="T1" fmla="*/ 0 h 528"/>
              <a:gd name="T2" fmla="*/ 200 w 208"/>
              <a:gd name="T3" fmla="*/ 144 h 528"/>
              <a:gd name="T4" fmla="*/ 8 w 208"/>
              <a:gd name="T5" fmla="*/ 240 h 528"/>
              <a:gd name="T6" fmla="*/ 152 w 208"/>
              <a:gd name="T7" fmla="*/ 384 h 528"/>
              <a:gd name="T8" fmla="*/ 8 w 208"/>
              <a:gd name="T9" fmla="*/ 52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"/>
              <a:gd name="T16" fmla="*/ 0 h 528"/>
              <a:gd name="T17" fmla="*/ 208 w 20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" h="528">
                <a:moveTo>
                  <a:pt x="56" y="0"/>
                </a:moveTo>
                <a:cubicBezTo>
                  <a:pt x="132" y="52"/>
                  <a:pt x="208" y="104"/>
                  <a:pt x="200" y="144"/>
                </a:cubicBezTo>
                <a:cubicBezTo>
                  <a:pt x="192" y="184"/>
                  <a:pt x="16" y="200"/>
                  <a:pt x="8" y="240"/>
                </a:cubicBezTo>
                <a:cubicBezTo>
                  <a:pt x="0" y="280"/>
                  <a:pt x="152" y="336"/>
                  <a:pt x="152" y="384"/>
                </a:cubicBezTo>
                <a:cubicBezTo>
                  <a:pt x="152" y="432"/>
                  <a:pt x="32" y="504"/>
                  <a:pt x="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3048000" y="5105400"/>
            <a:ext cx="2481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R</a:t>
            </a:r>
            <a:r>
              <a:rPr lang="en-US" sz="2400" baseline="-25000"/>
              <a:t>n  </a:t>
            </a:r>
            <a:r>
              <a:rPr lang="en-US" sz="2400"/>
              <a:t>Net Radiation</a:t>
            </a:r>
            <a:endParaRPr lang="en-US" sz="2400" baseline="-25000"/>
          </a:p>
        </p:txBody>
      </p:sp>
      <p:graphicFrame>
        <p:nvGraphicFramePr>
          <p:cNvPr id="15362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2149475" y="1295400"/>
          <a:ext cx="491966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3" imgW="1066680" imgH="228600" progId="Equation.3">
                  <p:embed/>
                </p:oleObj>
              </mc:Choice>
              <mc:Fallback>
                <p:oleObj name="Equation" r:id="rId3" imgW="10666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1295400"/>
                        <a:ext cx="4919663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704975" y="5730875"/>
            <a:ext cx="5534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rgbClr val="FF3300"/>
                </a:solidFill>
              </a:rPr>
              <a:t>Average value of R</a:t>
            </a:r>
            <a:r>
              <a:rPr lang="en-US" sz="2400" baseline="-25000">
                <a:solidFill>
                  <a:srgbClr val="FF3300"/>
                </a:solidFill>
              </a:rPr>
              <a:t>n</a:t>
            </a:r>
            <a:r>
              <a:rPr lang="en-US" sz="2400">
                <a:solidFill>
                  <a:srgbClr val="FF3300"/>
                </a:solidFill>
              </a:rPr>
              <a:t> over the earth and </a:t>
            </a:r>
          </a:p>
          <a:p>
            <a:pPr algn="ctr" eaLnBrk="1" hangingPunct="1"/>
            <a:r>
              <a:rPr lang="en-US" sz="2400">
                <a:solidFill>
                  <a:srgbClr val="FF3300"/>
                </a:solidFill>
              </a:rPr>
              <a:t>over the year is 105 W/m</a:t>
            </a:r>
            <a:r>
              <a:rPr lang="en-US" sz="2400" baseline="300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3200400" y="4267200"/>
            <a:ext cx="330200" cy="838200"/>
          </a:xfrm>
          <a:custGeom>
            <a:avLst/>
            <a:gdLst>
              <a:gd name="T0" fmla="*/ 56 w 208"/>
              <a:gd name="T1" fmla="*/ 0 h 528"/>
              <a:gd name="T2" fmla="*/ 200 w 208"/>
              <a:gd name="T3" fmla="*/ 144 h 528"/>
              <a:gd name="T4" fmla="*/ 8 w 208"/>
              <a:gd name="T5" fmla="*/ 240 h 528"/>
              <a:gd name="T6" fmla="*/ 152 w 208"/>
              <a:gd name="T7" fmla="*/ 384 h 528"/>
              <a:gd name="T8" fmla="*/ 8 w 208"/>
              <a:gd name="T9" fmla="*/ 52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"/>
              <a:gd name="T16" fmla="*/ 0 h 528"/>
              <a:gd name="T17" fmla="*/ 208 w 20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" h="528">
                <a:moveTo>
                  <a:pt x="56" y="0"/>
                </a:moveTo>
                <a:cubicBezTo>
                  <a:pt x="132" y="52"/>
                  <a:pt x="208" y="104"/>
                  <a:pt x="200" y="144"/>
                </a:cubicBezTo>
                <a:cubicBezTo>
                  <a:pt x="192" y="184"/>
                  <a:pt x="16" y="200"/>
                  <a:pt x="8" y="240"/>
                </a:cubicBezTo>
                <a:cubicBezTo>
                  <a:pt x="0" y="280"/>
                  <a:pt x="152" y="336"/>
                  <a:pt x="152" y="384"/>
                </a:cubicBezTo>
                <a:cubicBezTo>
                  <a:pt x="152" y="432"/>
                  <a:pt x="32" y="504"/>
                  <a:pt x="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4419600" y="4267200"/>
            <a:ext cx="228600" cy="533400"/>
          </a:xfrm>
          <a:custGeom>
            <a:avLst/>
            <a:gdLst>
              <a:gd name="T0" fmla="*/ 56 w 208"/>
              <a:gd name="T1" fmla="*/ 0 h 528"/>
              <a:gd name="T2" fmla="*/ 200 w 208"/>
              <a:gd name="T3" fmla="*/ 144 h 528"/>
              <a:gd name="T4" fmla="*/ 8 w 208"/>
              <a:gd name="T5" fmla="*/ 240 h 528"/>
              <a:gd name="T6" fmla="*/ 152 w 208"/>
              <a:gd name="T7" fmla="*/ 384 h 528"/>
              <a:gd name="T8" fmla="*/ 8 w 208"/>
              <a:gd name="T9" fmla="*/ 52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"/>
              <a:gd name="T16" fmla="*/ 0 h 528"/>
              <a:gd name="T17" fmla="*/ 208 w 20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" h="528">
                <a:moveTo>
                  <a:pt x="56" y="0"/>
                </a:moveTo>
                <a:cubicBezTo>
                  <a:pt x="132" y="52"/>
                  <a:pt x="208" y="104"/>
                  <a:pt x="200" y="144"/>
                </a:cubicBezTo>
                <a:cubicBezTo>
                  <a:pt x="192" y="184"/>
                  <a:pt x="16" y="200"/>
                  <a:pt x="8" y="240"/>
                </a:cubicBezTo>
                <a:cubicBezTo>
                  <a:pt x="0" y="280"/>
                  <a:pt x="152" y="336"/>
                  <a:pt x="152" y="384"/>
                </a:cubicBezTo>
                <a:cubicBezTo>
                  <a:pt x="152" y="432"/>
                  <a:pt x="32" y="504"/>
                  <a:pt x="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 flipV="1">
            <a:off x="2667000" y="3352800"/>
            <a:ext cx="330200" cy="838200"/>
          </a:xfrm>
          <a:custGeom>
            <a:avLst/>
            <a:gdLst>
              <a:gd name="T0" fmla="*/ 56 w 208"/>
              <a:gd name="T1" fmla="*/ 0 h 528"/>
              <a:gd name="T2" fmla="*/ 200 w 208"/>
              <a:gd name="T3" fmla="*/ 144 h 528"/>
              <a:gd name="T4" fmla="*/ 8 w 208"/>
              <a:gd name="T5" fmla="*/ 240 h 528"/>
              <a:gd name="T6" fmla="*/ 152 w 208"/>
              <a:gd name="T7" fmla="*/ 384 h 528"/>
              <a:gd name="T8" fmla="*/ 8 w 208"/>
              <a:gd name="T9" fmla="*/ 52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"/>
              <a:gd name="T16" fmla="*/ 0 h 528"/>
              <a:gd name="T17" fmla="*/ 208 w 20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" h="528">
                <a:moveTo>
                  <a:pt x="56" y="0"/>
                </a:moveTo>
                <a:cubicBezTo>
                  <a:pt x="132" y="52"/>
                  <a:pt x="208" y="104"/>
                  <a:pt x="200" y="144"/>
                </a:cubicBezTo>
                <a:cubicBezTo>
                  <a:pt x="192" y="184"/>
                  <a:pt x="16" y="200"/>
                  <a:pt x="8" y="240"/>
                </a:cubicBezTo>
                <a:cubicBezTo>
                  <a:pt x="0" y="280"/>
                  <a:pt x="152" y="336"/>
                  <a:pt x="152" y="384"/>
                </a:cubicBezTo>
                <a:cubicBezTo>
                  <a:pt x="152" y="432"/>
                  <a:pt x="32" y="504"/>
                  <a:pt x="8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648200" y="4348163"/>
            <a:ext cx="312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</a:rPr>
              <a:t>G – Ground Heat Flux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962400" y="2971800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</a:rPr>
              <a:t>LE – Evaporation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33400" y="2971800"/>
            <a:ext cx="249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</a:rPr>
              <a:t>H – Sensible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58750" y="6172200"/>
            <a:ext cx="8985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http://www.uwsp.edu/geo/faculty/ritter/geog101/textbook/energy/radiation_balance.html</a:t>
            </a:r>
          </a:p>
        </p:txBody>
      </p:sp>
      <p:pic>
        <p:nvPicPr>
          <p:cNvPr id="36867" name="Picture 3" descr="radiation_balance_usgs_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686800" cy="497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Balance of Earth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127125" y="1789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572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590800" y="16002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100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8305800" y="144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70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505200" y="5410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51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013325" y="4989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21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7467600" y="2286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26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8382000" y="3276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38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553200" y="190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962400" y="152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20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553200" y="3581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15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257800" y="5221288"/>
            <a:ext cx="28463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9900"/>
                </a:solidFill>
              </a:rPr>
              <a:t>Sensible heat flux 7</a:t>
            </a:r>
          </a:p>
          <a:p>
            <a:pPr eaLnBrk="1" hangingPunct="1"/>
            <a:r>
              <a:rPr lang="en-US" sz="2400">
                <a:solidFill>
                  <a:srgbClr val="0066FF"/>
                </a:solidFill>
              </a:rPr>
              <a:t>Latent heat flux 23</a:t>
            </a:r>
          </a:p>
        </p:txBody>
      </p:sp>
      <p:sp>
        <p:nvSpPr>
          <p:cNvPr id="36881" name="AutoShape 17"/>
          <p:cNvSpPr>
            <a:spLocks noChangeArrowheads="1"/>
          </p:cNvSpPr>
          <p:nvPr/>
        </p:nvSpPr>
        <p:spPr bwMode="auto">
          <a:xfrm rot="-3030025">
            <a:off x="8001000" y="53340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581400" y="4267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Net Radiation</a:t>
            </a:r>
            <a:endParaRPr lang="en-US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072855"/>
            <a:ext cx="5291138" cy="260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4541723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684" y="2895600"/>
            <a:ext cx="419631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00800" y="13716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annual net radiation over the earth and over the year is 105 W/m</a:t>
            </a:r>
            <a:r>
              <a:rPr lang="en-US" sz="1600" baseline="30000" dirty="0" smtClean="0"/>
              <a:t>2</a:t>
            </a:r>
            <a:endParaRPr lang="en-US" sz="1600" baseline="30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471445" y="2555151"/>
            <a:ext cx="0" cy="399871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854279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geography.uoregon.edu/envchange/clim_animations/flash/netrad.html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2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69"/>
          <p:cNvGraphicFramePr>
            <a:graphicFrameLocks noGrp="1" noChangeAspect="1"/>
          </p:cNvGraphicFramePr>
          <p:nvPr>
            <p:ph idx="1"/>
          </p:nvPr>
        </p:nvGraphicFramePr>
        <p:xfrm>
          <a:off x="3276600" y="2590800"/>
          <a:ext cx="495300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Chart" r:id="rId3" imgW="3686147" imgH="2409727" progId="Excel.Chart.8">
                  <p:embed/>
                </p:oleObj>
              </mc:Choice>
              <mc:Fallback>
                <p:oleObj name="Chart" r:id="rId3" imgW="3686147" imgH="240972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90800"/>
                        <a:ext cx="4953000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Energy Balance in the San Marcos Basin from the NARR (July 2003)</a:t>
            </a: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34671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4476750" y="2457450"/>
            <a:ext cx="411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Average fluxes over the day</a:t>
            </a:r>
          </a:p>
        </p:txBody>
      </p:sp>
      <p:sp>
        <p:nvSpPr>
          <p:cNvPr id="4102" name="Text Box 51"/>
          <p:cNvSpPr txBox="1">
            <a:spLocks noChangeArrowheads="1"/>
          </p:cNvSpPr>
          <p:nvPr/>
        </p:nvSpPr>
        <p:spPr bwMode="auto">
          <a:xfrm>
            <a:off x="4267200" y="49530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310</a:t>
            </a:r>
          </a:p>
        </p:txBody>
      </p:sp>
      <p:sp>
        <p:nvSpPr>
          <p:cNvPr id="4103" name="Text Box 52"/>
          <p:cNvSpPr txBox="1">
            <a:spLocks noChangeArrowheads="1"/>
          </p:cNvSpPr>
          <p:nvPr/>
        </p:nvSpPr>
        <p:spPr bwMode="auto">
          <a:xfrm>
            <a:off x="48006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72</a:t>
            </a:r>
          </a:p>
        </p:txBody>
      </p:sp>
      <p:sp>
        <p:nvSpPr>
          <p:cNvPr id="4104" name="Text Box 53"/>
          <p:cNvSpPr txBox="1">
            <a:spLocks noChangeArrowheads="1"/>
          </p:cNvSpPr>
          <p:nvPr/>
        </p:nvSpPr>
        <p:spPr bwMode="auto">
          <a:xfrm>
            <a:off x="5181600" y="51054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415</a:t>
            </a:r>
          </a:p>
        </p:txBody>
      </p:sp>
      <p:sp>
        <p:nvSpPr>
          <p:cNvPr id="4105" name="Text Box 54"/>
          <p:cNvSpPr txBox="1">
            <a:spLocks noChangeArrowheads="1"/>
          </p:cNvSpPr>
          <p:nvPr/>
        </p:nvSpPr>
        <p:spPr bwMode="auto">
          <a:xfrm>
            <a:off x="5867400" y="28194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495</a:t>
            </a:r>
          </a:p>
        </p:txBody>
      </p:sp>
      <p:sp>
        <p:nvSpPr>
          <p:cNvPr id="4106" name="Text Box 55"/>
          <p:cNvSpPr txBox="1">
            <a:spLocks noChangeArrowheads="1"/>
          </p:cNvSpPr>
          <p:nvPr/>
        </p:nvSpPr>
        <p:spPr bwMode="auto">
          <a:xfrm>
            <a:off x="64770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4107" name="Text Box 56"/>
          <p:cNvSpPr txBox="1">
            <a:spLocks noChangeArrowheads="1"/>
          </p:cNvSpPr>
          <p:nvPr/>
        </p:nvSpPr>
        <p:spPr bwMode="auto">
          <a:xfrm>
            <a:off x="69342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61</a:t>
            </a:r>
          </a:p>
        </p:txBody>
      </p:sp>
      <p:sp>
        <p:nvSpPr>
          <p:cNvPr id="4108" name="Text Box 57"/>
          <p:cNvSpPr txBox="1">
            <a:spLocks noChangeArrowheads="1"/>
          </p:cNvSpPr>
          <p:nvPr/>
        </p:nvSpPr>
        <p:spPr bwMode="auto">
          <a:xfrm>
            <a:off x="7467600" y="36576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112</a:t>
            </a:r>
          </a:p>
        </p:txBody>
      </p:sp>
      <p:sp>
        <p:nvSpPr>
          <p:cNvPr id="4109" name="Text Box 61"/>
          <p:cNvSpPr txBox="1">
            <a:spLocks noChangeArrowheads="1"/>
          </p:cNvSpPr>
          <p:nvPr/>
        </p:nvSpPr>
        <p:spPr bwMode="auto">
          <a:xfrm>
            <a:off x="593725" y="5903913"/>
            <a:ext cx="730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Net Shortwave = 310 – 72 = 238;      Net Longwave = 415 – 495 = - 80</a:t>
            </a:r>
          </a:p>
        </p:txBody>
      </p:sp>
      <p:sp>
        <p:nvSpPr>
          <p:cNvPr id="4110" name="Text Box 62"/>
          <p:cNvSpPr txBox="1">
            <a:spLocks noChangeArrowheads="1"/>
          </p:cNvSpPr>
          <p:nvPr/>
        </p:nvSpPr>
        <p:spPr bwMode="auto">
          <a:xfrm>
            <a:off x="609600" y="1600200"/>
            <a:ext cx="822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Note the very large amount of longwave radiation exchanged between land and atmosphere</a:t>
            </a:r>
          </a:p>
        </p:txBody>
      </p:sp>
    </p:spTree>
    <p:extLst>
      <p:ext uri="{BB962C8B-B14F-4D97-AF65-F5344CB8AC3E}">
        <p14:creationId xmlns:p14="http://schemas.microsoft.com/office/powerpoint/2010/main" val="37922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Absorption of energy by CO</a:t>
            </a:r>
            <a:r>
              <a:rPr lang="en-US" baseline="-25000" smtClean="0"/>
              <a:t>2</a:t>
            </a:r>
          </a:p>
        </p:txBody>
      </p:sp>
      <p:pic>
        <p:nvPicPr>
          <p:cNvPr id="20483" name="Picture 5" descr="carb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64770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9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153400" cy="692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1981200" y="1905000"/>
            <a:ext cx="3733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Increasing carbon dioxide in the atmosphere (from about 300 ppm in preindustrial times)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4724400" y="4191000"/>
            <a:ext cx="291147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We are burning fossil carbon (oil, coal) at 100,000 times the rate it</a:t>
            </a:r>
          </a:p>
          <a:p>
            <a:pPr eaLnBrk="1" hangingPunct="1"/>
            <a:r>
              <a:rPr lang="en-US"/>
              <a:t>was laid down in geologic time</a:t>
            </a:r>
          </a:p>
        </p:txBody>
      </p:sp>
    </p:spTree>
    <p:extLst>
      <p:ext uri="{BB962C8B-B14F-4D97-AF65-F5344CB8AC3E}">
        <p14:creationId xmlns:p14="http://schemas.microsoft.com/office/powerpoint/2010/main" val="32146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Continuity Equation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057400" y="1295400"/>
          <a:ext cx="44196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3" imgW="1866600" imgH="444240" progId="Equation.3">
                  <p:embed/>
                </p:oleObj>
              </mc:Choice>
              <mc:Fallback>
                <p:oleObj name="Equation" r:id="rId3" imgW="186660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44196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1066800" y="2286000"/>
            <a:ext cx="679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B = m;  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 = dB/</a:t>
            </a:r>
            <a:r>
              <a:rPr lang="en-US" dirty="0" err="1"/>
              <a:t>dm</a:t>
            </a:r>
            <a:r>
              <a:rPr lang="en-US" dirty="0"/>
              <a:t> = </a:t>
            </a:r>
            <a:r>
              <a:rPr lang="en-US" dirty="0" err="1"/>
              <a:t>dm</a:t>
            </a:r>
            <a:r>
              <a:rPr lang="en-US" dirty="0"/>
              <a:t>/</a:t>
            </a:r>
            <a:r>
              <a:rPr lang="en-US" dirty="0" err="1"/>
              <a:t>dm</a:t>
            </a:r>
            <a:r>
              <a:rPr lang="en-US" dirty="0"/>
              <a:t> = 1; dB/</a:t>
            </a:r>
            <a:r>
              <a:rPr lang="en-US" dirty="0" err="1"/>
              <a:t>dt</a:t>
            </a:r>
            <a:r>
              <a:rPr lang="en-US" dirty="0"/>
              <a:t> = 0 (conservation of mass)</a:t>
            </a:r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2209800" y="2590800"/>
          <a:ext cx="43434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5" imgW="1574640" imgH="444240" progId="Equation.3">
                  <p:embed/>
                </p:oleObj>
              </mc:Choice>
              <mc:Fallback>
                <p:oleObj name="Equation" r:id="rId5" imgW="157464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90800"/>
                        <a:ext cx="434340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2819400" y="3810000"/>
            <a:ext cx="238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Symbol" pitchFamily="18" charset="2"/>
              </a:rPr>
              <a:t>r</a:t>
            </a:r>
            <a:r>
              <a:rPr lang="en-US"/>
              <a:t> = constant for water</a:t>
            </a:r>
          </a:p>
        </p:txBody>
      </p:sp>
      <p:graphicFrame>
        <p:nvGraphicFramePr>
          <p:cNvPr id="2052" name="Object 16"/>
          <p:cNvGraphicFramePr>
            <a:graphicFrameLocks noChangeAspect="1"/>
          </p:cNvGraphicFramePr>
          <p:nvPr/>
        </p:nvGraphicFramePr>
        <p:xfrm>
          <a:off x="2133600" y="4114800"/>
          <a:ext cx="35052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7" imgW="1371600" imgH="444240" progId="Equation.3">
                  <p:embed/>
                </p:oleObj>
              </mc:Choice>
              <mc:Fallback>
                <p:oleObj name="Equation" r:id="rId7" imgW="1371600" imgH="444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14800"/>
                        <a:ext cx="35052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9"/>
          <p:cNvGraphicFramePr>
            <a:graphicFrameLocks noChangeAspect="1"/>
          </p:cNvGraphicFramePr>
          <p:nvPr/>
        </p:nvGraphicFramePr>
        <p:xfrm>
          <a:off x="2667000" y="5181600"/>
          <a:ext cx="256381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9" imgW="1002960" imgH="393480" progId="Equation.3">
                  <p:embed/>
                </p:oleObj>
              </mc:Choice>
              <mc:Fallback>
                <p:oleObj name="Equation" r:id="rId9" imgW="1002960" imgH="393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181600"/>
                        <a:ext cx="2563813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22"/>
          <p:cNvGraphicFramePr>
            <a:graphicFrameLocks noChangeAspect="1"/>
          </p:cNvGraphicFramePr>
          <p:nvPr/>
        </p:nvGraphicFramePr>
        <p:xfrm>
          <a:off x="6172200" y="5181600"/>
          <a:ext cx="181768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11" imgW="711000" imgH="393480" progId="Equation.3">
                  <p:embed/>
                </p:oleObj>
              </mc:Choice>
              <mc:Fallback>
                <p:oleObj name="Equation" r:id="rId11" imgW="71100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81600"/>
                        <a:ext cx="1817688" cy="1003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Text Box 23"/>
          <p:cNvSpPr txBox="1">
            <a:spLocks noChangeArrowheads="1"/>
          </p:cNvSpPr>
          <p:nvPr/>
        </p:nvSpPr>
        <p:spPr bwMode="auto">
          <a:xfrm>
            <a:off x="5546725" y="552291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or</a:t>
            </a:r>
          </a:p>
        </p:txBody>
      </p:sp>
      <p:sp>
        <p:nvSpPr>
          <p:cNvPr id="2059" name="Text Box 24"/>
          <p:cNvSpPr txBox="1">
            <a:spLocks noChangeArrowheads="1"/>
          </p:cNvSpPr>
          <p:nvPr/>
        </p:nvSpPr>
        <p:spPr bwMode="auto">
          <a:xfrm>
            <a:off x="1524000" y="5562600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hence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81" y="1530985"/>
            <a:ext cx="4445819" cy="517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Continuous and Discrete time data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029200" y="2057400"/>
            <a:ext cx="335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Continuous</a:t>
            </a:r>
            <a:r>
              <a:rPr lang="en-US"/>
              <a:t> time representation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013325" y="3770313"/>
            <a:ext cx="4019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Sampled or Instantaneous data</a:t>
            </a:r>
          </a:p>
          <a:p>
            <a:r>
              <a:rPr lang="en-US"/>
              <a:t>(streamflow)</a:t>
            </a:r>
          </a:p>
          <a:p>
            <a:r>
              <a:rPr lang="en-US"/>
              <a:t>truthful for rate, volume is interpolated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181600" y="5791200"/>
            <a:ext cx="3854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Pulse or Interval data</a:t>
            </a:r>
          </a:p>
          <a:p>
            <a:r>
              <a:rPr lang="en-US"/>
              <a:t>(precipitation)</a:t>
            </a:r>
          </a:p>
          <a:p>
            <a:r>
              <a:rPr lang="en-US"/>
              <a:t>truthful for depth, rate is interpolated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422525" y="1179513"/>
            <a:ext cx="395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Figure 2.3.1, p. 28 Applied Hydrology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62400" y="5029200"/>
            <a:ext cx="47402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Can we close a discrete-time water balance?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494897" y="3476196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99697" y="3247596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018897" y="3247596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76719" y="352013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j-1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22785" y="3524964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69860" y="3106864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>
            <a:off x="6572534" y="3291530"/>
            <a:ext cx="446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>
            <a:off x="5799697" y="3291530"/>
            <a:ext cx="370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4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"/>
            <a:ext cx="4379532" cy="6475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2200" y="1022866"/>
            <a:ext cx="279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baseline="-25000" dirty="0" err="1" smtClean="0"/>
              <a:t>j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1400604"/>
            <a:ext cx="385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4181856" y="2971800"/>
            <a:ext cx="1161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5562600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 = S</a:t>
            </a:r>
            <a:r>
              <a:rPr lang="en-US" baseline="-25000" dirty="0" smtClean="0"/>
              <a:t>j-1</a:t>
            </a:r>
            <a:r>
              <a:rPr lang="en-US" dirty="0" smtClean="0"/>
              <a:t> +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5343648" y="1905000"/>
            <a:ext cx="3419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Continuity Equation</a:t>
            </a:r>
            <a:r>
              <a:rPr lang="en-US" dirty="0" smtClean="0"/>
              <a:t>, </a:t>
            </a:r>
            <a:r>
              <a:rPr lang="en-US" dirty="0" err="1" smtClean="0"/>
              <a:t>dS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I – Q</a:t>
            </a:r>
          </a:p>
          <a:p>
            <a:pPr algn="ctr"/>
            <a:r>
              <a:rPr lang="en-US" dirty="0" smtClean="0"/>
              <a:t>applied in a discrete time interval [(j-1)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j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]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0" y="4267200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00800" y="4038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00" y="4038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77822" y="431113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j-1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23888" y="4315968"/>
            <a:ext cx="2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770963" y="3897868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4" idx="3"/>
          </p:cNvCxnSpPr>
          <p:nvPr/>
        </p:nvCxnSpPr>
        <p:spPr>
          <a:xfrm>
            <a:off x="7173637" y="4082534"/>
            <a:ext cx="446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1"/>
          </p:cNvCxnSpPr>
          <p:nvPr/>
        </p:nvCxnSpPr>
        <p:spPr>
          <a:xfrm flipH="1">
            <a:off x="6400800" y="4082534"/>
            <a:ext cx="3701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59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5928"/>
            <a:ext cx="7848600" cy="661065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45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Momentum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057400" y="1295400"/>
          <a:ext cx="44196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3" imgW="1866600" imgH="444240" progId="Equation.3">
                  <p:embed/>
                </p:oleObj>
              </mc:Choice>
              <mc:Fallback>
                <p:oleObj name="Equation" r:id="rId3" imgW="186660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441960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1066800" y="2282825"/>
            <a:ext cx="7827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 = m</a:t>
            </a:r>
            <a:r>
              <a:rPr lang="en-US" u="sng"/>
              <a:t>v</a:t>
            </a:r>
            <a:r>
              <a:rPr lang="en-US"/>
              <a:t>;  b = dB/dm = dm</a:t>
            </a:r>
            <a:r>
              <a:rPr lang="en-US" u="sng"/>
              <a:t>v</a:t>
            </a:r>
            <a:r>
              <a:rPr lang="en-US"/>
              <a:t>/dm = </a:t>
            </a:r>
            <a:r>
              <a:rPr lang="en-US" u="sng"/>
              <a:t>v</a:t>
            </a:r>
            <a:r>
              <a:rPr lang="en-US"/>
              <a:t>; dB/dt = d(m</a:t>
            </a:r>
            <a:r>
              <a:rPr lang="en-US" u="sng"/>
              <a:t>v</a:t>
            </a:r>
            <a:r>
              <a:rPr lang="en-US"/>
              <a:t>)/dt = </a:t>
            </a:r>
            <a:r>
              <a:rPr lang="en-US">
                <a:latin typeface="Symbol" pitchFamily="18" charset="2"/>
              </a:rPr>
              <a:t>S</a:t>
            </a:r>
            <a:r>
              <a:rPr lang="en-US" u="sng"/>
              <a:t>F</a:t>
            </a:r>
            <a:r>
              <a:rPr lang="en-US"/>
              <a:t> (Newtons 2</a:t>
            </a:r>
            <a:r>
              <a:rPr lang="en-US" baseline="30000"/>
              <a:t>nd</a:t>
            </a:r>
            <a:r>
              <a:rPr lang="en-US"/>
              <a:t> Law)</a:t>
            </a:r>
          </a:p>
        </p:txBody>
      </p:sp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1736725" y="2590800"/>
          <a:ext cx="528955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5" imgW="1917360" imgH="444240" progId="Equation.3">
                  <p:embed/>
                </p:oleObj>
              </mc:Choice>
              <mc:Fallback>
                <p:oleObj name="Equation" r:id="rId5" imgW="191736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2590800"/>
                        <a:ext cx="5289550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6350000" y="5359400"/>
          <a:ext cx="1460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quation" r:id="rId7" imgW="571320" imgH="253800" progId="Equation.3">
                  <p:embed/>
                </p:oleObj>
              </mc:Choice>
              <mc:Fallback>
                <p:oleObj name="Equation" r:id="rId7" imgW="57132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0" y="5359400"/>
                        <a:ext cx="1460500" cy="647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5546725" y="5522913"/>
            <a:ext cx="425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so</a:t>
            </a:r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914400" y="4191000"/>
            <a:ext cx="173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For steady flow</a:t>
            </a:r>
          </a:p>
        </p:txBody>
      </p:sp>
      <p:graphicFrame>
        <p:nvGraphicFramePr>
          <p:cNvPr id="4101" name="Object 15"/>
          <p:cNvGraphicFramePr>
            <a:graphicFrameLocks noChangeAspect="1"/>
          </p:cNvGraphicFramePr>
          <p:nvPr/>
        </p:nvGraphicFramePr>
        <p:xfrm>
          <a:off x="2819400" y="3871913"/>
          <a:ext cx="2438400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9" imgW="977760" imgH="444240" progId="Equation.3">
                  <p:embed/>
                </p:oleObj>
              </mc:Choice>
              <mc:Fallback>
                <p:oleObj name="Equation" r:id="rId9" imgW="977760" imgH="444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871913"/>
                        <a:ext cx="2438400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838200" y="5410200"/>
            <a:ext cx="182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For uniform flow</a:t>
            </a:r>
          </a:p>
        </p:txBody>
      </p:sp>
      <p:graphicFrame>
        <p:nvGraphicFramePr>
          <p:cNvPr id="4102" name="Object 22"/>
          <p:cNvGraphicFramePr>
            <a:graphicFrameLocks noChangeAspect="1"/>
          </p:cNvGraphicFramePr>
          <p:nvPr/>
        </p:nvGraphicFramePr>
        <p:xfrm>
          <a:off x="2971800" y="5181600"/>
          <a:ext cx="22098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11" imgW="850680" imgH="380880" progId="Equation.3">
                  <p:embed/>
                </p:oleObj>
              </mc:Choice>
              <mc:Fallback>
                <p:oleObj name="Equation" r:id="rId11" imgW="850680" imgH="3808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81600"/>
                        <a:ext cx="2209800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Text Box 23"/>
          <p:cNvSpPr txBox="1">
            <a:spLocks noChangeArrowheads="1"/>
          </p:cNvSpPr>
          <p:nvPr/>
        </p:nvSpPr>
        <p:spPr bwMode="auto">
          <a:xfrm>
            <a:off x="5731417" y="6158140"/>
            <a:ext cx="27837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In a steady, uniform </a:t>
            </a:r>
            <a:r>
              <a:rPr lang="en-US" dirty="0" smtClean="0"/>
              <a:t>flow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46477" y="144920"/>
            <a:ext cx="4673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Gravity and the Geoid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373646" y="6260068"/>
            <a:ext cx="56870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www.nap.edu/catalog.php?record_id=12954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29" y="879187"/>
            <a:ext cx="716693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" y="3818330"/>
            <a:ext cx="7956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 </a:t>
            </a:r>
            <a:r>
              <a:rPr lang="en-US" i="1" dirty="0"/>
              <a:t>geoid</a:t>
            </a:r>
            <a:r>
              <a:rPr lang="en-US" dirty="0"/>
              <a:t> is a hypothetical Earth surface that represents the mean sea level in the absence of winds, currents, and most tides. </a:t>
            </a:r>
            <a:r>
              <a:rPr lang="en-US" dirty="0" smtClean="0"/>
              <a:t>It </a:t>
            </a:r>
            <a:r>
              <a:rPr lang="en-US" dirty="0"/>
              <a:t>defines the horizontal everywhere and gravity acts perpendicular to it. </a:t>
            </a:r>
            <a:r>
              <a:rPr lang="en-US" dirty="0" smtClean="0"/>
              <a:t>Water </a:t>
            </a:r>
            <a:r>
              <a:rPr lang="en-US" dirty="0"/>
              <a:t>will not flow in aqueducts if the pipes are perfectly aligned along the geoid.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5257800"/>
            <a:ext cx="66030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 = </a:t>
            </a:r>
            <a:r>
              <a:rPr lang="en-US" dirty="0" err="1" smtClean="0"/>
              <a:t>orthometric</a:t>
            </a:r>
            <a:r>
              <a:rPr lang="en-US" dirty="0" smtClean="0"/>
              <a:t> height (from geoid); </a:t>
            </a:r>
          </a:p>
          <a:p>
            <a:r>
              <a:rPr lang="en-US" dirty="0" smtClean="0"/>
              <a:t>h = ellipsoidal height (from GPS – the earth as a regular shape)</a:t>
            </a:r>
          </a:p>
          <a:p>
            <a:r>
              <a:rPr lang="en-US" dirty="0" smtClean="0"/>
              <a:t>N = gravity anomaly = h – H (use to get H from 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29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Anomaly Maps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5614266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52578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Gravity anomaly maps</a:t>
            </a:r>
            <a:r>
              <a:rPr lang="en-US" dirty="0"/>
              <a:t> </a:t>
            </a:r>
            <a:r>
              <a:rPr lang="en-US" dirty="0" smtClean="0"/>
              <a:t>show </a:t>
            </a:r>
            <a:r>
              <a:rPr lang="en-US" dirty="0"/>
              <a:t>how much the Earth’s actual gravity field differs from the gravity field of a uniform, featureless Earth surface. The anomalies highlight variations in the strength of the gravitational force over the surface of the Earth.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600" y="6134963"/>
            <a:ext cx="5105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earthobservatory.nasa.gov/Features/GRACE/page3.php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520727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1144</Words>
  <Application>Microsoft Office PowerPoint</Application>
  <PresentationFormat>On-screen Show (4:3)</PresentationFormat>
  <Paragraphs>243</Paragraphs>
  <Slides>29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Default Design</vt:lpstr>
      <vt:lpstr>Equation</vt:lpstr>
      <vt:lpstr>Chart</vt:lpstr>
      <vt:lpstr>CE 394K.2 Lecture 3 Mass, Momentum, Energy</vt:lpstr>
      <vt:lpstr>Reynolds Transport Theorem</vt:lpstr>
      <vt:lpstr>Continuity Equation</vt:lpstr>
      <vt:lpstr>Continuous and Discrete time data</vt:lpstr>
      <vt:lpstr>PowerPoint Presentation</vt:lpstr>
      <vt:lpstr>PowerPoint Presentation</vt:lpstr>
      <vt:lpstr>Momentum</vt:lpstr>
      <vt:lpstr>PowerPoint Presentation</vt:lpstr>
      <vt:lpstr>Gravity Anomaly Maps</vt:lpstr>
      <vt:lpstr>Energy equation of fluid mechanics</vt:lpstr>
      <vt:lpstr>Open channel flow Manning’s equation</vt:lpstr>
      <vt:lpstr>Subsurface flow Darcy’s equation</vt:lpstr>
      <vt:lpstr>Comparison of flow equations</vt:lpstr>
      <vt:lpstr>Energy</vt:lpstr>
      <vt:lpstr>Heat energy</vt:lpstr>
      <vt:lpstr>Energy Units</vt:lpstr>
      <vt:lpstr>Energy fluxes and flows</vt:lpstr>
      <vt:lpstr>MegaJoules</vt:lpstr>
      <vt:lpstr>Internal Energy of Water</vt:lpstr>
      <vt:lpstr>Water Mass Fluxes and Flows</vt:lpstr>
      <vt:lpstr>Latent heat flux</vt:lpstr>
      <vt:lpstr>Radiation</vt:lpstr>
      <vt:lpstr>Net Radiation, Rn </vt:lpstr>
      <vt:lpstr>Net Radiation, Rn </vt:lpstr>
      <vt:lpstr>Energy Balance of Earth</vt:lpstr>
      <vt:lpstr>Net Radiation</vt:lpstr>
      <vt:lpstr>Energy Balance in the San Marcos Basin from the NARR (July 2003)</vt:lpstr>
      <vt:lpstr>Absorption of energy by CO2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Maidment</dc:creator>
  <cp:lastModifiedBy>Maidment</cp:lastModifiedBy>
  <cp:revision>25</cp:revision>
  <dcterms:created xsi:type="dcterms:W3CDTF">2008-01-24T16:43:19Z</dcterms:created>
  <dcterms:modified xsi:type="dcterms:W3CDTF">2013-01-22T01:18:41Z</dcterms:modified>
</cp:coreProperties>
</file>