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  <p:sldMasterId id="2147483830" r:id="rId2"/>
  </p:sldMasterIdLst>
  <p:notesMasterIdLst>
    <p:notesMasterId r:id="rId29"/>
  </p:notesMasterIdLst>
  <p:handoutMasterIdLst>
    <p:handoutMasterId r:id="rId30"/>
  </p:handoutMasterIdLst>
  <p:sldIdLst>
    <p:sldId id="665" r:id="rId3"/>
    <p:sldId id="647" r:id="rId4"/>
    <p:sldId id="648" r:id="rId5"/>
    <p:sldId id="649" r:id="rId6"/>
    <p:sldId id="681" r:id="rId7"/>
    <p:sldId id="657" r:id="rId8"/>
    <p:sldId id="667" r:id="rId9"/>
    <p:sldId id="676" r:id="rId10"/>
    <p:sldId id="670" r:id="rId11"/>
    <p:sldId id="668" r:id="rId12"/>
    <p:sldId id="677" r:id="rId13"/>
    <p:sldId id="652" r:id="rId14"/>
    <p:sldId id="666" r:id="rId15"/>
    <p:sldId id="654" r:id="rId16"/>
    <p:sldId id="655" r:id="rId17"/>
    <p:sldId id="682" r:id="rId18"/>
    <p:sldId id="672" r:id="rId19"/>
    <p:sldId id="673" r:id="rId20"/>
    <p:sldId id="674" r:id="rId21"/>
    <p:sldId id="656" r:id="rId22"/>
    <p:sldId id="675" r:id="rId23"/>
    <p:sldId id="678" r:id="rId24"/>
    <p:sldId id="679" r:id="rId25"/>
    <p:sldId id="680" r:id="rId26"/>
    <p:sldId id="658" r:id="rId27"/>
    <p:sldId id="669" r:id="rId28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8" autoAdjust="0"/>
    <p:restoredTop sz="87669"/>
  </p:normalViewPr>
  <p:slideViewPr>
    <p:cSldViewPr snapToGrid="0">
      <p:cViewPr varScale="1">
        <p:scale>
          <a:sx n="102" d="100"/>
          <a:sy n="102" d="100"/>
        </p:scale>
        <p:origin x="115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42603" cy="467203"/>
          </a:xfrm>
          <a:prstGeom prst="rect">
            <a:avLst/>
          </a:prstGeom>
        </p:spPr>
        <p:txBody>
          <a:bodyPr vert="horz" lIns="91532" tIns="45765" rIns="91532" bIns="457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5734" y="1"/>
            <a:ext cx="3042603" cy="467203"/>
          </a:xfrm>
          <a:prstGeom prst="rect">
            <a:avLst/>
          </a:prstGeom>
        </p:spPr>
        <p:txBody>
          <a:bodyPr vert="horz" lIns="91532" tIns="45765" rIns="91532" bIns="45765" rtlCol="0"/>
          <a:lstStyle>
            <a:lvl1pPr algn="r">
              <a:defRPr sz="1200"/>
            </a:lvl1pPr>
          </a:lstStyle>
          <a:p>
            <a:fld id="{0633D41F-E6DC-4B97-AA2B-88184F6838E0}" type="datetimeFigureOut">
              <a:rPr lang="en-US" smtClean="0"/>
              <a:pPr/>
              <a:t>3/3/2017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38723"/>
            <a:ext cx="3042603" cy="467203"/>
          </a:xfrm>
          <a:prstGeom prst="rect">
            <a:avLst/>
          </a:prstGeom>
        </p:spPr>
        <p:txBody>
          <a:bodyPr vert="horz" lIns="91532" tIns="45765" rIns="91532" bIns="457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5734" y="8838723"/>
            <a:ext cx="3042603" cy="467203"/>
          </a:xfrm>
          <a:prstGeom prst="rect">
            <a:avLst/>
          </a:prstGeom>
        </p:spPr>
        <p:txBody>
          <a:bodyPr vert="horz" lIns="91532" tIns="45765" rIns="91532" bIns="45765" rtlCol="0" anchor="b"/>
          <a:lstStyle>
            <a:lvl1pPr algn="r">
              <a:defRPr sz="1200"/>
            </a:lvl1pPr>
          </a:lstStyle>
          <a:p>
            <a:fld id="{BDEAB403-981D-4FC7-BAEA-26BEDDCD7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641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1968" cy="466912"/>
          </a:xfrm>
          <a:prstGeom prst="rect">
            <a:avLst/>
          </a:prstGeom>
        </p:spPr>
        <p:txBody>
          <a:bodyPr vert="horz" lIns="93269" tIns="46636" rIns="93269" bIns="4663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1"/>
            <a:ext cx="3041968" cy="466912"/>
          </a:xfrm>
          <a:prstGeom prst="rect">
            <a:avLst/>
          </a:prstGeom>
        </p:spPr>
        <p:txBody>
          <a:bodyPr vert="horz" lIns="93269" tIns="46636" rIns="93269" bIns="46636" rtlCol="0"/>
          <a:lstStyle>
            <a:lvl1pPr algn="r">
              <a:defRPr sz="1200"/>
            </a:lvl1pPr>
          </a:lstStyle>
          <a:p>
            <a:fld id="{8E97E518-0C74-4CC3-A182-4B413CF17165}" type="datetimeFigureOut">
              <a:rPr lang="en-US" smtClean="0"/>
              <a:pPr/>
              <a:t>3/3/2017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5225"/>
            <a:ext cx="4184650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69" tIns="46636" rIns="93269" bIns="4663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78476"/>
            <a:ext cx="5615940" cy="3664208"/>
          </a:xfrm>
          <a:prstGeom prst="rect">
            <a:avLst/>
          </a:prstGeom>
        </p:spPr>
        <p:txBody>
          <a:bodyPr vert="horz" lIns="93269" tIns="46636" rIns="93269" bIns="4663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6"/>
            <a:ext cx="3041968" cy="466911"/>
          </a:xfrm>
          <a:prstGeom prst="rect">
            <a:avLst/>
          </a:prstGeom>
        </p:spPr>
        <p:txBody>
          <a:bodyPr vert="horz" lIns="93269" tIns="46636" rIns="93269" bIns="4663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6"/>
            <a:ext cx="3041968" cy="466911"/>
          </a:xfrm>
          <a:prstGeom prst="rect">
            <a:avLst/>
          </a:prstGeom>
        </p:spPr>
        <p:txBody>
          <a:bodyPr vert="horz" lIns="93269" tIns="46636" rIns="93269" bIns="46636" rtlCol="0" anchor="b"/>
          <a:lstStyle>
            <a:lvl1pPr algn="r">
              <a:defRPr sz="1200"/>
            </a:lvl1pPr>
          </a:lstStyle>
          <a:p>
            <a:fld id="{E5291D2A-69DB-4B32-9F0A-F42AA083ED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31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91D2A-69DB-4B32-9F0A-F42AA083EDEB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089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91D2A-69DB-4B32-9F0A-F42AA083EDE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591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91D2A-69DB-4B32-9F0A-F42AA083EDE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29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91D2A-69DB-4B32-9F0A-F42AA083EDE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5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3/3/2017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3/3/2017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0" y="4419600"/>
            <a:ext cx="61722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Mutual Aid Workshop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86000" y="5029200"/>
            <a:ext cx="6172200" cy="68580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US" sz="3200" kern="1200" dirty="0">
                <a:solidFill>
                  <a:srgbClr val="FBDB00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May 11, 2012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B48BB5-31A2-454B-A602-E178A3F1D32C}" type="datetimeFigureOut">
              <a:rPr lang="en-US" smtClean="0">
                <a:solidFill>
                  <a:prstClr val="black"/>
                </a:solidFill>
              </a:rPr>
              <a:pPr/>
              <a:t>3/3/2017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937B7F-963A-4562-A2FE-B11F0D0D11A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2286000" y="599182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Texas Department of Public Safety</a:t>
            </a:r>
            <a:endParaRPr lang="en-US" sz="3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286000" y="1894582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Division of Emergency Management</a:t>
            </a:r>
            <a:endParaRPr lang="en-US" sz="3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2362200" y="5059681"/>
            <a:ext cx="63246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50830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B48BB5-31A2-454B-A602-E178A3F1D32C}" type="datetimeFigureOut">
              <a:rPr lang="en-US" smtClean="0">
                <a:solidFill>
                  <a:prstClr val="black"/>
                </a:solidFill>
              </a:rPr>
              <a:pPr/>
              <a:t>3/3/2017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937B7F-963A-4562-A2FE-B11F0D0D11A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905715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9" y="4406900"/>
            <a:ext cx="62087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5999" y="2906713"/>
            <a:ext cx="62087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rgbClr val="FFC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B48BB5-31A2-454B-A602-E178A3F1D32C}" type="datetimeFigureOut">
              <a:rPr lang="en-US" smtClean="0">
                <a:solidFill>
                  <a:prstClr val="black"/>
                </a:solidFill>
              </a:rPr>
              <a:pPr/>
              <a:t>3/3/2017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937B7F-963A-4562-A2FE-B11F0D0D11A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33882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9800" y="1600200"/>
            <a:ext cx="3124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1600200"/>
            <a:ext cx="3200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B48BB5-31A2-454B-A602-E178A3F1D32C}" type="datetimeFigureOut">
              <a:rPr lang="en-US" smtClean="0">
                <a:solidFill>
                  <a:prstClr val="black"/>
                </a:solidFill>
              </a:rPr>
              <a:pPr/>
              <a:t>3/3/2017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937B7F-963A-4562-A2FE-B11F0D0D11A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40842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0" y="1535113"/>
            <a:ext cx="32004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9800" y="2174875"/>
            <a:ext cx="32004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6400" y="1535113"/>
            <a:ext cx="32004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6400" y="2174875"/>
            <a:ext cx="32004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B48BB5-31A2-454B-A602-E178A3F1D32C}" type="datetimeFigureOut">
              <a:rPr lang="en-US" smtClean="0">
                <a:solidFill>
                  <a:prstClr val="black"/>
                </a:solidFill>
              </a:rPr>
              <a:pPr/>
              <a:t>3/3/2017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937B7F-963A-4562-A2FE-B11F0D0D11A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22603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B48BB5-31A2-454B-A602-E178A3F1D32C}" type="datetimeFigureOut">
              <a:rPr lang="en-US" smtClean="0">
                <a:solidFill>
                  <a:prstClr val="black"/>
                </a:solidFill>
              </a:rPr>
              <a:pPr/>
              <a:t>3/3/2017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937B7F-963A-4562-A2FE-B11F0D0D11A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17793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B48BB5-31A2-454B-A602-E178A3F1D32C}" type="datetimeFigureOut">
              <a:rPr lang="en-US" smtClean="0">
                <a:solidFill>
                  <a:prstClr val="black"/>
                </a:solidFill>
              </a:rPr>
              <a:pPr/>
              <a:t>3/3/2017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937B7F-963A-4562-A2FE-B11F0D0D11A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1773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B48BB5-31A2-454B-A602-E178A3F1D32C}" type="datetimeFigureOut">
              <a:rPr lang="en-US" smtClean="0">
                <a:solidFill>
                  <a:prstClr val="black"/>
                </a:solidFill>
              </a:rPr>
              <a:pPr/>
              <a:t>3/3/2017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937B7F-963A-4562-A2FE-B11F0D0D11A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84425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B48BB5-31A2-454B-A602-E178A3F1D32C}" type="datetimeFigureOut">
              <a:rPr lang="en-US" smtClean="0">
                <a:solidFill>
                  <a:prstClr val="black"/>
                </a:solidFill>
              </a:rPr>
              <a:pPr/>
              <a:t>3/3/2017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937B7F-963A-4562-A2FE-B11F0D0D11A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8272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B48BB5-31A2-454B-A602-E178A3F1D32C}" type="datetimeFigureOut">
              <a:rPr lang="en-US" smtClean="0">
                <a:solidFill>
                  <a:prstClr val="black"/>
                </a:solidFill>
              </a:rPr>
              <a:pPr/>
              <a:t>3/3/2017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937B7F-963A-4562-A2FE-B11F0D0D11A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11923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B48BB5-31A2-454B-A602-E178A3F1D32C}" type="datetimeFigureOut">
              <a:rPr lang="en-US" smtClean="0">
                <a:solidFill>
                  <a:prstClr val="black"/>
                </a:solidFill>
              </a:rPr>
              <a:pPr/>
              <a:t>3/3/2017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937B7F-963A-4562-A2FE-B11F0D0D11A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25555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3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8855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rgbClr val="002060"/>
            </a:gs>
            <a:gs pos="74000">
              <a:srgbClr val="000E2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9800" y="274638"/>
            <a:ext cx="647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0" y="1600200"/>
            <a:ext cx="64770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4"/>
            <a:r>
              <a:rPr lang="en-US" dirty="0" smtClean="0"/>
              <a:t>Second level</a:t>
            </a:r>
            <a:endParaRPr lang="en-US" dirty="0"/>
          </a:p>
        </p:txBody>
      </p:sp>
      <p:grpSp>
        <p:nvGrpSpPr>
          <p:cNvPr id="4" name="Group 12"/>
          <p:cNvGrpSpPr/>
          <p:nvPr/>
        </p:nvGrpSpPr>
        <p:grpSpPr>
          <a:xfrm>
            <a:off x="-152400" y="-152400"/>
            <a:ext cx="2133600" cy="7620000"/>
            <a:chOff x="-152400" y="-152400"/>
            <a:chExt cx="2133600" cy="7620000"/>
          </a:xfrm>
        </p:grpSpPr>
        <p:sp>
          <p:nvSpPr>
            <p:cNvPr id="8" name="Rectangle 7"/>
            <p:cNvSpPr/>
            <p:nvPr/>
          </p:nvSpPr>
          <p:spPr>
            <a:xfrm flipH="1">
              <a:off x="914400" y="-152400"/>
              <a:ext cx="1066800" cy="7620000"/>
            </a:xfrm>
            <a:prstGeom prst="rect">
              <a:avLst/>
            </a:prstGeom>
            <a:gradFill flip="none" rotWithShape="1">
              <a:gsLst>
                <a:gs pos="30000">
                  <a:schemeClr val="accent1">
                    <a:shade val="30000"/>
                    <a:satMod val="115000"/>
                    <a:alpha val="60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01600" dist="63500" dir="2700000" sx="106000" sy="106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-152400" y="-152400"/>
              <a:ext cx="1066800" cy="7620000"/>
            </a:xfrm>
            <a:prstGeom prst="rect">
              <a:avLst/>
            </a:prstGeom>
            <a:gradFill flip="none" rotWithShape="1">
              <a:gsLst>
                <a:gs pos="30000">
                  <a:schemeClr val="accent1">
                    <a:shade val="30000"/>
                    <a:satMod val="115000"/>
                    <a:alpha val="60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5" y="533400"/>
            <a:ext cx="1195895" cy="1188720"/>
          </a:xfrm>
          <a:prstGeom prst="ellipse">
            <a:avLst/>
          </a:prstGeom>
          <a:ln w="3175">
            <a:noFill/>
          </a:ln>
          <a:effectLst>
            <a:outerShdw blurRad="1397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59280"/>
            <a:ext cx="1188720" cy="1188720"/>
          </a:xfrm>
          <a:prstGeom prst="ellipse">
            <a:avLst/>
          </a:prstGeom>
          <a:ln>
            <a:noFill/>
          </a:ln>
          <a:effectLst>
            <a:outerShdw blurRad="139700" dist="38100" dir="2700000" sx="103000" sy="103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271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ransition spd="slow">
    <p:fade/>
  </p:transition>
  <p:txStyles>
    <p:titleStyle>
      <a:lvl1pPr algn="l" defTabSz="914400" rtl="0" eaLnBrk="1" latinLnBrk="0" hangingPunct="1">
        <a:spcBef>
          <a:spcPct val="0"/>
        </a:spcBef>
        <a:buNone/>
        <a:defRPr lang="en-US" sz="3200" b="1" kern="1200" dirty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600"/>
        </a:spcAft>
        <a:buClr>
          <a:srgbClr val="FBDB00"/>
        </a:buClr>
        <a:buFont typeface="Arial" pitchFamily="34" charset="0"/>
        <a:buChar char="•"/>
        <a:defRPr lang="en-US" sz="2800" kern="1200" dirty="0" smtClean="0">
          <a:solidFill>
            <a:schemeClr val="bg1"/>
          </a:solidFill>
          <a:latin typeface="Segoe UI" pitchFamily="34" charset="0"/>
          <a:ea typeface="+mn-ea"/>
          <a:cs typeface="Segoe UI" pitchFamily="34" charset="0"/>
        </a:defRPr>
      </a:lvl1pPr>
      <a:lvl2pPr marL="342900" indent="-342900" algn="l" defTabSz="914400" rtl="0" eaLnBrk="1" latinLnBrk="0" hangingPunct="1">
        <a:spcBef>
          <a:spcPts val="0"/>
        </a:spcBef>
        <a:spcAft>
          <a:spcPts val="600"/>
        </a:spcAft>
        <a:buClr>
          <a:srgbClr val="FBDB00"/>
        </a:buClr>
        <a:buFont typeface="Arial" pitchFamily="34" charset="0"/>
        <a:buChar char="•"/>
        <a:defRPr lang="en-US" sz="2800" kern="1200" dirty="0" smtClean="0">
          <a:solidFill>
            <a:schemeClr val="bg1"/>
          </a:solidFill>
          <a:latin typeface="Segoe UI" pitchFamily="34" charset="0"/>
          <a:ea typeface="+mn-ea"/>
          <a:cs typeface="Segoe UI" pitchFamily="34" charset="0"/>
        </a:defRPr>
      </a:lvl2pPr>
      <a:lvl3pPr marL="342900" indent="-342900" algn="l" defTabSz="914400" rtl="0" eaLnBrk="1" latinLnBrk="0" hangingPunct="1">
        <a:spcBef>
          <a:spcPts val="0"/>
        </a:spcBef>
        <a:spcAft>
          <a:spcPts val="600"/>
        </a:spcAft>
        <a:buClr>
          <a:srgbClr val="FBDB00"/>
        </a:buClr>
        <a:buFont typeface="Arial" pitchFamily="34" charset="0"/>
        <a:buChar char="•"/>
        <a:defRPr lang="en-US" sz="2800" kern="1200" dirty="0" smtClean="0">
          <a:solidFill>
            <a:schemeClr val="bg1"/>
          </a:solidFill>
          <a:latin typeface="Segoe UI" pitchFamily="34" charset="0"/>
          <a:ea typeface="+mn-ea"/>
          <a:cs typeface="Segoe UI" pitchFamily="34" charset="0"/>
        </a:defRPr>
      </a:lvl3pPr>
      <a:lvl4pPr marL="342900" indent="-342900" algn="l" defTabSz="914400" rtl="0" eaLnBrk="1" latinLnBrk="0" hangingPunct="1">
        <a:spcBef>
          <a:spcPts val="0"/>
        </a:spcBef>
        <a:spcAft>
          <a:spcPts val="600"/>
        </a:spcAft>
        <a:buClr>
          <a:srgbClr val="FBDB00"/>
        </a:buClr>
        <a:buFont typeface="Arial" pitchFamily="34" charset="0"/>
        <a:buChar char="•"/>
        <a:defRPr lang="en-US" sz="2800" kern="1200" dirty="0" smtClean="0">
          <a:solidFill>
            <a:schemeClr val="bg1"/>
          </a:solidFill>
          <a:latin typeface="Segoe UI" pitchFamily="34" charset="0"/>
          <a:ea typeface="+mn-ea"/>
          <a:cs typeface="Segoe UI" pitchFamily="34" charset="0"/>
        </a:defRPr>
      </a:lvl4pPr>
      <a:lvl5pPr marL="914400" indent="-338138" algn="l" defTabSz="914400" rtl="0" eaLnBrk="1" latinLnBrk="0" hangingPunct="1">
        <a:spcBef>
          <a:spcPts val="0"/>
        </a:spcBef>
        <a:spcAft>
          <a:spcPts val="600"/>
        </a:spcAft>
        <a:buClr>
          <a:srgbClr val="FBDB00"/>
        </a:buClr>
        <a:buFont typeface="Arial" pitchFamily="34" charset="0"/>
        <a:buChar char="•"/>
        <a:defRPr lang="en-US" sz="2800" kern="1200" dirty="0">
          <a:solidFill>
            <a:schemeClr val="bg1"/>
          </a:solidFill>
          <a:latin typeface="Segoe UI" pitchFamily="34" charset="0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1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8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hyperlink" Target="http://water.weather.gov/ahps2/inundation/inundation_google.php?gage=atit2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840" y="1933721"/>
            <a:ext cx="3463319" cy="31263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90" y="2271858"/>
            <a:ext cx="4260521" cy="231751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3517391"/>
            <a:ext cx="9144000" cy="39107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4499" y="893218"/>
            <a:ext cx="5715000" cy="2583179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/>
            <a:r>
              <a:rPr lang="en-US" dirty="0" smtClean="0">
                <a:solidFill>
                  <a:prstClr val="black"/>
                </a:solidFill>
              </a:rPr>
              <a:t>David </a:t>
            </a:r>
            <a:r>
              <a:rPr lang="en-US" dirty="0" err="1" smtClean="0">
                <a:solidFill>
                  <a:prstClr val="black"/>
                </a:solidFill>
              </a:rPr>
              <a:t>Maidment</a:t>
            </a:r>
            <a:r>
              <a:rPr lang="en-US" dirty="0" smtClean="0">
                <a:solidFill>
                  <a:prstClr val="black"/>
                </a:solidFill>
              </a:rPr>
              <a:t>, Harry Evans, David </a:t>
            </a:r>
            <a:r>
              <a:rPr lang="en-US" dirty="0" err="1" smtClean="0">
                <a:solidFill>
                  <a:prstClr val="black"/>
                </a:solidFill>
              </a:rPr>
              <a:t>Arctur</a:t>
            </a:r>
            <a:r>
              <a:rPr lang="en-US" dirty="0" smtClean="0">
                <a:solidFill>
                  <a:prstClr val="black"/>
                </a:solidFill>
              </a:rPr>
              <a:t>, Xing Zheng</a:t>
            </a:r>
          </a:p>
          <a:p>
            <a:pPr algn="ctr" eaLnBrk="0" hangingPunct="0"/>
            <a:r>
              <a:rPr lang="en-US" dirty="0" smtClean="0">
                <a:solidFill>
                  <a:prstClr val="black"/>
                </a:solidFill>
              </a:rPr>
              <a:t>University </a:t>
            </a:r>
            <a:r>
              <a:rPr lang="en-US" dirty="0">
                <a:solidFill>
                  <a:prstClr val="black"/>
                </a:solidFill>
              </a:rPr>
              <a:t>of Texas at </a:t>
            </a:r>
            <a:r>
              <a:rPr lang="en-US" dirty="0" smtClean="0">
                <a:solidFill>
                  <a:prstClr val="black"/>
                </a:solidFill>
              </a:rPr>
              <a:t>Austin</a:t>
            </a:r>
          </a:p>
          <a:p>
            <a:pPr algn="ctr" eaLnBrk="0" hangingPunct="0"/>
            <a:r>
              <a:rPr lang="en-US" dirty="0" smtClean="0">
                <a:solidFill>
                  <a:prstClr val="black"/>
                </a:solidFill>
              </a:rPr>
              <a:t>Dean </a:t>
            </a:r>
            <a:r>
              <a:rPr lang="en-US" dirty="0" err="1" smtClean="0">
                <a:solidFill>
                  <a:prstClr val="black"/>
                </a:solidFill>
              </a:rPr>
              <a:t>Djokic</a:t>
            </a:r>
            <a:r>
              <a:rPr lang="en-US" dirty="0" smtClean="0">
                <a:solidFill>
                  <a:prstClr val="black"/>
                </a:solidFill>
              </a:rPr>
              <a:t>, ESRI; and Matt </a:t>
            </a:r>
            <a:r>
              <a:rPr lang="en-US" dirty="0" err="1" smtClean="0">
                <a:solidFill>
                  <a:prstClr val="black"/>
                </a:solidFill>
              </a:rPr>
              <a:t>Ables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 err="1" smtClean="0">
                <a:solidFill>
                  <a:prstClr val="black"/>
                </a:solidFill>
              </a:rPr>
              <a:t>Kisters</a:t>
            </a:r>
            <a:r>
              <a:rPr lang="en-US" dirty="0" smtClean="0">
                <a:solidFill>
                  <a:prstClr val="black"/>
                </a:solidFill>
              </a:rPr>
              <a:t> North America</a:t>
            </a:r>
          </a:p>
          <a:p>
            <a:pPr algn="r" fontAlgn="t"/>
            <a:endParaRPr lang="en-US" dirty="0">
              <a:solidFill>
                <a:prstClr val="black"/>
              </a:solidFill>
            </a:endParaRPr>
          </a:p>
          <a:p>
            <a:pPr algn="r" eaLnBrk="0" hangingPunct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0" y="5122378"/>
            <a:ext cx="9144000" cy="1397305"/>
          </a:xfrm>
          <a:prstGeom prst="rect">
            <a:avLst/>
          </a:prstGeom>
          <a:solidFill>
            <a:srgbClr val="001446">
              <a:alpha val="8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891" y="5213998"/>
            <a:ext cx="8892217" cy="72940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Presentation for West Gulf River Forecast System, 3 March 2017</a:t>
            </a:r>
          </a:p>
          <a:p>
            <a:pPr eaLnBrk="0" hangingPunct="0"/>
            <a:endParaRPr lang="en-US" sz="1600" dirty="0" smtClean="0">
              <a:solidFill>
                <a:srgbClr val="5EB4E6">
                  <a:lumMod val="40000"/>
                  <a:lumOff val="60000"/>
                </a:srgbClr>
              </a:solidFill>
            </a:endParaRPr>
          </a:p>
          <a:p>
            <a:pPr eaLnBrk="0" hangingPunct="0"/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Acknowledgments: Yan Liu, University of Illinois; David </a:t>
            </a:r>
            <a:r>
              <a:rPr lang="en-US" sz="1600" dirty="0" err="1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Tarboton</a:t>
            </a:r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, Utah State University; </a:t>
            </a:r>
          </a:p>
          <a:p>
            <a:pPr eaLnBrk="0" hangingPunct="0"/>
            <a:r>
              <a:rPr lang="en-US" sz="16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Texas Division of Emergency </a:t>
            </a:r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Management; City of Austin, National Weather Service, NCAR, </a:t>
            </a:r>
          </a:p>
          <a:p>
            <a:pPr eaLnBrk="0" hangingPunct="0"/>
            <a:r>
              <a:rPr lang="en-US" sz="16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National Science Foundation, Colleagues and students at UT Austin.</a:t>
            </a:r>
            <a:endParaRPr lang="en-US" sz="1600" dirty="0">
              <a:solidFill>
                <a:srgbClr val="5EB4E6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28135" y="321985"/>
            <a:ext cx="9369082" cy="142493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pPr algn="ctr"/>
            <a:r>
              <a:rPr lang="en-US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Texas Flood Response System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4605670" y="3285945"/>
            <a:ext cx="604911" cy="340069"/>
          </a:xfrm>
          <a:prstGeom prst="rightArrow">
            <a:avLst/>
          </a:prstGeom>
          <a:gradFill>
            <a:gsLst>
              <a:gs pos="0">
                <a:schemeClr val="tx2">
                  <a:lumMod val="25000"/>
                  <a:lumOff val="75000"/>
                </a:schemeClr>
              </a:gs>
              <a:gs pos="100000">
                <a:schemeClr val="tx2">
                  <a:lumMod val="25000"/>
                  <a:lumOff val="75000"/>
                </a:schemeClr>
              </a:gs>
            </a:gsLst>
          </a:gradFill>
          <a:ln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03573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 bwMode="auto">
          <a:xfrm>
            <a:off x="3399905" y="4712947"/>
            <a:ext cx="1521229" cy="631767"/>
          </a:xfrm>
          <a:custGeom>
            <a:avLst/>
            <a:gdLst>
              <a:gd name="connsiteX0" fmla="*/ 0 w 1521229"/>
              <a:gd name="connsiteY0" fmla="*/ 8313 h 631767"/>
              <a:gd name="connsiteX1" fmla="*/ 1521229 w 1521229"/>
              <a:gd name="connsiteY1" fmla="*/ 0 h 631767"/>
              <a:gd name="connsiteX2" fmla="*/ 1404851 w 1521229"/>
              <a:gd name="connsiteY2" fmla="*/ 282633 h 631767"/>
              <a:gd name="connsiteX3" fmla="*/ 1263534 w 1521229"/>
              <a:gd name="connsiteY3" fmla="*/ 407324 h 631767"/>
              <a:gd name="connsiteX4" fmla="*/ 1130531 w 1521229"/>
              <a:gd name="connsiteY4" fmla="*/ 498764 h 631767"/>
              <a:gd name="connsiteX5" fmla="*/ 972589 w 1521229"/>
              <a:gd name="connsiteY5" fmla="*/ 581891 h 631767"/>
              <a:gd name="connsiteX6" fmla="*/ 831273 w 1521229"/>
              <a:gd name="connsiteY6" fmla="*/ 631767 h 631767"/>
              <a:gd name="connsiteX7" fmla="*/ 822960 w 1521229"/>
              <a:gd name="connsiteY7" fmla="*/ 631767 h 631767"/>
              <a:gd name="connsiteX8" fmla="*/ 490451 w 1521229"/>
              <a:gd name="connsiteY8" fmla="*/ 590204 h 631767"/>
              <a:gd name="connsiteX9" fmla="*/ 282633 w 1521229"/>
              <a:gd name="connsiteY9" fmla="*/ 374073 h 631767"/>
              <a:gd name="connsiteX10" fmla="*/ 99753 w 1521229"/>
              <a:gd name="connsiteY10" fmla="*/ 166254 h 631767"/>
              <a:gd name="connsiteX11" fmla="*/ 0 w 1521229"/>
              <a:gd name="connsiteY11" fmla="*/ 8313 h 631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1229" h="631767">
                <a:moveTo>
                  <a:pt x="0" y="8313"/>
                </a:moveTo>
                <a:lnTo>
                  <a:pt x="1521229" y="0"/>
                </a:lnTo>
                <a:lnTo>
                  <a:pt x="1404851" y="282633"/>
                </a:lnTo>
                <a:lnTo>
                  <a:pt x="1263534" y="407324"/>
                </a:lnTo>
                <a:lnTo>
                  <a:pt x="1130531" y="498764"/>
                </a:lnTo>
                <a:lnTo>
                  <a:pt x="972589" y="581891"/>
                </a:lnTo>
                <a:lnTo>
                  <a:pt x="831273" y="631767"/>
                </a:lnTo>
                <a:lnTo>
                  <a:pt x="822960" y="631767"/>
                </a:lnTo>
                <a:lnTo>
                  <a:pt x="490451" y="590204"/>
                </a:lnTo>
                <a:lnTo>
                  <a:pt x="282633" y="374073"/>
                </a:lnTo>
                <a:lnTo>
                  <a:pt x="99753" y="166254"/>
                </a:lnTo>
                <a:lnTo>
                  <a:pt x="0" y="8313"/>
                </a:ln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8488" y="463324"/>
            <a:ext cx="7312991" cy="1025091"/>
          </a:xfrm>
        </p:spPr>
        <p:txBody>
          <a:bodyPr/>
          <a:lstStyle/>
          <a:p>
            <a:r>
              <a:rPr lang="en-US" dirty="0" smtClean="0"/>
              <a:t>Method for Determining Flood Risk:</a:t>
            </a:r>
            <a:br>
              <a:rPr lang="en-US" dirty="0" smtClean="0"/>
            </a:br>
            <a:r>
              <a:rPr lang="en-US" dirty="0" smtClean="0">
                <a:solidFill>
                  <a:schemeClr val="tx1"/>
                </a:solidFill>
              </a:rPr>
              <a:t>Height Above Nearest Drainage (HAND)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Freeform 1"/>
          <p:cNvSpPr/>
          <p:nvPr/>
        </p:nvSpPr>
        <p:spPr bwMode="auto">
          <a:xfrm>
            <a:off x="1255222" y="3266902"/>
            <a:ext cx="5527963" cy="2077812"/>
          </a:xfrm>
          <a:custGeom>
            <a:avLst/>
            <a:gdLst>
              <a:gd name="connsiteX0" fmla="*/ 0 w 5527963"/>
              <a:gd name="connsiteY0" fmla="*/ 108065 h 2077812"/>
              <a:gd name="connsiteX1" fmla="*/ 689956 w 5527963"/>
              <a:gd name="connsiteY1" fmla="*/ 133003 h 2077812"/>
              <a:gd name="connsiteX2" fmla="*/ 1155469 w 5527963"/>
              <a:gd name="connsiteY2" fmla="*/ 249382 h 2077812"/>
              <a:gd name="connsiteX3" fmla="*/ 1753985 w 5527963"/>
              <a:gd name="connsiteY3" fmla="*/ 806334 h 2077812"/>
              <a:gd name="connsiteX4" fmla="*/ 2236123 w 5527963"/>
              <a:gd name="connsiteY4" fmla="*/ 1546167 h 2077812"/>
              <a:gd name="connsiteX5" fmla="*/ 2809702 w 5527963"/>
              <a:gd name="connsiteY5" fmla="*/ 2069869 h 2077812"/>
              <a:gd name="connsiteX6" fmla="*/ 3491345 w 5527963"/>
              <a:gd name="connsiteY6" fmla="*/ 1787236 h 2077812"/>
              <a:gd name="connsiteX7" fmla="*/ 3940233 w 5527963"/>
              <a:gd name="connsiteY7" fmla="*/ 822960 h 2077812"/>
              <a:gd name="connsiteX8" fmla="*/ 4513811 w 5527963"/>
              <a:gd name="connsiteY8" fmla="*/ 199505 h 2077812"/>
              <a:gd name="connsiteX9" fmla="*/ 5527963 w 5527963"/>
              <a:gd name="connsiteY9" fmla="*/ 0 h 2077812"/>
              <a:gd name="connsiteX10" fmla="*/ 5527963 w 5527963"/>
              <a:gd name="connsiteY10" fmla="*/ 0 h 207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27963" h="2077812">
                <a:moveTo>
                  <a:pt x="0" y="108065"/>
                </a:moveTo>
                <a:cubicBezTo>
                  <a:pt x="248689" y="108757"/>
                  <a:pt x="497378" y="109450"/>
                  <a:pt x="689956" y="133003"/>
                </a:cubicBezTo>
                <a:cubicBezTo>
                  <a:pt x="882534" y="156556"/>
                  <a:pt x="978131" y="137160"/>
                  <a:pt x="1155469" y="249382"/>
                </a:cubicBezTo>
                <a:cubicBezTo>
                  <a:pt x="1332807" y="361604"/>
                  <a:pt x="1573876" y="590203"/>
                  <a:pt x="1753985" y="806334"/>
                </a:cubicBezTo>
                <a:cubicBezTo>
                  <a:pt x="1934094" y="1022465"/>
                  <a:pt x="2060170" y="1335578"/>
                  <a:pt x="2236123" y="1546167"/>
                </a:cubicBezTo>
                <a:cubicBezTo>
                  <a:pt x="2412076" y="1756756"/>
                  <a:pt x="2600498" y="2029691"/>
                  <a:pt x="2809702" y="2069869"/>
                </a:cubicBezTo>
                <a:cubicBezTo>
                  <a:pt x="3018906" y="2110047"/>
                  <a:pt x="3302923" y="1995054"/>
                  <a:pt x="3491345" y="1787236"/>
                </a:cubicBezTo>
                <a:cubicBezTo>
                  <a:pt x="3679767" y="1579418"/>
                  <a:pt x="3769822" y="1087582"/>
                  <a:pt x="3940233" y="822960"/>
                </a:cubicBezTo>
                <a:cubicBezTo>
                  <a:pt x="4110644" y="558338"/>
                  <a:pt x="4249189" y="336665"/>
                  <a:pt x="4513811" y="199505"/>
                </a:cubicBezTo>
                <a:cubicBezTo>
                  <a:pt x="4778433" y="62345"/>
                  <a:pt x="5527963" y="0"/>
                  <a:pt x="5527963" y="0"/>
                </a:cubicBezTo>
                <a:lnTo>
                  <a:pt x="5527963" y="0"/>
                </a:lnTo>
              </a:path>
            </a:pathLst>
          </a:custGeom>
          <a:noFill/>
          <a:ln w="63500"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342611" y="2884516"/>
            <a:ext cx="440574" cy="38238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5" name="Isosceles Triangle 4"/>
          <p:cNvSpPr/>
          <p:nvPr/>
        </p:nvSpPr>
        <p:spPr bwMode="auto">
          <a:xfrm>
            <a:off x="6234545" y="2643446"/>
            <a:ext cx="640080" cy="241069"/>
          </a:xfrm>
          <a:prstGeom prst="triangl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6475615" y="3192087"/>
            <a:ext cx="182880" cy="13300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5" name="Isosceles Triangle 14"/>
          <p:cNvSpPr/>
          <p:nvPr/>
        </p:nvSpPr>
        <p:spPr bwMode="auto">
          <a:xfrm flipV="1">
            <a:off x="4160519" y="4555375"/>
            <a:ext cx="120536" cy="157572"/>
          </a:xfrm>
          <a:prstGeom prst="triangle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100000">
                <a:schemeClr val="tx2">
                  <a:lumMod val="50000"/>
                  <a:lumOff val="50000"/>
                </a:schemeClr>
              </a:gs>
            </a:gsLst>
          </a:gradFill>
          <a:ln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cxnSp>
        <p:nvCxnSpPr>
          <p:cNvPr id="20" name="Straight Connector 19"/>
          <p:cNvCxnSpPr>
            <a:stCxn id="4" idx="1"/>
          </p:cNvCxnSpPr>
          <p:nvPr/>
        </p:nvCxnSpPr>
        <p:spPr bwMode="auto">
          <a:xfrm flipH="1">
            <a:off x="1255222" y="3075709"/>
            <a:ext cx="5087389" cy="0"/>
          </a:xfrm>
          <a:prstGeom prst="line">
            <a:avLst/>
          </a:prstGeom>
          <a:noFill/>
          <a:ln w="28575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Isosceles Triangle 22"/>
          <p:cNvSpPr/>
          <p:nvPr/>
        </p:nvSpPr>
        <p:spPr bwMode="auto">
          <a:xfrm flipV="1">
            <a:off x="4100251" y="2901326"/>
            <a:ext cx="120536" cy="157572"/>
          </a:xfrm>
          <a:prstGeom prst="triangle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100000">
                <a:schemeClr val="tx2">
                  <a:lumMod val="50000"/>
                  <a:lumOff val="50000"/>
                </a:schemeClr>
              </a:gs>
            </a:gsLst>
          </a:gradFill>
          <a:ln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 flipV="1">
            <a:off x="1404850" y="5294653"/>
            <a:ext cx="5511338" cy="75184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Arrow Connector 26"/>
          <p:cNvCxnSpPr>
            <a:stCxn id="6" idx="4"/>
          </p:cNvCxnSpPr>
          <p:nvPr/>
        </p:nvCxnSpPr>
        <p:spPr bwMode="auto">
          <a:xfrm>
            <a:off x="6567055" y="3325091"/>
            <a:ext cx="41563" cy="1995054"/>
          </a:xfrm>
          <a:prstGeom prst="straightConnector1">
            <a:avLst/>
          </a:prstGeom>
          <a:noFill/>
          <a:ln w="1905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6817475" y="417696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400" b="1" dirty="0" smtClean="0">
                <a:solidFill>
                  <a:srgbClr val="ED982D">
                    <a:lumMod val="50000"/>
                  </a:srgbClr>
                </a:solidFill>
              </a:rPr>
              <a:t>HAND</a:t>
            </a: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1537854" y="3075709"/>
            <a:ext cx="43642" cy="2294128"/>
          </a:xfrm>
          <a:prstGeom prst="straightConnector1">
            <a:avLst/>
          </a:prstGeom>
          <a:noFill/>
          <a:ln w="1905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606309" y="423322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400" b="1" dirty="0" smtClean="0">
                <a:solidFill>
                  <a:srgbClr val="001446">
                    <a:lumMod val="50000"/>
                    <a:lumOff val="50000"/>
                  </a:srgbClr>
                </a:solidFill>
              </a:rPr>
              <a:t>Flood</a:t>
            </a:r>
          </a:p>
        </p:txBody>
      </p:sp>
      <p:cxnSp>
        <p:nvCxnSpPr>
          <p:cNvPr id="36" name="Straight Connector 35"/>
          <p:cNvCxnSpPr/>
          <p:nvPr/>
        </p:nvCxnSpPr>
        <p:spPr bwMode="auto">
          <a:xfrm flipH="1">
            <a:off x="2924002" y="4712947"/>
            <a:ext cx="426026" cy="0"/>
          </a:xfrm>
          <a:prstGeom prst="line">
            <a:avLst/>
          </a:prstGeom>
          <a:noFill/>
          <a:ln w="1905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3108960" y="4712947"/>
            <a:ext cx="16625" cy="631767"/>
          </a:xfrm>
          <a:prstGeom prst="straightConnector1">
            <a:avLst/>
          </a:prstGeom>
          <a:noFill/>
          <a:ln w="1905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2008803" y="496232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400" b="1" dirty="0" smtClean="0">
                <a:solidFill>
                  <a:srgbClr val="001446">
                    <a:lumMod val="50000"/>
                    <a:lumOff val="50000"/>
                  </a:srgbClr>
                </a:solidFill>
              </a:rPr>
              <a:t>Normal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97527" y="192024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b="1" i="1" dirty="0" smtClean="0">
                <a:solidFill>
                  <a:prstClr val="black"/>
                </a:solidFill>
              </a:rPr>
              <a:t>Flooding occurs when </a:t>
            </a:r>
            <a:r>
              <a:rPr lang="en-US" sz="2000" b="1" i="1" dirty="0" smtClean="0">
                <a:solidFill>
                  <a:srgbClr val="001446">
                    <a:lumMod val="50000"/>
                    <a:lumOff val="50000"/>
                  </a:srgbClr>
                </a:solidFill>
              </a:rPr>
              <a:t>Water Depth </a:t>
            </a:r>
            <a:r>
              <a:rPr lang="en-US" sz="2000" b="1" i="1" dirty="0" smtClean="0">
                <a:solidFill>
                  <a:prstClr val="black"/>
                </a:solidFill>
              </a:rPr>
              <a:t>is greater than</a:t>
            </a:r>
            <a:r>
              <a:rPr lang="en-US" sz="2000" b="1" i="1" dirty="0" smtClean="0">
                <a:solidFill>
                  <a:srgbClr val="001446">
                    <a:lumMod val="50000"/>
                    <a:lumOff val="50000"/>
                  </a:srgbClr>
                </a:solidFill>
              </a:rPr>
              <a:t> </a:t>
            </a:r>
            <a:r>
              <a:rPr lang="en-US" sz="2000" b="1" i="1" dirty="0" smtClean="0">
                <a:solidFill>
                  <a:schemeClr val="accent3">
                    <a:lumMod val="50000"/>
                  </a:schemeClr>
                </a:solidFill>
              </a:rPr>
              <a:t>HAND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17475" y="317518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600" b="1" dirty="0" smtClean="0">
                <a:solidFill>
                  <a:srgbClr val="FF0000"/>
                </a:solidFill>
                <a:ea typeface="+mn-ea"/>
                <a:cs typeface="+mn-cs"/>
              </a:rPr>
              <a:t>Address Point</a:t>
            </a:r>
          </a:p>
        </p:txBody>
      </p:sp>
    </p:spTree>
    <p:extLst>
      <p:ext uri="{BB962C8B-B14F-4D97-AF65-F5344CB8AC3E}">
        <p14:creationId xmlns:p14="http://schemas.microsoft.com/office/powerpoint/2010/main" val="42435253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528"/>
            <a:ext cx="6597037" cy="52499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57199"/>
            <a:ext cx="5096021" cy="2041301"/>
          </a:xfrm>
        </p:spPr>
        <p:txBody>
          <a:bodyPr/>
          <a:lstStyle/>
          <a:p>
            <a:r>
              <a:rPr lang="en-US" dirty="0" smtClean="0"/>
              <a:t>Texas Address Points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8342" y="1010989"/>
            <a:ext cx="3390127" cy="93371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</a:rPr>
              <a:t>8.7 million points</a:t>
            </a:r>
          </a:p>
          <a:p>
            <a:pPr eaLnBrk="0" hangingPunct="0"/>
            <a:endParaRPr lang="en-US" b="1" dirty="0" smtClean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28540"/>
            <a:ext cx="3474909" cy="2772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5333" y="556451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400" b="1" dirty="0" smtClean="0">
                <a:solidFill>
                  <a:prstClr val="black"/>
                </a:solidFill>
              </a:rPr>
              <a:t>Used for dispatching emergency </a:t>
            </a:r>
          </a:p>
          <a:p>
            <a:pPr eaLnBrk="0" hangingPunct="0">
              <a:lnSpc>
                <a:spcPts val="1800"/>
              </a:lnSpc>
            </a:pPr>
            <a:r>
              <a:rPr lang="en-US" sz="2400" b="1" dirty="0">
                <a:solidFill>
                  <a:prstClr val="black"/>
                </a:solidFill>
              </a:rPr>
              <a:t/>
            </a:r>
            <a:br>
              <a:rPr lang="en-US" sz="2400" b="1" dirty="0">
                <a:solidFill>
                  <a:prstClr val="black"/>
                </a:solidFill>
              </a:rPr>
            </a:br>
            <a:r>
              <a:rPr lang="en-US" sz="2400" b="1" dirty="0" smtClean="0">
                <a:solidFill>
                  <a:prstClr val="black"/>
                </a:solidFill>
              </a:rPr>
              <a:t>response vehicles in 911 systems</a:t>
            </a:r>
          </a:p>
        </p:txBody>
      </p:sp>
    </p:spTree>
    <p:extLst>
      <p:ext uri="{BB962C8B-B14F-4D97-AF65-F5344CB8AC3E}">
        <p14:creationId xmlns:p14="http://schemas.microsoft.com/office/powerpoint/2010/main" val="31346689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8245"/>
            <a:ext cx="9144000" cy="559975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9751" y="301083"/>
            <a:ext cx="9026797" cy="95716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Address points attributed with HAND using </a:t>
            </a:r>
            <a:r>
              <a:rPr lang="en-US" dirty="0" smtClean="0">
                <a:solidFill>
                  <a:schemeClr val="tx1"/>
                </a:solidFill>
              </a:rPr>
              <a:t>LIDAR </a:t>
            </a:r>
            <a:r>
              <a:rPr lang="en-US" dirty="0" smtClean="0"/>
              <a:t>Austin, Texas: A data rich community</a:t>
            </a:r>
            <a:br>
              <a:rPr lang="en-US" dirty="0" smtClean="0"/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2464" y="5182115"/>
            <a:ext cx="1051536" cy="167588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004137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8245"/>
            <a:ext cx="9144000" cy="55997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0" y="4370495"/>
            <a:ext cx="4507632" cy="2468651"/>
          </a:xfrm>
          <a:prstGeom prst="rect">
            <a:avLst/>
          </a:prstGeom>
          <a:ln w="19050">
            <a:solidFill>
              <a:schemeClr val="tx2">
                <a:lumMod val="50000"/>
                <a:lumOff val="50000"/>
              </a:schemeClr>
            </a:solidFill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9751" y="301083"/>
            <a:ext cx="8664497" cy="95716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Detailed engineering modeling on </a:t>
            </a:r>
            <a:r>
              <a:rPr lang="en-US" dirty="0" smtClean="0">
                <a:solidFill>
                  <a:schemeClr val="tx1"/>
                </a:solidFill>
              </a:rPr>
              <a:t>creeks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/>
              <a:t>Austin, Texas: A data rich community</a:t>
            </a:r>
            <a:br>
              <a:rPr lang="en-US" dirty="0" smtClean="0"/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307291" y="3353442"/>
            <a:ext cx="1178350" cy="964035"/>
          </a:xfrm>
          <a:prstGeom prst="rect">
            <a:avLst/>
          </a:prstGeom>
          <a:noFill/>
          <a:ln w="28575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2464" y="5182115"/>
            <a:ext cx="1051536" cy="167588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cxnSp>
        <p:nvCxnSpPr>
          <p:cNvPr id="11" name="Straight Connector 10"/>
          <p:cNvCxnSpPr/>
          <p:nvPr/>
        </p:nvCxnSpPr>
        <p:spPr bwMode="auto">
          <a:xfrm flipH="1">
            <a:off x="1" y="3353442"/>
            <a:ext cx="5307290" cy="1017053"/>
          </a:xfrm>
          <a:prstGeom prst="line">
            <a:avLst/>
          </a:prstGeom>
          <a:noFill/>
          <a:ln w="3175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4535912" y="4317477"/>
            <a:ext cx="1949729" cy="2540523"/>
          </a:xfrm>
          <a:prstGeom prst="line">
            <a:avLst/>
          </a:prstGeom>
          <a:noFill/>
          <a:ln w="3175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127166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563252" y="2076575"/>
            <a:ext cx="3565689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Collaboration between Austin </a:t>
            </a:r>
            <a:r>
              <a:rPr lang="en-US" sz="2000" dirty="0" smtClean="0">
                <a:solidFill>
                  <a:srgbClr val="FF0000"/>
                </a:solidFill>
              </a:rPr>
              <a:t>Fire</a:t>
            </a:r>
            <a:r>
              <a:rPr lang="en-US" sz="2000" dirty="0" smtClean="0"/>
              <a:t> </a:t>
            </a:r>
            <a:r>
              <a:rPr lang="en-US" sz="2000" dirty="0" err="1" smtClean="0"/>
              <a:t>Dept</a:t>
            </a:r>
            <a:r>
              <a:rPr lang="en-US" sz="2000" dirty="0"/>
              <a:t> </a:t>
            </a:r>
            <a:r>
              <a:rPr lang="en-US" sz="2000" dirty="0" smtClean="0"/>
              <a:t>and </a:t>
            </a:r>
            <a:r>
              <a:rPr lang="en-US" sz="2000" dirty="0" smtClean="0">
                <a:solidFill>
                  <a:srgbClr val="FF0000"/>
                </a:solidFill>
              </a:rPr>
              <a:t>Flood</a:t>
            </a:r>
            <a:r>
              <a:rPr lang="en-US" sz="2000" dirty="0" smtClean="0"/>
              <a:t> Early Warning System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Flood operational maps </a:t>
            </a:r>
            <a:r>
              <a:rPr lang="en-US" sz="2000" dirty="0" smtClean="0"/>
              <a:t>for 21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Austin creeks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Tested</a:t>
            </a:r>
            <a:r>
              <a:rPr lang="en-US" sz="2000" dirty="0" smtClean="0"/>
              <a:t> in six table top exercises over last 2 years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Now deployed </a:t>
            </a:r>
            <a:r>
              <a:rPr lang="en-US" sz="2000" dirty="0" smtClean="0"/>
              <a:t>in fire trucks in paper and pdf format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23" y="135538"/>
            <a:ext cx="7420954" cy="14646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488" y="2148267"/>
            <a:ext cx="4694548" cy="362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935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800" dirty="0" smtClean="0">
                <a:latin typeface="+mn-lt"/>
              </a:rPr>
              <a:t>Flood </a:t>
            </a:r>
            <a:br>
              <a:rPr lang="en-US" sz="28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>Operational </a:t>
            </a:r>
            <a:br>
              <a:rPr lang="en-US" sz="28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>Maps</a:t>
            </a:r>
            <a:endParaRPr lang="en-US" sz="2800" dirty="0">
              <a:latin typeface="+mn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929067" y="2730843"/>
            <a:ext cx="1346371" cy="1235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496" y="140617"/>
            <a:ext cx="5657850" cy="18192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28" y="2073070"/>
            <a:ext cx="5406724" cy="302333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499719" y="2169572"/>
            <a:ext cx="2300140" cy="28138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Flood depth in houses</a:t>
            </a:r>
          </a:p>
          <a:p>
            <a:pPr marL="285750" indent="-285750" eaLnBrk="0" hangingPunct="0">
              <a:lnSpc>
                <a:spcPts val="1800"/>
              </a:lnSpc>
              <a:buFont typeface="Wingdings" panose="05000000000000000000" pitchFamily="2" charset="2"/>
              <a:buChar char="Ø"/>
            </a:pPr>
            <a:r>
              <a:rPr lang="en-US" sz="1400" b="1" dirty="0" smtClean="0"/>
              <a:t>3ft </a:t>
            </a:r>
          </a:p>
          <a:p>
            <a:pPr marL="285750" indent="-285750" eaLnBrk="0" hangingPunct="0">
              <a:lnSpc>
                <a:spcPts val="1800"/>
              </a:lnSpc>
              <a:buFont typeface="Wingdings" panose="05000000000000000000" pitchFamily="2" charset="2"/>
              <a:buChar char="Ø"/>
            </a:pPr>
            <a:endParaRPr lang="en-US" sz="1400" b="1" dirty="0"/>
          </a:p>
          <a:p>
            <a:pPr marL="285750" indent="-285750" eaLnBrk="0" hangingPunct="0">
              <a:lnSpc>
                <a:spcPts val="1800"/>
              </a:lnSpc>
              <a:buFont typeface="Wingdings" panose="05000000000000000000" pitchFamily="2" charset="2"/>
              <a:buChar char="Ø"/>
            </a:pPr>
            <a:r>
              <a:rPr lang="en-US" sz="1400" b="1" dirty="0" smtClean="0"/>
              <a:t>6” – 3 </a:t>
            </a:r>
            <a:r>
              <a:rPr lang="en-US" sz="1400" b="1" dirty="0" err="1" smtClean="0"/>
              <a:t>ft</a:t>
            </a:r>
            <a:endParaRPr lang="en-US" sz="1400" b="1" dirty="0" smtClean="0"/>
          </a:p>
          <a:p>
            <a:pPr marL="285750" indent="-285750" eaLnBrk="0" hangingPunct="0">
              <a:lnSpc>
                <a:spcPts val="1800"/>
              </a:lnSpc>
              <a:buFont typeface="Wingdings" panose="05000000000000000000" pitchFamily="2" charset="2"/>
              <a:buChar char="Ø"/>
            </a:pPr>
            <a:endParaRPr lang="en-US" sz="1400" b="1" dirty="0"/>
          </a:p>
          <a:p>
            <a:pPr marL="285750" indent="-285750" eaLnBrk="0" hangingPunct="0">
              <a:lnSpc>
                <a:spcPts val="1800"/>
              </a:lnSpc>
              <a:buFont typeface="Wingdings" panose="05000000000000000000" pitchFamily="2" charset="2"/>
              <a:buChar char="Ø"/>
            </a:pPr>
            <a:r>
              <a:rPr lang="en-US" sz="1400" b="1" dirty="0"/>
              <a:t>&lt; 6”</a:t>
            </a:r>
          </a:p>
          <a:p>
            <a:pPr marL="285750" indent="-285750" eaLnBrk="0" hangingPunct="0">
              <a:lnSpc>
                <a:spcPts val="1800"/>
              </a:lnSpc>
              <a:buFont typeface="Wingdings" panose="05000000000000000000" pitchFamily="2" charset="2"/>
              <a:buChar char="Ø"/>
            </a:pPr>
            <a:endParaRPr lang="en-US" sz="1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631" y="2272403"/>
            <a:ext cx="721088" cy="132043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40836" y="212838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Potentially flooded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neighborhoods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1995228" y="2546461"/>
            <a:ext cx="154083" cy="386158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2149311" y="2546461"/>
            <a:ext cx="1329180" cy="386158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Oval 19"/>
          <p:cNvSpPr/>
          <p:nvPr/>
        </p:nvSpPr>
        <p:spPr bwMode="auto">
          <a:xfrm rot="1500000">
            <a:off x="260070" y="2750449"/>
            <a:ext cx="2497568" cy="182743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1" name="Oval 20"/>
          <p:cNvSpPr/>
          <p:nvPr/>
        </p:nvSpPr>
        <p:spPr bwMode="auto">
          <a:xfrm rot="-3300000">
            <a:off x="2823808" y="2741486"/>
            <a:ext cx="2520703" cy="1988805"/>
          </a:xfrm>
          <a:prstGeom prst="ellipse">
            <a:avLst/>
          </a:prstGeom>
          <a:noFill/>
          <a:ln w="254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893" y="3802516"/>
            <a:ext cx="5464076" cy="274911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795" y="5237404"/>
            <a:ext cx="2547296" cy="890019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cxnSp>
        <p:nvCxnSpPr>
          <p:cNvPr id="29" name="Straight Arrow Connector 28"/>
          <p:cNvCxnSpPr>
            <a:stCxn id="23" idx="0"/>
          </p:cNvCxnSpPr>
          <p:nvPr/>
        </p:nvCxnSpPr>
        <p:spPr bwMode="auto">
          <a:xfrm flipH="1" flipV="1">
            <a:off x="1755236" y="4666268"/>
            <a:ext cx="152207" cy="571136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970509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821118" cy="484632"/>
          </a:xfrm>
        </p:spPr>
        <p:txBody>
          <a:bodyPr/>
          <a:lstStyle/>
          <a:p>
            <a:r>
              <a:rPr lang="en-US" sz="2000" dirty="0" smtClean="0"/>
              <a:t>FEMA National Flood Hazard Layer in Texas (~ 120 counties)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871" y="1069747"/>
            <a:ext cx="6763920" cy="556082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504495" y="4798243"/>
            <a:ext cx="1095616" cy="1511117"/>
            <a:chOff x="6504495" y="4798243"/>
            <a:chExt cx="1095616" cy="1511117"/>
          </a:xfrm>
        </p:grpSpPr>
        <p:sp>
          <p:nvSpPr>
            <p:cNvPr id="10" name="TextBox 9"/>
            <p:cNvSpPr txBox="1"/>
            <p:nvPr/>
          </p:nvSpPr>
          <p:spPr>
            <a:xfrm>
              <a:off x="6685711" y="5394960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  <a:defRPr/>
              </a:pPr>
              <a:r>
                <a:rPr lang="en-US" sz="1400" b="1" dirty="0" smtClean="0">
                  <a:solidFill>
                    <a:prstClr val="black"/>
                  </a:solidFill>
                </a:rPr>
                <a:t>Wharton </a:t>
              </a:r>
              <a:r>
                <a:rPr lang="en-US" sz="1400" b="1" dirty="0">
                  <a:solidFill>
                    <a:prstClr val="black"/>
                  </a:solidFill>
                </a:rPr>
                <a:t>County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H="1" flipV="1">
              <a:off x="6504495" y="4798243"/>
              <a:ext cx="425056" cy="569589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6" name="TextBox 5"/>
          <p:cNvSpPr txBox="1"/>
          <p:nvPr/>
        </p:nvSpPr>
        <p:spPr>
          <a:xfrm>
            <a:off x="228600" y="245225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b="1" dirty="0">
                <a:solidFill>
                  <a:srgbClr val="FF0000"/>
                </a:solidFill>
              </a:rPr>
              <a:t>Large areas of Texas </a:t>
            </a:r>
          </a:p>
          <a:p>
            <a:pPr eaLnBrk="0" hangingPunct="0">
              <a:lnSpc>
                <a:spcPts val="1800"/>
              </a:lnSpc>
            </a:pPr>
            <a:r>
              <a:rPr lang="en-US" sz="2000" b="1" dirty="0">
                <a:solidFill>
                  <a:srgbClr val="FF0000"/>
                </a:solidFill>
              </a:rPr>
              <a:t>lack flood information</a:t>
            </a:r>
          </a:p>
        </p:txBody>
      </p:sp>
    </p:spTree>
    <p:extLst>
      <p:ext uri="{BB962C8B-B14F-4D97-AF65-F5344CB8AC3E}">
        <p14:creationId xmlns:p14="http://schemas.microsoft.com/office/powerpoint/2010/main" val="5451575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 Map of Wharton County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444" y="1205206"/>
            <a:ext cx="1984353" cy="4721391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54" y="1205206"/>
            <a:ext cx="5708680" cy="4721391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00394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836031" cy="484632"/>
          </a:xfrm>
        </p:spPr>
        <p:txBody>
          <a:bodyPr/>
          <a:lstStyle/>
          <a:p>
            <a:r>
              <a:rPr lang="en-US" dirty="0" smtClean="0"/>
              <a:t>Strategic Flood Base Map for Wharton County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233" y="1335807"/>
            <a:ext cx="5476875" cy="4657725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149" y="1335807"/>
            <a:ext cx="1964359" cy="3765990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786379" y="622169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prstClr val="black"/>
                </a:solidFill>
              </a:rPr>
              <a:t>Prepared using standard Texas GIS data</a:t>
            </a:r>
          </a:p>
        </p:txBody>
      </p:sp>
    </p:spTree>
    <p:extLst>
      <p:ext uri="{BB962C8B-B14F-4D97-AF65-F5344CB8AC3E}">
        <p14:creationId xmlns:p14="http://schemas.microsoft.com/office/powerpoint/2010/main" val="7723063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233" y="1335807"/>
            <a:ext cx="5438775" cy="46577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25" y="532579"/>
            <a:ext cx="8578391" cy="484632"/>
          </a:xfrm>
        </p:spPr>
        <p:txBody>
          <a:bodyPr/>
          <a:lstStyle/>
          <a:p>
            <a:r>
              <a:rPr lang="en-US" dirty="0" smtClean="0"/>
              <a:t>Potentially Impacted Features in Wharton County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00115" y="1364577"/>
            <a:ext cx="1838173" cy="2976915"/>
            <a:chOff x="671834" y="1544832"/>
            <a:chExt cx="1838173" cy="29769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834" y="1544832"/>
              <a:ext cx="1838173" cy="2782071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1253762" y="2309566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000" b="1" dirty="0" smtClean="0">
                  <a:solidFill>
                    <a:prstClr val="black"/>
                  </a:solidFill>
                </a:rPr>
                <a:t>(21)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53762" y="2731415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000" b="1" dirty="0" smtClean="0">
                  <a:solidFill>
                    <a:prstClr val="black"/>
                  </a:solidFill>
                </a:rPr>
                <a:t>(176)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53762" y="3150147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000" b="1" dirty="0" smtClean="0">
                  <a:solidFill>
                    <a:prstClr val="black"/>
                  </a:solidFill>
                </a:rPr>
                <a:t>(189)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53762" y="3607347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000" b="1" dirty="0" smtClean="0">
                  <a:solidFill>
                    <a:prstClr val="black"/>
                  </a:solidFill>
                </a:rPr>
                <a:t>(12)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53762" y="1817015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000" b="1" dirty="0" smtClean="0">
                  <a:solidFill>
                    <a:prstClr val="black"/>
                  </a:solidFill>
                </a:rPr>
                <a:t>(3)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69141" y="389881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000" b="1" dirty="0" smtClean="0">
                <a:solidFill>
                  <a:prstClr val="black"/>
                </a:solidFill>
              </a:rPr>
              <a:t>(20,342)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115" y="4430287"/>
            <a:ext cx="1838173" cy="1563245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sp>
        <p:nvSpPr>
          <p:cNvPr id="14" name="Curved Up Arrow 13"/>
          <p:cNvSpPr/>
          <p:nvPr/>
        </p:nvSpPr>
        <p:spPr bwMode="auto">
          <a:xfrm flipH="1">
            <a:off x="1843185" y="6077881"/>
            <a:ext cx="1150071" cy="306735"/>
          </a:xfrm>
          <a:prstGeom prst="curved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87278" y="60075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0070C0"/>
                </a:solidFill>
              </a:rPr>
              <a:t>Add Selected Features </a:t>
            </a:r>
            <a:r>
              <a:rPr lang="en-US" sz="1400" b="1" dirty="0" smtClean="0">
                <a:solidFill>
                  <a:prstClr val="black"/>
                </a:solidFill>
              </a:rPr>
              <a:t>to the Base Map with the help of: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County Emergency Management Coordinator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TDEM Disaster District Coordinator</a:t>
            </a:r>
          </a:p>
        </p:txBody>
      </p:sp>
    </p:spTree>
    <p:extLst>
      <p:ext uri="{BB962C8B-B14F-4D97-AF65-F5344CB8AC3E}">
        <p14:creationId xmlns:p14="http://schemas.microsoft.com/office/powerpoint/2010/main" val="16250406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01455" cy="484632"/>
          </a:xfrm>
        </p:spPr>
        <p:txBody>
          <a:bodyPr/>
          <a:lstStyle/>
          <a:p>
            <a:r>
              <a:rPr lang="en-US" dirty="0" smtClean="0"/>
              <a:t>Information Flow During a Flood Emergency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524" y="1302799"/>
            <a:ext cx="1534328" cy="1513018"/>
          </a:xfrm>
          <a:prstGeom prst="rect">
            <a:avLst/>
          </a:prstGeom>
        </p:spPr>
      </p:pic>
      <p:pic>
        <p:nvPicPr>
          <p:cNvPr id="5" name="Picture 1" descr="image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354" y="4335516"/>
            <a:ext cx="2510688" cy="235596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77479" y="277883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  <a:defRPr/>
            </a:pPr>
            <a:r>
              <a:rPr lang="en-US" sz="2000" b="1" dirty="0" smtClean="0">
                <a:solidFill>
                  <a:srgbClr val="0070C0"/>
                </a:solidFill>
              </a:rPr>
              <a:t>Weather and </a:t>
            </a:r>
          </a:p>
          <a:p>
            <a:pPr algn="ctr" eaLnBrk="0" hangingPunct="0">
              <a:lnSpc>
                <a:spcPts val="1800"/>
              </a:lnSpc>
              <a:defRPr/>
            </a:pPr>
            <a:r>
              <a:rPr lang="en-US" sz="2000" b="1" dirty="0" smtClean="0">
                <a:solidFill>
                  <a:srgbClr val="0070C0"/>
                </a:solidFill>
              </a:rPr>
              <a:t>Flood Forecasting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83785" y="369323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  <a:defRPr/>
            </a:pPr>
            <a:r>
              <a:rPr lang="en-US" sz="2000" b="1" dirty="0" smtClean="0">
                <a:solidFill>
                  <a:srgbClr val="0070C0"/>
                </a:solidFill>
              </a:rPr>
              <a:t>Flood Impacts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47855" y="4150430"/>
            <a:ext cx="1935414" cy="2565393"/>
            <a:chOff x="1368214" y="4126090"/>
            <a:chExt cx="1935414" cy="2565393"/>
          </a:xfrm>
        </p:grpSpPr>
        <p:sp>
          <p:nvSpPr>
            <p:cNvPr id="10" name="Curved Down Arrow 9"/>
            <p:cNvSpPr/>
            <p:nvPr/>
          </p:nvSpPr>
          <p:spPr bwMode="auto">
            <a:xfrm>
              <a:off x="1486454" y="4126090"/>
              <a:ext cx="1813035" cy="731520"/>
            </a:xfrm>
            <a:prstGeom prst="curved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 smtClean="0">
                  <a:solidFill>
                    <a:srgbClr val="000000"/>
                  </a:solidFill>
                </a:rPr>
                <a:t>Assessment of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 smtClean="0">
                  <a:solidFill>
                    <a:srgbClr val="000000"/>
                  </a:solidFill>
                </a:rPr>
                <a:t>Conditions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1" name="Curved Down Arrow 10"/>
            <p:cNvSpPr/>
            <p:nvPr/>
          </p:nvSpPr>
          <p:spPr bwMode="auto">
            <a:xfrm flipH="1" flipV="1">
              <a:off x="1368214" y="5407923"/>
              <a:ext cx="1813035" cy="731520"/>
            </a:xfrm>
            <a:prstGeom prst="curved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89228" y="5777083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  <a:defRPr/>
              </a:pPr>
              <a:endParaRPr lang="en-US" sz="1400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42870" y="5407923"/>
              <a:ext cx="14927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 smtClean="0">
                  <a:solidFill>
                    <a:srgbClr val="000000"/>
                  </a:solidFill>
                </a:rPr>
                <a:t>Emergency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 smtClean="0">
                  <a:solidFill>
                    <a:srgbClr val="000000"/>
                  </a:solidFill>
                </a:rPr>
                <a:t>Response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39972" y="488362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  <a:defRPr/>
            </a:pPr>
            <a:r>
              <a:rPr lang="en-US" b="1" dirty="0" smtClean="0">
                <a:solidFill>
                  <a:prstClr val="black"/>
                </a:solidFill>
              </a:rPr>
              <a:t>Communications</a:t>
            </a:r>
          </a:p>
          <a:p>
            <a:pPr algn="ctr" eaLnBrk="0" hangingPunct="0">
              <a:lnSpc>
                <a:spcPts val="1800"/>
              </a:lnSpc>
              <a:defRPr/>
            </a:pPr>
            <a:r>
              <a:rPr lang="en-US" b="1" dirty="0" smtClean="0">
                <a:solidFill>
                  <a:prstClr val="black"/>
                </a:solidFill>
              </a:rPr>
              <a:t>Cycle</a:t>
            </a:r>
          </a:p>
          <a:p>
            <a:pPr algn="ctr" eaLnBrk="0" hangingPunct="0">
              <a:lnSpc>
                <a:spcPts val="1800"/>
              </a:lnSpc>
              <a:defRPr/>
            </a:pPr>
            <a:endParaRPr lang="en-US" b="1" dirty="0" smtClean="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430" y="1295958"/>
            <a:ext cx="1936531" cy="193653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6561476" y="450766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/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TDEM Area coordinators</a:t>
            </a:r>
          </a:p>
          <a:p>
            <a:pPr algn="l" eaLnBrk="0" hangingPunct="0">
              <a:lnSpc>
                <a:spcPts val="1800"/>
              </a:lnSpc>
            </a:pPr>
            <a:endParaRPr lang="en-US" sz="1400" b="1" dirty="0"/>
          </a:p>
          <a:p>
            <a:pPr algn="l" eaLnBrk="0" hangingPunct="0">
              <a:lnSpc>
                <a:spcPts val="1800"/>
              </a:lnSpc>
            </a:pPr>
            <a:endParaRPr lang="en-US" sz="1400" b="1" dirty="0" smtClean="0">
              <a:ea typeface="+mn-ea"/>
              <a:cs typeface="+mn-cs"/>
            </a:endParaRP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/>
              <a:t>Disaster District coordinators</a:t>
            </a:r>
          </a:p>
          <a:p>
            <a:pPr algn="l" eaLnBrk="0" hangingPunct="0">
              <a:lnSpc>
                <a:spcPts val="1800"/>
              </a:lnSpc>
            </a:pPr>
            <a:endParaRPr lang="en-US" sz="1400" b="1" dirty="0"/>
          </a:p>
          <a:p>
            <a:pPr algn="l" eaLnBrk="0" hangingPunct="0">
              <a:lnSpc>
                <a:spcPts val="1800"/>
              </a:lnSpc>
            </a:pPr>
            <a:endParaRPr lang="en-US" sz="1400" b="1" dirty="0" smtClean="0"/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/>
              <a:t>County emergency managers</a:t>
            </a: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88761" y="276507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/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State Operations Center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97172" y="261844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/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West Gulf River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Forecast Center</a:t>
            </a:r>
          </a:p>
        </p:txBody>
      </p:sp>
      <p:sp>
        <p:nvSpPr>
          <p:cNvPr id="3" name="Down Arrow 2"/>
          <p:cNvSpPr/>
          <p:nvPr/>
        </p:nvSpPr>
        <p:spPr bwMode="auto">
          <a:xfrm flipV="1">
            <a:off x="7703161" y="4980956"/>
            <a:ext cx="217377" cy="359867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1" name="Down Arrow 20"/>
          <p:cNvSpPr/>
          <p:nvPr/>
        </p:nvSpPr>
        <p:spPr bwMode="auto">
          <a:xfrm flipV="1">
            <a:off x="7752318" y="5718727"/>
            <a:ext cx="217377" cy="359867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8" name="Left-Right Arrow 17"/>
          <p:cNvSpPr/>
          <p:nvPr/>
        </p:nvSpPr>
        <p:spPr bwMode="auto">
          <a:xfrm>
            <a:off x="3447535" y="2007909"/>
            <a:ext cx="1051095" cy="341026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2" name="Left-Right Arrow 21"/>
          <p:cNvSpPr/>
          <p:nvPr/>
        </p:nvSpPr>
        <p:spPr bwMode="auto">
          <a:xfrm rot="16200000">
            <a:off x="5750869" y="3639455"/>
            <a:ext cx="1051095" cy="341026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32607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807751" cy="484632"/>
          </a:xfrm>
        </p:spPr>
        <p:txBody>
          <a:bodyPr/>
          <a:lstStyle/>
          <a:p>
            <a:r>
              <a:rPr lang="en-US" dirty="0" smtClean="0"/>
              <a:t>Common Operating Picture for each County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17732"/>
            <a:ext cx="5748583" cy="5489426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885554" y="402252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Travis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4383411"/>
            <a:ext cx="2596645" cy="222374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8" name="Oval 7"/>
          <p:cNvSpPr/>
          <p:nvPr/>
        </p:nvSpPr>
        <p:spPr bwMode="auto">
          <a:xfrm rot="-840000">
            <a:off x="7515163" y="5393265"/>
            <a:ext cx="329247" cy="575135"/>
          </a:xfrm>
          <a:prstGeom prst="ellipse">
            <a:avLst/>
          </a:prstGeom>
          <a:noFill/>
          <a:ln w="254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11313" y="448058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Wharton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7790183" y="5356310"/>
            <a:ext cx="703368" cy="324522"/>
          </a:xfrm>
          <a:prstGeom prst="rect">
            <a:avLst/>
          </a:prstGeom>
          <a:noFill/>
          <a:ln w="158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24813" y="539498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000" b="1" dirty="0" smtClean="0">
                <a:solidFill>
                  <a:srgbClr val="FF0000"/>
                </a:solidFill>
                <a:ea typeface="+mn-ea"/>
                <a:cs typeface="+mn-cs"/>
              </a:rPr>
              <a:t>… Buildings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21150" y="554248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Identify neighborhoods at risk from flooding</a:t>
            </a:r>
          </a:p>
          <a:p>
            <a:pPr algn="r" eaLnBrk="0" hangingPunct="0">
              <a:lnSpc>
                <a:spcPts val="1800"/>
              </a:lnSpc>
            </a:pPr>
            <a:r>
              <a:rPr lang="en-US" sz="1400" b="1" dirty="0" smtClean="0"/>
              <a:t>using FEMA flood maps and interaction </a:t>
            </a:r>
          </a:p>
          <a:p>
            <a:pPr algn="r" eaLnBrk="0" hangingPunct="0">
              <a:lnSpc>
                <a:spcPts val="1800"/>
              </a:lnSpc>
            </a:pPr>
            <a:r>
              <a:rPr lang="en-US" sz="1400" b="1" dirty="0" smtClean="0"/>
              <a:t>with county Emergency Management Coordinator</a:t>
            </a: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5568" y="313489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0070C0"/>
                </a:solidFill>
                <a:ea typeface="+mn-ea"/>
                <a:cs typeface="+mn-cs"/>
              </a:rPr>
              <a:t>Summarize information for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i="1" dirty="0" smtClean="0">
                <a:solidFill>
                  <a:srgbClr val="0070C0"/>
                </a:solidFill>
                <a:ea typeface="+mn-ea"/>
                <a:cs typeface="+mn-cs"/>
              </a:rPr>
              <a:t>urban</a:t>
            </a:r>
            <a:r>
              <a:rPr lang="en-US" sz="1400" b="1" dirty="0" smtClean="0">
                <a:solidFill>
                  <a:srgbClr val="0070C0"/>
                </a:solidFill>
                <a:ea typeface="+mn-ea"/>
                <a:cs typeface="+mn-cs"/>
              </a:rPr>
              <a:t> counties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74318" y="386244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0070C0"/>
                </a:solidFill>
                <a:ea typeface="+mn-ea"/>
                <a:cs typeface="+mn-cs"/>
              </a:rPr>
              <a:t>Prepare information for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i="1" dirty="0" smtClean="0">
                <a:solidFill>
                  <a:srgbClr val="0070C0"/>
                </a:solidFill>
              </a:rPr>
              <a:t>rural</a:t>
            </a:r>
            <a:r>
              <a:rPr lang="en-US" sz="1400" b="1" dirty="0" smtClean="0">
                <a:solidFill>
                  <a:srgbClr val="0070C0"/>
                </a:solidFill>
              </a:rPr>
              <a:t> counties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296" y="2949556"/>
            <a:ext cx="1983251" cy="1530172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 bwMode="auto">
          <a:xfrm rot="1500000">
            <a:off x="2380774" y="3489019"/>
            <a:ext cx="613985" cy="424088"/>
          </a:xfrm>
          <a:prstGeom prst="ellipse">
            <a:avLst/>
          </a:prstGeom>
          <a:noFill/>
          <a:ln w="254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259" y="4017285"/>
            <a:ext cx="1730747" cy="604719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963371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550" y="370609"/>
            <a:ext cx="4810450" cy="26161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888" y="447773"/>
            <a:ext cx="4048560" cy="484632"/>
          </a:xfrm>
        </p:spPr>
        <p:txBody>
          <a:bodyPr/>
          <a:lstStyle/>
          <a:p>
            <a:r>
              <a:rPr lang="en-US" dirty="0" smtClean="0"/>
              <a:t>LIDAR Terrain Mapping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18" y="2161641"/>
            <a:ext cx="6505926" cy="4173171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3063711" y="5014221"/>
            <a:ext cx="1208737" cy="1556261"/>
            <a:chOff x="5392132" y="5149024"/>
            <a:chExt cx="1208737" cy="1556261"/>
          </a:xfrm>
        </p:grpSpPr>
        <p:sp>
          <p:nvSpPr>
            <p:cNvPr id="7" name="TextBox 6"/>
            <p:cNvSpPr txBox="1"/>
            <p:nvPr/>
          </p:nvSpPr>
          <p:spPr>
            <a:xfrm>
              <a:off x="5686469" y="5790885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  <a:defRPr/>
              </a:pPr>
              <a:r>
                <a:rPr lang="en-US" sz="1400" b="1" dirty="0" smtClean="0">
                  <a:solidFill>
                    <a:prstClr val="black"/>
                  </a:solidFill>
                </a:rPr>
                <a:t>Wharton </a:t>
              </a:r>
              <a:r>
                <a:rPr lang="en-US" sz="1400" b="1" dirty="0">
                  <a:solidFill>
                    <a:prstClr val="black"/>
                  </a:solidFill>
                </a:rPr>
                <a:t>County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flipH="1" flipV="1">
              <a:off x="5392132" y="5149024"/>
              <a:ext cx="425056" cy="569589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9" name="TextBox 8"/>
          <p:cNvSpPr txBox="1"/>
          <p:nvPr/>
        </p:nvSpPr>
        <p:spPr>
          <a:xfrm>
            <a:off x="3063711" y="647621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Source of Images: Joey Thomas, TNRIS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46412" y="402571"/>
            <a:ext cx="3135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</a:rPr>
              <a:t>4 points per square meter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72448" y="1716299"/>
            <a:ext cx="33424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</a:rPr>
              <a:t>0.5 points per square meter</a:t>
            </a:r>
          </a:p>
        </p:txBody>
      </p:sp>
    </p:spTree>
    <p:extLst>
      <p:ext uri="{BB962C8B-B14F-4D97-AF65-F5344CB8AC3E}">
        <p14:creationId xmlns:p14="http://schemas.microsoft.com/office/powerpoint/2010/main" val="21193965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Toolbox – Integrity Checking and Database Adjustment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13262" y="121605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4339" y="179109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  <a:ea typeface="+mn-ea"/>
                <a:cs typeface="+mn-cs"/>
              </a:rPr>
              <a:t>Minimum channel elevation </a:t>
            </a:r>
            <a:r>
              <a:rPr lang="en-US" sz="1400" b="1" dirty="0" smtClean="0">
                <a:ea typeface="+mn-ea"/>
                <a:cs typeface="+mn-cs"/>
              </a:rPr>
              <a:t>– adjustment to get to bottom of the channel</a:t>
            </a:r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  <a:ea typeface="+mn-ea"/>
                <a:cs typeface="+mn-cs"/>
              </a:rPr>
              <a:t>Channel hydraulic properties </a:t>
            </a:r>
            <a:r>
              <a:rPr lang="en-US" sz="1400" b="1" dirty="0" smtClean="0">
                <a:ea typeface="+mn-ea"/>
                <a:cs typeface="+mn-cs"/>
              </a:rPr>
              <a:t>– comparison with HEC-RAS geometries</a:t>
            </a:r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</a:rPr>
              <a:t>Reach rating curves </a:t>
            </a:r>
            <a:r>
              <a:rPr lang="en-US" sz="1400" b="1" dirty="0" smtClean="0"/>
              <a:t>– comparison with USGS ratings</a:t>
            </a:r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1400" b="1" dirty="0">
              <a:ea typeface="+mn-ea"/>
              <a:cs typeface="+mn-cs"/>
            </a:endParaRPr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</a:rPr>
              <a:t>Inundation mapping extent </a:t>
            </a:r>
            <a:r>
              <a:rPr lang="en-US" sz="1400" b="1" dirty="0" smtClean="0"/>
              <a:t>– compare with FEMA flood maps</a:t>
            </a:r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1400" b="1" dirty="0">
              <a:ea typeface="+mn-ea"/>
              <a:cs typeface="+mn-cs"/>
            </a:endParaRPr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C</a:t>
            </a:r>
            <a:r>
              <a:rPr lang="en-US" sz="1400" b="1" dirty="0" smtClean="0">
                <a:solidFill>
                  <a:srgbClr val="FF0000"/>
                </a:solidFill>
              </a:rPr>
              <a:t>hecking water depth </a:t>
            </a:r>
            <a:r>
              <a:rPr lang="en-US" sz="1400" b="1" dirty="0" smtClean="0"/>
              <a:t>– Compare to USGS measurements in </a:t>
            </a:r>
            <a:r>
              <a:rPr lang="en-US" sz="1400" b="1" dirty="0" err="1" smtClean="0"/>
              <a:t>Kisters</a:t>
            </a:r>
            <a:r>
              <a:rPr lang="en-US" sz="1400" b="1" dirty="0" smtClean="0"/>
              <a:t> NWM viewer </a:t>
            </a:r>
            <a:endParaRPr lang="en-US" sz="1400" b="1" dirty="0" smtClean="0">
              <a:ea typeface="+mn-ea"/>
              <a:cs typeface="+mn-cs"/>
            </a:endParaRPr>
          </a:p>
        </p:txBody>
      </p:sp>
      <p:pic>
        <p:nvPicPr>
          <p:cNvPr id="5" name="Picture 2" descr="ii_izsx6ndc4_15a90fae8339619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06" y="4169006"/>
            <a:ext cx="3340249" cy="205934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877" y="3996754"/>
            <a:ext cx="2582650" cy="240385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109977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197" y="1660281"/>
            <a:ext cx="4404625" cy="325959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864311" cy="484632"/>
          </a:xfrm>
        </p:spPr>
        <p:txBody>
          <a:bodyPr/>
          <a:lstStyle/>
          <a:p>
            <a:r>
              <a:rPr lang="en-US" dirty="0" smtClean="0"/>
              <a:t>HEC-RAS Minimum Channel Elevation vs NED</a:t>
            </a:r>
            <a:br>
              <a:rPr lang="en-US" dirty="0" smtClean="0"/>
            </a:br>
            <a:r>
              <a:rPr lang="en-US" sz="2000" dirty="0" smtClean="0"/>
              <a:t>Waller Creek, Austin, Texas</a:t>
            </a:r>
            <a:endParaRPr lang="en-US" sz="2000" dirty="0"/>
          </a:p>
        </p:txBody>
      </p:sp>
      <p:pic>
        <p:nvPicPr>
          <p:cNvPr id="1026" name="Picture 2" descr="ii_izsx6ndc4_15a90fae8339619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75" y="1373255"/>
            <a:ext cx="4495800" cy="277177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75" y="4576453"/>
            <a:ext cx="6127423" cy="202024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71783" y="366205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/>
              <a:t>DEM is 4.8 </a:t>
            </a:r>
            <a:r>
              <a:rPr lang="en-US" sz="1400" b="1" dirty="0" err="1" smtClean="0"/>
              <a:t>ft</a:t>
            </a:r>
            <a:r>
              <a:rPr lang="en-US" sz="1400" b="1" dirty="0" smtClean="0"/>
              <a:t> above HEC-RAS on average</a:t>
            </a: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0066" y="473816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/>
              <a:t>DEM is 1.89 </a:t>
            </a:r>
            <a:r>
              <a:rPr lang="en-US" sz="1400" b="1" dirty="0" err="1" smtClean="0"/>
              <a:t>ft</a:t>
            </a:r>
            <a:r>
              <a:rPr lang="en-US" sz="1400" b="1" dirty="0" smtClean="0"/>
              <a:t> above HEC-RAS at this cross-section</a:t>
            </a:r>
            <a:endParaRPr lang="en-US" sz="1400" b="1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4759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131629" cy="484632"/>
          </a:xfrm>
        </p:spPr>
        <p:txBody>
          <a:bodyPr/>
          <a:lstStyle/>
          <a:p>
            <a:r>
              <a:rPr lang="en-US" dirty="0" smtClean="0"/>
              <a:t>Error in Depth Predictions at USGS Gage Sites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298" y="1205029"/>
            <a:ext cx="4999449" cy="465333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00" y="2483322"/>
            <a:ext cx="1620925" cy="237303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85800" y="5936893"/>
            <a:ext cx="8131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4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Depth Error = Water Depth from Synthetic Rating Curve – Gage Water </a:t>
            </a:r>
            <a:r>
              <a:rPr lang="en-US" b="1" dirty="0" smtClean="0">
                <a:solidFill>
                  <a:srgbClr val="004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Depth (USGS)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799" y="6156745"/>
            <a:ext cx="78540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4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Gage Water </a:t>
            </a:r>
            <a:r>
              <a:rPr lang="en-US" b="1" dirty="0" smtClean="0">
                <a:solidFill>
                  <a:srgbClr val="004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Depth (USGS) </a:t>
            </a:r>
            <a:r>
              <a:rPr lang="en-US" b="1" dirty="0">
                <a:solidFill>
                  <a:srgbClr val="004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Observed Gage Height – Gage Height of Zero Flow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7062" y="191619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prstClr val="black"/>
                </a:solidFill>
              </a:rPr>
              <a:t>Depth Error (</a:t>
            </a:r>
            <a:r>
              <a:rPr lang="en-US" sz="2000" b="1" dirty="0" err="1" smtClean="0">
                <a:solidFill>
                  <a:prstClr val="black"/>
                </a:solidFill>
              </a:rPr>
              <a:t>ft</a:t>
            </a:r>
            <a:r>
              <a:rPr lang="en-US" sz="2000" b="1" dirty="0" smtClean="0">
                <a:solidFill>
                  <a:prstClr val="black"/>
                </a:solidFill>
              </a:rPr>
              <a:t>)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prstClr val="black"/>
                </a:solidFill>
              </a:rPr>
              <a:t>(weekly average)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25624" y="536976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Average Depth Erro</a:t>
            </a:r>
            <a:r>
              <a:rPr lang="en-US" sz="1400" b="1" dirty="0" smtClean="0"/>
              <a:t>r = - 0.7 </a:t>
            </a:r>
            <a:r>
              <a:rPr lang="en-US" sz="1400" b="1" dirty="0" err="1" smtClean="0"/>
              <a:t>ft</a:t>
            </a:r>
            <a:endParaRPr lang="en-US" sz="1400" b="1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5171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March 28 Exercise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9621" y="141402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Introduction</a:t>
            </a:r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Exercise 1: Building a strategic </a:t>
            </a:r>
            <a:r>
              <a:rPr lang="en-US" sz="2400" b="1" dirty="0"/>
              <a:t>f</a:t>
            </a:r>
            <a:r>
              <a:rPr lang="en-US" sz="2400" b="1" dirty="0" smtClean="0"/>
              <a:t>lood response map</a:t>
            </a:r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Exercise 2: Inundation mapping and impact assessment</a:t>
            </a:r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Conclusion and recommendations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4598644" y="4589757"/>
            <a:ext cx="518475" cy="26264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169" y="3337087"/>
            <a:ext cx="2935418" cy="3030620"/>
          </a:xfrm>
          <a:prstGeom prst="rect">
            <a:avLst/>
          </a:prstGeom>
        </p:spPr>
      </p:pic>
      <p:pic>
        <p:nvPicPr>
          <p:cNvPr id="1026" name="Picture 2" descr="Inline imag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49" y="3841397"/>
            <a:ext cx="4272045" cy="20220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7522" y="354447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May 2015 flood in Blanco basin</a:t>
            </a:r>
          </a:p>
        </p:txBody>
      </p:sp>
    </p:spTree>
    <p:extLst>
      <p:ext uri="{BB962C8B-B14F-4D97-AF65-F5344CB8AC3E}">
        <p14:creationId xmlns:p14="http://schemas.microsoft.com/office/powerpoint/2010/main" val="5773796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for WGRFC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9365" y="146115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D</a:t>
            </a:r>
            <a:r>
              <a:rPr lang="en-US" sz="2400" b="1" dirty="0" smtClean="0"/>
              <a:t>o you want to be involved in the March 28 exercise?</a:t>
            </a:r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Guidance on how to translate NWM forecasts to maps?</a:t>
            </a:r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P</a:t>
            </a:r>
            <a:r>
              <a:rPr lang="en-US" sz="2400" b="1" dirty="0" smtClean="0"/>
              <a:t>articipate in integrity checking the TFRS?</a:t>
            </a:r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Suggestions and recommendations for us?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169" y="3337087"/>
            <a:ext cx="2935418" cy="3030620"/>
          </a:xfrm>
          <a:prstGeom prst="rect">
            <a:avLst/>
          </a:prstGeom>
        </p:spPr>
      </p:pic>
      <p:pic>
        <p:nvPicPr>
          <p:cNvPr id="6" name="MJJ15_absFlow_tx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768" y="3337087"/>
            <a:ext cx="4040826" cy="303062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342859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01455" cy="484632"/>
          </a:xfrm>
        </p:spPr>
        <p:txBody>
          <a:bodyPr/>
          <a:lstStyle/>
          <a:p>
            <a:r>
              <a:rPr lang="en-US" dirty="0" smtClean="0"/>
              <a:t>Current Information Flow</a:t>
            </a:r>
            <a:endParaRPr lang="en-US" dirty="0"/>
          </a:p>
        </p:txBody>
      </p:sp>
      <p:pic>
        <p:nvPicPr>
          <p:cNvPr id="5" name="Picture 1" descr="image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354" y="4335516"/>
            <a:ext cx="2510688" cy="235596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83785" y="369323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  <a:defRPr/>
            </a:pPr>
            <a:r>
              <a:rPr lang="en-US" sz="2000" b="1" dirty="0" smtClean="0">
                <a:solidFill>
                  <a:prstClr val="black"/>
                </a:solidFill>
              </a:rPr>
              <a:t>Flood Impacts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47855" y="4150430"/>
            <a:ext cx="1935414" cy="2565393"/>
            <a:chOff x="1368214" y="4126090"/>
            <a:chExt cx="1935414" cy="2565393"/>
          </a:xfrm>
        </p:grpSpPr>
        <p:sp>
          <p:nvSpPr>
            <p:cNvPr id="10" name="Curved Down Arrow 9"/>
            <p:cNvSpPr/>
            <p:nvPr/>
          </p:nvSpPr>
          <p:spPr bwMode="auto">
            <a:xfrm>
              <a:off x="1486454" y="4126090"/>
              <a:ext cx="1813035" cy="731520"/>
            </a:xfrm>
            <a:prstGeom prst="curved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 smtClean="0">
                  <a:solidFill>
                    <a:srgbClr val="000000"/>
                  </a:solidFill>
                </a:rPr>
                <a:t>Assessment of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 smtClean="0">
                  <a:solidFill>
                    <a:srgbClr val="000000"/>
                  </a:solidFill>
                </a:rPr>
                <a:t>Conditions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1" name="Curved Down Arrow 10"/>
            <p:cNvSpPr/>
            <p:nvPr/>
          </p:nvSpPr>
          <p:spPr bwMode="auto">
            <a:xfrm flipH="1" flipV="1">
              <a:off x="1368214" y="5407923"/>
              <a:ext cx="1813035" cy="731520"/>
            </a:xfrm>
            <a:prstGeom prst="curved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89228" y="5777083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  <a:defRPr/>
              </a:pPr>
              <a:endParaRPr lang="en-US" sz="1400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42870" y="5407923"/>
              <a:ext cx="14927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 smtClean="0">
                  <a:solidFill>
                    <a:srgbClr val="000000"/>
                  </a:solidFill>
                </a:rPr>
                <a:t>Emergency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b="1" dirty="0" smtClean="0">
                  <a:solidFill>
                    <a:srgbClr val="000000"/>
                  </a:solidFill>
                </a:rPr>
                <a:t>Response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39972" y="488362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  <a:defRPr/>
            </a:pPr>
            <a:r>
              <a:rPr lang="en-US" b="1" dirty="0" smtClean="0">
                <a:solidFill>
                  <a:prstClr val="black"/>
                </a:solidFill>
              </a:rPr>
              <a:t>Communications</a:t>
            </a:r>
          </a:p>
          <a:p>
            <a:pPr algn="ctr" eaLnBrk="0" hangingPunct="0">
              <a:lnSpc>
                <a:spcPts val="1800"/>
              </a:lnSpc>
              <a:defRPr/>
            </a:pPr>
            <a:r>
              <a:rPr lang="en-US" b="1" dirty="0" smtClean="0">
                <a:solidFill>
                  <a:prstClr val="black"/>
                </a:solidFill>
              </a:rPr>
              <a:t>cycle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430" y="1295958"/>
            <a:ext cx="1936531" cy="193653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355" y="1172103"/>
            <a:ext cx="1541492" cy="139571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28" y="2643351"/>
            <a:ext cx="1547219" cy="1180259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516067" y="172895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FF0000"/>
                </a:solidFill>
                <a:ea typeface="+mn-ea"/>
                <a:cs typeface="+mn-cs"/>
              </a:rPr>
              <a:t>Rain maps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52038" y="302892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FF0000"/>
                </a:solidFill>
                <a:ea typeface="+mn-ea"/>
                <a:cs typeface="+mn-cs"/>
              </a:rPr>
              <a:t>Hydrographs</a:t>
            </a:r>
            <a:r>
              <a:rPr lang="en-US" sz="1400" b="1" dirty="0" smtClean="0">
                <a:ea typeface="+mn-ea"/>
                <a:cs typeface="+mn-cs"/>
              </a:rPr>
              <a:t>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at forecast points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61476" y="535642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/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TDEM Area coordinators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/>
              <a:t>Disaster District coordinators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/>
              <a:t>County emergency managers</a:t>
            </a: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66029" y="218615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State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Operations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Center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581776" y="4878265"/>
            <a:ext cx="16109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>
                <a:solidFill>
                  <a:srgbClr val="FF0000"/>
                </a:solidFill>
              </a:rPr>
              <a:t>Verbal</a:t>
            </a:r>
            <a:r>
              <a:rPr lang="en-US" b="1" dirty="0"/>
              <a:t> </a:t>
            </a:r>
          </a:p>
          <a:p>
            <a:pPr eaLnBrk="0" hangingPunct="0">
              <a:lnSpc>
                <a:spcPts val="1800"/>
              </a:lnSpc>
            </a:pPr>
            <a:r>
              <a:rPr lang="en-US" b="1" dirty="0"/>
              <a:t>Discussion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9776" y="1980636"/>
            <a:ext cx="867552" cy="855503"/>
          </a:xfrm>
          <a:prstGeom prst="rect">
            <a:avLst/>
          </a:prstGeom>
        </p:spPr>
      </p:pic>
      <p:sp>
        <p:nvSpPr>
          <p:cNvPr id="24" name="Left-Right Arrow 23"/>
          <p:cNvSpPr/>
          <p:nvPr/>
        </p:nvSpPr>
        <p:spPr bwMode="auto">
          <a:xfrm>
            <a:off x="3447535" y="2007909"/>
            <a:ext cx="1051095" cy="341026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5" name="Left-Right Arrow 24"/>
          <p:cNvSpPr/>
          <p:nvPr/>
        </p:nvSpPr>
        <p:spPr bwMode="auto">
          <a:xfrm rot="16200000">
            <a:off x="5750869" y="3639455"/>
            <a:ext cx="1051095" cy="341026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51771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591" y="1525908"/>
            <a:ext cx="1981921" cy="1774973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090" y="1525908"/>
            <a:ext cx="1841022" cy="1735296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1442" y="4163477"/>
            <a:ext cx="2030562" cy="1726861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sp>
        <p:nvSpPr>
          <p:cNvPr id="1028" name="Rectangle 1027"/>
          <p:cNvSpPr/>
          <p:nvPr/>
        </p:nvSpPr>
        <p:spPr bwMode="auto">
          <a:xfrm>
            <a:off x="3450210" y="1087259"/>
            <a:ext cx="5505254" cy="5671760"/>
          </a:xfrm>
          <a:prstGeom prst="rect">
            <a:avLst/>
          </a:prstGeom>
          <a:noFill/>
          <a:ln w="19050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7" y="362495"/>
            <a:ext cx="8863571" cy="484632"/>
          </a:xfrm>
        </p:spPr>
        <p:txBody>
          <a:bodyPr/>
          <a:lstStyle/>
          <a:p>
            <a:r>
              <a:rPr lang="en-US" dirty="0" smtClean="0"/>
              <a:t>Future Information Flow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 bwMode="auto">
          <a:xfrm>
            <a:off x="2205577" y="2245964"/>
            <a:ext cx="609408" cy="387727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246" y="4214592"/>
            <a:ext cx="1748969" cy="174896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147" y="1172103"/>
            <a:ext cx="1541492" cy="139571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137497" y="1891995"/>
            <a:ext cx="723126" cy="288091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FF0000"/>
                </a:solidFill>
                <a:ea typeface="+mn-ea"/>
                <a:cs typeface="+mn-cs"/>
              </a:rPr>
              <a:t>Rain maps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27207" y="274714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FF0000"/>
                </a:solidFill>
                <a:ea typeface="+mn-ea"/>
                <a:cs typeface="+mn-cs"/>
              </a:rPr>
              <a:t>Hydrographs</a:t>
            </a:r>
            <a:r>
              <a:rPr lang="en-US" sz="1400" b="1" dirty="0" smtClean="0">
                <a:ea typeface="+mn-ea"/>
                <a:cs typeface="+mn-cs"/>
              </a:rPr>
              <a:t>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/>
              <a:t>f</a:t>
            </a:r>
            <a:r>
              <a:rPr lang="en-US" sz="1400" b="1" dirty="0" smtClean="0">
                <a:ea typeface="+mn-ea"/>
                <a:cs typeface="+mn-cs"/>
              </a:rPr>
              <a:t>rom National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Water Model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03112" y="572950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/>
          </a:p>
          <a:p>
            <a:pPr algn="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TDEM Area Coordinators</a:t>
            </a:r>
          </a:p>
          <a:p>
            <a:pPr algn="r" eaLnBrk="0" hangingPunct="0">
              <a:lnSpc>
                <a:spcPts val="1800"/>
              </a:lnSpc>
            </a:pPr>
            <a:r>
              <a:rPr lang="en-US" sz="1400" b="1" dirty="0" smtClean="0"/>
              <a:t>Disaster District Coordinators</a:t>
            </a:r>
          </a:p>
          <a:p>
            <a:pPr algn="r" eaLnBrk="0" hangingPunct="0">
              <a:lnSpc>
                <a:spcPts val="1800"/>
              </a:lnSpc>
            </a:pPr>
            <a:r>
              <a:rPr lang="en-US" sz="1400" b="1" dirty="0" smtClean="0"/>
              <a:t>County Emergency Management Coordinators</a:t>
            </a: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78514" y="5621661"/>
            <a:ext cx="2068283" cy="306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/>
              <a:t>Reporting impacts:</a:t>
            </a:r>
            <a:endParaRPr lang="en-US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481770" y="417356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Strategic Flood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FF0000"/>
                </a:solidFill>
                <a:ea typeface="+mn-ea"/>
                <a:cs typeface="+mn-cs"/>
              </a:rPr>
              <a:t>Response Map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95" y="2641328"/>
            <a:ext cx="1894777" cy="121396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grpSp>
        <p:nvGrpSpPr>
          <p:cNvPr id="27" name="Group 26"/>
          <p:cNvGrpSpPr/>
          <p:nvPr/>
        </p:nvGrpSpPr>
        <p:grpSpPr>
          <a:xfrm>
            <a:off x="395363" y="2823779"/>
            <a:ext cx="720587" cy="535481"/>
            <a:chOff x="268000" y="2873972"/>
            <a:chExt cx="2796727" cy="2523090"/>
          </a:xfrm>
          <a:solidFill>
            <a:schemeClr val="bg1"/>
          </a:solidFill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8000" y="2873972"/>
              <a:ext cx="2796727" cy="2523090"/>
            </a:xfrm>
            <a:prstGeom prst="rect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29" name="Rectangle 28"/>
            <p:cNvSpPr/>
            <p:nvPr/>
          </p:nvSpPr>
          <p:spPr bwMode="auto">
            <a:xfrm>
              <a:off x="1954924" y="4135517"/>
              <a:ext cx="152400" cy="141889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26" y="4362014"/>
            <a:ext cx="1440543" cy="1420536"/>
          </a:xfrm>
          <a:prstGeom prst="rect">
            <a:avLst/>
          </a:prstGeom>
        </p:spPr>
      </p:pic>
      <p:sp>
        <p:nvSpPr>
          <p:cNvPr id="1025" name="TextBox 1024"/>
          <p:cNvSpPr txBox="1"/>
          <p:nvPr/>
        </p:nvSpPr>
        <p:spPr>
          <a:xfrm>
            <a:off x="3757152" y="1511071"/>
            <a:ext cx="1306751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Real-Time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FF0000"/>
                </a:solidFill>
                <a:ea typeface="+mn-ea"/>
                <a:cs typeface="+mn-cs"/>
              </a:rPr>
              <a:t>Inundation Map</a:t>
            </a:r>
          </a:p>
        </p:txBody>
      </p:sp>
      <p:sp>
        <p:nvSpPr>
          <p:cNvPr id="1027" name="TextBox 1026"/>
          <p:cNvSpPr txBox="1"/>
          <p:nvPr/>
        </p:nvSpPr>
        <p:spPr>
          <a:xfrm>
            <a:off x="4495806" y="150828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1029" name="TextBox 1028"/>
          <p:cNvSpPr txBox="1"/>
          <p:nvPr/>
        </p:nvSpPr>
        <p:spPr>
          <a:xfrm>
            <a:off x="6466498" y="151520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Flood Impact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FF0000"/>
                </a:solidFill>
                <a:ea typeface="+mn-ea"/>
                <a:cs typeface="+mn-cs"/>
              </a:rPr>
              <a:t>Assessment System</a:t>
            </a:r>
          </a:p>
        </p:txBody>
      </p:sp>
      <p:sp>
        <p:nvSpPr>
          <p:cNvPr id="1030" name="TextBox 1029"/>
          <p:cNvSpPr txBox="1"/>
          <p:nvPr/>
        </p:nvSpPr>
        <p:spPr>
          <a:xfrm>
            <a:off x="3632589" y="335632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ESRI-</a:t>
            </a:r>
            <a:r>
              <a:rPr lang="en-US" sz="1400" b="1" dirty="0" err="1" smtClean="0">
                <a:ea typeface="+mn-ea"/>
                <a:cs typeface="+mn-cs"/>
              </a:rPr>
              <a:t>Kisters</a:t>
            </a:r>
            <a:r>
              <a:rPr lang="en-US" sz="1400" b="1" dirty="0" smtClean="0">
                <a:ea typeface="+mn-ea"/>
                <a:cs typeface="+mn-cs"/>
              </a:rPr>
              <a:t> Service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51606" y="334437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State Operations Center</a:t>
            </a:r>
          </a:p>
        </p:txBody>
      </p:sp>
      <p:sp>
        <p:nvSpPr>
          <p:cNvPr id="36" name="Right Arrow 35"/>
          <p:cNvSpPr/>
          <p:nvPr/>
        </p:nvSpPr>
        <p:spPr bwMode="auto">
          <a:xfrm rot="8040000">
            <a:off x="5859381" y="3496286"/>
            <a:ext cx="551926" cy="387727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8" name="Left-Right Arrow 17"/>
          <p:cNvSpPr/>
          <p:nvPr/>
        </p:nvSpPr>
        <p:spPr bwMode="auto">
          <a:xfrm>
            <a:off x="1768245" y="4926563"/>
            <a:ext cx="635225" cy="351854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8" name="Right Arrow 37"/>
          <p:cNvSpPr/>
          <p:nvPr/>
        </p:nvSpPr>
        <p:spPr bwMode="auto">
          <a:xfrm>
            <a:off x="5580194" y="2216844"/>
            <a:ext cx="609408" cy="387727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9" name="Right Arrow 38"/>
          <p:cNvSpPr/>
          <p:nvPr/>
        </p:nvSpPr>
        <p:spPr bwMode="auto">
          <a:xfrm rot="16200000">
            <a:off x="7152758" y="3614034"/>
            <a:ext cx="566595" cy="387727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74629" y="291596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/>
              <a:t>Metrics</a:t>
            </a:r>
            <a:endParaRPr lang="en-US" sz="1400" b="1" dirty="0" smtClean="0">
              <a:ea typeface="+mn-ea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284925" y="4182968"/>
            <a:ext cx="1958197" cy="2050853"/>
            <a:chOff x="3668966" y="4129926"/>
            <a:chExt cx="1911228" cy="2082338"/>
          </a:xfrm>
        </p:grpSpPr>
        <p:sp>
          <p:nvSpPr>
            <p:cNvPr id="45" name="Rectangle 44"/>
            <p:cNvSpPr/>
            <p:nvPr/>
          </p:nvSpPr>
          <p:spPr bwMode="auto">
            <a:xfrm>
              <a:off x="3668966" y="4129926"/>
              <a:ext cx="1864346" cy="179415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/>
                </a:gs>
              </a:gsLst>
            </a:gradFill>
            <a:ln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6" name="Curved Down Arrow 45"/>
            <p:cNvSpPr/>
            <p:nvPr/>
          </p:nvSpPr>
          <p:spPr bwMode="auto">
            <a:xfrm>
              <a:off x="3782111" y="4244921"/>
              <a:ext cx="1691860" cy="552858"/>
            </a:xfrm>
            <a:prstGeom prst="curved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000000"/>
                  </a:solidFill>
                </a:rPr>
                <a:t>Assessment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000000"/>
                  </a:solidFill>
                </a:rPr>
                <a:t>of Conditions</a:t>
              </a:r>
              <a:endParaRPr 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47" name="Curved Down Arrow 46"/>
            <p:cNvSpPr/>
            <p:nvPr/>
          </p:nvSpPr>
          <p:spPr bwMode="auto">
            <a:xfrm flipH="1" flipV="1">
              <a:off x="3804510" y="5242193"/>
              <a:ext cx="1603196" cy="552858"/>
            </a:xfrm>
            <a:prstGeom prst="curved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668622" y="5521192"/>
              <a:ext cx="853285" cy="691072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  <a:defRPr/>
              </a:pPr>
              <a:endParaRPr lang="en-US" sz="1400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158152" y="5226693"/>
              <a:ext cx="984579" cy="3489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000000"/>
                  </a:solidFill>
                </a:rPr>
                <a:t>Emergency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000000"/>
                  </a:solidFill>
                </a:rPr>
                <a:t>Response</a:t>
              </a:r>
              <a:endParaRPr 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747918" y="4841469"/>
              <a:ext cx="1832276" cy="3051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200" b="1" dirty="0" smtClean="0">
                  <a:solidFill>
                    <a:srgbClr val="FF0000"/>
                  </a:solidFill>
                </a:rPr>
                <a:t>Discussion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0567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685202" cy="484632"/>
          </a:xfrm>
        </p:spPr>
        <p:txBody>
          <a:bodyPr/>
          <a:lstStyle/>
          <a:p>
            <a:r>
              <a:rPr lang="en-US" sz="2000" dirty="0" smtClean="0"/>
              <a:t>Automated workflow for short term and medium term forecasts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47" y="1209726"/>
            <a:ext cx="3530506" cy="226195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grpSp>
        <p:nvGrpSpPr>
          <p:cNvPr id="4" name="Group 3"/>
          <p:cNvGrpSpPr/>
          <p:nvPr/>
        </p:nvGrpSpPr>
        <p:grpSpPr>
          <a:xfrm>
            <a:off x="495916" y="1463312"/>
            <a:ext cx="899251" cy="742560"/>
            <a:chOff x="268000" y="2873972"/>
            <a:chExt cx="2796727" cy="2523090"/>
          </a:xfrm>
          <a:solidFill>
            <a:schemeClr val="bg1"/>
          </a:solidFill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8000" y="2873972"/>
              <a:ext cx="2796727" cy="2523090"/>
            </a:xfrm>
            <a:prstGeom prst="rect">
              <a:avLst/>
            </a:prstGeom>
            <a:grpFill/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6" name="Rectangle 5"/>
            <p:cNvSpPr/>
            <p:nvPr/>
          </p:nvSpPr>
          <p:spPr bwMode="auto">
            <a:xfrm>
              <a:off x="1954924" y="4135517"/>
              <a:ext cx="152400" cy="141889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462" y="1197204"/>
            <a:ext cx="2556538" cy="228699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1" name="Right Arrow 10"/>
          <p:cNvSpPr/>
          <p:nvPr/>
        </p:nvSpPr>
        <p:spPr bwMode="auto">
          <a:xfrm>
            <a:off x="4162923" y="2182469"/>
            <a:ext cx="622169" cy="358218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2" name="Down Arrow 11"/>
          <p:cNvSpPr/>
          <p:nvPr/>
        </p:nvSpPr>
        <p:spPr bwMode="auto">
          <a:xfrm>
            <a:off x="6333643" y="3742230"/>
            <a:ext cx="281079" cy="41853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3" name="Right Arrow 12"/>
          <p:cNvSpPr/>
          <p:nvPr/>
        </p:nvSpPr>
        <p:spPr bwMode="auto">
          <a:xfrm flipH="1">
            <a:off x="4225061" y="5395701"/>
            <a:ext cx="560031" cy="320511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70" y="4522485"/>
            <a:ext cx="3705225" cy="19716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320511" y="415810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Summary of Impacts for Disaster Districts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84880" y="412039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Inundation mapping and local impact assessment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7926" y="345915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National Water Model discharge forecasts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30462" y="349429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Conversion of discharge to depth using rating curves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6462" y="4367717"/>
            <a:ext cx="2573704" cy="2425901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4304865" y="6336418"/>
            <a:ext cx="914400" cy="91440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ESRI</a:t>
            </a:r>
          </a:p>
        </p:txBody>
      </p:sp>
    </p:spTree>
    <p:extLst>
      <p:ext uri="{BB962C8B-B14F-4D97-AF65-F5344CB8AC3E}">
        <p14:creationId xmlns:p14="http://schemas.microsoft.com/office/powerpoint/2010/main" val="11768048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363" y="4151617"/>
            <a:ext cx="2026164" cy="1794157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606" y="1647711"/>
            <a:ext cx="1981921" cy="1774973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sp>
        <p:nvSpPr>
          <p:cNvPr id="1028" name="Rectangle 1027"/>
          <p:cNvSpPr/>
          <p:nvPr/>
        </p:nvSpPr>
        <p:spPr bwMode="auto">
          <a:xfrm>
            <a:off x="3450210" y="923827"/>
            <a:ext cx="5165889" cy="5354425"/>
          </a:xfrm>
          <a:prstGeom prst="rect">
            <a:avLst/>
          </a:prstGeom>
          <a:noFill/>
          <a:ln w="19050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7" y="362495"/>
            <a:ext cx="8863571" cy="484632"/>
          </a:xfrm>
        </p:spPr>
        <p:txBody>
          <a:bodyPr/>
          <a:lstStyle/>
          <a:p>
            <a:r>
              <a:rPr lang="en-US" dirty="0" smtClean="0"/>
              <a:t>Proposed Approach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69" y="1367476"/>
            <a:ext cx="2084683" cy="208468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418768" y="413429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Strategic Flood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FF0000"/>
                </a:solidFill>
                <a:ea typeface="+mn-ea"/>
                <a:cs typeface="+mn-cs"/>
              </a:rPr>
              <a:t>Response Map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668966" y="4129926"/>
            <a:ext cx="1911228" cy="2082338"/>
            <a:chOff x="3668966" y="4129926"/>
            <a:chExt cx="1911228" cy="2082338"/>
          </a:xfrm>
        </p:grpSpPr>
        <p:sp>
          <p:nvSpPr>
            <p:cNvPr id="1032" name="Rectangle 1031"/>
            <p:cNvSpPr/>
            <p:nvPr/>
          </p:nvSpPr>
          <p:spPr bwMode="auto">
            <a:xfrm>
              <a:off x="3668966" y="4129926"/>
              <a:ext cx="1864346" cy="179415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/>
                </a:gs>
              </a:gsLst>
            </a:gradFill>
            <a:ln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0" name="Curved Down Arrow 9"/>
            <p:cNvSpPr/>
            <p:nvPr/>
          </p:nvSpPr>
          <p:spPr bwMode="auto">
            <a:xfrm>
              <a:off x="3782111" y="4244921"/>
              <a:ext cx="1691860" cy="552858"/>
            </a:xfrm>
            <a:prstGeom prst="curved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000000"/>
                  </a:solidFill>
                </a:rPr>
                <a:t>Assessment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000000"/>
                  </a:solidFill>
                </a:rPr>
                <a:t>of Conditions</a:t>
              </a:r>
              <a:endParaRPr 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11" name="Curved Down Arrow 10"/>
            <p:cNvSpPr/>
            <p:nvPr/>
          </p:nvSpPr>
          <p:spPr bwMode="auto">
            <a:xfrm flipH="1" flipV="1">
              <a:off x="3804510" y="5242193"/>
              <a:ext cx="1603196" cy="552858"/>
            </a:xfrm>
            <a:prstGeom prst="curved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68622" y="5521192"/>
              <a:ext cx="853285" cy="691072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  <a:defRPr/>
              </a:pPr>
              <a:endParaRPr lang="en-US" sz="1400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58152" y="5226693"/>
              <a:ext cx="984579" cy="3489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000000"/>
                  </a:solidFill>
                </a:rPr>
                <a:t>Emergency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 smtClean="0">
                  <a:solidFill>
                    <a:srgbClr val="000000"/>
                  </a:solidFill>
                </a:rPr>
                <a:t>Response</a:t>
              </a:r>
              <a:endParaRPr 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747918" y="4841469"/>
              <a:ext cx="1832276" cy="300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200" b="1" dirty="0" smtClean="0">
                  <a:solidFill>
                    <a:srgbClr val="FF0000"/>
                  </a:solidFill>
                </a:rPr>
                <a:t>Discussion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8965" y="1647711"/>
            <a:ext cx="1841022" cy="1735296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sp>
        <p:nvSpPr>
          <p:cNvPr id="1025" name="TextBox 1024"/>
          <p:cNvSpPr txBox="1"/>
          <p:nvPr/>
        </p:nvSpPr>
        <p:spPr>
          <a:xfrm>
            <a:off x="3700952" y="164771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Real-Time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FF0000"/>
                </a:solidFill>
                <a:ea typeface="+mn-ea"/>
                <a:cs typeface="+mn-cs"/>
              </a:rPr>
              <a:t>Inundation Map</a:t>
            </a:r>
          </a:p>
        </p:txBody>
      </p:sp>
      <p:sp>
        <p:nvSpPr>
          <p:cNvPr id="1027" name="TextBox 1026"/>
          <p:cNvSpPr txBox="1"/>
          <p:nvPr/>
        </p:nvSpPr>
        <p:spPr>
          <a:xfrm>
            <a:off x="4495806" y="159313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1029" name="TextBox 1028"/>
          <p:cNvSpPr txBox="1"/>
          <p:nvPr/>
        </p:nvSpPr>
        <p:spPr>
          <a:xfrm>
            <a:off x="6477376" y="167276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Flood Impact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FF0000"/>
                </a:solidFill>
                <a:ea typeface="+mn-ea"/>
                <a:cs typeface="+mn-cs"/>
              </a:rPr>
              <a:t>Assessment System</a:t>
            </a:r>
          </a:p>
        </p:txBody>
      </p:sp>
      <p:sp>
        <p:nvSpPr>
          <p:cNvPr id="36" name="Right Arrow 35"/>
          <p:cNvSpPr/>
          <p:nvPr/>
        </p:nvSpPr>
        <p:spPr bwMode="auto">
          <a:xfrm rot="8040000">
            <a:off x="5635385" y="3602883"/>
            <a:ext cx="551926" cy="387727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8" name="Right Arrow 37"/>
          <p:cNvSpPr/>
          <p:nvPr/>
        </p:nvSpPr>
        <p:spPr bwMode="auto">
          <a:xfrm>
            <a:off x="5580194" y="2301687"/>
            <a:ext cx="609408" cy="387727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9" name="Right Arrow 38"/>
          <p:cNvSpPr/>
          <p:nvPr/>
        </p:nvSpPr>
        <p:spPr bwMode="auto">
          <a:xfrm rot="16200000">
            <a:off x="7007569" y="3559615"/>
            <a:ext cx="566595" cy="387727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4114" y="411260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Three key elements:</a:t>
            </a:r>
          </a:p>
          <a:p>
            <a:pPr algn="l" eaLnBrk="0" hangingPunct="0">
              <a:lnSpc>
                <a:spcPts val="1800"/>
              </a:lnSpc>
            </a:pPr>
            <a:endParaRPr lang="en-US" sz="1400" b="1" dirty="0"/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Strategic Flood Response Map</a:t>
            </a:r>
          </a:p>
          <a:p>
            <a:pPr algn="l" eaLnBrk="0" hangingPunct="0">
              <a:lnSpc>
                <a:spcPts val="1800"/>
              </a:lnSpc>
            </a:pPr>
            <a:endParaRPr lang="en-US" sz="1400" b="1" dirty="0"/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Real-Time Inundation Map</a:t>
            </a:r>
          </a:p>
          <a:p>
            <a:pPr algn="l" eaLnBrk="0" hangingPunct="0">
              <a:lnSpc>
                <a:spcPts val="1800"/>
              </a:lnSpc>
            </a:pPr>
            <a:endParaRPr lang="en-US" sz="1400" b="1" dirty="0"/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Flood Impact Assessment System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8669" y="1021502"/>
            <a:ext cx="4428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Texas Flood Response System</a:t>
            </a:r>
          </a:p>
        </p:txBody>
      </p:sp>
    </p:spTree>
    <p:extLst>
      <p:ext uri="{BB962C8B-B14F-4D97-AF65-F5344CB8AC3E}">
        <p14:creationId xmlns:p14="http://schemas.microsoft.com/office/powerpoint/2010/main" val="34334149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2669"/>
            <a:ext cx="7312991" cy="484632"/>
          </a:xfrm>
        </p:spPr>
        <p:txBody>
          <a:bodyPr>
            <a:noAutofit/>
          </a:bodyPr>
          <a:lstStyle/>
          <a:p>
            <a:r>
              <a:rPr lang="en-US" sz="2400" dirty="0" smtClean="0"/>
              <a:t>Real-Time Flood Inundation Mapping </a:t>
            </a:r>
            <a:br>
              <a:rPr lang="en-US" sz="2400" dirty="0" smtClean="0"/>
            </a:br>
            <a:r>
              <a:rPr lang="en-US" sz="2400" dirty="0" smtClean="0"/>
              <a:t>Onion Creek at Highway 183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455871" y="6152101"/>
            <a:ext cx="8059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2"/>
              </a:rPr>
              <a:t>http://water.weather.gov/ahps2/inundation/inundation_google.php?gage=atit2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974" y="1037404"/>
            <a:ext cx="6497271" cy="5019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974" y="1037404"/>
            <a:ext cx="6579749" cy="5019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973" y="1037404"/>
            <a:ext cx="6560431" cy="5019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972" y="1037404"/>
            <a:ext cx="6497271" cy="50352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653" y="1037403"/>
            <a:ext cx="6528108" cy="503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242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USGS Rating Curve at a Stream Gage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471" y="1343830"/>
            <a:ext cx="6134100" cy="46767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4600" y="276781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Measure </a:t>
            </a:r>
          </a:p>
          <a:p>
            <a:pPr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Water Level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2039815" y="2883877"/>
            <a:ext cx="1702191" cy="0"/>
          </a:xfrm>
          <a:prstGeom prst="straightConnector1">
            <a:avLst/>
          </a:prstGeom>
          <a:noFill/>
          <a:ln w="3810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3727938" y="2912012"/>
            <a:ext cx="0" cy="2391508"/>
          </a:xfrm>
          <a:prstGeom prst="straightConnector1">
            <a:avLst/>
          </a:prstGeom>
          <a:noFill/>
          <a:ln w="3810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885095" y="365056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srgbClr val="001446">
                    <a:lumMod val="75000"/>
                    <a:lumOff val="25000"/>
                  </a:srgbClr>
                </a:solidFill>
              </a:rPr>
              <a:t>Determine Discharge</a:t>
            </a:r>
          </a:p>
        </p:txBody>
      </p:sp>
      <p:sp>
        <p:nvSpPr>
          <p:cNvPr id="5" name="Rectangle 4"/>
          <p:cNvSpPr/>
          <p:nvPr/>
        </p:nvSpPr>
        <p:spPr>
          <a:xfrm>
            <a:off x="597015" y="931042"/>
            <a:ext cx="32880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Onion Creek at Highway 183</a:t>
            </a:r>
          </a:p>
        </p:txBody>
      </p:sp>
    </p:spTree>
    <p:extLst>
      <p:ext uri="{BB962C8B-B14F-4D97-AF65-F5344CB8AC3E}">
        <p14:creationId xmlns:p14="http://schemas.microsoft.com/office/powerpoint/2010/main" val="4699941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690" y="526289"/>
            <a:ext cx="8392212" cy="484632"/>
          </a:xfrm>
        </p:spPr>
        <p:txBody>
          <a:bodyPr/>
          <a:lstStyle/>
          <a:p>
            <a:r>
              <a:rPr lang="en-US" sz="2400" dirty="0" smtClean="0"/>
              <a:t>Real Time Charts for Discharge and Depth for all of Texas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379" y="1134365"/>
            <a:ext cx="5993820" cy="53560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379" y="1134365"/>
            <a:ext cx="4417255" cy="4130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4708" y="227896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Discharge Forecast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83945" y="482287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Water Level Forecast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67492" y="289798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err="1" smtClean="0">
                <a:solidFill>
                  <a:prstClr val="black"/>
                </a:solidFill>
              </a:rPr>
              <a:t>cfs</a:t>
            </a:r>
            <a:endParaRPr lang="en-US" sz="1400" b="1" dirty="0" smtClean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69999" y="531133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err="1" smtClean="0">
                <a:solidFill>
                  <a:prstClr val="black"/>
                </a:solidFill>
              </a:rPr>
              <a:t>ft</a:t>
            </a:r>
            <a:endParaRPr lang="en-US" sz="14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0948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3652</TotalTime>
  <Words>769</Words>
  <Application>Microsoft Office PowerPoint</Application>
  <PresentationFormat>On-screen Show (4:3)</PresentationFormat>
  <Paragraphs>212</Paragraphs>
  <Slides>26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ＭＳ Ｐゴシック</vt:lpstr>
      <vt:lpstr>Arial</vt:lpstr>
      <vt:lpstr>Avenir LT Std 55 Roman</vt:lpstr>
      <vt:lpstr>Avenir LT Std 65 Medium</vt:lpstr>
      <vt:lpstr>Avenir LT Std 85 Heavy</vt:lpstr>
      <vt:lpstr>Calibri</vt:lpstr>
      <vt:lpstr>Lucida Grande</vt:lpstr>
      <vt:lpstr>Segoe UI</vt:lpstr>
      <vt:lpstr>Times New Roman</vt:lpstr>
      <vt:lpstr>Wingdings</vt:lpstr>
      <vt:lpstr>Optional_Corporate_PPT_Template-Arial</vt:lpstr>
      <vt:lpstr>1_Office Theme</vt:lpstr>
      <vt:lpstr>PowerPoint Presentation</vt:lpstr>
      <vt:lpstr>Information Flow During a Flood Emergency</vt:lpstr>
      <vt:lpstr>Current Information Flow</vt:lpstr>
      <vt:lpstr>Future Information Flow</vt:lpstr>
      <vt:lpstr>Automated workflow for short term and medium term forecasts</vt:lpstr>
      <vt:lpstr>Proposed Approach</vt:lpstr>
      <vt:lpstr>Real-Time Flood Inundation Mapping  Onion Creek at Highway 183</vt:lpstr>
      <vt:lpstr>USGS Rating Curve at a Stream Gage</vt:lpstr>
      <vt:lpstr>Real Time Charts for Discharge and Depth for all of Texas</vt:lpstr>
      <vt:lpstr>Method for Determining Flood Risk: Height Above Nearest Drainage (HAND)</vt:lpstr>
      <vt:lpstr>Texas Address Points </vt:lpstr>
      <vt:lpstr>Address points attributed with HAND using LIDAR Austin, Texas: A data rich community </vt:lpstr>
      <vt:lpstr>Detailed engineering modeling on creeks  Austin, Texas: A data rich community </vt:lpstr>
      <vt:lpstr>PowerPoint Presentation</vt:lpstr>
      <vt:lpstr>Flood  Operational  Maps</vt:lpstr>
      <vt:lpstr>FEMA National Flood Hazard Layer in Texas (~ 120 counties)</vt:lpstr>
      <vt:lpstr>Paper Map of Wharton County</vt:lpstr>
      <vt:lpstr>Strategic Flood Base Map for Wharton County</vt:lpstr>
      <vt:lpstr>Potentially Impacted Features in Wharton County</vt:lpstr>
      <vt:lpstr>Common Operating Picture for each County</vt:lpstr>
      <vt:lpstr>LIDAR Terrain Mapping</vt:lpstr>
      <vt:lpstr>River Toolbox – Integrity Checking and Database Adjustment</vt:lpstr>
      <vt:lpstr>HEC-RAS Minimum Channel Elevation vs NED Waller Creek, Austin, Texas</vt:lpstr>
      <vt:lpstr>Error in Depth Predictions at USGS Gage Sites</vt:lpstr>
      <vt:lpstr>March 28 Exercise</vt:lpstr>
      <vt:lpstr>Questions for WGRFC</vt:lpstr>
    </vt:vector>
  </TitlesOfParts>
  <Company>Cockrell School of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Probability of Flooding on Shoal Ck, Austin, Tx</dc:title>
  <dc:creator>Maidment, David R</dc:creator>
  <cp:lastModifiedBy>CAEE-maidment</cp:lastModifiedBy>
  <cp:revision>439</cp:revision>
  <cp:lastPrinted>2017-02-06T15:37:49Z</cp:lastPrinted>
  <dcterms:created xsi:type="dcterms:W3CDTF">2016-09-20T20:04:02Z</dcterms:created>
  <dcterms:modified xsi:type="dcterms:W3CDTF">2017-03-03T17:30:53Z</dcterms:modified>
</cp:coreProperties>
</file>