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257" r:id="rId3"/>
    <p:sldId id="256" r:id="rId4"/>
    <p:sldId id="258" r:id="rId5"/>
    <p:sldId id="259" r:id="rId6"/>
    <p:sldId id="267" r:id="rId7"/>
    <p:sldId id="268" r:id="rId8"/>
    <p:sldId id="270" r:id="rId9"/>
    <p:sldId id="261" r:id="rId10"/>
    <p:sldId id="272" r:id="rId11"/>
    <p:sldId id="273" r:id="rId12"/>
    <p:sldId id="274" r:id="rId13"/>
    <p:sldId id="275" r:id="rId14"/>
    <p:sldId id="280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0" autoAdjust="0"/>
    <p:restoredTop sz="94660"/>
  </p:normalViewPr>
  <p:slideViewPr>
    <p:cSldViewPr>
      <p:cViewPr varScale="1">
        <p:scale>
          <a:sx n="86" d="100"/>
          <a:sy n="86" d="100"/>
        </p:scale>
        <p:origin x="-3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vil.lrc.ce.utexas.edu\stu\c\cs32225\Wind\Term\TCOON_Compariso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vil.lrc.ce.utexas.edu\stu\c\cs32225\Wind\Term\TCOON_Compariso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vil.lrc.ce.utexas.edu\stu\c\cs32225\Wind\Term\TCOON_Compariso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vil.lrc.ce.utexas.edu\stu\c\cs32225\Wind\Term\TCOON_Compariso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vil.lrc.ce.utexas.edu\stu\c\cs32225\Wind\Term\DEC\Wind%20Shear%20Profile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883687315996591"/>
          <c:y val="3.6017906520809079E-2"/>
          <c:w val="0.77986721829576899"/>
          <c:h val="0.78981857194857963"/>
        </c:manualLayout>
      </c:layout>
      <c:scatterChart>
        <c:scatterStyle val="smoothMarker"/>
        <c:ser>
          <c:idx val="1"/>
          <c:order val="0"/>
          <c:tx>
            <c:strRef>
              <c:f>Sheet1!$I$35</c:f>
              <c:strCache>
                <c:ptCount val="1"/>
                <c:pt idx="0">
                  <c:v>16m</c:v>
                </c:pt>
              </c:strCache>
            </c:strRef>
          </c:tx>
          <c:marker>
            <c:symbol val="none"/>
          </c:marker>
          <c:xVal>
            <c:numRef>
              <c:f>Sheet1!$H$37:$H$43</c:f>
              <c:numCache>
                <c:formatCode>h:mm</c:formatCode>
                <c:ptCount val="7"/>
                <c:pt idx="0">
                  <c:v>0.125</c:v>
                </c:pt>
                <c:pt idx="1">
                  <c:v>0.25</c:v>
                </c:pt>
                <c:pt idx="2">
                  <c:v>0.37500000000000039</c:v>
                </c:pt>
                <c:pt idx="3">
                  <c:v>0.5</c:v>
                </c:pt>
                <c:pt idx="4">
                  <c:v>0.62500000000000089</c:v>
                </c:pt>
                <c:pt idx="5">
                  <c:v>0.75000000000000089</c:v>
                </c:pt>
                <c:pt idx="6">
                  <c:v>0.87500000000000089</c:v>
                </c:pt>
              </c:numCache>
            </c:numRef>
          </c:xVal>
          <c:yVal>
            <c:numRef>
              <c:f>Sheet1!$I$37:$I$43</c:f>
              <c:numCache>
                <c:formatCode>0.000</c:formatCode>
                <c:ptCount val="7"/>
                <c:pt idx="0">
                  <c:v>0.43333333333333335</c:v>
                </c:pt>
                <c:pt idx="1">
                  <c:v>3.5666666666666669</c:v>
                </c:pt>
                <c:pt idx="2">
                  <c:v>2.1666666666666665</c:v>
                </c:pt>
                <c:pt idx="3">
                  <c:v>3.4333333333333336</c:v>
                </c:pt>
                <c:pt idx="4">
                  <c:v>3.8666666666666667</c:v>
                </c:pt>
                <c:pt idx="5">
                  <c:v>4.1333333333333409</c:v>
                </c:pt>
                <c:pt idx="6">
                  <c:v>3.2333333333333352</c:v>
                </c:pt>
              </c:numCache>
            </c:numRef>
          </c:yVal>
          <c:smooth val="1"/>
        </c:ser>
        <c:axId val="60880000"/>
        <c:axId val="60881920"/>
      </c:scatterChart>
      <c:valAx>
        <c:axId val="60880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  <a:r>
                  <a:rPr lang="en-US" baseline="0"/>
                  <a:t> (3 hour average)</a:t>
                </a:r>
                <a:endParaRPr lang="en-US"/>
              </a:p>
            </c:rich>
          </c:tx>
          <c:layout/>
        </c:title>
        <c:numFmt formatCode="h:mm" sourceLinked="1"/>
        <c:tickLblPos val="nextTo"/>
        <c:txPr>
          <a:bodyPr/>
          <a:lstStyle/>
          <a:p>
            <a:pPr>
              <a:defRPr sz="500" b="1" i="1"/>
            </a:pPr>
            <a:endParaRPr lang="en-US"/>
          </a:p>
        </c:txPr>
        <c:crossAx val="60881920"/>
        <c:crosses val="autoZero"/>
        <c:crossBetween val="midCat"/>
        <c:majorUnit val="0.125"/>
      </c:valAx>
      <c:valAx>
        <c:axId val="6088192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Wind Speed</a:t>
                </a:r>
                <a:endParaRPr lang="en-US" baseline="0" dirty="0"/>
              </a:p>
              <a:p>
                <a:pPr>
                  <a:defRPr/>
                </a:pPr>
                <a:r>
                  <a:rPr lang="en-US" baseline="0" dirty="0"/>
                  <a:t>(m/s)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3214825971918841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500" b="1" i="1"/>
            </a:pPr>
            <a:endParaRPr lang="en-US"/>
          </a:p>
        </c:txPr>
        <c:crossAx val="6088000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5050167024576475"/>
          <c:y val="0.6037809661321597"/>
          <c:w val="0.1694637318062519"/>
          <c:h val="0.18369284499536717"/>
        </c:manualLayout>
      </c:layout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</c:spPr>
      <c:txPr>
        <a:bodyPr/>
        <a:lstStyle/>
        <a:p>
          <a:pPr>
            <a:defRPr sz="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883687315996591"/>
          <c:y val="3.601790652080912E-2"/>
          <c:w val="0.76999754421044564"/>
          <c:h val="0.78981857194857963"/>
        </c:manualLayout>
      </c:layout>
      <c:scatterChart>
        <c:scatterStyle val="smoothMarker"/>
        <c:ser>
          <c:idx val="1"/>
          <c:order val="0"/>
          <c:tx>
            <c:strRef>
              <c:f>Sheet1!$K$35</c:f>
              <c:strCache>
                <c:ptCount val="1"/>
                <c:pt idx="0">
                  <c:v>507m</c:v>
                </c:pt>
              </c:strCache>
            </c:strRef>
          </c:tx>
          <c:marker>
            <c:symbol val="none"/>
          </c:marker>
          <c:xVal>
            <c:numRef>
              <c:f>Sheet1!$H$37:$H$43</c:f>
              <c:numCache>
                <c:formatCode>h:mm</c:formatCode>
                <c:ptCount val="7"/>
                <c:pt idx="0">
                  <c:v>0.125</c:v>
                </c:pt>
                <c:pt idx="1">
                  <c:v>0.25</c:v>
                </c:pt>
                <c:pt idx="2">
                  <c:v>0.37500000000000039</c:v>
                </c:pt>
                <c:pt idx="3">
                  <c:v>0.5</c:v>
                </c:pt>
                <c:pt idx="4">
                  <c:v>0.62500000000000089</c:v>
                </c:pt>
                <c:pt idx="5">
                  <c:v>0.75000000000000089</c:v>
                </c:pt>
                <c:pt idx="6">
                  <c:v>0.87500000000000089</c:v>
                </c:pt>
              </c:numCache>
            </c:numRef>
          </c:xVal>
          <c:yVal>
            <c:numRef>
              <c:f>Sheet1!$K$37:$K$43</c:f>
              <c:numCache>
                <c:formatCode>0.000</c:formatCode>
                <c:ptCount val="7"/>
                <c:pt idx="0">
                  <c:v>3.3333333333333335</c:v>
                </c:pt>
                <c:pt idx="1">
                  <c:v>2.9333333333333336</c:v>
                </c:pt>
                <c:pt idx="2">
                  <c:v>3.0666666666666664</c:v>
                </c:pt>
                <c:pt idx="3">
                  <c:v>4.033333333333343</c:v>
                </c:pt>
                <c:pt idx="4">
                  <c:v>4.666666666666667</c:v>
                </c:pt>
                <c:pt idx="5">
                  <c:v>4.5666666666666664</c:v>
                </c:pt>
                <c:pt idx="6">
                  <c:v>3.6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Sheet1!$F$35</c:f>
              <c:strCache>
                <c:ptCount val="1"/>
                <c:pt idx="0">
                  <c:v>507c</c:v>
                </c:pt>
              </c:strCache>
            </c:strRef>
          </c:tx>
          <c:marker>
            <c:symbol val="none"/>
          </c:marker>
          <c:xVal>
            <c:numRef>
              <c:f>Sheet1!$A$36:$A$43</c:f>
              <c:numCache>
                <c:formatCode>h:mm</c:formatCode>
                <c:ptCount val="8"/>
                <c:pt idx="0">
                  <c:v>0</c:v>
                </c:pt>
                <c:pt idx="1">
                  <c:v>0.125</c:v>
                </c:pt>
                <c:pt idx="2">
                  <c:v>0.25</c:v>
                </c:pt>
                <c:pt idx="3">
                  <c:v>0.37500000000000039</c:v>
                </c:pt>
                <c:pt idx="4">
                  <c:v>0.5</c:v>
                </c:pt>
                <c:pt idx="5">
                  <c:v>0.62500000000000089</c:v>
                </c:pt>
                <c:pt idx="6">
                  <c:v>0.75000000000000089</c:v>
                </c:pt>
                <c:pt idx="7">
                  <c:v>0.87500000000000089</c:v>
                </c:pt>
              </c:numCache>
            </c:numRef>
          </c:xVal>
          <c:yVal>
            <c:numRef>
              <c:f>Sheet1!$F$36:$F$43</c:f>
              <c:numCache>
                <c:formatCode>0.000</c:formatCode>
                <c:ptCount val="8"/>
                <c:pt idx="0">
                  <c:v>3.3449999999999998</c:v>
                </c:pt>
                <c:pt idx="1">
                  <c:v>2.9579999999999997</c:v>
                </c:pt>
                <c:pt idx="2">
                  <c:v>2.1359999999999997</c:v>
                </c:pt>
                <c:pt idx="3">
                  <c:v>1.1060000000000001</c:v>
                </c:pt>
                <c:pt idx="4">
                  <c:v>0.68500000000000005</c:v>
                </c:pt>
                <c:pt idx="5">
                  <c:v>1.9359999999999984</c:v>
                </c:pt>
                <c:pt idx="6">
                  <c:v>2.3179999999999987</c:v>
                </c:pt>
                <c:pt idx="7">
                  <c:v>1.4239999999999968</c:v>
                </c:pt>
              </c:numCache>
            </c:numRef>
          </c:yVal>
          <c:smooth val="1"/>
        </c:ser>
        <c:axId val="61169024"/>
        <c:axId val="61187584"/>
      </c:scatterChart>
      <c:valAx>
        <c:axId val="611690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  <a:r>
                  <a:rPr lang="en-US" baseline="0"/>
                  <a:t> (3 hour average)</a:t>
                </a:r>
                <a:endParaRPr lang="en-US"/>
              </a:p>
            </c:rich>
          </c:tx>
          <c:layout/>
        </c:title>
        <c:numFmt formatCode="h:mm" sourceLinked="1"/>
        <c:tickLblPos val="nextTo"/>
        <c:txPr>
          <a:bodyPr/>
          <a:lstStyle/>
          <a:p>
            <a:pPr>
              <a:defRPr sz="500" b="1" i="1"/>
            </a:pPr>
            <a:endParaRPr lang="en-US"/>
          </a:p>
        </c:txPr>
        <c:crossAx val="61187584"/>
        <c:crosses val="autoZero"/>
        <c:crossBetween val="midCat"/>
        <c:majorUnit val="0.125"/>
      </c:valAx>
      <c:valAx>
        <c:axId val="6118758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Wind Speed</a:t>
                </a:r>
                <a:endParaRPr lang="en-US" baseline="0" dirty="0"/>
              </a:p>
              <a:p>
                <a:pPr>
                  <a:defRPr/>
                </a:pPr>
                <a:r>
                  <a:rPr lang="en-US" baseline="0" dirty="0"/>
                  <a:t>(m/s)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30004666083406323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500" b="1" i="1"/>
            </a:pPr>
            <a:endParaRPr lang="en-US"/>
          </a:p>
        </c:txPr>
        <c:crossAx val="6116902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0762142445766943"/>
          <c:y val="0.59208078156897059"/>
          <c:w val="0.17494072447038489"/>
          <c:h val="0.18620880723242964"/>
        </c:manualLayout>
      </c:layout>
      <c:spPr>
        <a:solidFill>
          <a:schemeClr val="bg1"/>
        </a:solidFill>
        <a:ln>
          <a:solidFill>
            <a:prstClr val="white">
              <a:lumMod val="65000"/>
            </a:prstClr>
          </a:solidFill>
        </a:ln>
      </c:spPr>
      <c:txPr>
        <a:bodyPr/>
        <a:lstStyle/>
        <a:p>
          <a:pPr>
            <a:defRPr sz="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883687315996591"/>
          <c:y val="3.601790652080912E-2"/>
          <c:w val="0.77986721829576977"/>
          <c:h val="0.78981857194857963"/>
        </c:manualLayout>
      </c:layout>
      <c:scatterChart>
        <c:scatterStyle val="smoothMarker"/>
        <c:ser>
          <c:idx val="1"/>
          <c:order val="0"/>
          <c:tx>
            <c:strRef>
              <c:f>Sheet1!$I$35</c:f>
              <c:strCache>
                <c:ptCount val="1"/>
                <c:pt idx="0">
                  <c:v>16m</c:v>
                </c:pt>
              </c:strCache>
            </c:strRef>
          </c:tx>
          <c:marker>
            <c:symbol val="none"/>
          </c:marker>
          <c:xVal>
            <c:numRef>
              <c:f>Sheet1!$H$37:$H$43</c:f>
              <c:numCache>
                <c:formatCode>h:mm</c:formatCode>
                <c:ptCount val="7"/>
                <c:pt idx="0">
                  <c:v>0.125</c:v>
                </c:pt>
                <c:pt idx="1">
                  <c:v>0.25</c:v>
                </c:pt>
                <c:pt idx="2">
                  <c:v>0.37500000000000039</c:v>
                </c:pt>
                <c:pt idx="3">
                  <c:v>0.5</c:v>
                </c:pt>
                <c:pt idx="4">
                  <c:v>0.62500000000000089</c:v>
                </c:pt>
                <c:pt idx="5">
                  <c:v>0.75000000000000089</c:v>
                </c:pt>
                <c:pt idx="6">
                  <c:v>0.87500000000000089</c:v>
                </c:pt>
              </c:numCache>
            </c:numRef>
          </c:xVal>
          <c:yVal>
            <c:numRef>
              <c:f>Sheet1!$I$37:$I$43</c:f>
              <c:numCache>
                <c:formatCode>0.000</c:formatCode>
                <c:ptCount val="7"/>
                <c:pt idx="0">
                  <c:v>0.43333333333333335</c:v>
                </c:pt>
                <c:pt idx="1">
                  <c:v>3.5666666666666669</c:v>
                </c:pt>
                <c:pt idx="2">
                  <c:v>2.1666666666666665</c:v>
                </c:pt>
                <c:pt idx="3">
                  <c:v>3.4333333333333336</c:v>
                </c:pt>
                <c:pt idx="4">
                  <c:v>3.8666666666666667</c:v>
                </c:pt>
                <c:pt idx="5">
                  <c:v>4.1333333333333409</c:v>
                </c:pt>
                <c:pt idx="6">
                  <c:v>3.2333333333333352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Sheet1!$B$35</c:f>
              <c:strCache>
                <c:ptCount val="1"/>
                <c:pt idx="0">
                  <c:v>16c</c:v>
                </c:pt>
              </c:strCache>
            </c:strRef>
          </c:tx>
          <c:marker>
            <c:symbol val="none"/>
          </c:marker>
          <c:xVal>
            <c:numRef>
              <c:f>Sheet1!$A$36:$A$43</c:f>
              <c:numCache>
                <c:formatCode>h:mm</c:formatCode>
                <c:ptCount val="8"/>
                <c:pt idx="0">
                  <c:v>0</c:v>
                </c:pt>
                <c:pt idx="1">
                  <c:v>0.125</c:v>
                </c:pt>
                <c:pt idx="2">
                  <c:v>0.25</c:v>
                </c:pt>
                <c:pt idx="3">
                  <c:v>0.37500000000000039</c:v>
                </c:pt>
                <c:pt idx="4">
                  <c:v>0.5</c:v>
                </c:pt>
                <c:pt idx="5">
                  <c:v>0.62500000000000089</c:v>
                </c:pt>
                <c:pt idx="6">
                  <c:v>0.75000000000000089</c:v>
                </c:pt>
                <c:pt idx="7">
                  <c:v>0.87500000000000089</c:v>
                </c:pt>
              </c:numCache>
            </c:numRef>
          </c:xVal>
          <c:yVal>
            <c:numRef>
              <c:f>Sheet1!$B$36:$B$43</c:f>
              <c:numCache>
                <c:formatCode>0.000</c:formatCode>
                <c:ptCount val="8"/>
                <c:pt idx="0">
                  <c:v>2.9129999999999967</c:v>
                </c:pt>
                <c:pt idx="1">
                  <c:v>2.7629999999999999</c:v>
                </c:pt>
                <c:pt idx="2">
                  <c:v>2.2810000000000001</c:v>
                </c:pt>
                <c:pt idx="3">
                  <c:v>1.004</c:v>
                </c:pt>
                <c:pt idx="4">
                  <c:v>0.59699999999999998</c:v>
                </c:pt>
                <c:pt idx="5">
                  <c:v>1.7969999999999984</c:v>
                </c:pt>
                <c:pt idx="6">
                  <c:v>2.9279999999999999</c:v>
                </c:pt>
                <c:pt idx="7">
                  <c:v>1.492</c:v>
                </c:pt>
              </c:numCache>
            </c:numRef>
          </c:yVal>
          <c:smooth val="1"/>
        </c:ser>
        <c:axId val="61286272"/>
        <c:axId val="61296640"/>
      </c:scatterChart>
      <c:valAx>
        <c:axId val="61286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  <a:r>
                  <a:rPr lang="en-US" baseline="0"/>
                  <a:t> (3 hour average)</a:t>
                </a:r>
                <a:endParaRPr lang="en-US"/>
              </a:p>
            </c:rich>
          </c:tx>
          <c:layout/>
        </c:title>
        <c:numFmt formatCode="h:mm" sourceLinked="1"/>
        <c:tickLblPos val="nextTo"/>
        <c:txPr>
          <a:bodyPr/>
          <a:lstStyle/>
          <a:p>
            <a:pPr>
              <a:defRPr sz="500" b="1" i="1"/>
            </a:pPr>
            <a:endParaRPr lang="en-US"/>
          </a:p>
        </c:txPr>
        <c:crossAx val="61296640"/>
        <c:crosses val="autoZero"/>
        <c:crossBetween val="midCat"/>
        <c:majorUnit val="0.125"/>
      </c:valAx>
      <c:valAx>
        <c:axId val="6129664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Wind Speed</a:t>
                </a:r>
                <a:endParaRPr lang="en-US" baseline="0" dirty="0"/>
              </a:p>
              <a:p>
                <a:pPr>
                  <a:defRPr/>
                </a:pPr>
                <a:r>
                  <a:rPr lang="en-US" baseline="0" dirty="0"/>
                  <a:t>(m/s)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32148259719188477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500" b="1" i="1"/>
            </a:pPr>
            <a:endParaRPr lang="en-US"/>
          </a:p>
        </c:txPr>
        <c:crossAx val="6128627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5050167024576475"/>
          <c:y val="0.6037809661321597"/>
          <c:w val="0.16946373180625199"/>
          <c:h val="0.18369284499536731"/>
        </c:manualLayout>
      </c:layout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</c:spPr>
      <c:txPr>
        <a:bodyPr/>
        <a:lstStyle/>
        <a:p>
          <a:pPr>
            <a:defRPr sz="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883687315996591"/>
          <c:y val="3.6017906520809148E-2"/>
          <c:w val="0.76999754421044564"/>
          <c:h val="0.78981857194857963"/>
        </c:manualLayout>
      </c:layout>
      <c:scatterChart>
        <c:scatterStyle val="smoothMarker"/>
        <c:ser>
          <c:idx val="1"/>
          <c:order val="0"/>
          <c:tx>
            <c:strRef>
              <c:f>Sheet1!$K$35</c:f>
              <c:strCache>
                <c:ptCount val="1"/>
                <c:pt idx="0">
                  <c:v>507m</c:v>
                </c:pt>
              </c:strCache>
            </c:strRef>
          </c:tx>
          <c:marker>
            <c:symbol val="none"/>
          </c:marker>
          <c:xVal>
            <c:numRef>
              <c:f>Sheet1!$H$37:$H$43</c:f>
              <c:numCache>
                <c:formatCode>h:mm</c:formatCode>
                <c:ptCount val="7"/>
                <c:pt idx="0">
                  <c:v>0.125</c:v>
                </c:pt>
                <c:pt idx="1">
                  <c:v>0.25</c:v>
                </c:pt>
                <c:pt idx="2">
                  <c:v>0.37500000000000039</c:v>
                </c:pt>
                <c:pt idx="3">
                  <c:v>0.5</c:v>
                </c:pt>
                <c:pt idx="4">
                  <c:v>0.62500000000000089</c:v>
                </c:pt>
                <c:pt idx="5">
                  <c:v>0.75000000000000089</c:v>
                </c:pt>
                <c:pt idx="6">
                  <c:v>0.87500000000000089</c:v>
                </c:pt>
              </c:numCache>
            </c:numRef>
          </c:xVal>
          <c:yVal>
            <c:numRef>
              <c:f>Sheet1!$K$37:$K$43</c:f>
              <c:numCache>
                <c:formatCode>0.000</c:formatCode>
                <c:ptCount val="7"/>
                <c:pt idx="0">
                  <c:v>3.3333333333333335</c:v>
                </c:pt>
                <c:pt idx="1">
                  <c:v>2.9333333333333336</c:v>
                </c:pt>
                <c:pt idx="2">
                  <c:v>3.0666666666666664</c:v>
                </c:pt>
                <c:pt idx="3">
                  <c:v>4.033333333333343</c:v>
                </c:pt>
                <c:pt idx="4">
                  <c:v>4.666666666666667</c:v>
                </c:pt>
                <c:pt idx="5">
                  <c:v>4.5666666666666664</c:v>
                </c:pt>
                <c:pt idx="6">
                  <c:v>3.6</c:v>
                </c:pt>
              </c:numCache>
            </c:numRef>
          </c:yVal>
          <c:smooth val="1"/>
        </c:ser>
        <c:axId val="61304192"/>
        <c:axId val="61335040"/>
      </c:scatterChart>
      <c:valAx>
        <c:axId val="61304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  <a:r>
                  <a:rPr lang="en-US" baseline="0"/>
                  <a:t> (3 hour average)</a:t>
                </a:r>
                <a:endParaRPr lang="en-US"/>
              </a:p>
            </c:rich>
          </c:tx>
          <c:layout/>
        </c:title>
        <c:numFmt formatCode="h:mm" sourceLinked="1"/>
        <c:tickLblPos val="nextTo"/>
        <c:txPr>
          <a:bodyPr/>
          <a:lstStyle/>
          <a:p>
            <a:pPr>
              <a:defRPr sz="500" b="1" i="1"/>
            </a:pPr>
            <a:endParaRPr lang="en-US"/>
          </a:p>
        </c:txPr>
        <c:crossAx val="61335040"/>
        <c:crosses val="autoZero"/>
        <c:crossBetween val="midCat"/>
        <c:majorUnit val="0.125"/>
      </c:valAx>
      <c:valAx>
        <c:axId val="6133504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Wind Speed</a:t>
                </a:r>
                <a:endParaRPr lang="en-US" baseline="0" dirty="0"/>
              </a:p>
              <a:p>
                <a:pPr>
                  <a:defRPr/>
                </a:pPr>
                <a:r>
                  <a:rPr lang="en-US" baseline="0" dirty="0"/>
                  <a:t>(m/s)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30004666083406351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500" b="1" i="1"/>
            </a:pPr>
            <a:endParaRPr lang="en-US"/>
          </a:p>
        </c:txPr>
        <c:crossAx val="6130419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Wind Shear Profile </a:t>
            </a:r>
            <a:r>
              <a:rPr lang="en-US" baseline="0" dirty="0"/>
              <a:t>Correction </a:t>
            </a:r>
            <a:r>
              <a:rPr lang="en-US" sz="1400" baseline="0" dirty="0" smtClean="0"/>
              <a:t>(</a:t>
            </a:r>
            <a:r>
              <a:rPr lang="en-US" sz="1400" baseline="0" dirty="0"/>
              <a:t>Eagle Point Station 507_Sep.2 ,2007)</a:t>
            </a:r>
            <a:endParaRPr lang="en-US" sz="1400" dirty="0"/>
          </a:p>
        </c:rich>
      </c:tx>
      <c:layout>
        <c:manualLayout>
          <c:xMode val="edge"/>
          <c:yMode val="edge"/>
          <c:x val="0.16508550009451609"/>
          <c:y val="0"/>
        </c:manualLayout>
      </c:layout>
    </c:title>
    <c:plotArea>
      <c:layout>
        <c:manualLayout>
          <c:layoutTarget val="inner"/>
          <c:xMode val="edge"/>
          <c:yMode val="edge"/>
          <c:x val="0.1147651886372707"/>
          <c:y val="8.9162011830125246E-2"/>
          <c:w val="0.83798865278740264"/>
          <c:h val="0.82485293188148068"/>
        </c:manualLayout>
      </c:layout>
      <c:scatterChart>
        <c:scatterStyle val="smoothMarker"/>
        <c:ser>
          <c:idx val="0"/>
          <c:order val="0"/>
          <c:tx>
            <c:v>0:00</c:v>
          </c:tx>
          <c:marker>
            <c:symbol val="none"/>
          </c:marker>
          <c:xVal>
            <c:numRef>
              <c:f>'Thermal Stratification'!$J$93:$J$142</c:f>
              <c:numCache>
                <c:formatCode>General</c:formatCode>
                <c:ptCount val="50"/>
                <c:pt idx="0">
                  <c:v>1.6990825032498229</c:v>
                </c:pt>
                <c:pt idx="1">
                  <c:v>2.2148284306388981</c:v>
                </c:pt>
                <c:pt idx="2">
                  <c:v>2.3674508932620544</c:v>
                </c:pt>
                <c:pt idx="3">
                  <c:v>2.4766576524579946</c:v>
                </c:pt>
                <c:pt idx="4">
                  <c:v>2.5620750324982273</c:v>
                </c:pt>
                <c:pt idx="5">
                  <c:v>2.6324451215807945</c:v>
                </c:pt>
                <c:pt idx="6">
                  <c:v>2.6924312157794241</c:v>
                </c:pt>
                <c:pt idx="7">
                  <c:v>2.7448168872763823</c:v>
                </c:pt>
                <c:pt idx="8">
                  <c:v>2.7913975972032432</c:v>
                </c:pt>
                <c:pt idx="9">
                  <c:v>2.8333992738162608</c:v>
                </c:pt>
                <c:pt idx="10">
                  <c:v>2.8716963218439497</c:v>
                </c:pt>
                <c:pt idx="11">
                  <c:v>2.9069343693984742</c:v>
                </c:pt>
                <c:pt idx="12">
                  <c:v>2.9396037135856257</c:v>
                </c:pt>
                <c:pt idx="13">
                  <c:v>2.9700854700967478</c:v>
                </c:pt>
                <c:pt idx="14">
                  <c:v>2.9986817624379998</c:v>
                </c:pt>
                <c:pt idx="15">
                  <c:v>3.0256361480933522</c:v>
                </c:pt>
                <c:pt idx="16">
                  <c:v>3.0511478413335911</c:v>
                </c:pt>
                <c:pt idx="17">
                  <c:v>3.0753818645198581</c:v>
                </c:pt>
                <c:pt idx="18">
                  <c:v>3.0984764511217864</c:v>
                </c:pt>
                <c:pt idx="19">
                  <c:v>3.1205485476325232</c:v>
                </c:pt>
                <c:pt idx="20">
                  <c:v>3.1416979717177784</c:v>
                </c:pt>
                <c:pt idx="21">
                  <c:v>3.1620106021598575</c:v>
                </c:pt>
                <c:pt idx="22">
                  <c:v>3.1815608591315887</c:v>
                </c:pt>
                <c:pt idx="23">
                  <c:v>3.2004136562140277</c:v>
                </c:pt>
                <c:pt idx="24">
                  <c:v>3.2186259536713395</c:v>
                </c:pt>
                <c:pt idx="25">
                  <c:v>3.2362480069008237</c:v>
                </c:pt>
                <c:pt idx="26">
                  <c:v>3.2533243791401794</c:v>
                </c:pt>
                <c:pt idx="27">
                  <c:v>3.2698947699115943</c:v>
                </c:pt>
                <c:pt idx="28">
                  <c:v>3.2859946980262693</c:v>
                </c:pt>
                <c:pt idx="29">
                  <c:v>3.301656068752489</c:v>
                </c:pt>
                <c:pt idx="30">
                  <c:v>3.3169076479506603</c:v>
                </c:pt>
                <c:pt idx="31">
                  <c:v>3.3317754609074868</c:v>
                </c:pt>
                <c:pt idx="32">
                  <c:v>3.34628312977947</c:v>
                </c:pt>
                <c:pt idx="33">
                  <c:v>3.3604521606473732</c:v>
                </c:pt>
                <c:pt idx="34">
                  <c:v>3.3743021889497005</c:v>
                </c:pt>
                <c:pt idx="35">
                  <c:v>3.3878511903332842</c:v>
                </c:pt>
                <c:pt idx="36">
                  <c:v>3.4011156626085581</c:v>
                </c:pt>
                <c:pt idx="37">
                  <c:v>3.4141107834348596</c:v>
                </c:pt>
                <c:pt idx="38">
                  <c:v>3.4268505475197282</c:v>
                </c:pt>
                <c:pt idx="39">
                  <c:v>3.4393478864452409</c:v>
                </c:pt>
                <c:pt idx="40">
                  <c:v>3.4516147736961544</c:v>
                </c:pt>
                <c:pt idx="41">
                  <c:v>3.4636623170301428</c:v>
                </c:pt>
                <c:pt idx="42">
                  <c:v>3.4755008399777445</c:v>
                </c:pt>
                <c:pt idx="43">
                  <c:v>3.4871399539718682</c:v>
                </c:pt>
                <c:pt idx="44">
                  <c:v>3.4985886223706846</c:v>
                </c:pt>
                <c:pt idx="45">
                  <c:v>3.5098552174432434</c:v>
                </c:pt>
                <c:pt idx="46">
                  <c:v>3.5209475712260936</c:v>
                </c:pt>
                <c:pt idx="47">
                  <c:v>3.5318730210253286</c:v>
                </c:pt>
                <c:pt idx="48">
                  <c:v>3.5426384502266464</c:v>
                </c:pt>
                <c:pt idx="49">
                  <c:v>3.5532503249822867</c:v>
                </c:pt>
              </c:numCache>
            </c:numRef>
          </c:xVal>
          <c:yVal>
            <c:numRef>
              <c:f>'Thermal Stratification'!$E$93:$E$142</c:f>
              <c:numCache>
                <c:formatCode>General</c:formatCode>
                <c:ptCount val="50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  <c:pt idx="47">
                  <c:v>96</c:v>
                </c:pt>
                <c:pt idx="48">
                  <c:v>98</c:v>
                </c:pt>
                <c:pt idx="49">
                  <c:v>100</c:v>
                </c:pt>
              </c:numCache>
            </c:numRef>
          </c:yVal>
          <c:smooth val="1"/>
        </c:ser>
        <c:ser>
          <c:idx val="1"/>
          <c:order val="1"/>
          <c:tx>
            <c:v>3:00</c:v>
          </c:tx>
          <c:marker>
            <c:symbol val="triangle"/>
            <c:size val="5"/>
          </c:marker>
          <c:xVal>
            <c:numRef>
              <c:f>'Thermal Stratification'!$Q$93:$Q$142</c:f>
              <c:numCache>
                <c:formatCode>General</c:formatCode>
                <c:ptCount val="50"/>
                <c:pt idx="0">
                  <c:v>1.3880938765847399</c:v>
                </c:pt>
                <c:pt idx="1">
                  <c:v>1.8583155036792822</c:v>
                </c:pt>
                <c:pt idx="2">
                  <c:v>2.0176256496412948</c:v>
                </c:pt>
                <c:pt idx="3">
                  <c:v>2.1419297586884021</c:v>
                </c:pt>
                <c:pt idx="4">
                  <c:v>2.2470525158473955</c:v>
                </c:pt>
                <c:pt idx="5">
                  <c:v>2.3400426578198932</c:v>
                </c:pt>
                <c:pt idx="6">
                  <c:v>2.4246601954226215</c:v>
                </c:pt>
                <c:pt idx="7">
                  <c:v>2.5031495200364802</c:v>
                </c:pt>
                <c:pt idx="8">
                  <c:v>2.5769583101208644</c:v>
                </c:pt>
                <c:pt idx="9">
                  <c:v>2.6470750303649528</c:v>
                </c:pt>
                <c:pt idx="10">
                  <c:v>2.7142047123998942</c:v>
                </c:pt>
                <c:pt idx="11">
                  <c:v>2.7788679255069302</c:v>
                </c:pt>
                <c:pt idx="12">
                  <c:v>2.8414599957370017</c:v>
                </c:pt>
                <c:pt idx="13">
                  <c:v>2.9022882162791368</c:v>
                </c:pt>
                <c:pt idx="14">
                  <c:v>2.9615961890048808</c:v>
                </c:pt>
                <c:pt idx="15">
                  <c:v>3.0195802940624743</c:v>
                </c:pt>
                <c:pt idx="16">
                  <c:v>3.0764011577130721</c:v>
                </c:pt>
                <c:pt idx="17">
                  <c:v>3.1321918373163387</c:v>
                </c:pt>
                <c:pt idx="18">
                  <c:v>3.1870637903763295</c:v>
                </c:pt>
                <c:pt idx="19">
                  <c:v>3.241111310729905</c:v>
                </c:pt>
                <c:pt idx="20">
                  <c:v>3.2944148812580245</c:v>
                </c:pt>
                <c:pt idx="21">
                  <c:v>3.3470437459343252</c:v>
                </c:pt>
                <c:pt idx="22">
                  <c:v>3.3990579096674347</c:v>
                </c:pt>
                <c:pt idx="23">
                  <c:v>3.4505097122108408</c:v>
                </c:pt>
                <c:pt idx="24">
                  <c:v>3.5014450805668149</c:v>
                </c:pt>
                <c:pt idx="25">
                  <c:v>3.5519045356103915</c:v>
                </c:pt>
                <c:pt idx="26">
                  <c:v>3.6019240086341848</c:v>
                </c:pt>
                <c:pt idx="27">
                  <c:v>3.6515355093220059</c:v>
                </c:pt>
                <c:pt idx="28">
                  <c:v>3.7007676764547131</c:v>
                </c:pt>
                <c:pt idx="29">
                  <c:v>3.7496462352172286</c:v>
                </c:pt>
                <c:pt idx="30">
                  <c:v>3.7981943794931454</c:v>
                </c:pt>
                <c:pt idx="31">
                  <c:v>3.8464330934443001</c:v>
                </c:pt>
                <c:pt idx="32">
                  <c:v>3.894381423591128</c:v>
                </c:pt>
                <c:pt idx="33">
                  <c:v>3.9420567102643784</c:v>
                </c:pt>
                <c:pt idx="34">
                  <c:v>3.9894747854978743</c:v>
                </c:pt>
                <c:pt idx="35">
                  <c:v>4.0366501430371233</c:v>
                </c:pt>
                <c:pt idx="36">
                  <c:v>4.0835960850496713</c:v>
                </c:pt>
                <c:pt idx="37">
                  <c:v>4.1303248492665912</c:v>
                </c:pt>
                <c:pt idx="38">
                  <c:v>4.1768477196061538</c:v>
                </c:pt>
                <c:pt idx="39">
                  <c:v>4.2231751227896481</c:v>
                </c:pt>
                <c:pt idx="40">
                  <c:v>4.269316713025491</c:v>
                </c:pt>
                <c:pt idx="41">
                  <c:v>4.315281446487246</c:v>
                </c:pt>
                <c:pt idx="42">
                  <c:v>4.3610776470269412</c:v>
                </c:pt>
                <c:pt idx="43">
                  <c:v>4.4067130643330286</c:v>
                </c:pt>
                <c:pt idx="44">
                  <c:v>4.4521949255519484</c:v>
                </c:pt>
                <c:pt idx="45">
                  <c:v>4.4975299812356155</c:v>
                </c:pt>
                <c:pt idx="46">
                  <c:v>4.5427245463470163</c:v>
                </c:pt>
                <c:pt idx="47">
                  <c:v>4.5877845369484982</c:v>
                </c:pt>
                <c:pt idx="48">
                  <c:v>4.6327155031068488</c:v>
                </c:pt>
                <c:pt idx="49">
                  <c:v>4.6775226584739533</c:v>
                </c:pt>
              </c:numCache>
            </c:numRef>
          </c:xVal>
          <c:yVal>
            <c:numRef>
              <c:f>'Thermal Stratification'!$L$93:$L$142</c:f>
              <c:numCache>
                <c:formatCode>General</c:formatCode>
                <c:ptCount val="50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  <c:pt idx="47">
                  <c:v>96</c:v>
                </c:pt>
                <c:pt idx="48">
                  <c:v>98</c:v>
                </c:pt>
                <c:pt idx="49">
                  <c:v>100</c:v>
                </c:pt>
              </c:numCache>
            </c:numRef>
          </c:yVal>
          <c:smooth val="1"/>
        </c:ser>
        <c:ser>
          <c:idx val="2"/>
          <c:order val="2"/>
          <c:tx>
            <c:v>6:00</c:v>
          </c:tx>
          <c:marker>
            <c:symbol val="none"/>
          </c:marker>
          <c:xVal>
            <c:numRef>
              <c:f>'Thermal Stratification'!$X$93:$X$142</c:f>
              <c:numCache>
                <c:formatCode>General</c:formatCode>
                <c:ptCount val="50"/>
                <c:pt idx="0">
                  <c:v>0.71135178382959652</c:v>
                </c:pt>
                <c:pt idx="1">
                  <c:v>0.9698071649343144</c:v>
                </c:pt>
                <c:pt idx="2">
                  <c:v>1.0448030407151858</c:v>
                </c:pt>
                <c:pt idx="3">
                  <c:v>1.0977159426263976</c:v>
                </c:pt>
                <c:pt idx="4">
                  <c:v>1.1385355444178624</c:v>
                </c:pt>
                <c:pt idx="5">
                  <c:v>1.1717112207295708</c:v>
                </c:pt>
                <c:pt idx="6">
                  <c:v>1.1996161745221479</c:v>
                </c:pt>
                <c:pt idx="7">
                  <c:v>1.2236668121879397</c:v>
                </c:pt>
                <c:pt idx="8">
                  <c:v>1.2447765935535622</c:v>
                </c:pt>
                <c:pt idx="9">
                  <c:v>1.2635690963388593</c:v>
                </c:pt>
                <c:pt idx="10">
                  <c:v>1.2804889865203002</c:v>
                </c:pt>
                <c:pt idx="11">
                  <c:v>1.2958644979978338</c:v>
                </c:pt>
                <c:pt idx="12">
                  <c:v>1.3099448168469179</c:v>
                </c:pt>
                <c:pt idx="13">
                  <c:v>1.3229235713512499</c:v>
                </c:pt>
                <c:pt idx="14">
                  <c:v>1.3349541979227877</c:v>
                </c:pt>
                <c:pt idx="15">
                  <c:v>1.3461603374714071</c:v>
                </c:pt>
                <c:pt idx="16">
                  <c:v>1.3566430741950337</c:v>
                </c:pt>
                <c:pt idx="17">
                  <c:v>1.3664861019455203</c:v>
                </c:pt>
                <c:pt idx="18">
                  <c:v>1.3757594917150815</c:v>
                </c:pt>
                <c:pt idx="19">
                  <c:v>1.3845224914741332</c:v>
                </c:pt>
                <c:pt idx="20">
                  <c:v>1.4006919692010513</c:v>
                </c:pt>
                <c:pt idx="21">
                  <c:v>1.4094205088046252</c:v>
                </c:pt>
                <c:pt idx="22">
                  <c:v>1.4177609825717314</c:v>
                </c:pt>
                <c:pt idx="23">
                  <c:v>1.4257464330256358</c:v>
                </c:pt>
                <c:pt idx="24">
                  <c:v>1.4334058542662358</c:v>
                </c:pt>
                <c:pt idx="25">
                  <c:v>1.4407648274601748</c:v>
                </c:pt>
                <c:pt idx="26">
                  <c:v>1.4478460363324064</c:v>
                </c:pt>
                <c:pt idx="27">
                  <c:v>1.4546696888635136</c:v>
                </c:pt>
                <c:pt idx="28">
                  <c:v>1.4612538649549034</c:v>
                </c:pt>
                <c:pt idx="29">
                  <c:v>1.4676148051305518</c:v>
                </c:pt>
                <c:pt idx="30">
                  <c:v>1.4737671518827737</c:v>
                </c:pt>
                <c:pt idx="31">
                  <c:v>1.4797241526880971</c:v>
                </c:pt>
                <c:pt idx="32">
                  <c:v>1.4854978317738581</c:v>
                </c:pt>
                <c:pt idx="33">
                  <c:v>1.4910991362355999</c:v>
                </c:pt>
                <c:pt idx="34">
                  <c:v>1.4965380609684298</c:v>
                </c:pt>
                <c:pt idx="35">
                  <c:v>1.5018237559948679</c:v>
                </c:pt>
                <c:pt idx="36">
                  <c:v>1.5069646190843222</c:v>
                </c:pt>
                <c:pt idx="37">
                  <c:v>1.5119683760185734</c:v>
                </c:pt>
                <c:pt idx="38">
                  <c:v>1.5168421504294076</c:v>
                </c:pt>
                <c:pt idx="39">
                  <c:v>1.5215925247930142</c:v>
                </c:pt>
                <c:pt idx="40">
                  <c:v>1.5262255938917506</c:v>
                </c:pt>
                <c:pt idx="41">
                  <c:v>1.5307470118327462</c:v>
                </c:pt>
                <c:pt idx="42">
                  <c:v>1.5351620335332681</c:v>
                </c:pt>
                <c:pt idx="43">
                  <c:v>1.5394755514363201</c:v>
                </c:pt>
                <c:pt idx="44">
                  <c:v>1.5436921280997846</c:v>
                </c:pt>
                <c:pt idx="45">
                  <c:v>1.5478160252034259</c:v>
                </c:pt>
                <c:pt idx="46">
                  <c:v>1.5518512294360953</c:v>
                </c:pt>
                <c:pt idx="47">
                  <c:v>1.5558014756573302</c:v>
                </c:pt>
                <c:pt idx="48">
                  <c:v>1.5596702676706238</c:v>
                </c:pt>
                <c:pt idx="49">
                  <c:v>1.56346089689793</c:v>
                </c:pt>
              </c:numCache>
            </c:numRef>
          </c:xVal>
          <c:yVal>
            <c:numRef>
              <c:f>'Thermal Stratification'!$S$93:$S$142</c:f>
              <c:numCache>
                <c:formatCode>General</c:formatCode>
                <c:ptCount val="50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  <c:pt idx="47">
                  <c:v>96</c:v>
                </c:pt>
                <c:pt idx="48">
                  <c:v>98</c:v>
                </c:pt>
                <c:pt idx="49">
                  <c:v>100</c:v>
                </c:pt>
              </c:numCache>
            </c:numRef>
          </c:yVal>
          <c:smooth val="1"/>
        </c:ser>
        <c:ser>
          <c:idx val="3"/>
          <c:order val="3"/>
          <c:tx>
            <c:v>9:00</c:v>
          </c:tx>
          <c:marker>
            <c:symbol val="none"/>
          </c:marker>
          <c:xVal>
            <c:numRef>
              <c:f>'Thermal Stratification'!$AE$93:$AE$142</c:f>
              <c:numCache>
                <c:formatCode>General</c:formatCode>
                <c:ptCount val="50"/>
                <c:pt idx="0">
                  <c:v>0.49353796694939384</c:v>
                </c:pt>
                <c:pt idx="1">
                  <c:v>0.644316716746134</c:v>
                </c:pt>
                <c:pt idx="2">
                  <c:v>0.68933544920306455</c:v>
                </c:pt>
                <c:pt idx="3">
                  <c:v>0.72175225901798878</c:v>
                </c:pt>
                <c:pt idx="4">
                  <c:v>0.74726391949393789</c:v>
                </c:pt>
                <c:pt idx="5">
                  <c:v>0.76840792537370683</c:v>
                </c:pt>
                <c:pt idx="6">
                  <c:v>0.78653785362919504</c:v>
                </c:pt>
                <c:pt idx="7">
                  <c:v>0.80246166908741867</c:v>
                </c:pt>
                <c:pt idx="8">
                  <c:v>0.8167005256282126</c:v>
                </c:pt>
                <c:pt idx="9">
                  <c:v>0.82961026346215561</c:v>
                </c:pt>
                <c:pt idx="10">
                  <c:v>0.84144468892835211</c:v>
                </c:pt>
                <c:pt idx="11">
                  <c:v>0.85239120324071238</c:v>
                </c:pt>
                <c:pt idx="12">
                  <c:v>0.86259212094699256</c:v>
                </c:pt>
                <c:pt idx="13">
                  <c:v>0.87215806539498775</c:v>
                </c:pt>
                <c:pt idx="14">
                  <c:v>0.88117673151423648</c:v>
                </c:pt>
                <c:pt idx="15">
                  <c:v>0.88971881475199943</c:v>
                </c:pt>
                <c:pt idx="16">
                  <c:v>0.89784213941218993</c:v>
                </c:pt>
                <c:pt idx="17">
                  <c:v>0.90559460519158064</c:v>
                </c:pt>
                <c:pt idx="18">
                  <c:v>0.91301633599358289</c:v>
                </c:pt>
                <c:pt idx="19">
                  <c:v>0.92014127692431136</c:v>
                </c:pt>
                <c:pt idx="20">
                  <c:v>0.92699840124464394</c:v>
                </c:pt>
                <c:pt idx="21">
                  <c:v>0.93361263628929569</c:v>
                </c:pt>
                <c:pt idx="22">
                  <c:v>0.94000558339572982</c:v>
                </c:pt>
                <c:pt idx="23">
                  <c:v>0.94619608450044312</c:v>
                </c:pt>
                <c:pt idx="24">
                  <c:v>0.95220067299541111</c:v>
                </c:pt>
                <c:pt idx="25">
                  <c:v>0.95803393610551124</c:v>
                </c:pt>
                <c:pt idx="26">
                  <c:v>0.96370880883881238</c:v>
                </c:pt>
                <c:pt idx="27">
                  <c:v>0.96923681445229404</c:v>
                </c:pt>
                <c:pt idx="28">
                  <c:v>0.97462826270200764</c:v>
                </c:pt>
                <c:pt idx="29">
                  <c:v>0.97989241447033049</c:v>
                </c:pt>
                <c:pt idx="30">
                  <c:v>0.98503761938928347</c:v>
                </c:pt>
                <c:pt idx="31">
                  <c:v>0.99007143160688071</c:v>
                </c:pt>
                <c:pt idx="32">
                  <c:v>0.99500070773410221</c:v>
                </c:pt>
                <c:pt idx="33">
                  <c:v>0.99983169016585915</c:v>
                </c:pt>
                <c:pt idx="34">
                  <c:v>1.0045700783209688</c:v>
                </c:pt>
                <c:pt idx="35">
                  <c:v>1.009221089844037</c:v>
                </c:pt>
                <c:pt idx="36">
                  <c:v>1.0137895134201349</c:v>
                </c:pt>
                <c:pt idx="37">
                  <c:v>1.0182797545448272</c:v>
                </c:pt>
                <c:pt idx="38">
                  <c:v>1.0226958753478932</c:v>
                </c:pt>
                <c:pt idx="39">
                  <c:v>1.027041629374343</c:v>
                </c:pt>
                <c:pt idx="40">
                  <c:v>1.0313204920700814</c:v>
                </c:pt>
                <c:pt idx="41">
                  <c:v>1.0355356875934634</c:v>
                </c:pt>
                <c:pt idx="42">
                  <c:v>1.0396902124716196</c:v>
                </c:pt>
                <c:pt idx="43">
                  <c:v>1.0437868565369028</c:v>
                </c:pt>
                <c:pt idx="44">
                  <c:v>1.0478282215102874</c:v>
                </c:pt>
                <c:pt idx="45">
                  <c:v>1.0518167375421243</c:v>
                </c:pt>
                <c:pt idx="46">
                  <c:v>1.055754677973876</c:v>
                </c:pt>
                <c:pt idx="47">
                  <c:v>1.0596441725456254</c:v>
                </c:pt>
                <c:pt idx="48">
                  <c:v>1.0634872192416773</c:v>
                </c:pt>
                <c:pt idx="49">
                  <c:v>1.0672856949393805</c:v>
                </c:pt>
              </c:numCache>
            </c:numRef>
          </c:xVal>
          <c:yVal>
            <c:numRef>
              <c:f>'Thermal Stratification'!$Z$93:$Z$142</c:f>
              <c:numCache>
                <c:formatCode>General</c:formatCode>
                <c:ptCount val="50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  <c:pt idx="47">
                  <c:v>96</c:v>
                </c:pt>
                <c:pt idx="48">
                  <c:v>98</c:v>
                </c:pt>
                <c:pt idx="49">
                  <c:v>100</c:v>
                </c:pt>
              </c:numCache>
            </c:numRef>
          </c:yVal>
          <c:smooth val="1"/>
        </c:ser>
        <c:ser>
          <c:idx val="4"/>
          <c:order val="4"/>
          <c:tx>
            <c:v>12:00</c:v>
          </c:tx>
          <c:marker>
            <c:symbol val="star"/>
            <c:size val="5"/>
          </c:marker>
          <c:xVal>
            <c:numRef>
              <c:f>'Thermal Stratification'!$J$148:$J$197</c:f>
              <c:numCache>
                <c:formatCode>General</c:formatCode>
                <c:ptCount val="50"/>
                <c:pt idx="0">
                  <c:v>0.26741125076075511</c:v>
                </c:pt>
                <c:pt idx="1">
                  <c:v>0.37871812832801471</c:v>
                </c:pt>
                <c:pt idx="2">
                  <c:v>0.42408700284894885</c:v>
                </c:pt>
                <c:pt idx="3">
                  <c:v>0.46290844401353226</c:v>
                </c:pt>
                <c:pt idx="4">
                  <c:v>0.49814225760755082</c:v>
                </c:pt>
                <c:pt idx="5">
                  <c:v>0.53110682005597643</c:v>
                </c:pt>
                <c:pt idx="6">
                  <c:v>0.56250539349332329</c:v>
                </c:pt>
                <c:pt idx="7">
                  <c:v>0.59275776274206993</c:v>
                </c:pt>
                <c:pt idx="8">
                  <c:v>0.62213469761993079</c:v>
                </c:pt>
                <c:pt idx="9">
                  <c:v>0.65082107785759913</c:v>
                </c:pt>
                <c:pt idx="10">
                  <c:v>0.67894877064216286</c:v>
                </c:pt>
                <c:pt idx="11">
                  <c:v>0.70661514182753449</c:v>
                </c:pt>
                <c:pt idx="12">
                  <c:v>0.73389413211653809</c:v>
                </c:pt>
                <c:pt idx="13">
                  <c:v>0.76084321678639177</c:v>
                </c:pt>
                <c:pt idx="14">
                  <c:v>0.78750795846457367</c:v>
                </c:pt>
                <c:pt idx="15">
                  <c:v>0.81392508755664861</c:v>
                </c:pt>
                <c:pt idx="16">
                  <c:v>0.84012464715897672</c:v>
                </c:pt>
                <c:pt idx="17">
                  <c:v>0.86613152395601944</c:v>
                </c:pt>
                <c:pt idx="18">
                  <c:v>0.89196656465435065</c:v>
                </c:pt>
                <c:pt idx="19">
                  <c:v>0.91764740571519787</c:v>
                </c:pt>
                <c:pt idx="20">
                  <c:v>0.9431891004363866</c:v>
                </c:pt>
                <c:pt idx="21">
                  <c:v>0.96860460002127202</c:v>
                </c:pt>
                <c:pt idx="22">
                  <c:v>0.99390512762376981</c:v>
                </c:pt>
                <c:pt idx="23">
                  <c:v>1.0191004727281538</c:v>
                </c:pt>
                <c:pt idx="24">
                  <c:v>1.044199225395257</c:v>
                </c:pt>
                <c:pt idx="25">
                  <c:v>1.0692089645386675</c:v>
                </c:pt>
                <c:pt idx="26">
                  <c:v>1.0941364106490348</c:v>
                </c:pt>
                <c:pt idx="27">
                  <c:v>1.1189875507300313</c:v>
                </c:pt>
                <c:pt idx="28">
                  <c:v>1.143767741300862</c:v>
                </c:pt>
                <c:pt idx="29">
                  <c:v>1.1684817939297232</c:v>
                </c:pt>
                <c:pt idx="30">
                  <c:v>1.193134046737135</c:v>
                </c:pt>
                <c:pt idx="31">
                  <c:v>1.2177284245433082</c:v>
                </c:pt>
                <c:pt idx="32">
                  <c:v>1.2422684897573077</c:v>
                </c:pt>
                <c:pt idx="33">
                  <c:v>1.2667574856671466</c:v>
                </c:pt>
                <c:pt idx="34">
                  <c:v>1.2911983734531105</c:v>
                </c:pt>
                <c:pt idx="35">
                  <c:v>1.3155938639856997</c:v>
                </c:pt>
                <c:pt idx="36">
                  <c:v>1.3399464452659313</c:v>
                </c:pt>
                <c:pt idx="37">
                  <c:v>1.3642584062055416</c:v>
                </c:pt>
                <c:pt idx="38">
                  <c:v>1.3885318573177234</c:v>
                </c:pt>
                <c:pt idx="39">
                  <c:v>1.4127687487878979</c:v>
                </c:pt>
                <c:pt idx="40">
                  <c:v>1.436970886312791</c:v>
                </c:pt>
                <c:pt idx="41">
                  <c:v>1.4611399450305971</c:v>
                </c:pt>
                <c:pt idx="42">
                  <c:v>1.4852774818118244</c:v>
                </c:pt>
                <c:pt idx="43">
                  <c:v>1.5093849461369926</c:v>
                </c:pt>
                <c:pt idx="44">
                  <c:v>1.5334636897517995</c:v>
                </c:pt>
                <c:pt idx="45">
                  <c:v>1.5575149752610011</c:v>
                </c:pt>
                <c:pt idx="46">
                  <c:v>1.5815399837979951</c:v>
                </c:pt>
                <c:pt idx="47">
                  <c:v>1.6055398218868953</c:v>
                </c:pt>
                <c:pt idx="48">
                  <c:v>1.6295155275970052</c:v>
                </c:pt>
                <c:pt idx="49">
                  <c:v>1.6534680760755083</c:v>
                </c:pt>
              </c:numCache>
            </c:numRef>
          </c:xVal>
          <c:yVal>
            <c:numRef>
              <c:f>'Thermal Stratification'!$E$148:$E$197</c:f>
              <c:numCache>
                <c:formatCode>General</c:formatCode>
                <c:ptCount val="50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  <c:pt idx="47">
                  <c:v>96</c:v>
                </c:pt>
                <c:pt idx="48">
                  <c:v>98</c:v>
                </c:pt>
                <c:pt idx="49">
                  <c:v>100</c:v>
                </c:pt>
              </c:numCache>
            </c:numRef>
          </c:yVal>
          <c:smooth val="1"/>
        </c:ser>
        <c:ser>
          <c:idx val="5"/>
          <c:order val="5"/>
          <c:tx>
            <c:v>15:00</c:v>
          </c:tx>
          <c:spPr>
            <a:ln>
              <a:prstDash val="dash"/>
            </a:ln>
          </c:spPr>
          <c:marker>
            <c:symbol val="square"/>
            <c:size val="5"/>
          </c:marker>
          <c:xVal>
            <c:numRef>
              <c:f>'Thermal Stratification'!$Q$148:$Q$197</c:f>
              <c:numCache>
                <c:formatCode>General</c:formatCode>
                <c:ptCount val="50"/>
                <c:pt idx="0">
                  <c:v>0.7642503162807438</c:v>
                </c:pt>
                <c:pt idx="1">
                  <c:v>1.0227457388198495</c:v>
                </c:pt>
                <c:pt idx="2">
                  <c:v>1.1101767270637279</c:v>
                </c:pt>
                <c:pt idx="3">
                  <c:v>1.1783304907912615</c:v>
                </c:pt>
                <c:pt idx="4">
                  <c:v>1.2359214128074347</c:v>
                </c:pt>
                <c:pt idx="5">
                  <c:v>1.2868311115966267</c:v>
                </c:pt>
                <c:pt idx="6">
                  <c:v>1.3331301606680301</c:v>
                </c:pt>
                <c:pt idx="7">
                  <c:v>1.3760545078856476</c:v>
                </c:pt>
                <c:pt idx="8">
                  <c:v>1.416401364963479</c:v>
                </c:pt>
                <c:pt idx="9">
                  <c:v>1.4547150624633083</c:v>
                </c:pt>
                <c:pt idx="10">
                  <c:v>1.4913838492199822</c:v>
                </c:pt>
                <c:pt idx="11">
                  <c:v>1.5266943938139863</c:v>
                </c:pt>
                <c:pt idx="12">
                  <c:v>1.560864395525581</c:v>
                </c:pt>
                <c:pt idx="13">
                  <c:v>1.5940630754468774</c:v>
                </c:pt>
                <c:pt idx="14">
                  <c:v>1.6264245809531346</c:v>
                </c:pt>
                <c:pt idx="15">
                  <c:v>1.6580570552259817</c:v>
                </c:pt>
                <c:pt idx="16">
                  <c:v>1.6890489523942611</c:v>
                </c:pt>
                <c:pt idx="17">
                  <c:v>1.7194735448653002</c:v>
                </c:pt>
                <c:pt idx="18">
                  <c:v>1.7493922103761725</c:v>
                </c:pt>
                <c:pt idx="19">
                  <c:v>1.7788568749266167</c:v>
                </c:pt>
                <c:pt idx="20">
                  <c:v>1.8079118590596777</c:v>
                </c:pt>
                <c:pt idx="21">
                  <c:v>1.8365952942447779</c:v>
                </c:pt>
                <c:pt idx="22">
                  <c:v>1.8649402241565995</c:v>
                </c:pt>
                <c:pt idx="23">
                  <c:v>1.8929754714002696</c:v>
                </c:pt>
                <c:pt idx="24">
                  <c:v>1.9207263271887391</c:v>
                </c:pt>
                <c:pt idx="25">
                  <c:v>1.9482151056733514</c:v>
                </c:pt>
                <c:pt idx="26">
                  <c:v>1.9754615936010751</c:v>
                </c:pt>
                <c:pt idx="27">
                  <c:v>2.002483418156134</c:v>
                </c:pt>
                <c:pt idx="28">
                  <c:v>2.0292963502242678</c:v>
                </c:pt>
                <c:pt idx="29">
                  <c:v>2.0559145562238785</c:v>
                </c:pt>
                <c:pt idx="30">
                  <c:v>2.0823508086291094</c:v>
                </c:pt>
                <c:pt idx="31">
                  <c:v>2.1086166630582124</c:v>
                </c:pt>
                <c:pt idx="32">
                  <c:v>2.1347226081035271</c:v>
                </c:pt>
                <c:pt idx="33">
                  <c:v>2.1606781927879792</c:v>
                </c:pt>
                <c:pt idx="34">
                  <c:v>2.1864921355412297</c:v>
                </c:pt>
                <c:pt idx="35">
                  <c:v>2.2121724178205047</c:v>
                </c:pt>
                <c:pt idx="36">
                  <c:v>2.237726364901468</c:v>
                </c:pt>
                <c:pt idx="37">
                  <c:v>2.2631607158928655</c:v>
                </c:pt>
                <c:pt idx="38">
                  <c:v>2.2884816846550744</c:v>
                </c:pt>
                <c:pt idx="39">
                  <c:v>2.3136950130047946</c:v>
                </c:pt>
                <c:pt idx="40">
                  <c:v>2.3388060173491283</c:v>
                </c:pt>
                <c:pt idx="41">
                  <c:v>2.3638196296993437</c:v>
                </c:pt>
                <c:pt idx="42">
                  <c:v>2.3887404338580782</c:v>
                </c:pt>
                <c:pt idx="43">
                  <c:v>2.4135726974459311</c:v>
                </c:pt>
                <c:pt idx="44">
                  <c:v>2.4383204003285757</c:v>
                </c:pt>
                <c:pt idx="45">
                  <c:v>2.4629872599192395</c:v>
                </c:pt>
                <c:pt idx="46">
                  <c:v>2.4875767537598041</c:v>
                </c:pt>
                <c:pt idx="47">
                  <c:v>2.512092139724396</c:v>
                </c:pt>
                <c:pt idx="48">
                  <c:v>2.5365364741396683</c:v>
                </c:pt>
                <c:pt idx="49">
                  <c:v>2.5609126280743539</c:v>
                </c:pt>
              </c:numCache>
            </c:numRef>
          </c:xVal>
          <c:yVal>
            <c:numRef>
              <c:f>'Thermal Stratification'!$L$148:$L$197</c:f>
              <c:numCache>
                <c:formatCode>General</c:formatCode>
                <c:ptCount val="50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  <c:pt idx="47">
                  <c:v>96</c:v>
                </c:pt>
                <c:pt idx="48">
                  <c:v>98</c:v>
                </c:pt>
                <c:pt idx="49">
                  <c:v>100</c:v>
                </c:pt>
              </c:numCache>
            </c:numRef>
          </c:yVal>
          <c:smooth val="1"/>
        </c:ser>
        <c:ser>
          <c:idx val="6"/>
          <c:order val="6"/>
          <c:tx>
            <c:v>18:00</c:v>
          </c:tx>
          <c:marker>
            <c:symbol val="none"/>
          </c:marker>
          <c:xVal>
            <c:numRef>
              <c:f>'Thermal Stratification'!$X$148:$X$197</c:f>
              <c:numCache>
                <c:formatCode>General</c:formatCode>
                <c:ptCount val="50"/>
                <c:pt idx="0">
                  <c:v>0.57238732102218559</c:v>
                </c:pt>
                <c:pt idx="1">
                  <c:v>0.78059789553042969</c:v>
                </c:pt>
                <c:pt idx="2">
                  <c:v>0.84111319130355677</c:v>
                </c:pt>
                <c:pt idx="3">
                  <c:v>0.88385754921403514</c:v>
                </c:pt>
                <c:pt idx="4">
                  <c:v>0.91686801562370546</c:v>
                </c:pt>
                <c:pt idx="5">
                  <c:v>0.94372438375458756</c:v>
                </c:pt>
                <c:pt idx="6">
                  <c:v>0.96633612774185262</c:v>
                </c:pt>
                <c:pt idx="7">
                  <c:v>0.98584295461772609</c:v>
                </c:pt>
                <c:pt idx="8">
                  <c:v>1.0029799331143798</c:v>
                </c:pt>
                <c:pt idx="9">
                  <c:v>1.0182489074772725</c:v>
                </c:pt>
                <c:pt idx="10">
                  <c:v>1.0320077752628247</c:v>
                </c:pt>
                <c:pt idx="11">
                  <c:v>1.0445207537159458</c:v>
                </c:pt>
                <c:pt idx="12">
                  <c:v>1.0559884565223099</c:v>
                </c:pt>
                <c:pt idx="13">
                  <c:v>1.0665667924385285</c:v>
                </c:pt>
                <c:pt idx="14">
                  <c:v>1.0763793279256246</c:v>
                </c:pt>
                <c:pt idx="15">
                  <c:v>1.0855256516736811</c:v>
                </c:pt>
                <c:pt idx="16">
                  <c:v>1.0940871987740199</c:v>
                </c:pt>
                <c:pt idx="17">
                  <c:v>1.1021314075629862</c:v>
                </c:pt>
                <c:pt idx="18">
                  <c:v>1.1097147510155541</c:v>
                </c:pt>
                <c:pt idx="19">
                  <c:v>1.1168849896221427</c:v>
                </c:pt>
                <c:pt idx="20">
                  <c:v>1.1268738698735563</c:v>
                </c:pt>
                <c:pt idx="21">
                  <c:v>1.1338960870474244</c:v>
                </c:pt>
                <c:pt idx="22">
                  <c:v>1.1406061004959056</c:v>
                </c:pt>
                <c:pt idx="23">
                  <c:v>1.147030493334259</c:v>
                </c:pt>
                <c:pt idx="24">
                  <c:v>1.15319259167149</c:v>
                </c:pt>
                <c:pt idx="25">
                  <c:v>1.1591129758699377</c:v>
                </c:pt>
                <c:pt idx="26">
                  <c:v>1.1648098952645605</c:v>
                </c:pt>
                <c:pt idx="27">
                  <c:v>1.1702996074236063</c:v>
                </c:pt>
                <c:pt idx="28">
                  <c:v>1.1755966578495218</c:v>
                </c:pt>
                <c:pt idx="29">
                  <c:v>1.1807141122430502</c:v>
                </c:pt>
                <c:pt idx="30">
                  <c:v>1.1856637506688599</c:v>
                </c:pt>
                <c:pt idx="31">
                  <c:v>1.1904562308843096</c:v>
                </c:pt>
                <c:pt idx="32">
                  <c:v>1.1951012265277769</c:v>
                </c:pt>
                <c:pt idx="33">
                  <c:v>1.1996075446719039</c:v>
                </c:pt>
                <c:pt idx="34">
                  <c:v>1.2039832263323975</c:v>
                </c:pt>
                <c:pt idx="35">
                  <c:v>1.2082356328146109</c:v>
                </c:pt>
                <c:pt idx="36">
                  <c:v>1.2123715202270362</c:v>
                </c:pt>
                <c:pt idx="37">
                  <c:v>1.2163971040558792</c:v>
                </c:pt>
                <c:pt idx="38">
                  <c:v>1.2203181153502898</c:v>
                </c:pt>
                <c:pt idx="39">
                  <c:v>1.2241398497931011</c:v>
                </c:pt>
                <c:pt idx="40">
                  <c:v>1.2278672107114779</c:v>
                </c:pt>
                <c:pt idx="41">
                  <c:v>1.2315047469039584</c:v>
                </c:pt>
                <c:pt idx="42">
                  <c:v>1.2350566860159393</c:v>
                </c:pt>
                <c:pt idx="43">
                  <c:v>1.2385269640778278</c:v>
                </c:pt>
                <c:pt idx="44">
                  <c:v>1.2419192517234026</c:v>
                </c:pt>
                <c:pt idx="45">
                  <c:v>1.2452369775263079</c:v>
                </c:pt>
                <c:pt idx="46">
                  <c:v>1.2484833488266247</c:v>
                </c:pt>
                <c:pt idx="47">
                  <c:v>1.2516613703646613</c:v>
                </c:pt>
                <c:pt idx="48">
                  <c:v>1.2547738609933061</c:v>
                </c:pt>
                <c:pt idx="49">
                  <c:v>1.2578234687018923</c:v>
                </c:pt>
              </c:numCache>
            </c:numRef>
          </c:xVal>
          <c:yVal>
            <c:numRef>
              <c:f>'Thermal Stratification'!$S$148:$S$197</c:f>
              <c:numCache>
                <c:formatCode>General</c:formatCode>
                <c:ptCount val="50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  <c:pt idx="47">
                  <c:v>96</c:v>
                </c:pt>
                <c:pt idx="48">
                  <c:v>98</c:v>
                </c:pt>
                <c:pt idx="49">
                  <c:v>100</c:v>
                </c:pt>
              </c:numCache>
            </c:numRef>
          </c:yVal>
          <c:smooth val="1"/>
        </c:ser>
        <c:ser>
          <c:idx val="7"/>
          <c:order val="7"/>
          <c:tx>
            <c:v>21:00</c:v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diamond"/>
            <c:size val="5"/>
          </c:marker>
          <c:xVal>
            <c:numRef>
              <c:f>'Thermal Stratification'!$AE$148:$AE$197</c:f>
              <c:numCache>
                <c:formatCode>General</c:formatCode>
                <c:ptCount val="50"/>
                <c:pt idx="0">
                  <c:v>0.71657558582298042</c:v>
                </c:pt>
                <c:pt idx="1">
                  <c:v>0.94884204495643476</c:v>
                </c:pt>
                <c:pt idx="2">
                  <c:v>1.0236614857125994</c:v>
                </c:pt>
                <c:pt idx="3">
                  <c:v>1.0803104890806139</c:v>
                </c:pt>
                <c:pt idx="4">
                  <c:v>1.1270031082298066</c:v>
                </c:pt>
                <c:pt idx="5">
                  <c:v>1.1673981014827401</c:v>
                </c:pt>
                <c:pt idx="6">
                  <c:v>1.2034471619513802</c:v>
                </c:pt>
                <c:pt idx="7">
                  <c:v>1.2363152764967158</c:v>
                </c:pt>
                <c:pt idx="8">
                  <c:v>1.2667538855308276</c:v>
                </c:pt>
                <c:pt idx="9">
                  <c:v>1.2952760672918695</c:v>
                </c:pt>
                <c:pt idx="10">
                  <c:v>1.3222477796042496</c:v>
                </c:pt>
                <c:pt idx="11">
                  <c:v>1.3479392321907637</c:v>
                </c:pt>
                <c:pt idx="12">
                  <c:v>1.3725556252937026</c:v>
                </c:pt>
                <c:pt idx="13">
                  <c:v>1.3962564643053661</c:v>
                </c:pt>
                <c:pt idx="14">
                  <c:v>1.4191681946318797</c:v>
                </c:pt>
                <c:pt idx="15">
                  <c:v>1.4413927504966624</c:v>
                </c:pt>
                <c:pt idx="16">
                  <c:v>1.4630135075022808</c:v>
                </c:pt>
                <c:pt idx="17">
                  <c:v>1.4840995311767358</c:v>
                </c:pt>
                <c:pt idx="18">
                  <c:v>1.5047086753011862</c:v>
                </c:pt>
                <c:pt idx="19">
                  <c:v>1.5248898845837395</c:v>
                </c:pt>
                <c:pt idx="20">
                  <c:v>1.5446849349372989</c:v>
                </c:pt>
                <c:pt idx="21">
                  <c:v>1.5641297685420805</c:v>
                </c:pt>
                <c:pt idx="22">
                  <c:v>1.583255531895414</c:v>
                </c:pt>
                <c:pt idx="23">
                  <c:v>1.6020893927745568</c:v>
                </c:pt>
                <c:pt idx="24">
                  <c:v>1.6206551903167783</c:v>
                </c:pt>
                <c:pt idx="25">
                  <c:v>1.6389739575234563</c:v>
                </c:pt>
                <c:pt idx="26">
                  <c:v>1.6570643451005913</c:v>
                </c:pt>
                <c:pt idx="27">
                  <c:v>1.6749429681810812</c:v>
                </c:pt>
                <c:pt idx="28">
                  <c:v>1.6926246921773005</c:v>
                </c:pt>
                <c:pt idx="29">
                  <c:v>1.7101228701535562</c:v>
                </c:pt>
                <c:pt idx="30">
                  <c:v>1.7274495412621385</c:v>
                </c:pt>
                <c:pt idx="31">
                  <c:v>1.7446155976642999</c:v>
                </c:pt>
                <c:pt idx="32">
                  <c:v>1.7616309257578591</c:v>
                </c:pt>
                <c:pt idx="33">
                  <c:v>1.7785045263158801</c:v>
                </c:pt>
                <c:pt idx="34">
                  <c:v>1.7952446172060417</c:v>
                </c:pt>
                <c:pt idx="35">
                  <c:v>1.8118587216362965</c:v>
                </c:pt>
                <c:pt idx="36">
                  <c:v>1.8283537443071973</c:v>
                </c:pt>
                <c:pt idx="37">
                  <c:v>1.8447360374067088</c:v>
                </c:pt>
                <c:pt idx="38">
                  <c:v>1.8610114580311574</c:v>
                </c:pt>
                <c:pt idx="39">
                  <c:v>1.877185418335223</c:v>
                </c:pt>
                <c:pt idx="40">
                  <c:v>1.8932629294885495</c:v>
                </c:pt>
                <c:pt idx="41">
                  <c:v>1.9092486403347431</c:v>
                </c:pt>
                <c:pt idx="42">
                  <c:v>1.9251468715009172</c:v>
                </c:pt>
                <c:pt idx="43">
                  <c:v>1.9409616455854868</c:v>
                </c:pt>
                <c:pt idx="44">
                  <c:v>1.9566967139531801</c:v>
                </c:pt>
                <c:pt idx="45">
                  <c:v>1.9723555805847819</c:v>
                </c:pt>
                <c:pt idx="46">
                  <c:v>1.9879415233617592</c:v>
                </c:pt>
                <c:pt idx="47">
                  <c:v>2.0034576131098847</c:v>
                </c:pt>
                <c:pt idx="48">
                  <c:v>2.0189067306791517</c:v>
                </c:pt>
                <c:pt idx="49">
                  <c:v>2.0342915822980681</c:v>
                </c:pt>
              </c:numCache>
            </c:numRef>
          </c:xVal>
          <c:yVal>
            <c:numRef>
              <c:f>'Thermal Stratification'!$Z$148:$Z$197</c:f>
              <c:numCache>
                <c:formatCode>General</c:formatCode>
                <c:ptCount val="50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  <c:pt idx="47">
                  <c:v>96</c:v>
                </c:pt>
                <c:pt idx="48">
                  <c:v>98</c:v>
                </c:pt>
                <c:pt idx="49">
                  <c:v>100</c:v>
                </c:pt>
              </c:numCache>
            </c:numRef>
          </c:yVal>
          <c:smooth val="1"/>
        </c:ser>
        <c:axId val="61739776"/>
        <c:axId val="61741696"/>
      </c:scatterChart>
      <c:valAx>
        <c:axId val="61739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Wind</a:t>
                </a:r>
                <a:r>
                  <a:rPr lang="en-US" sz="1400" baseline="0"/>
                  <a:t> Speed (m/s)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81930126013346027"/>
              <c:y val="0.8526208630654831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200" b="1" i="1" u="none" strike="noStrike" baseline="0">
                <a:solidFill>
                  <a:srgbClr val="000000"/>
                </a:solidFill>
                <a:latin typeface="Axial"/>
                <a:ea typeface="Axial"/>
                <a:cs typeface="Axial"/>
              </a:defRPr>
            </a:pPr>
            <a:endParaRPr lang="en-US"/>
          </a:p>
        </c:txPr>
        <c:crossAx val="61741696"/>
        <c:crosses val="autoZero"/>
        <c:crossBetween val="midCat"/>
        <c:majorUnit val="1"/>
      </c:valAx>
      <c:valAx>
        <c:axId val="61741696"/>
        <c:scaling>
          <c:logBase val="10"/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 dirty="0"/>
                  <a:t>Height (m</a:t>
                </a:r>
                <a:r>
                  <a:rPr lang="en-US" sz="1200" dirty="0" smtClean="0"/>
                  <a:t>)</a:t>
                </a:r>
              </a:p>
              <a:p>
                <a:pPr>
                  <a:defRPr sz="1200"/>
                </a:pPr>
                <a:r>
                  <a:rPr lang="en-US" sz="1200" dirty="0" smtClean="0"/>
                  <a:t>Log-scale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"/>
              <c:y val="0.3424321935353760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 i="1">
                <a:latin typeface="Axial"/>
              </a:defRPr>
            </a:pPr>
            <a:endParaRPr lang="en-US"/>
          </a:p>
        </c:txPr>
        <c:crossAx val="617397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173160612680673"/>
          <c:y val="0.1982845103903404"/>
          <c:w val="0.13540599522624786"/>
          <c:h val="0.3602679343566379"/>
        </c:manualLayout>
      </c:layout>
      <c:overlay val="1"/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15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A93BA-2C7C-449B-A7A6-E53355F5DF3A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E2168-8A12-4152-96DD-1F2A0C252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2168-8A12-4152-96DD-1F2A0C252D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D6ED-50BA-4F6E-A24B-103A0CA78731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A10D-4C2C-4CB3-B65D-AC3C9167A8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ind Top Lay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D6ED-50BA-4F6E-A24B-103A0CA78731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A10D-4C2C-4CB3-B65D-AC3C9167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D6ED-50BA-4F6E-A24B-103A0CA78731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A10D-4C2C-4CB3-B65D-AC3C9167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027A-C730-4F1B-A558-6132C347AFB7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6F66-3A54-4E53-9138-D66DD671D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027A-C730-4F1B-A558-6132C347AFB7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6F66-3A54-4E53-9138-D66DD671D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027A-C730-4F1B-A558-6132C347AFB7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6F66-3A54-4E53-9138-D66DD671D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027A-C730-4F1B-A558-6132C347AFB7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6F66-3A54-4E53-9138-D66DD671D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027A-C730-4F1B-A558-6132C347AFB7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6F66-3A54-4E53-9138-D66DD671D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027A-C730-4F1B-A558-6132C347AFB7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6F66-3A54-4E53-9138-D66DD671D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027A-C730-4F1B-A558-6132C347AFB7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6F66-3A54-4E53-9138-D66DD671D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027A-C730-4F1B-A558-6132C347AFB7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6F66-3A54-4E53-9138-D66DD671D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D6ED-50BA-4F6E-A24B-103A0CA78731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A10D-4C2C-4CB3-B65D-AC3C9167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027A-C730-4F1B-A558-6132C347AFB7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6F66-3A54-4E53-9138-D66DD671D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027A-C730-4F1B-A558-6132C347AFB7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6F66-3A54-4E53-9138-D66DD671D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027A-C730-4F1B-A558-6132C347AFB7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6F66-3A54-4E53-9138-D66DD671D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D6ED-50BA-4F6E-A24B-103A0CA78731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A10D-4C2C-4CB3-B65D-AC3C9167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D6ED-50BA-4F6E-A24B-103A0CA78731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A10D-4C2C-4CB3-B65D-AC3C9167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D6ED-50BA-4F6E-A24B-103A0CA78731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A10D-4C2C-4CB3-B65D-AC3C9167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D6ED-50BA-4F6E-A24B-103A0CA78731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A10D-4C2C-4CB3-B65D-AC3C9167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D6ED-50BA-4F6E-A24B-103A0CA78731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A10D-4C2C-4CB3-B65D-AC3C9167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D6ED-50BA-4F6E-A24B-103A0CA78731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A10D-4C2C-4CB3-B65D-AC3C9167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D6ED-50BA-4F6E-A24B-103A0CA78731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A10D-4C2C-4CB3-B65D-AC3C9167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D6ED-50BA-4F6E-A24B-103A0CA78731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A10D-4C2C-4CB3-B65D-AC3C9167A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D027A-C730-4F1B-A558-6132C347AFB7}" type="datetimeFigureOut">
              <a:rPr lang="en-US" smtClean="0"/>
              <a:pPr/>
              <a:t>12/6/2007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86F66-3A54-4E53-9138-D66DD671D8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ind Top Laye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47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gi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6.png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geographynetwork.com/" TargetMode="External"/><Relationship Id="rId7" Type="http://schemas.openxmlformats.org/officeDocument/2006/relationships/hyperlink" Target="http://nomads.ncdc.noaa.gov:8085/thredds/catalog/narr/" TargetMode="External"/><Relationship Id="rId2" Type="http://schemas.openxmlformats.org/officeDocument/2006/relationships/hyperlink" Target="http://ned.usgs.gov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hyperlink" Target="http://landcover.usgs.gov/classes.php" TargetMode="External"/><Relationship Id="rId4" Type="http://schemas.openxmlformats.org/officeDocument/2006/relationships/hyperlink" Target="http://cdo.ncdc.noaa.gov/CDO/cdo" TargetMode="External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0668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  <a:latin typeface="Century Gothic" pitchFamily="34" charset="0"/>
              </a:rPr>
              <a:t>Estimating the Optimal Location of a New Wind Farm </a:t>
            </a:r>
            <a:endParaRPr lang="en-US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	based </a:t>
            </a:r>
            <a:r>
              <a:rPr lang="en-US" b="1" dirty="0">
                <a:solidFill>
                  <a:srgbClr val="002060"/>
                </a:solidFill>
                <a:latin typeface="Century Gothic" pitchFamily="34" charset="0"/>
              </a:rPr>
              <a:t>on Geospatial Information System Data</a:t>
            </a:r>
            <a:br>
              <a:rPr lang="en-US" b="1" dirty="0">
                <a:solidFill>
                  <a:srgbClr val="002060"/>
                </a:solidFill>
                <a:latin typeface="Century Gothic" pitchFamily="34" charset="0"/>
              </a:rPr>
            </a:b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5" name="Picture 4" descr="800px-Windpark_Gali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62200"/>
            <a:ext cx="7315200" cy="3227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57544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Dec.6  2007</a:t>
            </a:r>
          </a:p>
          <a:p>
            <a:pPr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Chungwook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Sim</a:t>
            </a:r>
            <a:endParaRPr lang="en-US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29" t="14505" r="38831" b="10156"/>
          <a:stretch>
            <a:fillRect/>
          </a:stretch>
        </p:blipFill>
        <p:spPr bwMode="auto">
          <a:xfrm>
            <a:off x="228600" y="1295400"/>
            <a:ext cx="50514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hart 11"/>
          <p:cNvGraphicFramePr/>
          <p:nvPr/>
        </p:nvGraphicFramePr>
        <p:xfrm>
          <a:off x="5562600" y="2057400"/>
          <a:ext cx="3352800" cy="214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90600" y="2057400"/>
            <a:ext cx="7924800" cy="4419600"/>
            <a:chOff x="990600" y="1828800"/>
            <a:chExt cx="7924800" cy="4419600"/>
          </a:xfrm>
        </p:grpSpPr>
        <p:graphicFrame>
          <p:nvGraphicFramePr>
            <p:cNvPr id="14" name="Chart 13"/>
            <p:cNvGraphicFramePr/>
            <p:nvPr/>
          </p:nvGraphicFramePr>
          <p:xfrm>
            <a:off x="5562600" y="4191000"/>
            <a:ext cx="3352800" cy="205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4104" name="Picture 3"/>
            <p:cNvPicPr>
              <a:picLocks noChangeAspect="1" noChangeArrowheads="1"/>
            </p:cNvPicPr>
            <p:nvPr/>
          </p:nvPicPr>
          <p:blipFill>
            <a:blip r:embed="rId5"/>
            <a:srcRect l="31876" t="17969" r="3125" b="14523"/>
            <a:stretch>
              <a:fillRect/>
            </a:stretch>
          </p:blipFill>
          <p:spPr bwMode="auto">
            <a:xfrm>
              <a:off x="990600" y="2590800"/>
              <a:ext cx="4218708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6" name="Chart 15"/>
            <p:cNvGraphicFramePr/>
            <p:nvPr/>
          </p:nvGraphicFramePr>
          <p:xfrm>
            <a:off x="5562600" y="1828800"/>
            <a:ext cx="3352800" cy="2149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aphicFrame>
        <p:nvGraphicFramePr>
          <p:cNvPr id="18" name="Chart 17"/>
          <p:cNvGraphicFramePr/>
          <p:nvPr/>
        </p:nvGraphicFramePr>
        <p:xfrm>
          <a:off x="5562600" y="4419600"/>
          <a:ext cx="3352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NARR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v.s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TCOON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Spreadsheet of Wind Shear Profile Correction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" y="1524000"/>
            <a:ext cx="8991600" cy="5120951"/>
            <a:chOff x="76200" y="1524000"/>
            <a:chExt cx="8991600" cy="5120951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/>
            <a:srcRect l="2500" t="19531" r="30625" b="27344"/>
            <a:stretch>
              <a:fillRect/>
            </a:stretch>
          </p:blipFill>
          <p:spPr bwMode="auto">
            <a:xfrm>
              <a:off x="76200" y="1524000"/>
              <a:ext cx="3810000" cy="2421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/>
            <a:srcRect l="2500" t="20313" r="36250" b="25781"/>
            <a:stretch>
              <a:fillRect/>
            </a:stretch>
          </p:blipFill>
          <p:spPr bwMode="auto">
            <a:xfrm>
              <a:off x="76200" y="3962400"/>
              <a:ext cx="3810000" cy="26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/>
            <a:srcRect l="2500" t="18750" r="15625" b="12500"/>
            <a:stretch>
              <a:fillRect/>
            </a:stretch>
          </p:blipFill>
          <p:spPr bwMode="auto">
            <a:xfrm>
              <a:off x="3849832" y="1676400"/>
              <a:ext cx="5217968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Spreadsheet of Wind Shear Profile Correction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57200" y="1828800"/>
          <a:ext cx="7771161" cy="466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43"/>
          <p:cNvPicPr>
            <a:picLocks noChangeAspect="1" noChangeArrowheads="1"/>
          </p:cNvPicPr>
          <p:nvPr/>
        </p:nvPicPr>
        <p:blipFill>
          <a:blip r:embed="rId3"/>
          <a:srcRect l="11174" t="12367" r="60190" b="19628"/>
          <a:stretch>
            <a:fillRect/>
          </a:stretch>
        </p:blipFill>
        <p:spPr bwMode="auto">
          <a:xfrm>
            <a:off x="6248400" y="2743200"/>
            <a:ext cx="2590800" cy="384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Wind Power of US</a:t>
            </a:r>
            <a:endParaRPr lang="en-US" dirty="0"/>
          </a:p>
        </p:txBody>
      </p:sp>
      <p:pic>
        <p:nvPicPr>
          <p:cNvPr id="5" name="Picture 4" descr="US_wind_power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620000" cy="4808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Conditions at the Great Plain- Richardson Number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7113" t="18750" r="2500" b="13281"/>
          <a:stretch>
            <a:fillRect/>
          </a:stretch>
        </p:blipFill>
        <p:spPr bwMode="auto">
          <a:xfrm>
            <a:off x="228600" y="2286001"/>
            <a:ext cx="4064001" cy="365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7113" t="18750" r="2500" b="13281"/>
          <a:stretch>
            <a:fillRect/>
          </a:stretch>
        </p:blipFill>
        <p:spPr bwMode="auto">
          <a:xfrm>
            <a:off x="4622799" y="2286001"/>
            <a:ext cx="4064001" cy="365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28600" y="2286000"/>
            <a:ext cx="8482479" cy="3657600"/>
            <a:chOff x="228600" y="2286000"/>
            <a:chExt cx="8482479" cy="36576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37125" t="18750" r="2475" b="13281"/>
            <a:stretch>
              <a:fillRect/>
            </a:stretch>
          </p:blipFill>
          <p:spPr bwMode="auto">
            <a:xfrm>
              <a:off x="4648200" y="2286000"/>
              <a:ext cx="4062879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 l="36875" t="18750" r="2475" b="13281"/>
            <a:stretch>
              <a:fillRect/>
            </a:stretch>
          </p:blipFill>
          <p:spPr bwMode="auto">
            <a:xfrm>
              <a:off x="228600" y="2286000"/>
              <a:ext cx="4079696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204321" y="2286000"/>
            <a:ext cx="8482479" cy="3657600"/>
            <a:chOff x="228600" y="2286000"/>
            <a:chExt cx="8482479" cy="365760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5"/>
            <a:srcRect l="37125" t="18750" r="2475" b="13281"/>
            <a:stretch>
              <a:fillRect/>
            </a:stretch>
          </p:blipFill>
          <p:spPr bwMode="auto">
            <a:xfrm>
              <a:off x="228600" y="2286000"/>
              <a:ext cx="4062879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/>
            <a:srcRect l="37125" t="18750" r="2475" b="13281"/>
            <a:stretch>
              <a:fillRect/>
            </a:stretch>
          </p:blipFill>
          <p:spPr bwMode="auto">
            <a:xfrm>
              <a:off x="4648199" y="2286000"/>
              <a:ext cx="406288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Conclusions and Future Work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599486"/>
            <a:ext cx="800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u="sng" dirty="0" smtClean="0"/>
          </a:p>
          <a:p>
            <a:pPr marL="342900" indent="-342900"/>
            <a:endParaRPr lang="en-US" u="sng" dirty="0" smtClean="0">
              <a:solidFill>
                <a:srgbClr val="002060"/>
              </a:solidFill>
            </a:endParaRPr>
          </a:p>
          <a:p>
            <a:pPr marL="342900" indent="-342900" latinLnBrk="1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GIS is useful in integrating a great number of variables </a:t>
            </a:r>
          </a:p>
          <a:p>
            <a:pPr marL="342900" indent="-342900" latinLnBrk="1">
              <a:buAutoNum type="arabicPeriod"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latinLnBrk="1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“Map Algebra” with scripts!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atinLnBrk="1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NARR data catalog is useful in estimating climate related topics</a:t>
            </a:r>
          </a:p>
          <a:p>
            <a:pPr latinLnBrk="1">
              <a:buFontTx/>
              <a:buChar char="-"/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atinLnBrk="1"/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“verification required near surface”</a:t>
            </a:r>
          </a:p>
          <a:p>
            <a:pPr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latinLnBrk="1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Annual Power prediction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v.s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Demand of Power?</a:t>
            </a:r>
          </a:p>
          <a:p>
            <a:pPr marL="457200" indent="-457200"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latinLnBrk="1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“accuracy in wind speed at hub-height”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lla Walla Washing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1430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Questions?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How does a Wind Turbine Works?</a:t>
            </a:r>
            <a:endParaRPr lang="en-US" dirty="0"/>
          </a:p>
        </p:txBody>
      </p:sp>
      <p:pic>
        <p:nvPicPr>
          <p:cNvPr id="10" name="Picture 9" descr="Wind Top L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18" name="Picture 17" descr="Wind Turb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 l="23750" t="46094" r="51875" b="23437"/>
          <a:stretch>
            <a:fillRect/>
          </a:stretch>
        </p:blipFill>
        <p:spPr bwMode="auto">
          <a:xfrm>
            <a:off x="6711696" y="4245428"/>
            <a:ext cx="2432304" cy="24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 l="23750" t="46093" r="51875" b="23438"/>
          <a:stretch>
            <a:fillRect/>
          </a:stretch>
        </p:blipFill>
        <p:spPr bwMode="auto">
          <a:xfrm>
            <a:off x="6711696" y="4267200"/>
            <a:ext cx="2432304" cy="24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 l="23750" t="46093" r="51875" b="23438"/>
          <a:stretch>
            <a:fillRect/>
          </a:stretch>
        </p:blipFill>
        <p:spPr bwMode="auto">
          <a:xfrm>
            <a:off x="6720840" y="4267200"/>
            <a:ext cx="2423160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 l="23750" t="46093" r="51875" b="23438"/>
          <a:stretch>
            <a:fillRect/>
          </a:stretch>
        </p:blipFill>
        <p:spPr bwMode="auto">
          <a:xfrm>
            <a:off x="6711696" y="4267200"/>
            <a:ext cx="2432304" cy="24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 l="23750" t="46093" r="51875" b="23438"/>
          <a:stretch>
            <a:fillRect/>
          </a:stretch>
        </p:blipFill>
        <p:spPr bwMode="auto">
          <a:xfrm>
            <a:off x="6720840" y="4267200"/>
            <a:ext cx="2423160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356100" y="2057400"/>
            <a:ext cx="467995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2200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ko-KR" sz="2200" b="1" dirty="0" smtClean="0">
                <a:solidFill>
                  <a:schemeClr val="bg1"/>
                </a:solidFill>
                <a:latin typeface="Arial" charset="0"/>
              </a:rPr>
              <a:t>Generating the Power</a:t>
            </a: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latin typeface="Arial" charset="0"/>
              </a:rPr>
              <a:t>                  - Inside the wind turbine</a:t>
            </a:r>
          </a:p>
          <a:p>
            <a:pPr algn="r">
              <a:spcBef>
                <a:spcPct val="5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Arial" charset="0"/>
              </a:rPr>
              <a:t>(retrieved from http://green.nationalgeographic.com)</a:t>
            </a:r>
            <a:r>
              <a:rPr lang="en-US" altLang="ko-KR" sz="20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       </a:t>
            </a:r>
            <a:endParaRPr lang="en-US" altLang="ko-KR" sz="2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79388" y="4495801"/>
            <a:ext cx="60690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ko-KR" dirty="0" smtClean="0">
                <a:solidFill>
                  <a:schemeClr val="bg1"/>
                </a:solidFill>
                <a:latin typeface="Arial" charset="0"/>
              </a:rPr>
              <a:t> Blades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ko-KR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ko-KR" dirty="0" smtClean="0">
                <a:solidFill>
                  <a:schemeClr val="bg1"/>
                </a:solidFill>
                <a:latin typeface="Arial" charset="0"/>
              </a:rPr>
              <a:t> Low-speed shaft,  Gear box,  High-speed shaft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ko-KR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ko-KR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Arial" charset="0"/>
              </a:rPr>
              <a:t>Generator</a:t>
            </a:r>
            <a:endParaRPr lang="en-US" altLang="ko-KR" sz="17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599486"/>
            <a:ext cx="5867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u="sng" dirty="0" smtClean="0"/>
          </a:p>
          <a:p>
            <a:pPr marL="342900" indent="-342900"/>
            <a:endParaRPr lang="en-US" u="sng" dirty="0" smtClean="0">
              <a:solidFill>
                <a:srgbClr val="002060"/>
              </a:solidFill>
            </a:endParaRPr>
          </a:p>
          <a:p>
            <a:pPr marL="342900" indent="-342900" latinLnBrk="1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Numerical Weather Prediction model</a:t>
            </a:r>
          </a:p>
          <a:p>
            <a:pPr marL="342900" indent="-342900" latinLnBrk="1">
              <a:buAutoNum type="arabicPeriod"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latinLnBrk="1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“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meso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-scale”, “micro-scale”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atinLnBrk="1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Wind Shear Profile</a:t>
            </a:r>
          </a:p>
          <a:p>
            <a:pPr latinLnBrk="1">
              <a:buFontTx/>
              <a:buChar char="-"/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atinLnBrk="1"/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“atmospheric stability”, “roughness”</a:t>
            </a:r>
          </a:p>
          <a:p>
            <a:pPr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latinLnBrk="1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Wind Speed at Hub height</a:t>
            </a:r>
          </a:p>
          <a:p>
            <a:pPr marL="457200" indent="-457200"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latinLnBrk="1"/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latinLnBrk="1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Annual Power 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General Sketch of the Project</a:t>
            </a:r>
            <a:endParaRPr lang="en-US" dirty="0"/>
          </a:p>
        </p:txBody>
      </p:sp>
      <p:pic>
        <p:nvPicPr>
          <p:cNvPr id="11" name="Picture 10" descr="56280063_CRW_78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555231"/>
            <a:ext cx="2362200" cy="3540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599486"/>
            <a:ext cx="548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u="sng" dirty="0" smtClean="0"/>
          </a:p>
          <a:p>
            <a:pPr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atinLnBrk="1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Understand the stability influential factors of a wind shear profile</a:t>
            </a:r>
          </a:p>
          <a:p>
            <a:pPr latinLnBrk="1">
              <a:buFontTx/>
              <a:buChar char="-"/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atinLnBrk="1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“Richardson Number”, </a:t>
            </a:r>
          </a:p>
          <a:p>
            <a:pPr latinLnBrk="1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latinLnBrk="1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“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Monin-Obukhov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Length”</a:t>
            </a:r>
          </a:p>
          <a:p>
            <a:pPr marL="342900" indent="-342900"/>
            <a:endParaRPr lang="en-US" u="sng" dirty="0" smtClean="0"/>
          </a:p>
          <a:p>
            <a:pPr marL="342900" indent="-342900"/>
            <a:endParaRPr lang="en-US" u="sng" dirty="0" smtClean="0">
              <a:solidFill>
                <a:srgbClr val="002060"/>
              </a:solidFill>
            </a:endParaRPr>
          </a:p>
          <a:p>
            <a:pPr marL="342900" indent="-342900"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latinLnBrk="1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Use GIS to integrate various layers</a:t>
            </a:r>
          </a:p>
          <a:p>
            <a:pPr marL="342900" indent="-342900" latinLnBrk="1">
              <a:buAutoNum type="arabicPeriod"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latinLnBrk="1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“Multi-dimensional tools”, </a:t>
            </a:r>
          </a:p>
          <a:p>
            <a:pPr marL="342900" indent="-342900" latinLnBrk="1"/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latinLnBrk="1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“Spatial-analyst tools” 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Objective of the Project</a:t>
            </a:r>
            <a:endParaRPr lang="en-US" dirty="0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6096000" y="3124200"/>
            <a:ext cx="2667000" cy="2660650"/>
            <a:chOff x="457200" y="3962400"/>
            <a:chExt cx="2667001" cy="266008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/>
            <a:srcRect r="531"/>
            <a:stretch>
              <a:fillRect/>
            </a:stretch>
          </p:blipFill>
          <p:spPr bwMode="auto">
            <a:xfrm>
              <a:off x="685801" y="5300382"/>
              <a:ext cx="2438400" cy="132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4876800"/>
              <a:ext cx="2409825" cy="1182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4343400"/>
              <a:ext cx="2438400" cy="125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3962400"/>
              <a:ext cx="2590800" cy="96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3716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u="sng" dirty="0" smtClean="0"/>
          </a:p>
          <a:p>
            <a:pPr marL="342900" indent="-342900"/>
            <a:endParaRPr lang="en-US" u="sng" dirty="0" smtClean="0">
              <a:solidFill>
                <a:srgbClr val="002060"/>
              </a:solidFill>
            </a:endParaRPr>
          </a:p>
          <a:p>
            <a:pPr marL="342900" indent="-342900" latinLnBrk="1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Navier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-Stokes and Continuity Equation of the atmosphere</a:t>
            </a:r>
          </a:p>
          <a:p>
            <a:pPr marL="342900" indent="-342900" latinLnBrk="1">
              <a:buAutoNum type="arabicPeriod"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latinLnBrk="1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Physical Concepts of Boundary-Layer Flow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38200" y="2362914"/>
          <a:ext cx="5715000" cy="533400"/>
        </p:xfrm>
        <a:graphic>
          <a:graphicData uri="http://schemas.openxmlformats.org/presentationml/2006/ole">
            <p:oleObj spid="_x0000_s3074" name="Equation" r:id="rId3" imgW="2857320" imgH="266400" progId="Equation.3">
              <p:embed/>
            </p:oleObj>
          </a:graphicData>
        </a:graphic>
      </p:graphicFrame>
      <p:pic>
        <p:nvPicPr>
          <p:cNvPr id="18" name="Picture 17" descr="Corioliskraft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276600"/>
            <a:ext cx="1905000" cy="269557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28600" y="2667714"/>
            <a:ext cx="8686800" cy="3961686"/>
            <a:chOff x="228600" y="2667714"/>
            <a:chExt cx="8686800" cy="3961686"/>
          </a:xfrm>
        </p:grpSpPr>
        <p:sp>
          <p:nvSpPr>
            <p:cNvPr id="36" name="Rectangle 35"/>
            <p:cNvSpPr/>
            <p:nvPr/>
          </p:nvSpPr>
          <p:spPr>
            <a:xfrm>
              <a:off x="228600" y="3048000"/>
              <a:ext cx="8686800" cy="358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16"/>
            <p:cNvGrpSpPr/>
            <p:nvPr/>
          </p:nvGrpSpPr>
          <p:grpSpPr>
            <a:xfrm>
              <a:off x="457200" y="2667714"/>
              <a:ext cx="7924800" cy="3834686"/>
              <a:chOff x="457200" y="2667714"/>
              <a:chExt cx="7924800" cy="383468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457200" y="2667714"/>
                <a:ext cx="792480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/>
                <a:endParaRPr lang="en-US" u="sng" dirty="0" smtClean="0"/>
              </a:p>
              <a:p>
                <a:pPr marL="342900" indent="-342900"/>
                <a:endParaRPr lang="en-US" u="sng" dirty="0" smtClean="0">
                  <a:solidFill>
                    <a:srgbClr val="002060"/>
                  </a:solidFill>
                </a:endParaRPr>
              </a:p>
              <a:p>
                <a:pPr marL="342900" indent="-342900" latinLnBrk="1"/>
                <a:r>
                  <a:rPr lang="en-US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 Reynolds-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Averaged</a:t>
                </a:r>
                <a:r>
                  <a:rPr lang="en-US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Equations and the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Turbulent Momentum Flux</a:t>
                </a:r>
              </a:p>
              <a:p>
                <a:pPr marL="342900" indent="-342900" latinLnBrk="1">
                  <a:buAutoNum type="arabicPeriod"/>
                </a:pPr>
                <a:endPara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 latinLnBrk="1"/>
                <a:r>
                  <a:rPr lang="en-US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:endParaRPr lang="en-US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atinLnBrk="1"/>
                <a:endParaRPr lang="en-US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39" name="Object 3"/>
              <p:cNvGraphicFramePr>
                <a:graphicFrameLocks noChangeAspect="1"/>
              </p:cNvGraphicFramePr>
              <p:nvPr/>
            </p:nvGraphicFramePr>
            <p:xfrm>
              <a:off x="838200" y="3734514"/>
              <a:ext cx="6832600" cy="533400"/>
            </p:xfrm>
            <a:graphic>
              <a:graphicData uri="http://schemas.openxmlformats.org/presentationml/2006/ole">
                <p:oleObj spid="_x0000_s3088" name="Equation" r:id="rId5" imgW="3416040" imgH="266400" progId="Equation.3">
                  <p:embed/>
                </p:oleObj>
              </a:graphicData>
            </a:graphic>
          </p:graphicFrame>
          <p:sp>
            <p:nvSpPr>
              <p:cNvPr id="40" name="TextBox 39"/>
              <p:cNvSpPr txBox="1"/>
              <p:nvPr/>
            </p:nvSpPr>
            <p:spPr>
              <a:xfrm>
                <a:off x="533400" y="4036874"/>
                <a:ext cx="7772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/>
                <a:endParaRPr lang="en-US" u="sng" dirty="0" smtClean="0"/>
              </a:p>
              <a:p>
                <a:pPr marL="342900" indent="-342900"/>
                <a:endParaRPr lang="en-US" u="sng" dirty="0" smtClean="0">
                  <a:solidFill>
                    <a:srgbClr val="002060"/>
                  </a:solidFill>
                </a:endParaRPr>
              </a:p>
              <a:p>
                <a:pPr marL="342900" indent="-342900" latinLnBrk="1"/>
                <a:r>
                  <a:rPr lang="en-US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 Wind Speed</a:t>
                </a:r>
              </a:p>
              <a:p>
                <a:pPr marL="342900" indent="-342900" latinLnBrk="1">
                  <a:buAutoNum type="arabicPeriod"/>
                </a:pPr>
                <a:endPara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 latinLnBrk="1"/>
                <a:r>
                  <a:rPr lang="en-US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:endParaRPr lang="en-US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atinLnBrk="1"/>
                <a:endParaRPr lang="en-US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41" name="Object 4"/>
              <p:cNvGraphicFramePr>
                <a:graphicFrameLocks noChangeAspect="1"/>
              </p:cNvGraphicFramePr>
              <p:nvPr/>
            </p:nvGraphicFramePr>
            <p:xfrm>
              <a:off x="1066800" y="5715000"/>
              <a:ext cx="2641600" cy="787400"/>
            </p:xfrm>
            <a:graphic>
              <a:graphicData uri="http://schemas.openxmlformats.org/presentationml/2006/ole">
                <p:oleObj spid="_x0000_s3089" name="Equation" r:id="rId6" imgW="1320480" imgH="393480" progId="Equation.3">
                  <p:embed/>
                </p:oleObj>
              </a:graphicData>
            </a:graphic>
          </p:graphicFrame>
          <p:graphicFrame>
            <p:nvGraphicFramePr>
              <p:cNvPr id="42" name="Object 5"/>
              <p:cNvGraphicFramePr>
                <a:graphicFrameLocks noChangeAspect="1"/>
              </p:cNvGraphicFramePr>
              <p:nvPr/>
            </p:nvGraphicFramePr>
            <p:xfrm>
              <a:off x="1054100" y="5118100"/>
              <a:ext cx="2362200" cy="457200"/>
            </p:xfrm>
            <a:graphic>
              <a:graphicData uri="http://schemas.openxmlformats.org/presentationml/2006/ole">
                <p:oleObj spid="_x0000_s3090" name="Equation" r:id="rId7" imgW="1180800" imgH="228600" progId="Equation.3">
                  <p:embed/>
                </p:oleObj>
              </a:graphicData>
            </a:graphic>
          </p:graphicFrame>
          <p:graphicFrame>
            <p:nvGraphicFramePr>
              <p:cNvPr id="43" name="Object 6"/>
              <p:cNvGraphicFramePr>
                <a:graphicFrameLocks noChangeAspect="1"/>
              </p:cNvGraphicFramePr>
              <p:nvPr/>
            </p:nvGraphicFramePr>
            <p:xfrm>
              <a:off x="4191000" y="5105400"/>
              <a:ext cx="1549400" cy="457200"/>
            </p:xfrm>
            <a:graphic>
              <a:graphicData uri="http://schemas.openxmlformats.org/presentationml/2006/ole">
                <p:oleObj spid="_x0000_s3091" name="Equation" r:id="rId8" imgW="774360" imgH="228600" progId="Equation.3">
                  <p:embed/>
                </p:oleObj>
              </a:graphicData>
            </a:graphic>
          </p:graphicFrame>
        </p:grpSp>
      </p:grpSp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3733800" y="5791200"/>
          <a:ext cx="901700" cy="573088"/>
        </p:xfrm>
        <a:graphic>
          <a:graphicData uri="http://schemas.openxmlformats.org/presentationml/2006/ole">
            <p:oleObj spid="_x0000_s3092" name="Equation" r:id="rId9" imgW="27936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052513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u="sng" dirty="0" smtClean="0"/>
          </a:p>
          <a:p>
            <a:pPr marL="342900" indent="-342900"/>
            <a:endParaRPr lang="en-US" u="sng" dirty="0" smtClean="0">
              <a:solidFill>
                <a:srgbClr val="002060"/>
              </a:solidFill>
            </a:endParaRPr>
          </a:p>
          <a:p>
            <a:pPr marL="342900" indent="-342900" latinLnBrk="1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Mixing Length, Friction velocity,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roughness length</a:t>
            </a:r>
          </a:p>
          <a:p>
            <a:pPr marL="342900" indent="-342900" latinLnBrk="1">
              <a:buAutoNum type="arabicPeriod"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latinLnBrk="1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Logarithmic Wind Shear Profile</a:t>
            </a:r>
            <a:endParaRPr lang="en-US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62000" y="2119313"/>
          <a:ext cx="6832600" cy="533400"/>
        </p:xfrm>
        <a:graphic>
          <a:graphicData uri="http://schemas.openxmlformats.org/presentationml/2006/ole">
            <p:oleObj spid="_x0000_s4099" name="Equation" r:id="rId4" imgW="3416040" imgH="266400" progId="Equation.3">
              <p:embed/>
            </p:oleObj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685800" y="2043113"/>
            <a:ext cx="7010400" cy="1766807"/>
            <a:chOff x="685800" y="2043113"/>
            <a:chExt cx="7010400" cy="1766807"/>
          </a:xfrm>
        </p:grpSpPr>
        <p:sp>
          <p:nvSpPr>
            <p:cNvPr id="15" name="Rectangle 14"/>
            <p:cNvSpPr/>
            <p:nvPr/>
          </p:nvSpPr>
          <p:spPr>
            <a:xfrm>
              <a:off x="7086600" y="2043113"/>
              <a:ext cx="6096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Elbow Connector 29"/>
            <p:cNvCxnSpPr>
              <a:stCxn id="15" idx="2"/>
            </p:cNvCxnSpPr>
            <p:nvPr/>
          </p:nvCxnSpPr>
          <p:spPr>
            <a:xfrm rot="5400000">
              <a:off x="4229100" y="23813"/>
              <a:ext cx="457200" cy="58674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04" name="Object 8"/>
            <p:cNvGraphicFramePr>
              <a:graphicFrameLocks noChangeAspect="1"/>
            </p:cNvGraphicFramePr>
            <p:nvPr/>
          </p:nvGraphicFramePr>
          <p:xfrm>
            <a:off x="685800" y="3186113"/>
            <a:ext cx="1752600" cy="623807"/>
          </p:xfrm>
          <a:graphic>
            <a:graphicData uri="http://schemas.openxmlformats.org/presentationml/2006/ole">
              <p:oleObj spid="_x0000_s4104" name="Equation" r:id="rId5" imgW="749160" imgH="266400" progId="Equation.3">
                <p:embed/>
              </p:oleObj>
            </a:graphicData>
          </a:graphic>
        </p:graphicFrame>
      </p:grpSp>
      <p:grpSp>
        <p:nvGrpSpPr>
          <p:cNvPr id="54" name="Group 53"/>
          <p:cNvGrpSpPr/>
          <p:nvPr/>
        </p:nvGrpSpPr>
        <p:grpSpPr>
          <a:xfrm>
            <a:off x="1524000" y="3186113"/>
            <a:ext cx="5729288" cy="1219200"/>
            <a:chOff x="1524000" y="3186113"/>
            <a:chExt cx="5729288" cy="1219200"/>
          </a:xfrm>
        </p:grpSpPr>
        <p:graphicFrame>
          <p:nvGraphicFramePr>
            <p:cNvPr id="4106" name="Object 10"/>
            <p:cNvGraphicFramePr>
              <a:graphicFrameLocks noChangeAspect="1"/>
            </p:cNvGraphicFramePr>
            <p:nvPr/>
          </p:nvGraphicFramePr>
          <p:xfrm>
            <a:off x="1524000" y="3900488"/>
            <a:ext cx="4338638" cy="504825"/>
          </p:xfrm>
          <a:graphic>
            <a:graphicData uri="http://schemas.openxmlformats.org/presentationml/2006/ole">
              <p:oleObj spid="_x0000_s4106" name="Equation" r:id="rId6" imgW="1854000" imgH="215640" progId="Equation.3">
                <p:embed/>
              </p:oleObj>
            </a:graphicData>
          </a:graphic>
        </p:graphicFrame>
        <p:cxnSp>
          <p:nvCxnSpPr>
            <p:cNvPr id="34" name="Straight Arrow Connector 33"/>
            <p:cNvCxnSpPr/>
            <p:nvPr/>
          </p:nvCxnSpPr>
          <p:spPr>
            <a:xfrm>
              <a:off x="2743200" y="3490913"/>
              <a:ext cx="1752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07" name="Object 11"/>
            <p:cNvGraphicFramePr>
              <a:graphicFrameLocks noChangeAspect="1"/>
            </p:cNvGraphicFramePr>
            <p:nvPr/>
          </p:nvGraphicFramePr>
          <p:xfrm>
            <a:off x="4697413" y="3186113"/>
            <a:ext cx="2555875" cy="623888"/>
          </p:xfrm>
          <a:graphic>
            <a:graphicData uri="http://schemas.openxmlformats.org/presentationml/2006/ole">
              <p:oleObj spid="_x0000_s4107" name="Equation" r:id="rId7" imgW="1091880" imgH="266400" progId="Equation.3">
                <p:embed/>
              </p:oleObj>
            </a:graphicData>
          </a:graphic>
        </p:graphicFrame>
      </p:grpSp>
      <p:grpSp>
        <p:nvGrpSpPr>
          <p:cNvPr id="57" name="Group 56"/>
          <p:cNvGrpSpPr/>
          <p:nvPr/>
        </p:nvGrpSpPr>
        <p:grpSpPr>
          <a:xfrm>
            <a:off x="612775" y="3872706"/>
            <a:ext cx="7219950" cy="1766094"/>
            <a:chOff x="612775" y="3872706"/>
            <a:chExt cx="7219950" cy="1766094"/>
          </a:xfrm>
        </p:grpSpPr>
        <p:grpSp>
          <p:nvGrpSpPr>
            <p:cNvPr id="55" name="Group 54"/>
            <p:cNvGrpSpPr/>
            <p:nvPr/>
          </p:nvGrpSpPr>
          <p:grpSpPr>
            <a:xfrm>
              <a:off x="4800600" y="3872706"/>
              <a:ext cx="3032125" cy="1575594"/>
              <a:chOff x="4800600" y="3872706"/>
              <a:chExt cx="3032125" cy="1575594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rot="5400000">
                <a:off x="6051551" y="4298156"/>
                <a:ext cx="851693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108" name="Object 12"/>
              <p:cNvGraphicFramePr>
                <a:graphicFrameLocks noChangeAspect="1"/>
              </p:cNvGraphicFramePr>
              <p:nvPr/>
            </p:nvGraphicFramePr>
            <p:xfrm>
              <a:off x="4800600" y="4824413"/>
              <a:ext cx="3032125" cy="623887"/>
            </p:xfrm>
            <a:graphic>
              <a:graphicData uri="http://schemas.openxmlformats.org/presentationml/2006/ole">
                <p:oleObj spid="_x0000_s4108" name="Equation" r:id="rId8" imgW="1295280" imgH="266400" progId="Equation.3">
                  <p:embed/>
                </p:oleObj>
              </a:graphicData>
            </a:graphic>
          </p:graphicFrame>
        </p:grpSp>
        <p:grpSp>
          <p:nvGrpSpPr>
            <p:cNvPr id="56" name="Group 55"/>
            <p:cNvGrpSpPr/>
            <p:nvPr/>
          </p:nvGrpSpPr>
          <p:grpSpPr>
            <a:xfrm>
              <a:off x="612775" y="4510088"/>
              <a:ext cx="4111626" cy="1128712"/>
              <a:chOff x="612775" y="4510088"/>
              <a:chExt cx="4111626" cy="1128712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rot="10800000" flipV="1">
                <a:off x="4038601" y="5130800"/>
                <a:ext cx="685800" cy="126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109" name="Object 13"/>
              <p:cNvGraphicFramePr>
                <a:graphicFrameLocks noChangeAspect="1"/>
              </p:cNvGraphicFramePr>
              <p:nvPr/>
            </p:nvGraphicFramePr>
            <p:xfrm>
              <a:off x="612775" y="4510088"/>
              <a:ext cx="3328988" cy="1128712"/>
            </p:xfrm>
            <a:graphic>
              <a:graphicData uri="http://schemas.openxmlformats.org/presentationml/2006/ole">
                <p:oleObj spid="_x0000_s4109" name="Equation" r:id="rId9" imgW="1422360" imgH="482400" progId="Equation.3">
                  <p:embed/>
                </p:oleObj>
              </a:graphicData>
            </a:graphic>
          </p:graphicFrame>
        </p:grpSp>
      </p:grpSp>
      <p:grpSp>
        <p:nvGrpSpPr>
          <p:cNvPr id="52" name="Group 51"/>
          <p:cNvGrpSpPr/>
          <p:nvPr/>
        </p:nvGrpSpPr>
        <p:grpSpPr>
          <a:xfrm>
            <a:off x="2286000" y="5562600"/>
            <a:ext cx="6172200" cy="1143000"/>
            <a:chOff x="2286000" y="5562600"/>
            <a:chExt cx="6172200" cy="1143000"/>
          </a:xfrm>
        </p:grpSpPr>
        <p:cxnSp>
          <p:nvCxnSpPr>
            <p:cNvPr id="49" name="Elbow Connector 48"/>
            <p:cNvCxnSpPr/>
            <p:nvPr/>
          </p:nvCxnSpPr>
          <p:spPr>
            <a:xfrm>
              <a:off x="2286000" y="5715000"/>
              <a:ext cx="2362200" cy="3810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4724400" y="5562600"/>
              <a:ext cx="3733800" cy="1143000"/>
              <a:chOff x="4724400" y="5562600"/>
              <a:chExt cx="3733800" cy="11430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724400" y="5562600"/>
                <a:ext cx="3733800" cy="1143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110" name="Object 14"/>
              <p:cNvGraphicFramePr>
                <a:graphicFrameLocks noChangeAspect="1"/>
              </p:cNvGraphicFramePr>
              <p:nvPr/>
            </p:nvGraphicFramePr>
            <p:xfrm>
              <a:off x="5262563" y="5562600"/>
              <a:ext cx="2555875" cy="1128713"/>
            </p:xfrm>
            <a:graphic>
              <a:graphicData uri="http://schemas.openxmlformats.org/presentationml/2006/ole">
                <p:oleObj spid="_x0000_s4110" name="Equation" r:id="rId10" imgW="1091880" imgH="48240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052513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u="sng" dirty="0" smtClean="0"/>
          </a:p>
          <a:p>
            <a:pPr marL="342900" indent="-342900"/>
            <a:endParaRPr lang="en-US" u="sng" dirty="0" smtClean="0">
              <a:solidFill>
                <a:srgbClr val="002060"/>
              </a:solidFill>
            </a:endParaRPr>
          </a:p>
          <a:p>
            <a:pPr marL="342900" indent="-342900" latinLnBrk="1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Richardson Number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Monin-Obukhov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Length </a:t>
            </a:r>
          </a:p>
          <a:p>
            <a:pPr marL="342900" indent="-342900" latinLnBrk="1">
              <a:buAutoNum type="arabicPeriod"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latinLnBrk="1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atinLnBrk="1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Thermal Stratification on the Wind Shear Profile</a:t>
            </a:r>
            <a:endParaRPr lang="en-US" dirty="0"/>
          </a:p>
        </p:txBody>
      </p:sp>
      <p:graphicFrame>
        <p:nvGraphicFramePr>
          <p:cNvPr id="26" name="Object 13"/>
          <p:cNvGraphicFramePr>
            <a:graphicFrameLocks noChangeAspect="1"/>
          </p:cNvGraphicFramePr>
          <p:nvPr/>
        </p:nvGraphicFramePr>
        <p:xfrm>
          <a:off x="685800" y="1981200"/>
          <a:ext cx="3209925" cy="920750"/>
        </p:xfrm>
        <a:graphic>
          <a:graphicData uri="http://schemas.openxmlformats.org/presentationml/2006/ole">
            <p:oleObj spid="_x0000_s7170" name="Equation" r:id="rId3" imgW="1371600" imgH="393480" progId="Equation.3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62000" y="3486150"/>
          <a:ext cx="2763838" cy="476250"/>
        </p:xfrm>
        <a:graphic>
          <a:graphicData uri="http://schemas.openxmlformats.org/presentationml/2006/ole">
            <p:oleObj spid="_x0000_s7171" name="Equation" r:id="rId4" imgW="1180800" imgH="203040" progId="Equation.3">
              <p:embed/>
            </p:oleObj>
          </a:graphicData>
        </a:graphic>
      </p:graphicFrame>
      <p:sp>
        <p:nvSpPr>
          <p:cNvPr id="28" name="Rectangle 27"/>
          <p:cNvSpPr/>
          <p:nvPr/>
        </p:nvSpPr>
        <p:spPr>
          <a:xfrm>
            <a:off x="609600" y="3116818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Potential Temperature</a:t>
            </a:r>
            <a:endParaRPr lang="en-US" dirty="0"/>
          </a:p>
        </p:txBody>
      </p:sp>
      <p:graphicFrame>
        <p:nvGraphicFramePr>
          <p:cNvPr id="29" name="Object 10"/>
          <p:cNvGraphicFramePr>
            <a:graphicFrameLocks noChangeAspect="1"/>
          </p:cNvGraphicFramePr>
          <p:nvPr/>
        </p:nvGraphicFramePr>
        <p:xfrm>
          <a:off x="838200" y="4572000"/>
          <a:ext cx="7100888" cy="1727200"/>
        </p:xfrm>
        <a:graphic>
          <a:graphicData uri="http://schemas.openxmlformats.org/presentationml/2006/ole">
            <p:oleObj spid="_x0000_s7172" name="Equation" r:id="rId5" imgW="3035160" imgH="736560" progId="Equation.3">
              <p:embed/>
            </p:oleObj>
          </a:graphicData>
        </a:graphic>
      </p:graphicFrame>
      <p:sp>
        <p:nvSpPr>
          <p:cNvPr id="31" name="Rectangle 30"/>
          <p:cNvSpPr/>
          <p:nvPr/>
        </p:nvSpPr>
        <p:spPr>
          <a:xfrm>
            <a:off x="609600" y="448683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Richardson Number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2400" y="4343400"/>
            <a:ext cx="7772400" cy="2362200"/>
            <a:chOff x="152400" y="4343400"/>
            <a:chExt cx="7772400" cy="2362200"/>
          </a:xfrm>
        </p:grpSpPr>
        <p:sp>
          <p:nvSpPr>
            <p:cNvPr id="11" name="Rectangle 10"/>
            <p:cNvSpPr/>
            <p:nvPr/>
          </p:nvSpPr>
          <p:spPr>
            <a:xfrm>
              <a:off x="152400" y="4343400"/>
              <a:ext cx="7772400" cy="236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3"/>
            <p:cNvGrpSpPr/>
            <p:nvPr/>
          </p:nvGrpSpPr>
          <p:grpSpPr>
            <a:xfrm>
              <a:off x="533400" y="4724400"/>
              <a:ext cx="3352800" cy="1606550"/>
              <a:chOff x="609600" y="1670050"/>
              <a:chExt cx="3352800" cy="16065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09600" y="1670050"/>
                <a:ext cx="3352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Monin-Obukhov</a:t>
                </a:r>
                <a:r>
                  <a:rPr lang="en-US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Length</a:t>
                </a:r>
                <a:endParaRPr lang="en-US" dirty="0"/>
              </a:p>
            </p:txBody>
          </p:sp>
          <p:graphicFrame>
            <p:nvGraphicFramePr>
              <p:cNvPr id="14" name="Object 5"/>
              <p:cNvGraphicFramePr>
                <a:graphicFrameLocks noChangeAspect="1"/>
              </p:cNvGraphicFramePr>
              <p:nvPr/>
            </p:nvGraphicFramePr>
            <p:xfrm>
              <a:off x="762000" y="2131457"/>
              <a:ext cx="2000182" cy="1145143"/>
            </p:xfrm>
            <a:graphic>
              <a:graphicData uri="http://schemas.openxmlformats.org/presentationml/2006/ole">
                <p:oleObj spid="_x0000_s7173" name="Equation" r:id="rId6" imgW="799920" imgH="457200" progId="Equation.3">
                  <p:embed/>
                </p:oleObj>
              </a:graphicData>
            </a:graphic>
          </p:graphicFrame>
        </p:grpSp>
      </p:grpSp>
      <p:pic>
        <p:nvPicPr>
          <p:cNvPr id="25" name="Picture 43"/>
          <p:cNvPicPr>
            <a:picLocks noChangeAspect="1" noChangeArrowheads="1"/>
          </p:cNvPicPr>
          <p:nvPr/>
        </p:nvPicPr>
        <p:blipFill>
          <a:blip r:embed="rId7"/>
          <a:srcRect l="11174" t="13714" r="60190" b="19628"/>
          <a:stretch>
            <a:fillRect/>
          </a:stretch>
        </p:blipFill>
        <p:spPr bwMode="auto">
          <a:xfrm>
            <a:off x="6172200" y="1600200"/>
            <a:ext cx="2590800" cy="376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Group 26"/>
          <p:cNvGrpSpPr/>
          <p:nvPr/>
        </p:nvGrpSpPr>
        <p:grpSpPr>
          <a:xfrm>
            <a:off x="0" y="1524000"/>
            <a:ext cx="9144000" cy="5181600"/>
            <a:chOff x="0" y="1524000"/>
            <a:chExt cx="9144000" cy="5181600"/>
          </a:xfrm>
        </p:grpSpPr>
        <p:grpSp>
          <p:nvGrpSpPr>
            <p:cNvPr id="30" name="Group 29"/>
            <p:cNvGrpSpPr/>
            <p:nvPr/>
          </p:nvGrpSpPr>
          <p:grpSpPr>
            <a:xfrm>
              <a:off x="0" y="1524000"/>
              <a:ext cx="9144000" cy="5181600"/>
              <a:chOff x="0" y="1524000"/>
              <a:chExt cx="9144000" cy="51816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1524000"/>
                <a:ext cx="9144000" cy="518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4" name="Object 13"/>
              <p:cNvGraphicFramePr>
                <a:graphicFrameLocks noChangeAspect="1"/>
              </p:cNvGraphicFramePr>
              <p:nvPr/>
            </p:nvGraphicFramePr>
            <p:xfrm>
              <a:off x="304800" y="1969532"/>
              <a:ext cx="3768665" cy="1143000"/>
            </p:xfrm>
            <a:graphic>
              <a:graphicData uri="http://schemas.openxmlformats.org/presentationml/2006/ole">
                <p:oleObj spid="_x0000_s7179" name="Equation" r:id="rId8" imgW="1422360" imgH="431640" progId="Equation.3">
                  <p:embed/>
                </p:oleObj>
              </a:graphicData>
            </a:graphic>
          </p:graphicFrame>
          <p:sp>
            <p:nvSpPr>
              <p:cNvPr id="35" name="Rectangle 34"/>
              <p:cNvSpPr/>
              <p:nvPr/>
            </p:nvSpPr>
            <p:spPr>
              <a:xfrm>
                <a:off x="152400" y="1600200"/>
                <a:ext cx="5105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*** CORRECTION </a:t>
                </a:r>
                <a:r>
                  <a:rPr lang="en-US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of the Logarithmic Profile</a:t>
                </a:r>
                <a:endParaRPr lang="en-US" dirty="0"/>
              </a:p>
            </p:txBody>
          </p:sp>
          <p:graphicFrame>
            <p:nvGraphicFramePr>
              <p:cNvPr id="36" name="Object 8"/>
              <p:cNvGraphicFramePr>
                <a:graphicFrameLocks noChangeAspect="1"/>
              </p:cNvGraphicFramePr>
              <p:nvPr/>
            </p:nvGraphicFramePr>
            <p:xfrm>
              <a:off x="457200" y="3124200"/>
              <a:ext cx="5334000" cy="843921"/>
            </p:xfrm>
            <a:graphic>
              <a:graphicData uri="http://schemas.openxmlformats.org/presentationml/2006/ole">
                <p:oleObj spid="_x0000_s7180" name="Equation" r:id="rId9" imgW="3047760" imgH="482400" progId="Equation.3">
                  <p:embed/>
                </p:oleObj>
              </a:graphicData>
            </a:graphic>
          </p:graphicFrame>
          <p:graphicFrame>
            <p:nvGraphicFramePr>
              <p:cNvPr id="37" name="Object 9"/>
              <p:cNvGraphicFramePr>
                <a:graphicFrameLocks noChangeAspect="1"/>
              </p:cNvGraphicFramePr>
              <p:nvPr/>
            </p:nvGraphicFramePr>
            <p:xfrm>
              <a:off x="533400" y="4495800"/>
              <a:ext cx="1689100" cy="755650"/>
            </p:xfrm>
            <a:graphic>
              <a:graphicData uri="http://schemas.openxmlformats.org/presentationml/2006/ole">
                <p:oleObj spid="_x0000_s7181" name="Equation" r:id="rId10" imgW="965160" imgH="431640" progId="Equation.3">
                  <p:embed/>
                </p:oleObj>
              </a:graphicData>
            </a:graphic>
          </p:graphicFrame>
          <p:graphicFrame>
            <p:nvGraphicFramePr>
              <p:cNvPr id="38" name="Object 10"/>
              <p:cNvGraphicFramePr>
                <a:graphicFrameLocks noChangeAspect="1"/>
              </p:cNvGraphicFramePr>
              <p:nvPr/>
            </p:nvGraphicFramePr>
            <p:xfrm>
              <a:off x="1752600" y="3825875"/>
              <a:ext cx="1755775" cy="822325"/>
            </p:xfrm>
            <a:graphic>
              <a:graphicData uri="http://schemas.openxmlformats.org/presentationml/2006/ole">
                <p:oleObj spid="_x0000_s7182" name="Equation" r:id="rId11" imgW="1002960" imgH="469800" progId="Equation.3">
                  <p:embed/>
                </p:oleObj>
              </a:graphicData>
            </a:graphic>
          </p:graphicFrame>
          <p:sp>
            <p:nvSpPr>
              <p:cNvPr id="39" name="Rectangle 38"/>
              <p:cNvSpPr/>
              <p:nvPr/>
            </p:nvSpPr>
            <p:spPr>
              <a:xfrm>
                <a:off x="533400" y="5257800"/>
                <a:ext cx="4648200" cy="1371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0" name="Object 14"/>
              <p:cNvGraphicFramePr>
                <a:graphicFrameLocks noChangeAspect="1"/>
              </p:cNvGraphicFramePr>
              <p:nvPr/>
            </p:nvGraphicFramePr>
            <p:xfrm>
              <a:off x="685800" y="5334000"/>
              <a:ext cx="4310062" cy="1187450"/>
            </p:xfrm>
            <a:graphic>
              <a:graphicData uri="http://schemas.openxmlformats.org/presentationml/2006/ole">
                <p:oleObj spid="_x0000_s7183" name="Equation" r:id="rId12" imgW="1841400" imgH="507960" progId="Equation.3">
                  <p:embed/>
                </p:oleObj>
              </a:graphicData>
            </a:graphic>
          </p:graphicFrame>
        </p:grpSp>
        <p:pic>
          <p:nvPicPr>
            <p:cNvPr id="32" name="Picture 43"/>
            <p:cNvPicPr>
              <a:picLocks noChangeAspect="1" noChangeArrowheads="1"/>
            </p:cNvPicPr>
            <p:nvPr/>
          </p:nvPicPr>
          <p:blipFill>
            <a:blip r:embed="rId7"/>
            <a:srcRect l="11174" t="13714" r="60190" b="19628"/>
            <a:stretch>
              <a:fillRect/>
            </a:stretch>
          </p:blipFill>
          <p:spPr bwMode="auto">
            <a:xfrm>
              <a:off x="6172200" y="1600200"/>
              <a:ext cx="2590800" cy="3769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44908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	</a:t>
            </a:r>
            <a:endParaRPr lang="en-US" b="1" u="sng" dirty="0" smtClean="0"/>
          </a:p>
          <a:p>
            <a:pPr marL="342900" indent="-342900"/>
            <a:endParaRPr lang="en-US" u="sng" dirty="0" smtClean="0"/>
          </a:p>
          <a:p>
            <a:pPr lvl="0" latinLnBrk="1"/>
            <a:r>
              <a:rPr lang="en-US" dirty="0" smtClean="0"/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a) Choose </a:t>
            </a:r>
            <a:r>
              <a:rPr lang="en-US" dirty="0">
                <a:latin typeface="Arial" pitchFamily="34" charset="0"/>
                <a:cs typeface="Arial" pitchFamily="34" charset="0"/>
              </a:rPr>
              <a:t>various locations with different terrain conditions in Texas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latinLnBrk="1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&gt;&gt;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http://ned.usgs.gov//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latinLnBrk="1"/>
            <a:r>
              <a:rPr lang="en-US" dirty="0" smtClean="0">
                <a:latin typeface="Arial" pitchFamily="34" charset="0"/>
                <a:cs typeface="Arial" pitchFamily="34" charset="0"/>
              </a:rPr>
              <a:t> 	    &gt;&gt;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http://www.geographynetwork.com/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latinLnBrk="1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latinLnBrk="1"/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b) Investigate </a:t>
            </a:r>
            <a:r>
              <a:rPr lang="en-US" dirty="0">
                <a:latin typeface="Arial" pitchFamily="34" charset="0"/>
                <a:cs typeface="Arial" pitchFamily="34" charset="0"/>
              </a:rPr>
              <a:t>and collect data of the topography and other stability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conditions</a:t>
            </a:r>
          </a:p>
          <a:p>
            <a:pPr lvl="0" latinLnBrk="1"/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>
                <a:latin typeface="Arial" pitchFamily="34" charset="0"/>
                <a:cs typeface="Arial" pitchFamily="34" charset="0"/>
              </a:rPr>
              <a:t>that can affect the wind power production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latinLnBrk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0" latinLnBrk="1"/>
            <a:r>
              <a:rPr lang="en-US" dirty="0" smtClean="0">
                <a:latin typeface="Arial" pitchFamily="34" charset="0"/>
                <a:cs typeface="Arial" pitchFamily="34" charset="0"/>
              </a:rPr>
              <a:t>	c) Collect </a:t>
            </a:r>
            <a:r>
              <a:rPr lang="en-US" dirty="0">
                <a:latin typeface="Arial" pitchFamily="34" charset="0"/>
                <a:cs typeface="Arial" pitchFamily="34" charset="0"/>
              </a:rPr>
              <a:t>climate data of wind speed from NOAA online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latinLnBrk="1"/>
            <a:r>
              <a:rPr lang="en-US" dirty="0" smtClean="0">
                <a:latin typeface="Arial" pitchFamily="34" charset="0"/>
                <a:cs typeface="Arial" pitchFamily="34" charset="0"/>
              </a:rPr>
              <a:t>	   &gt;&gt;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http://cdo.ncdc.noaa.gov/CDO/cdo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latinLnBrk="1"/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	</a:t>
            </a:r>
          </a:p>
          <a:p>
            <a:pPr lvl="0" latinLnBrk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latinLnBrk="1"/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d) Collect </a:t>
            </a:r>
            <a:r>
              <a:rPr lang="en-US" dirty="0">
                <a:latin typeface="Arial" pitchFamily="34" charset="0"/>
                <a:cs typeface="Arial" pitchFamily="34" charset="0"/>
              </a:rPr>
              <a:t>the data of demography or energy consumption to determine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latinLnBrk="1"/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the </a:t>
            </a:r>
            <a:r>
              <a:rPr lang="en-US" dirty="0">
                <a:latin typeface="Arial" pitchFamily="34" charset="0"/>
                <a:cs typeface="Arial" pitchFamily="34" charset="0"/>
              </a:rPr>
              <a:t>energy demand of each location.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latinLnBrk="1"/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&gt;&gt;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5"/>
              </a:rPr>
              <a:t>http://landcover.usgs.gov/classes.php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latinLnBrk="1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86106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Data Collection</a:t>
            </a:r>
            <a:endParaRPr lang="en-US" dirty="0"/>
          </a:p>
        </p:txBody>
      </p:sp>
      <p:grpSp>
        <p:nvGrpSpPr>
          <p:cNvPr id="14" name="Group 4"/>
          <p:cNvGrpSpPr/>
          <p:nvPr/>
        </p:nvGrpSpPr>
        <p:grpSpPr>
          <a:xfrm>
            <a:off x="0" y="1752600"/>
            <a:ext cx="9144000" cy="4876800"/>
            <a:chOff x="0" y="1752600"/>
            <a:chExt cx="9144000" cy="4876800"/>
          </a:xfrm>
        </p:grpSpPr>
        <p:sp>
          <p:nvSpPr>
            <p:cNvPr id="15" name="Rectangle 14"/>
            <p:cNvSpPr/>
            <p:nvPr/>
          </p:nvSpPr>
          <p:spPr>
            <a:xfrm>
              <a:off x="0" y="1752600"/>
              <a:ext cx="9144000" cy="487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" y="1752600"/>
              <a:ext cx="8915400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b="1" dirty="0" smtClean="0"/>
                <a:t>	</a:t>
              </a:r>
              <a:endParaRPr lang="en-US" b="1" u="sng" dirty="0"/>
            </a:p>
            <a:p>
              <a:pPr marL="342900" indent="-342900"/>
              <a:r>
                <a:rPr lang="en-US" b="1" u="sng" dirty="0" smtClean="0">
                  <a:latin typeface="Arial" pitchFamily="34" charset="0"/>
                  <a:cs typeface="Arial" pitchFamily="34" charset="0"/>
                </a:rPr>
                <a:t> Data Catalog of National Centers for </a:t>
              </a:r>
              <a:r>
                <a:rPr lang="en-US" b="1" u="sng" dirty="0" err="1" smtClean="0">
                  <a:latin typeface="Arial" pitchFamily="34" charset="0"/>
                  <a:cs typeface="Arial" pitchFamily="34" charset="0"/>
                </a:rPr>
                <a:t>Enviornmental</a:t>
              </a:r>
              <a:r>
                <a:rPr lang="en-US" b="1" u="sng" dirty="0" smtClean="0">
                  <a:latin typeface="Arial" pitchFamily="34" charset="0"/>
                  <a:cs typeface="Arial" pitchFamily="34" charset="0"/>
                </a:rPr>
                <a:t> Prediction (NCEP)</a:t>
              </a:r>
            </a:p>
            <a:p>
              <a:pPr marL="342900" indent="-342900"/>
              <a:endParaRPr lang="en-US" u="sng" dirty="0">
                <a:latin typeface="Arial" pitchFamily="34" charset="0"/>
                <a:cs typeface="Arial" pitchFamily="34" charset="0"/>
              </a:endParaRPr>
            </a:p>
            <a:p>
              <a:pPr lvl="0" latinLnBrk="1"/>
              <a:r>
                <a:rPr lang="en-US" dirty="0" smtClean="0">
                  <a:latin typeface="Arial" pitchFamily="34" charset="0"/>
                  <a:cs typeface="Arial" pitchFamily="34" charset="0"/>
                </a:rPr>
                <a:t>	NARR (North American Regional Reanalysis) dataset</a:t>
              </a:r>
            </a:p>
            <a:p>
              <a:pPr lvl="0" latinLnBrk="1"/>
              <a:r>
                <a:rPr lang="en-US" dirty="0" smtClean="0">
                  <a:latin typeface="Arial" pitchFamily="34" charset="0"/>
                  <a:cs typeface="Arial" pitchFamily="34" charset="0"/>
                </a:rPr>
                <a:t>	&gt;&gt; </a:t>
              </a:r>
              <a:r>
                <a:rPr lang="en-US" dirty="0" smtClean="0">
                  <a:latin typeface="Arial" pitchFamily="34" charset="0"/>
                  <a:cs typeface="Arial" pitchFamily="34" charset="0"/>
                  <a:hlinkClick r:id="rId7"/>
                </a:rPr>
                <a:t>http://nomads.ncdc.noaa.gov:8085/thredds/catalog/narr/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lvl="0" latinLnBrk="1"/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lvl="0" latinLnBrk="1"/>
              <a:r>
                <a:rPr lang="en-US" dirty="0" smtClean="0">
                  <a:latin typeface="Arial" pitchFamily="34" charset="0"/>
                  <a:cs typeface="Arial" pitchFamily="34" charset="0"/>
                </a:rPr>
                <a:t>	- The operational model: Eta model</a:t>
              </a:r>
            </a:p>
            <a:p>
              <a:pPr lvl="0" latinLnBrk="1"/>
              <a:r>
                <a:rPr lang="en-US" dirty="0" smtClean="0">
                  <a:latin typeface="Arial" pitchFamily="34" charset="0"/>
                  <a:cs typeface="Arial" pitchFamily="34" charset="0"/>
                </a:rPr>
                <a:t>	</a:t>
              </a:r>
            </a:p>
            <a:p>
              <a:pPr lvl="0" latinLnBrk="1"/>
              <a:r>
                <a:rPr lang="en-US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- Resolution: 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32 km grid</a:t>
              </a:r>
            </a:p>
            <a:p>
              <a:pPr lvl="0" latinLnBrk="1"/>
              <a:r>
                <a:rPr lang="en-US" dirty="0">
                  <a:latin typeface="Arial" pitchFamily="34" charset="0"/>
                  <a:cs typeface="Arial" pitchFamily="34" charset="0"/>
                </a:rPr>
                <a:t>	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lvl="0" latinLnBrk="1"/>
              <a:r>
                <a:rPr lang="en-US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- Data available: 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1979 to current</a:t>
              </a:r>
            </a:p>
            <a:p>
              <a:pPr lvl="0" latinLnBrk="1"/>
              <a:r>
                <a:rPr lang="en-US" dirty="0">
                  <a:latin typeface="Arial" pitchFamily="34" charset="0"/>
                  <a:cs typeface="Arial" pitchFamily="34" charset="0"/>
                </a:rPr>
                <a:t>	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lvl="0" latinLnBrk="1"/>
              <a:r>
                <a:rPr lang="en-US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- Directories: 3 hourly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climatologies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, daily, monthly</a:t>
              </a:r>
            </a:p>
          </p:txBody>
        </p:sp>
      </p:grpSp>
      <p:grpSp>
        <p:nvGrpSpPr>
          <p:cNvPr id="17" name="Group 8"/>
          <p:cNvGrpSpPr/>
          <p:nvPr/>
        </p:nvGrpSpPr>
        <p:grpSpPr>
          <a:xfrm>
            <a:off x="0" y="1219200"/>
            <a:ext cx="9144000" cy="5105400"/>
            <a:chOff x="0" y="1219200"/>
            <a:chExt cx="9144000" cy="5105400"/>
          </a:xfrm>
        </p:grpSpPr>
        <p:sp>
          <p:nvSpPr>
            <p:cNvPr id="18" name="Rectangle 17"/>
            <p:cNvSpPr/>
            <p:nvPr/>
          </p:nvSpPr>
          <p:spPr>
            <a:xfrm>
              <a:off x="0" y="1600200"/>
              <a:ext cx="9144000" cy="472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0" y="1219200"/>
              <a:ext cx="891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latinLnBrk="1"/>
              <a:endParaRPr lang="en-US" dirty="0" smtClean="0"/>
            </a:p>
            <a:p>
              <a:pPr lvl="0" latinLnBrk="1"/>
              <a:endParaRPr lang="en-US" dirty="0"/>
            </a:p>
            <a:p>
              <a:pPr lvl="0" latinLnBrk="1"/>
              <a:r>
                <a:rPr lang="en-US" dirty="0" smtClean="0"/>
                <a:t>	</a:t>
              </a:r>
              <a:r>
                <a:rPr lang="en-US" b="1" dirty="0" smtClean="0"/>
                <a:t>Format of the data (</a:t>
              </a:r>
              <a:r>
                <a:rPr lang="en-US" b="1" dirty="0" err="1" smtClean="0"/>
                <a:t>NetCDF</a:t>
              </a:r>
              <a:r>
                <a:rPr lang="en-US" b="1" dirty="0" smtClean="0"/>
                <a:t>)</a:t>
              </a:r>
            </a:p>
            <a:p>
              <a:pPr lvl="0" latinLnBrk="1"/>
              <a:endParaRPr lang="en-US" b="1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2362200"/>
              <a:ext cx="40005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" y="2362200"/>
              <a:ext cx="40005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0624" t="17969" r="9599" b="12938"/>
          <a:stretch>
            <a:fillRect/>
          </a:stretch>
        </p:blipFill>
        <p:spPr bwMode="auto">
          <a:xfrm>
            <a:off x="2667000" y="2133600"/>
            <a:ext cx="4128735" cy="381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 l="30624" t="17969" r="1875" b="13281"/>
          <a:stretch>
            <a:fillRect/>
          </a:stretch>
        </p:blipFill>
        <p:spPr bwMode="auto">
          <a:xfrm>
            <a:off x="2294395" y="2089854"/>
            <a:ext cx="4679494" cy="389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30624" t="17969" r="1875" b="13281"/>
          <a:stretch>
            <a:fillRect/>
          </a:stretch>
        </p:blipFill>
        <p:spPr bwMode="auto">
          <a:xfrm>
            <a:off x="1143000" y="1143000"/>
            <a:ext cx="6781799" cy="552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 l="30624" t="17969" r="1875" b="13281"/>
          <a:stretch>
            <a:fillRect/>
          </a:stretch>
        </p:blipFill>
        <p:spPr bwMode="auto">
          <a:xfrm>
            <a:off x="1143000" y="1143000"/>
            <a:ext cx="6781799" cy="552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 l="30624" t="17969" r="1875" b="13281"/>
          <a:stretch>
            <a:fillRect/>
          </a:stretch>
        </p:blipFill>
        <p:spPr bwMode="auto">
          <a:xfrm>
            <a:off x="1143000" y="1143000"/>
            <a:ext cx="6781799" cy="552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 preferRelativeResize="0">
            <a:picLocks noChangeAspect="1" noChangeArrowheads="1"/>
          </p:cNvPicPr>
          <p:nvPr/>
        </p:nvPicPr>
        <p:blipFill>
          <a:blip r:embed="rId7"/>
          <a:srcRect l="31876" t="17969" r="1875" b="13281"/>
          <a:stretch>
            <a:fillRect/>
          </a:stretch>
        </p:blipFill>
        <p:spPr bwMode="auto">
          <a:xfrm>
            <a:off x="1143000" y="1143000"/>
            <a:ext cx="6781799" cy="552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/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Data Verification- Comparison with 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TCOON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353</Words>
  <Application>Microsoft Office PowerPoint</Application>
  <PresentationFormat>On-screen Show (4:3)</PresentationFormat>
  <Paragraphs>153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Custom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CAEE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cs32225</dc:creator>
  <cp:lastModifiedBy>cs32225</cp:lastModifiedBy>
  <cp:revision>39</cp:revision>
  <dcterms:created xsi:type="dcterms:W3CDTF">2007-12-06T10:43:56Z</dcterms:created>
  <dcterms:modified xsi:type="dcterms:W3CDTF">2007-12-06T17:30:25Z</dcterms:modified>
</cp:coreProperties>
</file>