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5" r:id="rId3"/>
    <p:sldId id="267" r:id="rId4"/>
    <p:sldId id="258" r:id="rId5"/>
    <p:sldId id="264" r:id="rId6"/>
    <p:sldId id="257" r:id="rId7"/>
    <p:sldId id="260" r:id="rId8"/>
    <p:sldId id="263" r:id="rId9"/>
    <p:sldId id="262"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9580" autoAdjust="0"/>
  </p:normalViewPr>
  <p:slideViewPr>
    <p:cSldViewPr>
      <p:cViewPr varScale="1">
        <p:scale>
          <a:sx n="53" d="100"/>
          <a:sy n="53" d="100"/>
        </p:scale>
        <p:origin x="-16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Water Source</a:t>
            </a:r>
            <a:r>
              <a:rPr lang="en-US" baseline="0" dirty="0" smtClean="0"/>
              <a:t>s in Delhi</a:t>
            </a:r>
            <a:endParaRPr lang="en-US" dirty="0"/>
          </a:p>
        </c:rich>
      </c:tx>
      <c:layout>
        <c:manualLayout>
          <c:xMode val="edge"/>
          <c:yMode val="edge"/>
          <c:x val="0.29708321182074487"/>
          <c:y val="0"/>
        </c:manualLayout>
      </c:layout>
    </c:title>
    <c:plotArea>
      <c:layout>
        <c:manualLayout>
          <c:layoutTarget val="inner"/>
          <c:xMode val="edge"/>
          <c:yMode val="edge"/>
          <c:x val="0.13627377347062386"/>
          <c:y val="0.11782121711530245"/>
          <c:w val="0.53938458350600893"/>
          <c:h val="0.31773304546609077"/>
        </c:manualLayout>
      </c:layout>
      <c:barChart>
        <c:barDir val="col"/>
        <c:grouping val="clustered"/>
        <c:ser>
          <c:idx val="0"/>
          <c:order val="0"/>
          <c:tx>
            <c:strRef>
              <c:f>Sheet1!$D$1</c:f>
              <c:strCache>
                <c:ptCount val="1"/>
                <c:pt idx="0">
                  <c:v>Quantity (MDG)</c:v>
                </c:pt>
              </c:strCache>
            </c:strRef>
          </c:tx>
          <c:cat>
            <c:strRef>
              <c:f>Sheet1!$C$2:$C$5</c:f>
              <c:strCache>
                <c:ptCount val="4"/>
                <c:pt idx="0">
                  <c:v>Yamuna</c:v>
                </c:pt>
                <c:pt idx="1">
                  <c:v>Ganga</c:v>
                </c:pt>
                <c:pt idx="2">
                  <c:v>Storage</c:v>
                </c:pt>
                <c:pt idx="3">
                  <c:v>Ranney/Tube Wells</c:v>
                </c:pt>
              </c:strCache>
            </c:strRef>
          </c:cat>
          <c:val>
            <c:numRef>
              <c:f>Sheet1!$D$2:$D$5</c:f>
              <c:numCache>
                <c:formatCode>General</c:formatCode>
                <c:ptCount val="4"/>
                <c:pt idx="0">
                  <c:v>210</c:v>
                </c:pt>
                <c:pt idx="1">
                  <c:v>100</c:v>
                </c:pt>
                <c:pt idx="2">
                  <c:v>240</c:v>
                </c:pt>
                <c:pt idx="3">
                  <c:v>81</c:v>
                </c:pt>
              </c:numCache>
            </c:numRef>
          </c:val>
        </c:ser>
        <c:axId val="90500096"/>
        <c:axId val="90507904"/>
      </c:barChart>
      <c:catAx>
        <c:axId val="90500096"/>
        <c:scaling>
          <c:orientation val="minMax"/>
        </c:scaling>
        <c:axPos val="b"/>
        <c:majorTickMark val="none"/>
        <c:tickLblPos val="nextTo"/>
        <c:crossAx val="90507904"/>
        <c:crosses val="autoZero"/>
        <c:auto val="1"/>
        <c:lblAlgn val="ctr"/>
        <c:lblOffset val="100"/>
      </c:catAx>
      <c:valAx>
        <c:axId val="90507904"/>
        <c:scaling>
          <c:orientation val="minMax"/>
        </c:scaling>
        <c:axPos val="l"/>
        <c:majorGridlines/>
        <c:numFmt formatCode="General" sourceLinked="1"/>
        <c:majorTickMark val="none"/>
        <c:tickLblPos val="nextTo"/>
        <c:crossAx val="90500096"/>
        <c:crosses val="autoZero"/>
        <c:crossBetween val="between"/>
      </c:valAx>
    </c:plotArea>
    <c:legend>
      <c:legendPos val="r"/>
      <c:layout>
        <c:manualLayout>
          <c:xMode val="edge"/>
          <c:yMode val="edge"/>
          <c:x val="9.04467999192409E-2"/>
          <c:y val="0.74784166514069483"/>
          <c:w val="0.25266817342276671"/>
          <c:h val="9.4181840551181159E-2"/>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8.6652185718164534E-2"/>
          <c:y val="2.7027027027027046E-2"/>
        </c:manualLayout>
      </c:layout>
    </c:title>
    <c:plotArea>
      <c:layout/>
      <c:barChart>
        <c:barDir val="col"/>
        <c:grouping val="clustered"/>
        <c:ser>
          <c:idx val="0"/>
          <c:order val="0"/>
          <c:tx>
            <c:strRef>
              <c:f>Sheet2!$F$2</c:f>
              <c:strCache>
                <c:ptCount val="1"/>
                <c:pt idx="0">
                  <c:v>Water (MGD)</c:v>
                </c:pt>
              </c:strCache>
            </c:strRef>
          </c:tx>
          <c:dPt>
            <c:idx val="3"/>
            <c:spPr>
              <a:solidFill>
                <a:schemeClr val="accent2"/>
              </a:solidFill>
            </c:spPr>
          </c:dPt>
          <c:dPt>
            <c:idx val="4"/>
            <c:spPr>
              <a:solidFill>
                <a:srgbClr val="C0504D"/>
              </a:solidFill>
            </c:spPr>
          </c:dPt>
          <c:cat>
            <c:strRef>
              <c:f>Sheet2!$E$3:$E$7</c:f>
              <c:strCache>
                <c:ptCount val="5"/>
                <c:pt idx="0">
                  <c:v>Demand</c:v>
                </c:pt>
                <c:pt idx="1">
                  <c:v>Supply</c:v>
                </c:pt>
                <c:pt idx="2">
                  <c:v>Available</c:v>
                </c:pt>
                <c:pt idx="3">
                  <c:v>Loss</c:v>
                </c:pt>
                <c:pt idx="4">
                  <c:v>Gap</c:v>
                </c:pt>
              </c:strCache>
            </c:strRef>
          </c:cat>
          <c:val>
            <c:numRef>
              <c:f>Sheet2!$F$3:$F$7</c:f>
              <c:numCache>
                <c:formatCode>General</c:formatCode>
                <c:ptCount val="5"/>
                <c:pt idx="0">
                  <c:v>830</c:v>
                </c:pt>
                <c:pt idx="1">
                  <c:v>650</c:v>
                </c:pt>
                <c:pt idx="2">
                  <c:v>460</c:v>
                </c:pt>
                <c:pt idx="3">
                  <c:v>190</c:v>
                </c:pt>
                <c:pt idx="4">
                  <c:v>180</c:v>
                </c:pt>
              </c:numCache>
            </c:numRef>
          </c:val>
        </c:ser>
        <c:axId val="90553344"/>
        <c:axId val="90567424"/>
      </c:barChart>
      <c:catAx>
        <c:axId val="90553344"/>
        <c:scaling>
          <c:orientation val="minMax"/>
        </c:scaling>
        <c:axPos val="b"/>
        <c:tickLblPos val="nextTo"/>
        <c:crossAx val="90567424"/>
        <c:crosses val="autoZero"/>
        <c:auto val="1"/>
        <c:lblAlgn val="ctr"/>
        <c:lblOffset val="100"/>
      </c:catAx>
      <c:valAx>
        <c:axId val="90567424"/>
        <c:scaling>
          <c:orientation val="minMax"/>
        </c:scaling>
        <c:axPos val="l"/>
        <c:majorGridlines/>
        <c:numFmt formatCode="General" sourceLinked="1"/>
        <c:tickLblPos val="nextTo"/>
        <c:crossAx val="90553344"/>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60D16-83E2-4DF1-AB62-85B2CFAA4A81}" type="datetimeFigureOut">
              <a:rPr lang="en-US" smtClean="0"/>
              <a:pPr/>
              <a:t>12/2/2008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ACD3B-7CDB-43EC-85C1-F9C4AF65F6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9ACD3B-7CDB-43EC-85C1-F9C4AF65F6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World Bank and Asian Dev Bank and UN have been promoting privatization. That has not been successful in three pilot programs in India. The reason for that is its been economically motivated. The language used is “willingness to pay” “consumers” “economic good”. “ability to pay” “coping mechanisms” and “human right” are words that are not being explored much and hence not being reflected in policies. I am hoping that this research will address this gap.</a:t>
            </a:r>
            <a:endParaRPr lang="en-US" dirty="0" smtClean="0"/>
          </a:p>
          <a:p>
            <a:endParaRPr lang="en-US" dirty="0"/>
          </a:p>
        </p:txBody>
      </p:sp>
      <p:sp>
        <p:nvSpPr>
          <p:cNvPr id="4" name="Slide Number Placeholder 3"/>
          <p:cNvSpPr>
            <a:spLocks noGrp="1"/>
          </p:cNvSpPr>
          <p:nvPr>
            <p:ph type="sldNum" sz="quarter" idx="10"/>
          </p:nvPr>
        </p:nvSpPr>
        <p:spPr/>
        <p:txBody>
          <a:bodyPr/>
          <a:lstStyle/>
          <a:p>
            <a:fld id="{6F9ACD3B-7CDB-43EC-85C1-F9C4AF65F6E9}"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9ACD3B-7CDB-43EC-85C1-F9C4AF65F6E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stress means the proportion of the water intake to the inventory of water resources </a:t>
            </a:r>
          </a:p>
          <a:p>
            <a:r>
              <a:rPr lang="en-US" dirty="0" smtClean="0"/>
              <a:t>According to the UNHABITAT, more than 1 billion people across the globe live</a:t>
            </a:r>
            <a:r>
              <a:rPr lang="en-US" baseline="0" dirty="0" smtClean="0"/>
              <a:t> in ‘slums’. Approximately 98% of these are in developing countries. UNHABITAT defines these slums as “</a:t>
            </a:r>
            <a:r>
              <a:rPr lang="en-US" sz="1200" kern="1200" dirty="0" smtClean="0">
                <a:solidFill>
                  <a:schemeClr val="tx1"/>
                </a:solidFill>
                <a:latin typeface="+mn-lt"/>
                <a:ea typeface="+mn-ea"/>
                <a:cs typeface="+mn-cs"/>
              </a:rPr>
              <a:t>areas that combine, to various extents, characteristics such as </a:t>
            </a:r>
            <a:r>
              <a:rPr lang="en-US" sz="1200" i="1" kern="1200" dirty="0" smtClean="0">
                <a:solidFill>
                  <a:schemeClr val="tx1"/>
                </a:solidFill>
                <a:latin typeface="+mn-lt"/>
                <a:ea typeface="+mn-ea"/>
                <a:cs typeface="+mn-cs"/>
              </a:rPr>
              <a:t>inadequate access to safe water, </a:t>
            </a:r>
            <a:r>
              <a:rPr lang="en-US" sz="1200" kern="1200" dirty="0" smtClean="0">
                <a:solidFill>
                  <a:schemeClr val="tx1"/>
                </a:solidFill>
                <a:latin typeface="+mn-lt"/>
                <a:ea typeface="+mn-ea"/>
                <a:cs typeface="+mn-cs"/>
              </a:rPr>
              <a:t>and other infrastructure, poor structural quality of housing, overcrowding, and insecure residential status” Going by this definition there are approximate 1 billion people across</a:t>
            </a:r>
            <a:r>
              <a:rPr lang="en-US" sz="1200" kern="1200" baseline="0" dirty="0" smtClean="0">
                <a:solidFill>
                  <a:schemeClr val="tx1"/>
                </a:solidFill>
                <a:latin typeface="+mn-lt"/>
                <a:ea typeface="+mn-ea"/>
                <a:cs typeface="+mn-cs"/>
              </a:rPr>
              <a:t> the world that do not have access to adequate water supply. </a:t>
            </a:r>
            <a:r>
              <a:rPr lang="en-US" baseline="0" dirty="0" smtClean="0"/>
              <a:t>In Delhi alone this number is between 6-8 million people. </a:t>
            </a:r>
            <a:endParaRPr lang="en-US" dirty="0" smtClean="0"/>
          </a:p>
          <a:p>
            <a:endParaRPr lang="en-US" dirty="0"/>
          </a:p>
        </p:txBody>
      </p:sp>
      <p:sp>
        <p:nvSpPr>
          <p:cNvPr id="4" name="Slide Number Placeholder 3"/>
          <p:cNvSpPr>
            <a:spLocks noGrp="1"/>
          </p:cNvSpPr>
          <p:nvPr>
            <p:ph type="sldNum" sz="quarter" idx="10"/>
          </p:nvPr>
        </p:nvSpPr>
        <p:spPr/>
        <p:txBody>
          <a:bodyPr/>
          <a:lstStyle/>
          <a:p>
            <a:fld id="{6F9ACD3B-7CDB-43EC-85C1-F9C4AF65F6E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Delhi has total area of 1486 sq </a:t>
            </a:r>
            <a:r>
              <a:rPr lang="en-US" dirty="0" err="1" smtClean="0"/>
              <a:t>kms</a:t>
            </a:r>
            <a:r>
              <a:rPr lang="en-US" dirty="0" smtClean="0"/>
              <a:t> out of which fully developed urban areas is 525 sq </a:t>
            </a:r>
            <a:r>
              <a:rPr lang="en-US" dirty="0" err="1" smtClean="0"/>
              <a:t>kms</a:t>
            </a:r>
            <a:r>
              <a:rPr lang="en-US" dirty="0" smtClean="0"/>
              <a:t>. With about 17 million inhabitants, the city is bursting at its seams. Delhi receives a total average rainfall of around 600 mm per year, of which 80 % is received in three months ( July – September).</a:t>
            </a:r>
            <a:r>
              <a:rPr lang="en-US" baseline="0" dirty="0" smtClean="0"/>
              <a:t> Average density of </a:t>
            </a:r>
            <a:r>
              <a:rPr lang="en-US" baseline="0" dirty="0" err="1" smtClean="0"/>
              <a:t>delhi</a:t>
            </a:r>
            <a:r>
              <a:rPr lang="en-US" baseline="0" dirty="0" smtClean="0"/>
              <a:t> is</a:t>
            </a:r>
            <a:r>
              <a:rPr lang="en-US" sz="1200" kern="1200" dirty="0" smtClean="0">
                <a:solidFill>
                  <a:schemeClr val="tx1"/>
                </a:solidFill>
                <a:latin typeface="+mn-lt"/>
                <a:ea typeface="+mn-ea"/>
                <a:cs typeface="+mn-cs"/>
              </a:rPr>
              <a:t> 9,294 persons per </a:t>
            </a:r>
            <a:r>
              <a:rPr lang="en-US" sz="1200" kern="1200" dirty="0" err="1" smtClean="0">
                <a:solidFill>
                  <a:schemeClr val="tx1"/>
                </a:solidFill>
                <a:latin typeface="+mn-lt"/>
                <a:ea typeface="+mn-ea"/>
                <a:cs typeface="+mn-cs"/>
              </a:rPr>
              <a:t>sqkm</a:t>
            </a:r>
            <a:r>
              <a:rPr lang="en-US" sz="1200" kern="1200" dirty="0" smtClean="0">
                <a:solidFill>
                  <a:schemeClr val="tx1"/>
                </a:solidFill>
                <a:latin typeface="+mn-lt"/>
                <a:ea typeface="+mn-ea"/>
                <a:cs typeface="+mn-cs"/>
              </a:rPr>
              <a:t>. In slums this goes </a:t>
            </a:r>
            <a:r>
              <a:rPr lang="en-US" sz="1200" kern="1200" dirty="0" err="1" smtClean="0">
                <a:solidFill>
                  <a:schemeClr val="tx1"/>
                </a:solidFill>
                <a:latin typeface="+mn-lt"/>
                <a:ea typeface="+mn-ea"/>
                <a:cs typeface="+mn-cs"/>
              </a:rPr>
              <a:t>upto</a:t>
            </a:r>
            <a:r>
              <a:rPr lang="en-US" sz="1200" kern="1200" dirty="0" smtClean="0">
                <a:solidFill>
                  <a:schemeClr val="tx1"/>
                </a:solidFill>
                <a:latin typeface="+mn-lt"/>
                <a:ea typeface="+mn-ea"/>
                <a:cs typeface="+mn-cs"/>
              </a:rPr>
              <a:t> 300,000</a:t>
            </a:r>
            <a:r>
              <a:rPr lang="en-US" sz="1200" kern="1200" baseline="0" dirty="0" smtClean="0">
                <a:solidFill>
                  <a:schemeClr val="tx1"/>
                </a:solidFill>
                <a:latin typeface="+mn-lt"/>
                <a:ea typeface="+mn-ea"/>
                <a:cs typeface="+mn-cs"/>
              </a:rPr>
              <a:t> persons per sq km. </a:t>
            </a:r>
            <a:r>
              <a:rPr lang="en-US" sz="1200" kern="1200" dirty="0" smtClean="0">
                <a:solidFill>
                  <a:schemeClr val="tx1"/>
                </a:solidFill>
                <a:latin typeface="+mn-lt"/>
                <a:ea typeface="+mn-ea"/>
                <a:cs typeface="+mn-cs"/>
              </a:rPr>
              <a:t>Average income</a:t>
            </a:r>
            <a:r>
              <a:rPr lang="en-US" sz="1200" kern="1200" baseline="0" dirty="0" smtClean="0">
                <a:solidFill>
                  <a:schemeClr val="tx1"/>
                </a:solidFill>
                <a:latin typeface="+mn-lt"/>
                <a:ea typeface="+mn-ea"/>
                <a:cs typeface="+mn-cs"/>
              </a:rPr>
              <a:t> within these slums is 2$ a day. Poor people </a:t>
            </a:r>
            <a:r>
              <a:rPr lang="en-US" baseline="0" dirty="0" smtClean="0"/>
              <a:t>end up paying a lot more for water – Davis (2006) found that in Bombay, the poor pay 4000% more for potable water than those with piped connections. </a:t>
            </a:r>
            <a:endParaRPr lang="en-US" dirty="0"/>
          </a:p>
        </p:txBody>
      </p:sp>
      <p:sp>
        <p:nvSpPr>
          <p:cNvPr id="4" name="Slide Number Placeholder 3"/>
          <p:cNvSpPr>
            <a:spLocks noGrp="1"/>
          </p:cNvSpPr>
          <p:nvPr>
            <p:ph type="sldNum" sz="quarter" idx="10"/>
          </p:nvPr>
        </p:nvSpPr>
        <p:spPr/>
        <p:txBody>
          <a:bodyPr/>
          <a:lstStyle/>
          <a:p>
            <a:fld id="{6F9ACD3B-7CDB-43EC-85C1-F9C4AF65F6E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Delhi</a:t>
            </a:r>
            <a:r>
              <a:rPr lang="en-US" baseline="0" dirty="0" smtClean="0"/>
              <a:t> population is increasing the land use is expected the shift a bit. What you see here is that the high density residential is moving away from the center of the city to the outskirts. This includes a lot of the slums that existed in the center are being forced out towards the periphery of the city. The periphery does not have piped infrastructure to supply water, of even enough water supply to serve the shifting and incoming population. </a:t>
            </a:r>
            <a:endParaRPr lang="en-US" dirty="0"/>
          </a:p>
        </p:txBody>
      </p:sp>
      <p:sp>
        <p:nvSpPr>
          <p:cNvPr id="4" name="Slide Number Placeholder 3"/>
          <p:cNvSpPr>
            <a:spLocks noGrp="1"/>
          </p:cNvSpPr>
          <p:nvPr>
            <p:ph type="sldNum" sz="quarter" idx="10"/>
          </p:nvPr>
        </p:nvSpPr>
        <p:spPr/>
        <p:txBody>
          <a:bodyPr/>
          <a:lstStyle/>
          <a:p>
            <a:fld id="{6F9ACD3B-7CDB-43EC-85C1-F9C4AF65F6E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r>
              <a:rPr lang="en-US" dirty="0" smtClean="0"/>
              <a:t>Situated on the banks of the river Yamuna, the city is mainly supplied by surface water from the Yamuna, Ravi </a:t>
            </a:r>
            <a:r>
              <a:rPr lang="en-US" dirty="0" err="1" smtClean="0"/>
              <a:t>beas</a:t>
            </a:r>
            <a:r>
              <a:rPr lang="en-US" dirty="0" smtClean="0"/>
              <a:t> water ( </a:t>
            </a:r>
            <a:r>
              <a:rPr lang="en-US" dirty="0" err="1" smtClean="0"/>
              <a:t>Bhakra</a:t>
            </a:r>
            <a:r>
              <a:rPr lang="en-US" dirty="0" smtClean="0"/>
              <a:t> storage) and the </a:t>
            </a:r>
            <a:r>
              <a:rPr lang="en-US" dirty="0" err="1" smtClean="0"/>
              <a:t>Ganga</a:t>
            </a:r>
            <a:r>
              <a:rPr lang="en-US" dirty="0" smtClean="0"/>
              <a:t> water. The water availability from surface water sources, viz. Yamuna, </a:t>
            </a:r>
            <a:r>
              <a:rPr lang="en-US" dirty="0" err="1" smtClean="0"/>
              <a:t>Ganga</a:t>
            </a:r>
            <a:r>
              <a:rPr lang="en-US" dirty="0" smtClean="0"/>
              <a:t> and </a:t>
            </a:r>
            <a:r>
              <a:rPr lang="en-US" dirty="0" err="1" smtClean="0"/>
              <a:t>Bhakra</a:t>
            </a:r>
            <a:r>
              <a:rPr lang="en-US" dirty="0" smtClean="0"/>
              <a:t> systems is approximately 1150 MCM ( million cubic </a:t>
            </a:r>
            <a:r>
              <a:rPr lang="en-US" dirty="0" err="1" smtClean="0"/>
              <a:t>metre</a:t>
            </a:r>
            <a:r>
              <a:rPr lang="en-US" dirty="0" smtClean="0"/>
              <a:t>), and of  this 40 % is available from Yamuna river. Total groundwater availability is of the order of 290 MCM per year.</a:t>
            </a:r>
            <a:r>
              <a:rPr lang="en-US" baseline="0" dirty="0" smtClean="0"/>
              <a:t> </a:t>
            </a:r>
            <a:r>
              <a:rPr lang="en-US" sz="1200" dirty="0" err="1" smtClean="0">
                <a:solidFill>
                  <a:srgbClr val="191970"/>
                </a:solidFill>
                <a:latin typeface="Arial" charset="0"/>
              </a:rPr>
              <a:t>Ranney</a:t>
            </a:r>
            <a:r>
              <a:rPr lang="en-US" sz="1200" dirty="0" smtClean="0">
                <a:solidFill>
                  <a:srgbClr val="191970"/>
                </a:solidFill>
                <a:latin typeface="Arial" charset="0"/>
              </a:rPr>
              <a:t> </a:t>
            </a:r>
            <a:r>
              <a:rPr lang="en-US" sz="1200" dirty="0" smtClean="0">
                <a:solidFill>
                  <a:srgbClr val="191970"/>
                </a:solidFill>
                <a:latin typeface="Arial" charset="0"/>
              </a:rPr>
              <a:t>wells and </a:t>
            </a:r>
            <a:r>
              <a:rPr lang="en-US" sz="1200" dirty="0" err="1" smtClean="0">
                <a:solidFill>
                  <a:srgbClr val="191970"/>
                </a:solidFill>
                <a:latin typeface="Arial" charset="0"/>
              </a:rPr>
              <a:t>tubewells</a:t>
            </a:r>
            <a:r>
              <a:rPr lang="en-US" sz="1200" dirty="0" smtClean="0">
                <a:solidFill>
                  <a:srgbClr val="191970"/>
                </a:solidFill>
                <a:latin typeface="Arial" charset="0"/>
              </a:rPr>
              <a:t>.</a:t>
            </a:r>
            <a:r>
              <a:rPr lang="en-US" sz="1200" dirty="0" smtClean="0">
                <a:latin typeface="Arial" charset="0"/>
              </a:rPr>
              <a:t> This source, </a:t>
            </a:r>
            <a:r>
              <a:rPr lang="en-US" sz="1200" dirty="0" smtClean="0">
                <a:latin typeface="Arial" charset="0"/>
              </a:rPr>
              <a:t>Delhi's </a:t>
            </a:r>
            <a:r>
              <a:rPr lang="en-US" sz="1200" dirty="0" smtClean="0">
                <a:latin typeface="Arial" charset="0"/>
              </a:rPr>
              <a:t>ground-water </a:t>
            </a:r>
            <a:r>
              <a:rPr lang="en-US" sz="1200" dirty="0" smtClean="0">
                <a:latin typeface="Arial" charset="0"/>
              </a:rPr>
              <a:t>level has </a:t>
            </a:r>
            <a:r>
              <a:rPr lang="en-US" sz="1200" dirty="0" smtClean="0">
                <a:latin typeface="Arial" charset="0"/>
              </a:rPr>
              <a:t>gone down by about eight meters in the last 20 years at the rate of about a foot a year. </a:t>
            </a:r>
            <a:endParaRPr lang="en-US" sz="1200" dirty="0" smtClean="0">
              <a:latin typeface="Arial" charset="0"/>
            </a:endParaRPr>
          </a:p>
          <a:p>
            <a:r>
              <a:rPr lang="en-US" sz="1200" kern="1200" baseline="0" dirty="0" smtClean="0">
                <a:solidFill>
                  <a:schemeClr val="tx1"/>
                </a:solidFill>
                <a:latin typeface="+mn-lt"/>
                <a:ea typeface="+mn-ea"/>
                <a:cs typeface="+mn-cs"/>
              </a:rPr>
              <a:t>- According to the DJB office, 10-12 residents can ask for a tanker free of cost. Most residents say that their allotted tanker arrives once</a:t>
            </a:r>
          </a:p>
          <a:p>
            <a:r>
              <a:rPr lang="en-US" sz="1200" kern="1200" baseline="0" dirty="0" smtClean="0">
                <a:solidFill>
                  <a:schemeClr val="tx1"/>
                </a:solidFill>
                <a:latin typeface="+mn-lt"/>
                <a:ea typeface="+mn-ea"/>
                <a:cs typeface="+mn-cs"/>
              </a:rPr>
              <a:t>in two or three days. But in 2007 DJB’s limit has been reached, so no more applications for tankers are being accepted. The number of people depending on nearby sources of water has increased. </a:t>
            </a:r>
          </a:p>
          <a:p>
            <a:pPr marL="342900" lvl="0" indent="-342900"/>
            <a:endParaRPr lang="en-US" dirty="0"/>
          </a:p>
        </p:txBody>
      </p:sp>
      <p:sp>
        <p:nvSpPr>
          <p:cNvPr id="4" name="Slide Number Placeholder 3"/>
          <p:cNvSpPr>
            <a:spLocks noGrp="1"/>
          </p:cNvSpPr>
          <p:nvPr>
            <p:ph type="sldNum" sz="quarter" idx="10"/>
          </p:nvPr>
        </p:nvSpPr>
        <p:spPr/>
        <p:txBody>
          <a:bodyPr/>
          <a:lstStyle/>
          <a:p>
            <a:fld id="{6F9ACD3B-7CDB-43EC-85C1-F9C4AF65F6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t>
            </a:r>
            <a:r>
              <a:rPr lang="en-US" sz="1200" kern="1200" baseline="0" dirty="0" smtClean="0">
                <a:solidFill>
                  <a:schemeClr val="tx1"/>
                </a:solidFill>
                <a:latin typeface="+mn-lt"/>
                <a:ea typeface="+mn-ea"/>
                <a:cs typeface="+mn-cs"/>
              </a:rPr>
              <a:t>ground </a:t>
            </a:r>
            <a:r>
              <a:rPr lang="en-US" sz="1200" kern="1200" baseline="0" dirty="0" smtClean="0">
                <a:solidFill>
                  <a:schemeClr val="tx1"/>
                </a:solidFill>
                <a:latin typeface="+mn-lt"/>
                <a:ea typeface="+mn-ea"/>
                <a:cs typeface="+mn-cs"/>
              </a:rPr>
              <a:t>water </a:t>
            </a:r>
            <a:r>
              <a:rPr lang="en-US" sz="1200" kern="1200" baseline="0" dirty="0" smtClean="0">
                <a:solidFill>
                  <a:schemeClr val="tx1"/>
                </a:solidFill>
                <a:latin typeface="+mn-lt"/>
                <a:ea typeface="+mn-ea"/>
                <a:cs typeface="+mn-cs"/>
              </a:rPr>
              <a:t>levels </a:t>
            </a:r>
            <a:r>
              <a:rPr lang="en-US" sz="1200" kern="1200" baseline="0" dirty="0" smtClean="0">
                <a:solidFill>
                  <a:schemeClr val="tx1"/>
                </a:solidFill>
                <a:latin typeface="+mn-lt"/>
                <a:ea typeface="+mn-ea"/>
                <a:cs typeface="+mn-cs"/>
              </a:rPr>
              <a:t>in Delhi are declining. </a:t>
            </a:r>
            <a:r>
              <a:rPr lang="en-US" sz="1200" kern="1200" baseline="0" dirty="0" smtClean="0">
                <a:solidFill>
                  <a:schemeClr val="tx1"/>
                </a:solidFill>
                <a:latin typeface="+mn-lt"/>
                <a:ea typeface="+mn-ea"/>
                <a:cs typeface="+mn-cs"/>
              </a:rPr>
              <a:t>The water quality </a:t>
            </a:r>
            <a:r>
              <a:rPr lang="en-US" sz="1200" kern="1200" baseline="0" dirty="0" smtClean="0">
                <a:solidFill>
                  <a:schemeClr val="tx1"/>
                </a:solidFill>
                <a:latin typeface="+mn-lt"/>
                <a:ea typeface="+mn-ea"/>
                <a:cs typeface="+mn-cs"/>
              </a:rPr>
              <a:t>is questionable. In most of the Delhi </a:t>
            </a:r>
            <a:r>
              <a:rPr lang="en-US" sz="1200" kern="1200" baseline="0" dirty="0" err="1" smtClean="0">
                <a:solidFill>
                  <a:schemeClr val="tx1"/>
                </a:solidFill>
                <a:latin typeface="+mn-lt"/>
                <a:ea typeface="+mn-ea"/>
                <a:cs typeface="+mn-cs"/>
              </a:rPr>
              <a:t>Jal</a:t>
            </a:r>
            <a:r>
              <a:rPr lang="en-US" sz="1200" kern="1200" baseline="0" dirty="0" smtClean="0">
                <a:solidFill>
                  <a:schemeClr val="tx1"/>
                </a:solidFill>
                <a:latin typeface="+mn-lt"/>
                <a:ea typeface="+mn-ea"/>
                <a:cs typeface="+mn-cs"/>
              </a:rPr>
              <a:t> Board Area (60% of the city) the water quality is either brackish </a:t>
            </a:r>
            <a:r>
              <a:rPr lang="en-US" sz="1200" kern="1200" baseline="0" dirty="0" smtClean="0">
                <a:solidFill>
                  <a:schemeClr val="tx1"/>
                </a:solidFill>
                <a:latin typeface="+mn-lt"/>
                <a:ea typeface="+mn-ea"/>
                <a:cs typeface="+mn-cs"/>
              </a:rPr>
              <a:t>at all </a:t>
            </a:r>
            <a:r>
              <a:rPr lang="en-US" sz="1200" kern="1200" baseline="0" dirty="0" smtClean="0">
                <a:solidFill>
                  <a:schemeClr val="tx1"/>
                </a:solidFill>
                <a:latin typeface="+mn-lt"/>
                <a:ea typeface="+mn-ea"/>
                <a:cs typeface="+mn-cs"/>
              </a:rPr>
              <a:t>levels or the fresh water is at 40m. In terms of the zones of decline too, the south Delhi rate is approximately 12-m per year.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smtClean="0">
                <a:solidFill>
                  <a:schemeClr val="tx1"/>
                </a:solidFill>
                <a:latin typeface="+mn-lt"/>
                <a:ea typeface="+mn-ea"/>
                <a:cs typeface="+mn-cs"/>
              </a:rPr>
              <a:t>worst case scenario </a:t>
            </a:r>
            <a:r>
              <a:rPr lang="en-US" sz="1200" kern="1200" baseline="0" dirty="0" smtClean="0">
                <a:solidFill>
                  <a:schemeClr val="tx1"/>
                </a:solidFill>
                <a:latin typeface="+mn-lt"/>
                <a:ea typeface="+mn-ea"/>
                <a:cs typeface="+mn-cs"/>
              </a:rPr>
              <a:t>is the South of the city. because </a:t>
            </a:r>
            <a:r>
              <a:rPr lang="en-US" sz="1200" kern="1200" baseline="0" dirty="0" smtClean="0">
                <a:solidFill>
                  <a:schemeClr val="tx1"/>
                </a:solidFill>
                <a:latin typeface="+mn-lt"/>
                <a:ea typeface="+mn-ea"/>
                <a:cs typeface="+mn-cs"/>
              </a:rPr>
              <a:t>there is no existing water treatment plant in </a:t>
            </a:r>
            <a:r>
              <a:rPr lang="en-US" sz="1200" kern="1200" baseline="0" dirty="0" smtClean="0">
                <a:solidFill>
                  <a:schemeClr val="tx1"/>
                </a:solidFill>
                <a:latin typeface="+mn-lt"/>
                <a:ea typeface="+mn-ea"/>
                <a:cs typeface="+mn-cs"/>
              </a:rPr>
              <a:t>the South of the Delhi. neighborhood </a:t>
            </a:r>
            <a:r>
              <a:rPr lang="en-US" sz="1200" kern="1200" baseline="0" dirty="0" smtClean="0">
                <a:solidFill>
                  <a:schemeClr val="tx1"/>
                </a:solidFill>
                <a:latin typeface="+mn-lt"/>
                <a:ea typeface="+mn-ea"/>
                <a:cs typeface="+mn-cs"/>
              </a:rPr>
              <a:t>and Zehra and Whittington have found that slums located near waste water treatment plants have better access to potable water. The closest </a:t>
            </a:r>
            <a:r>
              <a:rPr lang="en-US" sz="1200" kern="1200" baseline="0" dirty="0" err="1" smtClean="0">
                <a:solidFill>
                  <a:schemeClr val="tx1"/>
                </a:solidFill>
                <a:latin typeface="+mn-lt"/>
                <a:ea typeface="+mn-ea"/>
                <a:cs typeface="+mn-cs"/>
              </a:rPr>
              <a:t>Ranney</a:t>
            </a:r>
            <a:r>
              <a:rPr lang="en-US" sz="1200" kern="1200" baseline="0" dirty="0" smtClean="0">
                <a:solidFill>
                  <a:schemeClr val="tx1"/>
                </a:solidFill>
                <a:latin typeface="+mn-lt"/>
                <a:ea typeface="+mn-ea"/>
                <a:cs typeface="+mn-cs"/>
              </a:rPr>
              <a:t> Wells are all located on the other side of the river making access difficult.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dirty="0" smtClean="0"/>
              <a:t>It's estimated that one hand pump serves an average of 125 households (approximately750 people). Most pumps are already dry or in disrepair.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BED041-02A8-4606-A634-12FAA0720AD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river Yamuna covers a 22 km stretch between </a:t>
            </a:r>
            <a:r>
              <a:rPr lang="en-US" sz="1200" kern="1200" baseline="0" dirty="0" err="1" smtClean="0">
                <a:solidFill>
                  <a:schemeClr val="tx1"/>
                </a:solidFill>
                <a:latin typeface="+mn-lt"/>
                <a:ea typeface="+mn-ea"/>
                <a:cs typeface="+mn-cs"/>
              </a:rPr>
              <a:t>Wazirabad</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Okhla</a:t>
            </a:r>
            <a:r>
              <a:rPr lang="en-US" sz="1200" kern="1200" baseline="0" dirty="0" smtClean="0">
                <a:solidFill>
                  <a:schemeClr val="tx1"/>
                </a:solidFill>
                <a:latin typeface="+mn-lt"/>
                <a:ea typeface="+mn-ea"/>
                <a:cs typeface="+mn-cs"/>
              </a:rPr>
              <a:t> barrage in Delhi which is only 2% of its catchments area, but Delhi contributes about 80% of the river’s total pollution load. Nineteen major drains of Delhi dispose untreated municipal wastewater, approximately 2,871 million </a:t>
            </a:r>
            <a:r>
              <a:rPr lang="en-US" sz="1200" kern="1200" baseline="0" dirty="0" err="1" smtClean="0">
                <a:solidFill>
                  <a:schemeClr val="tx1"/>
                </a:solidFill>
                <a:latin typeface="+mn-lt"/>
                <a:ea typeface="+mn-ea"/>
                <a:cs typeface="+mn-cs"/>
              </a:rPr>
              <a:t>litres</a:t>
            </a:r>
            <a:r>
              <a:rPr lang="en-US" sz="1200" kern="1200" baseline="0" dirty="0" smtClean="0">
                <a:solidFill>
                  <a:schemeClr val="tx1"/>
                </a:solidFill>
                <a:latin typeface="+mn-lt"/>
                <a:ea typeface="+mn-ea"/>
                <a:cs typeface="+mn-cs"/>
              </a:rPr>
              <a:t> per day into the Yamuna of which approximately 300 million </a:t>
            </a:r>
            <a:r>
              <a:rPr lang="en-US" sz="1200" kern="1200" baseline="0" dirty="0" err="1" smtClean="0">
                <a:solidFill>
                  <a:schemeClr val="tx1"/>
                </a:solidFill>
                <a:latin typeface="+mn-lt"/>
                <a:ea typeface="+mn-ea"/>
                <a:cs typeface="+mn-cs"/>
              </a:rPr>
              <a:t>litres</a:t>
            </a:r>
            <a:r>
              <a:rPr lang="en-US" sz="1200" kern="1200" baseline="0" dirty="0" smtClean="0">
                <a:solidFill>
                  <a:schemeClr val="tx1"/>
                </a:solidFill>
                <a:latin typeface="+mn-lt"/>
                <a:ea typeface="+mn-ea"/>
                <a:cs typeface="+mn-cs"/>
              </a:rPr>
              <a:t> per day are from the industrial sector. Out of this at least 200 million liters of untreated muck being dumped in it everyday by Delhi's sewerage system that is why it is one of the most polluted rivers in the world (</a:t>
            </a:r>
            <a:r>
              <a:rPr lang="en-US" sz="1200" kern="1200" baseline="0" dirty="0" err="1" smtClean="0">
                <a:solidFill>
                  <a:schemeClr val="tx1"/>
                </a:solidFill>
                <a:latin typeface="+mn-lt"/>
                <a:ea typeface="+mn-ea"/>
                <a:cs typeface="+mn-cs"/>
              </a:rPr>
              <a:t>Malik</a:t>
            </a:r>
            <a:r>
              <a:rPr lang="en-US" sz="1200" kern="1200" baseline="0" dirty="0" smtClean="0">
                <a:solidFill>
                  <a:schemeClr val="tx1"/>
                </a:solidFill>
                <a:latin typeface="+mn-lt"/>
                <a:ea typeface="+mn-ea"/>
                <a:cs typeface="+mn-cs"/>
              </a:rPr>
              <a:t>, 2000). The </a:t>
            </a:r>
            <a:r>
              <a:rPr lang="en-US" sz="1200" kern="1200" baseline="0" dirty="0" err="1" smtClean="0">
                <a:solidFill>
                  <a:schemeClr val="tx1"/>
                </a:solidFill>
                <a:latin typeface="+mn-lt"/>
                <a:ea typeface="+mn-ea"/>
                <a:cs typeface="+mn-cs"/>
              </a:rPr>
              <a:t>Najafgarh</a:t>
            </a:r>
            <a:r>
              <a:rPr lang="en-US" sz="1200" kern="1200" baseline="0" dirty="0" smtClean="0">
                <a:solidFill>
                  <a:schemeClr val="tx1"/>
                </a:solidFill>
                <a:latin typeface="+mn-lt"/>
                <a:ea typeface="+mn-ea"/>
                <a:cs typeface="+mn-cs"/>
              </a:rPr>
              <a:t> drain alone contributed more than 80% of the waste water entering into the river Yamuna. </a:t>
            </a:r>
          </a:p>
          <a:p>
            <a:r>
              <a:rPr lang="en-US" sz="1200" kern="1200" baseline="0" dirty="0" smtClean="0">
                <a:solidFill>
                  <a:schemeClr val="tx1"/>
                </a:solidFill>
                <a:latin typeface="+mn-lt"/>
                <a:ea typeface="+mn-ea"/>
                <a:cs typeface="+mn-cs"/>
              </a:rPr>
              <a:t>However, you also have to remember that approximately 60% of water supply is from </a:t>
            </a:r>
            <a:r>
              <a:rPr lang="en-US" sz="1200" kern="1200" baseline="0" dirty="0" err="1" smtClean="0">
                <a:solidFill>
                  <a:schemeClr val="tx1"/>
                </a:solidFill>
                <a:latin typeface="+mn-lt"/>
                <a:ea typeface="+mn-ea"/>
                <a:cs typeface="+mn-cs"/>
              </a:rPr>
              <a:t>Yamuma</a:t>
            </a:r>
            <a:r>
              <a:rPr lang="en-US" sz="1200" kern="1200" baseline="0" dirty="0" smtClean="0">
                <a:solidFill>
                  <a:schemeClr val="tx1"/>
                </a:solidFill>
                <a:latin typeface="+mn-lt"/>
                <a:ea typeface="+mn-ea"/>
                <a:cs typeface="+mn-cs"/>
              </a:rPr>
              <a:t> and most of the people living in slums do not have access to treated piped water. This is one of the reasons why the water borne disease rate in Delhi is extremely high.</a:t>
            </a:r>
          </a:p>
          <a:p>
            <a:endParaRPr lang="en-US" dirty="0"/>
          </a:p>
        </p:txBody>
      </p:sp>
      <p:sp>
        <p:nvSpPr>
          <p:cNvPr id="4" name="Slide Number Placeholder 3"/>
          <p:cNvSpPr>
            <a:spLocks noGrp="1"/>
          </p:cNvSpPr>
          <p:nvPr>
            <p:ph type="sldNum" sz="quarter" idx="10"/>
          </p:nvPr>
        </p:nvSpPr>
        <p:spPr/>
        <p:txBody>
          <a:bodyPr/>
          <a:lstStyle/>
          <a:p>
            <a:fld id="{6F9ACD3B-7CDB-43EC-85C1-F9C4AF65F6E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In June of 2004, approximately 1000 cases cholera were reported in Delhi. This figure is more than three times the number of cases (207) reported for the same period in 2003. Typhoid cases also increased from 56,000 to 106,000 from 2004 to</a:t>
            </a:r>
            <a:r>
              <a:rPr lang="en-US" sz="1200" kern="1200" baseline="0" dirty="0" smtClean="0">
                <a:solidFill>
                  <a:schemeClr val="tx1"/>
                </a:solidFill>
                <a:latin typeface="+mn-lt"/>
                <a:ea typeface="+mn-ea"/>
                <a:cs typeface="+mn-cs"/>
              </a:rPr>
              <a:t> 2007. </a:t>
            </a:r>
            <a:r>
              <a:rPr lang="en-US" sz="1200" kern="1200" dirty="0" smtClean="0">
                <a:solidFill>
                  <a:schemeClr val="tx1"/>
                </a:solidFill>
                <a:latin typeface="+mn-lt"/>
                <a:ea typeface="+mn-ea"/>
                <a:cs typeface="+mn-cs"/>
              </a:rPr>
              <a:t> Diarrhea</a:t>
            </a:r>
            <a:r>
              <a:rPr lang="en-US" sz="1200" kern="1200" baseline="0" dirty="0" smtClean="0">
                <a:solidFill>
                  <a:schemeClr val="tx1"/>
                </a:solidFill>
                <a:latin typeface="+mn-lt"/>
                <a:ea typeface="+mn-ea"/>
                <a:cs typeface="+mn-cs"/>
              </a:rPr>
              <a:t> is endemic and is responsible for at least 15% of below 5 death in India. </a:t>
            </a:r>
            <a:r>
              <a:rPr lang="en-US" sz="1200" kern="1200" dirty="0" smtClean="0">
                <a:solidFill>
                  <a:schemeClr val="tx1"/>
                </a:solidFill>
                <a:latin typeface="+mn-lt"/>
                <a:ea typeface="+mn-ea"/>
                <a:cs typeface="+mn-cs"/>
              </a:rPr>
              <a:t>(This implies that all water borne diseases when examined together affect a significant percentage of the Delhi population. This disease burden is borne disproportionately by the slum residents due to the lack of means to clean water and adequate water-storage facilities (</a:t>
            </a:r>
            <a:r>
              <a:rPr lang="en-US" sz="1200" kern="1200" dirty="0" err="1" smtClean="0">
                <a:solidFill>
                  <a:schemeClr val="tx1"/>
                </a:solidFill>
                <a:latin typeface="+mn-lt"/>
                <a:ea typeface="+mn-ea"/>
                <a:cs typeface="+mn-cs"/>
              </a:rPr>
              <a:t>Lal</a:t>
            </a:r>
            <a:r>
              <a:rPr lang="en-US" sz="1200" kern="1200" dirty="0" smtClean="0">
                <a:solidFill>
                  <a:schemeClr val="tx1"/>
                </a:solidFill>
                <a:latin typeface="+mn-lt"/>
                <a:ea typeface="+mn-ea"/>
                <a:cs typeface="+mn-cs"/>
              </a:rPr>
              <a:t>, et al., 1996). </a:t>
            </a:r>
          </a:p>
        </p:txBody>
      </p:sp>
      <p:sp>
        <p:nvSpPr>
          <p:cNvPr id="4" name="Slide Number Placeholder 3"/>
          <p:cNvSpPr>
            <a:spLocks noGrp="1"/>
          </p:cNvSpPr>
          <p:nvPr>
            <p:ph type="sldNum" sz="quarter" idx="10"/>
          </p:nvPr>
        </p:nvSpPr>
        <p:spPr/>
        <p:txBody>
          <a:bodyPr/>
          <a:lstStyle/>
          <a:p>
            <a:fld id="{6F9ACD3B-7CDB-43EC-85C1-F9C4AF65F6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4E488CF-721A-496D-A822-F805D078CE1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4E488CF-721A-496D-A822-F805D078CE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4E488CF-721A-496D-A822-F805D078CE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4E488CF-721A-496D-A822-F805D078CE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4E488CF-721A-496D-A822-F805D078CE1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4E488CF-721A-496D-A822-F805D078CE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4E488CF-721A-496D-A822-F805D078CE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4E488CF-721A-496D-A822-F805D078CE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4E488CF-721A-496D-A822-F805D078CE1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4E488CF-721A-496D-A822-F805D078CE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5BFED9-89CD-4D03-9FD1-512C5521F2F4}" type="datetimeFigureOut">
              <a:rPr lang="en-US" smtClean="0"/>
              <a:pPr/>
              <a:t>12/2/2008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4E488CF-721A-496D-A822-F805D078CE1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55BFED9-89CD-4D03-9FD1-512C5521F2F4}" type="datetimeFigureOut">
              <a:rPr lang="en-US" smtClean="0"/>
              <a:pPr/>
              <a:t>12/2/2008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E488CF-721A-496D-A822-F805D078CE1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2600"/>
            <a:ext cx="7406640" cy="1472184"/>
          </a:xfrm>
        </p:spPr>
        <p:txBody>
          <a:bodyPr>
            <a:normAutofit/>
          </a:bodyPr>
          <a:lstStyle/>
          <a:p>
            <a:r>
              <a:rPr lang="en-US" sz="3200" dirty="0" smtClean="0"/>
              <a:t>“Water </a:t>
            </a:r>
            <a:r>
              <a:rPr lang="en-US" sz="3200" dirty="0" smtClean="0"/>
              <a:t>derives its value from the fact that there is never enough of </a:t>
            </a:r>
            <a:r>
              <a:rPr lang="en-US" sz="3200" dirty="0" smtClean="0"/>
              <a:t>it”</a:t>
            </a:r>
            <a:endParaRPr lang="en-US" sz="3200" dirty="0"/>
          </a:p>
        </p:txBody>
      </p:sp>
      <p:sp>
        <p:nvSpPr>
          <p:cNvPr id="3" name="Subtitle 2"/>
          <p:cNvSpPr>
            <a:spLocks noGrp="1"/>
          </p:cNvSpPr>
          <p:nvPr>
            <p:ph type="subTitle" idx="1"/>
          </p:nvPr>
        </p:nvSpPr>
        <p:spPr>
          <a:xfrm>
            <a:off x="990600" y="3200400"/>
            <a:ext cx="7924800" cy="457200"/>
          </a:xfrm>
        </p:spPr>
        <p:txBody>
          <a:bodyPr>
            <a:normAutofit/>
          </a:bodyPr>
          <a:lstStyle/>
          <a:p>
            <a:r>
              <a:rPr lang="en-US" sz="2400" i="1" dirty="0" smtClean="0"/>
              <a:t>Examining water quantity and quality in </a:t>
            </a:r>
            <a:r>
              <a:rPr lang="en-US" sz="2400" i="1" dirty="0" smtClean="0"/>
              <a:t>Delhi, India</a:t>
            </a:r>
          </a:p>
          <a:p>
            <a:endParaRPr lang="en-US" sz="2400" i="1" dirty="0" smtClean="0"/>
          </a:p>
          <a:p>
            <a:endParaRPr lang="en-US" sz="2400" i="1" dirty="0"/>
          </a:p>
        </p:txBody>
      </p:sp>
      <p:sp>
        <p:nvSpPr>
          <p:cNvPr id="4" name="TextBox 3"/>
          <p:cNvSpPr txBox="1"/>
          <p:nvPr/>
        </p:nvSpPr>
        <p:spPr>
          <a:xfrm>
            <a:off x="1219200" y="5638800"/>
            <a:ext cx="2819400" cy="369332"/>
          </a:xfrm>
          <a:prstGeom prst="rect">
            <a:avLst/>
          </a:prstGeom>
          <a:noFill/>
        </p:spPr>
        <p:txBody>
          <a:bodyPr wrap="square" rtlCol="0">
            <a:spAutoFit/>
          </a:bodyPr>
          <a:lstStyle/>
          <a:p>
            <a:r>
              <a:rPr lang="en-US" dirty="0" smtClean="0"/>
              <a:t> Nishtha Mehta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Next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3"/>
                </a:solidFill>
              </a:rPr>
              <a:t>Water access in </a:t>
            </a:r>
            <a:r>
              <a:rPr lang="en-US" dirty="0" smtClean="0">
                <a:solidFill>
                  <a:schemeClr val="accent3"/>
                </a:solidFill>
              </a:rPr>
              <a:t>Delhi, specifically in slums </a:t>
            </a:r>
            <a:r>
              <a:rPr lang="en-US" dirty="0" smtClean="0">
                <a:solidFill>
                  <a:schemeClr val="accent3"/>
                </a:solidFill>
              </a:rPr>
              <a:t>is limited. </a:t>
            </a:r>
            <a:r>
              <a:rPr lang="en-US" dirty="0" smtClean="0"/>
              <a:t>There are no piped connections and people mostly rely on storing, stealing and buying. </a:t>
            </a:r>
            <a:r>
              <a:rPr lang="en-US" dirty="0" smtClean="0"/>
              <a:t> </a:t>
            </a:r>
          </a:p>
          <a:p>
            <a:r>
              <a:rPr lang="en-US" dirty="0" smtClean="0"/>
              <a:t>The ground water is </a:t>
            </a:r>
            <a:r>
              <a:rPr lang="en-US" dirty="0" smtClean="0">
                <a:solidFill>
                  <a:schemeClr val="accent3"/>
                </a:solidFill>
              </a:rPr>
              <a:t>not considered safe to drink. </a:t>
            </a:r>
          </a:p>
          <a:p>
            <a:r>
              <a:rPr lang="en-US" dirty="0" smtClean="0"/>
              <a:t>There </a:t>
            </a:r>
            <a:r>
              <a:rPr lang="en-US" dirty="0" smtClean="0"/>
              <a:t>is a wide gap between water related policies, and water use on the </a:t>
            </a:r>
            <a:r>
              <a:rPr lang="en-US" dirty="0" smtClean="0"/>
              <a:t>ground</a:t>
            </a:r>
          </a:p>
          <a:p>
            <a:r>
              <a:rPr lang="en-US" dirty="0" smtClean="0"/>
              <a:t>KEY NEXT STEP – Maybe create some GIS Maps for the city! </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Sources of Water</a:t>
            </a:r>
          </a:p>
          <a:p>
            <a:r>
              <a:rPr lang="en-US" dirty="0" smtClean="0"/>
              <a:t>Quantity and Quality</a:t>
            </a:r>
          </a:p>
          <a:p>
            <a:r>
              <a:rPr lang="en-US" dirty="0" smtClean="0"/>
              <a:t>Pollution</a:t>
            </a:r>
          </a:p>
          <a:p>
            <a:r>
              <a:rPr lang="en-US" dirty="0" smtClean="0"/>
              <a:t>Disease Burden</a:t>
            </a:r>
          </a:p>
          <a:p>
            <a:r>
              <a:rPr lang="en-US" dirty="0" smtClean="0"/>
              <a:t>Conclusions and Next Steps</a:t>
            </a:r>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Grp="1" noChangeAspect="1" noChangeArrowheads="1"/>
          </p:cNvPicPr>
          <p:nvPr>
            <p:ph idx="1"/>
          </p:nvPr>
        </p:nvPicPr>
        <p:blipFill>
          <a:blip r:embed="rId3"/>
          <a:srcRect/>
          <a:stretch>
            <a:fillRect/>
          </a:stretch>
        </p:blipFill>
        <p:spPr bwMode="auto">
          <a:xfrm>
            <a:off x="1295400" y="1752600"/>
            <a:ext cx="7120835" cy="47244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World Water Access</a:t>
            </a:r>
            <a:endParaRPr lang="en-US" dirty="0"/>
          </a:p>
        </p:txBody>
      </p:sp>
      <p:sp>
        <p:nvSpPr>
          <p:cNvPr id="5" name="Flowchart: Connector 4"/>
          <p:cNvSpPr/>
          <p:nvPr/>
        </p:nvSpPr>
        <p:spPr>
          <a:xfrm>
            <a:off x="5943600" y="3048000"/>
            <a:ext cx="914400" cy="838200"/>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a:lum bright="10000" contrast="20000"/>
          </a:blip>
          <a:srcRect l="12500" t="31026" r="38057" b="17179"/>
          <a:stretch>
            <a:fillRect/>
          </a:stretch>
        </p:blipFill>
        <p:spPr bwMode="auto">
          <a:xfrm>
            <a:off x="4648200" y="1905000"/>
            <a:ext cx="4267200" cy="3200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Delhi, India</a:t>
            </a:r>
            <a:endParaRPr lang="en-US" dirty="0"/>
          </a:p>
        </p:txBody>
      </p:sp>
      <p:pic>
        <p:nvPicPr>
          <p:cNvPr id="2051" name="Picture 3"/>
          <p:cNvPicPr>
            <a:picLocks noGrp="1" noChangeAspect="1" noChangeArrowheads="1"/>
          </p:cNvPicPr>
          <p:nvPr>
            <p:ph idx="1"/>
          </p:nvPr>
        </p:nvPicPr>
        <p:blipFill>
          <a:blip r:embed="rId4"/>
          <a:srcRect l="44151" t="31989" r="32112" b="24076"/>
          <a:stretch>
            <a:fillRect/>
          </a:stretch>
        </p:blipFill>
        <p:spPr bwMode="auto">
          <a:xfrm>
            <a:off x="685800" y="1600200"/>
            <a:ext cx="3886200" cy="4495800"/>
          </a:xfrm>
          <a:prstGeom prst="rect">
            <a:avLst/>
          </a:prstGeom>
          <a:noFill/>
          <a:ln w="9525">
            <a:noFill/>
            <a:miter lim="800000"/>
            <a:headEnd/>
            <a:tailEnd/>
          </a:ln>
          <a:effectLst/>
        </p:spPr>
      </p:pic>
      <p:cxnSp>
        <p:nvCxnSpPr>
          <p:cNvPr id="9" name="Straight Arrow Connector 8"/>
          <p:cNvCxnSpPr/>
          <p:nvPr/>
        </p:nvCxnSpPr>
        <p:spPr>
          <a:xfrm rot="10800000">
            <a:off x="4495800" y="1905000"/>
            <a:ext cx="144780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4495800" y="2667000"/>
            <a:ext cx="14478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43600" y="2514600"/>
            <a:ext cx="914400" cy="369332"/>
          </a:xfrm>
          <a:prstGeom prst="rect">
            <a:avLst/>
          </a:prstGeom>
          <a:noFill/>
        </p:spPr>
        <p:txBody>
          <a:bodyPr wrap="square" rtlCol="0">
            <a:spAutoFit/>
          </a:bodyPr>
          <a:lstStyle/>
          <a:p>
            <a:r>
              <a:rPr lang="en-US" dirty="0" smtClean="0"/>
              <a:t>Delhi</a:t>
            </a:r>
            <a:endParaRPr lang="en-US" dirty="0"/>
          </a:p>
        </p:txBody>
      </p:sp>
      <p:pic>
        <p:nvPicPr>
          <p:cNvPr id="8" name="Picture 3"/>
          <p:cNvPicPr>
            <a:picLocks noChangeAspect="1" noChangeArrowheads="1"/>
          </p:cNvPicPr>
          <p:nvPr/>
        </p:nvPicPr>
        <p:blipFill>
          <a:blip r:embed="rId4"/>
          <a:srcRect l="45082" t="66988" r="53056" b="27055"/>
          <a:stretch>
            <a:fillRect/>
          </a:stretch>
        </p:blipFill>
        <p:spPr bwMode="auto">
          <a:xfrm>
            <a:off x="4724400" y="4343400"/>
            <a:ext cx="152400" cy="3048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l="44151" t="73690" r="44679" b="24076"/>
          <a:stretch>
            <a:fillRect/>
          </a:stretch>
        </p:blipFill>
        <p:spPr bwMode="auto">
          <a:xfrm>
            <a:off x="4648200" y="4648200"/>
            <a:ext cx="457200" cy="5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l="3972" t="1968" r="3572" b="7155"/>
          <a:stretch>
            <a:fillRect/>
          </a:stretch>
        </p:blipFill>
        <p:spPr bwMode="auto">
          <a:xfrm>
            <a:off x="0" y="1143000"/>
            <a:ext cx="6455834" cy="5715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Delhi – Change in Land Use</a:t>
            </a:r>
            <a:endParaRPr lang="en-US" dirty="0"/>
          </a:p>
        </p:txBody>
      </p:sp>
      <p:pic>
        <p:nvPicPr>
          <p:cNvPr id="8" name="Picture 3"/>
          <p:cNvPicPr>
            <a:picLocks noChangeAspect="1" noChangeArrowheads="1"/>
          </p:cNvPicPr>
          <p:nvPr/>
        </p:nvPicPr>
        <p:blipFill>
          <a:blip r:embed="rId4" cstate="print"/>
          <a:srcRect l="70968" t="92622" b="215"/>
          <a:stretch>
            <a:fillRect/>
          </a:stretch>
        </p:blipFill>
        <p:spPr bwMode="auto">
          <a:xfrm>
            <a:off x="0" y="6485467"/>
            <a:ext cx="1676400" cy="372533"/>
          </a:xfrm>
          <a:prstGeom prst="rect">
            <a:avLst/>
          </a:prstGeom>
          <a:noFill/>
          <a:ln w="9525">
            <a:noFill/>
            <a:miter lim="800000"/>
            <a:headEnd/>
            <a:tailEnd/>
          </a:ln>
          <a:effectLst/>
        </p:spPr>
      </p:pic>
      <p:pic>
        <p:nvPicPr>
          <p:cNvPr id="22530" name="Picture 2"/>
          <p:cNvPicPr>
            <a:picLocks noGrp="1" noChangeAspect="1" noChangeArrowheads="1"/>
          </p:cNvPicPr>
          <p:nvPr>
            <p:ph idx="1"/>
          </p:nvPr>
        </p:nvPicPr>
        <p:blipFill>
          <a:blip r:embed="rId5"/>
          <a:srcRect l="40426" t="15686" r="31384"/>
          <a:stretch>
            <a:fillRect/>
          </a:stretch>
        </p:blipFill>
        <p:spPr bwMode="auto">
          <a:xfrm>
            <a:off x="5334000" y="1143000"/>
            <a:ext cx="3415145" cy="4419600"/>
          </a:xfrm>
          <a:prstGeom prst="rect">
            <a:avLst/>
          </a:prstGeom>
          <a:noFill/>
          <a:ln w="9525">
            <a:noFill/>
            <a:miter lim="800000"/>
            <a:headEnd/>
            <a:tailEnd/>
          </a:ln>
          <a:effectLst/>
        </p:spPr>
      </p:pic>
      <p:sp>
        <p:nvSpPr>
          <p:cNvPr id="9" name="Flowchart: Connector 8"/>
          <p:cNvSpPr/>
          <p:nvPr/>
        </p:nvSpPr>
        <p:spPr>
          <a:xfrm>
            <a:off x="1828800" y="1600200"/>
            <a:ext cx="762000" cy="762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286000" y="3733800"/>
            <a:ext cx="762000" cy="762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2743200" y="3048000"/>
            <a:ext cx="762000" cy="762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172200" y="2209800"/>
            <a:ext cx="990600" cy="9144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6324600" y="1600200"/>
            <a:ext cx="762000" cy="762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1828800" y="2514600"/>
            <a:ext cx="762000" cy="762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91000" y="1295400"/>
            <a:ext cx="9144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8229600" cy="1143000"/>
          </a:xfrm>
        </p:spPr>
        <p:txBody>
          <a:bodyPr/>
          <a:lstStyle/>
          <a:p>
            <a:r>
              <a:rPr lang="en-US" dirty="0" smtClean="0"/>
              <a:t>			Sources of Water</a:t>
            </a:r>
            <a:endParaRPr lang="en-US" dirty="0"/>
          </a:p>
        </p:txBody>
      </p:sp>
      <p:pic>
        <p:nvPicPr>
          <p:cNvPr id="1026" name="Picture 2"/>
          <p:cNvPicPr>
            <a:picLocks noGrp="1" noChangeAspect="1" noChangeArrowheads="1"/>
          </p:cNvPicPr>
          <p:nvPr>
            <p:ph idx="1"/>
          </p:nvPr>
        </p:nvPicPr>
        <p:blipFill>
          <a:blip r:embed="rId3" cstate="print"/>
          <a:srcRect l="37373" t="10102" r="7909" b="7401"/>
          <a:stretch>
            <a:fillRect/>
          </a:stretch>
        </p:blipFill>
        <p:spPr bwMode="auto">
          <a:xfrm>
            <a:off x="609600" y="457200"/>
            <a:ext cx="3581400" cy="3374781"/>
          </a:xfrm>
          <a:prstGeom prst="rect">
            <a:avLst/>
          </a:prstGeom>
          <a:noFill/>
          <a:ln w="9525">
            <a:noFill/>
            <a:miter lim="800000"/>
            <a:headEnd/>
            <a:tailEnd/>
          </a:ln>
          <a:effectLst/>
        </p:spPr>
      </p:pic>
      <p:sp>
        <p:nvSpPr>
          <p:cNvPr id="8" name="TextBox 7"/>
          <p:cNvSpPr txBox="1"/>
          <p:nvPr/>
        </p:nvSpPr>
        <p:spPr>
          <a:xfrm>
            <a:off x="1676400" y="1447800"/>
            <a:ext cx="1447800" cy="307777"/>
          </a:xfrm>
          <a:prstGeom prst="rect">
            <a:avLst/>
          </a:prstGeom>
          <a:noFill/>
        </p:spPr>
        <p:txBody>
          <a:bodyPr wrap="square" rtlCol="0">
            <a:spAutoFit/>
          </a:bodyPr>
          <a:lstStyle/>
          <a:p>
            <a:r>
              <a:rPr lang="en-US" sz="1400" dirty="0" smtClean="0">
                <a:solidFill>
                  <a:schemeClr val="bg1"/>
                </a:solidFill>
              </a:rPr>
              <a:t>Yamuna</a:t>
            </a:r>
            <a:endParaRPr lang="en-US" sz="1400" dirty="0">
              <a:solidFill>
                <a:schemeClr val="bg1"/>
              </a:solidFill>
            </a:endParaRPr>
          </a:p>
        </p:txBody>
      </p:sp>
      <p:sp>
        <p:nvSpPr>
          <p:cNvPr id="11" name="TextBox 10"/>
          <p:cNvSpPr txBox="1"/>
          <p:nvPr/>
        </p:nvSpPr>
        <p:spPr>
          <a:xfrm>
            <a:off x="6096000" y="1447800"/>
            <a:ext cx="2743200" cy="1446550"/>
          </a:xfrm>
          <a:prstGeom prst="rect">
            <a:avLst/>
          </a:prstGeom>
          <a:noFill/>
        </p:spPr>
        <p:txBody>
          <a:bodyPr wrap="square" rtlCol="0">
            <a:spAutoFit/>
          </a:bodyPr>
          <a:lstStyle/>
          <a:p>
            <a:pPr marL="342900" lvl="0" indent="-342900"/>
            <a:endParaRPr lang="en-US" sz="1600" dirty="0" smtClean="0">
              <a:latin typeface="Arial" charset="0"/>
            </a:endParaRPr>
          </a:p>
          <a:p>
            <a:pPr marL="342900" lvl="0" indent="-342900"/>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a:p>
            <a:endParaRPr lang="en-US" dirty="0"/>
          </a:p>
        </p:txBody>
      </p:sp>
      <p:graphicFrame>
        <p:nvGraphicFramePr>
          <p:cNvPr id="14" name="Chart 13"/>
          <p:cNvGraphicFramePr/>
          <p:nvPr/>
        </p:nvGraphicFramePr>
        <p:xfrm>
          <a:off x="4191000" y="1143000"/>
          <a:ext cx="49530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nvGraphicFramePr>
        <p:xfrm>
          <a:off x="152400" y="3886200"/>
          <a:ext cx="4419600" cy="2819400"/>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2"/>
          <p:cNvPicPr>
            <a:picLocks noChangeAspect="1" noChangeArrowheads="1"/>
          </p:cNvPicPr>
          <p:nvPr/>
        </p:nvPicPr>
        <p:blipFill>
          <a:blip r:embed="rId6"/>
          <a:srcRect l="3709" t="6654" r="2522" b="5388"/>
          <a:stretch>
            <a:fillRect/>
          </a:stretch>
        </p:blipFill>
        <p:spPr bwMode="auto">
          <a:xfrm>
            <a:off x="4495800" y="3962400"/>
            <a:ext cx="4441372" cy="23612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a:lum bright="-11000" contrast="10000"/>
          </a:blip>
          <a:srcRect/>
          <a:stretch>
            <a:fillRect/>
          </a:stretch>
        </p:blipFill>
        <p:spPr bwMode="auto">
          <a:xfrm>
            <a:off x="2286000" y="2286000"/>
            <a:ext cx="3733800" cy="3259782"/>
          </a:xfrm>
          <a:prstGeom prst="rect">
            <a:avLst/>
          </a:prstGeom>
          <a:noFill/>
          <a:ln w="9525">
            <a:noFill/>
            <a:miter lim="800000"/>
            <a:headEnd/>
            <a:tailEnd/>
          </a:ln>
          <a:effectLst/>
        </p:spPr>
      </p:pic>
      <p:pic>
        <p:nvPicPr>
          <p:cNvPr id="21" name="Picture 20"/>
          <p:cNvPicPr/>
          <p:nvPr/>
        </p:nvPicPr>
        <p:blipFill>
          <a:blip r:embed="rId4"/>
          <a:srcRect t="6923" r="77404" b="62564"/>
          <a:stretch>
            <a:fillRect/>
          </a:stretch>
        </p:blipFill>
        <p:spPr bwMode="auto">
          <a:xfrm>
            <a:off x="5410200" y="3657600"/>
            <a:ext cx="3733800" cy="2895600"/>
          </a:xfrm>
          <a:prstGeom prst="rect">
            <a:avLst/>
          </a:prstGeom>
          <a:noFill/>
          <a:ln w="9525">
            <a:noFill/>
            <a:miter lim="800000"/>
            <a:headEnd/>
            <a:tailEnd/>
          </a:ln>
        </p:spPr>
      </p:pic>
      <p:pic>
        <p:nvPicPr>
          <p:cNvPr id="2051" name="Picture 3"/>
          <p:cNvPicPr>
            <a:picLocks noChangeAspect="1" noChangeArrowheads="1"/>
          </p:cNvPicPr>
          <p:nvPr/>
        </p:nvPicPr>
        <p:blipFill>
          <a:blip r:embed="rId5"/>
          <a:srcRect/>
          <a:stretch>
            <a:fillRect/>
          </a:stretch>
        </p:blipFill>
        <p:spPr bwMode="auto">
          <a:xfrm>
            <a:off x="5486400" y="304800"/>
            <a:ext cx="3657600" cy="3356718"/>
          </a:xfrm>
          <a:prstGeom prst="rect">
            <a:avLst/>
          </a:prstGeom>
          <a:noFill/>
          <a:ln w="9525">
            <a:noFill/>
            <a:miter lim="800000"/>
            <a:headEnd/>
            <a:tailEnd/>
          </a:ln>
          <a:effectLst/>
        </p:spPr>
      </p:pic>
      <p:pic>
        <p:nvPicPr>
          <p:cNvPr id="2050" name="Picture 2"/>
          <p:cNvPicPr>
            <a:picLocks noGrp="1" noChangeAspect="1" noChangeArrowheads="1"/>
          </p:cNvPicPr>
          <p:nvPr>
            <p:ph idx="1"/>
          </p:nvPr>
        </p:nvPicPr>
        <p:blipFill>
          <a:blip r:embed="rId6"/>
          <a:srcRect/>
          <a:stretch>
            <a:fillRect/>
          </a:stretch>
        </p:blipFill>
        <p:spPr bwMode="auto">
          <a:xfrm>
            <a:off x="0" y="0"/>
            <a:ext cx="3065207" cy="3276600"/>
          </a:xfrm>
          <a:prstGeom prst="rect">
            <a:avLst/>
          </a:prstGeom>
          <a:noFill/>
          <a:ln w="9525">
            <a:noFill/>
            <a:miter lim="800000"/>
            <a:headEnd/>
            <a:tailEnd/>
          </a:ln>
          <a:effectLst/>
        </p:spPr>
      </p:pic>
      <p:sp>
        <p:nvSpPr>
          <p:cNvPr id="2" name="Title 1"/>
          <p:cNvSpPr>
            <a:spLocks noGrp="1"/>
          </p:cNvSpPr>
          <p:nvPr>
            <p:ph type="title"/>
          </p:nvPr>
        </p:nvSpPr>
        <p:spPr>
          <a:xfrm>
            <a:off x="533400" y="304800"/>
            <a:ext cx="7498080" cy="1143000"/>
          </a:xfrm>
        </p:spPr>
        <p:txBody>
          <a:bodyPr>
            <a:normAutofit/>
          </a:bodyPr>
          <a:lstStyle/>
          <a:p>
            <a:r>
              <a:rPr lang="en-US" dirty="0" smtClean="0"/>
              <a:t>	</a:t>
            </a:r>
            <a:r>
              <a:rPr lang="en-US" sz="3100" dirty="0" smtClean="0"/>
              <a:t>	Water Quality and Quantity</a:t>
            </a:r>
            <a:endParaRPr lang="en-US" sz="3100" dirty="0"/>
          </a:p>
        </p:txBody>
      </p:sp>
      <p:sp>
        <p:nvSpPr>
          <p:cNvPr id="9" name="Freeform 8"/>
          <p:cNvSpPr/>
          <p:nvPr/>
        </p:nvSpPr>
        <p:spPr>
          <a:xfrm>
            <a:off x="2133600" y="457200"/>
            <a:ext cx="838200" cy="2057400"/>
          </a:xfrm>
          <a:custGeom>
            <a:avLst/>
            <a:gdLst>
              <a:gd name="connsiteX0" fmla="*/ 261668 w 1834552"/>
              <a:gd name="connsiteY0" fmla="*/ 0 h 4520241"/>
              <a:gd name="connsiteX1" fmla="*/ 89140 w 1834552"/>
              <a:gd name="connsiteY1" fmla="*/ 741872 h 4520241"/>
              <a:gd name="connsiteX2" fmla="*/ 89140 w 1834552"/>
              <a:gd name="connsiteY2" fmla="*/ 776377 h 4520241"/>
              <a:gd name="connsiteX3" fmla="*/ 623978 w 1834552"/>
              <a:gd name="connsiteY3" fmla="*/ 1293962 h 4520241"/>
              <a:gd name="connsiteX4" fmla="*/ 503208 w 1834552"/>
              <a:gd name="connsiteY4" fmla="*/ 2139351 h 4520241"/>
              <a:gd name="connsiteX5" fmla="*/ 692989 w 1834552"/>
              <a:gd name="connsiteY5" fmla="*/ 2467155 h 4520241"/>
              <a:gd name="connsiteX6" fmla="*/ 934529 w 1834552"/>
              <a:gd name="connsiteY6" fmla="*/ 3329796 h 4520241"/>
              <a:gd name="connsiteX7" fmla="*/ 1365850 w 1834552"/>
              <a:gd name="connsiteY7" fmla="*/ 3588589 h 4520241"/>
              <a:gd name="connsiteX8" fmla="*/ 1762665 w 1834552"/>
              <a:gd name="connsiteY8" fmla="*/ 3985404 h 4520241"/>
              <a:gd name="connsiteX9" fmla="*/ 1797170 w 1834552"/>
              <a:gd name="connsiteY9" fmla="*/ 4520241 h 45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4552" h="4520241">
                <a:moveTo>
                  <a:pt x="261668" y="0"/>
                </a:moveTo>
                <a:cubicBezTo>
                  <a:pt x="189781" y="306238"/>
                  <a:pt x="117895" y="612476"/>
                  <a:pt x="89140" y="741872"/>
                </a:cubicBezTo>
                <a:cubicBezTo>
                  <a:pt x="60385" y="871268"/>
                  <a:pt x="0" y="684362"/>
                  <a:pt x="89140" y="776377"/>
                </a:cubicBezTo>
                <a:cubicBezTo>
                  <a:pt x="178280" y="868392"/>
                  <a:pt x="554967" y="1066800"/>
                  <a:pt x="623978" y="1293962"/>
                </a:cubicBezTo>
                <a:cubicBezTo>
                  <a:pt x="692989" y="1521124"/>
                  <a:pt x="491706" y="1943819"/>
                  <a:pt x="503208" y="2139351"/>
                </a:cubicBezTo>
                <a:cubicBezTo>
                  <a:pt x="514710" y="2334883"/>
                  <a:pt x="621102" y="2268748"/>
                  <a:pt x="692989" y="2467155"/>
                </a:cubicBezTo>
                <a:cubicBezTo>
                  <a:pt x="764876" y="2665562"/>
                  <a:pt x="822386" y="3142890"/>
                  <a:pt x="934529" y="3329796"/>
                </a:cubicBezTo>
                <a:cubicBezTo>
                  <a:pt x="1046673" y="3516702"/>
                  <a:pt x="1227827" y="3479321"/>
                  <a:pt x="1365850" y="3588589"/>
                </a:cubicBezTo>
                <a:cubicBezTo>
                  <a:pt x="1503873" y="3697857"/>
                  <a:pt x="1690778" y="3830129"/>
                  <a:pt x="1762665" y="3985404"/>
                </a:cubicBezTo>
                <a:cubicBezTo>
                  <a:pt x="1834552" y="4140679"/>
                  <a:pt x="1774166" y="4425350"/>
                  <a:pt x="1797170" y="4520241"/>
                </a:cubicBezTo>
              </a:path>
            </a:pathLst>
          </a:custGeom>
          <a:ln w="444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3" name="Picture 5"/>
          <p:cNvPicPr>
            <a:picLocks noChangeAspect="1" noChangeArrowheads="1"/>
          </p:cNvPicPr>
          <p:nvPr/>
        </p:nvPicPr>
        <p:blipFill>
          <a:blip r:embed="rId7">
            <a:lum bright="-24000" contrast="24000"/>
          </a:blip>
          <a:srcRect/>
          <a:stretch>
            <a:fillRect/>
          </a:stretch>
        </p:blipFill>
        <p:spPr bwMode="auto">
          <a:xfrm>
            <a:off x="0" y="3222433"/>
            <a:ext cx="3048000" cy="3635567"/>
          </a:xfrm>
          <a:prstGeom prst="rect">
            <a:avLst/>
          </a:prstGeom>
          <a:noFill/>
          <a:ln w="9525">
            <a:noFill/>
            <a:miter lim="800000"/>
            <a:headEnd/>
            <a:tailEnd/>
          </a:ln>
          <a:effectLst/>
        </p:spPr>
      </p:pic>
      <p:sp>
        <p:nvSpPr>
          <p:cNvPr id="17" name="Freeform 16"/>
          <p:cNvSpPr/>
          <p:nvPr/>
        </p:nvSpPr>
        <p:spPr>
          <a:xfrm>
            <a:off x="8153400" y="457200"/>
            <a:ext cx="762000" cy="1676400"/>
          </a:xfrm>
          <a:custGeom>
            <a:avLst/>
            <a:gdLst>
              <a:gd name="connsiteX0" fmla="*/ 0 w 724618"/>
              <a:gd name="connsiteY0" fmla="*/ 0 h 1532626"/>
              <a:gd name="connsiteX1" fmla="*/ 138022 w 724618"/>
              <a:gd name="connsiteY1" fmla="*/ 224287 h 1532626"/>
              <a:gd name="connsiteX2" fmla="*/ 138022 w 724618"/>
              <a:gd name="connsiteY2" fmla="*/ 224287 h 1532626"/>
              <a:gd name="connsiteX3" fmla="*/ 69011 w 724618"/>
              <a:gd name="connsiteY3" fmla="*/ 293298 h 1532626"/>
              <a:gd name="connsiteX4" fmla="*/ 138022 w 724618"/>
              <a:gd name="connsiteY4" fmla="*/ 396815 h 1532626"/>
              <a:gd name="connsiteX5" fmla="*/ 103517 w 724618"/>
              <a:gd name="connsiteY5" fmla="*/ 517585 h 1532626"/>
              <a:gd name="connsiteX6" fmla="*/ 189781 w 724618"/>
              <a:gd name="connsiteY6" fmla="*/ 672860 h 1532626"/>
              <a:gd name="connsiteX7" fmla="*/ 155275 w 724618"/>
              <a:gd name="connsiteY7" fmla="*/ 862641 h 1532626"/>
              <a:gd name="connsiteX8" fmla="*/ 310551 w 724618"/>
              <a:gd name="connsiteY8" fmla="*/ 931653 h 1532626"/>
              <a:gd name="connsiteX9" fmla="*/ 310551 w 724618"/>
              <a:gd name="connsiteY9" fmla="*/ 1207698 h 1532626"/>
              <a:gd name="connsiteX10" fmla="*/ 517584 w 724618"/>
              <a:gd name="connsiteY10" fmla="*/ 1483743 h 1532626"/>
              <a:gd name="connsiteX11" fmla="*/ 724618 w 724618"/>
              <a:gd name="connsiteY11" fmla="*/ 1500996 h 153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4618" h="1532626">
                <a:moveTo>
                  <a:pt x="0" y="0"/>
                </a:moveTo>
                <a:lnTo>
                  <a:pt x="138022" y="224287"/>
                </a:lnTo>
                <a:lnTo>
                  <a:pt x="138022" y="224287"/>
                </a:lnTo>
                <a:cubicBezTo>
                  <a:pt x="126520" y="235789"/>
                  <a:pt x="69011" y="264543"/>
                  <a:pt x="69011" y="293298"/>
                </a:cubicBezTo>
                <a:cubicBezTo>
                  <a:pt x="69011" y="322053"/>
                  <a:pt x="132271" y="359434"/>
                  <a:pt x="138022" y="396815"/>
                </a:cubicBezTo>
                <a:cubicBezTo>
                  <a:pt x="143773" y="434196"/>
                  <a:pt x="94891" y="471578"/>
                  <a:pt x="103517" y="517585"/>
                </a:cubicBezTo>
                <a:cubicBezTo>
                  <a:pt x="112144" y="563593"/>
                  <a:pt x="181155" y="615351"/>
                  <a:pt x="189781" y="672860"/>
                </a:cubicBezTo>
                <a:cubicBezTo>
                  <a:pt x="198407" y="730369"/>
                  <a:pt x="135147" y="819509"/>
                  <a:pt x="155275" y="862641"/>
                </a:cubicBezTo>
                <a:cubicBezTo>
                  <a:pt x="175403" y="905773"/>
                  <a:pt x="284672" y="874144"/>
                  <a:pt x="310551" y="931653"/>
                </a:cubicBezTo>
                <a:cubicBezTo>
                  <a:pt x="336430" y="989162"/>
                  <a:pt x="276046" y="1115683"/>
                  <a:pt x="310551" y="1207698"/>
                </a:cubicBezTo>
                <a:cubicBezTo>
                  <a:pt x="345057" y="1299713"/>
                  <a:pt x="448573" y="1434860"/>
                  <a:pt x="517584" y="1483743"/>
                </a:cubicBezTo>
                <a:cubicBezTo>
                  <a:pt x="586595" y="1532626"/>
                  <a:pt x="687237" y="1518249"/>
                  <a:pt x="724618" y="1500996"/>
                </a:cubicBezTo>
              </a:path>
            </a:pathLst>
          </a:custGeom>
          <a:noFill/>
          <a:ln w="508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772401" y="3810001"/>
            <a:ext cx="685799" cy="2057399"/>
          </a:xfrm>
          <a:custGeom>
            <a:avLst/>
            <a:gdLst>
              <a:gd name="connsiteX0" fmla="*/ 261668 w 1834552"/>
              <a:gd name="connsiteY0" fmla="*/ 0 h 4520241"/>
              <a:gd name="connsiteX1" fmla="*/ 89140 w 1834552"/>
              <a:gd name="connsiteY1" fmla="*/ 741872 h 4520241"/>
              <a:gd name="connsiteX2" fmla="*/ 89140 w 1834552"/>
              <a:gd name="connsiteY2" fmla="*/ 776377 h 4520241"/>
              <a:gd name="connsiteX3" fmla="*/ 623978 w 1834552"/>
              <a:gd name="connsiteY3" fmla="*/ 1293962 h 4520241"/>
              <a:gd name="connsiteX4" fmla="*/ 503208 w 1834552"/>
              <a:gd name="connsiteY4" fmla="*/ 2139351 h 4520241"/>
              <a:gd name="connsiteX5" fmla="*/ 692989 w 1834552"/>
              <a:gd name="connsiteY5" fmla="*/ 2467155 h 4520241"/>
              <a:gd name="connsiteX6" fmla="*/ 934529 w 1834552"/>
              <a:gd name="connsiteY6" fmla="*/ 3329796 h 4520241"/>
              <a:gd name="connsiteX7" fmla="*/ 1365850 w 1834552"/>
              <a:gd name="connsiteY7" fmla="*/ 3588589 h 4520241"/>
              <a:gd name="connsiteX8" fmla="*/ 1762665 w 1834552"/>
              <a:gd name="connsiteY8" fmla="*/ 3985404 h 4520241"/>
              <a:gd name="connsiteX9" fmla="*/ 1797170 w 1834552"/>
              <a:gd name="connsiteY9" fmla="*/ 4520241 h 45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4552" h="4520241">
                <a:moveTo>
                  <a:pt x="261668" y="0"/>
                </a:moveTo>
                <a:cubicBezTo>
                  <a:pt x="189781" y="306238"/>
                  <a:pt x="117895" y="612476"/>
                  <a:pt x="89140" y="741872"/>
                </a:cubicBezTo>
                <a:cubicBezTo>
                  <a:pt x="60385" y="871268"/>
                  <a:pt x="0" y="684362"/>
                  <a:pt x="89140" y="776377"/>
                </a:cubicBezTo>
                <a:cubicBezTo>
                  <a:pt x="178280" y="868392"/>
                  <a:pt x="554967" y="1066800"/>
                  <a:pt x="623978" y="1293962"/>
                </a:cubicBezTo>
                <a:cubicBezTo>
                  <a:pt x="692989" y="1521124"/>
                  <a:pt x="491706" y="1943819"/>
                  <a:pt x="503208" y="2139351"/>
                </a:cubicBezTo>
                <a:cubicBezTo>
                  <a:pt x="514710" y="2334883"/>
                  <a:pt x="621102" y="2268748"/>
                  <a:pt x="692989" y="2467155"/>
                </a:cubicBezTo>
                <a:cubicBezTo>
                  <a:pt x="764876" y="2665562"/>
                  <a:pt x="822386" y="3142890"/>
                  <a:pt x="934529" y="3329796"/>
                </a:cubicBezTo>
                <a:cubicBezTo>
                  <a:pt x="1046673" y="3516702"/>
                  <a:pt x="1227827" y="3479321"/>
                  <a:pt x="1365850" y="3588589"/>
                </a:cubicBezTo>
                <a:cubicBezTo>
                  <a:pt x="1503873" y="3697857"/>
                  <a:pt x="1690778" y="3830129"/>
                  <a:pt x="1762665" y="3985404"/>
                </a:cubicBezTo>
                <a:cubicBezTo>
                  <a:pt x="1834552" y="4140679"/>
                  <a:pt x="1774166" y="4425350"/>
                  <a:pt x="1797170" y="4520241"/>
                </a:cubicBezTo>
              </a:path>
            </a:pathLst>
          </a:custGeom>
          <a:ln w="444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905000" y="3810000"/>
            <a:ext cx="838200" cy="2286000"/>
          </a:xfrm>
          <a:custGeom>
            <a:avLst/>
            <a:gdLst>
              <a:gd name="connsiteX0" fmla="*/ 261668 w 1834552"/>
              <a:gd name="connsiteY0" fmla="*/ 0 h 4520241"/>
              <a:gd name="connsiteX1" fmla="*/ 89140 w 1834552"/>
              <a:gd name="connsiteY1" fmla="*/ 741872 h 4520241"/>
              <a:gd name="connsiteX2" fmla="*/ 89140 w 1834552"/>
              <a:gd name="connsiteY2" fmla="*/ 776377 h 4520241"/>
              <a:gd name="connsiteX3" fmla="*/ 623978 w 1834552"/>
              <a:gd name="connsiteY3" fmla="*/ 1293962 h 4520241"/>
              <a:gd name="connsiteX4" fmla="*/ 503208 w 1834552"/>
              <a:gd name="connsiteY4" fmla="*/ 2139351 h 4520241"/>
              <a:gd name="connsiteX5" fmla="*/ 692989 w 1834552"/>
              <a:gd name="connsiteY5" fmla="*/ 2467155 h 4520241"/>
              <a:gd name="connsiteX6" fmla="*/ 934529 w 1834552"/>
              <a:gd name="connsiteY6" fmla="*/ 3329796 h 4520241"/>
              <a:gd name="connsiteX7" fmla="*/ 1365850 w 1834552"/>
              <a:gd name="connsiteY7" fmla="*/ 3588589 h 4520241"/>
              <a:gd name="connsiteX8" fmla="*/ 1762665 w 1834552"/>
              <a:gd name="connsiteY8" fmla="*/ 3985404 h 4520241"/>
              <a:gd name="connsiteX9" fmla="*/ 1797170 w 1834552"/>
              <a:gd name="connsiteY9" fmla="*/ 4520241 h 45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4552" h="4520241">
                <a:moveTo>
                  <a:pt x="261668" y="0"/>
                </a:moveTo>
                <a:cubicBezTo>
                  <a:pt x="189781" y="306238"/>
                  <a:pt x="117895" y="612476"/>
                  <a:pt x="89140" y="741872"/>
                </a:cubicBezTo>
                <a:cubicBezTo>
                  <a:pt x="60385" y="871268"/>
                  <a:pt x="0" y="684362"/>
                  <a:pt x="89140" y="776377"/>
                </a:cubicBezTo>
                <a:cubicBezTo>
                  <a:pt x="178280" y="868392"/>
                  <a:pt x="554967" y="1066800"/>
                  <a:pt x="623978" y="1293962"/>
                </a:cubicBezTo>
                <a:cubicBezTo>
                  <a:pt x="692989" y="1521124"/>
                  <a:pt x="491706" y="1943819"/>
                  <a:pt x="503208" y="2139351"/>
                </a:cubicBezTo>
                <a:cubicBezTo>
                  <a:pt x="514710" y="2334883"/>
                  <a:pt x="621102" y="2268748"/>
                  <a:pt x="692989" y="2467155"/>
                </a:cubicBezTo>
                <a:cubicBezTo>
                  <a:pt x="764876" y="2665562"/>
                  <a:pt x="822386" y="3142890"/>
                  <a:pt x="934529" y="3329796"/>
                </a:cubicBezTo>
                <a:cubicBezTo>
                  <a:pt x="1046673" y="3516702"/>
                  <a:pt x="1227827" y="3479321"/>
                  <a:pt x="1365850" y="3588589"/>
                </a:cubicBezTo>
                <a:cubicBezTo>
                  <a:pt x="1503873" y="3697857"/>
                  <a:pt x="1690778" y="3830129"/>
                  <a:pt x="1762665" y="3985404"/>
                </a:cubicBezTo>
                <a:cubicBezTo>
                  <a:pt x="1834552" y="4140679"/>
                  <a:pt x="1774166" y="4425350"/>
                  <a:pt x="1797170" y="4520241"/>
                </a:cubicBezTo>
              </a:path>
            </a:pathLst>
          </a:custGeom>
          <a:ln w="444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rot="16200000" flipH="1">
            <a:off x="2541582" y="2734205"/>
            <a:ext cx="2097624" cy="16584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362200" y="4800599"/>
            <a:ext cx="2115612" cy="9255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401205" y="1532994"/>
            <a:ext cx="2362203" cy="37158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4666188" y="4800599"/>
            <a:ext cx="3258612" cy="13065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Flowchart: Connector 45"/>
          <p:cNvSpPr/>
          <p:nvPr/>
        </p:nvSpPr>
        <p:spPr>
          <a:xfrm flipH="1">
            <a:off x="2133600" y="16764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flipH="1">
            <a:off x="2286000" y="18288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flipH="1">
            <a:off x="2362200" y="16002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flipH="1">
            <a:off x="2743200" y="19050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Pollution</a:t>
            </a:r>
            <a:endParaRPr lang="en-US" dirty="0"/>
          </a:p>
        </p:txBody>
      </p:sp>
      <p:pic>
        <p:nvPicPr>
          <p:cNvPr id="23554" name="Picture 2"/>
          <p:cNvPicPr>
            <a:picLocks noGrp="1" noChangeAspect="1" noChangeArrowheads="1"/>
          </p:cNvPicPr>
          <p:nvPr>
            <p:ph idx="1"/>
          </p:nvPr>
        </p:nvPicPr>
        <p:blipFill>
          <a:blip r:embed="rId3"/>
          <a:srcRect/>
          <a:stretch>
            <a:fillRect/>
          </a:stretch>
        </p:blipFill>
        <p:spPr bwMode="auto">
          <a:xfrm>
            <a:off x="762000" y="1524000"/>
            <a:ext cx="7467600" cy="48930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Borne Diseases</a:t>
            </a:r>
            <a:endParaRPr lang="en-US" dirty="0"/>
          </a:p>
        </p:txBody>
      </p:sp>
      <p:pic>
        <p:nvPicPr>
          <p:cNvPr id="21506" name="Picture 2"/>
          <p:cNvPicPr>
            <a:picLocks noGrp="1" noChangeAspect="1" noChangeArrowheads="1"/>
          </p:cNvPicPr>
          <p:nvPr>
            <p:ph idx="1"/>
          </p:nvPr>
        </p:nvPicPr>
        <p:blipFill>
          <a:blip r:embed="rId3"/>
          <a:srcRect l="11241" t="18554" r="26932"/>
          <a:stretch>
            <a:fillRect/>
          </a:stretch>
        </p:blipFill>
        <p:spPr bwMode="auto">
          <a:xfrm>
            <a:off x="838200" y="1143000"/>
            <a:ext cx="5251092" cy="4191000"/>
          </a:xfrm>
          <a:prstGeom prst="rect">
            <a:avLst/>
          </a:prstGeom>
          <a:noFill/>
          <a:ln w="9525">
            <a:noFill/>
            <a:miter lim="800000"/>
            <a:headEnd/>
            <a:tailEnd/>
          </a:ln>
          <a:effectLst/>
        </p:spPr>
      </p:pic>
      <p:pic>
        <p:nvPicPr>
          <p:cNvPr id="14" name="Picture 13" descr="29water.05.jpg"/>
          <p:cNvPicPr>
            <a:picLocks noChangeAspect="1"/>
          </p:cNvPicPr>
          <p:nvPr/>
        </p:nvPicPr>
        <p:blipFill>
          <a:blip r:embed="rId4"/>
          <a:stretch>
            <a:fillRect/>
          </a:stretch>
        </p:blipFill>
        <p:spPr>
          <a:xfrm>
            <a:off x="6172200" y="1143000"/>
            <a:ext cx="2743200" cy="1899138"/>
          </a:xfrm>
          <a:prstGeom prst="rect">
            <a:avLst/>
          </a:prstGeom>
        </p:spPr>
      </p:pic>
      <p:cxnSp>
        <p:nvCxnSpPr>
          <p:cNvPr id="7" name="Straight Arrow Connector 6"/>
          <p:cNvCxnSpPr/>
          <p:nvPr/>
        </p:nvCxnSpPr>
        <p:spPr>
          <a:xfrm>
            <a:off x="2286000" y="2743200"/>
            <a:ext cx="403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descr="29water.03.jpg"/>
          <p:cNvPicPr>
            <a:picLocks noChangeAspect="1"/>
          </p:cNvPicPr>
          <p:nvPr/>
        </p:nvPicPr>
        <p:blipFill>
          <a:blip r:embed="rId5"/>
          <a:stretch>
            <a:fillRect/>
          </a:stretch>
        </p:blipFill>
        <p:spPr>
          <a:xfrm>
            <a:off x="152400" y="4267200"/>
            <a:ext cx="3537857" cy="2362200"/>
          </a:xfrm>
          <a:prstGeom prst="rect">
            <a:avLst/>
          </a:prstGeom>
        </p:spPr>
      </p:pic>
      <p:cxnSp>
        <p:nvCxnSpPr>
          <p:cNvPr id="17" name="Straight Arrow Connector 16"/>
          <p:cNvCxnSpPr/>
          <p:nvPr/>
        </p:nvCxnSpPr>
        <p:spPr>
          <a:xfrm rot="5400000">
            <a:off x="1447800" y="3581400"/>
            <a:ext cx="1676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noChangeArrowheads="1"/>
          </p:cNvPicPr>
          <p:nvPr/>
        </p:nvPicPr>
        <p:blipFill>
          <a:blip r:embed="rId6"/>
          <a:srcRect/>
          <a:stretch>
            <a:fillRect/>
          </a:stretch>
        </p:blipFill>
        <p:spPr bwMode="auto">
          <a:xfrm>
            <a:off x="4838550" y="4398205"/>
            <a:ext cx="4305450" cy="2459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442</TotalTime>
  <Words>1084</Words>
  <Application>Microsoft Office PowerPoint</Application>
  <PresentationFormat>On-screen Show (4:3)</PresentationFormat>
  <Paragraphs>57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Solstice</vt:lpstr>
      <vt:lpstr>“Water derives its value from the fact that there is never enough of it”</vt:lpstr>
      <vt:lpstr>Introduction</vt:lpstr>
      <vt:lpstr>World Water Access</vt:lpstr>
      <vt:lpstr>Delhi, India</vt:lpstr>
      <vt:lpstr>Delhi – Change in Land Use</vt:lpstr>
      <vt:lpstr>   Sources of Water</vt:lpstr>
      <vt:lpstr>  Water Quality and Quantity</vt:lpstr>
      <vt:lpstr>Water Pollution</vt:lpstr>
      <vt:lpstr>Water Borne Diseases</vt:lpstr>
      <vt:lpstr>Conclusions and Next Steps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nm2456</dc:creator>
  <cp:lastModifiedBy> </cp:lastModifiedBy>
  <cp:revision>32</cp:revision>
  <dcterms:created xsi:type="dcterms:W3CDTF">2008-12-01T22:20:12Z</dcterms:created>
  <dcterms:modified xsi:type="dcterms:W3CDTF">2008-12-02T16:14:50Z</dcterms:modified>
</cp:coreProperties>
</file>