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69" r:id="rId8"/>
    <p:sldId id="263" r:id="rId9"/>
    <p:sldId id="264" r:id="rId10"/>
    <p:sldId id="266" r:id="rId11"/>
    <p:sldId id="272" r:id="rId12"/>
    <p:sldId id="267" r:id="rId13"/>
    <p:sldId id="273" r:id="rId14"/>
    <p:sldId id="268" r:id="rId15"/>
    <p:sldId id="271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71"/>
    <a:srgbClr val="D438D8"/>
    <a:srgbClr val="29C7FF"/>
    <a:srgbClr val="D8F3D1"/>
    <a:srgbClr val="48C937"/>
    <a:srgbClr val="22601A"/>
    <a:srgbClr val="AEE59F"/>
    <a:srgbClr val="37F557"/>
    <a:srgbClr val="A3E7FF"/>
    <a:srgbClr val="668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99" autoAdjust="0"/>
  </p:normalViewPr>
  <p:slideViewPr>
    <p:cSldViewPr>
      <p:cViewPr varScale="1">
        <p:scale>
          <a:sx n="108" d="100"/>
          <a:sy n="108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6DF2-16E3-435F-A68A-1CFB86971993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03285-AD30-4303-B47D-2BA419A1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r>
              <a:rPr lang="en-US" baseline="0" dirty="0" smtClean="0"/>
              <a:t> to be addressed in this presentation. The last question will begin to be addressed as I discuss previous questions with the help of ArcGIS generated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*Let’s return</a:t>
            </a:r>
            <a:r>
              <a:rPr lang="en-US" baseline="0" dirty="0" smtClean="0"/>
              <a:t> to the original plan outlined in my project proposal</a:t>
            </a:r>
          </a:p>
          <a:p>
            <a:r>
              <a:rPr lang="en-US" baseline="0" dirty="0" smtClean="0"/>
              <a:t>*Get location and years of operation where information is missing</a:t>
            </a:r>
          </a:p>
          <a:p>
            <a:r>
              <a:rPr lang="en-US" baseline="0" dirty="0" smtClean="0"/>
              <a:t>*If necessary, use </a:t>
            </a:r>
            <a:r>
              <a:rPr lang="en-US" baseline="0" dirty="0" err="1" smtClean="0"/>
              <a:t>satelletie</a:t>
            </a:r>
            <a:r>
              <a:rPr lang="en-US" baseline="0" dirty="0" smtClean="0"/>
              <a:t> imagery to estimate the extent of each mine</a:t>
            </a:r>
          </a:p>
          <a:p>
            <a:r>
              <a:rPr lang="en-US" baseline="0" dirty="0" smtClean="0"/>
              <a:t>*Use the JOIN  relationship to add mine data from spreadsheet to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and associated attribute table</a:t>
            </a:r>
          </a:p>
          <a:p>
            <a:r>
              <a:rPr lang="en-US" baseline="0" dirty="0" smtClean="0"/>
              <a:t>*Color code the mines by years active (using the </a:t>
            </a:r>
            <a:r>
              <a:rPr lang="en-US" baseline="0" dirty="0" err="1" smtClean="0"/>
              <a:t>Symbology</a:t>
            </a:r>
            <a:r>
              <a:rPr lang="en-US" baseline="0" dirty="0" smtClean="0"/>
              <a:t> property)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 stream gauging sites with sufficient surface water quality measurements to </a:t>
            </a:r>
            <a:r>
              <a:rPr lang="en-US" baseline="0" dirty="0" err="1" smtClean="0"/>
              <a:t>geodatabase</a:t>
            </a:r>
            <a:r>
              <a:rPr lang="en-US" baseline="0" dirty="0" smtClean="0"/>
              <a:t>/map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 well sites with sufficient groundwater quality measurements to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*Stop re-inventing the wheel and utilize the ArcGIS Hydro tools to organize and analyze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r>
              <a:rPr lang="en-US" baseline="0" dirty="0" smtClean="0"/>
              <a:t> to be addressed in this presentation. The last question will begin to be addressed as I discuss previous questions with the help of ArcGIS generated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Lignite = “brown coal”</a:t>
            </a:r>
          </a:p>
          <a:p>
            <a:r>
              <a:rPr lang="en-US" dirty="0" smtClean="0"/>
              <a:t>Lowest grade coal: low (46-60%)</a:t>
            </a:r>
            <a:r>
              <a:rPr lang="en-US" baseline="0" dirty="0" smtClean="0"/>
              <a:t> fixed-carbon content, low heating value, high content of volatile matter, high moisture content</a:t>
            </a:r>
          </a:p>
          <a:p>
            <a:r>
              <a:rPr lang="en-US" baseline="0" dirty="0" smtClean="0"/>
              <a:t>Can often distinguish some individual bits of plant material in lignite deposit</a:t>
            </a:r>
          </a:p>
          <a:p>
            <a:r>
              <a:rPr lang="en-US" baseline="0" dirty="0" smtClean="0"/>
              <a:t>Spontaneous combustion, mine mouth power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*Large</a:t>
            </a:r>
            <a:r>
              <a:rPr lang="en-US" baseline="0" dirty="0" smtClean="0"/>
              <a:t> amount of near-surface (20-200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depth) deposits (there are also deep basin deposits)</a:t>
            </a:r>
          </a:p>
          <a:p>
            <a:r>
              <a:rPr lang="en-US" baseline="0" dirty="0" smtClean="0"/>
              <a:t>*Estimated 8,600 to 11,100 million tons</a:t>
            </a:r>
          </a:p>
          <a:p>
            <a:r>
              <a:rPr lang="en-US" baseline="0" dirty="0" smtClean="0"/>
              <a:t>*In 1991, lignite generated 20% of the electricity for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“Coal Mining Locations” map from the Railroad Commission of Texas: Surface Mining</a:t>
            </a:r>
            <a:r>
              <a:rPr lang="en-US" baseline="0" dirty="0" smtClean="0"/>
              <a:t> and Reclamation Division</a:t>
            </a:r>
          </a:p>
          <a:p>
            <a:r>
              <a:rPr lang="en-US" baseline="0" dirty="0" smtClean="0"/>
              <a:t>Published August 2011</a:t>
            </a:r>
          </a:p>
          <a:p>
            <a:r>
              <a:rPr lang="en-US" baseline="0" dirty="0" smtClean="0"/>
              <a:t>The NW line of yellow corresponds to the outcropping Wilcox Group (esp. the Calvert Bluff Formation).  The SE line of yellow corresponds to the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“Coal Mining Locations” map from the Railroad Commission of Texas: Surface Mining</a:t>
            </a:r>
            <a:r>
              <a:rPr lang="en-US" baseline="0" dirty="0" smtClean="0"/>
              <a:t> and Reclamation Division</a:t>
            </a:r>
          </a:p>
          <a:p>
            <a:r>
              <a:rPr lang="en-US" baseline="0" dirty="0" smtClean="0"/>
              <a:t>Published August 2011</a:t>
            </a:r>
          </a:p>
          <a:p>
            <a:r>
              <a:rPr lang="en-US" baseline="0" dirty="0" smtClean="0"/>
              <a:t>Most near-surface lignite is associated with the Calvert Bluff Formation of the Wilcox Group.  The CBF outcrops are mapped here in red.</a:t>
            </a:r>
          </a:p>
          <a:p>
            <a:r>
              <a:rPr lang="en-US" baseline="0" dirty="0" smtClean="0"/>
              <a:t>Note that the outcrop of the CBF (approximates location of near-surface lignite) lies within the recharge zone for the Carrizo-Wilcox aquifer, a prolific aquifer and a sole-source of drinking water for many Texans.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same map as the</a:t>
            </a:r>
            <a:r>
              <a:rPr lang="en-US" baseline="0" dirty="0" smtClean="0"/>
              <a:t> one shown on the previous slide, but now I have added the locations of most of the lignite surface mines (digitalized points of all the mines depicted in the Railroad Commission map)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0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*It’s a big deal if surface mining activities change water</a:t>
            </a:r>
            <a:r>
              <a:rPr lang="en-US" baseline="0" dirty="0" smtClean="0"/>
              <a:t> availability by decreasing the surface/ground water quantity or harming water quality: </a:t>
            </a:r>
            <a:r>
              <a:rPr lang="en-US" dirty="0" smtClean="0"/>
              <a:t>60 counties rely on the Carrizo-Wilcox aquifer for municipal drinking-water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combat the feeling of being completely overwhelmed</a:t>
            </a:r>
            <a:r>
              <a:rPr lang="en-US" baseline="0" dirty="0" smtClean="0"/>
              <a:t> by all of the data and ArcGIS </a:t>
            </a:r>
            <a:r>
              <a:rPr lang="en-US" baseline="0" dirty="0" err="1" smtClean="0"/>
              <a:t>capabiltiies</a:t>
            </a:r>
            <a:r>
              <a:rPr lang="en-US" baseline="0" dirty="0" smtClean="0"/>
              <a:t>, I thought that I would focus on 1 or 2 mine locations.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Leesburg Mine: Perfectly</a:t>
            </a:r>
            <a:r>
              <a:rPr lang="en-US" baseline="0" dirty="0" smtClean="0"/>
              <a:t> situated to test the working hypothesis that outcropping </a:t>
            </a:r>
            <a:r>
              <a:rPr lang="en-US" baseline="0" dirty="0" err="1" smtClean="0"/>
              <a:t>Reklaw</a:t>
            </a:r>
            <a:r>
              <a:rPr lang="en-US" baseline="0" dirty="0" smtClean="0"/>
              <a:t> and Carrizo units cause a natural deterioration in water quality </a:t>
            </a:r>
            <a:r>
              <a:rPr lang="en-US" baseline="0" dirty="0" err="1" smtClean="0"/>
              <a:t>perameters</a:t>
            </a:r>
            <a:r>
              <a:rPr lang="en-US" baseline="0" dirty="0" smtClean="0"/>
              <a:t> similar or identical to changes from elsewhere induced by oxidizing the overburden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Problem: I found out that the mine is not yet being actively produced!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3285-AD30-4303-B47D-2BA419A11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1CC5-70FB-44EA-989E-1D35DB11802E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3B15-4999-4032-BAA6-998B4B99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8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43CEFF"/>
            </a:gs>
            <a:gs pos="0">
              <a:schemeClr val="accent5">
                <a:lumMod val="60000"/>
                <a:lumOff val="40000"/>
              </a:schemeClr>
            </a:gs>
            <a:gs pos="26000">
              <a:srgbClr val="85C2FF"/>
            </a:gs>
            <a:gs pos="67000">
              <a:schemeClr val="accent5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56" y="4155458"/>
            <a:ext cx="9306956" cy="270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GIS-based comparison of pre- and post-lignite strip mine waters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799"/>
            <a:ext cx="7391400" cy="1219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Progress Report 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L. Joy Mercier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 Tuesday, November 22,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9200" y="6391868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A3E7FF"/>
                </a:solidFill>
              </a:rPr>
              <a:t>*</a:t>
            </a:r>
            <a:r>
              <a:rPr lang="en-US" sz="1200" b="1" dirty="0" err="1" smtClean="0">
                <a:solidFill>
                  <a:srgbClr val="A3E7FF"/>
                </a:solidFill>
              </a:rPr>
              <a:t>Luminant</a:t>
            </a:r>
            <a:r>
              <a:rPr lang="en-US" sz="1200" b="1" dirty="0" smtClean="0">
                <a:solidFill>
                  <a:srgbClr val="A3E7FF"/>
                </a:solidFill>
              </a:rPr>
              <a:t> reclaimed land near Monticello Mine (</a:t>
            </a:r>
            <a:r>
              <a:rPr lang="en-US" sz="1200" b="1" dirty="0" err="1" smtClean="0">
                <a:solidFill>
                  <a:srgbClr val="A3E7FF"/>
                </a:solidFill>
              </a:rPr>
              <a:t>Luminant</a:t>
            </a:r>
            <a:r>
              <a:rPr lang="en-US" sz="1200" b="1" dirty="0" smtClean="0">
                <a:solidFill>
                  <a:srgbClr val="A3E7FF"/>
                </a:solidFill>
              </a:rPr>
              <a:t>, May 2011)</a:t>
            </a:r>
            <a:endParaRPr lang="en-US" sz="1200" b="1" dirty="0">
              <a:solidFill>
                <a:srgbClr val="A3E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700" y="-394252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83" y="2514600"/>
            <a:ext cx="7878417" cy="3581400"/>
          </a:xfrm>
          <a:gradFill flip="none" rotWithShape="1">
            <a:gsLst>
              <a:gs pos="4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9000">
                <a:srgbClr val="A3E7FF">
                  <a:shade val="67500"/>
                  <a:satMod val="115000"/>
                </a:srgbClr>
              </a:gs>
              <a:gs pos="100000">
                <a:srgbClr val="A3E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b="1" dirty="0" smtClean="0"/>
              <a:t>Dewatering and rerouting surface water</a:t>
            </a:r>
          </a:p>
          <a:p>
            <a:r>
              <a:rPr lang="en-US" b="1" dirty="0" smtClean="0"/>
              <a:t>Changes from reducing to oxidizing conditions in the de-saturated overburden</a:t>
            </a:r>
          </a:p>
          <a:p>
            <a:r>
              <a:rPr lang="en-US" b="1" dirty="0" smtClean="0"/>
              <a:t>Changes in overburden permeability</a:t>
            </a:r>
            <a:r>
              <a:rPr lang="en-US" b="1" dirty="0"/>
              <a:t> </a:t>
            </a:r>
            <a:r>
              <a:rPr lang="en-US" b="1" dirty="0" smtClean="0"/>
              <a:t>and hydraulic gradients</a:t>
            </a:r>
          </a:p>
          <a:p>
            <a:r>
              <a:rPr lang="en-US" b="1" dirty="0" smtClean="0"/>
              <a:t>Changes in water quality parameters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7848600" cy="1676400"/>
          </a:xfrm>
          <a:prstGeom prst="rect">
            <a:avLst/>
          </a:prstGeom>
          <a:gradFill flip="none" rotWithShape="1">
            <a:gsLst>
              <a:gs pos="51000">
                <a:srgbClr val="48C937"/>
              </a:gs>
              <a:gs pos="5000">
                <a:srgbClr val="D8F3D1"/>
              </a:gs>
              <a:gs pos="74000">
                <a:srgbClr val="92D050"/>
              </a:gs>
              <a:gs pos="29000">
                <a:srgbClr val="AEE59F"/>
              </a:gs>
              <a:gs pos="90000">
                <a:srgbClr val="AEE5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Exploring “mining impact” questions via research methods: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4" b="5121"/>
          <a:stretch/>
        </p:blipFill>
        <p:spPr>
          <a:xfrm>
            <a:off x="1600200" y="1332624"/>
            <a:ext cx="6019800" cy="541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Exploring the “mining impacts” questions via GIS methods: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b="1" dirty="0" smtClean="0"/>
              <a:t>Exploring the “mining impacts” questions via GIS methods:</a:t>
            </a:r>
            <a:br>
              <a:rPr lang="en-US" b="1" dirty="0" smtClean="0"/>
            </a:br>
            <a:r>
              <a:rPr lang="en-US" b="1" dirty="0" smtClean="0"/>
              <a:t>Future Research!!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14" y="2796350"/>
            <a:ext cx="4497786" cy="34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5334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1066800"/>
            <a:ext cx="3425902" cy="2662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5542"/>
            <a:ext cx="5044260" cy="65278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95600" y="1772740"/>
            <a:ext cx="914400" cy="416920"/>
          </a:xfrm>
          <a:prstGeom prst="rightArrow">
            <a:avLst/>
          </a:prstGeom>
          <a:solidFill>
            <a:srgbClr val="D438D8"/>
          </a:solidFill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30" y="-408709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1448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can we use GIS to better understand the complex spatial and temporal relationships between mining and reclamation and changes in water quality or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 smtClean="0"/>
              <a:t>Also future research!!!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6402"/>
            <a:ext cx="2309954" cy="30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08709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9406"/>
            <a:ext cx="8763000" cy="615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0"/>
            <a:ext cx="8229600" cy="10145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More about future work: ArcGIS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127" y="4267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time to sleep!  No time to eat (turkey)! Do more analyses!</a:t>
            </a:r>
          </a:p>
          <a:p>
            <a:endParaRPr lang="en-US" sz="800" b="1" dirty="0"/>
          </a:p>
          <a:p>
            <a:r>
              <a:rPr lang="en-US" sz="2400" b="1" dirty="0" smtClean="0"/>
              <a:t>… Because there is always more that you can do in ArcGIS!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3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30" y="-408709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517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More about Lignite Mining in Texas: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287963"/>
          </a:xfrm>
          <a:noFill/>
        </p:spPr>
        <p:txBody>
          <a:bodyPr>
            <a:normAutofit/>
          </a:bodyPr>
          <a:lstStyle/>
          <a:p>
            <a:pPr lvl="0" algn="just">
              <a:buSzPct val="110000"/>
            </a:pPr>
            <a:r>
              <a:rPr lang="en-US" sz="2000" b="1" dirty="0"/>
              <a:t>Cagle, M.F., 2007, Temporal and spatial sulfate variability in groundwater at a lignite mine, northeast Texas [M.S. thesis]: Austin, University of Texas at Austin, 269 p.</a:t>
            </a:r>
          </a:p>
          <a:p>
            <a:pPr algn="just">
              <a:buSzPct val="110000"/>
            </a:pPr>
            <a:r>
              <a:rPr lang="en-US" sz="2000" b="1" dirty="0" err="1" smtClean="0"/>
              <a:t>Espey</a:t>
            </a:r>
            <a:r>
              <a:rPr lang="en-US" sz="2000" b="1" dirty="0" smtClean="0"/>
              <a:t>, Huston, and Associates, Inc., 1983, Impacts of Lignite Development in Texas: An Environmental Primer: Prepared for Texas Energy and Natural Resources Advisory Council, TENRAC/EDF-091, 89 p.</a:t>
            </a:r>
          </a:p>
          <a:p>
            <a:pPr algn="just">
              <a:buSzPct val="110000"/>
            </a:pPr>
            <a:r>
              <a:rPr lang="en-US" sz="2000" b="1" dirty="0" smtClean="0"/>
              <a:t>Kaiser, Ayers Jr., &amp; </a:t>
            </a:r>
            <a:r>
              <a:rPr lang="en-US" sz="2000" b="1" dirty="0" err="1" smtClean="0"/>
              <a:t>LaBrie</a:t>
            </a:r>
            <a:r>
              <a:rPr lang="en-US" sz="2000" b="1" dirty="0" smtClean="0"/>
              <a:t>, 1980, Lignite Resources in Texas</a:t>
            </a:r>
            <a:r>
              <a:rPr lang="en-US" sz="2000" b="1" dirty="0"/>
              <a:t>:</a:t>
            </a:r>
            <a:r>
              <a:rPr lang="en-US" sz="2000" b="1" dirty="0" smtClean="0"/>
              <a:t>  Bureau of Economic Geology, University of Texas at Austin, and Texas Energy and natural Resources Advisory Council, 55 p.</a:t>
            </a:r>
          </a:p>
          <a:p>
            <a:pPr algn="just"/>
            <a:r>
              <a:rPr lang="en-US" sz="2000" b="1" dirty="0" smtClean="0"/>
              <a:t>Surface Mining and Reclamation Division, 1991, Information and Statistical Facts on Coal and Uranium Mining in Texa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: Railroad Commission of Texas, 63 p.</a:t>
            </a:r>
          </a:p>
          <a:p>
            <a:pPr lvl="0" algn="just"/>
            <a:r>
              <a:rPr lang="en-US" sz="2000" b="1" dirty="0" err="1"/>
              <a:t>Venburg</a:t>
            </a:r>
            <a:r>
              <a:rPr lang="en-US" sz="2000" b="1" dirty="0"/>
              <a:t>, </a:t>
            </a:r>
            <a:r>
              <a:rPr lang="en-US" sz="2000" b="1" dirty="0" smtClean="0"/>
              <a:t>L.C., 1983, </a:t>
            </a:r>
            <a:r>
              <a:rPr lang="en-US" sz="2000" b="1" dirty="0"/>
              <a:t>Monitoring the effect of surface mining operations on the hydrologic </a:t>
            </a:r>
            <a:r>
              <a:rPr lang="en-US" sz="2000" b="1" dirty="0" smtClean="0"/>
              <a:t>regime</a:t>
            </a:r>
            <a:r>
              <a:rPr lang="en-US" sz="2000" b="1" dirty="0"/>
              <a:t>:</a:t>
            </a:r>
            <a:r>
              <a:rPr lang="en-US" sz="2000" b="1" dirty="0" smtClean="0"/>
              <a:t> </a:t>
            </a:r>
            <a:r>
              <a:rPr lang="en-US" sz="2000" b="1" dirty="0"/>
              <a:t>Ground Water Monitoring Review, v.3, pp.86-91.</a:t>
            </a:r>
            <a:endParaRPr lang="en-US" sz="2000" dirty="0"/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FF7C80"/>
            </a:gs>
            <a:gs pos="70000">
              <a:srgbClr val="82302E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610600" cy="60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495300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Questions to Answer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lignite, and why do we care?</a:t>
            </a:r>
          </a:p>
          <a:p>
            <a:r>
              <a:rPr lang="en-US" b="1" dirty="0" smtClean="0"/>
              <a:t>Where is the lignite in Texas?</a:t>
            </a:r>
          </a:p>
          <a:p>
            <a:r>
              <a:rPr lang="en-US" b="1" dirty="0" smtClean="0"/>
              <a:t>Where are the lignite mines in Texas?</a:t>
            </a:r>
          </a:p>
          <a:p>
            <a:r>
              <a:rPr lang="en-US" b="1" dirty="0" smtClean="0"/>
              <a:t>What are the hydrologic and </a:t>
            </a:r>
            <a:r>
              <a:rPr lang="en-US" b="1" dirty="0" err="1" smtClean="0"/>
              <a:t>hydrogeologic</a:t>
            </a:r>
            <a:r>
              <a:rPr lang="en-US" b="1" dirty="0" smtClean="0"/>
              <a:t> impacts of lignite surface (strip) mining?</a:t>
            </a:r>
          </a:p>
          <a:p>
            <a:r>
              <a:rPr lang="en-US" b="1" dirty="0" smtClean="0"/>
              <a:t>How can we use GIS to better understand the complex spatial and temporal relationships between mining and reclamation and changes in water quality or behavior?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9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Methods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Library, Internet, and Online Database Research:</a:t>
            </a:r>
          </a:p>
          <a:p>
            <a:pPr lvl="1"/>
            <a:r>
              <a:rPr lang="en-US" b="1" dirty="0" smtClean="0"/>
              <a:t>What is lignite, and who cares about lignite anyways?</a:t>
            </a:r>
          </a:p>
          <a:p>
            <a:r>
              <a:rPr lang="en-US" b="1" u="sng" dirty="0" smtClean="0"/>
              <a:t> Research + GIS Mapping:</a:t>
            </a:r>
          </a:p>
          <a:p>
            <a:pPr lvl="1"/>
            <a:r>
              <a:rPr lang="en-US" b="1" dirty="0" smtClean="0"/>
              <a:t>Where is the lignite in Texas?</a:t>
            </a:r>
          </a:p>
          <a:p>
            <a:pPr lvl="1"/>
            <a:r>
              <a:rPr lang="en-US" b="1" dirty="0" smtClean="0"/>
              <a:t>Where are the lignite mines in Texas?</a:t>
            </a:r>
          </a:p>
          <a:p>
            <a:pPr lvl="1"/>
            <a:r>
              <a:rPr lang="en-US" b="1" dirty="0" smtClean="0"/>
              <a:t>What are the hydrologic and </a:t>
            </a:r>
            <a:r>
              <a:rPr lang="en-US" b="1" dirty="0" err="1" smtClean="0"/>
              <a:t>hydrogeologic</a:t>
            </a:r>
            <a:r>
              <a:rPr lang="en-US" b="1" dirty="0" smtClean="0"/>
              <a:t> impacts of lignite surface (strip) mining?</a:t>
            </a:r>
          </a:p>
          <a:p>
            <a:r>
              <a:rPr lang="en-US" b="1" u="sng" dirty="0" smtClean="0"/>
              <a:t>Analysis Using GIS Tools:</a:t>
            </a:r>
          </a:p>
          <a:p>
            <a:pPr lvl="1"/>
            <a:r>
              <a:rPr lang="en-US" b="1" dirty="0" smtClean="0"/>
              <a:t>How can we use GIS to better understand the complex spatial and temporal relationships between mining and reclamation and changes in water quality or behavior?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8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is lignite?</a:t>
            </a:r>
            <a:endParaRPr lang="en-US" sz="5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" y="2888134"/>
            <a:ext cx="6081712" cy="37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4299"/>
            <a:ext cx="4120909" cy="32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8862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Above: Lignite Coal</a:t>
            </a:r>
          </a:p>
          <a:p>
            <a:r>
              <a:rPr lang="en-US" sz="1400" dirty="0" smtClean="0"/>
              <a:t>(Photo by: Center for Applied Energy Research, University of Kentucky)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2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cares about lignite?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94" y="1209675"/>
            <a:ext cx="64994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5791200"/>
            <a:ext cx="398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Lignite strip mine north of Laredo in Webb County, TX (photo by </a:t>
            </a:r>
            <a:r>
              <a:rPr lang="en-US" dirty="0" err="1" smtClean="0"/>
              <a:t>AirPhoto</a:t>
            </a:r>
            <a:r>
              <a:rPr lang="en-US" dirty="0" smtClean="0"/>
              <a:t>, Image #16387, taken on 4/29/1997)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78" y="28575"/>
            <a:ext cx="7145922" cy="67818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0"/>
            <a:ext cx="8610600" cy="1295400"/>
          </a:xfrm>
          <a:prstGeom prst="rect">
            <a:avLst/>
          </a:prstGeom>
          <a:gradFill flip="none" rotWithShape="1">
            <a:gsLst>
              <a:gs pos="51000">
                <a:srgbClr val="48C937"/>
              </a:gs>
              <a:gs pos="5000">
                <a:srgbClr val="D8F3D1"/>
              </a:gs>
              <a:gs pos="74000">
                <a:srgbClr val="92D050"/>
              </a:gs>
              <a:gs pos="29000">
                <a:srgbClr val="AEE59F"/>
              </a:gs>
              <a:gs pos="90000">
                <a:srgbClr val="AEE5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Where are the lignite mines in Texas?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404191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3105"/>
          <a:stretch/>
        </p:blipFill>
        <p:spPr>
          <a:xfrm>
            <a:off x="1752600" y="290"/>
            <a:ext cx="7239000" cy="682126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228600"/>
            <a:ext cx="4876800" cy="2133600"/>
          </a:xfrm>
          <a:prstGeom prst="rect">
            <a:avLst/>
          </a:prstGeom>
          <a:gradFill flip="none" rotWithShape="1">
            <a:gsLst>
              <a:gs pos="51000">
                <a:srgbClr val="48C937"/>
              </a:gs>
              <a:gs pos="5000">
                <a:srgbClr val="D8F3D1"/>
              </a:gs>
              <a:gs pos="74000">
                <a:srgbClr val="92D050"/>
              </a:gs>
              <a:gs pos="29000">
                <a:srgbClr val="AEE59F"/>
              </a:gs>
              <a:gs pos="90000">
                <a:srgbClr val="AEE5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Where is the lignite in Texas?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14219" r="-457" b="11083"/>
          <a:stretch/>
        </p:blipFill>
        <p:spPr>
          <a:xfrm>
            <a:off x="2438400" y="-19878"/>
            <a:ext cx="6172200" cy="685295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08983" cy="2133600"/>
          </a:xfrm>
          <a:prstGeom prst="rect">
            <a:avLst/>
          </a:prstGeom>
          <a:gradFill flip="none" rotWithShape="1">
            <a:gsLst>
              <a:gs pos="51000">
                <a:srgbClr val="48C937"/>
              </a:gs>
              <a:gs pos="5000">
                <a:srgbClr val="D8F3D1"/>
              </a:gs>
              <a:gs pos="74000">
                <a:srgbClr val="92D050"/>
              </a:gs>
              <a:gs pos="29000">
                <a:srgbClr val="AEE59F"/>
              </a:gs>
              <a:gs pos="90000">
                <a:srgbClr val="AEE59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Where are the lignite mines in Texas?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saturation sat="1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61" y="-752889"/>
            <a:ext cx="10134600" cy="7600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2620962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 smtClean="0"/>
              <a:t>What are the hydrologic and </a:t>
            </a:r>
            <a:r>
              <a:rPr lang="en-US" sz="4400" b="1" dirty="0" err="1" smtClean="0"/>
              <a:t>hydrogeologic</a:t>
            </a:r>
            <a:r>
              <a:rPr lang="en-US" sz="4400" b="1" dirty="0" smtClean="0"/>
              <a:t> impacts of lignite surface (strip) mining?</a:t>
            </a:r>
          </a:p>
        </p:txBody>
      </p:sp>
    </p:spTree>
    <p:extLst>
      <p:ext uri="{BB962C8B-B14F-4D97-AF65-F5344CB8AC3E}">
        <p14:creationId xmlns:p14="http://schemas.microsoft.com/office/powerpoint/2010/main" val="16790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1139</Words>
  <Application>Microsoft Office PowerPoint</Application>
  <PresentationFormat>On-screen Show (4:3)</PresentationFormat>
  <Paragraphs>98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GIS-based comparison of pre- and post-lignite strip mine waters</vt:lpstr>
      <vt:lpstr>Questions to Answer</vt:lpstr>
      <vt:lpstr>Methods</vt:lpstr>
      <vt:lpstr>What is lignite?</vt:lpstr>
      <vt:lpstr>Who cares about lignite?</vt:lpstr>
      <vt:lpstr>PowerPoint Presentation</vt:lpstr>
      <vt:lpstr>PowerPoint Presentation</vt:lpstr>
      <vt:lpstr>PowerPoint Presentation</vt:lpstr>
      <vt:lpstr>What are the hydrologic and hydrogeologic impacts of lignite surface (strip) mining?</vt:lpstr>
      <vt:lpstr>PowerPoint Presentation</vt:lpstr>
      <vt:lpstr>Exploring the “mining impacts” questions via GIS methods:</vt:lpstr>
      <vt:lpstr>Exploring the “mining impacts” questions via GIS methods: Future Research!!</vt:lpstr>
      <vt:lpstr>PowerPoint Presentation</vt:lpstr>
      <vt:lpstr>How can we use GIS to better understand the complex spatial and temporal relationships between mining and reclamation and changes in water quality or behavior?</vt:lpstr>
      <vt:lpstr>More about future work: ArcGIS Tools</vt:lpstr>
      <vt:lpstr>More about Lignite Mining in Texas: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GIS-based comparison of pre- and post-lignite strip mine waters</dc:title>
  <dc:creator>Joy</dc:creator>
  <cp:lastModifiedBy>maidment</cp:lastModifiedBy>
  <cp:revision>39</cp:revision>
  <dcterms:created xsi:type="dcterms:W3CDTF">2011-11-22T04:15:01Z</dcterms:created>
  <dcterms:modified xsi:type="dcterms:W3CDTF">2011-11-22T17:20:34Z</dcterms:modified>
</cp:coreProperties>
</file>