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62" r:id="rId5"/>
    <p:sldId id="261" r:id="rId6"/>
    <p:sldId id="264" r:id="rId7"/>
    <p:sldId id="257" r:id="rId8"/>
    <p:sldId id="265" r:id="rId9"/>
    <p:sldId id="266" r:id="rId10"/>
    <p:sldId id="258" r:id="rId11"/>
    <p:sldId id="263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F24F1-9C26-41FD-8980-E83135FB7282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75DB0-E831-42D9-953C-26E246E3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6B0B-AB08-4100-8707-2713EF587E8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6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0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20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98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2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2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67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9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1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4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93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06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68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A635-A720-48CC-B3B1-E5E4B85CDAB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8315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CF3A-6D5A-423D-AD19-836FA7BEE8B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211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4028-5ECC-4C3C-ADE6-C65ACE245D7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656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EEB7-A85A-4293-9F9F-524C7378450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3540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5E41-C4E2-4873-8642-C0B15B1E808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27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7E93-C0E8-4A86-A079-A5DEB085643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86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0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18244-8AF4-469B-A62D-3879F778EF2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556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CE8A-5401-4DB9-9C03-29580C4B799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526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07C9-B92D-4D8A-9F4C-E30CA72961C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72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33BB-D8B9-42A7-B848-D846AA2070B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456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814A-13EA-4BA7-A94D-1AFCE416FF5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764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4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FE2C-A3E8-48D4-9A4C-D89AF4303C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528F-F458-49AC-B1DE-18C831497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E047118-9D73-D940-849A-E2266DCC4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9A489CAA-BEB4-0749-9B3B-E5A1D0F9B1D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E047118-9D73-D940-849A-E2266DCC4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9A489CAA-BEB4-0749-9B3B-E5A1D0F9B1D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B3DE79-3B62-4E57-9A89-A225213CD143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864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faq.s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Revolution in Earth Measurement</a:t>
            </a:r>
            <a:endParaRPr lang="en-US" dirty="0"/>
          </a:p>
        </p:txBody>
      </p:sp>
      <p:pic>
        <p:nvPicPr>
          <p:cNvPr id="3" name="Picture 5" descr="bilby_tower_light"/>
          <p:cNvPicPr>
            <a:picLocks noChangeAspect="1" noChangeArrowheads="1"/>
          </p:cNvPicPr>
          <p:nvPr/>
        </p:nvPicPr>
        <p:blipFill>
          <a:blip r:embed="rId2"/>
          <a:srcRect r="24116"/>
          <a:stretch>
            <a:fillRect/>
          </a:stretch>
        </p:blipFill>
        <p:spPr>
          <a:xfrm>
            <a:off x="304800" y="1447800"/>
            <a:ext cx="1797148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gps_s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43" y="4756260"/>
            <a:ext cx="1818688" cy="200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Corbin_VA"/>
          <p:cNvPicPr>
            <a:picLocks noChangeAspect="1" noChangeArrowheads="1"/>
          </p:cNvPicPr>
          <p:nvPr/>
        </p:nvPicPr>
        <p:blipFill>
          <a:blip r:embed="rId4"/>
          <a:srcRect l="15018" r="20513" b="5383"/>
          <a:stretch>
            <a:fillRect/>
          </a:stretch>
        </p:blipFill>
        <p:spPr>
          <a:xfrm>
            <a:off x="3733800" y="4267200"/>
            <a:ext cx="1276234" cy="24974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5"/>
          <a:srcRect l="11174" t="528" r="15081" b="1928"/>
          <a:stretch>
            <a:fillRect/>
          </a:stretch>
        </p:blipFill>
        <p:spPr bwMode="auto">
          <a:xfrm>
            <a:off x="3289194" y="1828800"/>
            <a:ext cx="1940378" cy="19249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2286000" y="5515903"/>
            <a:ext cx="1219200" cy="4276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2280332" y="2583243"/>
            <a:ext cx="850794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2121578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Surveying uses </a:t>
            </a:r>
            <a:r>
              <a:rPr lang="en-US" dirty="0" smtClean="0">
                <a:solidFill>
                  <a:srgbClr val="FF0000"/>
                </a:solidFill>
              </a:rPr>
              <a:t>benchmarks </a:t>
            </a:r>
            <a:r>
              <a:rPr lang="en-US" dirty="0" smtClean="0"/>
              <a:t>as reference points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75626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Positioning uses </a:t>
            </a:r>
            <a:r>
              <a:rPr lang="en-US" dirty="0" smtClean="0">
                <a:solidFill>
                  <a:srgbClr val="FF0000"/>
                </a:solidFill>
              </a:rPr>
              <a:t>fixed GPS receivers </a:t>
            </a:r>
            <a:r>
              <a:rPr lang="en-US" dirty="0" smtClean="0"/>
              <a:t>as reference points (Continuously Operating Reference System, CORS)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0531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images and slides from Michael Dennis, National Geodetic Survey and Lewis </a:t>
            </a:r>
            <a:r>
              <a:rPr lang="en-US" dirty="0" err="1" smtClean="0"/>
              <a:t>Lapine</a:t>
            </a:r>
            <a:r>
              <a:rPr lang="en-US" dirty="0" smtClean="0"/>
              <a:t>, South Carolina Geodetic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9700"/>
            <a:ext cx="9144000" cy="1384300"/>
          </a:xfrm>
        </p:spPr>
        <p:txBody>
          <a:bodyPr/>
          <a:lstStyle/>
          <a:p>
            <a:pPr eaLnBrk="1" hangingPunct="1"/>
            <a:r>
              <a:rPr lang="en-US" sz="3600" smtClean="0"/>
              <a:t>Tectonic Motions</a:t>
            </a:r>
          </a:p>
        </p:txBody>
      </p:sp>
      <p:pic>
        <p:nvPicPr>
          <p:cNvPr id="50177" name="Picture 1" descr="C:\NGS\Presentations\Global tectonic image.jpg"/>
          <p:cNvPicPr>
            <a:picLocks noChangeAspect="1" noChangeArrowheads="1"/>
          </p:cNvPicPr>
          <p:nvPr/>
        </p:nvPicPr>
        <p:blipFill>
          <a:blip r:embed="rId3"/>
          <a:srcRect l="678" t="1916"/>
          <a:stretch>
            <a:fillRect/>
          </a:stretch>
        </p:blipFill>
        <p:spPr bwMode="auto">
          <a:xfrm>
            <a:off x="0" y="463588"/>
            <a:ext cx="9144000" cy="6394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677" y="6355912"/>
            <a:ext cx="241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From Sella et al., 2002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9455" y="463587"/>
            <a:ext cx="59450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This has to take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Tectonic Motions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into account</a:t>
            </a:r>
          </a:p>
        </p:txBody>
      </p:sp>
    </p:spTree>
    <p:extLst>
      <p:ext uri="{BB962C8B-B14F-4D97-AF65-F5344CB8AC3E}">
        <p14:creationId xmlns:p14="http://schemas.microsoft.com/office/powerpoint/2010/main" val="250328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TEMP\horizontal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666"/>
            <a:ext cx="8001000" cy="71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43000"/>
          </a:xfrm>
          <a:solidFill>
            <a:srgbClr val="003399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9933"/>
                </a:solidFill>
                <a:latin typeface="Arial" charset="0"/>
              </a:rPr>
              <a:t>HORIZONTAL TECTONIC MOTIONS</a:t>
            </a:r>
          </a:p>
        </p:txBody>
      </p:sp>
      <p:pic>
        <p:nvPicPr>
          <p:cNvPr id="13316" name="Picture 5" descr="C:\Linda\Lews\logo final scg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5275"/>
            <a:ext cx="1828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4692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Pacific Plate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919531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North American Plate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65169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Motion in cm/year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41" y="5747305"/>
            <a:ext cx="425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When is California not in North America …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…. when its on the Pacific Plate!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5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3262"/>
          </a:xfrm>
        </p:spPr>
        <p:txBody>
          <a:bodyPr/>
          <a:lstStyle/>
          <a:p>
            <a:r>
              <a:rPr lang="en-US" dirty="0" smtClean="0"/>
              <a:t>What’s in a name?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2301631"/>
            <a:ext cx="8589108" cy="397412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NAD 83(2011) epoch 2010.00</a:t>
            </a:r>
          </a:p>
          <a:p>
            <a:pPr lvl="1"/>
            <a:r>
              <a:rPr lang="en-US" dirty="0" smtClean="0"/>
              <a:t>“2011” is datum tag </a:t>
            </a:r>
            <a:r>
              <a:rPr lang="en-US" dirty="0" smtClean="0">
                <a:sym typeface="Wingdings" pitchFamily="2" charset="2"/>
              </a:rPr>
              <a:t> year adjustment complete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“2010.00” is “epoch date” (January 1, 2010)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Date associated with coordinates of control station</a:t>
            </a:r>
          </a:p>
          <a:p>
            <a:pPr lvl="1"/>
            <a:r>
              <a:rPr lang="en-US" dirty="0" smtClean="0"/>
              <a:t>Frame fixed to </a:t>
            </a:r>
            <a:r>
              <a:rPr lang="en-US" dirty="0" smtClean="0">
                <a:solidFill>
                  <a:srgbClr val="FF0000"/>
                </a:solidFill>
              </a:rPr>
              <a:t>North American tectonic plate</a:t>
            </a:r>
          </a:p>
          <a:p>
            <a:pPr lvl="2"/>
            <a:r>
              <a:rPr lang="en-US" dirty="0" smtClean="0"/>
              <a:t>Includes California, Alaska, Puerto Rico, and US Virgin Islands</a:t>
            </a:r>
          </a:p>
          <a:p>
            <a:r>
              <a:rPr lang="en-US" b="1" dirty="0" smtClean="0"/>
              <a:t>NAD 83(PA11) epoch 2010.00</a:t>
            </a:r>
          </a:p>
          <a:p>
            <a:pPr lvl="1"/>
            <a:r>
              <a:rPr lang="en-US" dirty="0" smtClean="0"/>
              <a:t>Frame fixed to </a:t>
            </a:r>
            <a:r>
              <a:rPr lang="en-US" dirty="0" smtClean="0">
                <a:solidFill>
                  <a:srgbClr val="FF0000"/>
                </a:solidFill>
              </a:rPr>
              <a:t>Pacific tectonic plate </a:t>
            </a:r>
            <a:r>
              <a:rPr lang="en-US" dirty="0" smtClean="0"/>
              <a:t>(Hawaii and American Samoa)</a:t>
            </a:r>
          </a:p>
          <a:p>
            <a:r>
              <a:rPr lang="en-US" b="1" dirty="0" smtClean="0"/>
              <a:t>NAD 83(MA11) epoch 2010.00</a:t>
            </a:r>
          </a:p>
          <a:p>
            <a:pPr lvl="1"/>
            <a:r>
              <a:rPr lang="en-US" dirty="0" smtClean="0"/>
              <a:t>Frame fixed </a:t>
            </a:r>
            <a:r>
              <a:rPr lang="en-US" dirty="0" smtClean="0">
                <a:solidFill>
                  <a:srgbClr val="FF0000"/>
                </a:solidFill>
              </a:rPr>
              <a:t>to Mariana tectonic plate </a:t>
            </a:r>
            <a:r>
              <a:rPr lang="en-US" dirty="0" smtClean="0"/>
              <a:t>(Guam and CNMI)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44062"/>
            <a:ext cx="8229600" cy="14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That which we call a datum</a:t>
            </a:r>
            <a:br>
              <a:rPr lang="en-US" sz="2800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By any other name would smell as sweet…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21579"/>
            <a:ext cx="8218917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latest datum adjustments are referenced to location on a particular tectonic plate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64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Differential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626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Differential GPS uses the time sequence of </a:t>
            </a:r>
            <a:r>
              <a:rPr lang="en-US" sz="2400" dirty="0" smtClean="0">
                <a:solidFill>
                  <a:srgbClr val="FF0000"/>
                </a:solidFill>
              </a:rPr>
              <a:t>observed errors at fixed locations </a:t>
            </a:r>
            <a:r>
              <a:rPr lang="en-US" sz="2400" dirty="0" smtClean="0"/>
              <a:t>to adjust simultaneous measurements at mobile receivers</a:t>
            </a:r>
          </a:p>
          <a:p>
            <a:r>
              <a:rPr lang="en-US" sz="2400" dirty="0" smtClean="0"/>
              <a:t>A location measurement accurate to </a:t>
            </a:r>
            <a:r>
              <a:rPr lang="en-US" sz="2400" dirty="0" smtClean="0">
                <a:solidFill>
                  <a:srgbClr val="FF0000"/>
                </a:solidFill>
              </a:rPr>
              <a:t>1 cm horizontally and 2cm vertically is now possible in 3 minutes</a:t>
            </a:r>
            <a:r>
              <a:rPr lang="en-US" sz="2400" dirty="0" smtClean="0"/>
              <a:t> with a mobile receiver</a:t>
            </a:r>
          </a:p>
          <a:p>
            <a:r>
              <a:rPr lang="en-US" sz="2400" dirty="0" smtClean="0"/>
              <a:t>More accurate measurements if the instrument is left in place longer</a:t>
            </a:r>
            <a:endParaRPr lang="en-US" sz="2400" dirty="0"/>
          </a:p>
        </p:txBody>
      </p:sp>
      <p:pic>
        <p:nvPicPr>
          <p:cNvPr id="10" name="Picture 8" descr="Corbin_VA"/>
          <p:cNvPicPr>
            <a:picLocks noChangeAspect="1" noChangeArrowheads="1"/>
          </p:cNvPicPr>
          <p:nvPr/>
        </p:nvPicPr>
        <p:blipFill>
          <a:blip r:embed="rId2"/>
          <a:srcRect l="15018" r="20513" b="5383"/>
          <a:stretch>
            <a:fillRect/>
          </a:stretch>
        </p:blipFill>
        <p:spPr>
          <a:xfrm>
            <a:off x="5975717" y="990600"/>
            <a:ext cx="1371600" cy="2684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http://ts4.mm.bing.net/images/thumbnail.aspx?q=1343862874523&amp;id=82e4b92a7e2b104ac68aa2f8450bd254&amp;url=http%3a%2f%2fearth-info.nga.mil%2fGandG%2fimages%2ftgps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02839"/>
            <a:ext cx="2209800" cy="21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-Down Arrow 11"/>
          <p:cNvSpPr/>
          <p:nvPr/>
        </p:nvSpPr>
        <p:spPr>
          <a:xfrm>
            <a:off x="6477000" y="3674623"/>
            <a:ext cx="457200" cy="8282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2"/>
          <a:srcRect l="11174" t="528" r="15081" b="1928"/>
          <a:stretch>
            <a:fillRect/>
          </a:stretch>
        </p:blipFill>
        <p:spPr bwMode="auto">
          <a:xfrm>
            <a:off x="5486400" y="3124200"/>
            <a:ext cx="2397578" cy="2378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498320"/>
            <a:ext cx="446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{Latitude 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), Longitude 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), Elevation (z)}</a:t>
            </a:r>
            <a:endParaRPr lang="en-US" sz="2000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>
            <a:off x="4923294" y="4698375"/>
            <a:ext cx="5631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9000" y="405245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Benchmark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0105" y="838200"/>
            <a:ext cx="767659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leads to adjustments in locations of the national network of survey benchmarks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7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Adjustments of the NAD83 Datum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71" y="3222081"/>
            <a:ext cx="2895600" cy="160866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6291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844052"/>
            <a:ext cx="1294770" cy="763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95400" y="3222081"/>
            <a:ext cx="4155071" cy="16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4"/>
          <a:srcRect l="11174" t="528" r="15081" b="1928"/>
          <a:stretch>
            <a:fillRect/>
          </a:stretch>
        </p:blipFill>
        <p:spPr bwMode="auto">
          <a:xfrm>
            <a:off x="6121953" y="1066800"/>
            <a:ext cx="1319694" cy="13092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861" y="2570002"/>
            <a:ext cx="379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different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 for benchmarks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405" y="4953000"/>
            <a:ext cx="4115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ontinuously</a:t>
            </a:r>
            <a:r>
              <a:rPr lang="en-US" dirty="0" smtClean="0">
                <a:solidFill>
                  <a:srgbClr val="FF0000"/>
                </a:solidFill>
              </a:rPr>
              <a:t> O</a:t>
            </a:r>
            <a:r>
              <a:rPr lang="en-US" dirty="0" smtClean="0"/>
              <a:t>perating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dirty="0" smtClean="0"/>
              <a:t>eference</a:t>
            </a:r>
            <a:r>
              <a:rPr lang="en-US" dirty="0" smtClean="0">
                <a:solidFill>
                  <a:srgbClr val="FF0000"/>
                </a:solidFill>
              </a:rPr>
              <a:t> S</a:t>
            </a:r>
            <a:r>
              <a:rPr lang="en-US" dirty="0" smtClean="0"/>
              <a:t>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anadian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patial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eference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ational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patial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eference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igh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ccuracy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eference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95399" y="4844052"/>
            <a:ext cx="4155071" cy="76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4648200" cy="1143000"/>
          </a:xfrm>
          <a:solidFill>
            <a:srgbClr val="003399"/>
          </a:solidFill>
        </p:spPr>
        <p:txBody>
          <a:bodyPr/>
          <a:lstStyle/>
          <a:p>
            <a:r>
              <a:rPr lang="en-US" sz="2800" smtClean="0">
                <a:solidFill>
                  <a:srgbClr val="FF9933"/>
                </a:solidFill>
                <a:latin typeface="Arial" charset="0"/>
              </a:rPr>
              <a:t>THE GEOID AND TWO ELLIPSOIDS</a:t>
            </a:r>
            <a:endParaRPr lang="en-US" sz="26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US" sz="2400" dirty="0" smtClean="0">
                <a:solidFill>
                  <a:srgbClr val="003300"/>
                </a:solidFill>
              </a:rPr>
              <a:t>                      </a:t>
            </a:r>
            <a:endParaRPr lang="en-US" sz="1400" dirty="0" smtClean="0">
              <a:solidFill>
                <a:srgbClr val="003300"/>
              </a:solidFill>
            </a:endParaRPr>
          </a:p>
        </p:txBody>
      </p:sp>
      <p:sp>
        <p:nvSpPr>
          <p:cNvPr id="459783" name="Freeform 7"/>
          <p:cNvSpPr>
            <a:spLocks/>
          </p:cNvSpPr>
          <p:nvPr/>
        </p:nvSpPr>
        <p:spPr bwMode="auto">
          <a:xfrm>
            <a:off x="2590800" y="2286000"/>
            <a:ext cx="4002088" cy="3535363"/>
          </a:xfrm>
          <a:custGeom>
            <a:avLst/>
            <a:gdLst>
              <a:gd name="T0" fmla="*/ 2050120 w 2528"/>
              <a:gd name="T1" fmla="*/ 25400 h 2227"/>
              <a:gd name="T2" fmla="*/ 1698671 w 2528"/>
              <a:gd name="T3" fmla="*/ 42863 h 2227"/>
              <a:gd name="T4" fmla="*/ 1503949 w 2528"/>
              <a:gd name="T5" fmla="*/ 149225 h 2227"/>
              <a:gd name="T6" fmla="*/ 1310810 w 2528"/>
              <a:gd name="T7" fmla="*/ 290513 h 2227"/>
              <a:gd name="T8" fmla="*/ 1187328 w 2528"/>
              <a:gd name="T9" fmla="*/ 414338 h 2227"/>
              <a:gd name="T10" fmla="*/ 924533 w 2528"/>
              <a:gd name="T11" fmla="*/ 501650 h 2227"/>
              <a:gd name="T12" fmla="*/ 766223 w 2528"/>
              <a:gd name="T13" fmla="*/ 573088 h 2227"/>
              <a:gd name="T14" fmla="*/ 554087 w 2528"/>
              <a:gd name="T15" fmla="*/ 731838 h 2227"/>
              <a:gd name="T16" fmla="*/ 501844 w 2528"/>
              <a:gd name="T17" fmla="*/ 749300 h 2227"/>
              <a:gd name="T18" fmla="*/ 395776 w 2528"/>
              <a:gd name="T19" fmla="*/ 819150 h 2227"/>
              <a:gd name="T20" fmla="*/ 254880 w 2528"/>
              <a:gd name="T21" fmla="*/ 995363 h 2227"/>
              <a:gd name="T22" fmla="*/ 167809 w 2528"/>
              <a:gd name="T23" fmla="*/ 1154113 h 2227"/>
              <a:gd name="T24" fmla="*/ 115567 w 2528"/>
              <a:gd name="T25" fmla="*/ 1312863 h 2227"/>
              <a:gd name="T26" fmla="*/ 96569 w 2528"/>
              <a:gd name="T27" fmla="*/ 1366838 h 2227"/>
              <a:gd name="T28" fmla="*/ 96569 w 2528"/>
              <a:gd name="T29" fmla="*/ 2019300 h 2227"/>
              <a:gd name="T30" fmla="*/ 308705 w 2528"/>
              <a:gd name="T31" fmla="*/ 2300288 h 2227"/>
              <a:gd name="T32" fmla="*/ 378362 w 2528"/>
              <a:gd name="T33" fmla="*/ 2389188 h 2227"/>
              <a:gd name="T34" fmla="*/ 414773 w 2528"/>
              <a:gd name="T35" fmla="*/ 2495550 h 2227"/>
              <a:gd name="T36" fmla="*/ 625326 w 2528"/>
              <a:gd name="T37" fmla="*/ 2724150 h 2227"/>
              <a:gd name="T38" fmla="*/ 959361 w 2528"/>
              <a:gd name="T39" fmla="*/ 3041650 h 2227"/>
              <a:gd name="T40" fmla="*/ 1275982 w 2528"/>
              <a:gd name="T41" fmla="*/ 3148013 h 2227"/>
              <a:gd name="T42" fmla="*/ 1451707 w 2528"/>
              <a:gd name="T43" fmla="*/ 3200400 h 2227"/>
              <a:gd name="T44" fmla="*/ 1503949 w 2528"/>
              <a:gd name="T45" fmla="*/ 3235325 h 2227"/>
              <a:gd name="T46" fmla="*/ 1610017 w 2528"/>
              <a:gd name="T47" fmla="*/ 3270250 h 2227"/>
              <a:gd name="T48" fmla="*/ 2119777 w 2528"/>
              <a:gd name="T49" fmla="*/ 3535363 h 2227"/>
              <a:gd name="T50" fmla="*/ 2824258 w 2528"/>
              <a:gd name="T51" fmla="*/ 3517900 h 2227"/>
              <a:gd name="T52" fmla="*/ 2965155 w 2528"/>
              <a:gd name="T53" fmla="*/ 3482975 h 2227"/>
              <a:gd name="T54" fmla="*/ 3071223 w 2528"/>
              <a:gd name="T55" fmla="*/ 3448050 h 2227"/>
              <a:gd name="T56" fmla="*/ 3546154 w 2528"/>
              <a:gd name="T57" fmla="*/ 3076575 h 2227"/>
              <a:gd name="T58" fmla="*/ 3685467 w 2528"/>
              <a:gd name="T59" fmla="*/ 2935288 h 2227"/>
              <a:gd name="T60" fmla="*/ 3756707 w 2528"/>
              <a:gd name="T61" fmla="*/ 2830513 h 2227"/>
              <a:gd name="T62" fmla="*/ 4002088 w 2528"/>
              <a:gd name="T63" fmla="*/ 1912938 h 2227"/>
              <a:gd name="T64" fmla="*/ 3984674 w 2528"/>
              <a:gd name="T65" fmla="*/ 1277938 h 2227"/>
              <a:gd name="T66" fmla="*/ 3967260 w 2528"/>
              <a:gd name="T67" fmla="*/ 1208088 h 2227"/>
              <a:gd name="T68" fmla="*/ 3915017 w 2528"/>
              <a:gd name="T69" fmla="*/ 977900 h 2227"/>
              <a:gd name="T70" fmla="*/ 3791535 w 2528"/>
              <a:gd name="T71" fmla="*/ 871538 h 2227"/>
              <a:gd name="T72" fmla="*/ 3633225 w 2528"/>
              <a:gd name="T73" fmla="*/ 784225 h 2227"/>
              <a:gd name="T74" fmla="*/ 3527157 w 2528"/>
              <a:gd name="T75" fmla="*/ 749300 h 2227"/>
              <a:gd name="T76" fmla="*/ 3474914 w 2528"/>
              <a:gd name="T77" fmla="*/ 731838 h 2227"/>
              <a:gd name="T78" fmla="*/ 3368846 w 2528"/>
              <a:gd name="T79" fmla="*/ 677863 h 2227"/>
              <a:gd name="T80" fmla="*/ 3123465 w 2528"/>
              <a:gd name="T81" fmla="*/ 501650 h 2227"/>
              <a:gd name="T82" fmla="*/ 2947740 w 2528"/>
              <a:gd name="T83" fmla="*/ 290513 h 2227"/>
              <a:gd name="T84" fmla="*/ 2594708 w 2528"/>
              <a:gd name="T85" fmla="*/ 149225 h 2227"/>
              <a:gd name="T86" fmla="*/ 2455395 w 2528"/>
              <a:gd name="T87" fmla="*/ 60325 h 2227"/>
              <a:gd name="T88" fmla="*/ 2050120 w 2528"/>
              <a:gd name="T89" fmla="*/ 25400 h 22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528" h="2227">
                <a:moveTo>
                  <a:pt x="1295" y="16"/>
                </a:moveTo>
                <a:cubicBezTo>
                  <a:pt x="1221" y="20"/>
                  <a:pt x="1147" y="21"/>
                  <a:pt x="1073" y="27"/>
                </a:cubicBezTo>
                <a:cubicBezTo>
                  <a:pt x="1028" y="31"/>
                  <a:pt x="994" y="80"/>
                  <a:pt x="950" y="94"/>
                </a:cubicBezTo>
                <a:cubicBezTo>
                  <a:pt x="906" y="123"/>
                  <a:pt x="871" y="155"/>
                  <a:pt x="828" y="183"/>
                </a:cubicBezTo>
                <a:cubicBezTo>
                  <a:pt x="810" y="210"/>
                  <a:pt x="780" y="246"/>
                  <a:pt x="750" y="261"/>
                </a:cubicBezTo>
                <a:cubicBezTo>
                  <a:pt x="701" y="286"/>
                  <a:pt x="630" y="286"/>
                  <a:pt x="584" y="316"/>
                </a:cubicBezTo>
                <a:cubicBezTo>
                  <a:pt x="530" y="351"/>
                  <a:pt x="563" y="334"/>
                  <a:pt x="484" y="361"/>
                </a:cubicBezTo>
                <a:cubicBezTo>
                  <a:pt x="424" y="382"/>
                  <a:pt x="398" y="429"/>
                  <a:pt x="350" y="461"/>
                </a:cubicBezTo>
                <a:cubicBezTo>
                  <a:pt x="340" y="467"/>
                  <a:pt x="327" y="466"/>
                  <a:pt x="317" y="472"/>
                </a:cubicBezTo>
                <a:cubicBezTo>
                  <a:pt x="294" y="485"/>
                  <a:pt x="250" y="516"/>
                  <a:pt x="250" y="516"/>
                </a:cubicBezTo>
                <a:cubicBezTo>
                  <a:pt x="223" y="556"/>
                  <a:pt x="191" y="590"/>
                  <a:pt x="161" y="627"/>
                </a:cubicBezTo>
                <a:cubicBezTo>
                  <a:pt x="136" y="658"/>
                  <a:pt x="128" y="694"/>
                  <a:pt x="106" y="727"/>
                </a:cubicBezTo>
                <a:cubicBezTo>
                  <a:pt x="105" y="730"/>
                  <a:pt x="79" y="809"/>
                  <a:pt x="73" y="827"/>
                </a:cubicBezTo>
                <a:cubicBezTo>
                  <a:pt x="69" y="838"/>
                  <a:pt x="61" y="861"/>
                  <a:pt x="61" y="861"/>
                </a:cubicBezTo>
                <a:cubicBezTo>
                  <a:pt x="44" y="979"/>
                  <a:pt x="0" y="1163"/>
                  <a:pt x="61" y="1272"/>
                </a:cubicBezTo>
                <a:cubicBezTo>
                  <a:pt x="97" y="1336"/>
                  <a:pt x="150" y="1392"/>
                  <a:pt x="195" y="1449"/>
                </a:cubicBezTo>
                <a:cubicBezTo>
                  <a:pt x="217" y="1476"/>
                  <a:pt x="223" y="1470"/>
                  <a:pt x="239" y="1505"/>
                </a:cubicBezTo>
                <a:cubicBezTo>
                  <a:pt x="249" y="1527"/>
                  <a:pt x="254" y="1550"/>
                  <a:pt x="262" y="1572"/>
                </a:cubicBezTo>
                <a:cubicBezTo>
                  <a:pt x="277" y="1615"/>
                  <a:pt x="356" y="1690"/>
                  <a:pt x="395" y="1716"/>
                </a:cubicBezTo>
                <a:cubicBezTo>
                  <a:pt x="450" y="1799"/>
                  <a:pt x="524" y="1862"/>
                  <a:pt x="606" y="1916"/>
                </a:cubicBezTo>
                <a:cubicBezTo>
                  <a:pt x="637" y="1936"/>
                  <a:pt x="762" y="1968"/>
                  <a:pt x="806" y="1983"/>
                </a:cubicBezTo>
                <a:cubicBezTo>
                  <a:pt x="842" y="1995"/>
                  <a:pt x="883" y="1999"/>
                  <a:pt x="917" y="2016"/>
                </a:cubicBezTo>
                <a:cubicBezTo>
                  <a:pt x="929" y="2022"/>
                  <a:pt x="938" y="2033"/>
                  <a:pt x="950" y="2038"/>
                </a:cubicBezTo>
                <a:cubicBezTo>
                  <a:pt x="972" y="2047"/>
                  <a:pt x="1017" y="2060"/>
                  <a:pt x="1017" y="2060"/>
                </a:cubicBezTo>
                <a:cubicBezTo>
                  <a:pt x="1097" y="2143"/>
                  <a:pt x="1240" y="2161"/>
                  <a:pt x="1339" y="2227"/>
                </a:cubicBezTo>
                <a:cubicBezTo>
                  <a:pt x="1487" y="2223"/>
                  <a:pt x="1636" y="2225"/>
                  <a:pt x="1784" y="2216"/>
                </a:cubicBezTo>
                <a:cubicBezTo>
                  <a:pt x="1815" y="2214"/>
                  <a:pt x="1843" y="2201"/>
                  <a:pt x="1873" y="2194"/>
                </a:cubicBezTo>
                <a:cubicBezTo>
                  <a:pt x="1896" y="2188"/>
                  <a:pt x="1940" y="2172"/>
                  <a:pt x="1940" y="2172"/>
                </a:cubicBezTo>
                <a:cubicBezTo>
                  <a:pt x="2047" y="2099"/>
                  <a:pt x="2143" y="2023"/>
                  <a:pt x="2240" y="1938"/>
                </a:cubicBezTo>
                <a:cubicBezTo>
                  <a:pt x="2260" y="1920"/>
                  <a:pt x="2303" y="1875"/>
                  <a:pt x="2328" y="1849"/>
                </a:cubicBezTo>
                <a:cubicBezTo>
                  <a:pt x="2346" y="1830"/>
                  <a:pt x="2373" y="1783"/>
                  <a:pt x="2373" y="1783"/>
                </a:cubicBezTo>
                <a:cubicBezTo>
                  <a:pt x="2435" y="1594"/>
                  <a:pt x="2500" y="1403"/>
                  <a:pt x="2528" y="1205"/>
                </a:cubicBezTo>
                <a:cubicBezTo>
                  <a:pt x="2524" y="1072"/>
                  <a:pt x="2524" y="938"/>
                  <a:pt x="2517" y="805"/>
                </a:cubicBezTo>
                <a:cubicBezTo>
                  <a:pt x="2516" y="790"/>
                  <a:pt x="2509" y="776"/>
                  <a:pt x="2506" y="761"/>
                </a:cubicBezTo>
                <a:cubicBezTo>
                  <a:pt x="2504" y="748"/>
                  <a:pt x="2493" y="629"/>
                  <a:pt x="2473" y="616"/>
                </a:cubicBezTo>
                <a:cubicBezTo>
                  <a:pt x="2444" y="597"/>
                  <a:pt x="2428" y="560"/>
                  <a:pt x="2395" y="549"/>
                </a:cubicBezTo>
                <a:cubicBezTo>
                  <a:pt x="2337" y="530"/>
                  <a:pt x="2372" y="544"/>
                  <a:pt x="2295" y="494"/>
                </a:cubicBezTo>
                <a:cubicBezTo>
                  <a:pt x="2275" y="481"/>
                  <a:pt x="2250" y="479"/>
                  <a:pt x="2228" y="472"/>
                </a:cubicBezTo>
                <a:cubicBezTo>
                  <a:pt x="2217" y="468"/>
                  <a:pt x="2195" y="461"/>
                  <a:pt x="2195" y="461"/>
                </a:cubicBezTo>
                <a:cubicBezTo>
                  <a:pt x="2071" y="375"/>
                  <a:pt x="2247" y="492"/>
                  <a:pt x="2128" y="427"/>
                </a:cubicBezTo>
                <a:cubicBezTo>
                  <a:pt x="2070" y="395"/>
                  <a:pt x="2027" y="352"/>
                  <a:pt x="1973" y="316"/>
                </a:cubicBezTo>
                <a:cubicBezTo>
                  <a:pt x="1955" y="263"/>
                  <a:pt x="1915" y="201"/>
                  <a:pt x="1862" y="183"/>
                </a:cubicBezTo>
                <a:cubicBezTo>
                  <a:pt x="1780" y="101"/>
                  <a:pt x="1745" y="124"/>
                  <a:pt x="1639" y="94"/>
                </a:cubicBezTo>
                <a:cubicBezTo>
                  <a:pt x="1599" y="83"/>
                  <a:pt x="1584" y="58"/>
                  <a:pt x="1551" y="38"/>
                </a:cubicBezTo>
                <a:cubicBezTo>
                  <a:pt x="1488" y="0"/>
                  <a:pt x="1354" y="16"/>
                  <a:pt x="1295" y="1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4" name="Oval 8"/>
          <p:cNvSpPr>
            <a:spLocks noChangeArrowheads="1"/>
          </p:cNvSpPr>
          <p:nvPr/>
        </p:nvSpPr>
        <p:spPr bwMode="auto">
          <a:xfrm>
            <a:off x="2362200" y="2438400"/>
            <a:ext cx="4419600" cy="3429000"/>
          </a:xfrm>
          <a:prstGeom prst="ellips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5" name="Line 9"/>
          <p:cNvSpPr>
            <a:spLocks noChangeShapeType="1"/>
          </p:cNvSpPr>
          <p:nvPr/>
        </p:nvSpPr>
        <p:spPr bwMode="auto">
          <a:xfrm flipV="1">
            <a:off x="4572000" y="1981200"/>
            <a:ext cx="0" cy="3886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6" name="Line 10"/>
          <p:cNvSpPr>
            <a:spLocks noChangeShapeType="1"/>
          </p:cNvSpPr>
          <p:nvPr/>
        </p:nvSpPr>
        <p:spPr bwMode="auto">
          <a:xfrm>
            <a:off x="2362200" y="4114800"/>
            <a:ext cx="441960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7" name="Oval 11"/>
          <p:cNvSpPr>
            <a:spLocks noChangeArrowheads="1"/>
          </p:cNvSpPr>
          <p:nvPr/>
        </p:nvSpPr>
        <p:spPr bwMode="auto">
          <a:xfrm>
            <a:off x="2590800" y="2514600"/>
            <a:ext cx="4419600" cy="2743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8" name="Line 12"/>
          <p:cNvSpPr>
            <a:spLocks noChangeShapeType="1"/>
          </p:cNvSpPr>
          <p:nvPr/>
        </p:nvSpPr>
        <p:spPr bwMode="auto">
          <a:xfrm>
            <a:off x="2590800" y="3886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9" name="Line 13"/>
          <p:cNvSpPr>
            <a:spLocks noChangeShapeType="1"/>
          </p:cNvSpPr>
          <p:nvPr/>
        </p:nvSpPr>
        <p:spPr bwMode="auto">
          <a:xfrm flipV="1">
            <a:off x="4800600" y="1905000"/>
            <a:ext cx="0" cy="3352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900113" y="2327275"/>
            <a:ext cx="21868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/>
              <a:t>GRS80-WGS84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3333CC"/>
                </a:solidFill>
              </a:rPr>
              <a:t>(NAD83)</a:t>
            </a:r>
            <a:endParaRPr lang="en-US" sz="2400" b="0" dirty="0">
              <a:solidFill>
                <a:srgbClr val="3333CC"/>
              </a:solidFill>
            </a:endParaRP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172200" y="2022475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3333CC"/>
                </a:solidFill>
              </a:rPr>
              <a:t>CLARKE </a:t>
            </a:r>
            <a:r>
              <a:rPr lang="en-US" sz="2400" b="0" dirty="0" smtClean="0">
                <a:solidFill>
                  <a:srgbClr val="3333CC"/>
                </a:solidFill>
              </a:rPr>
              <a:t>1866 (NAD27)</a:t>
            </a:r>
            <a:endParaRPr lang="en-US" sz="2400" b="0" dirty="0">
              <a:solidFill>
                <a:srgbClr val="3333CC"/>
              </a:solidFill>
            </a:endParaRP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6081713" y="5603875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>
                <a:solidFill>
                  <a:srgbClr val="FF7C80"/>
                </a:solidFill>
              </a:rPr>
              <a:t>GEOID</a:t>
            </a:r>
          </a:p>
        </p:txBody>
      </p:sp>
      <p:sp>
        <p:nvSpPr>
          <p:cNvPr id="459793" name="Line 17"/>
          <p:cNvSpPr>
            <a:spLocks noChangeShapeType="1"/>
          </p:cNvSpPr>
          <p:nvPr/>
        </p:nvSpPr>
        <p:spPr bwMode="auto">
          <a:xfrm>
            <a:off x="2133600" y="2667000"/>
            <a:ext cx="685800" cy="457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4" name="Line 18"/>
          <p:cNvSpPr>
            <a:spLocks noChangeShapeType="1"/>
          </p:cNvSpPr>
          <p:nvPr/>
        </p:nvSpPr>
        <p:spPr bwMode="auto">
          <a:xfrm flipH="1">
            <a:off x="6172200" y="2362200"/>
            <a:ext cx="152400" cy="457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5" name="Line 19"/>
          <p:cNvSpPr>
            <a:spLocks noChangeShapeType="1"/>
          </p:cNvSpPr>
          <p:nvPr/>
        </p:nvSpPr>
        <p:spPr bwMode="auto">
          <a:xfrm flipH="1" flipV="1">
            <a:off x="5715000" y="5715000"/>
            <a:ext cx="457200" cy="152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3276600" y="4267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Earth Mass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Center</a:t>
            </a:r>
          </a:p>
        </p:txBody>
      </p:sp>
      <p:sp>
        <p:nvSpPr>
          <p:cNvPr id="459797" name="Line 21"/>
          <p:cNvSpPr>
            <a:spLocks noChangeShapeType="1"/>
          </p:cNvSpPr>
          <p:nvPr/>
        </p:nvSpPr>
        <p:spPr bwMode="auto">
          <a:xfrm flipV="1">
            <a:off x="4038600" y="4191000"/>
            <a:ext cx="457200" cy="152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8" name="Line 22"/>
          <p:cNvSpPr>
            <a:spLocks noChangeShapeType="1"/>
          </p:cNvSpPr>
          <p:nvPr/>
        </p:nvSpPr>
        <p:spPr bwMode="auto">
          <a:xfrm flipV="1">
            <a:off x="4572000" y="38862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9" name="Text Box 23"/>
          <p:cNvSpPr txBox="1">
            <a:spLocks noChangeArrowheads="1"/>
          </p:cNvSpPr>
          <p:nvPr/>
        </p:nvSpPr>
        <p:spPr bwMode="auto">
          <a:xfrm>
            <a:off x="5091113" y="4303713"/>
            <a:ext cx="110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Approximately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 236 meters</a:t>
            </a:r>
          </a:p>
        </p:txBody>
      </p:sp>
      <p:sp>
        <p:nvSpPr>
          <p:cNvPr id="459800" name="Line 24"/>
          <p:cNvSpPr>
            <a:spLocks noChangeShapeType="1"/>
          </p:cNvSpPr>
          <p:nvPr/>
        </p:nvSpPr>
        <p:spPr bwMode="auto">
          <a:xfrm flipH="1" flipV="1">
            <a:off x="4724400" y="4038600"/>
            <a:ext cx="381000" cy="381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166" name="Picture 26" descr="C:\Linda\Lews\logo final scg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5275"/>
            <a:ext cx="1828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3" grpId="0" animBg="1"/>
      <p:bldP spid="459784" grpId="0" animBg="1"/>
      <p:bldP spid="459785" grpId="0" animBg="1"/>
      <p:bldP spid="459786" grpId="0" animBg="1"/>
      <p:bldP spid="459787" grpId="0" animBg="1"/>
      <p:bldP spid="459788" grpId="0" animBg="1"/>
      <p:bldP spid="459789" grpId="0" animBg="1"/>
      <p:bldP spid="459790" grpId="0" autoUpdateAnimBg="0"/>
      <p:bldP spid="459791" grpId="0" autoUpdateAnimBg="0"/>
      <p:bldP spid="459792" grpId="0" autoUpdateAnimBg="0"/>
      <p:bldP spid="459793" grpId="0" animBg="1"/>
      <p:bldP spid="459794" grpId="0" animBg="1"/>
      <p:bldP spid="459795" grpId="0" animBg="1"/>
      <p:bldP spid="459796" grpId="0" autoUpdateAnimBg="0"/>
      <p:bldP spid="459797" grpId="0" animBg="1"/>
      <p:bldP spid="459798" grpId="0" animBg="1"/>
      <p:bldP spid="459799" grpId="0" autoUpdateAnimBg="0"/>
      <p:bldP spid="4598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372100" cy="1143000"/>
          </a:xfrm>
          <a:solidFill>
            <a:srgbClr val="003399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9933"/>
                </a:solidFill>
                <a:latin typeface="Arial" charset="0"/>
              </a:rPr>
              <a:t>WGS 84 and NAD 83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US" sz="2400" dirty="0" smtClean="0">
                <a:solidFill>
                  <a:srgbClr val="003300"/>
                </a:solidFill>
              </a:rPr>
              <a:t>                      </a:t>
            </a:r>
            <a:endParaRPr lang="en-US" sz="1400" dirty="0" smtClean="0">
              <a:solidFill>
                <a:srgbClr val="003300"/>
              </a:solidFill>
            </a:endParaRPr>
          </a:p>
        </p:txBody>
      </p:sp>
      <p:sp>
        <p:nvSpPr>
          <p:cNvPr id="10244" name="Freeform 7"/>
          <p:cNvSpPr>
            <a:spLocks/>
          </p:cNvSpPr>
          <p:nvPr/>
        </p:nvSpPr>
        <p:spPr bwMode="auto">
          <a:xfrm>
            <a:off x="2514600" y="2362200"/>
            <a:ext cx="4002088" cy="3535363"/>
          </a:xfrm>
          <a:custGeom>
            <a:avLst/>
            <a:gdLst>
              <a:gd name="T0" fmla="*/ 2050120 w 2528"/>
              <a:gd name="T1" fmla="*/ 25400 h 2227"/>
              <a:gd name="T2" fmla="*/ 1698671 w 2528"/>
              <a:gd name="T3" fmla="*/ 42863 h 2227"/>
              <a:gd name="T4" fmla="*/ 1503949 w 2528"/>
              <a:gd name="T5" fmla="*/ 149225 h 2227"/>
              <a:gd name="T6" fmla="*/ 1310810 w 2528"/>
              <a:gd name="T7" fmla="*/ 290513 h 2227"/>
              <a:gd name="T8" fmla="*/ 1187328 w 2528"/>
              <a:gd name="T9" fmla="*/ 414338 h 2227"/>
              <a:gd name="T10" fmla="*/ 924533 w 2528"/>
              <a:gd name="T11" fmla="*/ 501650 h 2227"/>
              <a:gd name="T12" fmla="*/ 766223 w 2528"/>
              <a:gd name="T13" fmla="*/ 573088 h 2227"/>
              <a:gd name="T14" fmla="*/ 554087 w 2528"/>
              <a:gd name="T15" fmla="*/ 731838 h 2227"/>
              <a:gd name="T16" fmla="*/ 501844 w 2528"/>
              <a:gd name="T17" fmla="*/ 749300 h 2227"/>
              <a:gd name="T18" fmla="*/ 395776 w 2528"/>
              <a:gd name="T19" fmla="*/ 819150 h 2227"/>
              <a:gd name="T20" fmla="*/ 254880 w 2528"/>
              <a:gd name="T21" fmla="*/ 995363 h 2227"/>
              <a:gd name="T22" fmla="*/ 167809 w 2528"/>
              <a:gd name="T23" fmla="*/ 1154113 h 2227"/>
              <a:gd name="T24" fmla="*/ 115567 w 2528"/>
              <a:gd name="T25" fmla="*/ 1312863 h 2227"/>
              <a:gd name="T26" fmla="*/ 96569 w 2528"/>
              <a:gd name="T27" fmla="*/ 1366838 h 2227"/>
              <a:gd name="T28" fmla="*/ 96569 w 2528"/>
              <a:gd name="T29" fmla="*/ 2019300 h 2227"/>
              <a:gd name="T30" fmla="*/ 308705 w 2528"/>
              <a:gd name="T31" fmla="*/ 2300288 h 2227"/>
              <a:gd name="T32" fmla="*/ 378362 w 2528"/>
              <a:gd name="T33" fmla="*/ 2389188 h 2227"/>
              <a:gd name="T34" fmla="*/ 414773 w 2528"/>
              <a:gd name="T35" fmla="*/ 2495550 h 2227"/>
              <a:gd name="T36" fmla="*/ 625326 w 2528"/>
              <a:gd name="T37" fmla="*/ 2724150 h 2227"/>
              <a:gd name="T38" fmla="*/ 959361 w 2528"/>
              <a:gd name="T39" fmla="*/ 3041650 h 2227"/>
              <a:gd name="T40" fmla="*/ 1275982 w 2528"/>
              <a:gd name="T41" fmla="*/ 3148013 h 2227"/>
              <a:gd name="T42" fmla="*/ 1451707 w 2528"/>
              <a:gd name="T43" fmla="*/ 3200400 h 2227"/>
              <a:gd name="T44" fmla="*/ 1503949 w 2528"/>
              <a:gd name="T45" fmla="*/ 3235325 h 2227"/>
              <a:gd name="T46" fmla="*/ 1610017 w 2528"/>
              <a:gd name="T47" fmla="*/ 3270250 h 2227"/>
              <a:gd name="T48" fmla="*/ 2119777 w 2528"/>
              <a:gd name="T49" fmla="*/ 3535363 h 2227"/>
              <a:gd name="T50" fmla="*/ 2824258 w 2528"/>
              <a:gd name="T51" fmla="*/ 3517900 h 2227"/>
              <a:gd name="T52" fmla="*/ 2965155 w 2528"/>
              <a:gd name="T53" fmla="*/ 3482975 h 2227"/>
              <a:gd name="T54" fmla="*/ 3071223 w 2528"/>
              <a:gd name="T55" fmla="*/ 3448050 h 2227"/>
              <a:gd name="T56" fmla="*/ 3546154 w 2528"/>
              <a:gd name="T57" fmla="*/ 3076575 h 2227"/>
              <a:gd name="T58" fmla="*/ 3685467 w 2528"/>
              <a:gd name="T59" fmla="*/ 2935288 h 2227"/>
              <a:gd name="T60" fmla="*/ 3756707 w 2528"/>
              <a:gd name="T61" fmla="*/ 2830513 h 2227"/>
              <a:gd name="T62" fmla="*/ 4002088 w 2528"/>
              <a:gd name="T63" fmla="*/ 1912938 h 2227"/>
              <a:gd name="T64" fmla="*/ 3984674 w 2528"/>
              <a:gd name="T65" fmla="*/ 1277938 h 2227"/>
              <a:gd name="T66" fmla="*/ 3967260 w 2528"/>
              <a:gd name="T67" fmla="*/ 1208088 h 2227"/>
              <a:gd name="T68" fmla="*/ 3915017 w 2528"/>
              <a:gd name="T69" fmla="*/ 977900 h 2227"/>
              <a:gd name="T70" fmla="*/ 3791535 w 2528"/>
              <a:gd name="T71" fmla="*/ 871538 h 2227"/>
              <a:gd name="T72" fmla="*/ 3633225 w 2528"/>
              <a:gd name="T73" fmla="*/ 784225 h 2227"/>
              <a:gd name="T74" fmla="*/ 3527157 w 2528"/>
              <a:gd name="T75" fmla="*/ 749300 h 2227"/>
              <a:gd name="T76" fmla="*/ 3474914 w 2528"/>
              <a:gd name="T77" fmla="*/ 731838 h 2227"/>
              <a:gd name="T78" fmla="*/ 3368846 w 2528"/>
              <a:gd name="T79" fmla="*/ 677863 h 2227"/>
              <a:gd name="T80" fmla="*/ 3123465 w 2528"/>
              <a:gd name="T81" fmla="*/ 501650 h 2227"/>
              <a:gd name="T82" fmla="*/ 2947740 w 2528"/>
              <a:gd name="T83" fmla="*/ 290513 h 2227"/>
              <a:gd name="T84" fmla="*/ 2594708 w 2528"/>
              <a:gd name="T85" fmla="*/ 149225 h 2227"/>
              <a:gd name="T86" fmla="*/ 2455395 w 2528"/>
              <a:gd name="T87" fmla="*/ 60325 h 2227"/>
              <a:gd name="T88" fmla="*/ 2050120 w 2528"/>
              <a:gd name="T89" fmla="*/ 25400 h 22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528" h="2227">
                <a:moveTo>
                  <a:pt x="1295" y="16"/>
                </a:moveTo>
                <a:cubicBezTo>
                  <a:pt x="1221" y="20"/>
                  <a:pt x="1147" y="21"/>
                  <a:pt x="1073" y="27"/>
                </a:cubicBezTo>
                <a:cubicBezTo>
                  <a:pt x="1028" y="31"/>
                  <a:pt x="994" y="80"/>
                  <a:pt x="950" y="94"/>
                </a:cubicBezTo>
                <a:cubicBezTo>
                  <a:pt x="906" y="123"/>
                  <a:pt x="871" y="155"/>
                  <a:pt x="828" y="183"/>
                </a:cubicBezTo>
                <a:cubicBezTo>
                  <a:pt x="810" y="210"/>
                  <a:pt x="780" y="246"/>
                  <a:pt x="750" y="261"/>
                </a:cubicBezTo>
                <a:cubicBezTo>
                  <a:pt x="701" y="286"/>
                  <a:pt x="630" y="286"/>
                  <a:pt x="584" y="316"/>
                </a:cubicBezTo>
                <a:cubicBezTo>
                  <a:pt x="530" y="351"/>
                  <a:pt x="563" y="334"/>
                  <a:pt x="484" y="361"/>
                </a:cubicBezTo>
                <a:cubicBezTo>
                  <a:pt x="424" y="382"/>
                  <a:pt x="398" y="429"/>
                  <a:pt x="350" y="461"/>
                </a:cubicBezTo>
                <a:cubicBezTo>
                  <a:pt x="340" y="467"/>
                  <a:pt x="327" y="466"/>
                  <a:pt x="317" y="472"/>
                </a:cubicBezTo>
                <a:cubicBezTo>
                  <a:pt x="294" y="485"/>
                  <a:pt x="250" y="516"/>
                  <a:pt x="250" y="516"/>
                </a:cubicBezTo>
                <a:cubicBezTo>
                  <a:pt x="223" y="556"/>
                  <a:pt x="191" y="590"/>
                  <a:pt x="161" y="627"/>
                </a:cubicBezTo>
                <a:cubicBezTo>
                  <a:pt x="136" y="658"/>
                  <a:pt x="128" y="694"/>
                  <a:pt x="106" y="727"/>
                </a:cubicBezTo>
                <a:cubicBezTo>
                  <a:pt x="105" y="730"/>
                  <a:pt x="79" y="809"/>
                  <a:pt x="73" y="827"/>
                </a:cubicBezTo>
                <a:cubicBezTo>
                  <a:pt x="69" y="838"/>
                  <a:pt x="61" y="861"/>
                  <a:pt x="61" y="861"/>
                </a:cubicBezTo>
                <a:cubicBezTo>
                  <a:pt x="44" y="979"/>
                  <a:pt x="0" y="1163"/>
                  <a:pt x="61" y="1272"/>
                </a:cubicBezTo>
                <a:cubicBezTo>
                  <a:pt x="97" y="1336"/>
                  <a:pt x="150" y="1392"/>
                  <a:pt x="195" y="1449"/>
                </a:cubicBezTo>
                <a:cubicBezTo>
                  <a:pt x="217" y="1476"/>
                  <a:pt x="223" y="1470"/>
                  <a:pt x="239" y="1505"/>
                </a:cubicBezTo>
                <a:cubicBezTo>
                  <a:pt x="249" y="1527"/>
                  <a:pt x="254" y="1550"/>
                  <a:pt x="262" y="1572"/>
                </a:cubicBezTo>
                <a:cubicBezTo>
                  <a:pt x="277" y="1615"/>
                  <a:pt x="356" y="1690"/>
                  <a:pt x="395" y="1716"/>
                </a:cubicBezTo>
                <a:cubicBezTo>
                  <a:pt x="450" y="1799"/>
                  <a:pt x="524" y="1862"/>
                  <a:pt x="606" y="1916"/>
                </a:cubicBezTo>
                <a:cubicBezTo>
                  <a:pt x="637" y="1936"/>
                  <a:pt x="762" y="1968"/>
                  <a:pt x="806" y="1983"/>
                </a:cubicBezTo>
                <a:cubicBezTo>
                  <a:pt x="842" y="1995"/>
                  <a:pt x="883" y="1999"/>
                  <a:pt x="917" y="2016"/>
                </a:cubicBezTo>
                <a:cubicBezTo>
                  <a:pt x="929" y="2022"/>
                  <a:pt x="938" y="2033"/>
                  <a:pt x="950" y="2038"/>
                </a:cubicBezTo>
                <a:cubicBezTo>
                  <a:pt x="972" y="2047"/>
                  <a:pt x="1017" y="2060"/>
                  <a:pt x="1017" y="2060"/>
                </a:cubicBezTo>
                <a:cubicBezTo>
                  <a:pt x="1097" y="2143"/>
                  <a:pt x="1240" y="2161"/>
                  <a:pt x="1339" y="2227"/>
                </a:cubicBezTo>
                <a:cubicBezTo>
                  <a:pt x="1487" y="2223"/>
                  <a:pt x="1636" y="2225"/>
                  <a:pt x="1784" y="2216"/>
                </a:cubicBezTo>
                <a:cubicBezTo>
                  <a:pt x="1815" y="2214"/>
                  <a:pt x="1843" y="2201"/>
                  <a:pt x="1873" y="2194"/>
                </a:cubicBezTo>
                <a:cubicBezTo>
                  <a:pt x="1896" y="2188"/>
                  <a:pt x="1940" y="2172"/>
                  <a:pt x="1940" y="2172"/>
                </a:cubicBezTo>
                <a:cubicBezTo>
                  <a:pt x="2047" y="2099"/>
                  <a:pt x="2143" y="2023"/>
                  <a:pt x="2240" y="1938"/>
                </a:cubicBezTo>
                <a:cubicBezTo>
                  <a:pt x="2260" y="1920"/>
                  <a:pt x="2303" y="1875"/>
                  <a:pt x="2328" y="1849"/>
                </a:cubicBezTo>
                <a:cubicBezTo>
                  <a:pt x="2346" y="1830"/>
                  <a:pt x="2373" y="1783"/>
                  <a:pt x="2373" y="1783"/>
                </a:cubicBezTo>
                <a:cubicBezTo>
                  <a:pt x="2435" y="1594"/>
                  <a:pt x="2500" y="1403"/>
                  <a:pt x="2528" y="1205"/>
                </a:cubicBezTo>
                <a:cubicBezTo>
                  <a:pt x="2524" y="1072"/>
                  <a:pt x="2524" y="938"/>
                  <a:pt x="2517" y="805"/>
                </a:cubicBezTo>
                <a:cubicBezTo>
                  <a:pt x="2516" y="790"/>
                  <a:pt x="2509" y="776"/>
                  <a:pt x="2506" y="761"/>
                </a:cubicBezTo>
                <a:cubicBezTo>
                  <a:pt x="2504" y="748"/>
                  <a:pt x="2493" y="629"/>
                  <a:pt x="2473" y="616"/>
                </a:cubicBezTo>
                <a:cubicBezTo>
                  <a:pt x="2444" y="597"/>
                  <a:pt x="2428" y="560"/>
                  <a:pt x="2395" y="549"/>
                </a:cubicBezTo>
                <a:cubicBezTo>
                  <a:pt x="2337" y="530"/>
                  <a:pt x="2372" y="544"/>
                  <a:pt x="2295" y="494"/>
                </a:cubicBezTo>
                <a:cubicBezTo>
                  <a:pt x="2275" y="481"/>
                  <a:pt x="2250" y="479"/>
                  <a:pt x="2228" y="472"/>
                </a:cubicBezTo>
                <a:cubicBezTo>
                  <a:pt x="2217" y="468"/>
                  <a:pt x="2195" y="461"/>
                  <a:pt x="2195" y="461"/>
                </a:cubicBezTo>
                <a:cubicBezTo>
                  <a:pt x="2071" y="375"/>
                  <a:pt x="2247" y="492"/>
                  <a:pt x="2128" y="427"/>
                </a:cubicBezTo>
                <a:cubicBezTo>
                  <a:pt x="2070" y="395"/>
                  <a:pt x="2027" y="352"/>
                  <a:pt x="1973" y="316"/>
                </a:cubicBezTo>
                <a:cubicBezTo>
                  <a:pt x="1955" y="263"/>
                  <a:pt x="1915" y="201"/>
                  <a:pt x="1862" y="183"/>
                </a:cubicBezTo>
                <a:cubicBezTo>
                  <a:pt x="1780" y="101"/>
                  <a:pt x="1745" y="124"/>
                  <a:pt x="1639" y="94"/>
                </a:cubicBezTo>
                <a:cubicBezTo>
                  <a:pt x="1599" y="83"/>
                  <a:pt x="1584" y="58"/>
                  <a:pt x="1551" y="38"/>
                </a:cubicBezTo>
                <a:cubicBezTo>
                  <a:pt x="1488" y="0"/>
                  <a:pt x="1354" y="16"/>
                  <a:pt x="1295" y="1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2362200" y="2438400"/>
            <a:ext cx="4419600" cy="3429000"/>
          </a:xfrm>
          <a:prstGeom prst="ellips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 flipV="1">
            <a:off x="4572000" y="1981200"/>
            <a:ext cx="0" cy="3886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2362200" y="4114800"/>
            <a:ext cx="441960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2514600" y="4267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V="1">
            <a:off x="4800600" y="1905000"/>
            <a:ext cx="0" cy="396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270361" y="2709208"/>
            <a:ext cx="21107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/>
              <a:t>International Terrestrial Reference Frame </a:t>
            </a:r>
            <a:r>
              <a:rPr lang="en-US" sz="2000" b="0" dirty="0" smtClean="0">
                <a:solidFill>
                  <a:srgbClr val="3333CC"/>
                </a:solidFill>
              </a:rPr>
              <a:t>(ITRF) includes updates to WGS-84 (~ 2 cm)</a:t>
            </a:r>
            <a:endParaRPr lang="en-US" sz="2000" b="0" dirty="0">
              <a:solidFill>
                <a:srgbClr val="3333CC"/>
              </a:solidFill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6754997" y="1849904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/>
              <a:t>North American Datum of 1983 </a:t>
            </a:r>
            <a:r>
              <a:rPr lang="en-US" sz="2000" b="0" dirty="0" smtClean="0">
                <a:solidFill>
                  <a:srgbClr val="3333CC"/>
                </a:solidFill>
              </a:rPr>
              <a:t>(NAD 83) (Civilian Datum of US)</a:t>
            </a:r>
            <a:endParaRPr lang="en-US" sz="2000" b="0" dirty="0">
              <a:solidFill>
                <a:srgbClr val="3333CC"/>
              </a:solidFill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6049963" y="560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0">
              <a:solidFill>
                <a:srgbClr val="3333CC"/>
              </a:solidFill>
            </a:endParaRP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1905000" y="3173341"/>
            <a:ext cx="609600" cy="331858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 flipH="1">
            <a:off x="6172200" y="2590800"/>
            <a:ext cx="609600" cy="228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 flipH="1" flipV="1">
            <a:off x="6369050" y="4952999"/>
            <a:ext cx="609600" cy="1936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3276600" y="3505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Earth Mass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Center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3962400" y="3810000"/>
            <a:ext cx="457200" cy="228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8" name="Oval 21"/>
          <p:cNvSpPr>
            <a:spLocks noChangeArrowheads="1"/>
          </p:cNvSpPr>
          <p:nvPr/>
        </p:nvSpPr>
        <p:spPr bwMode="auto">
          <a:xfrm>
            <a:off x="2514600" y="2438400"/>
            <a:ext cx="4419600" cy="3429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5091113" y="35814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2.2  m (3-D)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dX,dY,dZ</a:t>
            </a:r>
            <a:endParaRPr lang="en-US" sz="2000" b="0">
              <a:solidFill>
                <a:srgbClr val="003300"/>
              </a:solidFill>
            </a:endParaRPr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 flipH="1">
            <a:off x="4724400" y="3810000"/>
            <a:ext cx="457200" cy="381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4572000" y="4114800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697865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10263" name="Rectangle 26"/>
          <p:cNvSpPr>
            <a:spLocks noChangeArrowheads="1"/>
          </p:cNvSpPr>
          <p:nvPr/>
        </p:nvSpPr>
        <p:spPr bwMode="auto">
          <a:xfrm>
            <a:off x="7085013" y="42910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10264" name="Rectangle 27"/>
          <p:cNvSpPr>
            <a:spLocks noChangeArrowheads="1"/>
          </p:cNvSpPr>
          <p:nvPr/>
        </p:nvSpPr>
        <p:spPr bwMode="auto">
          <a:xfrm>
            <a:off x="6937979" y="4918075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</a:rPr>
              <a:t>GEOID</a:t>
            </a:r>
          </a:p>
        </p:txBody>
      </p:sp>
      <p:pic>
        <p:nvPicPr>
          <p:cNvPr id="10265" name="Picture 29" descr="C:\Linda\Lews\logo final scg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5275"/>
            <a:ext cx="1828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04800" y="4758289"/>
            <a:ext cx="2452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/>
              <a:t>World Geodetic System of 1984 </a:t>
            </a:r>
            <a:r>
              <a:rPr lang="en-US" sz="2000" b="0" dirty="0" smtClean="0">
                <a:solidFill>
                  <a:srgbClr val="3333CC"/>
                </a:solidFill>
              </a:rPr>
              <a:t>(WGS 84) is reference frame for Global Positioning Systems</a:t>
            </a:r>
            <a:endParaRPr lang="en-US" sz="2000" b="0" dirty="0">
              <a:solidFill>
                <a:srgbClr val="3333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50905"/>
            <a:ext cx="1133555" cy="2616095"/>
            <a:chOff x="2476500" y="4184388"/>
            <a:chExt cx="1133555" cy="261609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155" y="5571758"/>
              <a:ext cx="1104900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4184388"/>
              <a:ext cx="93345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55" y="3173343"/>
            <a:ext cx="2109840" cy="1172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0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" y="139362"/>
            <a:ext cx="9137702" cy="650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6457511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Lewis </a:t>
            </a:r>
            <a:r>
              <a:rPr lang="en-US" dirty="0" err="1" smtClean="0"/>
              <a:t>Lapine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7521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http://www.ngs.noaa.gov/faq.shtml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384037"/>
            <a:ext cx="336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Accuracy Reference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60" y="5181600"/>
            <a:ext cx="411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Continuously Operating Reference 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GIS\NGS\NA2011\CONUS\Export\CONUS_2011-10-10_d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Corbin_VA"/>
          <p:cNvPicPr>
            <a:picLocks noChangeAspect="1" noChangeArrowheads="1"/>
          </p:cNvPicPr>
          <p:nvPr/>
        </p:nvPicPr>
        <p:blipFill>
          <a:blip r:embed="rId3"/>
          <a:srcRect l="15018" r="20513" b="5383"/>
          <a:stretch>
            <a:fillRect/>
          </a:stretch>
        </p:blipFill>
        <p:spPr>
          <a:xfrm>
            <a:off x="8144020" y="4648200"/>
            <a:ext cx="964714" cy="18878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7696200" y="5592103"/>
            <a:ext cx="447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4"/>
          <a:srcRect l="11174" t="528" r="15081" b="1928"/>
          <a:stretch>
            <a:fillRect/>
          </a:stretch>
        </p:blipFill>
        <p:spPr bwMode="auto">
          <a:xfrm>
            <a:off x="76200" y="4757535"/>
            <a:ext cx="873578" cy="8666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12989" y="4648200"/>
            <a:ext cx="436789" cy="109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IS\NGS\NA2011\Arizona\Export\AZ_2011-10-10_d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5410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Adjustment using Triangulation of Reference Locations of Various Accuracies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00"/>
      </a:lt1>
      <a:dk2>
        <a:srgbClr val="66CCFF"/>
      </a:dk2>
      <a:lt2>
        <a:srgbClr val="FFFF00"/>
      </a:lt2>
      <a:accent1>
        <a:srgbClr val="00CC99"/>
      </a:accent1>
      <a:accent2>
        <a:srgbClr val="3333CC"/>
      </a:accent2>
      <a:accent3>
        <a:srgbClr val="B8E2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CC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CC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428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NGS PowerPoint Template-geodesy.noaa.gov</vt:lpstr>
      <vt:lpstr>1_NGS PowerPoint Template-geodesy.noaa.gov</vt:lpstr>
      <vt:lpstr>Blank Presentation</vt:lpstr>
      <vt:lpstr>Revolution in Earth Measurement</vt:lpstr>
      <vt:lpstr>Differential GPS</vt:lpstr>
      <vt:lpstr>PowerPoint Presentation</vt:lpstr>
      <vt:lpstr>Adjustments of the NAD83 Datum</vt:lpstr>
      <vt:lpstr>THE GEOID AND TWO ELLIPSOIDS</vt:lpstr>
      <vt:lpstr>WGS 84 and NAD 83</vt:lpstr>
      <vt:lpstr>PowerPoint Presentation</vt:lpstr>
      <vt:lpstr>PowerPoint Presentation</vt:lpstr>
      <vt:lpstr>PowerPoint Presentation</vt:lpstr>
      <vt:lpstr>Tectonic Motions</vt:lpstr>
      <vt:lpstr>HORIZONTAL TECTONIC MOTIONS</vt:lpstr>
      <vt:lpstr>What’s in a name?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in the Datum</dc:title>
  <dc:creator>maidment</dc:creator>
  <cp:lastModifiedBy>maidment</cp:lastModifiedBy>
  <cp:revision>18</cp:revision>
  <dcterms:created xsi:type="dcterms:W3CDTF">2011-11-08T15:01:02Z</dcterms:created>
  <dcterms:modified xsi:type="dcterms:W3CDTF">2011-11-08T22:37:28Z</dcterms:modified>
</cp:coreProperties>
</file>