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71" r:id="rId4"/>
    <p:sldId id="263" r:id="rId5"/>
    <p:sldId id="265" r:id="rId6"/>
    <p:sldId id="264" r:id="rId7"/>
    <p:sldId id="258" r:id="rId8"/>
    <p:sldId id="272" r:id="rId9"/>
    <p:sldId id="261" r:id="rId10"/>
    <p:sldId id="267" r:id="rId11"/>
    <p:sldId id="260" r:id="rId12"/>
    <p:sldId id="273" r:id="rId13"/>
    <p:sldId id="26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12" autoAdjust="0"/>
    <p:restoredTop sz="77081" autoAdjust="0"/>
  </p:normalViewPr>
  <p:slideViewPr>
    <p:cSldViewPr snapToObjects="1">
      <p:cViewPr varScale="1">
        <p:scale>
          <a:sx n="79" d="100"/>
          <a:sy n="79" d="100"/>
        </p:scale>
        <p:origin x="942" y="78"/>
      </p:cViewPr>
      <p:guideLst>
        <p:guide orient="horz" pos="2160"/>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D51F15-595F-446E-BC51-6501B23D19A1}" type="datetimeFigureOut">
              <a:rPr lang="en-US" smtClean="0"/>
              <a:t>11/24/2015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82EE08-C905-4AFC-B4D5-EBA6FDDF265B}" type="slidenum">
              <a:rPr lang="en-US" smtClean="0"/>
              <a:t>‹#›</a:t>
            </a:fld>
            <a:endParaRPr lang="en-US"/>
          </a:p>
        </p:txBody>
      </p:sp>
    </p:spTree>
    <p:extLst>
      <p:ext uri="{BB962C8B-B14F-4D97-AF65-F5344CB8AC3E}">
        <p14:creationId xmlns:p14="http://schemas.microsoft.com/office/powerpoint/2010/main" val="1787012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82EE08-C905-4AFC-B4D5-EBA6FDDF265B}" type="slidenum">
              <a:rPr lang="en-US" smtClean="0"/>
              <a:t>1</a:t>
            </a:fld>
            <a:endParaRPr lang="en-US"/>
          </a:p>
        </p:txBody>
      </p:sp>
    </p:spTree>
    <p:extLst>
      <p:ext uri="{BB962C8B-B14F-4D97-AF65-F5344CB8AC3E}">
        <p14:creationId xmlns:p14="http://schemas.microsoft.com/office/powerpoint/2010/main" val="4038412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4 USGS</a:t>
            </a:r>
            <a:r>
              <a:rPr lang="en-US" baseline="0" dirty="0" smtClean="0"/>
              <a:t> gage station in Cook County as know as Chicago. The right side of the map is Lake Michigan.</a:t>
            </a:r>
          </a:p>
          <a:p>
            <a:r>
              <a:rPr lang="en-US" baseline="0" dirty="0" smtClean="0"/>
              <a:t>There are 3 reservoir and they are correlated with each stations </a:t>
            </a:r>
            <a:endParaRPr lang="en-US" dirty="0"/>
          </a:p>
        </p:txBody>
      </p:sp>
      <p:sp>
        <p:nvSpPr>
          <p:cNvPr id="4" name="Slide Number Placeholder 3"/>
          <p:cNvSpPr>
            <a:spLocks noGrp="1"/>
          </p:cNvSpPr>
          <p:nvPr>
            <p:ph type="sldNum" sz="quarter" idx="10"/>
          </p:nvPr>
        </p:nvSpPr>
        <p:spPr/>
        <p:txBody>
          <a:bodyPr/>
          <a:lstStyle/>
          <a:p>
            <a:fld id="{B982EE08-C905-4AFC-B4D5-EBA6FDDF265B}" type="slidenum">
              <a:rPr lang="en-US" smtClean="0"/>
              <a:t>10</a:t>
            </a:fld>
            <a:endParaRPr lang="en-US"/>
          </a:p>
        </p:txBody>
      </p:sp>
    </p:spTree>
    <p:extLst>
      <p:ext uri="{BB962C8B-B14F-4D97-AF65-F5344CB8AC3E}">
        <p14:creationId xmlns:p14="http://schemas.microsoft.com/office/powerpoint/2010/main" val="2395280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smtClean="0">
                <a:solidFill>
                  <a:schemeClr val="tx1"/>
                </a:solidFill>
                <a:effectLst/>
                <a:latin typeface="+mn-lt"/>
                <a:ea typeface="+mn-ea"/>
                <a:cs typeface="+mn-cs"/>
              </a:rPr>
              <a:t>You may see</a:t>
            </a:r>
            <a:r>
              <a:rPr lang="en-US" sz="1200" b="0" i="0" kern="1200" baseline="0" dirty="0" smtClean="0">
                <a:solidFill>
                  <a:schemeClr val="tx1"/>
                </a:solidFill>
                <a:effectLst/>
                <a:latin typeface="+mn-lt"/>
                <a:ea typeface="+mn-ea"/>
                <a:cs typeface="+mn-cs"/>
              </a:rPr>
              <a:t> or experience similar pictures of situation during the previous presentation or last month’s Halloween Flood.</a:t>
            </a:r>
          </a:p>
          <a:p>
            <a:pPr rtl="0" fontAlgn="base"/>
            <a:r>
              <a:rPr lang="en-US" sz="1200" b="0" i="0" kern="1200" baseline="0" dirty="0" smtClean="0">
                <a:solidFill>
                  <a:schemeClr val="tx1"/>
                </a:solidFill>
                <a:effectLst/>
                <a:latin typeface="+mn-lt"/>
                <a:ea typeface="+mn-ea"/>
                <a:cs typeface="+mn-cs"/>
              </a:rPr>
              <a:t>It is always happening in Chicago during spring and early summer.</a:t>
            </a:r>
          </a:p>
          <a:p>
            <a:pPr rtl="0" fontAlgn="base"/>
            <a:endParaRPr lang="en-US" sz="1200" b="0" i="0" kern="1200" dirty="0" smtClean="0">
              <a:solidFill>
                <a:schemeClr val="tx1"/>
              </a:solidFill>
              <a:effectLst/>
              <a:latin typeface="+mn-lt"/>
              <a:ea typeface="+mn-ea"/>
              <a:cs typeface="+mn-cs"/>
            </a:endParaRPr>
          </a:p>
          <a:p>
            <a:pPr rtl="0" fontAlgn="base"/>
            <a:r>
              <a:rPr lang="en-US" sz="1200" b="0" i="0" kern="1200" dirty="0" smtClean="0">
                <a:solidFill>
                  <a:schemeClr val="tx1"/>
                </a:solidFill>
                <a:effectLst/>
                <a:latin typeface="+mn-lt"/>
                <a:ea typeface="+mn-ea"/>
                <a:cs typeface="+mn-cs"/>
              </a:rPr>
              <a:t>Pic1 :Heavy rain flooded streets in Elmhurst, Ill. on Monday.</a:t>
            </a:r>
          </a:p>
          <a:p>
            <a:r>
              <a:rPr lang="en-US" dirty="0" smtClean="0"/>
              <a:t>Pic 2: Flooding at Bacon street and Lawrence</a:t>
            </a:r>
            <a:r>
              <a:rPr lang="en-US" baseline="0" dirty="0" smtClean="0"/>
              <a:t> Avenue</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B982EE08-C905-4AFC-B4D5-EBA6FDDF265B}" type="slidenum">
              <a:rPr lang="en-US" smtClean="0"/>
              <a:t>2</a:t>
            </a:fld>
            <a:endParaRPr lang="en-US"/>
          </a:p>
        </p:txBody>
      </p:sp>
    </p:spTree>
    <p:extLst>
      <p:ext uri="{BB962C8B-B14F-4D97-AF65-F5344CB8AC3E}">
        <p14:creationId xmlns:p14="http://schemas.microsoft.com/office/powerpoint/2010/main" val="182914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B982EE08-C905-4AFC-B4D5-EBA6FDDF265B}" type="slidenum">
              <a:rPr lang="en-US" smtClean="0"/>
              <a:t>3</a:t>
            </a:fld>
            <a:endParaRPr lang="en-US"/>
          </a:p>
        </p:txBody>
      </p:sp>
    </p:spTree>
    <p:extLst>
      <p:ext uri="{BB962C8B-B14F-4D97-AF65-F5344CB8AC3E}">
        <p14:creationId xmlns:p14="http://schemas.microsoft.com/office/powerpoint/2010/main" val="182914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situation is</a:t>
            </a:r>
            <a:r>
              <a:rPr lang="en-US" sz="1200" b="0" i="0" kern="1200" baseline="0" dirty="0" smtClean="0">
                <a:solidFill>
                  <a:schemeClr val="tx1"/>
                </a:solidFill>
                <a:effectLst/>
                <a:latin typeface="+mn-lt"/>
                <a:ea typeface="+mn-ea"/>
                <a:cs typeface="+mn-cs"/>
              </a:rPr>
              <a:t> getting problematic. This year, June, it was the wettest month during last 120 years.</a:t>
            </a:r>
          </a:p>
          <a:p>
            <a:r>
              <a:rPr lang="en-US" b="0" i="0" dirty="0" smtClean="0">
                <a:solidFill>
                  <a:srgbClr val="333333"/>
                </a:solidFill>
                <a:effectLst/>
                <a:latin typeface="Georgia"/>
              </a:rPr>
              <a:t>The heavy June rain is part of a larger trend of wetness in the region over past decades</a:t>
            </a:r>
            <a:endParaRPr lang="en-US" sz="1200" b="0" i="0" kern="1200" baseline="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Rainfall in Illinois this month pushed over 8.97 inches, making this the wettest June since record keeping began in 1895, according to state climatologist Jim Angel. Before the record-setting weather this month, the wettest June on record was in 1902, when 8.27 inches fell.</a:t>
            </a:r>
          </a:p>
          <a:p>
            <a:endParaRPr lang="en-US" sz="1200" b="0" i="0" kern="1200" dirty="0" smtClean="0">
              <a:solidFill>
                <a:schemeClr val="tx1"/>
              </a:solidFill>
              <a:effectLst/>
              <a:latin typeface="+mn-lt"/>
              <a:ea typeface="+mn-ea"/>
              <a:cs typeface="+mn-cs"/>
            </a:endParaRPr>
          </a:p>
          <a:p>
            <a:r>
              <a:rPr lang="en-US" dirty="0" smtClean="0"/>
              <a:t>http://www.chicagotribune.com/news/ct-you-thought-right-june-breaking-rainfall-records-20150629-htmlstory.html</a:t>
            </a:r>
            <a:endParaRPr lang="en-US" dirty="0"/>
          </a:p>
        </p:txBody>
      </p:sp>
      <p:sp>
        <p:nvSpPr>
          <p:cNvPr id="4" name="Slide Number Placeholder 3"/>
          <p:cNvSpPr>
            <a:spLocks noGrp="1"/>
          </p:cNvSpPr>
          <p:nvPr>
            <p:ph type="sldNum" sz="quarter" idx="10"/>
          </p:nvPr>
        </p:nvSpPr>
        <p:spPr/>
        <p:txBody>
          <a:bodyPr/>
          <a:lstStyle/>
          <a:p>
            <a:fld id="{B982EE08-C905-4AFC-B4D5-EBA6FDDF265B}" type="slidenum">
              <a:rPr lang="en-US" smtClean="0"/>
              <a:t>4</a:t>
            </a:fld>
            <a:endParaRPr lang="en-US"/>
          </a:p>
        </p:txBody>
      </p:sp>
    </p:spTree>
    <p:extLst>
      <p:ext uri="{BB962C8B-B14F-4D97-AF65-F5344CB8AC3E}">
        <p14:creationId xmlns:p14="http://schemas.microsoft.com/office/powerpoint/2010/main" val="4099618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heavy June rain is part of a larger trend of wetness in the region over past decades, Angel said.</a:t>
            </a:r>
          </a:p>
          <a:p>
            <a:r>
              <a:rPr lang="en-US" sz="1200" b="0" i="0" kern="1200" dirty="0" smtClean="0">
                <a:solidFill>
                  <a:schemeClr val="tx1"/>
                </a:solidFill>
                <a:effectLst/>
                <a:latin typeface="+mn-lt"/>
                <a:ea typeface="+mn-ea"/>
                <a:cs typeface="+mn-cs"/>
              </a:rPr>
              <a:t>"We are definitely in a period of altogether wetter conditions in the last 30 or 40 years," he said. "It's been overall wetter conditions than really any decade in the first half of the 20th century."</a:t>
            </a:r>
          </a:p>
          <a:p>
            <a:r>
              <a:rPr lang="en-US" sz="1200" b="0" i="0" kern="1200" dirty="0" smtClean="0">
                <a:solidFill>
                  <a:schemeClr val="tx1"/>
                </a:solidFill>
                <a:effectLst/>
                <a:latin typeface="+mn-lt"/>
                <a:ea typeface="+mn-ea"/>
                <a:cs typeface="+mn-cs"/>
              </a:rPr>
              <a:t>Chicago has also seen abnormal rain patterns this month, recording the 16th wettest June on the books, with 6.33 inches, according to National Weather Service meteorologist Mike </a:t>
            </a:r>
            <a:r>
              <a:rPr lang="en-US" sz="1200" b="0" i="0" kern="1200" dirty="0" err="1" smtClean="0">
                <a:solidFill>
                  <a:schemeClr val="tx1"/>
                </a:solidFill>
                <a:effectLst/>
                <a:latin typeface="+mn-lt"/>
                <a:ea typeface="+mn-ea"/>
                <a:cs typeface="+mn-cs"/>
              </a:rPr>
              <a:t>Bardou</a:t>
            </a:r>
            <a:r>
              <a:rPr lang="en-US" sz="1200" b="0" i="0" kern="1200" dirty="0" smtClean="0">
                <a:solidFill>
                  <a:schemeClr val="tx1"/>
                </a:solidFill>
                <a:effectLst/>
                <a:latin typeface="+mn-lt"/>
                <a:ea typeface="+mn-ea"/>
                <a:cs typeface="+mn-cs"/>
              </a:rPr>
              <a:t>. Chicago's wettest June was recorded in 1892, when the city got 10.58 inches of rain.</a:t>
            </a:r>
          </a:p>
          <a:p>
            <a:endParaRPr lang="en-US" sz="1200" b="0" i="0" kern="1200" dirty="0" smtClean="0">
              <a:solidFill>
                <a:schemeClr val="tx1"/>
              </a:solidFill>
              <a:effectLst/>
              <a:latin typeface="+mn-lt"/>
              <a:ea typeface="+mn-ea"/>
              <a:cs typeface="+mn-cs"/>
            </a:endParaRPr>
          </a:p>
          <a:p>
            <a:r>
              <a:rPr lang="en-US" dirty="0" smtClean="0"/>
              <a:t>http://www.chicagotribune.com/news/ct-you-thought-right-june-breaking-rainfall-records-20150629-htmlstory.html</a:t>
            </a:r>
            <a:endParaRPr lang="en-US" dirty="0"/>
          </a:p>
        </p:txBody>
      </p:sp>
      <p:sp>
        <p:nvSpPr>
          <p:cNvPr id="4" name="Slide Number Placeholder 3"/>
          <p:cNvSpPr>
            <a:spLocks noGrp="1"/>
          </p:cNvSpPr>
          <p:nvPr>
            <p:ph type="sldNum" sz="quarter" idx="10"/>
          </p:nvPr>
        </p:nvSpPr>
        <p:spPr/>
        <p:txBody>
          <a:bodyPr/>
          <a:lstStyle/>
          <a:p>
            <a:fld id="{B982EE08-C905-4AFC-B4D5-EBA6FDDF265B}" type="slidenum">
              <a:rPr lang="en-US" smtClean="0"/>
              <a:t>5</a:t>
            </a:fld>
            <a:endParaRPr lang="en-US"/>
          </a:p>
        </p:txBody>
      </p:sp>
    </p:spTree>
    <p:extLst>
      <p:ext uri="{BB962C8B-B14F-4D97-AF65-F5344CB8AC3E}">
        <p14:creationId xmlns:p14="http://schemas.microsoft.com/office/powerpoint/2010/main" val="4099618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Chicago</a:t>
            </a:r>
            <a:r>
              <a:rPr lang="en-US" baseline="0" dirty="0" smtClean="0"/>
              <a:t> Flooding map in June 15, 2015</a:t>
            </a:r>
          </a:p>
          <a:p>
            <a:endParaRPr lang="en-US" baseline="0" dirty="0" smtClean="0"/>
          </a:p>
          <a:p>
            <a:r>
              <a:rPr lang="en-US" baseline="0" dirty="0" smtClean="0"/>
              <a:t>This is the Chicago Flooding map in this wettest month. Marked as GREEN squares illustrated where it was suffered from flood as you saw in previous slide.</a:t>
            </a:r>
          </a:p>
          <a:p>
            <a:endParaRPr lang="en-US" baseline="0" dirty="0" smtClean="0"/>
          </a:p>
          <a:p>
            <a:r>
              <a:rPr lang="en-US" baseline="0" dirty="0" smtClean="0"/>
              <a:t>However, Flooding in Chicago is not the recent problem. People who are in my area (Water resource management) designed huge and huge and deep and deep tunnel under the Chicago Area. </a:t>
            </a:r>
            <a:endParaRPr lang="en-US" dirty="0"/>
          </a:p>
        </p:txBody>
      </p:sp>
      <p:sp>
        <p:nvSpPr>
          <p:cNvPr id="4" name="Slide Number Placeholder 3"/>
          <p:cNvSpPr>
            <a:spLocks noGrp="1"/>
          </p:cNvSpPr>
          <p:nvPr>
            <p:ph type="sldNum" sz="quarter" idx="10"/>
          </p:nvPr>
        </p:nvSpPr>
        <p:spPr/>
        <p:txBody>
          <a:bodyPr/>
          <a:lstStyle/>
          <a:p>
            <a:fld id="{B982EE08-C905-4AFC-B4D5-EBA6FDDF265B}" type="slidenum">
              <a:rPr lang="en-US" smtClean="0"/>
              <a:t>6</a:t>
            </a:fld>
            <a:endParaRPr lang="en-US"/>
          </a:p>
        </p:txBody>
      </p:sp>
    </p:spTree>
    <p:extLst>
      <p:ext uri="{BB962C8B-B14F-4D97-AF65-F5344CB8AC3E}">
        <p14:creationId xmlns:p14="http://schemas.microsoft.com/office/powerpoint/2010/main" val="173111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TARP</a:t>
            </a:r>
            <a:r>
              <a:rPr lang="en-US" baseline="0" dirty="0" smtClean="0"/>
              <a:t> is an abbreviation of Tunnel and Reservoir Plan.</a:t>
            </a:r>
          </a:p>
          <a:p>
            <a:endParaRPr lang="en-US" baseline="0" dirty="0" smtClean="0"/>
          </a:p>
          <a:p>
            <a:r>
              <a:rPr lang="en-US" baseline="0" dirty="0" smtClean="0"/>
              <a:t>It is a series of deep, large diameter tunnel and big reservoir. </a:t>
            </a:r>
          </a:p>
          <a:p>
            <a:endParaRPr lang="en-US" baseline="0" dirty="0" smtClean="0"/>
          </a:p>
          <a:p>
            <a:r>
              <a:rPr lang="en-US" baseline="0" dirty="0" smtClean="0"/>
              <a:t>TARP was adopted by the Metropolitan Water Reclamation District of Greater Chicago (MWRDGC) in 1972 to solve the combined sewer overflow (CSO) pollution and flooding problems in Chicago area.</a:t>
            </a:r>
          </a:p>
          <a:p>
            <a:endParaRPr lang="en-US" baseline="0" dirty="0" smtClean="0"/>
          </a:p>
          <a:p>
            <a:r>
              <a:rPr lang="en-US" baseline="0" dirty="0" smtClean="0"/>
              <a:t>Reservoirs are located at the downstream ends of the tunnel to provide additional storage capacity for CSOs. And there are 3 tunnels which is Thornton, McCook and O’Hare Reservoir.</a:t>
            </a:r>
            <a:endParaRPr lang="en-US" dirty="0"/>
          </a:p>
        </p:txBody>
      </p:sp>
      <p:sp>
        <p:nvSpPr>
          <p:cNvPr id="4" name="Slide Number Placeholder 3"/>
          <p:cNvSpPr>
            <a:spLocks noGrp="1"/>
          </p:cNvSpPr>
          <p:nvPr>
            <p:ph type="sldNum" sz="quarter" idx="10"/>
          </p:nvPr>
        </p:nvSpPr>
        <p:spPr/>
        <p:txBody>
          <a:bodyPr/>
          <a:lstStyle/>
          <a:p>
            <a:fld id="{B982EE08-C905-4AFC-B4D5-EBA6FDDF265B}" type="slidenum">
              <a:rPr lang="en-US" smtClean="0"/>
              <a:t>7</a:t>
            </a:fld>
            <a:endParaRPr lang="en-US"/>
          </a:p>
        </p:txBody>
      </p:sp>
    </p:spTree>
    <p:extLst>
      <p:ext uri="{BB962C8B-B14F-4D97-AF65-F5344CB8AC3E}">
        <p14:creationId xmlns:p14="http://schemas.microsoft.com/office/powerpoint/2010/main" val="2308486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Chicago</a:t>
            </a:r>
            <a:r>
              <a:rPr lang="en-US" baseline="0" dirty="0" smtClean="0"/>
              <a:t> Flooding map in June 15, 2015</a:t>
            </a:r>
          </a:p>
          <a:p>
            <a:endParaRPr lang="en-US" baseline="0" dirty="0" smtClean="0"/>
          </a:p>
          <a:p>
            <a:r>
              <a:rPr lang="en-US" baseline="0" dirty="0" smtClean="0"/>
              <a:t>This is the Chicago Flooding map in this wettest month. Marked as GREEN squares illustrated where it was suffered from flood as you saw in previous slide.</a:t>
            </a:r>
          </a:p>
          <a:p>
            <a:endParaRPr lang="en-US" baseline="0" dirty="0" smtClean="0"/>
          </a:p>
          <a:p>
            <a:r>
              <a:rPr lang="en-US" baseline="0" dirty="0" smtClean="0"/>
              <a:t>However, Flooding in Chicago is not the recent problem. People who are in my area (Water resource management) designed huge and huge and deep and deep tunnel under the Chicago Area. </a:t>
            </a:r>
            <a:endParaRPr lang="en-US" dirty="0"/>
          </a:p>
        </p:txBody>
      </p:sp>
      <p:sp>
        <p:nvSpPr>
          <p:cNvPr id="4" name="Slide Number Placeholder 3"/>
          <p:cNvSpPr>
            <a:spLocks noGrp="1"/>
          </p:cNvSpPr>
          <p:nvPr>
            <p:ph type="sldNum" sz="quarter" idx="10"/>
          </p:nvPr>
        </p:nvSpPr>
        <p:spPr/>
        <p:txBody>
          <a:bodyPr/>
          <a:lstStyle/>
          <a:p>
            <a:fld id="{B982EE08-C905-4AFC-B4D5-EBA6FDDF265B}" type="slidenum">
              <a:rPr lang="en-US" smtClean="0"/>
              <a:t>8</a:t>
            </a:fld>
            <a:endParaRPr lang="en-US"/>
          </a:p>
        </p:txBody>
      </p:sp>
    </p:spTree>
    <p:extLst>
      <p:ext uri="{BB962C8B-B14F-4D97-AF65-F5344CB8AC3E}">
        <p14:creationId xmlns:p14="http://schemas.microsoft.com/office/powerpoint/2010/main" val="173111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0 - No data  1 - Sand  2 - Loamy sand  3 - Sandy loam  4 - Silt loam  5 - Silt  6 - Loam  7 - Sandy clay loam  8 - Silty clay loam  9 - Clay loam 10 - Sandy clay 11 - Silty clay 12 - Clay 13 - Organic materials 14 - Water 15 - Bedrock 16 - Other</a:t>
            </a:r>
            <a:endParaRPr lang="en-US" dirty="0"/>
          </a:p>
        </p:txBody>
      </p:sp>
      <p:sp>
        <p:nvSpPr>
          <p:cNvPr id="4" name="Slide Number Placeholder 3"/>
          <p:cNvSpPr>
            <a:spLocks noGrp="1"/>
          </p:cNvSpPr>
          <p:nvPr>
            <p:ph type="sldNum" sz="quarter" idx="10"/>
          </p:nvPr>
        </p:nvSpPr>
        <p:spPr/>
        <p:txBody>
          <a:bodyPr/>
          <a:lstStyle/>
          <a:p>
            <a:fld id="{B982EE08-C905-4AFC-B4D5-EBA6FDDF265B}" type="slidenum">
              <a:rPr lang="en-US" smtClean="0"/>
              <a:t>9</a:t>
            </a:fld>
            <a:endParaRPr lang="en-US"/>
          </a:p>
        </p:txBody>
      </p:sp>
    </p:spTree>
    <p:extLst>
      <p:ext uri="{BB962C8B-B14F-4D97-AF65-F5344CB8AC3E}">
        <p14:creationId xmlns:p14="http://schemas.microsoft.com/office/powerpoint/2010/main" val="1927051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7E064F-2327-4324-9D0C-29DDC88F02F6}" type="datetimeFigureOut">
              <a:rPr lang="en-US" smtClean="0"/>
              <a:t>11/24/2015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573FD-29A5-49AE-9E40-014F563BD3FF}" type="slidenum">
              <a:rPr lang="en-US" smtClean="0"/>
              <a:t>‹#›</a:t>
            </a:fld>
            <a:endParaRPr lang="en-US"/>
          </a:p>
        </p:txBody>
      </p:sp>
    </p:spTree>
    <p:extLst>
      <p:ext uri="{BB962C8B-B14F-4D97-AF65-F5344CB8AC3E}">
        <p14:creationId xmlns:p14="http://schemas.microsoft.com/office/powerpoint/2010/main" val="4156077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E064F-2327-4324-9D0C-29DDC88F02F6}" type="datetimeFigureOut">
              <a:rPr lang="en-US" smtClean="0"/>
              <a:t>11/24/2015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573FD-29A5-49AE-9E40-014F563BD3FF}" type="slidenum">
              <a:rPr lang="en-US" smtClean="0"/>
              <a:t>‹#›</a:t>
            </a:fld>
            <a:endParaRPr lang="en-US"/>
          </a:p>
        </p:txBody>
      </p:sp>
    </p:spTree>
    <p:extLst>
      <p:ext uri="{BB962C8B-B14F-4D97-AF65-F5344CB8AC3E}">
        <p14:creationId xmlns:p14="http://schemas.microsoft.com/office/powerpoint/2010/main" val="1847016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E064F-2327-4324-9D0C-29DDC88F02F6}" type="datetimeFigureOut">
              <a:rPr lang="en-US" smtClean="0"/>
              <a:t>11/24/2015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573FD-29A5-49AE-9E40-014F563BD3FF}" type="slidenum">
              <a:rPr lang="en-US" smtClean="0"/>
              <a:t>‹#›</a:t>
            </a:fld>
            <a:endParaRPr lang="en-US"/>
          </a:p>
        </p:txBody>
      </p:sp>
    </p:spTree>
    <p:extLst>
      <p:ext uri="{BB962C8B-B14F-4D97-AF65-F5344CB8AC3E}">
        <p14:creationId xmlns:p14="http://schemas.microsoft.com/office/powerpoint/2010/main" val="3082162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E064F-2327-4324-9D0C-29DDC88F02F6}" type="datetimeFigureOut">
              <a:rPr lang="en-US" smtClean="0"/>
              <a:t>11/24/2015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573FD-29A5-49AE-9E40-014F563BD3FF}" type="slidenum">
              <a:rPr lang="en-US" smtClean="0"/>
              <a:t>‹#›</a:t>
            </a:fld>
            <a:endParaRPr lang="en-US"/>
          </a:p>
        </p:txBody>
      </p:sp>
    </p:spTree>
    <p:extLst>
      <p:ext uri="{BB962C8B-B14F-4D97-AF65-F5344CB8AC3E}">
        <p14:creationId xmlns:p14="http://schemas.microsoft.com/office/powerpoint/2010/main" val="296704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7E064F-2327-4324-9D0C-29DDC88F02F6}" type="datetimeFigureOut">
              <a:rPr lang="en-US" smtClean="0"/>
              <a:t>11/24/2015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573FD-29A5-49AE-9E40-014F563BD3FF}" type="slidenum">
              <a:rPr lang="en-US" smtClean="0"/>
              <a:t>‹#›</a:t>
            </a:fld>
            <a:endParaRPr lang="en-US"/>
          </a:p>
        </p:txBody>
      </p:sp>
    </p:spTree>
    <p:extLst>
      <p:ext uri="{BB962C8B-B14F-4D97-AF65-F5344CB8AC3E}">
        <p14:creationId xmlns:p14="http://schemas.microsoft.com/office/powerpoint/2010/main" val="2130658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7E064F-2327-4324-9D0C-29DDC88F02F6}" type="datetimeFigureOut">
              <a:rPr lang="en-US" smtClean="0"/>
              <a:t>11/24/2015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C573FD-29A5-49AE-9E40-014F563BD3FF}" type="slidenum">
              <a:rPr lang="en-US" smtClean="0"/>
              <a:t>‹#›</a:t>
            </a:fld>
            <a:endParaRPr lang="en-US"/>
          </a:p>
        </p:txBody>
      </p:sp>
    </p:spTree>
    <p:extLst>
      <p:ext uri="{BB962C8B-B14F-4D97-AF65-F5344CB8AC3E}">
        <p14:creationId xmlns:p14="http://schemas.microsoft.com/office/powerpoint/2010/main" val="2062979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7E064F-2327-4324-9D0C-29DDC88F02F6}" type="datetimeFigureOut">
              <a:rPr lang="en-US" smtClean="0"/>
              <a:t>11/24/2015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C573FD-29A5-49AE-9E40-014F563BD3FF}" type="slidenum">
              <a:rPr lang="en-US" smtClean="0"/>
              <a:t>‹#›</a:t>
            </a:fld>
            <a:endParaRPr lang="en-US"/>
          </a:p>
        </p:txBody>
      </p:sp>
    </p:spTree>
    <p:extLst>
      <p:ext uri="{BB962C8B-B14F-4D97-AF65-F5344CB8AC3E}">
        <p14:creationId xmlns:p14="http://schemas.microsoft.com/office/powerpoint/2010/main" val="768179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7E064F-2327-4324-9D0C-29DDC88F02F6}" type="datetimeFigureOut">
              <a:rPr lang="en-US" smtClean="0"/>
              <a:t>11/24/2015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C573FD-29A5-49AE-9E40-014F563BD3FF}" type="slidenum">
              <a:rPr lang="en-US" smtClean="0"/>
              <a:t>‹#›</a:t>
            </a:fld>
            <a:endParaRPr lang="en-US"/>
          </a:p>
        </p:txBody>
      </p:sp>
    </p:spTree>
    <p:extLst>
      <p:ext uri="{BB962C8B-B14F-4D97-AF65-F5344CB8AC3E}">
        <p14:creationId xmlns:p14="http://schemas.microsoft.com/office/powerpoint/2010/main" val="1674444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E064F-2327-4324-9D0C-29DDC88F02F6}" type="datetimeFigureOut">
              <a:rPr lang="en-US" smtClean="0"/>
              <a:t>11/24/2015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C573FD-29A5-49AE-9E40-014F563BD3FF}" type="slidenum">
              <a:rPr lang="en-US" smtClean="0"/>
              <a:t>‹#›</a:t>
            </a:fld>
            <a:endParaRPr lang="en-US"/>
          </a:p>
        </p:txBody>
      </p:sp>
    </p:spTree>
    <p:extLst>
      <p:ext uri="{BB962C8B-B14F-4D97-AF65-F5344CB8AC3E}">
        <p14:creationId xmlns:p14="http://schemas.microsoft.com/office/powerpoint/2010/main" val="2465553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E064F-2327-4324-9D0C-29DDC88F02F6}" type="datetimeFigureOut">
              <a:rPr lang="en-US" smtClean="0"/>
              <a:t>11/24/2015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C573FD-29A5-49AE-9E40-014F563BD3FF}" type="slidenum">
              <a:rPr lang="en-US" smtClean="0"/>
              <a:t>‹#›</a:t>
            </a:fld>
            <a:endParaRPr lang="en-US"/>
          </a:p>
        </p:txBody>
      </p:sp>
    </p:spTree>
    <p:extLst>
      <p:ext uri="{BB962C8B-B14F-4D97-AF65-F5344CB8AC3E}">
        <p14:creationId xmlns:p14="http://schemas.microsoft.com/office/powerpoint/2010/main" val="3614035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E064F-2327-4324-9D0C-29DDC88F02F6}" type="datetimeFigureOut">
              <a:rPr lang="en-US" smtClean="0"/>
              <a:t>11/24/2015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C573FD-29A5-49AE-9E40-014F563BD3FF}" type="slidenum">
              <a:rPr lang="en-US" smtClean="0"/>
              <a:t>‹#›</a:t>
            </a:fld>
            <a:endParaRPr lang="en-US"/>
          </a:p>
        </p:txBody>
      </p:sp>
    </p:spTree>
    <p:extLst>
      <p:ext uri="{BB962C8B-B14F-4D97-AF65-F5344CB8AC3E}">
        <p14:creationId xmlns:p14="http://schemas.microsoft.com/office/powerpoint/2010/main" val="2402800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E064F-2327-4324-9D0C-29DDC88F02F6}" type="datetimeFigureOut">
              <a:rPr lang="en-US" smtClean="0"/>
              <a:t>11/24/2015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C573FD-29A5-49AE-9E40-014F563BD3FF}" type="slidenum">
              <a:rPr lang="en-US" smtClean="0"/>
              <a:t>‹#›</a:t>
            </a:fld>
            <a:endParaRPr lang="en-US"/>
          </a:p>
        </p:txBody>
      </p:sp>
    </p:spTree>
    <p:extLst>
      <p:ext uri="{BB962C8B-B14F-4D97-AF65-F5344CB8AC3E}">
        <p14:creationId xmlns:p14="http://schemas.microsoft.com/office/powerpoint/2010/main" val="1472440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524000"/>
            <a:ext cx="7924800" cy="2517775"/>
          </a:xfrm>
        </p:spPr>
        <p:txBody>
          <a:bodyPr>
            <a:normAutofit fontScale="90000"/>
          </a:bodyPr>
          <a:lstStyle/>
          <a:p>
            <a:pPr algn="l"/>
            <a:r>
              <a:rPr lang="en-US" b="1" dirty="0" err="1">
                <a:latin typeface="Adobe Garamond Pro Bold" pitchFamily="18" charset="0"/>
              </a:rPr>
              <a:t>Stormwater</a:t>
            </a:r>
            <a:r>
              <a:rPr lang="en-US" b="1" dirty="0">
                <a:latin typeface="Adobe Garamond Pro Bold" pitchFamily="18" charset="0"/>
              </a:rPr>
              <a:t> Management </a:t>
            </a:r>
            <a:r>
              <a:rPr lang="en-US" b="1" dirty="0" smtClean="0">
                <a:latin typeface="Adobe Garamond Pro Bold" pitchFamily="18" charset="0"/>
              </a:rPr>
              <a:t/>
            </a:r>
            <a:br>
              <a:rPr lang="en-US" b="1" dirty="0" smtClean="0">
                <a:latin typeface="Adobe Garamond Pro Bold" pitchFamily="18" charset="0"/>
              </a:rPr>
            </a:br>
            <a:r>
              <a:rPr lang="en-US" b="1" dirty="0" smtClean="0">
                <a:latin typeface="Adobe Garamond Pro Bold" pitchFamily="18" charset="0"/>
              </a:rPr>
              <a:t>in </a:t>
            </a:r>
            <a:r>
              <a:rPr lang="en-US" b="1" dirty="0">
                <a:latin typeface="Adobe Garamond Pro Bold" pitchFamily="18" charset="0"/>
              </a:rPr>
              <a:t>Chicago waterways: </a:t>
            </a:r>
            <a:br>
              <a:rPr lang="en-US" b="1" dirty="0">
                <a:latin typeface="Adobe Garamond Pro Bold" pitchFamily="18" charset="0"/>
              </a:rPr>
            </a:br>
            <a:r>
              <a:rPr lang="en-US" b="1" dirty="0">
                <a:latin typeface="Adobe Garamond Pro Bold" pitchFamily="18" charset="0"/>
              </a:rPr>
              <a:t>Basement </a:t>
            </a:r>
            <a:r>
              <a:rPr lang="en-US" b="1" dirty="0" smtClean="0">
                <a:latin typeface="Adobe Garamond Pro Bold" pitchFamily="18" charset="0"/>
              </a:rPr>
              <a:t>Flooding</a:t>
            </a:r>
            <a:br>
              <a:rPr lang="en-US" b="1" dirty="0" smtClean="0">
                <a:latin typeface="Adobe Garamond Pro Bold" pitchFamily="18" charset="0"/>
              </a:rPr>
            </a:br>
            <a:r>
              <a:rPr lang="en-US" b="1" dirty="0" smtClean="0">
                <a:latin typeface="Adobe Garamond Pro Bold" pitchFamily="18" charset="0"/>
              </a:rPr>
              <a:t>and its prevention</a:t>
            </a:r>
            <a:endParaRPr lang="en-US" b="1" dirty="0">
              <a:latin typeface="Adobe Garamond Pro Bold" pitchFamily="18" charset="0"/>
            </a:endParaRPr>
          </a:p>
        </p:txBody>
      </p:sp>
      <p:sp>
        <p:nvSpPr>
          <p:cNvPr id="4" name="Rectangle 3"/>
          <p:cNvSpPr/>
          <p:nvPr/>
        </p:nvSpPr>
        <p:spPr>
          <a:xfrm>
            <a:off x="500204" y="1524000"/>
            <a:ext cx="228600" cy="2590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562600" y="5715000"/>
            <a:ext cx="2895600" cy="369332"/>
          </a:xfrm>
          <a:prstGeom prst="rect">
            <a:avLst/>
          </a:prstGeom>
          <a:noFill/>
        </p:spPr>
        <p:txBody>
          <a:bodyPr wrap="square" rtlCol="0">
            <a:spAutoFit/>
          </a:bodyPr>
          <a:lstStyle/>
          <a:p>
            <a:r>
              <a:rPr lang="en-US" b="1" dirty="0" smtClean="0">
                <a:latin typeface="Adobe Garamond Pro" pitchFamily="18" charset="0"/>
              </a:rPr>
              <a:t>Prepared by: Kyungmin Kim</a:t>
            </a:r>
            <a:endParaRPr lang="en-US" b="1" dirty="0">
              <a:latin typeface="Adobe Garamond Pro" pitchFamily="18" charset="0"/>
            </a:endParaRPr>
          </a:p>
        </p:txBody>
      </p:sp>
    </p:spTree>
    <p:extLst>
      <p:ext uri="{BB962C8B-B14F-4D97-AF65-F5344CB8AC3E}">
        <p14:creationId xmlns:p14="http://schemas.microsoft.com/office/powerpoint/2010/main" val="8544973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592" y="503238"/>
            <a:ext cx="7345407" cy="792162"/>
          </a:xfrm>
        </p:spPr>
        <p:txBody>
          <a:bodyPr>
            <a:normAutofit/>
          </a:bodyPr>
          <a:lstStyle/>
          <a:p>
            <a:pPr algn="l"/>
            <a:r>
              <a:rPr lang="en-US" sz="3000" dirty="0" smtClean="0">
                <a:latin typeface="Adobe Garamond Pro Bold" pitchFamily="18" charset="0"/>
              </a:rPr>
              <a:t>My Question: Is TARP working?</a:t>
            </a:r>
            <a:endParaRPr lang="en-US" sz="3000" dirty="0">
              <a:latin typeface="Adobe Garamond Pro Bold" pitchFamily="18" charset="0"/>
            </a:endParaRPr>
          </a:p>
        </p:txBody>
      </p:sp>
      <p:sp>
        <p:nvSpPr>
          <p:cNvPr id="5" name="Rectangle 4"/>
          <p:cNvSpPr/>
          <p:nvPr/>
        </p:nvSpPr>
        <p:spPr>
          <a:xfrm>
            <a:off x="426993" y="533400"/>
            <a:ext cx="228600" cy="76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295400"/>
            <a:ext cx="5514975" cy="528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6438900" y="3657600"/>
            <a:ext cx="1631355" cy="646331"/>
          </a:xfrm>
          <a:prstGeom prst="rect">
            <a:avLst/>
          </a:prstGeom>
          <a:noFill/>
        </p:spPr>
        <p:txBody>
          <a:bodyPr wrap="square" rtlCol="0">
            <a:spAutoFit/>
          </a:bodyPr>
          <a:lstStyle/>
          <a:p>
            <a:pPr algn="ctr"/>
            <a:r>
              <a:rPr lang="en-US" b="1" dirty="0" smtClean="0">
                <a:solidFill>
                  <a:schemeClr val="accent1">
                    <a:lumMod val="60000"/>
                    <a:lumOff val="40000"/>
                  </a:schemeClr>
                </a:solidFill>
              </a:rPr>
              <a:t>LAKE MICHIGAN</a:t>
            </a:r>
            <a:endParaRPr lang="en-US" b="1" dirty="0">
              <a:solidFill>
                <a:schemeClr val="accent1">
                  <a:lumMod val="60000"/>
                  <a:lumOff val="40000"/>
                </a:schemeClr>
              </a:solidFill>
            </a:endParaRPr>
          </a:p>
        </p:txBody>
      </p:sp>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2075" y="1361825"/>
            <a:ext cx="3331125" cy="4591550"/>
          </a:xfrm>
          <a:prstGeom prst="rect">
            <a:avLst/>
          </a:prstGeom>
          <a:blipFill dpi="0" rotWithShape="1">
            <a:blip r:embed="rId5">
              <a:alphaModFix amt="0"/>
            </a:blip>
            <a:srcRect/>
            <a:tile tx="0" ty="0" sx="100000" sy="100000" flip="x" algn="t"/>
          </a:blipFill>
          <a:ln>
            <a:noFill/>
          </a:ln>
          <a:effectLst>
            <a:glow rad="127000">
              <a:schemeClr val="accent1">
                <a:alpha val="13000"/>
              </a:schemeClr>
            </a:glow>
            <a:outerShdw blurRad="50800" dist="50800" dir="5400000" algn="ctr" rotWithShape="0">
              <a:srgbClr val="000000">
                <a:alpha val="1000"/>
              </a:srgbClr>
            </a:outerShdw>
          </a:effectLst>
        </p:spPr>
      </p:pic>
      <p:sp>
        <p:nvSpPr>
          <p:cNvPr id="20" name="TextBox 19"/>
          <p:cNvSpPr txBox="1"/>
          <p:nvPr/>
        </p:nvSpPr>
        <p:spPr>
          <a:xfrm>
            <a:off x="655593" y="2057400"/>
            <a:ext cx="2240007" cy="369332"/>
          </a:xfrm>
          <a:prstGeom prst="rect">
            <a:avLst/>
          </a:prstGeom>
          <a:noFill/>
        </p:spPr>
        <p:txBody>
          <a:bodyPr wrap="square" rtlCol="0">
            <a:spAutoFit/>
          </a:bodyPr>
          <a:lstStyle/>
          <a:p>
            <a:r>
              <a:rPr lang="en-US" dirty="0" smtClean="0"/>
              <a:t>O’Hare Reservoir</a:t>
            </a:r>
            <a:endParaRPr lang="en-US" dirty="0"/>
          </a:p>
        </p:txBody>
      </p:sp>
      <p:sp>
        <p:nvSpPr>
          <p:cNvPr id="21" name="TextBox 20"/>
          <p:cNvSpPr txBox="1"/>
          <p:nvPr/>
        </p:nvSpPr>
        <p:spPr>
          <a:xfrm>
            <a:off x="426993" y="3810000"/>
            <a:ext cx="1884618" cy="369332"/>
          </a:xfrm>
          <a:prstGeom prst="rect">
            <a:avLst/>
          </a:prstGeom>
          <a:noFill/>
        </p:spPr>
        <p:txBody>
          <a:bodyPr wrap="none" rtlCol="0">
            <a:spAutoFit/>
          </a:bodyPr>
          <a:lstStyle/>
          <a:p>
            <a:r>
              <a:rPr lang="en-US" dirty="0" smtClean="0"/>
              <a:t>McCook Reservoir</a:t>
            </a:r>
            <a:endParaRPr lang="en-US" dirty="0"/>
          </a:p>
        </p:txBody>
      </p:sp>
      <p:sp>
        <p:nvSpPr>
          <p:cNvPr id="24" name="TextBox 23"/>
          <p:cNvSpPr txBox="1"/>
          <p:nvPr/>
        </p:nvSpPr>
        <p:spPr>
          <a:xfrm>
            <a:off x="541293" y="5715000"/>
            <a:ext cx="1992469" cy="369332"/>
          </a:xfrm>
          <a:prstGeom prst="rect">
            <a:avLst/>
          </a:prstGeom>
          <a:noFill/>
        </p:spPr>
        <p:txBody>
          <a:bodyPr wrap="none" rtlCol="0">
            <a:spAutoFit/>
          </a:bodyPr>
          <a:lstStyle/>
          <a:p>
            <a:r>
              <a:rPr lang="en-US" dirty="0" smtClean="0"/>
              <a:t>Thornton Reservoir</a:t>
            </a:r>
            <a:endParaRPr lang="en-US" dirty="0"/>
          </a:p>
        </p:txBody>
      </p:sp>
      <p:cxnSp>
        <p:nvCxnSpPr>
          <p:cNvPr id="26" name="Straight Arrow Connector 25"/>
          <p:cNvCxnSpPr/>
          <p:nvPr/>
        </p:nvCxnSpPr>
        <p:spPr>
          <a:xfrm>
            <a:off x="2533762" y="2242066"/>
            <a:ext cx="2353875" cy="306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311611" y="3810000"/>
            <a:ext cx="2641389"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2533762" y="4976840"/>
            <a:ext cx="3219338" cy="8524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867400" y="2209800"/>
            <a:ext cx="2504212" cy="338554"/>
          </a:xfrm>
          <a:prstGeom prst="rect">
            <a:avLst/>
          </a:prstGeom>
          <a:noFill/>
        </p:spPr>
        <p:txBody>
          <a:bodyPr wrap="none" rtlCol="0">
            <a:spAutoFit/>
          </a:bodyPr>
          <a:lstStyle/>
          <a:p>
            <a:r>
              <a:rPr lang="en-US" sz="800" dirty="0" smtClean="0"/>
              <a:t>USGS 05536105 </a:t>
            </a:r>
          </a:p>
          <a:p>
            <a:r>
              <a:rPr lang="en-US" sz="800" dirty="0" smtClean="0"/>
              <a:t>NB </a:t>
            </a:r>
            <a:r>
              <a:rPr lang="en-US" sz="800" dirty="0"/>
              <a:t>CHICAGO RIVER AT ALBANY AVENUE AT CHICAGO, IL</a:t>
            </a:r>
          </a:p>
        </p:txBody>
      </p:sp>
      <p:sp>
        <p:nvSpPr>
          <p:cNvPr id="13" name="TextBox 12"/>
          <p:cNvSpPr txBox="1"/>
          <p:nvPr/>
        </p:nvSpPr>
        <p:spPr>
          <a:xfrm>
            <a:off x="5986030" y="2974170"/>
            <a:ext cx="2084225" cy="338554"/>
          </a:xfrm>
          <a:prstGeom prst="rect">
            <a:avLst/>
          </a:prstGeom>
          <a:noFill/>
        </p:spPr>
        <p:txBody>
          <a:bodyPr wrap="none" rtlCol="0">
            <a:spAutoFit/>
          </a:bodyPr>
          <a:lstStyle/>
          <a:p>
            <a:r>
              <a:rPr lang="en-US" sz="800" dirty="0" smtClean="0"/>
              <a:t>USGS 05536118</a:t>
            </a:r>
          </a:p>
          <a:p>
            <a:r>
              <a:rPr lang="en-US" sz="800" dirty="0" smtClean="0"/>
              <a:t>N.B</a:t>
            </a:r>
            <a:r>
              <a:rPr lang="en-US" sz="800" dirty="0"/>
              <a:t>. Chicago River at Grand Ave at Chicago, IL</a:t>
            </a:r>
          </a:p>
        </p:txBody>
      </p:sp>
      <p:sp>
        <p:nvSpPr>
          <p:cNvPr id="7" name="TextBox 6"/>
          <p:cNvSpPr txBox="1"/>
          <p:nvPr/>
        </p:nvSpPr>
        <p:spPr>
          <a:xfrm>
            <a:off x="6892636" y="4976840"/>
            <a:ext cx="1851789" cy="215444"/>
          </a:xfrm>
          <a:prstGeom prst="rect">
            <a:avLst/>
          </a:prstGeom>
          <a:noFill/>
        </p:spPr>
        <p:txBody>
          <a:bodyPr wrap="none" rtlCol="0">
            <a:spAutoFit/>
          </a:bodyPr>
          <a:lstStyle/>
          <a:p>
            <a:r>
              <a:rPr lang="en-US" sz="800" dirty="0" smtClean="0"/>
              <a:t>USGS 04092500 Wolf Lake at Chicago, IL</a:t>
            </a:r>
            <a:endParaRPr lang="en-US" sz="800" dirty="0"/>
          </a:p>
        </p:txBody>
      </p:sp>
      <p:sp>
        <p:nvSpPr>
          <p:cNvPr id="10" name="TextBox 9"/>
          <p:cNvSpPr txBox="1"/>
          <p:nvPr/>
        </p:nvSpPr>
        <p:spPr>
          <a:xfrm>
            <a:off x="6705600" y="5943600"/>
            <a:ext cx="2282997" cy="307777"/>
          </a:xfrm>
          <a:prstGeom prst="rect">
            <a:avLst/>
          </a:prstGeom>
          <a:noFill/>
        </p:spPr>
        <p:txBody>
          <a:bodyPr wrap="none" rtlCol="0">
            <a:spAutoFit/>
          </a:bodyPr>
          <a:lstStyle/>
          <a:p>
            <a:r>
              <a:rPr lang="en-US" sz="700" dirty="0" smtClean="0"/>
              <a:t>USGS 05536358</a:t>
            </a:r>
          </a:p>
          <a:p>
            <a:r>
              <a:rPr lang="en-US" sz="700" dirty="0" smtClean="0"/>
              <a:t>CALUMET </a:t>
            </a:r>
            <a:r>
              <a:rPr lang="en-US" sz="700" dirty="0"/>
              <a:t>R BLW OBRIEN LOCK AND DAM AT CHICAGO, IL</a:t>
            </a:r>
          </a:p>
        </p:txBody>
      </p:sp>
      <p:sp>
        <p:nvSpPr>
          <p:cNvPr id="31" name="5-Point Star 30"/>
          <p:cNvSpPr/>
          <p:nvPr/>
        </p:nvSpPr>
        <p:spPr>
          <a:xfrm>
            <a:off x="6096000" y="3810000"/>
            <a:ext cx="304800" cy="304800"/>
          </a:xfrm>
          <a:prstGeom prst="star5">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287168" y="4284630"/>
            <a:ext cx="2964786" cy="369332"/>
          </a:xfrm>
          <a:prstGeom prst="rect">
            <a:avLst/>
          </a:prstGeom>
          <a:noFill/>
        </p:spPr>
        <p:txBody>
          <a:bodyPr wrap="none" rtlCol="0">
            <a:spAutoFit/>
          </a:bodyPr>
          <a:lstStyle/>
          <a:p>
            <a:r>
              <a:rPr lang="en-US" dirty="0" smtClean="0"/>
              <a:t>Floodwater discharges to lake</a:t>
            </a:r>
            <a:endParaRPr lang="en-US" dirty="0"/>
          </a:p>
        </p:txBody>
      </p:sp>
      <p:cxnSp>
        <p:nvCxnSpPr>
          <p:cNvPr id="6" name="Straight Arrow Connector 5"/>
          <p:cNvCxnSpPr/>
          <p:nvPr/>
        </p:nvCxnSpPr>
        <p:spPr>
          <a:xfrm flipH="1">
            <a:off x="6400800" y="5147854"/>
            <a:ext cx="457200" cy="381000"/>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6248400" y="5715000"/>
            <a:ext cx="381000" cy="228600"/>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715000" y="3124200"/>
            <a:ext cx="228600" cy="152400"/>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286103" y="2209800"/>
            <a:ext cx="533400" cy="304800"/>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769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4" grpId="0"/>
      <p:bldP spid="31" grpId="0" animBg="1"/>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592" y="503238"/>
            <a:ext cx="7345407" cy="792162"/>
          </a:xfrm>
        </p:spPr>
        <p:txBody>
          <a:bodyPr>
            <a:normAutofit/>
          </a:bodyPr>
          <a:lstStyle/>
          <a:p>
            <a:pPr algn="l"/>
            <a:r>
              <a:rPr lang="en-US" sz="3000" dirty="0" smtClean="0">
                <a:latin typeface="Adobe Garamond Pro Bold" pitchFamily="18" charset="0"/>
              </a:rPr>
              <a:t>Comparison: Simulated vs. Measured</a:t>
            </a:r>
            <a:endParaRPr lang="en-US" sz="3000" dirty="0">
              <a:latin typeface="Adobe Garamond Pro Bold" pitchFamily="18" charset="0"/>
            </a:endParaRPr>
          </a:p>
        </p:txBody>
      </p:sp>
      <p:sp>
        <p:nvSpPr>
          <p:cNvPr id="5" name="Rectangle 4"/>
          <p:cNvSpPr/>
          <p:nvPr/>
        </p:nvSpPr>
        <p:spPr>
          <a:xfrm>
            <a:off x="426993" y="533400"/>
            <a:ext cx="228600" cy="76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408890"/>
            <a:ext cx="5643562" cy="4987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4764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592" y="503238"/>
            <a:ext cx="7345407" cy="792162"/>
          </a:xfrm>
        </p:spPr>
        <p:txBody>
          <a:bodyPr>
            <a:normAutofit/>
          </a:bodyPr>
          <a:lstStyle/>
          <a:p>
            <a:pPr algn="l"/>
            <a:r>
              <a:rPr lang="en-US" sz="3000" dirty="0" smtClean="0">
                <a:latin typeface="Adobe Garamond Pro Bold" pitchFamily="18" charset="0"/>
              </a:rPr>
              <a:t>Future work</a:t>
            </a:r>
            <a:endParaRPr lang="en-US" sz="3000" dirty="0">
              <a:latin typeface="Adobe Garamond Pro Bold" pitchFamily="18" charset="0"/>
            </a:endParaRPr>
          </a:p>
        </p:txBody>
      </p:sp>
      <p:sp>
        <p:nvSpPr>
          <p:cNvPr id="5" name="Rectangle 4"/>
          <p:cNvSpPr/>
          <p:nvPr/>
        </p:nvSpPr>
        <p:spPr>
          <a:xfrm>
            <a:off x="426993" y="533400"/>
            <a:ext cx="228600" cy="76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81132" y="2209800"/>
            <a:ext cx="8736366" cy="3108543"/>
          </a:xfrm>
          <a:prstGeom prst="rect">
            <a:avLst/>
          </a:prstGeom>
          <a:noFill/>
        </p:spPr>
        <p:txBody>
          <a:bodyPr wrap="none" rtlCol="0">
            <a:spAutoFit/>
          </a:bodyPr>
          <a:lstStyle/>
          <a:p>
            <a:pPr marL="285750" indent="-285750" algn="dist">
              <a:buFont typeface="Wingdings" panose="05000000000000000000" pitchFamily="2" charset="2"/>
              <a:buChar char="§"/>
            </a:pPr>
            <a:r>
              <a:rPr lang="en-US" sz="2800" dirty="0" smtClean="0">
                <a:latin typeface="+mj-lt"/>
              </a:rPr>
              <a:t> More </a:t>
            </a:r>
            <a:r>
              <a:rPr lang="en-US" sz="2800" dirty="0">
                <a:latin typeface="+mj-lt"/>
              </a:rPr>
              <a:t>simulation to compare the </a:t>
            </a:r>
            <a:r>
              <a:rPr lang="en-US" sz="2800" dirty="0" smtClean="0">
                <a:latin typeface="+mj-lt"/>
              </a:rPr>
              <a:t>inflow </a:t>
            </a:r>
            <a:r>
              <a:rPr lang="en-US" sz="2800" dirty="0">
                <a:latin typeface="+mj-lt"/>
              </a:rPr>
              <a:t>data measured </a:t>
            </a:r>
            <a:endParaRPr lang="en-US" sz="2800" dirty="0" smtClean="0">
              <a:latin typeface="+mj-lt"/>
            </a:endParaRPr>
          </a:p>
          <a:p>
            <a:pPr algn="dist"/>
            <a:r>
              <a:rPr lang="en-US" sz="2800" dirty="0">
                <a:latin typeface="+mj-lt"/>
              </a:rPr>
              <a:t> </a:t>
            </a:r>
            <a:r>
              <a:rPr lang="en-US" sz="2800" dirty="0" smtClean="0">
                <a:latin typeface="+mj-lt"/>
              </a:rPr>
              <a:t>  from </a:t>
            </a:r>
            <a:r>
              <a:rPr lang="en-US" sz="2800" dirty="0">
                <a:latin typeface="+mj-lt"/>
              </a:rPr>
              <a:t>USGS </a:t>
            </a:r>
            <a:r>
              <a:rPr lang="en-US" sz="2800" dirty="0" smtClean="0">
                <a:latin typeface="+mj-lt"/>
              </a:rPr>
              <a:t>and simulated </a:t>
            </a:r>
            <a:r>
              <a:rPr lang="en-US" sz="2800" dirty="0">
                <a:latin typeface="+mj-lt"/>
              </a:rPr>
              <a:t>from </a:t>
            </a:r>
            <a:r>
              <a:rPr lang="en-US" sz="2800" dirty="0" err="1" smtClean="0">
                <a:latin typeface="+mj-lt"/>
              </a:rPr>
              <a:t>InfoSWMM</a:t>
            </a:r>
            <a:endParaRPr lang="en-US" sz="2800" dirty="0" smtClean="0">
              <a:latin typeface="+mj-lt"/>
            </a:endParaRPr>
          </a:p>
          <a:p>
            <a:pPr algn="dist"/>
            <a:endParaRPr lang="en-US" sz="2800" dirty="0" smtClean="0">
              <a:latin typeface="+mj-lt"/>
            </a:endParaRPr>
          </a:p>
          <a:p>
            <a:pPr marL="342900" indent="-342900" algn="dist">
              <a:buFont typeface="Wingdings" panose="05000000000000000000" pitchFamily="2" charset="2"/>
              <a:buChar char="§"/>
            </a:pPr>
            <a:r>
              <a:rPr lang="en-US" sz="2800" dirty="0">
                <a:latin typeface="+mj-lt"/>
              </a:rPr>
              <a:t>search for </a:t>
            </a:r>
            <a:r>
              <a:rPr lang="en-US" sz="2800" dirty="0" smtClean="0">
                <a:latin typeface="+mj-lt"/>
              </a:rPr>
              <a:t>out flow </a:t>
            </a:r>
            <a:r>
              <a:rPr lang="en-US" sz="2800" dirty="0">
                <a:latin typeface="+mj-lt"/>
              </a:rPr>
              <a:t>data to estimate how much </a:t>
            </a:r>
            <a:r>
              <a:rPr lang="en-US" sz="2800" dirty="0" smtClean="0">
                <a:latin typeface="+mj-lt"/>
              </a:rPr>
              <a:t>outflow</a:t>
            </a:r>
            <a:endParaRPr lang="en-US" sz="2800" dirty="0">
              <a:latin typeface="+mj-lt"/>
            </a:endParaRPr>
          </a:p>
          <a:p>
            <a:pPr algn="dist"/>
            <a:r>
              <a:rPr lang="en-US" sz="2800" dirty="0">
                <a:latin typeface="+mj-lt"/>
              </a:rPr>
              <a:t> </a:t>
            </a:r>
            <a:r>
              <a:rPr lang="en-US" sz="2800" dirty="0" smtClean="0">
                <a:latin typeface="+mj-lt"/>
              </a:rPr>
              <a:t> TARP </a:t>
            </a:r>
            <a:r>
              <a:rPr lang="en-US" sz="2800" dirty="0">
                <a:latin typeface="+mj-lt"/>
              </a:rPr>
              <a:t>system captured to prevent </a:t>
            </a:r>
            <a:r>
              <a:rPr lang="en-US" sz="2800" dirty="0" smtClean="0">
                <a:latin typeface="+mj-lt"/>
              </a:rPr>
              <a:t>flooding </a:t>
            </a:r>
            <a:r>
              <a:rPr lang="en-US" sz="2800" dirty="0">
                <a:latin typeface="+mj-lt"/>
              </a:rPr>
              <a:t>in Chicago </a:t>
            </a:r>
            <a:r>
              <a:rPr lang="en-US" sz="2800" dirty="0" smtClean="0">
                <a:latin typeface="+mj-lt"/>
              </a:rPr>
              <a:t>area</a:t>
            </a:r>
          </a:p>
          <a:p>
            <a:pPr algn="dist"/>
            <a:endParaRPr lang="en-US" sz="2800" dirty="0" smtClean="0">
              <a:latin typeface="+mj-lt"/>
            </a:endParaRPr>
          </a:p>
          <a:p>
            <a:pPr marL="342900" indent="-342900" algn="dist">
              <a:buFont typeface="Wingdings" panose="05000000000000000000" pitchFamily="2" charset="2"/>
              <a:buChar char="§"/>
            </a:pPr>
            <a:r>
              <a:rPr lang="en-US" sz="2800" dirty="0" smtClean="0">
                <a:latin typeface="+mj-lt"/>
              </a:rPr>
              <a:t>Visualize a flood map before/after the TARP project</a:t>
            </a:r>
            <a:endParaRPr lang="en-US" sz="2800" dirty="0">
              <a:latin typeface="+mj-lt"/>
            </a:endParaRPr>
          </a:p>
        </p:txBody>
      </p:sp>
    </p:spTree>
    <p:extLst>
      <p:ext uri="{BB962C8B-B14F-4D97-AF65-F5344CB8AC3E}">
        <p14:creationId xmlns:p14="http://schemas.microsoft.com/office/powerpoint/2010/main" val="952021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592" y="503238"/>
            <a:ext cx="7345407" cy="792162"/>
          </a:xfrm>
        </p:spPr>
        <p:txBody>
          <a:bodyPr>
            <a:normAutofit/>
          </a:bodyPr>
          <a:lstStyle/>
          <a:p>
            <a:pPr algn="l"/>
            <a:r>
              <a:rPr lang="en-US" sz="3000" dirty="0" smtClean="0">
                <a:latin typeface="Adobe Garamond Pro Bold" pitchFamily="18" charset="0"/>
              </a:rPr>
              <a:t>Question and more idea</a:t>
            </a:r>
            <a:endParaRPr lang="en-US" sz="3000" dirty="0">
              <a:latin typeface="Adobe Garamond Pro Bold" pitchFamily="18" charset="0"/>
            </a:endParaRPr>
          </a:p>
        </p:txBody>
      </p:sp>
      <p:sp>
        <p:nvSpPr>
          <p:cNvPr id="5" name="Rectangle 4"/>
          <p:cNvSpPr/>
          <p:nvPr/>
        </p:nvSpPr>
        <p:spPr>
          <a:xfrm>
            <a:off x="426993" y="533400"/>
            <a:ext cx="228600" cy="76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westsiderestoration.com/wp-content/uploads/2014/05/chicago-flood-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832" y="1360842"/>
            <a:ext cx="7744336" cy="51390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 y="5867400"/>
            <a:ext cx="2016578" cy="369332"/>
          </a:xfrm>
          <a:prstGeom prst="rect">
            <a:avLst/>
          </a:prstGeom>
          <a:noFill/>
        </p:spPr>
        <p:txBody>
          <a:bodyPr wrap="none" rtlCol="0">
            <a:spAutoFit/>
          </a:bodyPr>
          <a:lstStyle/>
          <a:p>
            <a:r>
              <a:rPr lang="en-US" b="1" dirty="0" smtClean="0">
                <a:solidFill>
                  <a:schemeClr val="bg2"/>
                </a:solidFill>
              </a:rPr>
              <a:t>Chicago Flood 2013</a:t>
            </a:r>
            <a:endParaRPr lang="en-US" b="1" dirty="0">
              <a:solidFill>
                <a:schemeClr val="bg2"/>
              </a:solidFill>
            </a:endParaRPr>
          </a:p>
        </p:txBody>
      </p:sp>
    </p:spTree>
    <p:extLst>
      <p:ext uri="{BB962C8B-B14F-4D97-AF65-F5344CB8AC3E}">
        <p14:creationId xmlns:p14="http://schemas.microsoft.com/office/powerpoint/2010/main" val="29313275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593" y="503238"/>
            <a:ext cx="2057400" cy="792162"/>
          </a:xfrm>
        </p:spPr>
        <p:txBody>
          <a:bodyPr>
            <a:normAutofit fontScale="90000"/>
          </a:bodyPr>
          <a:lstStyle/>
          <a:p>
            <a:pPr algn="l"/>
            <a:r>
              <a:rPr lang="en-US" sz="3000" dirty="0">
                <a:latin typeface="Adobe Garamond Pro Bold" pitchFamily="18" charset="0"/>
              </a:rPr>
              <a:t>Project </a:t>
            </a:r>
            <a:r>
              <a:rPr lang="en-US" sz="3000" dirty="0" smtClean="0">
                <a:latin typeface="Adobe Garamond Pro Bold" pitchFamily="18" charset="0"/>
              </a:rPr>
              <a:t>Area</a:t>
            </a:r>
            <a:endParaRPr lang="en-US" sz="3000" dirty="0">
              <a:latin typeface="Adobe Garamond Pro Bold" pitchFamily="18" charset="0"/>
            </a:endParaRPr>
          </a:p>
        </p:txBody>
      </p:sp>
      <p:sp>
        <p:nvSpPr>
          <p:cNvPr id="5" name="Rectangle 4"/>
          <p:cNvSpPr/>
          <p:nvPr/>
        </p:nvSpPr>
        <p:spPr>
          <a:xfrm>
            <a:off x="426993" y="533400"/>
            <a:ext cx="228600" cy="76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eavy rain flooded streets in Elmhurst, Ill. on Monday. &lt;span class=meta&gt;&lt;/span&g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76400"/>
            <a:ext cx="6000750" cy="337185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286000"/>
            <a:ext cx="6496050"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379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593" y="503238"/>
            <a:ext cx="2057400" cy="792162"/>
          </a:xfrm>
        </p:spPr>
        <p:txBody>
          <a:bodyPr>
            <a:normAutofit fontScale="90000"/>
          </a:bodyPr>
          <a:lstStyle/>
          <a:p>
            <a:pPr algn="l"/>
            <a:r>
              <a:rPr lang="en-US" sz="3000" dirty="0">
                <a:latin typeface="Adobe Garamond Pro Bold" pitchFamily="18" charset="0"/>
              </a:rPr>
              <a:t>Project </a:t>
            </a:r>
            <a:r>
              <a:rPr lang="en-US" sz="3000" dirty="0" smtClean="0">
                <a:latin typeface="Adobe Garamond Pro Bold" pitchFamily="18" charset="0"/>
              </a:rPr>
              <a:t>Area</a:t>
            </a:r>
            <a:endParaRPr lang="en-US" sz="3000" dirty="0">
              <a:latin typeface="Adobe Garamond Pro Bold" pitchFamily="18" charset="0"/>
            </a:endParaRPr>
          </a:p>
        </p:txBody>
      </p:sp>
      <p:sp>
        <p:nvSpPr>
          <p:cNvPr id="5" name="Rectangle 4"/>
          <p:cNvSpPr/>
          <p:nvPr/>
        </p:nvSpPr>
        <p:spPr>
          <a:xfrm>
            <a:off x="426993" y="533400"/>
            <a:ext cx="228600" cy="76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3320" y="6347781"/>
            <a:ext cx="7827784" cy="215444"/>
          </a:xfrm>
          <a:prstGeom prst="rect">
            <a:avLst/>
          </a:prstGeom>
          <a:noFill/>
        </p:spPr>
        <p:txBody>
          <a:bodyPr wrap="none" rtlCol="0">
            <a:spAutoFit/>
          </a:bodyPr>
          <a:lstStyle/>
          <a:p>
            <a:r>
              <a:rPr lang="en-US" sz="800" dirty="0"/>
              <a:t>Percent net and annualized net absolute and relative tree and impervious cover change in 20 U.S. cities (D.J. Nowak, E.J. Greenfield / Urban Forestry &amp; Urban Greening 11 (2012) </a:t>
            </a:r>
            <a:r>
              <a:rPr lang="en-US" sz="800" dirty="0" smtClean="0"/>
              <a:t>21–30)</a:t>
            </a:r>
            <a:endParaRPr lang="en-US" sz="800"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6387" y="1447800"/>
            <a:ext cx="5991225" cy="366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2616344327"/>
              </p:ext>
            </p:extLst>
          </p:nvPr>
        </p:nvGraphicFramePr>
        <p:xfrm>
          <a:off x="411560" y="5184547"/>
          <a:ext cx="8229602" cy="1163234"/>
        </p:xfrm>
        <a:graphic>
          <a:graphicData uri="http://schemas.openxmlformats.org/drawingml/2006/table">
            <a:tbl>
              <a:tblPr>
                <a:tableStyleId>{3B4B98B0-60AC-42C2-AFA5-B58CD77FA1E5}</a:tableStyleId>
              </a:tblPr>
              <a:tblGrid>
                <a:gridCol w="1303330"/>
                <a:gridCol w="549977"/>
                <a:gridCol w="549977"/>
                <a:gridCol w="549977"/>
                <a:gridCol w="549977"/>
                <a:gridCol w="549977"/>
                <a:gridCol w="670284"/>
                <a:gridCol w="549977"/>
                <a:gridCol w="756218"/>
                <a:gridCol w="549977"/>
                <a:gridCol w="549977"/>
                <a:gridCol w="549977"/>
                <a:gridCol w="549977"/>
              </a:tblGrid>
              <a:tr h="192252">
                <a:tc>
                  <a:txBody>
                    <a:bodyPr/>
                    <a:lstStyle/>
                    <a:p>
                      <a:pPr algn="l" fontAlgn="b"/>
                      <a:endParaRPr lang="en-US" sz="1000" b="0" i="0" u="none" strike="noStrike" dirty="0">
                        <a:solidFill>
                          <a:srgbClr val="000000"/>
                        </a:solidFill>
                        <a:effectLst/>
                        <a:latin typeface="Calibri"/>
                      </a:endParaRPr>
                    </a:p>
                  </a:txBody>
                  <a:tcPr marL="7094" marR="7094" marT="7094" marB="0" anchor="b"/>
                </a:tc>
                <a:tc gridSpan="4">
                  <a:txBody>
                    <a:bodyPr/>
                    <a:lstStyle/>
                    <a:p>
                      <a:pPr algn="ctr" fontAlgn="b"/>
                      <a:r>
                        <a:rPr lang="en-US" sz="1000" u="none" strike="noStrike" dirty="0">
                          <a:effectLst/>
                        </a:rPr>
                        <a:t>Net</a:t>
                      </a:r>
                      <a:endParaRPr lang="en-US" sz="1000" b="0" i="0" u="none" strike="noStrike" dirty="0">
                        <a:solidFill>
                          <a:srgbClr val="9C0006"/>
                        </a:solidFill>
                        <a:effectLst/>
                        <a:latin typeface="Calibri"/>
                      </a:endParaRPr>
                    </a:p>
                  </a:txBody>
                  <a:tcPr marL="7094" marR="7094" marT="7094" marB="0" anchor="b">
                    <a:lnB w="12700" cap="flat" cmpd="sng" algn="ctr">
                      <a:solidFill>
                        <a:schemeClr val="tx1"/>
                      </a:solidFill>
                      <a:prstDash val="sysDash"/>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000" u="none" strike="noStrike" dirty="0">
                          <a:effectLst/>
                        </a:rPr>
                        <a:t>Tree Cover Change</a:t>
                      </a:r>
                      <a:endParaRPr lang="en-US" sz="1000" b="0" i="0" u="none" strike="noStrike" dirty="0">
                        <a:solidFill>
                          <a:srgbClr val="9C0006"/>
                        </a:solidFill>
                        <a:effectLst/>
                        <a:latin typeface="Calibri"/>
                      </a:endParaRPr>
                    </a:p>
                  </a:txBody>
                  <a:tcPr marL="7094" marR="7094" marT="7094" marB="0" anchor="b">
                    <a:lnB w="12700" cap="flat" cmpd="sng" algn="ctr">
                      <a:solidFill>
                        <a:schemeClr val="tx1"/>
                      </a:solidFill>
                      <a:prstDash val="sysDash"/>
                      <a:round/>
                      <a:headEnd type="none" w="med" len="med"/>
                      <a:tailEnd type="none" w="med" len="med"/>
                    </a:lnB>
                  </a:tcPr>
                </a:tc>
                <a:tc hMerge="1">
                  <a:txBody>
                    <a:bodyPr/>
                    <a:lstStyle/>
                    <a:p>
                      <a:endParaRPr lang="en-US"/>
                    </a:p>
                  </a:txBody>
                  <a:tcPr/>
                </a:tc>
                <a:tc gridSpan="2">
                  <a:txBody>
                    <a:bodyPr/>
                    <a:lstStyle/>
                    <a:p>
                      <a:pPr algn="ctr" fontAlgn="b"/>
                      <a:r>
                        <a:rPr lang="en-US" sz="1000" u="none" strike="noStrike" dirty="0">
                          <a:effectLst/>
                        </a:rPr>
                        <a:t>Impervious cover Change</a:t>
                      </a:r>
                      <a:endParaRPr lang="en-US" sz="1000" b="0" i="0" u="none" strike="noStrike" dirty="0">
                        <a:solidFill>
                          <a:srgbClr val="9C0006"/>
                        </a:solidFill>
                        <a:effectLst/>
                        <a:latin typeface="Calibri"/>
                      </a:endParaRPr>
                    </a:p>
                  </a:txBody>
                  <a:tcPr marL="7094" marR="7094" marT="7094" marB="0" anchor="b">
                    <a:lnB w="12700" cap="flat" cmpd="sng" algn="ctr">
                      <a:solidFill>
                        <a:schemeClr val="tx1"/>
                      </a:solidFill>
                      <a:prstDash val="sysDash"/>
                      <a:round/>
                      <a:headEnd type="none" w="med" len="med"/>
                      <a:tailEnd type="none" w="med" len="med"/>
                    </a:lnB>
                  </a:tcPr>
                </a:tc>
                <a:tc hMerge="1">
                  <a:txBody>
                    <a:bodyPr/>
                    <a:lstStyle/>
                    <a:p>
                      <a:endParaRPr lang="en-US"/>
                    </a:p>
                  </a:txBody>
                  <a:tcPr/>
                </a:tc>
                <a:tc gridSpan="4">
                  <a:txBody>
                    <a:bodyPr/>
                    <a:lstStyle/>
                    <a:p>
                      <a:pPr algn="ctr" fontAlgn="b"/>
                      <a:r>
                        <a:rPr lang="en-US" sz="1000" u="none" strike="noStrike" dirty="0">
                          <a:effectLst/>
                        </a:rPr>
                        <a:t>Annualized net</a:t>
                      </a:r>
                      <a:endParaRPr lang="en-US" sz="1000" b="0" i="0" u="none" strike="noStrike" dirty="0">
                        <a:solidFill>
                          <a:srgbClr val="9C0006"/>
                        </a:solidFill>
                        <a:effectLst/>
                        <a:latin typeface="Calibri"/>
                      </a:endParaRPr>
                    </a:p>
                  </a:txBody>
                  <a:tcPr marL="7094" marR="7094" marT="7094" marB="0" anchor="b">
                    <a:lnB w="12700" cap="flat" cmpd="sng" algn="ctr">
                      <a:solidFill>
                        <a:schemeClr val="tx1"/>
                      </a:solidFill>
                      <a:prstDash val="sysDash"/>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70268">
                <a:tc>
                  <a:txBody>
                    <a:bodyPr/>
                    <a:lstStyle/>
                    <a:p>
                      <a:pPr algn="l" fontAlgn="b"/>
                      <a:endParaRPr lang="en-US" sz="1000" b="0" i="0" u="none" strike="noStrike">
                        <a:solidFill>
                          <a:srgbClr val="000000"/>
                        </a:solidFill>
                        <a:effectLst/>
                        <a:latin typeface="Calibri"/>
                      </a:endParaRPr>
                    </a:p>
                  </a:txBody>
                  <a:tcPr marL="7094" marR="7094" marT="7094" marB="0" anchor="b"/>
                </a:tc>
                <a:tc gridSpan="2">
                  <a:txBody>
                    <a:bodyPr/>
                    <a:lstStyle/>
                    <a:p>
                      <a:pPr algn="ctr" fontAlgn="b"/>
                      <a:r>
                        <a:rPr lang="en-US" sz="1000" u="none" strike="noStrike" dirty="0">
                          <a:effectLst/>
                        </a:rPr>
                        <a:t>Absolute </a:t>
                      </a:r>
                      <a:r>
                        <a:rPr lang="en-US" sz="1000" u="none" strike="noStrike" dirty="0" smtClean="0">
                          <a:effectLst/>
                        </a:rPr>
                        <a:t>Change</a:t>
                      </a:r>
                      <a:endParaRPr lang="en-US" sz="1000" b="0" i="0" u="none" strike="noStrike" dirty="0">
                        <a:solidFill>
                          <a:srgbClr val="000000"/>
                        </a:solidFill>
                        <a:effectLst/>
                        <a:latin typeface="Calibri"/>
                      </a:endParaRPr>
                    </a:p>
                  </a:txBody>
                  <a:tcPr marL="7094" marR="7094" marT="7094" marB="0" anchor="b">
                    <a:lnT w="12700" cap="flat" cmpd="sng" algn="ctr">
                      <a:solidFill>
                        <a:schemeClr val="tx1"/>
                      </a:solidFill>
                      <a:prstDash val="sysDash"/>
                      <a:round/>
                      <a:headEnd type="none" w="med" len="med"/>
                      <a:tailEnd type="none" w="med" len="med"/>
                    </a:lnT>
                  </a:tcPr>
                </a:tc>
                <a:tc hMerge="1">
                  <a:txBody>
                    <a:bodyPr/>
                    <a:lstStyle/>
                    <a:p>
                      <a:endParaRPr lang="en-US"/>
                    </a:p>
                  </a:txBody>
                  <a:tcPr/>
                </a:tc>
                <a:tc gridSpan="2">
                  <a:txBody>
                    <a:bodyPr/>
                    <a:lstStyle/>
                    <a:p>
                      <a:pPr algn="ctr" fontAlgn="b"/>
                      <a:r>
                        <a:rPr lang="en-US" sz="1000" u="none" strike="noStrike" dirty="0">
                          <a:effectLst/>
                        </a:rPr>
                        <a:t>Relative </a:t>
                      </a:r>
                      <a:r>
                        <a:rPr lang="en-US" sz="1000" u="none" strike="noStrike" dirty="0" smtClean="0">
                          <a:effectLst/>
                        </a:rPr>
                        <a:t>Change</a:t>
                      </a:r>
                      <a:endParaRPr lang="en-US" sz="1000" b="0" i="0" u="none" strike="noStrike" dirty="0">
                        <a:solidFill>
                          <a:srgbClr val="000000"/>
                        </a:solidFill>
                        <a:effectLst/>
                        <a:latin typeface="Calibri"/>
                      </a:endParaRPr>
                    </a:p>
                  </a:txBody>
                  <a:tcPr marL="7094" marR="7094" marT="7094" marB="0" anchor="b">
                    <a:lnT w="12700" cap="flat" cmpd="sng" algn="ctr">
                      <a:solidFill>
                        <a:schemeClr val="tx1"/>
                      </a:solidFill>
                      <a:prstDash val="sysDash"/>
                      <a:round/>
                      <a:headEnd type="none" w="med" len="med"/>
                      <a:tailEnd type="none" w="med" len="med"/>
                    </a:lnT>
                  </a:tcPr>
                </a:tc>
                <a:tc hMerge="1">
                  <a:txBody>
                    <a:bodyPr/>
                    <a:lstStyle/>
                    <a:p>
                      <a:endParaRPr lang="en-US"/>
                    </a:p>
                  </a:txBody>
                  <a:tcPr/>
                </a:tc>
                <a:tc>
                  <a:txBody>
                    <a:bodyPr/>
                    <a:lstStyle/>
                    <a:p>
                      <a:pPr algn="l" fontAlgn="b"/>
                      <a:endParaRPr lang="en-US" sz="1000" b="0" i="0" u="none" strike="noStrike" dirty="0">
                        <a:solidFill>
                          <a:srgbClr val="000000"/>
                        </a:solidFill>
                        <a:effectLst/>
                        <a:latin typeface="Calibri"/>
                      </a:endParaRPr>
                    </a:p>
                  </a:txBody>
                  <a:tcPr marL="7094" marR="7094" marT="7094" marB="0" anchor="b">
                    <a:lnT w="12700" cap="flat" cmpd="sng" algn="ctr">
                      <a:solidFill>
                        <a:schemeClr val="tx1"/>
                      </a:solidFill>
                      <a:prstDash val="sysDash"/>
                      <a:round/>
                      <a:headEnd type="none" w="med" len="med"/>
                      <a:tailEnd type="none" w="med" len="med"/>
                    </a:lnT>
                  </a:tcPr>
                </a:tc>
                <a:tc>
                  <a:txBody>
                    <a:bodyPr/>
                    <a:lstStyle/>
                    <a:p>
                      <a:pPr algn="l" fontAlgn="b"/>
                      <a:endParaRPr lang="en-US" sz="1000" b="0" i="0" u="none" strike="noStrike">
                        <a:solidFill>
                          <a:srgbClr val="000000"/>
                        </a:solidFill>
                        <a:effectLst/>
                        <a:latin typeface="Calibri"/>
                      </a:endParaRPr>
                    </a:p>
                  </a:txBody>
                  <a:tcPr marL="7094" marR="7094" marT="7094" marB="0" anchor="b">
                    <a:lnT w="12700" cap="flat" cmpd="sng" algn="ctr">
                      <a:solidFill>
                        <a:schemeClr val="tx1"/>
                      </a:solidFill>
                      <a:prstDash val="sysDash"/>
                      <a:round/>
                      <a:headEnd type="none" w="med" len="med"/>
                      <a:tailEnd type="none" w="med" len="med"/>
                    </a:lnT>
                  </a:tcPr>
                </a:tc>
                <a:tc>
                  <a:txBody>
                    <a:bodyPr/>
                    <a:lstStyle/>
                    <a:p>
                      <a:pPr algn="l" fontAlgn="b"/>
                      <a:endParaRPr lang="en-US" sz="1000" b="0" i="0" u="none" strike="noStrike">
                        <a:solidFill>
                          <a:srgbClr val="000000"/>
                        </a:solidFill>
                        <a:effectLst/>
                        <a:latin typeface="Calibri"/>
                      </a:endParaRPr>
                    </a:p>
                  </a:txBody>
                  <a:tcPr marL="7094" marR="7094" marT="7094" marB="0" anchor="b">
                    <a:lnT w="12700" cap="flat" cmpd="sng" algn="ctr">
                      <a:solidFill>
                        <a:schemeClr val="tx1"/>
                      </a:solidFill>
                      <a:prstDash val="sysDash"/>
                      <a:round/>
                      <a:headEnd type="none" w="med" len="med"/>
                      <a:tailEnd type="none" w="med" len="med"/>
                    </a:lnT>
                  </a:tcPr>
                </a:tc>
                <a:tc>
                  <a:txBody>
                    <a:bodyPr/>
                    <a:lstStyle/>
                    <a:p>
                      <a:pPr algn="l" fontAlgn="b"/>
                      <a:endParaRPr lang="en-US" sz="1000" b="0" i="0" u="none" strike="noStrike">
                        <a:solidFill>
                          <a:srgbClr val="000000"/>
                        </a:solidFill>
                        <a:effectLst/>
                        <a:latin typeface="Calibri"/>
                      </a:endParaRPr>
                    </a:p>
                  </a:txBody>
                  <a:tcPr marL="7094" marR="7094" marT="7094" marB="0" anchor="b">
                    <a:lnT w="12700" cap="flat" cmpd="sng" algn="ctr">
                      <a:solidFill>
                        <a:schemeClr val="tx1"/>
                      </a:solidFill>
                      <a:prstDash val="sysDash"/>
                      <a:round/>
                      <a:headEnd type="none" w="med" len="med"/>
                      <a:tailEnd type="none" w="med" len="med"/>
                    </a:lnT>
                  </a:tcPr>
                </a:tc>
                <a:tc gridSpan="2">
                  <a:txBody>
                    <a:bodyPr/>
                    <a:lstStyle/>
                    <a:p>
                      <a:pPr algn="ctr" fontAlgn="b"/>
                      <a:r>
                        <a:rPr lang="en-US" sz="1000" u="none" strike="noStrike" dirty="0">
                          <a:effectLst/>
                        </a:rPr>
                        <a:t>Absolute </a:t>
                      </a:r>
                      <a:r>
                        <a:rPr lang="en-US" sz="1000" u="none" strike="noStrike" dirty="0" err="1" smtClean="0">
                          <a:effectLst/>
                        </a:rPr>
                        <a:t>Changge</a:t>
                      </a:r>
                      <a:endParaRPr lang="en-US" sz="1000" b="0" i="0" u="none" strike="noStrike" dirty="0">
                        <a:solidFill>
                          <a:srgbClr val="000000"/>
                        </a:solidFill>
                        <a:effectLst/>
                        <a:latin typeface="Calibri"/>
                      </a:endParaRPr>
                    </a:p>
                  </a:txBody>
                  <a:tcPr marL="7094" marR="7094" marT="7094" marB="0" anchor="b">
                    <a:lnT w="12700" cap="flat" cmpd="sng" algn="ctr">
                      <a:solidFill>
                        <a:schemeClr val="tx1"/>
                      </a:solidFill>
                      <a:prstDash val="sysDash"/>
                      <a:round/>
                      <a:headEnd type="none" w="med" len="med"/>
                      <a:tailEnd type="none" w="med" len="med"/>
                    </a:lnT>
                  </a:tcPr>
                </a:tc>
                <a:tc hMerge="1">
                  <a:txBody>
                    <a:bodyPr/>
                    <a:lstStyle/>
                    <a:p>
                      <a:endParaRPr lang="en-US"/>
                    </a:p>
                  </a:txBody>
                  <a:tcPr/>
                </a:tc>
                <a:tc gridSpan="2">
                  <a:txBody>
                    <a:bodyPr/>
                    <a:lstStyle/>
                    <a:p>
                      <a:pPr algn="ctr" fontAlgn="b"/>
                      <a:r>
                        <a:rPr lang="en-US" sz="1000" u="none" strike="noStrike" dirty="0">
                          <a:effectLst/>
                        </a:rPr>
                        <a:t>Relative </a:t>
                      </a:r>
                      <a:r>
                        <a:rPr lang="en-US" sz="1000" u="none" strike="noStrike" dirty="0" smtClean="0">
                          <a:effectLst/>
                        </a:rPr>
                        <a:t>Change</a:t>
                      </a:r>
                      <a:endParaRPr lang="en-US" sz="1000" b="0" i="0" u="none" strike="noStrike" dirty="0">
                        <a:solidFill>
                          <a:srgbClr val="000000"/>
                        </a:solidFill>
                        <a:effectLst/>
                        <a:latin typeface="Calibri"/>
                      </a:endParaRPr>
                    </a:p>
                  </a:txBody>
                  <a:tcPr marL="7094" marR="7094" marT="7094" marB="0" anchor="b">
                    <a:lnT w="12700" cap="flat" cmpd="sng" algn="ctr">
                      <a:solidFill>
                        <a:schemeClr val="tx1"/>
                      </a:solidFill>
                      <a:prstDash val="sysDash"/>
                      <a:round/>
                      <a:headEnd type="none" w="med" len="med"/>
                      <a:tailEnd type="none" w="med" len="med"/>
                    </a:lnT>
                  </a:tcPr>
                </a:tc>
                <a:tc hMerge="1">
                  <a:txBody>
                    <a:bodyPr/>
                    <a:lstStyle/>
                    <a:p>
                      <a:endParaRPr lang="en-US"/>
                    </a:p>
                  </a:txBody>
                  <a:tcPr/>
                </a:tc>
              </a:tr>
              <a:tr h="170268">
                <a:tc>
                  <a:txBody>
                    <a:bodyPr/>
                    <a:lstStyle/>
                    <a:p>
                      <a:pPr algn="l" fontAlgn="b"/>
                      <a:endParaRPr lang="en-US" sz="1000" b="0" i="0" u="none" strike="noStrike">
                        <a:solidFill>
                          <a:srgbClr val="000000"/>
                        </a:solidFill>
                        <a:effectLst/>
                        <a:latin typeface="Calibri"/>
                      </a:endParaRPr>
                    </a:p>
                  </a:txBody>
                  <a:tcPr marL="7094" marR="7094" marT="7094" marB="0" anchor="b">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rPr>
                        <a:t>Tree</a:t>
                      </a:r>
                      <a:endParaRPr lang="en-US" sz="1000" b="0" i="0" u="none" strike="noStrike" dirty="0">
                        <a:solidFill>
                          <a:srgbClr val="000000"/>
                        </a:solidFill>
                        <a:effectLst/>
                        <a:latin typeface="Calibri"/>
                      </a:endParaRPr>
                    </a:p>
                  </a:txBody>
                  <a:tcPr marL="7094" marR="7094" marT="7094" marB="0" anchor="b">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rPr>
                        <a:t>Imp</a:t>
                      </a:r>
                      <a:endParaRPr lang="en-US" sz="1000" b="0" i="0" u="none" strike="noStrike" dirty="0">
                        <a:solidFill>
                          <a:srgbClr val="000000"/>
                        </a:solidFill>
                        <a:effectLst/>
                        <a:latin typeface="Calibri"/>
                      </a:endParaRPr>
                    </a:p>
                  </a:txBody>
                  <a:tcPr marL="7094" marR="7094" marT="7094" marB="0" anchor="b">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rPr>
                        <a:t>Tree</a:t>
                      </a:r>
                      <a:endParaRPr lang="en-US" sz="1000" b="0" i="0" u="none" strike="noStrike" dirty="0">
                        <a:solidFill>
                          <a:srgbClr val="000000"/>
                        </a:solidFill>
                        <a:effectLst/>
                        <a:latin typeface="Calibri"/>
                      </a:endParaRPr>
                    </a:p>
                  </a:txBody>
                  <a:tcPr marL="7094" marR="7094" marT="7094" marB="0" anchor="b">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rPr>
                        <a:t>Imp</a:t>
                      </a:r>
                      <a:endParaRPr lang="en-US" sz="1000" b="0" i="0" u="none" strike="noStrike" dirty="0">
                        <a:solidFill>
                          <a:srgbClr val="000000"/>
                        </a:solidFill>
                        <a:effectLst/>
                        <a:latin typeface="Calibri"/>
                      </a:endParaRPr>
                    </a:p>
                  </a:txBody>
                  <a:tcPr marL="7094" marR="7094" marT="7094" marB="0" anchor="b">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rPr>
                        <a:t>ha/yr</a:t>
                      </a:r>
                      <a:endParaRPr lang="en-US" sz="1000" b="0" i="0" u="none" strike="noStrike">
                        <a:solidFill>
                          <a:srgbClr val="000000"/>
                        </a:solidFill>
                        <a:effectLst/>
                        <a:latin typeface="Calibri"/>
                      </a:endParaRPr>
                    </a:p>
                  </a:txBody>
                  <a:tcPr marL="7094" marR="7094" marT="7094" marB="0" anchor="b">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rPr>
                        <a:t>m^2/cap/</a:t>
                      </a:r>
                      <a:r>
                        <a:rPr lang="en-US" sz="1000" u="none" strike="noStrike" dirty="0" err="1">
                          <a:effectLst/>
                        </a:rPr>
                        <a:t>yd</a:t>
                      </a:r>
                      <a:endParaRPr lang="en-US" sz="1000" b="0" i="0" u="none" strike="noStrike" dirty="0">
                        <a:solidFill>
                          <a:srgbClr val="000000"/>
                        </a:solidFill>
                        <a:effectLst/>
                        <a:latin typeface="Calibri"/>
                      </a:endParaRPr>
                    </a:p>
                  </a:txBody>
                  <a:tcPr marL="7094" marR="7094" marT="7094" marB="0" anchor="b">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smtClean="0">
                          <a:effectLst/>
                        </a:rPr>
                        <a:t>ha/</a:t>
                      </a:r>
                      <a:r>
                        <a:rPr lang="en-US" sz="1000" u="none" strike="noStrike" dirty="0" err="1" smtClean="0">
                          <a:effectLst/>
                        </a:rPr>
                        <a:t>yd</a:t>
                      </a:r>
                      <a:endParaRPr lang="en-US" sz="1000" b="0" i="0" u="none" strike="noStrike" dirty="0">
                        <a:solidFill>
                          <a:srgbClr val="000000"/>
                        </a:solidFill>
                        <a:effectLst/>
                        <a:latin typeface="Calibri"/>
                      </a:endParaRPr>
                    </a:p>
                  </a:txBody>
                  <a:tcPr marL="7094" marR="7094" marT="7094" marB="0" anchor="b">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rPr>
                        <a:t>m^2/cap/</a:t>
                      </a:r>
                      <a:r>
                        <a:rPr lang="en-US" sz="1000" u="none" strike="noStrike" dirty="0" err="1">
                          <a:effectLst/>
                        </a:rPr>
                        <a:t>yd</a:t>
                      </a:r>
                      <a:endParaRPr lang="en-US" sz="1000" b="0" i="0" u="none" strike="noStrike" dirty="0">
                        <a:solidFill>
                          <a:srgbClr val="000000"/>
                        </a:solidFill>
                        <a:effectLst/>
                        <a:latin typeface="Calibri"/>
                      </a:endParaRPr>
                    </a:p>
                  </a:txBody>
                  <a:tcPr marL="7094" marR="7094" marT="7094" marB="0" anchor="b">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rPr>
                        <a:t>Tree</a:t>
                      </a:r>
                      <a:endParaRPr lang="en-US" sz="1000" b="0" i="0" u="none" strike="noStrike">
                        <a:solidFill>
                          <a:srgbClr val="000000"/>
                        </a:solidFill>
                        <a:effectLst/>
                        <a:latin typeface="Calibri"/>
                      </a:endParaRPr>
                    </a:p>
                  </a:txBody>
                  <a:tcPr marL="7094" marR="7094" marT="7094" marB="0" anchor="b">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rPr>
                        <a:t>Imp</a:t>
                      </a:r>
                      <a:endParaRPr lang="en-US" sz="1000" b="0" i="0" u="none" strike="noStrike">
                        <a:solidFill>
                          <a:srgbClr val="000000"/>
                        </a:solidFill>
                        <a:effectLst/>
                        <a:latin typeface="Calibri"/>
                      </a:endParaRPr>
                    </a:p>
                  </a:txBody>
                  <a:tcPr marL="7094" marR="7094" marT="7094" marB="0" anchor="b">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rPr>
                        <a:t>Tree</a:t>
                      </a:r>
                      <a:endParaRPr lang="en-US" sz="1000" b="0" i="0" u="none" strike="noStrike" dirty="0">
                        <a:solidFill>
                          <a:srgbClr val="000000"/>
                        </a:solidFill>
                        <a:effectLst/>
                        <a:latin typeface="Calibri"/>
                      </a:endParaRPr>
                    </a:p>
                  </a:txBody>
                  <a:tcPr marL="7094" marR="7094" marT="7094" marB="0" anchor="b">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rPr>
                        <a:t>Imp</a:t>
                      </a:r>
                      <a:endParaRPr lang="en-US" sz="1000" b="0" i="0" u="none" strike="noStrike" dirty="0">
                        <a:solidFill>
                          <a:srgbClr val="000000"/>
                        </a:solidFill>
                        <a:effectLst/>
                        <a:latin typeface="Calibri"/>
                      </a:endParaRPr>
                    </a:p>
                  </a:txBody>
                  <a:tcPr marL="7094" marR="7094" marT="7094" marB="0" anchor="b">
                    <a:lnB w="12700" cap="flat" cmpd="sng" algn="ctr">
                      <a:solidFill>
                        <a:schemeClr val="tx1"/>
                      </a:solidFill>
                      <a:prstDash val="solid"/>
                      <a:round/>
                      <a:headEnd type="none" w="med" len="med"/>
                      <a:tailEnd type="none" w="med" len="med"/>
                    </a:lnB>
                  </a:tcPr>
                </a:tc>
              </a:tr>
              <a:tr h="170268">
                <a:tc>
                  <a:txBody>
                    <a:bodyPr/>
                    <a:lstStyle/>
                    <a:p>
                      <a:pPr algn="ctr" fontAlgn="b"/>
                      <a:r>
                        <a:rPr lang="en-US" sz="1000" u="none" strike="noStrike" dirty="0" smtClean="0">
                          <a:effectLst/>
                        </a:rPr>
                        <a:t>Chicago(2005-2009)</a:t>
                      </a:r>
                      <a:endParaRPr lang="en-US" sz="1000" b="0" i="0" u="none" strike="noStrike" dirty="0">
                        <a:solidFill>
                          <a:srgbClr val="000000"/>
                        </a:solidFill>
                        <a:effectLst/>
                        <a:latin typeface="Calibri"/>
                      </a:endParaRPr>
                    </a:p>
                  </a:txBody>
                  <a:tcPr marL="7094" marR="7094" marT="709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000" u="none" strike="noStrike" dirty="0">
                          <a:effectLst/>
                        </a:rPr>
                        <a:t>-0.5</a:t>
                      </a:r>
                      <a:endParaRPr lang="en-US" sz="1000" b="0" i="0" u="none" strike="noStrike" dirty="0">
                        <a:solidFill>
                          <a:srgbClr val="000000"/>
                        </a:solidFill>
                        <a:effectLst/>
                        <a:latin typeface="Calibri"/>
                      </a:endParaRPr>
                    </a:p>
                  </a:txBody>
                  <a:tcPr marL="7094" marR="7094" marT="709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000" u="none" strike="noStrike" dirty="0">
                          <a:effectLst/>
                        </a:rPr>
                        <a:t>0</a:t>
                      </a:r>
                      <a:endParaRPr lang="en-US" sz="1000" b="0" i="0" u="none" strike="noStrike" dirty="0">
                        <a:solidFill>
                          <a:srgbClr val="000000"/>
                        </a:solidFill>
                        <a:effectLst/>
                        <a:latin typeface="Calibri"/>
                      </a:endParaRPr>
                    </a:p>
                  </a:txBody>
                  <a:tcPr marL="7094" marR="7094" marT="709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000" u="none" strike="noStrike" dirty="0">
                          <a:effectLst/>
                        </a:rPr>
                        <a:t>-2.7</a:t>
                      </a:r>
                      <a:endParaRPr lang="en-US" sz="1000" b="0" i="0" u="none" strike="noStrike" dirty="0">
                        <a:solidFill>
                          <a:srgbClr val="000000"/>
                        </a:solidFill>
                        <a:effectLst/>
                        <a:latin typeface="Calibri"/>
                      </a:endParaRPr>
                    </a:p>
                  </a:txBody>
                  <a:tcPr marL="7094" marR="7094" marT="709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000" u="none" strike="noStrike" dirty="0">
                          <a:effectLst/>
                        </a:rPr>
                        <a:t>0</a:t>
                      </a:r>
                      <a:endParaRPr lang="en-US" sz="1000" b="0" i="0" u="none" strike="noStrike" dirty="0">
                        <a:solidFill>
                          <a:srgbClr val="000000"/>
                        </a:solidFill>
                        <a:effectLst/>
                        <a:latin typeface="Calibri"/>
                      </a:endParaRPr>
                    </a:p>
                  </a:txBody>
                  <a:tcPr marL="7094" marR="7094" marT="709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000" u="none" strike="noStrike" dirty="0">
                          <a:effectLst/>
                        </a:rPr>
                        <a:t>-70</a:t>
                      </a:r>
                      <a:endParaRPr lang="en-US" sz="1000" b="0" i="0" u="none" strike="noStrike" dirty="0">
                        <a:solidFill>
                          <a:srgbClr val="000000"/>
                        </a:solidFill>
                        <a:effectLst/>
                        <a:latin typeface="Calibri"/>
                      </a:endParaRPr>
                    </a:p>
                  </a:txBody>
                  <a:tcPr marL="7094" marR="7094" marT="709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000" u="none" strike="noStrike" dirty="0">
                          <a:effectLst/>
                        </a:rPr>
                        <a:t>0.02</a:t>
                      </a:r>
                      <a:endParaRPr lang="en-US" sz="1000" b="0" i="0" u="none" strike="noStrike" dirty="0">
                        <a:solidFill>
                          <a:srgbClr val="000000"/>
                        </a:solidFill>
                        <a:effectLst/>
                        <a:latin typeface="Calibri"/>
                      </a:endParaRPr>
                    </a:p>
                  </a:txBody>
                  <a:tcPr marL="7094" marR="7094" marT="709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000" u="none" strike="noStrike" dirty="0">
                          <a:effectLst/>
                        </a:rPr>
                        <a:t>0</a:t>
                      </a:r>
                      <a:endParaRPr lang="en-US" sz="1000" b="0" i="0" u="none" strike="noStrike" dirty="0">
                        <a:solidFill>
                          <a:srgbClr val="000000"/>
                        </a:solidFill>
                        <a:effectLst/>
                        <a:latin typeface="Calibri"/>
                      </a:endParaRPr>
                    </a:p>
                  </a:txBody>
                  <a:tcPr marL="7094" marR="7094" marT="709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000" u="none" strike="noStrike" dirty="0">
                          <a:effectLst/>
                        </a:rPr>
                        <a:t>0</a:t>
                      </a:r>
                      <a:endParaRPr lang="en-US" sz="1000" b="0" i="0" u="none" strike="noStrike" dirty="0">
                        <a:solidFill>
                          <a:srgbClr val="000000"/>
                        </a:solidFill>
                        <a:effectLst/>
                        <a:latin typeface="Calibri"/>
                      </a:endParaRPr>
                    </a:p>
                  </a:txBody>
                  <a:tcPr marL="7094" marR="7094" marT="709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000" u="none" strike="noStrike" dirty="0">
                          <a:effectLst/>
                        </a:rPr>
                        <a:t>-0.13</a:t>
                      </a:r>
                      <a:endParaRPr lang="en-US" sz="1000" b="0" i="0" u="none" strike="noStrike" dirty="0">
                        <a:solidFill>
                          <a:srgbClr val="000000"/>
                        </a:solidFill>
                        <a:effectLst/>
                        <a:latin typeface="Calibri"/>
                      </a:endParaRPr>
                    </a:p>
                  </a:txBody>
                  <a:tcPr marL="7094" marR="7094" marT="709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000" u="none" strike="noStrike" dirty="0">
                          <a:effectLst/>
                        </a:rPr>
                        <a:t>0</a:t>
                      </a:r>
                      <a:endParaRPr lang="en-US" sz="1000" b="0" i="0" u="none" strike="noStrike" dirty="0">
                        <a:solidFill>
                          <a:srgbClr val="000000"/>
                        </a:solidFill>
                        <a:effectLst/>
                        <a:latin typeface="Calibri"/>
                      </a:endParaRPr>
                    </a:p>
                  </a:txBody>
                  <a:tcPr marL="7094" marR="7094" marT="709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000" u="none" strike="noStrike" dirty="0">
                          <a:effectLst/>
                        </a:rPr>
                        <a:t>-0.69</a:t>
                      </a:r>
                      <a:endParaRPr lang="en-US" sz="1000" b="0" i="0" u="none" strike="noStrike" dirty="0">
                        <a:solidFill>
                          <a:srgbClr val="000000"/>
                        </a:solidFill>
                        <a:effectLst/>
                        <a:latin typeface="Calibri"/>
                      </a:endParaRPr>
                    </a:p>
                  </a:txBody>
                  <a:tcPr marL="7094" marR="7094" marT="709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000" u="none" strike="noStrike" dirty="0">
                          <a:effectLst/>
                        </a:rPr>
                        <a:t>0</a:t>
                      </a:r>
                      <a:endParaRPr lang="en-US" sz="1000" b="0" i="0" u="none" strike="noStrike" dirty="0">
                        <a:solidFill>
                          <a:srgbClr val="000000"/>
                        </a:solidFill>
                        <a:effectLst/>
                        <a:latin typeface="Calibri"/>
                      </a:endParaRPr>
                    </a:p>
                  </a:txBody>
                  <a:tcPr marL="7094" marR="7094" marT="709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170268">
                <a:tc>
                  <a:txBody>
                    <a:bodyPr/>
                    <a:lstStyle/>
                    <a:p>
                      <a:pPr algn="ctr" fontAlgn="b"/>
                      <a:r>
                        <a:rPr lang="en-US" sz="1000" u="none" strike="noStrike" dirty="0">
                          <a:effectLst/>
                        </a:rPr>
                        <a:t>20 City Ave.</a:t>
                      </a:r>
                      <a:endParaRPr lang="en-US" sz="1000" b="0" i="0" u="none" strike="noStrike" dirty="0">
                        <a:solidFill>
                          <a:srgbClr val="000000"/>
                        </a:solidFill>
                        <a:effectLst/>
                        <a:latin typeface="Calibri"/>
                      </a:endParaRPr>
                    </a:p>
                  </a:txBody>
                  <a:tcPr marL="7094" marR="7094" marT="7094" marB="0" anchor="b">
                    <a:lnT w="12700" cap="flat" cmpd="sng" algn="ctr">
                      <a:solidFill>
                        <a:schemeClr val="tx1"/>
                      </a:solidFill>
                      <a:prstDash val="solid"/>
                      <a:round/>
                      <a:headEnd type="none" w="med" len="med"/>
                      <a:tailEnd type="none" w="med" len="med"/>
                    </a:lnT>
                  </a:tcPr>
                </a:tc>
                <a:tc>
                  <a:txBody>
                    <a:bodyPr/>
                    <a:lstStyle/>
                    <a:p>
                      <a:pPr algn="ctr" fontAlgn="b"/>
                      <a:r>
                        <a:rPr lang="en-US" sz="1000" u="none" strike="noStrike">
                          <a:effectLst/>
                        </a:rPr>
                        <a:t>-1.5</a:t>
                      </a:r>
                      <a:endParaRPr lang="en-US" sz="1000" b="0" i="0" u="none" strike="noStrike">
                        <a:solidFill>
                          <a:srgbClr val="000000"/>
                        </a:solidFill>
                        <a:effectLst/>
                        <a:latin typeface="Calibri"/>
                      </a:endParaRPr>
                    </a:p>
                  </a:txBody>
                  <a:tcPr marL="7094" marR="7094" marT="7094" marB="0" anchor="b">
                    <a:lnT w="12700" cap="flat" cmpd="sng" algn="ctr">
                      <a:solidFill>
                        <a:schemeClr val="tx1"/>
                      </a:solidFill>
                      <a:prstDash val="solid"/>
                      <a:round/>
                      <a:headEnd type="none" w="med" len="med"/>
                      <a:tailEnd type="none" w="med" len="med"/>
                    </a:lnT>
                  </a:tcPr>
                </a:tc>
                <a:tc>
                  <a:txBody>
                    <a:bodyPr/>
                    <a:lstStyle/>
                    <a:p>
                      <a:pPr algn="ctr" fontAlgn="b"/>
                      <a:r>
                        <a:rPr lang="en-US" sz="1000" u="none" strike="noStrike">
                          <a:effectLst/>
                        </a:rPr>
                        <a:t>1.3</a:t>
                      </a:r>
                      <a:endParaRPr lang="en-US" sz="1000" b="0" i="0" u="none" strike="noStrike">
                        <a:solidFill>
                          <a:srgbClr val="000000"/>
                        </a:solidFill>
                        <a:effectLst/>
                        <a:latin typeface="Calibri"/>
                      </a:endParaRPr>
                    </a:p>
                  </a:txBody>
                  <a:tcPr marL="7094" marR="7094" marT="7094" marB="0" anchor="b">
                    <a:lnT w="12700" cap="flat" cmpd="sng" algn="ctr">
                      <a:solidFill>
                        <a:schemeClr val="tx1"/>
                      </a:solidFill>
                      <a:prstDash val="solid"/>
                      <a:round/>
                      <a:headEnd type="none" w="med" len="med"/>
                      <a:tailEnd type="none" w="med" len="med"/>
                    </a:lnT>
                  </a:tcPr>
                </a:tc>
                <a:tc>
                  <a:txBody>
                    <a:bodyPr/>
                    <a:lstStyle/>
                    <a:p>
                      <a:pPr algn="ctr" fontAlgn="b"/>
                      <a:r>
                        <a:rPr lang="en-US" sz="1000" u="none" strike="noStrike">
                          <a:effectLst/>
                        </a:rPr>
                        <a:t>-5</a:t>
                      </a:r>
                      <a:endParaRPr lang="en-US" sz="1000" b="0" i="0" u="none" strike="noStrike">
                        <a:solidFill>
                          <a:srgbClr val="000000"/>
                        </a:solidFill>
                        <a:effectLst/>
                        <a:latin typeface="Calibri"/>
                      </a:endParaRPr>
                    </a:p>
                  </a:txBody>
                  <a:tcPr marL="7094" marR="7094" marT="7094" marB="0" anchor="b">
                    <a:lnT w="12700" cap="flat" cmpd="sng" algn="ctr">
                      <a:solidFill>
                        <a:schemeClr val="tx1"/>
                      </a:solidFill>
                      <a:prstDash val="solid"/>
                      <a:round/>
                      <a:headEnd type="none" w="med" len="med"/>
                      <a:tailEnd type="none" w="med" len="med"/>
                    </a:lnT>
                  </a:tcPr>
                </a:tc>
                <a:tc>
                  <a:txBody>
                    <a:bodyPr/>
                    <a:lstStyle/>
                    <a:p>
                      <a:pPr algn="ctr" fontAlgn="b"/>
                      <a:r>
                        <a:rPr lang="en-US" sz="1000" u="none" strike="noStrike">
                          <a:effectLst/>
                        </a:rPr>
                        <a:t>3.7</a:t>
                      </a:r>
                      <a:endParaRPr lang="en-US" sz="1000" b="0" i="0" u="none" strike="noStrike">
                        <a:solidFill>
                          <a:srgbClr val="000000"/>
                        </a:solidFill>
                        <a:effectLst/>
                        <a:latin typeface="Calibri"/>
                      </a:endParaRPr>
                    </a:p>
                  </a:txBody>
                  <a:tcPr marL="7094" marR="7094" marT="7094" marB="0" anchor="b">
                    <a:lnT w="12700" cap="flat" cmpd="sng" algn="ctr">
                      <a:solidFill>
                        <a:schemeClr val="tx1"/>
                      </a:solidFill>
                      <a:prstDash val="solid"/>
                      <a:round/>
                      <a:headEnd type="none" w="med" len="med"/>
                      <a:tailEnd type="none" w="med" len="med"/>
                    </a:lnT>
                  </a:tcPr>
                </a:tc>
                <a:tc>
                  <a:txBody>
                    <a:bodyPr/>
                    <a:lstStyle/>
                    <a:p>
                      <a:pPr algn="ctr" fontAlgn="b"/>
                      <a:r>
                        <a:rPr lang="en-US" sz="1000" u="none" strike="noStrike">
                          <a:effectLst/>
                        </a:rPr>
                        <a:t> </a:t>
                      </a:r>
                      <a:endParaRPr lang="en-US" sz="1000" b="0" i="0" u="none" strike="noStrike">
                        <a:solidFill>
                          <a:srgbClr val="000000"/>
                        </a:solidFill>
                        <a:effectLst/>
                        <a:latin typeface="Calibri"/>
                      </a:endParaRPr>
                    </a:p>
                  </a:txBody>
                  <a:tcPr marL="7094" marR="7094" marT="7094" marB="0" anchor="b">
                    <a:lnT w="12700" cap="flat" cmpd="sng" algn="ctr">
                      <a:solidFill>
                        <a:schemeClr val="tx1"/>
                      </a:solidFill>
                      <a:prstDash val="solid"/>
                      <a:round/>
                      <a:headEnd type="none" w="med" len="med"/>
                      <a:tailEnd type="none" w="med" len="med"/>
                    </a:lnT>
                  </a:tcPr>
                </a:tc>
                <a:tc>
                  <a:txBody>
                    <a:bodyPr/>
                    <a:lstStyle/>
                    <a:p>
                      <a:pPr algn="ctr" fontAlgn="b"/>
                      <a:r>
                        <a:rPr lang="en-US" sz="1000" u="none" strike="noStrike">
                          <a:effectLst/>
                        </a:rPr>
                        <a:t>-3</a:t>
                      </a:r>
                      <a:endParaRPr lang="en-US" sz="1000" b="0" i="0" u="none" strike="noStrike">
                        <a:solidFill>
                          <a:srgbClr val="000000"/>
                        </a:solidFill>
                        <a:effectLst/>
                        <a:latin typeface="Calibri"/>
                      </a:endParaRPr>
                    </a:p>
                  </a:txBody>
                  <a:tcPr marL="7094" marR="7094" marT="7094" marB="0" anchor="b">
                    <a:lnT w="12700" cap="flat" cmpd="sng" algn="ctr">
                      <a:solidFill>
                        <a:schemeClr val="tx1"/>
                      </a:solidFill>
                      <a:prstDash val="solid"/>
                      <a:round/>
                      <a:headEnd type="none" w="med" len="med"/>
                      <a:tailEnd type="none" w="med" len="med"/>
                    </a:lnT>
                  </a:tcPr>
                </a:tc>
                <a:tc>
                  <a:txBody>
                    <a:bodyPr/>
                    <a:lstStyle/>
                    <a:p>
                      <a:pPr algn="ctr" fontAlgn="b"/>
                      <a:r>
                        <a:rPr lang="en-US" sz="1000" u="none" strike="noStrike">
                          <a:effectLst/>
                        </a:rPr>
                        <a:t> </a:t>
                      </a:r>
                      <a:endParaRPr lang="en-US" sz="1000" b="0" i="0" u="none" strike="noStrike">
                        <a:solidFill>
                          <a:srgbClr val="000000"/>
                        </a:solidFill>
                        <a:effectLst/>
                        <a:latin typeface="Calibri"/>
                      </a:endParaRPr>
                    </a:p>
                  </a:txBody>
                  <a:tcPr marL="7094" marR="7094" marT="7094" marB="0" anchor="b">
                    <a:lnT w="12700" cap="flat" cmpd="sng" algn="ctr">
                      <a:solidFill>
                        <a:schemeClr val="tx1"/>
                      </a:solidFill>
                      <a:prstDash val="solid"/>
                      <a:round/>
                      <a:headEnd type="none" w="med" len="med"/>
                      <a:tailEnd type="none" w="med" len="med"/>
                    </a:lnT>
                  </a:tcPr>
                </a:tc>
                <a:tc>
                  <a:txBody>
                    <a:bodyPr/>
                    <a:lstStyle/>
                    <a:p>
                      <a:pPr algn="ctr" fontAlgn="b"/>
                      <a:r>
                        <a:rPr lang="en-US" sz="1000" u="none" strike="noStrike">
                          <a:effectLst/>
                        </a:rPr>
                        <a:t>2.1</a:t>
                      </a:r>
                      <a:endParaRPr lang="en-US" sz="1000" b="0" i="0" u="none" strike="noStrike">
                        <a:solidFill>
                          <a:srgbClr val="000000"/>
                        </a:solidFill>
                        <a:effectLst/>
                        <a:latin typeface="Calibri"/>
                      </a:endParaRPr>
                    </a:p>
                  </a:txBody>
                  <a:tcPr marL="7094" marR="7094" marT="7094" marB="0" anchor="b">
                    <a:lnT w="12700" cap="flat" cmpd="sng" algn="ctr">
                      <a:solidFill>
                        <a:schemeClr val="tx1"/>
                      </a:solidFill>
                      <a:prstDash val="solid"/>
                      <a:round/>
                      <a:headEnd type="none" w="med" len="med"/>
                      <a:tailEnd type="none" w="med" len="med"/>
                    </a:lnT>
                  </a:tcPr>
                </a:tc>
                <a:tc>
                  <a:txBody>
                    <a:bodyPr/>
                    <a:lstStyle/>
                    <a:p>
                      <a:pPr algn="ctr" fontAlgn="b"/>
                      <a:r>
                        <a:rPr lang="en-US" sz="1000" u="none" strike="noStrike" dirty="0">
                          <a:effectLst/>
                        </a:rPr>
                        <a:t>-0.37</a:t>
                      </a:r>
                      <a:endParaRPr lang="en-US" sz="1000" b="0" i="0" u="none" strike="noStrike" dirty="0">
                        <a:solidFill>
                          <a:srgbClr val="000000"/>
                        </a:solidFill>
                        <a:effectLst/>
                        <a:latin typeface="Calibri"/>
                      </a:endParaRPr>
                    </a:p>
                  </a:txBody>
                  <a:tcPr marL="7094" marR="7094" marT="7094" marB="0" anchor="b">
                    <a:lnT w="12700" cap="flat" cmpd="sng" algn="ctr">
                      <a:solidFill>
                        <a:schemeClr val="tx1"/>
                      </a:solidFill>
                      <a:prstDash val="solid"/>
                      <a:round/>
                      <a:headEnd type="none" w="med" len="med"/>
                      <a:tailEnd type="none" w="med" len="med"/>
                    </a:lnT>
                  </a:tcPr>
                </a:tc>
                <a:tc>
                  <a:txBody>
                    <a:bodyPr/>
                    <a:lstStyle/>
                    <a:p>
                      <a:pPr algn="ctr" fontAlgn="b"/>
                      <a:r>
                        <a:rPr lang="en-US" sz="1000" u="none" strike="noStrike" dirty="0">
                          <a:effectLst/>
                        </a:rPr>
                        <a:t>0.3</a:t>
                      </a:r>
                      <a:endParaRPr lang="en-US" sz="1000" b="0" i="0" u="none" strike="noStrike" dirty="0">
                        <a:solidFill>
                          <a:srgbClr val="000000"/>
                        </a:solidFill>
                        <a:effectLst/>
                        <a:latin typeface="Calibri"/>
                      </a:endParaRPr>
                    </a:p>
                  </a:txBody>
                  <a:tcPr marL="7094" marR="7094" marT="7094" marB="0" anchor="b">
                    <a:lnT w="12700" cap="flat" cmpd="sng" algn="ctr">
                      <a:solidFill>
                        <a:schemeClr val="tx1"/>
                      </a:solidFill>
                      <a:prstDash val="solid"/>
                      <a:round/>
                      <a:headEnd type="none" w="med" len="med"/>
                      <a:tailEnd type="none" w="med" len="med"/>
                    </a:lnT>
                  </a:tcPr>
                </a:tc>
                <a:tc>
                  <a:txBody>
                    <a:bodyPr/>
                    <a:lstStyle/>
                    <a:p>
                      <a:pPr algn="ctr" fontAlgn="b"/>
                      <a:r>
                        <a:rPr lang="en-US" sz="1000" u="none" strike="noStrike" dirty="0">
                          <a:effectLst/>
                        </a:rPr>
                        <a:t>-1.29</a:t>
                      </a:r>
                      <a:endParaRPr lang="en-US" sz="1000" b="0" i="0" u="none" strike="noStrike" dirty="0">
                        <a:solidFill>
                          <a:srgbClr val="000000"/>
                        </a:solidFill>
                        <a:effectLst/>
                        <a:latin typeface="Calibri"/>
                      </a:endParaRPr>
                    </a:p>
                  </a:txBody>
                  <a:tcPr marL="7094" marR="7094" marT="7094" marB="0" anchor="b">
                    <a:lnT w="12700" cap="flat" cmpd="sng" algn="ctr">
                      <a:solidFill>
                        <a:schemeClr val="tx1"/>
                      </a:solidFill>
                      <a:prstDash val="solid"/>
                      <a:round/>
                      <a:headEnd type="none" w="med" len="med"/>
                      <a:tailEnd type="none" w="med" len="med"/>
                    </a:lnT>
                  </a:tcPr>
                </a:tc>
                <a:tc>
                  <a:txBody>
                    <a:bodyPr/>
                    <a:lstStyle/>
                    <a:p>
                      <a:pPr algn="ctr" fontAlgn="b"/>
                      <a:r>
                        <a:rPr lang="en-US" sz="1000" u="none" strike="noStrike">
                          <a:effectLst/>
                        </a:rPr>
                        <a:t>0.82</a:t>
                      </a:r>
                      <a:endParaRPr lang="en-US" sz="1000" b="0" i="0" u="none" strike="noStrike">
                        <a:solidFill>
                          <a:srgbClr val="000000"/>
                        </a:solidFill>
                        <a:effectLst/>
                        <a:latin typeface="Calibri"/>
                      </a:endParaRPr>
                    </a:p>
                  </a:txBody>
                  <a:tcPr marL="7094" marR="7094" marT="7094" marB="0" anchor="b">
                    <a:lnT w="12700" cap="flat" cmpd="sng" algn="ctr">
                      <a:solidFill>
                        <a:schemeClr val="tx1"/>
                      </a:solidFill>
                      <a:prstDash val="solid"/>
                      <a:round/>
                      <a:headEnd type="none" w="med" len="med"/>
                      <a:tailEnd type="none" w="med" len="med"/>
                    </a:lnT>
                  </a:tcPr>
                </a:tc>
              </a:tr>
              <a:tr h="170268">
                <a:tc>
                  <a:txBody>
                    <a:bodyPr/>
                    <a:lstStyle/>
                    <a:p>
                      <a:pPr algn="ctr" fontAlgn="b"/>
                      <a:r>
                        <a:rPr lang="en-US" sz="1000" u="none" strike="noStrike" dirty="0">
                          <a:effectLst/>
                        </a:rPr>
                        <a:t>18 City Ave.</a:t>
                      </a:r>
                      <a:endParaRPr lang="en-US" sz="1000" b="0" i="0" u="none" strike="noStrike" dirty="0">
                        <a:solidFill>
                          <a:srgbClr val="000000"/>
                        </a:solidFill>
                        <a:effectLst/>
                        <a:latin typeface="Calibri"/>
                      </a:endParaRPr>
                    </a:p>
                  </a:txBody>
                  <a:tcPr marL="7094" marR="7094" marT="7094" marB="0" anchor="b"/>
                </a:tc>
                <a:tc>
                  <a:txBody>
                    <a:bodyPr/>
                    <a:lstStyle/>
                    <a:p>
                      <a:pPr algn="ctr" fontAlgn="b"/>
                      <a:r>
                        <a:rPr lang="en-US" sz="1000" u="none" strike="noStrike">
                          <a:effectLst/>
                        </a:rPr>
                        <a:t>-1.1</a:t>
                      </a:r>
                      <a:endParaRPr lang="en-US" sz="1000" b="0" i="0" u="none" strike="noStrike">
                        <a:solidFill>
                          <a:srgbClr val="000000"/>
                        </a:solidFill>
                        <a:effectLst/>
                        <a:latin typeface="Calibri"/>
                      </a:endParaRPr>
                    </a:p>
                  </a:txBody>
                  <a:tcPr marL="7094" marR="7094" marT="7094" marB="0" anchor="b"/>
                </a:tc>
                <a:tc>
                  <a:txBody>
                    <a:bodyPr/>
                    <a:lstStyle/>
                    <a:p>
                      <a:pPr algn="ctr" fontAlgn="b"/>
                      <a:r>
                        <a:rPr lang="en-US" sz="1000" u="none" strike="noStrike">
                          <a:effectLst/>
                        </a:rPr>
                        <a:t>1.4</a:t>
                      </a:r>
                      <a:endParaRPr lang="en-US" sz="1000" b="0" i="0" u="none" strike="noStrike">
                        <a:solidFill>
                          <a:srgbClr val="000000"/>
                        </a:solidFill>
                        <a:effectLst/>
                        <a:latin typeface="Calibri"/>
                      </a:endParaRPr>
                    </a:p>
                  </a:txBody>
                  <a:tcPr marL="7094" marR="7094" marT="7094" marB="0" anchor="b"/>
                </a:tc>
                <a:tc>
                  <a:txBody>
                    <a:bodyPr/>
                    <a:lstStyle/>
                    <a:p>
                      <a:pPr algn="ctr" fontAlgn="b"/>
                      <a:r>
                        <a:rPr lang="en-US" sz="1000" u="none" strike="noStrike">
                          <a:effectLst/>
                        </a:rPr>
                        <a:t>-3.8</a:t>
                      </a:r>
                      <a:endParaRPr lang="en-US" sz="1000" b="0" i="0" u="none" strike="noStrike">
                        <a:solidFill>
                          <a:srgbClr val="000000"/>
                        </a:solidFill>
                        <a:effectLst/>
                        <a:latin typeface="Calibri"/>
                      </a:endParaRPr>
                    </a:p>
                  </a:txBody>
                  <a:tcPr marL="7094" marR="7094" marT="7094" marB="0" anchor="b"/>
                </a:tc>
                <a:tc>
                  <a:txBody>
                    <a:bodyPr/>
                    <a:lstStyle/>
                    <a:p>
                      <a:pPr algn="ctr" fontAlgn="b"/>
                      <a:r>
                        <a:rPr lang="en-US" sz="1000" u="none" strike="noStrike">
                          <a:effectLst/>
                        </a:rPr>
                        <a:t>3.9</a:t>
                      </a:r>
                      <a:endParaRPr lang="en-US" sz="1000" b="0" i="0" u="none" strike="noStrike">
                        <a:solidFill>
                          <a:srgbClr val="000000"/>
                        </a:solidFill>
                        <a:effectLst/>
                        <a:latin typeface="Calibri"/>
                      </a:endParaRPr>
                    </a:p>
                  </a:txBody>
                  <a:tcPr marL="7094" marR="7094" marT="7094" marB="0" anchor="b"/>
                </a:tc>
                <a:tc>
                  <a:txBody>
                    <a:bodyPr/>
                    <a:lstStyle/>
                    <a:p>
                      <a:pPr algn="ctr" fontAlgn="b"/>
                      <a:endParaRPr lang="en-US" sz="1000" b="0" i="0" u="none" strike="noStrike" dirty="0">
                        <a:solidFill>
                          <a:srgbClr val="000000"/>
                        </a:solidFill>
                        <a:effectLst/>
                        <a:latin typeface="Calibri"/>
                      </a:endParaRPr>
                    </a:p>
                  </a:txBody>
                  <a:tcPr marL="7094" marR="7094" marT="7094" marB="0" anchor="b"/>
                </a:tc>
                <a:tc>
                  <a:txBody>
                    <a:bodyPr/>
                    <a:lstStyle/>
                    <a:p>
                      <a:pPr algn="ctr" fontAlgn="b"/>
                      <a:r>
                        <a:rPr lang="en-US" sz="1000" u="none" strike="noStrike">
                          <a:effectLst/>
                        </a:rPr>
                        <a:t>-0.19</a:t>
                      </a:r>
                      <a:endParaRPr lang="en-US" sz="1000" b="0" i="0" u="none" strike="noStrike">
                        <a:solidFill>
                          <a:srgbClr val="000000"/>
                        </a:solidFill>
                        <a:effectLst/>
                        <a:latin typeface="Calibri"/>
                      </a:endParaRPr>
                    </a:p>
                  </a:txBody>
                  <a:tcPr marL="7094" marR="7094" marT="7094" marB="0" anchor="b"/>
                </a:tc>
                <a:tc>
                  <a:txBody>
                    <a:bodyPr/>
                    <a:lstStyle/>
                    <a:p>
                      <a:pPr algn="ctr" fontAlgn="b"/>
                      <a:endParaRPr lang="en-US" sz="1000" b="0" i="0" u="none" strike="noStrike">
                        <a:solidFill>
                          <a:srgbClr val="000000"/>
                        </a:solidFill>
                        <a:effectLst/>
                        <a:latin typeface="Calibri"/>
                      </a:endParaRPr>
                    </a:p>
                  </a:txBody>
                  <a:tcPr marL="7094" marR="7094" marT="7094" marB="0" anchor="b"/>
                </a:tc>
                <a:tc>
                  <a:txBody>
                    <a:bodyPr/>
                    <a:lstStyle/>
                    <a:p>
                      <a:pPr algn="ctr" fontAlgn="b"/>
                      <a:r>
                        <a:rPr lang="en-US" sz="1000" u="none" strike="noStrike">
                          <a:effectLst/>
                        </a:rPr>
                        <a:t>2.2</a:t>
                      </a:r>
                      <a:endParaRPr lang="en-US" sz="1000" b="0" i="0" u="none" strike="noStrike">
                        <a:solidFill>
                          <a:srgbClr val="000000"/>
                        </a:solidFill>
                        <a:effectLst/>
                        <a:latin typeface="Calibri"/>
                      </a:endParaRPr>
                    </a:p>
                  </a:txBody>
                  <a:tcPr marL="7094" marR="7094" marT="7094" marB="0" anchor="b"/>
                </a:tc>
                <a:tc>
                  <a:txBody>
                    <a:bodyPr/>
                    <a:lstStyle/>
                    <a:p>
                      <a:pPr algn="ctr" fontAlgn="b"/>
                      <a:r>
                        <a:rPr lang="en-US" sz="1000" u="none" strike="noStrike">
                          <a:effectLst/>
                        </a:rPr>
                        <a:t>-0.27</a:t>
                      </a:r>
                      <a:endParaRPr lang="en-US" sz="1000" b="0" i="0" u="none" strike="noStrike">
                        <a:solidFill>
                          <a:srgbClr val="000000"/>
                        </a:solidFill>
                        <a:effectLst/>
                        <a:latin typeface="Calibri"/>
                      </a:endParaRPr>
                    </a:p>
                  </a:txBody>
                  <a:tcPr marL="7094" marR="7094" marT="7094" marB="0" anchor="b"/>
                </a:tc>
                <a:tc>
                  <a:txBody>
                    <a:bodyPr/>
                    <a:lstStyle/>
                    <a:p>
                      <a:pPr algn="ctr" fontAlgn="b"/>
                      <a:r>
                        <a:rPr lang="en-US" sz="1000" u="none" strike="noStrike" dirty="0">
                          <a:effectLst/>
                        </a:rPr>
                        <a:t>0.31</a:t>
                      </a:r>
                      <a:endParaRPr lang="en-US" sz="1000" b="0" i="0" u="none" strike="noStrike" dirty="0">
                        <a:solidFill>
                          <a:srgbClr val="000000"/>
                        </a:solidFill>
                        <a:effectLst/>
                        <a:latin typeface="Calibri"/>
                      </a:endParaRPr>
                    </a:p>
                  </a:txBody>
                  <a:tcPr marL="7094" marR="7094" marT="7094" marB="0" anchor="b"/>
                </a:tc>
                <a:tc>
                  <a:txBody>
                    <a:bodyPr/>
                    <a:lstStyle/>
                    <a:p>
                      <a:pPr algn="ctr" fontAlgn="b"/>
                      <a:r>
                        <a:rPr lang="en-US" sz="1000" u="none" strike="noStrike" dirty="0">
                          <a:effectLst/>
                        </a:rPr>
                        <a:t>-0.9</a:t>
                      </a:r>
                      <a:endParaRPr lang="en-US" sz="1000" b="0" i="0" u="none" strike="noStrike" dirty="0">
                        <a:solidFill>
                          <a:srgbClr val="000000"/>
                        </a:solidFill>
                        <a:effectLst/>
                        <a:latin typeface="Calibri"/>
                      </a:endParaRPr>
                    </a:p>
                  </a:txBody>
                  <a:tcPr marL="7094" marR="7094" marT="7094" marB="0" anchor="b"/>
                </a:tc>
                <a:tc>
                  <a:txBody>
                    <a:bodyPr/>
                    <a:lstStyle/>
                    <a:p>
                      <a:pPr algn="ctr" fontAlgn="b"/>
                      <a:r>
                        <a:rPr lang="en-US" sz="1000" u="none" strike="noStrike" dirty="0">
                          <a:effectLst/>
                        </a:rPr>
                        <a:t>0.87</a:t>
                      </a:r>
                      <a:endParaRPr lang="en-US" sz="1000" b="0" i="0" u="none" strike="noStrike" dirty="0">
                        <a:solidFill>
                          <a:srgbClr val="000000"/>
                        </a:solidFill>
                        <a:effectLst/>
                        <a:latin typeface="Calibri"/>
                      </a:endParaRPr>
                    </a:p>
                  </a:txBody>
                  <a:tcPr marL="7094" marR="7094" marT="7094" marB="0" anchor="b"/>
                </a:tc>
              </a:tr>
            </a:tbl>
          </a:graphicData>
        </a:graphic>
      </p:graphicFrame>
      <p:sp>
        <p:nvSpPr>
          <p:cNvPr id="6" name="TextBox 5"/>
          <p:cNvSpPr txBox="1"/>
          <p:nvPr/>
        </p:nvSpPr>
        <p:spPr>
          <a:xfrm>
            <a:off x="5029199" y="3954684"/>
            <a:ext cx="1970155" cy="369332"/>
          </a:xfrm>
          <a:prstGeom prst="rect">
            <a:avLst/>
          </a:prstGeom>
          <a:solidFill>
            <a:schemeClr val="bg1"/>
          </a:solidFill>
          <a:ln>
            <a:solidFill>
              <a:schemeClr val="accent1"/>
            </a:solidFill>
          </a:ln>
        </p:spPr>
        <p:txBody>
          <a:bodyPr wrap="none" rtlCol="0">
            <a:spAutoFit/>
          </a:bodyPr>
          <a:lstStyle/>
          <a:p>
            <a:r>
              <a:rPr lang="en-US" b="1" dirty="0" err="1" smtClean="0"/>
              <a:t>Stormwater</a:t>
            </a:r>
            <a:r>
              <a:rPr lang="en-US" b="1" dirty="0" smtClean="0"/>
              <a:t> runoff</a:t>
            </a:r>
            <a:endParaRPr lang="en-US" b="1" dirty="0"/>
          </a:p>
        </p:txBody>
      </p:sp>
      <p:sp>
        <p:nvSpPr>
          <p:cNvPr id="12" name="TextBox 11"/>
          <p:cNvSpPr txBox="1"/>
          <p:nvPr/>
        </p:nvSpPr>
        <p:spPr>
          <a:xfrm>
            <a:off x="5009908" y="3952755"/>
            <a:ext cx="2568908" cy="461665"/>
          </a:xfrm>
          <a:prstGeom prst="rect">
            <a:avLst/>
          </a:prstGeom>
          <a:solidFill>
            <a:schemeClr val="bg1"/>
          </a:solidFill>
          <a:ln>
            <a:solidFill>
              <a:schemeClr val="accent1"/>
            </a:solidFill>
          </a:ln>
        </p:spPr>
        <p:txBody>
          <a:bodyPr wrap="none" rtlCol="0">
            <a:spAutoFit/>
          </a:bodyPr>
          <a:lstStyle/>
          <a:p>
            <a:r>
              <a:rPr lang="en-US" sz="2400" b="1" dirty="0" err="1" smtClean="0"/>
              <a:t>Stormwater</a:t>
            </a:r>
            <a:r>
              <a:rPr lang="en-US" sz="2400" b="1" dirty="0" smtClean="0"/>
              <a:t> runoff</a:t>
            </a:r>
            <a:endParaRPr lang="en-US" sz="2400" b="1" dirty="0"/>
          </a:p>
        </p:txBody>
      </p:sp>
      <p:sp>
        <p:nvSpPr>
          <p:cNvPr id="13" name="TextBox 12"/>
          <p:cNvSpPr txBox="1"/>
          <p:nvPr/>
        </p:nvSpPr>
        <p:spPr>
          <a:xfrm>
            <a:off x="4953000" y="3961872"/>
            <a:ext cx="2743200" cy="923330"/>
          </a:xfrm>
          <a:prstGeom prst="rect">
            <a:avLst/>
          </a:prstGeom>
          <a:solidFill>
            <a:schemeClr val="bg1"/>
          </a:solidFill>
          <a:ln>
            <a:solidFill>
              <a:schemeClr val="accent1"/>
            </a:solidFill>
          </a:ln>
        </p:spPr>
        <p:txBody>
          <a:bodyPr wrap="square" rtlCol="0">
            <a:spAutoFit/>
          </a:bodyPr>
          <a:lstStyle/>
          <a:p>
            <a:r>
              <a:rPr lang="en-US" sz="5400" b="1" dirty="0" smtClean="0"/>
              <a:t>Flooding</a:t>
            </a:r>
            <a:endParaRPr lang="en-US" sz="5400" b="1" dirty="0"/>
          </a:p>
        </p:txBody>
      </p:sp>
    </p:spTree>
    <p:extLst>
      <p:ext uri="{BB962C8B-B14F-4D97-AF65-F5344CB8AC3E}">
        <p14:creationId xmlns:p14="http://schemas.microsoft.com/office/powerpoint/2010/main" val="3560780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593" y="503238"/>
            <a:ext cx="2057400" cy="792162"/>
          </a:xfrm>
        </p:spPr>
        <p:txBody>
          <a:bodyPr>
            <a:normAutofit fontScale="90000"/>
          </a:bodyPr>
          <a:lstStyle/>
          <a:p>
            <a:pPr algn="l"/>
            <a:r>
              <a:rPr lang="en-US" sz="3000" dirty="0">
                <a:latin typeface="Adobe Garamond Pro Bold" pitchFamily="18" charset="0"/>
              </a:rPr>
              <a:t>Project </a:t>
            </a:r>
            <a:r>
              <a:rPr lang="en-US" sz="3000" dirty="0" smtClean="0">
                <a:latin typeface="Adobe Garamond Pro Bold" pitchFamily="18" charset="0"/>
              </a:rPr>
              <a:t>Area</a:t>
            </a:r>
            <a:endParaRPr lang="en-US" sz="3000" dirty="0">
              <a:latin typeface="Adobe Garamond Pro Bold" pitchFamily="18" charset="0"/>
            </a:endParaRPr>
          </a:p>
        </p:txBody>
      </p:sp>
      <p:sp>
        <p:nvSpPr>
          <p:cNvPr id="5" name="Rectangle 4"/>
          <p:cNvSpPr/>
          <p:nvPr/>
        </p:nvSpPr>
        <p:spPr>
          <a:xfrm>
            <a:off x="426993" y="533400"/>
            <a:ext cx="228600" cy="76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ttp://photodesk.chicagotribune.com.s3.amazonaws.com/Graphics/ct-met-0630-rain-record-gfx-WEB/ct-met-0630-rain-record-gfx-WE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362200"/>
            <a:ext cx="7143750" cy="32861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 y="1905000"/>
            <a:ext cx="3737177" cy="400110"/>
          </a:xfrm>
          <a:prstGeom prst="rect">
            <a:avLst/>
          </a:prstGeom>
          <a:noFill/>
        </p:spPr>
        <p:txBody>
          <a:bodyPr wrap="none" rtlCol="0">
            <a:spAutoFit/>
          </a:bodyPr>
          <a:lstStyle/>
          <a:p>
            <a:pPr>
              <a:spcBef>
                <a:spcPct val="0"/>
              </a:spcBef>
            </a:pPr>
            <a:r>
              <a:rPr lang="en-US" sz="2000" dirty="0">
                <a:latin typeface="Adobe Garamond Pro Bold" pitchFamily="18" charset="0"/>
                <a:ea typeface="+mj-ea"/>
                <a:cs typeface="+mj-cs"/>
              </a:rPr>
              <a:t>Wettest </a:t>
            </a:r>
            <a:r>
              <a:rPr lang="en-US" sz="2000" dirty="0" smtClean="0">
                <a:latin typeface="Adobe Garamond Pro Bold" pitchFamily="18" charset="0"/>
                <a:ea typeface="+mj-ea"/>
                <a:cs typeface="+mj-cs"/>
              </a:rPr>
              <a:t>June </a:t>
            </a:r>
            <a:r>
              <a:rPr lang="en-US" sz="2000" dirty="0">
                <a:latin typeface="Adobe Garamond Pro Bold" pitchFamily="18" charset="0"/>
                <a:ea typeface="+mj-ea"/>
                <a:cs typeface="+mj-cs"/>
              </a:rPr>
              <a:t>on record in Illinois</a:t>
            </a:r>
          </a:p>
        </p:txBody>
      </p:sp>
      <p:sp>
        <p:nvSpPr>
          <p:cNvPr id="6" name="Rectangle 5"/>
          <p:cNvSpPr/>
          <p:nvPr/>
        </p:nvSpPr>
        <p:spPr>
          <a:xfrm>
            <a:off x="655592" y="5791200"/>
            <a:ext cx="7650207" cy="230832"/>
          </a:xfrm>
          <a:prstGeom prst="rect">
            <a:avLst/>
          </a:prstGeom>
        </p:spPr>
        <p:txBody>
          <a:bodyPr wrap="square">
            <a:spAutoFit/>
          </a:bodyPr>
          <a:lstStyle/>
          <a:p>
            <a:r>
              <a:rPr lang="en-US" sz="900" dirty="0"/>
              <a:t>http://www.chicagotribune.com/news/ct-you-thought-right-june-breaking-rainfall-records-20150629-htmlstory.html</a:t>
            </a:r>
          </a:p>
        </p:txBody>
      </p:sp>
    </p:spTree>
    <p:extLst>
      <p:ext uri="{BB962C8B-B14F-4D97-AF65-F5344CB8AC3E}">
        <p14:creationId xmlns:p14="http://schemas.microsoft.com/office/powerpoint/2010/main" val="2813641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593" y="503238"/>
            <a:ext cx="2057400" cy="792162"/>
          </a:xfrm>
        </p:spPr>
        <p:txBody>
          <a:bodyPr>
            <a:normAutofit fontScale="90000"/>
          </a:bodyPr>
          <a:lstStyle/>
          <a:p>
            <a:pPr algn="l"/>
            <a:r>
              <a:rPr lang="en-US" sz="3000" dirty="0">
                <a:latin typeface="Adobe Garamond Pro Bold" pitchFamily="18" charset="0"/>
              </a:rPr>
              <a:t>Project </a:t>
            </a:r>
            <a:r>
              <a:rPr lang="en-US" sz="3000" dirty="0" smtClean="0">
                <a:latin typeface="Adobe Garamond Pro Bold" pitchFamily="18" charset="0"/>
              </a:rPr>
              <a:t>Area</a:t>
            </a:r>
            <a:endParaRPr lang="en-US" sz="3000" dirty="0">
              <a:latin typeface="Adobe Garamond Pro Bold" pitchFamily="18" charset="0"/>
            </a:endParaRPr>
          </a:p>
        </p:txBody>
      </p:sp>
      <p:sp>
        <p:nvSpPr>
          <p:cNvPr id="5" name="Rectangle 4"/>
          <p:cNvSpPr/>
          <p:nvPr/>
        </p:nvSpPr>
        <p:spPr>
          <a:xfrm>
            <a:off x="426993" y="533400"/>
            <a:ext cx="228600" cy="76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2000" y="1905000"/>
            <a:ext cx="5897192" cy="400110"/>
          </a:xfrm>
          <a:prstGeom prst="rect">
            <a:avLst/>
          </a:prstGeom>
          <a:noFill/>
        </p:spPr>
        <p:txBody>
          <a:bodyPr wrap="none" rtlCol="0">
            <a:spAutoFit/>
          </a:bodyPr>
          <a:lstStyle/>
          <a:p>
            <a:pPr>
              <a:spcBef>
                <a:spcPct val="0"/>
              </a:spcBef>
            </a:pPr>
            <a:r>
              <a:rPr lang="en-US" sz="2000" dirty="0">
                <a:latin typeface="Adobe Garamond Pro Bold" pitchFamily="18" charset="0"/>
                <a:ea typeface="+mj-ea"/>
                <a:cs typeface="+mj-cs"/>
              </a:rPr>
              <a:t>Chicago Rainfall: 2015 vs. normal (cumulative by day)</a:t>
            </a:r>
          </a:p>
        </p:txBody>
      </p:sp>
      <p:sp>
        <p:nvSpPr>
          <p:cNvPr id="6" name="Rectangle 5"/>
          <p:cNvSpPr/>
          <p:nvPr/>
        </p:nvSpPr>
        <p:spPr>
          <a:xfrm>
            <a:off x="655592" y="5791200"/>
            <a:ext cx="7650207" cy="230832"/>
          </a:xfrm>
          <a:prstGeom prst="rect">
            <a:avLst/>
          </a:prstGeom>
        </p:spPr>
        <p:txBody>
          <a:bodyPr wrap="square">
            <a:spAutoFit/>
          </a:bodyPr>
          <a:lstStyle/>
          <a:p>
            <a:r>
              <a:rPr lang="en-US" sz="900" dirty="0"/>
              <a:t>http://www.chicagotribune.com/news/ct-you-thought-right-june-breaking-rainfall-records-20150629-htmlstory.html</a:t>
            </a:r>
          </a:p>
        </p:txBody>
      </p:sp>
      <p:pic>
        <p:nvPicPr>
          <p:cNvPr id="4098" name="Picture 2" descr="http://photodesk.chicagotribune.com.s3.amazonaws.com/Graphics/ct-met-0630-rain-record-gfx-WEB/ct-met-0630-rain-record-gfx-WEB-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820" y="2362200"/>
            <a:ext cx="7143750" cy="328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268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593" y="503238"/>
            <a:ext cx="2057400" cy="792162"/>
          </a:xfrm>
        </p:spPr>
        <p:txBody>
          <a:bodyPr>
            <a:normAutofit fontScale="90000"/>
          </a:bodyPr>
          <a:lstStyle/>
          <a:p>
            <a:pPr algn="l"/>
            <a:r>
              <a:rPr lang="en-US" sz="3000" dirty="0">
                <a:latin typeface="Adobe Garamond Pro Bold" pitchFamily="18" charset="0"/>
              </a:rPr>
              <a:t>Project </a:t>
            </a:r>
            <a:r>
              <a:rPr lang="en-US" sz="3000" dirty="0" smtClean="0">
                <a:latin typeface="Adobe Garamond Pro Bold" pitchFamily="18" charset="0"/>
              </a:rPr>
              <a:t>Area</a:t>
            </a:r>
            <a:endParaRPr lang="en-US" sz="3000" dirty="0">
              <a:latin typeface="Adobe Garamond Pro Bold" pitchFamily="18" charset="0"/>
            </a:endParaRPr>
          </a:p>
        </p:txBody>
      </p:sp>
      <p:sp>
        <p:nvSpPr>
          <p:cNvPr id="5" name="Rectangle 4"/>
          <p:cNvSpPr/>
          <p:nvPr/>
        </p:nvSpPr>
        <p:spPr>
          <a:xfrm>
            <a:off x="426993" y="533400"/>
            <a:ext cx="228600" cy="76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Preliminary Storm Repo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295400"/>
            <a:ext cx="6167048" cy="5005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468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592" y="503238"/>
            <a:ext cx="7345407" cy="792162"/>
          </a:xfrm>
        </p:spPr>
        <p:txBody>
          <a:bodyPr>
            <a:normAutofit/>
          </a:bodyPr>
          <a:lstStyle/>
          <a:p>
            <a:pPr algn="l"/>
            <a:r>
              <a:rPr lang="en-US" sz="3000" dirty="0" smtClean="0">
                <a:latin typeface="Adobe Garamond Pro Bold" pitchFamily="18" charset="0"/>
              </a:rPr>
              <a:t>What is TARP?</a:t>
            </a:r>
            <a:endParaRPr lang="en-US" sz="3000" dirty="0">
              <a:latin typeface="Adobe Garamond Pro Bold" pitchFamily="18" charset="0"/>
            </a:endParaRPr>
          </a:p>
        </p:txBody>
      </p:sp>
      <p:sp>
        <p:nvSpPr>
          <p:cNvPr id="5" name="Rectangle 4"/>
          <p:cNvSpPr/>
          <p:nvPr/>
        </p:nvSpPr>
        <p:spPr>
          <a:xfrm>
            <a:off x="426993" y="533400"/>
            <a:ext cx="228600" cy="76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377971"/>
            <a:ext cx="5943599" cy="4102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2581528442"/>
              </p:ext>
            </p:extLst>
          </p:nvPr>
        </p:nvGraphicFramePr>
        <p:xfrm>
          <a:off x="952500" y="4876799"/>
          <a:ext cx="7239000" cy="1737360"/>
        </p:xfrm>
        <a:graphic>
          <a:graphicData uri="http://schemas.openxmlformats.org/drawingml/2006/table">
            <a:tbl>
              <a:tblPr firstRow="1" bandRow="1">
                <a:tableStyleId>{3B4B98B0-60AC-42C2-AFA5-B58CD77FA1E5}</a:tableStyleId>
              </a:tblPr>
              <a:tblGrid>
                <a:gridCol w="1809750"/>
                <a:gridCol w="1809750"/>
                <a:gridCol w="1809750"/>
                <a:gridCol w="1809750"/>
              </a:tblGrid>
              <a:tr h="510988">
                <a:tc>
                  <a:txBody>
                    <a:bodyPr/>
                    <a:lstStyle/>
                    <a:p>
                      <a:pPr marL="0" algn="ctr" defTabSz="914400" rtl="0" eaLnBrk="1" latinLnBrk="0" hangingPunct="1"/>
                      <a:r>
                        <a:rPr lang="en-US" sz="1800" u="none" kern="1200" dirty="0" smtClean="0"/>
                        <a:t>Reservoir</a:t>
                      </a:r>
                      <a:endParaRPr lang="en-US" sz="1800" b="0" u="none" kern="1200" dirty="0">
                        <a:solidFill>
                          <a:schemeClr val="dk1"/>
                        </a:solidFill>
                        <a:latin typeface="Adobe Garamond Pro Bold" pitchFamily="18" charset="0"/>
                        <a:ea typeface="+mn-ea"/>
                        <a:cs typeface="+mn-cs"/>
                      </a:endParaRPr>
                    </a:p>
                  </a:txBody>
                  <a:tcPr anchor="ctr">
                    <a:solidFill>
                      <a:schemeClr val="bg1"/>
                    </a:solidFill>
                  </a:tcPr>
                </a:tc>
                <a:tc>
                  <a:txBody>
                    <a:bodyPr/>
                    <a:lstStyle/>
                    <a:p>
                      <a:pPr marL="0" algn="ctr" defTabSz="914400" rtl="0" eaLnBrk="1" latinLnBrk="0" hangingPunct="1"/>
                      <a:r>
                        <a:rPr lang="en-US" sz="1800" u="none" kern="1200" dirty="0" smtClean="0"/>
                        <a:t>Completion</a:t>
                      </a:r>
                      <a:endParaRPr lang="en-US" sz="1800" b="0" u="none" kern="1200" dirty="0" smtClean="0">
                        <a:solidFill>
                          <a:schemeClr val="dk1"/>
                        </a:solidFill>
                        <a:latin typeface="Adobe Garamond Pro Bold" pitchFamily="18" charset="0"/>
                        <a:ea typeface="+mn-ea"/>
                        <a:cs typeface="+mn-cs"/>
                      </a:endParaRPr>
                    </a:p>
                  </a:txBody>
                  <a:tcPr anchor="ctr">
                    <a:solidFill>
                      <a:schemeClr val="bg1"/>
                    </a:solidFill>
                  </a:tcPr>
                </a:tc>
                <a:tc>
                  <a:txBody>
                    <a:bodyPr/>
                    <a:lstStyle/>
                    <a:p>
                      <a:pPr marL="0" algn="ctr" defTabSz="914400" rtl="0" eaLnBrk="1" latinLnBrk="0" hangingPunct="1"/>
                      <a:r>
                        <a:rPr lang="en-US" sz="1800" u="none" kern="1200" dirty="0" smtClean="0"/>
                        <a:t>Capacity</a:t>
                      </a:r>
                      <a:r>
                        <a:rPr lang="en-US" sz="1800" u="none" kern="1200" baseline="0" dirty="0" smtClean="0"/>
                        <a:t> (Gallon)</a:t>
                      </a:r>
                      <a:endParaRPr lang="en-US" sz="1800" b="0" u="none" kern="1200" dirty="0">
                        <a:solidFill>
                          <a:schemeClr val="dk1"/>
                        </a:solidFill>
                        <a:latin typeface="Adobe Garamond Pro Bold" pitchFamily="18" charset="0"/>
                        <a:ea typeface="+mn-ea"/>
                        <a:cs typeface="+mn-cs"/>
                      </a:endParaRPr>
                    </a:p>
                  </a:txBody>
                  <a:tcPr anchor="ctr">
                    <a:solidFill>
                      <a:schemeClr val="bg1"/>
                    </a:solidFill>
                  </a:tcPr>
                </a:tc>
                <a:tc>
                  <a:txBody>
                    <a:bodyPr/>
                    <a:lstStyle/>
                    <a:p>
                      <a:pPr marL="0" algn="ctr" defTabSz="914400" rtl="0" eaLnBrk="1" latinLnBrk="0" hangingPunct="1"/>
                      <a:r>
                        <a:rPr lang="en-US" sz="1800" u="none" kern="1200" dirty="0" smtClean="0"/>
                        <a:t>Flood damage reduction ($)</a:t>
                      </a:r>
                      <a:endParaRPr lang="en-US" sz="1800" b="0" u="none" kern="1200" dirty="0">
                        <a:solidFill>
                          <a:schemeClr val="dk1"/>
                        </a:solidFill>
                        <a:latin typeface="Adobe Garamond Pro Bold" pitchFamily="18" charset="0"/>
                        <a:ea typeface="+mn-ea"/>
                        <a:cs typeface="+mn-cs"/>
                      </a:endParaRPr>
                    </a:p>
                  </a:txBody>
                  <a:tcPr anchor="ctr">
                    <a:solidFill>
                      <a:schemeClr val="bg1"/>
                    </a:solidFill>
                  </a:tcPr>
                </a:tc>
              </a:tr>
              <a:tr h="198120">
                <a:tc>
                  <a:txBody>
                    <a:bodyPr/>
                    <a:lstStyle/>
                    <a:p>
                      <a:pPr algn="ctr"/>
                      <a:r>
                        <a:rPr lang="en-US" sz="1800" u="none" kern="1200" dirty="0" smtClean="0"/>
                        <a:t>O’Hare</a:t>
                      </a:r>
                      <a:endParaRPr lang="en-US" b="1" u="none" dirty="0"/>
                    </a:p>
                  </a:txBody>
                  <a:tcPr anchor="ctr">
                    <a:solidFill>
                      <a:schemeClr val="accent5">
                        <a:alpha val="20000"/>
                      </a:schemeClr>
                    </a:solidFill>
                  </a:tcPr>
                </a:tc>
                <a:tc>
                  <a:txBody>
                    <a:bodyPr/>
                    <a:lstStyle/>
                    <a:p>
                      <a:pPr algn="ctr"/>
                      <a:r>
                        <a:rPr lang="en-US" dirty="0" smtClean="0"/>
                        <a:t>1998</a:t>
                      </a:r>
                      <a:endParaRPr lang="en-US" dirty="0"/>
                    </a:p>
                  </a:txBody>
                  <a:tcPr anchor="ctr">
                    <a:solidFill>
                      <a:schemeClr val="accent5">
                        <a:alpha val="20000"/>
                      </a:schemeClr>
                    </a:solidFill>
                  </a:tcPr>
                </a:tc>
                <a:tc>
                  <a:txBody>
                    <a:bodyPr/>
                    <a:lstStyle/>
                    <a:p>
                      <a:pPr algn="ctr"/>
                      <a:r>
                        <a:rPr lang="en-US" dirty="0" smtClean="0"/>
                        <a:t>350</a:t>
                      </a:r>
                      <a:r>
                        <a:rPr lang="en-US" baseline="0" dirty="0" smtClean="0"/>
                        <a:t> million</a:t>
                      </a:r>
                      <a:endParaRPr lang="en-US" dirty="0"/>
                    </a:p>
                  </a:txBody>
                  <a:tcPr anchor="ctr">
                    <a:solidFill>
                      <a:schemeClr val="accent5">
                        <a:alpha val="20000"/>
                      </a:schemeClr>
                    </a:solidFill>
                  </a:tcPr>
                </a:tc>
                <a:tc>
                  <a:txBody>
                    <a:bodyPr/>
                    <a:lstStyle/>
                    <a:p>
                      <a:pPr algn="ctr"/>
                      <a:r>
                        <a:rPr lang="en-US" dirty="0" smtClean="0"/>
                        <a:t>250 million</a:t>
                      </a:r>
                      <a:endParaRPr lang="en-US" dirty="0"/>
                    </a:p>
                  </a:txBody>
                  <a:tcPr anchor="ctr">
                    <a:solidFill>
                      <a:schemeClr val="accent5">
                        <a:alpha val="20000"/>
                      </a:schemeClr>
                    </a:solidFill>
                  </a:tcPr>
                </a:tc>
              </a:tr>
              <a:tr h="289560">
                <a:tc>
                  <a:txBody>
                    <a:bodyPr/>
                    <a:lstStyle/>
                    <a:p>
                      <a:pPr algn="ctr"/>
                      <a:r>
                        <a:rPr lang="en-US" sz="1800" u="none" kern="1200" dirty="0" smtClean="0"/>
                        <a:t>McCook</a:t>
                      </a:r>
                      <a:endParaRPr lang="en-US" b="1" u="none" dirty="0"/>
                    </a:p>
                  </a:txBody>
                  <a:tcPr anchor="ctr"/>
                </a:tc>
                <a:tc>
                  <a:txBody>
                    <a:bodyPr/>
                    <a:lstStyle/>
                    <a:p>
                      <a:pPr algn="ctr"/>
                      <a:r>
                        <a:rPr lang="en-US" dirty="0" smtClean="0"/>
                        <a:t>2017</a:t>
                      </a:r>
                      <a:endParaRPr lang="en-US" dirty="0"/>
                    </a:p>
                  </a:txBody>
                  <a:tcPr anchor="ctr"/>
                </a:tc>
                <a:tc>
                  <a:txBody>
                    <a:bodyPr/>
                    <a:lstStyle/>
                    <a:p>
                      <a:pPr algn="ctr"/>
                      <a:r>
                        <a:rPr lang="en-US" dirty="0" smtClean="0"/>
                        <a:t>10 billion</a:t>
                      </a:r>
                      <a:endParaRPr lang="en-US" dirty="0"/>
                    </a:p>
                  </a:txBody>
                  <a:tcPr anchor="ctr"/>
                </a:tc>
                <a:tc>
                  <a:txBody>
                    <a:bodyPr/>
                    <a:lstStyle/>
                    <a:p>
                      <a:pPr algn="ctr"/>
                      <a:r>
                        <a:rPr lang="en-US" dirty="0" smtClean="0"/>
                        <a:t>114 million</a:t>
                      </a:r>
                      <a:endParaRPr lang="en-US" dirty="0"/>
                    </a:p>
                  </a:txBody>
                  <a:tcPr anchor="ctr"/>
                </a:tc>
              </a:tr>
              <a:tr h="304800">
                <a:tc>
                  <a:txBody>
                    <a:bodyPr/>
                    <a:lstStyle/>
                    <a:p>
                      <a:pPr algn="ctr"/>
                      <a:r>
                        <a:rPr lang="en-US" sz="1800" u="none" kern="1200" dirty="0" smtClean="0"/>
                        <a:t>Thornton</a:t>
                      </a:r>
                      <a:endParaRPr lang="en-US" b="1" u="none" dirty="0"/>
                    </a:p>
                  </a:txBody>
                  <a:tcPr anchor="ctr">
                    <a:solidFill>
                      <a:schemeClr val="accent5">
                        <a:alpha val="20000"/>
                      </a:schemeClr>
                    </a:solidFill>
                  </a:tcPr>
                </a:tc>
                <a:tc>
                  <a:txBody>
                    <a:bodyPr/>
                    <a:lstStyle/>
                    <a:p>
                      <a:pPr algn="ctr"/>
                      <a:r>
                        <a:rPr lang="en-US" dirty="0" smtClean="0"/>
                        <a:t>2015</a:t>
                      </a:r>
                      <a:endParaRPr lang="en-US" dirty="0"/>
                    </a:p>
                  </a:txBody>
                  <a:tcPr anchor="ctr">
                    <a:solidFill>
                      <a:schemeClr val="accent5">
                        <a:alpha val="20000"/>
                      </a:schemeClr>
                    </a:solidFill>
                  </a:tcPr>
                </a:tc>
                <a:tc>
                  <a:txBody>
                    <a:bodyPr/>
                    <a:lstStyle/>
                    <a:p>
                      <a:pPr algn="ctr"/>
                      <a:r>
                        <a:rPr lang="en-US" dirty="0" smtClean="0"/>
                        <a:t>11 billion</a:t>
                      </a:r>
                      <a:endParaRPr lang="en-US" dirty="0"/>
                    </a:p>
                  </a:txBody>
                  <a:tcPr anchor="ctr">
                    <a:solidFill>
                      <a:schemeClr val="accent5">
                        <a:alpha val="20000"/>
                      </a:schemeClr>
                    </a:solidFill>
                  </a:tcPr>
                </a:tc>
                <a:tc>
                  <a:txBody>
                    <a:bodyPr/>
                    <a:lstStyle/>
                    <a:p>
                      <a:pPr algn="ctr"/>
                      <a:r>
                        <a:rPr lang="en-US" dirty="0" smtClean="0"/>
                        <a:t>40 million</a:t>
                      </a:r>
                      <a:endParaRPr lang="en-US" dirty="0"/>
                    </a:p>
                  </a:txBody>
                  <a:tcPr anchor="ctr">
                    <a:solidFill>
                      <a:schemeClr val="accent5">
                        <a:alpha val="20000"/>
                      </a:schemeClr>
                    </a:solidFill>
                  </a:tcPr>
                </a:tc>
              </a:tr>
            </a:tbl>
          </a:graphicData>
        </a:graphic>
      </p:graphicFrame>
    </p:spTree>
    <p:extLst>
      <p:ext uri="{BB962C8B-B14F-4D97-AF65-F5344CB8AC3E}">
        <p14:creationId xmlns:p14="http://schemas.microsoft.com/office/powerpoint/2010/main" val="15307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593" y="503238"/>
            <a:ext cx="2057400" cy="792162"/>
          </a:xfrm>
        </p:spPr>
        <p:txBody>
          <a:bodyPr>
            <a:normAutofit fontScale="90000"/>
          </a:bodyPr>
          <a:lstStyle/>
          <a:p>
            <a:pPr algn="l"/>
            <a:r>
              <a:rPr lang="en-US" sz="3000" dirty="0">
                <a:latin typeface="Adobe Garamond Pro Bold" pitchFamily="18" charset="0"/>
              </a:rPr>
              <a:t>Project </a:t>
            </a:r>
            <a:r>
              <a:rPr lang="en-US" sz="3000" dirty="0" smtClean="0">
                <a:latin typeface="Adobe Garamond Pro Bold" pitchFamily="18" charset="0"/>
              </a:rPr>
              <a:t>Area</a:t>
            </a:r>
            <a:endParaRPr lang="en-US" sz="3000" dirty="0">
              <a:latin typeface="Adobe Garamond Pro Bold" pitchFamily="18" charset="0"/>
            </a:endParaRPr>
          </a:p>
        </p:txBody>
      </p:sp>
      <p:sp>
        <p:nvSpPr>
          <p:cNvPr id="5" name="Rectangle 4"/>
          <p:cNvSpPr/>
          <p:nvPr/>
        </p:nvSpPr>
        <p:spPr>
          <a:xfrm>
            <a:off x="426993" y="533400"/>
            <a:ext cx="228600" cy="76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143000"/>
            <a:ext cx="3962400" cy="5547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9674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592" y="503238"/>
            <a:ext cx="7345407" cy="792162"/>
          </a:xfrm>
        </p:spPr>
        <p:txBody>
          <a:bodyPr>
            <a:normAutofit/>
          </a:bodyPr>
          <a:lstStyle/>
          <a:p>
            <a:pPr algn="l"/>
            <a:r>
              <a:rPr lang="en-US" sz="3000" dirty="0" smtClean="0">
                <a:latin typeface="Adobe Garamond Pro Bold" pitchFamily="18" charset="0"/>
              </a:rPr>
              <a:t>Future work </a:t>
            </a:r>
            <a:endParaRPr lang="en-US" sz="3000" dirty="0">
              <a:latin typeface="Adobe Garamond Pro Bold" pitchFamily="18" charset="0"/>
            </a:endParaRPr>
          </a:p>
        </p:txBody>
      </p:sp>
      <p:sp>
        <p:nvSpPr>
          <p:cNvPr id="5" name="Rectangle 4"/>
          <p:cNvSpPr/>
          <p:nvPr/>
        </p:nvSpPr>
        <p:spPr>
          <a:xfrm>
            <a:off x="426993" y="533400"/>
            <a:ext cx="228600" cy="76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65449"/>
            <a:ext cx="4038600" cy="558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Table 7"/>
          <p:cNvGraphicFramePr>
            <a:graphicFrameLocks noGrp="1"/>
          </p:cNvGraphicFramePr>
          <p:nvPr>
            <p:extLst>
              <p:ext uri="{D42A27DB-BD31-4B8C-83A1-F6EECF244321}">
                <p14:modId xmlns:p14="http://schemas.microsoft.com/office/powerpoint/2010/main" val="3758310143"/>
              </p:ext>
            </p:extLst>
          </p:nvPr>
        </p:nvGraphicFramePr>
        <p:xfrm>
          <a:off x="5105400" y="2209800"/>
          <a:ext cx="3656331" cy="3284474"/>
        </p:xfrm>
        <a:graphic>
          <a:graphicData uri="http://schemas.openxmlformats.org/drawingml/2006/table">
            <a:tbl>
              <a:tblPr firstRow="1" firstCol="1" bandRow="1">
                <a:tableStyleId>{3B4B98B0-60AC-42C2-AFA5-B58CD77FA1E5}</a:tableStyleId>
              </a:tblPr>
              <a:tblGrid>
                <a:gridCol w="398437"/>
                <a:gridCol w="1164104"/>
                <a:gridCol w="1255591"/>
                <a:gridCol w="838199"/>
              </a:tblGrid>
              <a:tr h="29083">
                <a:tc>
                  <a:txBody>
                    <a:bodyPr/>
                    <a:lstStyle/>
                    <a:p>
                      <a:pPr marL="0" marR="0" algn="ctr">
                        <a:lnSpc>
                          <a:spcPct val="115000"/>
                        </a:lnSpc>
                        <a:spcBef>
                          <a:spcPts val="0"/>
                        </a:spcBef>
                        <a:spcAft>
                          <a:spcPts val="0"/>
                        </a:spcAft>
                      </a:pPr>
                      <a:r>
                        <a:rPr lang="en-US" sz="1600" dirty="0">
                          <a:effectLst/>
                        </a:rPr>
                        <a:t> </a:t>
                      </a:r>
                      <a:endParaRPr lang="en-US" sz="1600" dirty="0">
                        <a:solidFill>
                          <a:srgbClr val="365F91"/>
                        </a:solidFill>
                        <a:effectLst/>
                        <a:latin typeface="Calibri"/>
                        <a:ea typeface="맑은 고딕"/>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Soil</a:t>
                      </a:r>
                      <a:endParaRPr lang="en-US" sz="1600">
                        <a:solidFill>
                          <a:srgbClr val="365F91"/>
                        </a:solidFill>
                        <a:effectLst/>
                        <a:latin typeface="Calibri"/>
                        <a:ea typeface="맑은 고딕"/>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Area(m^2)</a:t>
                      </a:r>
                      <a:endParaRPr lang="en-US" sz="1600">
                        <a:solidFill>
                          <a:srgbClr val="365F91"/>
                        </a:solidFill>
                        <a:effectLst/>
                        <a:latin typeface="Calibri"/>
                        <a:ea typeface="맑은 고딕"/>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a:t>
                      </a:r>
                      <a:endParaRPr lang="en-US" sz="1600">
                        <a:solidFill>
                          <a:srgbClr val="365F91"/>
                        </a:solidFill>
                        <a:effectLst/>
                        <a:latin typeface="Calibri"/>
                        <a:ea typeface="맑은 고딕"/>
                        <a:cs typeface="Times New Roman"/>
                      </a:endParaRPr>
                    </a:p>
                  </a:txBody>
                  <a:tcPr marL="68580" marR="68580" marT="0" marB="0"/>
                </a:tc>
              </a:tr>
              <a:tr h="464820">
                <a:tc>
                  <a:txBody>
                    <a:bodyPr/>
                    <a:lstStyle/>
                    <a:p>
                      <a:pPr marL="0" marR="0" algn="ctr">
                        <a:lnSpc>
                          <a:spcPct val="115000"/>
                        </a:lnSpc>
                        <a:spcBef>
                          <a:spcPts val="0"/>
                        </a:spcBef>
                        <a:spcAft>
                          <a:spcPts val="0"/>
                        </a:spcAft>
                      </a:pPr>
                      <a:r>
                        <a:rPr lang="en-US" sz="1600" dirty="0">
                          <a:effectLst/>
                        </a:rPr>
                        <a:t>10</a:t>
                      </a:r>
                      <a:endParaRPr lang="en-US" sz="1600" dirty="0">
                        <a:solidFill>
                          <a:srgbClr val="365F91"/>
                        </a:solidFill>
                        <a:effectLst/>
                        <a:latin typeface="Calibri"/>
                        <a:ea typeface="맑은 고딕"/>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Sandy Clay</a:t>
                      </a:r>
                      <a:endParaRPr lang="en-US" sz="2400" dirty="0">
                        <a:solidFill>
                          <a:srgbClr val="365F91"/>
                        </a:solidFill>
                        <a:effectLst/>
                        <a:latin typeface="Calibri"/>
                        <a:ea typeface="맑은 고딕"/>
                        <a:cs typeface="Times New Roman"/>
                      </a:endParaRPr>
                    </a:p>
                  </a:txBody>
                  <a:tcPr marL="68580" marR="68580" marT="0" marB="0"/>
                </a:tc>
                <a:tc>
                  <a:txBody>
                    <a:bodyPr/>
                    <a:lstStyle/>
                    <a:p>
                      <a:pPr marL="0" marR="0" algn="ctr">
                        <a:lnSpc>
                          <a:spcPct val="115000"/>
                        </a:lnSpc>
                        <a:spcBef>
                          <a:spcPts val="0"/>
                        </a:spcBef>
                        <a:spcAft>
                          <a:spcPts val="0"/>
                        </a:spcAft>
                      </a:pPr>
                      <a:r>
                        <a:rPr lang="en-US" sz="1600" dirty="0" smtClean="0">
                          <a:effectLst/>
                        </a:rPr>
                        <a:t>581822780</a:t>
                      </a:r>
                      <a:endParaRPr lang="en-US" sz="1600" dirty="0">
                        <a:solidFill>
                          <a:srgbClr val="365F91"/>
                        </a:solidFill>
                        <a:effectLst/>
                        <a:latin typeface="Calibri"/>
                        <a:ea typeface="맑은 고딕"/>
                        <a:cs typeface="Times New Roman"/>
                      </a:endParaRPr>
                    </a:p>
                  </a:txBody>
                  <a:tcPr marL="68580" marR="68580" marT="0" marB="0"/>
                </a:tc>
                <a:tc>
                  <a:txBody>
                    <a:bodyPr/>
                    <a:lstStyle/>
                    <a:p>
                      <a:pPr marL="0" marR="0" algn="ctr">
                        <a:lnSpc>
                          <a:spcPct val="115000"/>
                        </a:lnSpc>
                        <a:spcBef>
                          <a:spcPts val="0"/>
                        </a:spcBef>
                        <a:spcAft>
                          <a:spcPts val="0"/>
                        </a:spcAft>
                      </a:pPr>
                      <a:r>
                        <a:rPr lang="en-US" sz="1600" dirty="0" smtClean="0">
                          <a:effectLst/>
                        </a:rPr>
                        <a:t>3.339</a:t>
                      </a:r>
                      <a:endParaRPr lang="en-US" sz="1600" dirty="0">
                        <a:solidFill>
                          <a:srgbClr val="365F91"/>
                        </a:solidFill>
                        <a:effectLst/>
                        <a:latin typeface="Calibri"/>
                        <a:ea typeface="맑은 고딕"/>
                        <a:cs typeface="Times New Roman"/>
                      </a:endParaRPr>
                    </a:p>
                  </a:txBody>
                  <a:tcPr marL="68580" marR="68580" marT="0" marB="0"/>
                </a:tc>
              </a:tr>
              <a:tr h="190500">
                <a:tc>
                  <a:txBody>
                    <a:bodyPr/>
                    <a:lstStyle/>
                    <a:p>
                      <a:pPr marL="0" marR="0" algn="ctr">
                        <a:lnSpc>
                          <a:spcPct val="115000"/>
                        </a:lnSpc>
                        <a:spcBef>
                          <a:spcPts val="0"/>
                        </a:spcBef>
                        <a:spcAft>
                          <a:spcPts val="0"/>
                        </a:spcAft>
                      </a:pPr>
                      <a:r>
                        <a:rPr lang="en-US" sz="1600">
                          <a:effectLst/>
                        </a:rPr>
                        <a:t>12</a:t>
                      </a:r>
                      <a:endParaRPr lang="en-US" sz="1600">
                        <a:solidFill>
                          <a:srgbClr val="365F91"/>
                        </a:solidFill>
                        <a:effectLst/>
                        <a:latin typeface="Calibri"/>
                        <a:ea typeface="맑은 고딕"/>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Clay</a:t>
                      </a:r>
                      <a:endParaRPr lang="en-US" sz="2400" dirty="0">
                        <a:solidFill>
                          <a:srgbClr val="365F91"/>
                        </a:solidFill>
                        <a:effectLst/>
                        <a:latin typeface="Calibri"/>
                        <a:ea typeface="맑은 고딕"/>
                        <a:cs typeface="Times New Roman"/>
                      </a:endParaRPr>
                    </a:p>
                  </a:txBody>
                  <a:tcPr marL="68580" marR="68580" marT="0" marB="0"/>
                </a:tc>
                <a:tc>
                  <a:txBody>
                    <a:bodyPr/>
                    <a:lstStyle/>
                    <a:p>
                      <a:pPr marL="0" marR="0" algn="ctr">
                        <a:lnSpc>
                          <a:spcPct val="115000"/>
                        </a:lnSpc>
                        <a:spcBef>
                          <a:spcPts val="0"/>
                        </a:spcBef>
                        <a:spcAft>
                          <a:spcPts val="0"/>
                        </a:spcAft>
                      </a:pPr>
                      <a:r>
                        <a:rPr lang="en-US" sz="1600" dirty="0" smtClean="0">
                          <a:effectLst/>
                        </a:rPr>
                        <a:t>1087259600</a:t>
                      </a:r>
                      <a:endParaRPr lang="en-US" sz="1600" dirty="0">
                        <a:solidFill>
                          <a:srgbClr val="365F91"/>
                        </a:solidFill>
                        <a:effectLst/>
                        <a:latin typeface="Calibri"/>
                        <a:ea typeface="맑은 고딕"/>
                        <a:cs typeface="Times New Roman"/>
                      </a:endParaRPr>
                    </a:p>
                  </a:txBody>
                  <a:tcPr marL="68580" marR="68580" marT="0" marB="0"/>
                </a:tc>
                <a:tc>
                  <a:txBody>
                    <a:bodyPr/>
                    <a:lstStyle/>
                    <a:p>
                      <a:pPr marL="0" marR="0" algn="ctr">
                        <a:lnSpc>
                          <a:spcPct val="115000"/>
                        </a:lnSpc>
                        <a:spcBef>
                          <a:spcPts val="0"/>
                        </a:spcBef>
                        <a:spcAft>
                          <a:spcPts val="0"/>
                        </a:spcAft>
                      </a:pPr>
                      <a:r>
                        <a:rPr lang="en-US" sz="1600" dirty="0" smtClean="0">
                          <a:effectLst/>
                        </a:rPr>
                        <a:t>6.24</a:t>
                      </a:r>
                      <a:endParaRPr lang="en-US" sz="1600" dirty="0">
                        <a:solidFill>
                          <a:srgbClr val="365F91"/>
                        </a:solidFill>
                        <a:effectLst/>
                        <a:latin typeface="Calibri"/>
                        <a:ea typeface="맑은 고딕"/>
                        <a:cs typeface="Times New Roman"/>
                      </a:endParaRPr>
                    </a:p>
                  </a:txBody>
                  <a:tcPr marL="68580" marR="68580" marT="0" marB="0"/>
                </a:tc>
              </a:tr>
              <a:tr h="190500">
                <a:tc>
                  <a:txBody>
                    <a:bodyPr/>
                    <a:lstStyle/>
                    <a:p>
                      <a:pPr marL="0" marR="0" algn="ctr">
                        <a:lnSpc>
                          <a:spcPct val="115000"/>
                        </a:lnSpc>
                        <a:spcBef>
                          <a:spcPts val="0"/>
                        </a:spcBef>
                        <a:spcAft>
                          <a:spcPts val="0"/>
                        </a:spcAft>
                      </a:pPr>
                      <a:r>
                        <a:rPr lang="en-US" sz="1600">
                          <a:effectLst/>
                        </a:rPr>
                        <a:t>13</a:t>
                      </a:r>
                      <a:endParaRPr lang="en-US" sz="1600">
                        <a:solidFill>
                          <a:srgbClr val="365F91"/>
                        </a:solidFill>
                        <a:effectLst/>
                        <a:latin typeface="Calibri"/>
                        <a:ea typeface="맑은 고딕"/>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Organic Materials</a:t>
                      </a:r>
                      <a:endParaRPr lang="en-US" sz="2400" dirty="0">
                        <a:solidFill>
                          <a:srgbClr val="365F91"/>
                        </a:solidFill>
                        <a:effectLst/>
                        <a:latin typeface="Calibri"/>
                        <a:ea typeface="맑은 고딕"/>
                        <a:cs typeface="Times New Roman"/>
                      </a:endParaRPr>
                    </a:p>
                  </a:txBody>
                  <a:tcPr marL="68580" marR="68580" marT="0" marB="0"/>
                </a:tc>
                <a:tc>
                  <a:txBody>
                    <a:bodyPr/>
                    <a:lstStyle/>
                    <a:p>
                      <a:pPr marL="0" marR="0" algn="ctr">
                        <a:lnSpc>
                          <a:spcPct val="115000"/>
                        </a:lnSpc>
                        <a:spcBef>
                          <a:spcPts val="0"/>
                        </a:spcBef>
                        <a:spcAft>
                          <a:spcPts val="0"/>
                        </a:spcAft>
                      </a:pPr>
                      <a:r>
                        <a:rPr lang="en-US" sz="1600" dirty="0" smtClean="0">
                          <a:effectLst/>
                        </a:rPr>
                        <a:t>2034917892</a:t>
                      </a:r>
                      <a:endParaRPr lang="en-US" sz="1600" dirty="0">
                        <a:solidFill>
                          <a:srgbClr val="365F91"/>
                        </a:solidFill>
                        <a:effectLst/>
                        <a:latin typeface="Calibri"/>
                        <a:ea typeface="맑은 고딕"/>
                        <a:cs typeface="Times New Roman"/>
                      </a:endParaRPr>
                    </a:p>
                  </a:txBody>
                  <a:tcPr marL="68580" marR="68580" marT="0" marB="0"/>
                </a:tc>
                <a:tc>
                  <a:txBody>
                    <a:bodyPr/>
                    <a:lstStyle/>
                    <a:p>
                      <a:pPr marL="0" marR="0" algn="ctr">
                        <a:lnSpc>
                          <a:spcPct val="115000"/>
                        </a:lnSpc>
                        <a:spcBef>
                          <a:spcPts val="0"/>
                        </a:spcBef>
                        <a:spcAft>
                          <a:spcPts val="0"/>
                        </a:spcAft>
                      </a:pPr>
                      <a:r>
                        <a:rPr lang="en-US" sz="1600" dirty="0" smtClean="0">
                          <a:effectLst/>
                        </a:rPr>
                        <a:t>11.679</a:t>
                      </a:r>
                      <a:endParaRPr lang="en-US" sz="1600" dirty="0">
                        <a:solidFill>
                          <a:srgbClr val="365F91"/>
                        </a:solidFill>
                        <a:effectLst/>
                        <a:latin typeface="Calibri"/>
                        <a:ea typeface="맑은 고딕"/>
                        <a:cs typeface="Times New Roman"/>
                      </a:endParaRPr>
                    </a:p>
                  </a:txBody>
                  <a:tcPr marL="68580" marR="68580" marT="0" marB="0"/>
                </a:tc>
              </a:tr>
              <a:tr h="312420">
                <a:tc>
                  <a:txBody>
                    <a:bodyPr/>
                    <a:lstStyle/>
                    <a:p>
                      <a:pPr marL="0" marR="0" algn="ctr">
                        <a:lnSpc>
                          <a:spcPct val="115000"/>
                        </a:lnSpc>
                        <a:spcBef>
                          <a:spcPts val="0"/>
                        </a:spcBef>
                        <a:spcAft>
                          <a:spcPts val="0"/>
                        </a:spcAft>
                      </a:pPr>
                      <a:r>
                        <a:rPr lang="en-US" sz="1600" b="1" dirty="0" smtClean="0">
                          <a:effectLst/>
                        </a:rPr>
                        <a:t>7</a:t>
                      </a:r>
                      <a:endParaRPr lang="en-US" sz="1600" b="1" dirty="0">
                        <a:solidFill>
                          <a:srgbClr val="365F91"/>
                        </a:solidFill>
                        <a:effectLst/>
                        <a:latin typeface="Calibri"/>
                        <a:ea typeface="맑은 고딕"/>
                        <a:cs typeface="Times New Roman"/>
                      </a:endParaRPr>
                    </a:p>
                  </a:txBody>
                  <a:tcPr marL="68580" marR="68580" marT="0" marB="0"/>
                </a:tc>
                <a:tc>
                  <a:txBody>
                    <a:bodyPr/>
                    <a:lstStyle/>
                    <a:p>
                      <a:pPr marL="0" marR="0" algn="ctr">
                        <a:lnSpc>
                          <a:spcPct val="115000"/>
                        </a:lnSpc>
                        <a:spcBef>
                          <a:spcPts val="0"/>
                        </a:spcBef>
                        <a:spcAft>
                          <a:spcPts val="0"/>
                        </a:spcAft>
                      </a:pPr>
                      <a:r>
                        <a:rPr lang="en-US" sz="1600" b="1" dirty="0">
                          <a:effectLst/>
                        </a:rPr>
                        <a:t>Sandy Clay loam</a:t>
                      </a:r>
                      <a:endParaRPr lang="en-US" sz="2400" b="1" dirty="0">
                        <a:solidFill>
                          <a:srgbClr val="365F91"/>
                        </a:solidFill>
                        <a:effectLst/>
                        <a:latin typeface="Calibri"/>
                        <a:ea typeface="맑은 고딕"/>
                        <a:cs typeface="Times New Roman"/>
                      </a:endParaRPr>
                    </a:p>
                  </a:txBody>
                  <a:tcPr marL="68580" marR="68580" marT="0" marB="0"/>
                </a:tc>
                <a:tc>
                  <a:txBody>
                    <a:bodyPr/>
                    <a:lstStyle/>
                    <a:p>
                      <a:pPr marL="0" marR="0" algn="ctr">
                        <a:lnSpc>
                          <a:spcPct val="115000"/>
                        </a:lnSpc>
                        <a:spcBef>
                          <a:spcPts val="0"/>
                        </a:spcBef>
                        <a:spcAft>
                          <a:spcPts val="0"/>
                        </a:spcAft>
                      </a:pPr>
                      <a:r>
                        <a:rPr lang="en-US" sz="1600" b="1" dirty="0" smtClean="0">
                          <a:effectLst/>
                        </a:rPr>
                        <a:t>5218452024</a:t>
                      </a:r>
                      <a:endParaRPr lang="en-US" sz="1600" b="1" dirty="0">
                        <a:solidFill>
                          <a:srgbClr val="365F91"/>
                        </a:solidFill>
                        <a:effectLst/>
                        <a:latin typeface="Calibri"/>
                        <a:ea typeface="맑은 고딕"/>
                        <a:cs typeface="Times New Roman"/>
                      </a:endParaRPr>
                    </a:p>
                  </a:txBody>
                  <a:tcPr marL="68580" marR="68580" marT="0" marB="0"/>
                </a:tc>
                <a:tc>
                  <a:txBody>
                    <a:bodyPr/>
                    <a:lstStyle/>
                    <a:p>
                      <a:pPr marL="0" marR="0" algn="ctr">
                        <a:lnSpc>
                          <a:spcPct val="115000"/>
                        </a:lnSpc>
                        <a:spcBef>
                          <a:spcPts val="0"/>
                        </a:spcBef>
                        <a:spcAft>
                          <a:spcPts val="0"/>
                        </a:spcAft>
                      </a:pPr>
                      <a:r>
                        <a:rPr lang="en-US" sz="1600" b="1" dirty="0" smtClean="0">
                          <a:effectLst/>
                        </a:rPr>
                        <a:t>29.95</a:t>
                      </a:r>
                      <a:endParaRPr lang="en-US" sz="1600" b="1" dirty="0">
                        <a:solidFill>
                          <a:srgbClr val="365F91"/>
                        </a:solidFill>
                        <a:effectLst/>
                        <a:latin typeface="Calibri"/>
                        <a:ea typeface="맑은 고딕"/>
                        <a:cs typeface="Times New Roman"/>
                      </a:endParaRPr>
                    </a:p>
                  </a:txBody>
                  <a:tcPr marL="68580" marR="68580" marT="0" marB="0"/>
                </a:tc>
              </a:tr>
              <a:tr h="190500">
                <a:tc>
                  <a:txBody>
                    <a:bodyPr/>
                    <a:lstStyle/>
                    <a:p>
                      <a:pPr marL="0" marR="0" algn="ctr">
                        <a:lnSpc>
                          <a:spcPct val="115000"/>
                        </a:lnSpc>
                        <a:spcBef>
                          <a:spcPts val="0"/>
                        </a:spcBef>
                        <a:spcAft>
                          <a:spcPts val="0"/>
                        </a:spcAft>
                      </a:pPr>
                      <a:r>
                        <a:rPr lang="en-US" sz="1600">
                          <a:effectLst/>
                        </a:rPr>
                        <a:t>8</a:t>
                      </a:r>
                      <a:endParaRPr lang="en-US" sz="1600">
                        <a:solidFill>
                          <a:srgbClr val="365F91"/>
                        </a:solidFill>
                        <a:effectLst/>
                        <a:latin typeface="Calibri"/>
                        <a:ea typeface="맑은 고딕"/>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Silty clay loam</a:t>
                      </a:r>
                      <a:endParaRPr lang="en-US" sz="2400">
                        <a:solidFill>
                          <a:srgbClr val="365F91"/>
                        </a:solidFill>
                        <a:effectLst/>
                        <a:latin typeface="Calibri"/>
                        <a:ea typeface="맑은 고딕"/>
                        <a:cs typeface="Times New Roman"/>
                      </a:endParaRPr>
                    </a:p>
                  </a:txBody>
                  <a:tcPr marL="68580" marR="68580" marT="0" marB="0"/>
                </a:tc>
                <a:tc>
                  <a:txBody>
                    <a:bodyPr/>
                    <a:lstStyle/>
                    <a:p>
                      <a:pPr marL="0" marR="0" algn="ctr">
                        <a:lnSpc>
                          <a:spcPct val="115000"/>
                        </a:lnSpc>
                        <a:spcBef>
                          <a:spcPts val="0"/>
                        </a:spcBef>
                        <a:spcAft>
                          <a:spcPts val="0"/>
                        </a:spcAft>
                      </a:pPr>
                      <a:r>
                        <a:rPr lang="en-US" sz="1600" dirty="0" smtClean="0">
                          <a:effectLst/>
                        </a:rPr>
                        <a:t>705480450</a:t>
                      </a:r>
                      <a:endParaRPr lang="en-US" sz="1600" dirty="0">
                        <a:solidFill>
                          <a:srgbClr val="365F91"/>
                        </a:solidFill>
                        <a:effectLst/>
                        <a:latin typeface="Calibri"/>
                        <a:ea typeface="맑은 고딕"/>
                        <a:cs typeface="Times New Roman"/>
                      </a:endParaRPr>
                    </a:p>
                  </a:txBody>
                  <a:tcPr marL="68580" marR="68580" marT="0" marB="0"/>
                </a:tc>
                <a:tc>
                  <a:txBody>
                    <a:bodyPr/>
                    <a:lstStyle/>
                    <a:p>
                      <a:pPr marL="0" marR="0" algn="ctr">
                        <a:lnSpc>
                          <a:spcPct val="115000"/>
                        </a:lnSpc>
                        <a:spcBef>
                          <a:spcPts val="0"/>
                        </a:spcBef>
                        <a:spcAft>
                          <a:spcPts val="0"/>
                        </a:spcAft>
                      </a:pPr>
                      <a:r>
                        <a:rPr lang="en-US" sz="1600" dirty="0" smtClean="0">
                          <a:effectLst/>
                        </a:rPr>
                        <a:t>4.049</a:t>
                      </a:r>
                      <a:endParaRPr lang="en-US" sz="1600" dirty="0">
                        <a:solidFill>
                          <a:srgbClr val="365F91"/>
                        </a:solidFill>
                        <a:effectLst/>
                        <a:latin typeface="Calibri"/>
                        <a:ea typeface="맑은 고딕"/>
                        <a:cs typeface="Times New Roman"/>
                      </a:endParaRPr>
                    </a:p>
                  </a:txBody>
                  <a:tcPr marL="68580" marR="68580" marT="0" marB="0"/>
                </a:tc>
              </a:tr>
              <a:tr h="312420">
                <a:tc>
                  <a:txBody>
                    <a:bodyPr/>
                    <a:lstStyle/>
                    <a:p>
                      <a:pPr marL="0" marR="0" algn="ctr">
                        <a:lnSpc>
                          <a:spcPct val="115000"/>
                        </a:lnSpc>
                        <a:spcBef>
                          <a:spcPts val="0"/>
                        </a:spcBef>
                        <a:spcAft>
                          <a:spcPts val="0"/>
                        </a:spcAft>
                      </a:pPr>
                      <a:r>
                        <a:rPr lang="en-US" sz="1600" b="1" dirty="0">
                          <a:effectLst/>
                        </a:rPr>
                        <a:t>9</a:t>
                      </a:r>
                      <a:endParaRPr lang="en-US" sz="1600" b="1" dirty="0">
                        <a:solidFill>
                          <a:srgbClr val="365F91"/>
                        </a:solidFill>
                        <a:effectLst/>
                        <a:latin typeface="Calibri"/>
                        <a:ea typeface="맑은 고딕"/>
                        <a:cs typeface="Times New Roman"/>
                      </a:endParaRPr>
                    </a:p>
                  </a:txBody>
                  <a:tcPr marL="68580" marR="68580" marT="0" marB="0"/>
                </a:tc>
                <a:tc>
                  <a:txBody>
                    <a:bodyPr/>
                    <a:lstStyle/>
                    <a:p>
                      <a:pPr marL="0" marR="0" algn="ctr">
                        <a:lnSpc>
                          <a:spcPct val="115000"/>
                        </a:lnSpc>
                        <a:spcBef>
                          <a:spcPts val="0"/>
                        </a:spcBef>
                        <a:spcAft>
                          <a:spcPts val="0"/>
                        </a:spcAft>
                      </a:pPr>
                      <a:r>
                        <a:rPr lang="en-US" sz="1600" b="1" dirty="0">
                          <a:effectLst/>
                        </a:rPr>
                        <a:t>Clay loam</a:t>
                      </a:r>
                      <a:endParaRPr lang="en-US" sz="2400" b="1" dirty="0">
                        <a:solidFill>
                          <a:srgbClr val="365F91"/>
                        </a:solidFill>
                        <a:effectLst/>
                        <a:latin typeface="Calibri"/>
                        <a:ea typeface="맑은 고딕"/>
                        <a:cs typeface="Times New Roman"/>
                      </a:endParaRPr>
                    </a:p>
                  </a:txBody>
                  <a:tcPr marL="68580" marR="68580" marT="0" marB="0"/>
                </a:tc>
                <a:tc>
                  <a:txBody>
                    <a:bodyPr/>
                    <a:lstStyle/>
                    <a:p>
                      <a:pPr marL="0" marR="0" algn="ctr">
                        <a:lnSpc>
                          <a:spcPct val="115000"/>
                        </a:lnSpc>
                        <a:spcBef>
                          <a:spcPts val="0"/>
                        </a:spcBef>
                        <a:spcAft>
                          <a:spcPts val="0"/>
                        </a:spcAft>
                      </a:pPr>
                      <a:r>
                        <a:rPr lang="en-US" sz="1600" b="1" dirty="0" smtClean="0">
                          <a:effectLst/>
                        </a:rPr>
                        <a:t>4309253252</a:t>
                      </a:r>
                      <a:endParaRPr lang="en-US" sz="1600" b="1" dirty="0">
                        <a:solidFill>
                          <a:srgbClr val="365F91"/>
                        </a:solidFill>
                        <a:effectLst/>
                        <a:latin typeface="Calibri"/>
                        <a:ea typeface="맑은 고딕"/>
                        <a:cs typeface="Times New Roman"/>
                      </a:endParaRPr>
                    </a:p>
                  </a:txBody>
                  <a:tcPr marL="68580" marR="68580" marT="0" marB="0"/>
                </a:tc>
                <a:tc>
                  <a:txBody>
                    <a:bodyPr/>
                    <a:lstStyle/>
                    <a:p>
                      <a:pPr marL="0" marR="0" algn="ctr">
                        <a:lnSpc>
                          <a:spcPct val="115000"/>
                        </a:lnSpc>
                        <a:spcBef>
                          <a:spcPts val="0"/>
                        </a:spcBef>
                        <a:spcAft>
                          <a:spcPts val="0"/>
                        </a:spcAft>
                      </a:pPr>
                      <a:r>
                        <a:rPr lang="en-US" sz="1600" b="1" dirty="0" smtClean="0">
                          <a:effectLst/>
                        </a:rPr>
                        <a:t>24.731</a:t>
                      </a:r>
                      <a:endParaRPr lang="en-US" sz="1600" b="1" dirty="0">
                        <a:solidFill>
                          <a:srgbClr val="365F91"/>
                        </a:solidFill>
                        <a:effectLst/>
                        <a:latin typeface="Calibri"/>
                        <a:ea typeface="맑은 고딕"/>
                        <a:cs typeface="Times New Roman"/>
                      </a:endParaRPr>
                    </a:p>
                  </a:txBody>
                  <a:tcPr marL="68580" marR="68580" marT="0" marB="0"/>
                </a:tc>
              </a:tr>
              <a:tr h="190500">
                <a:tc>
                  <a:txBody>
                    <a:bodyPr/>
                    <a:lstStyle/>
                    <a:p>
                      <a:pPr marL="0" marR="0" algn="ctr">
                        <a:lnSpc>
                          <a:spcPct val="115000"/>
                        </a:lnSpc>
                        <a:spcBef>
                          <a:spcPts val="0"/>
                        </a:spcBef>
                        <a:spcAft>
                          <a:spcPts val="0"/>
                        </a:spcAft>
                      </a:pPr>
                      <a:r>
                        <a:rPr lang="en-US" sz="1600">
                          <a:effectLst/>
                        </a:rPr>
                        <a:t>5</a:t>
                      </a:r>
                      <a:endParaRPr lang="en-US" sz="1600">
                        <a:solidFill>
                          <a:srgbClr val="365F91"/>
                        </a:solidFill>
                        <a:effectLst/>
                        <a:latin typeface="Calibri"/>
                        <a:ea typeface="맑은 고딕"/>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Silt</a:t>
                      </a:r>
                      <a:endParaRPr lang="en-US" sz="2400" dirty="0">
                        <a:solidFill>
                          <a:srgbClr val="365F91"/>
                        </a:solidFill>
                        <a:effectLst/>
                        <a:latin typeface="Calibri"/>
                        <a:ea typeface="맑은 고딕"/>
                        <a:cs typeface="Times New Roman"/>
                      </a:endParaRPr>
                    </a:p>
                  </a:txBody>
                  <a:tcPr marL="68580" marR="68580" marT="0" marB="0"/>
                </a:tc>
                <a:tc>
                  <a:txBody>
                    <a:bodyPr/>
                    <a:lstStyle/>
                    <a:p>
                      <a:pPr marL="0" marR="0" algn="ctr">
                        <a:lnSpc>
                          <a:spcPct val="115000"/>
                        </a:lnSpc>
                        <a:spcBef>
                          <a:spcPts val="0"/>
                        </a:spcBef>
                        <a:spcAft>
                          <a:spcPts val="0"/>
                        </a:spcAft>
                      </a:pPr>
                      <a:r>
                        <a:rPr lang="en-US" sz="1600" dirty="0" smtClean="0">
                          <a:effectLst/>
                        </a:rPr>
                        <a:t>806876796</a:t>
                      </a:r>
                      <a:endParaRPr lang="en-US" sz="1600" dirty="0">
                        <a:solidFill>
                          <a:srgbClr val="365F91"/>
                        </a:solidFill>
                        <a:effectLst/>
                        <a:latin typeface="Calibri"/>
                        <a:ea typeface="맑은 고딕"/>
                        <a:cs typeface="Times New Roman"/>
                      </a:endParaRPr>
                    </a:p>
                  </a:txBody>
                  <a:tcPr marL="68580" marR="68580" marT="0" marB="0"/>
                </a:tc>
                <a:tc>
                  <a:txBody>
                    <a:bodyPr/>
                    <a:lstStyle/>
                    <a:p>
                      <a:pPr marL="0" marR="0" algn="ctr">
                        <a:lnSpc>
                          <a:spcPct val="115000"/>
                        </a:lnSpc>
                        <a:spcBef>
                          <a:spcPts val="0"/>
                        </a:spcBef>
                        <a:spcAft>
                          <a:spcPts val="0"/>
                        </a:spcAft>
                      </a:pPr>
                      <a:r>
                        <a:rPr lang="en-US" sz="1600" dirty="0" smtClean="0">
                          <a:effectLst/>
                        </a:rPr>
                        <a:t>4.631</a:t>
                      </a:r>
                      <a:endParaRPr lang="en-US" sz="1600" dirty="0">
                        <a:solidFill>
                          <a:srgbClr val="365F91"/>
                        </a:solidFill>
                        <a:effectLst/>
                        <a:latin typeface="Calibri"/>
                        <a:ea typeface="맑은 고딕"/>
                        <a:cs typeface="Times New Roman"/>
                      </a:endParaRPr>
                    </a:p>
                  </a:txBody>
                  <a:tcPr marL="68580" marR="68580" marT="0" marB="0"/>
                </a:tc>
              </a:tr>
            </a:tbl>
          </a:graphicData>
        </a:graphic>
      </p:graphicFrame>
      <p:sp>
        <p:nvSpPr>
          <p:cNvPr id="3" name="TextBox 2"/>
          <p:cNvSpPr txBox="1"/>
          <p:nvPr/>
        </p:nvSpPr>
        <p:spPr>
          <a:xfrm>
            <a:off x="4876800" y="1531187"/>
            <a:ext cx="4147354" cy="369332"/>
          </a:xfrm>
          <a:prstGeom prst="rect">
            <a:avLst/>
          </a:prstGeom>
          <a:noFill/>
        </p:spPr>
        <p:txBody>
          <a:bodyPr wrap="none" rtlCol="0">
            <a:spAutoFit/>
          </a:bodyPr>
          <a:lstStyle/>
          <a:p>
            <a:r>
              <a:rPr lang="en-US" b="1" dirty="0" smtClean="0"/>
              <a:t>Only 4 Stations in this big city of Chicago?</a:t>
            </a:r>
            <a:endParaRPr lang="en-US" b="1" dirty="0"/>
          </a:p>
        </p:txBody>
      </p:sp>
    </p:spTree>
    <p:extLst>
      <p:ext uri="{BB962C8B-B14F-4D97-AF65-F5344CB8AC3E}">
        <p14:creationId xmlns:p14="http://schemas.microsoft.com/office/powerpoint/2010/main" val="401333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3489</TotalTime>
  <Words>928</Words>
  <Application>Microsoft Office PowerPoint</Application>
  <PresentationFormat>On-screen Show (4:3)</PresentationFormat>
  <Paragraphs>195</Paragraphs>
  <Slides>13</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맑은 고딕</vt:lpstr>
      <vt:lpstr>Adobe Garamond Pro</vt:lpstr>
      <vt:lpstr>Adobe Garamond Pro Bold</vt:lpstr>
      <vt:lpstr>Arial</vt:lpstr>
      <vt:lpstr>Calibri</vt:lpstr>
      <vt:lpstr>Georgia</vt:lpstr>
      <vt:lpstr>Times New Roman</vt:lpstr>
      <vt:lpstr>Wingdings</vt:lpstr>
      <vt:lpstr>Office Theme</vt:lpstr>
      <vt:lpstr>Stormwater Management  in Chicago waterways:  Basement Flooding and its prevention</vt:lpstr>
      <vt:lpstr>Project Area</vt:lpstr>
      <vt:lpstr>Project Area</vt:lpstr>
      <vt:lpstr>Project Area</vt:lpstr>
      <vt:lpstr>Project Area</vt:lpstr>
      <vt:lpstr>Project Area</vt:lpstr>
      <vt:lpstr>What is TARP?</vt:lpstr>
      <vt:lpstr>Project Area</vt:lpstr>
      <vt:lpstr>Future work </vt:lpstr>
      <vt:lpstr>My Question: Is TARP working?</vt:lpstr>
      <vt:lpstr>Comparison: Simulated vs. Measured</vt:lpstr>
      <vt:lpstr>Future work</vt:lpstr>
      <vt:lpstr>Question and more idea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Stormwater Management  in Chicago waterways:  Basement Flooding and Water Quality</dc:title>
  <dc:creator>Kyungmin kim</dc:creator>
  <cp:lastModifiedBy>Maidment, David R</cp:lastModifiedBy>
  <cp:revision>51</cp:revision>
  <dcterms:created xsi:type="dcterms:W3CDTF">2015-11-18T07:20:19Z</dcterms:created>
  <dcterms:modified xsi:type="dcterms:W3CDTF">2015-11-24T16:59:10Z</dcterms:modified>
</cp:coreProperties>
</file>