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59" r:id="rId4"/>
    <p:sldId id="260" r:id="rId5"/>
    <p:sldId id="262" r:id="rId6"/>
    <p:sldId id="257" r:id="rId7"/>
    <p:sldId id="261" r:id="rId8"/>
    <p:sldId id="263" r:id="rId9"/>
    <p:sldId id="270" r:id="rId10"/>
    <p:sldId id="268" r:id="rId11"/>
    <p:sldId id="265" r:id="rId12"/>
    <p:sldId id="264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CAA7-7125-456B-918D-BC4E385B3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D422E-49EB-48B9-AA29-0FAE2528D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3AB5B-496F-479B-BCA1-62ECB1B0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E63C-F077-463A-A2B0-9D2C2371012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4C6DB-B4C6-4CAD-99F8-58C805B2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222A0-7533-405C-AB4C-5DCB5E39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2C19-3824-4DB2-BA14-F2410DD1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11A8-2A6B-4B8F-B999-0D6D2F9D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1B3F0-F8A3-487C-ACAB-4E9089CE9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E2528-B2FE-4454-9EF3-E4836175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E63C-F077-463A-A2B0-9D2C2371012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652C3-7D22-476B-BD59-66959B41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C4D3B-EDBB-4C6E-A85C-B611452D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2C19-3824-4DB2-BA14-F2410DD1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7A0FF8-9802-41DE-BFE9-9AA1014A1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35D5D-A6E7-4087-9C4B-DCD9B2A8B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BF9DE-0813-4D18-AEAC-3A957E4D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E63C-F077-463A-A2B0-9D2C2371012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10B0-9652-486F-A453-2DF724BD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895C-9392-4474-8361-F62E4854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2C19-3824-4DB2-BA14-F2410DD1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0F9E-BC9F-4C45-A01A-C405F42D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2692-7037-4F0D-83F7-8B22EF3A2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DC91A-9BD8-42FF-A22B-29DC3FA8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E63C-F077-463A-A2B0-9D2C2371012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BACE8-E7F5-4EB1-ACFE-B408BCF7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46AE-D12D-4510-9EFE-2F9917B0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2C19-3824-4DB2-BA14-F2410DD1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3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42AE-980C-4346-95B8-2339C29C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8B568-FB69-4CEF-AF0C-8C7F7E803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E4608-348C-48E5-918B-4BECE92F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E63C-F077-463A-A2B0-9D2C2371012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02728-40B7-4D1E-9B1E-A50B2FB5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0A4F9-0481-4D80-883A-7A203289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2C19-3824-4DB2-BA14-F2410DD1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79675-D24E-4B88-90A8-2D7CF9A2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B71A2-2284-4063-AAEB-1FA7AB163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ED0F3-76C6-41E9-906C-5EB14FDF5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AAE58-6AE6-4E55-B15E-6468F0A1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E63C-F077-463A-A2B0-9D2C2371012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4837B-C032-4858-8876-62B225A9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79B5A-624C-4878-B8E1-CE29CC02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2C19-3824-4DB2-BA14-F2410DD1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154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697E-A20F-4863-92A4-D75C2681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ECC98-385B-4D0F-ACD6-0E9C2697B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5E863-B929-4767-BC8F-FF5B74342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D65D10-2E46-40F5-8D9F-ABF1B196B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E8D30-C021-4E86-9271-1CE64073A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433E9-93E8-4F12-8DC4-34494FC4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E63C-F077-463A-A2B0-9D2C2371012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BB5D2B-9363-42A0-8D85-28142EA1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E99505-846E-4F1D-936E-0540619A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2C19-3824-4DB2-BA14-F2410DD1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14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3F6E-8B5E-4CD2-8D69-8120D697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E2CF90-841B-4ECD-8EE5-78424DBA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E63C-F077-463A-A2B0-9D2C2371012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2B9C6-D172-4479-B76C-75448854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58C42-B2A0-4042-B34F-5C96E8D4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2C19-3824-4DB2-BA14-F2410DD1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5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8521C-51DF-4F1A-9A06-077528840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E63C-F077-463A-A2B0-9D2C2371012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F58433-4D55-4410-8756-DDCD7902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AF246-F894-4D01-9130-DF10AC52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2C19-3824-4DB2-BA14-F2410DD1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2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6926-F3E2-41CD-9C6B-692B30A4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7BC62-263D-4FBE-BB33-BB6C89BBE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C167E-99F6-4CEC-9B8E-95CAEDB54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DEE10-8D23-40DC-BCA7-6E65BA86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E63C-F077-463A-A2B0-9D2C2371012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734DA-7E20-4621-A75C-56A9BAD0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A50FE-DB40-48E1-BD9E-92B0FEA3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2C19-3824-4DB2-BA14-F2410DD1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45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0EDC-EA8E-4AC8-92BD-AA7CE2AF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03D0A7-9990-4751-B465-1D8008C9B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70416-CBB1-473E-90A6-0FBD1B36E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17714-A308-4196-BA94-7C82291D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E63C-F077-463A-A2B0-9D2C2371012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636D3-6242-4464-907B-51132765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6EE23-2CC9-4E44-BF80-F44E65A9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2C19-3824-4DB2-BA14-F2410DD1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7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645C0-7F88-40B5-A369-540DFD60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5B15B-4D56-4EF4-994E-2DBCE4E96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541DB-3997-4F1C-AC37-03516C278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1E63C-F077-463A-A2B0-9D2C23710129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EA331-0373-4FEC-95C7-E23414BA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57986-3DD7-4F30-A244-FE3A15BD2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62C19-3824-4DB2-BA14-F2410DD1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3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Drinking Water Violations in Low Income Communities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10000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GISWR 2017</a:t>
            </a:r>
          </a:p>
          <a:p>
            <a:r>
              <a:rPr lang="en-US" dirty="0">
                <a:solidFill>
                  <a:schemeClr val="tx1"/>
                </a:solidFill>
              </a:rPr>
              <a:t>Chinelo </a:t>
            </a:r>
            <a:r>
              <a:rPr lang="en-US" dirty="0" err="1">
                <a:solidFill>
                  <a:schemeClr val="tx1"/>
                </a:solidFill>
              </a:rPr>
              <a:t>Agbim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6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F399-8FAA-4308-B679-FB04D475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8792"/>
            <a:ext cx="8662442" cy="1492132"/>
          </a:xfrm>
        </p:spPr>
        <p:txBody>
          <a:bodyPr>
            <a:normAutofit/>
          </a:bodyPr>
          <a:lstStyle/>
          <a:p>
            <a:r>
              <a:rPr lang="en-US" sz="3600" dirty="0"/>
              <a:t>Map of Poverty and Water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55886-0801-41DE-B22A-A6F0FF8D7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485BE-40B8-42D6-87C6-59080E42B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9" r="5377" b="38890"/>
          <a:stretch/>
        </p:blipFill>
        <p:spPr>
          <a:xfrm>
            <a:off x="938758" y="1143000"/>
            <a:ext cx="7633742" cy="51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870F-8B7D-484F-813D-6047A589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2819"/>
            <a:ext cx="8077200" cy="10867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TX Poverty </a:t>
            </a:r>
            <a:r>
              <a:rPr lang="en-US" sz="3600" dirty="0"/>
              <a:t>and Water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1A6B5-EC16-4582-8224-E149269FF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2ACDF-F8ED-4ADE-99A2-55DEEE9C4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81410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0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A1F3-B6F2-48D7-B390-7D1FBE48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0337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Map of Poverty and Lead &amp; Copper Violations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03CD9D-1A80-460C-91DF-6CB986372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 b="39390"/>
          <a:stretch/>
        </p:blipFill>
        <p:spPr>
          <a:xfrm>
            <a:off x="533400" y="1066800"/>
            <a:ext cx="7620000" cy="5146766"/>
          </a:xfrm>
        </p:spPr>
      </p:pic>
    </p:spTree>
    <p:extLst>
      <p:ext uri="{BB962C8B-B14F-4D97-AF65-F5344CB8AC3E}">
        <p14:creationId xmlns:p14="http://schemas.microsoft.com/office/powerpoint/2010/main" val="189267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A1F3-B6F2-48D7-B390-7D1FBE48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0337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Map of Poverty and Lead &amp; Copper Violations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2D8B2D-6CA6-4052-8F92-7220E7FE8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 b="46124"/>
          <a:stretch/>
        </p:blipFill>
        <p:spPr>
          <a:xfrm>
            <a:off x="522773" y="1143000"/>
            <a:ext cx="8098454" cy="5293480"/>
          </a:xfrm>
        </p:spPr>
      </p:pic>
    </p:spTree>
    <p:extLst>
      <p:ext uri="{BB962C8B-B14F-4D97-AF65-F5344CB8AC3E}">
        <p14:creationId xmlns:p14="http://schemas.microsoft.com/office/powerpoint/2010/main" val="15524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B36A-F226-482B-B5E3-0536AE0F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1F562-47C5-4FAD-9EDA-019A86847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/>
          <a:lstStyle/>
          <a:p>
            <a:r>
              <a:rPr lang="en-US" sz="2400" dirty="0"/>
              <a:t>Create a map of number of:</a:t>
            </a:r>
          </a:p>
          <a:p>
            <a:pPr lvl="1"/>
            <a:r>
              <a:rPr lang="en-US" sz="2000" dirty="0"/>
              <a:t> Number of people served by these systems in each county</a:t>
            </a:r>
          </a:p>
          <a:p>
            <a:pPr lvl="1"/>
            <a:r>
              <a:rPr lang="en-US" sz="2000" dirty="0"/>
              <a:t> Poverty in each </a:t>
            </a:r>
            <a:r>
              <a:rPr lang="en-US" sz="2000" dirty="0" smtClean="0"/>
              <a:t>county</a:t>
            </a:r>
          </a:p>
          <a:p>
            <a:r>
              <a:rPr lang="en-US" sz="2400" dirty="0" smtClean="0"/>
              <a:t>Create plot of correlation between poverty and Lead and Copper Rule Violations</a:t>
            </a:r>
          </a:p>
          <a:p>
            <a:r>
              <a:rPr lang="en-US" sz="2400" dirty="0" smtClean="0"/>
              <a:t>Report will elaborate on formal and informal enforcement actions in report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3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Motivation</a:t>
            </a:r>
          </a:p>
          <a:p>
            <a:r>
              <a:rPr lang="en-US" sz="2800" dirty="0"/>
              <a:t>Purpose</a:t>
            </a:r>
          </a:p>
          <a:p>
            <a:r>
              <a:rPr lang="en-US" sz="2800" dirty="0"/>
              <a:t>Safe Drinking Water Act Policy Overview</a:t>
            </a:r>
          </a:p>
          <a:p>
            <a:r>
              <a:rPr lang="en-US" sz="2800" dirty="0"/>
              <a:t>Data Sets</a:t>
            </a:r>
          </a:p>
          <a:p>
            <a:r>
              <a:rPr lang="en-US" sz="2800" dirty="0"/>
              <a:t>Maps/Results</a:t>
            </a:r>
          </a:p>
          <a:p>
            <a:r>
              <a:rPr lang="en-US" sz="2800" dirty="0"/>
              <a:t>Looking Forward/Future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7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7145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Motivation: Growing Spotlight of Aging Water Infrastructure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D23E6-0023-4D5C-BBAA-288283DF2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971800"/>
            <a:ext cx="5883018" cy="157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762318-7ADC-47F0-BCA3-7130F66D2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68" y="1314450"/>
            <a:ext cx="4931333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64004F-33B9-4B60-AB48-05B8E1E684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667"/>
          <a:stretch/>
        </p:blipFill>
        <p:spPr>
          <a:xfrm>
            <a:off x="1371601" y="4800600"/>
            <a:ext cx="7620000" cy="169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7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599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Drinking Water Contamination has Been Mapped A Lot But Not with Wealth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188" y="1498139"/>
            <a:ext cx="2881310" cy="824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Natural Resource Defense Council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5B586-F98C-43BA-A131-6A7464F9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030154"/>
            <a:ext cx="5424488" cy="1924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371D4E-695C-493A-98F1-BF0EC97E6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816292"/>
            <a:ext cx="4572000" cy="1914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83536A-9BC3-4BEE-BA4A-FCA8B6B091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35"/>
          <a:stretch/>
        </p:blipFill>
        <p:spPr>
          <a:xfrm>
            <a:off x="3048000" y="1066791"/>
            <a:ext cx="5943600" cy="183201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7267A6-45DF-4F75-BAF8-10A080139E35}"/>
              </a:ext>
            </a:extLst>
          </p:cNvPr>
          <p:cNvSpPr txBox="1">
            <a:spLocks/>
          </p:cNvSpPr>
          <p:nvPr/>
        </p:nvSpPr>
        <p:spPr>
          <a:xfrm>
            <a:off x="2133600" y="3474543"/>
            <a:ext cx="2881310" cy="824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Vox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D3985C-5904-451B-A2CF-976639A91022}"/>
              </a:ext>
            </a:extLst>
          </p:cNvPr>
          <p:cNvSpPr txBox="1">
            <a:spLocks/>
          </p:cNvSpPr>
          <p:nvPr/>
        </p:nvSpPr>
        <p:spPr>
          <a:xfrm>
            <a:off x="3202784" y="5673140"/>
            <a:ext cx="2881310" cy="824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Reuters</a:t>
            </a:r>
          </a:p>
        </p:txBody>
      </p:sp>
    </p:spTree>
    <p:extLst>
      <p:ext uri="{BB962C8B-B14F-4D97-AF65-F5344CB8AC3E}">
        <p14:creationId xmlns:p14="http://schemas.microsoft.com/office/powerpoint/2010/main" val="174594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Safe Drinking Water Act and Enforcement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Lead and Copper Rule</a:t>
            </a:r>
          </a:p>
          <a:p>
            <a:r>
              <a:rPr lang="en-US" sz="2800" dirty="0" smtClean="0"/>
              <a:t>Other Violations:</a:t>
            </a:r>
          </a:p>
          <a:p>
            <a:pPr lvl="1"/>
            <a:r>
              <a:rPr lang="en-US" sz="2500" dirty="0" smtClean="0"/>
              <a:t>Maximum </a:t>
            </a:r>
            <a:r>
              <a:rPr lang="en-US" sz="2500" dirty="0"/>
              <a:t>Contaminant Level (MCL) vs. Maximum Contaminant Level Goal (MCLG</a:t>
            </a:r>
            <a:r>
              <a:rPr lang="en-US" sz="2500" dirty="0" smtClean="0"/>
              <a:t>)</a:t>
            </a:r>
          </a:p>
          <a:p>
            <a:pPr lvl="1"/>
            <a:r>
              <a:rPr lang="en-US" sz="2500" dirty="0" smtClean="0"/>
              <a:t>Sampling Protocol</a:t>
            </a:r>
            <a:endParaRPr lang="en-US" sz="2500" dirty="0"/>
          </a:p>
          <a:p>
            <a:r>
              <a:rPr lang="en-US" sz="2800" dirty="0"/>
              <a:t>Issues with Sampling and Reporting</a:t>
            </a:r>
          </a:p>
          <a:p>
            <a:pPr lvl="1"/>
            <a:r>
              <a:rPr lang="en-US" sz="2400" dirty="0" smtClean="0"/>
              <a:t>EPA </a:t>
            </a:r>
            <a:r>
              <a:rPr lang="en-US" sz="2400" dirty="0"/>
              <a:t>does not have Flint POTW listed as a lead MCLG violation</a:t>
            </a:r>
          </a:p>
          <a:p>
            <a:r>
              <a:rPr lang="en-US" sz="2400" dirty="0"/>
              <a:t>Roughly 90% of drinking water violations only have informal actions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841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Purpose: Map Correlation Between Drinking Water Violations and Wealth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Number of in Facilities Each County with: </a:t>
            </a:r>
          </a:p>
          <a:p>
            <a:pPr lvl="1"/>
            <a:r>
              <a:rPr lang="en-US" sz="2400" dirty="0"/>
              <a:t>(1) At least One General Drinking Water Violations: Data for Past 3 </a:t>
            </a:r>
            <a:r>
              <a:rPr lang="en-US" sz="2400" dirty="0" smtClean="0"/>
              <a:t>Years (both small and large water systems)</a:t>
            </a:r>
            <a:endParaRPr lang="en-US" sz="2400" dirty="0"/>
          </a:p>
          <a:p>
            <a:pPr lvl="1"/>
            <a:r>
              <a:rPr lang="en-US" sz="2400" dirty="0"/>
              <a:t>(2) At least One Lead &amp; Copper Violations: Data for Past 5 years </a:t>
            </a:r>
          </a:p>
          <a:p>
            <a:r>
              <a:rPr lang="en-US" sz="2800" dirty="0"/>
              <a:t>Texas and California used because they have similar:</a:t>
            </a:r>
          </a:p>
          <a:p>
            <a:pPr lvl="1"/>
            <a:r>
              <a:rPr lang="en-US" sz="2400" dirty="0"/>
              <a:t>Percent of Poverty</a:t>
            </a:r>
          </a:p>
          <a:p>
            <a:pPr lvl="1"/>
            <a:r>
              <a:rPr lang="en-US" sz="2400" dirty="0"/>
              <a:t>High Population</a:t>
            </a:r>
          </a:p>
          <a:p>
            <a:pPr lvl="1"/>
            <a:r>
              <a:rPr lang="en-US" sz="2400" dirty="0"/>
              <a:t>Opposing </a:t>
            </a:r>
            <a:r>
              <a:rPr lang="en-US" sz="2400" dirty="0" smtClean="0"/>
              <a:t>Standards </a:t>
            </a:r>
            <a:r>
              <a:rPr lang="en-US" sz="2400" dirty="0"/>
              <a:t>on Environmental Regulation</a:t>
            </a:r>
          </a:p>
          <a:p>
            <a:r>
              <a:rPr lang="en-US" sz="2800" dirty="0"/>
              <a:t>Why Poverty and Not Income?</a:t>
            </a:r>
          </a:p>
          <a:p>
            <a:pPr lvl="1"/>
            <a:r>
              <a:rPr lang="en-US" sz="2400" dirty="0"/>
              <a:t>Poverty has a </a:t>
            </a:r>
            <a:r>
              <a:rPr lang="en-US" sz="2400" dirty="0" smtClean="0"/>
              <a:t>Nationwide </a:t>
            </a:r>
            <a:r>
              <a:rPr lang="en-US" sz="2400" dirty="0"/>
              <a:t>Standard</a:t>
            </a:r>
          </a:p>
          <a:p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3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Sets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Census </a:t>
            </a:r>
            <a:r>
              <a:rPr lang="en-US" sz="2400" dirty="0" smtClean="0"/>
              <a:t>Bureau-Poverty by County</a:t>
            </a:r>
          </a:p>
          <a:p>
            <a:endParaRPr lang="en-US" sz="2400" dirty="0"/>
          </a:p>
          <a:p>
            <a:r>
              <a:rPr lang="en-US" sz="2400" dirty="0"/>
              <a:t>US.gov- shapefiles for </a:t>
            </a:r>
            <a:r>
              <a:rPr lang="en-US" sz="2400" dirty="0" smtClean="0"/>
              <a:t>Counties</a:t>
            </a:r>
          </a:p>
          <a:p>
            <a:endParaRPr lang="en-US" sz="2400" dirty="0"/>
          </a:p>
          <a:p>
            <a:r>
              <a:rPr lang="en-US" sz="2400" dirty="0"/>
              <a:t>EPA: ECHO-Water Facility EPA Compliance Website by Address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14800"/>
            <a:ext cx="5381625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47800"/>
            <a:ext cx="26384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2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Map of Poverty and Water Violations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5754B4-CCEE-46ED-941C-06ABFAD86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t="5098" r="6541" b="46124"/>
          <a:stretch/>
        </p:blipFill>
        <p:spPr>
          <a:xfrm>
            <a:off x="711591" y="914400"/>
            <a:ext cx="7720818" cy="5756595"/>
          </a:xfrm>
        </p:spPr>
      </p:pic>
    </p:spTree>
    <p:extLst>
      <p:ext uri="{BB962C8B-B14F-4D97-AF65-F5344CB8AC3E}">
        <p14:creationId xmlns:p14="http://schemas.microsoft.com/office/powerpoint/2010/main" val="141729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 Poverty </a:t>
            </a:r>
            <a:r>
              <a:rPr lang="en-US" sz="3600" dirty="0"/>
              <a:t>and Water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6C282-9638-4981-8AA5-7C881289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73" y="1802179"/>
            <a:ext cx="7696200" cy="407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2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303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Drinking Water Violations in Low Income Communities</vt:lpstr>
      <vt:lpstr>Outline</vt:lpstr>
      <vt:lpstr>Motivation: Growing Spotlight of Aging Water Infrastructure</vt:lpstr>
      <vt:lpstr>Drinking Water Contamination has Been Mapped A Lot But Not with Wealth</vt:lpstr>
      <vt:lpstr>Safe Drinking Water Act and Enforcement</vt:lpstr>
      <vt:lpstr>Purpose: Map Correlation Between Drinking Water Violations and Wealth</vt:lpstr>
      <vt:lpstr>Data Sets Used</vt:lpstr>
      <vt:lpstr>Map of Poverty and Water Violations</vt:lpstr>
      <vt:lpstr>CA Poverty and Water Violations</vt:lpstr>
      <vt:lpstr>Map of Poverty and Water Violations</vt:lpstr>
      <vt:lpstr>TX Poverty and Water Violations</vt:lpstr>
      <vt:lpstr>Map of Poverty and Lead &amp; Copper Violations</vt:lpstr>
      <vt:lpstr>Map of Poverty and Lead &amp; Copper Violations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Drinking Water Violations in Low Income Communities</dc:title>
  <dc:creator>chinelo</dc:creator>
  <cp:lastModifiedBy>Maidment, David R</cp:lastModifiedBy>
  <cp:revision>48</cp:revision>
  <dcterms:created xsi:type="dcterms:W3CDTF">2017-11-26T12:14:39Z</dcterms:created>
  <dcterms:modified xsi:type="dcterms:W3CDTF">2017-11-28T17:38:16Z</dcterms:modified>
</cp:coreProperties>
</file>