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7" r:id="rId4"/>
    <p:sldId id="261" r:id="rId5"/>
    <p:sldId id="259" r:id="rId6"/>
    <p:sldId id="263" r:id="rId7"/>
    <p:sldId id="260" r:id="rId8"/>
    <p:sldId id="264" r:id="rId9"/>
    <p:sldId id="262" r:id="rId10"/>
    <p:sldId id="265" r:id="rId11"/>
    <p:sldId id="266" r:id="rId12"/>
    <p:sldId id="267" r:id="rId13"/>
    <p:sldId id="270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6625215-DE26-43FD-A483-BE044B33A969}">
          <p14:sldIdLst>
            <p14:sldId id="256"/>
            <p14:sldId id="258"/>
            <p14:sldId id="257"/>
            <p14:sldId id="261"/>
            <p14:sldId id="259"/>
            <p14:sldId id="263"/>
            <p14:sldId id="260"/>
            <p14:sldId id="264"/>
            <p14:sldId id="262"/>
            <p14:sldId id="265"/>
            <p14:sldId id="266"/>
            <p14:sldId id="267"/>
            <p14:sldId id="270"/>
            <p14:sldId id="269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F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481" autoAdjust="0"/>
  </p:normalViewPr>
  <p:slideViewPr>
    <p:cSldViewPr snapToGrid="0">
      <p:cViewPr varScale="1">
        <p:scale>
          <a:sx n="82" d="100"/>
          <a:sy n="82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8A8A5-AC96-4A4E-B605-AD3ABC094812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E8936-EE77-4274-B18F-93B286431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0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E8936-EE77-4274-B18F-93B2864318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62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E8936-EE77-4274-B18F-93B2864318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73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03B00-A7D7-45E7-BCF9-02E575C725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CE 384N GIS in water resources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Flooding in Houston  during Hurricane Harvey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1919AC-1D97-43D0-AE59-BD11F122B398}"/>
              </a:ext>
            </a:extLst>
          </p:cNvPr>
          <p:cNvSpPr/>
          <p:nvPr/>
        </p:nvSpPr>
        <p:spPr>
          <a:xfrm>
            <a:off x="347241" y="3085767"/>
            <a:ext cx="11539959" cy="343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ECDEC-8F9D-445D-87A6-4AD95F77F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933555"/>
          </a:xfrm>
        </p:spPr>
        <p:txBody>
          <a:bodyPr>
            <a:normAutofit/>
          </a:bodyPr>
          <a:lstStyle/>
          <a:p>
            <a:r>
              <a:rPr lang="en-US" dirty="0"/>
              <a:t>Yun Liu (Lorraine)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11/27/2018</a:t>
            </a:r>
          </a:p>
        </p:txBody>
      </p:sp>
    </p:spTree>
    <p:extLst>
      <p:ext uri="{BB962C8B-B14F-4D97-AF65-F5344CB8AC3E}">
        <p14:creationId xmlns:p14="http://schemas.microsoft.com/office/powerpoint/2010/main" val="324970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FD9C6-2432-48FE-A3FC-1FCCA945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3B9E4E4E-A738-4575-993A-A1F67F8FF8A1}"/>
              </a:ext>
            </a:extLst>
          </p:cNvPr>
          <p:cNvSpPr txBox="1">
            <a:spLocks/>
          </p:cNvSpPr>
          <p:nvPr/>
        </p:nvSpPr>
        <p:spPr>
          <a:xfrm>
            <a:off x="450649" y="1903779"/>
            <a:ext cx="11300364" cy="3917901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HAND</a:t>
            </a:r>
          </a:p>
          <a:p>
            <a:pPr marL="0" indent="0">
              <a:buNone/>
            </a:pPr>
            <a:r>
              <a:rPr lang="en-US" dirty="0"/>
              <a:t>Just as we learnt in Exercise 5, but I encountered some problems with the dimensions of my </a:t>
            </a:r>
            <a:r>
              <a:rPr lang="en-US" dirty="0" err="1"/>
              <a:t>Start.tif</a:t>
            </a:r>
            <a:r>
              <a:rPr lang="en-US" dirty="0"/>
              <a:t>, which lead to a failure when doing flow accumulation.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8">
            <a:extLst>
              <a:ext uri="{FF2B5EF4-FFF2-40B4-BE49-F238E27FC236}">
                <a16:creationId xmlns:a16="http://schemas.microsoft.com/office/drawing/2014/main" id="{154E4185-541C-47EA-A3E8-A3E66B29C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6" r="-2"/>
          <a:stretch>
            <a:fillRect/>
          </a:stretch>
        </p:blipFill>
        <p:spPr bwMode="auto">
          <a:xfrm>
            <a:off x="789903" y="3041290"/>
            <a:ext cx="4815062" cy="319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7">
            <a:extLst>
              <a:ext uri="{FF2B5EF4-FFF2-40B4-BE49-F238E27FC236}">
                <a16:creationId xmlns:a16="http://schemas.microsoft.com/office/drawing/2014/main" id="{98098464-D180-48B3-BC36-7D38E5067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3"/>
          <a:stretch>
            <a:fillRect/>
          </a:stretch>
        </p:blipFill>
        <p:spPr bwMode="auto">
          <a:xfrm>
            <a:off x="6363452" y="3041290"/>
            <a:ext cx="5038645" cy="319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6930C6-B0E4-486F-9A94-42D64BB97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1F37AF9-9755-4A18-A432-5EFBF3006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61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280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FD9C6-2432-48FE-A3FC-1FCCA945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3B9E4E4E-A738-4575-993A-A1F67F8FF8A1}"/>
              </a:ext>
            </a:extLst>
          </p:cNvPr>
          <p:cNvSpPr txBox="1">
            <a:spLocks/>
          </p:cNvSpPr>
          <p:nvPr/>
        </p:nvSpPr>
        <p:spPr>
          <a:xfrm>
            <a:off x="450649" y="1903779"/>
            <a:ext cx="11300364" cy="3917901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GeoFlood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GeoFlood is a method designed for mapping real-time inundation extents using high-resolution terrain inputs at low computational cost. It couples the effective Height Above Nearest Drainage (HAND) method and </a:t>
            </a:r>
            <a:r>
              <a:rPr lang="en-US" dirty="0" err="1"/>
              <a:t>GeoNet</a:t>
            </a:r>
            <a:r>
              <a:rPr lang="en-US" dirty="0"/>
              <a:t>, a channel extraction method designed for high-resolution lidar-derived terrain data.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Easy to use and does not charge for using.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Once finished for the first</a:t>
            </a:r>
          </a:p>
          <a:p>
            <a:pPr marL="0" indent="0">
              <a:buNone/>
            </a:pPr>
            <a:r>
              <a:rPr lang="en-US" dirty="0"/>
              <a:t>     time, could generate</a:t>
            </a:r>
          </a:p>
          <a:p>
            <a:pPr marL="0" indent="0">
              <a:buNone/>
            </a:pPr>
            <a:r>
              <a:rPr lang="en-US" dirty="0"/>
              <a:t>     real-time flood map easily </a:t>
            </a:r>
          </a:p>
          <a:p>
            <a:pPr marL="0" indent="0">
              <a:buNone/>
            </a:pPr>
            <a:r>
              <a:rPr lang="en-US" dirty="0"/>
              <a:t>    with NWM  forecast data.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Poor fault-tolerance.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6930C6-B0E4-486F-9A94-42D64BB97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1F37AF9-9755-4A18-A432-5EFBF3006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61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6DD04F-1D9A-44F7-A59C-B36E88B17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977" y="3576953"/>
            <a:ext cx="8440798" cy="265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29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18A306-443B-4844-9884-D3E2C3B371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430D2A-93AA-410C-B1BB-98FEA29907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0EF52A-1A39-47D8-AA03-47A1C47BE3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FEE19F-5EEB-4C78-9CCD-EACED2DB67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1A1658-C25E-429D-B49D-7C315653F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73231"/>
            <a:ext cx="3054091" cy="47115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Future Work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EE959E-BF10-4204-9556-D1707088D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D17B6A-CB37-4005-9681-A20AFCDC78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7BBDE9-DAED-40B0-A640-503C918D1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877EA1-1ADC-4A72-B8CC-44B60CC84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02629" y="1073231"/>
            <a:ext cx="6599582" cy="47115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HAND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     -Find out how to develop </a:t>
            </a:r>
            <a:r>
              <a:rPr lang="en-US" sz="2000" dirty="0" err="1">
                <a:solidFill>
                  <a:srgbClr val="FFFFFF"/>
                </a:solidFill>
              </a:rPr>
              <a:t>Start.tif</a:t>
            </a:r>
            <a:r>
              <a:rPr lang="en-US" sz="2000" dirty="0">
                <a:solidFill>
                  <a:srgbClr val="FFFFFF"/>
                </a:solidFill>
              </a:rPr>
              <a:t> with correct dimensions and finish the mapping.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GeoFlood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    -Convert the water-level data from USGS gages into required format, plug into the model and develop the inundation map.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    -Compare the difference between maps developed from different methods and real map</a:t>
            </a:r>
          </a:p>
        </p:txBody>
      </p:sp>
    </p:spTree>
    <p:extLst>
      <p:ext uri="{BB962C8B-B14F-4D97-AF65-F5344CB8AC3E}">
        <p14:creationId xmlns:p14="http://schemas.microsoft.com/office/powerpoint/2010/main" val="904406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30F11-A7F5-4ACC-9D3C-3FD4C9F76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D0762-8F91-447D-8EF8-5A63B74AE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355" y="2180496"/>
            <a:ext cx="10166452" cy="3678303"/>
          </a:xfrm>
        </p:spPr>
        <p:txBody>
          <a:bodyPr/>
          <a:lstStyle/>
          <a:p>
            <a:r>
              <a:rPr lang="en-US" dirty="0"/>
              <a:t>David R. Maidment</a:t>
            </a:r>
          </a:p>
          <a:p>
            <a:r>
              <a:rPr lang="en-US" dirty="0"/>
              <a:t>Xing Zheng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DB54B7-11B0-428E-B019-60B49A38E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508" y="2195609"/>
            <a:ext cx="53149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01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830057-F4EE-412A-8526-36BE1CE18C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AEBA82-E2D4-4653-AEE3-E95B330DDA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86509E-DAF8-4DA0-B09B-FA3FB341C2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E11946-6976-4B44-971A-07BFBE9544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F4F9F6-88C0-41BF-A93B-B0713A6B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096" y="4603782"/>
            <a:ext cx="3101949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Questions?</a:t>
            </a: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02088CA-246D-446F-9AA8-73C982D661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900"/>
            <a:ext cx="12192000" cy="3708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1B3BAB19-A5E4-456D-B94D-E8537FF23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294884" y="794908"/>
            <a:ext cx="3566161" cy="356616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8930791-7D41-4CB3-8769-AA51FC9DC2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3543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830057-F4EE-412A-8526-36BE1CE18C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AEBA82-E2D4-4653-AEE3-E95B330DDA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86509E-DAF8-4DA0-B09B-FA3FB341C2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04403F-BB31-4282-8635-1B39793F3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A28AC4B-805D-4091-A648-61572081C7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AB140-7AE7-4F4F-9FC0-75FB2AD7A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55" y="2913393"/>
            <a:ext cx="3409783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Thanks!</a:t>
            </a:r>
          </a:p>
        </p:txBody>
      </p:sp>
      <p:pic>
        <p:nvPicPr>
          <p:cNvPr id="7" name="Graphic 6" descr="Winking Face with Solid Fill">
            <a:extLst>
              <a:ext uri="{FF2B5EF4-FFF2-40B4-BE49-F238E27FC236}">
                <a16:creationId xmlns:a16="http://schemas.microsoft.com/office/drawing/2014/main" id="{8BD3EF32-7A98-43A5-B7D3-BA7C1B428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08757" y="1111641"/>
            <a:ext cx="4655348" cy="465534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6D733BE-061E-4600-B6A3-62A68EF2C6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6825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0A64F-BECA-4A5A-ABD8-9656B4716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460CD-AECF-4A2D-B9F8-5A68ABCC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Background</a:t>
            </a:r>
          </a:p>
          <a:p>
            <a:r>
              <a:rPr lang="en-US" sz="3600" dirty="0"/>
              <a:t>Data</a:t>
            </a:r>
          </a:p>
          <a:p>
            <a:r>
              <a:rPr lang="en-US" sz="3600" dirty="0"/>
              <a:t>Methods</a:t>
            </a:r>
          </a:p>
          <a:p>
            <a:r>
              <a:rPr lang="en-US" sz="3600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67875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AAAB002-E48E-4009-828A-511F7A8280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2" descr="https://cdn.cnn.com/cnnnext/dam/assets/170828100932-62c-hurricane-harvey-0827-super-169.jpg">
            <a:extLst>
              <a:ext uri="{FF2B5EF4-FFF2-40B4-BE49-F238E27FC236}">
                <a16:creationId xmlns:a16="http://schemas.microsoft.com/office/drawing/2014/main" id="{9A6E3B74-D0DC-470D-B2FD-947CB8EF0FE6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74D7E9A-D874-4F02-8A2D-F9CD220591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23123"/>
            <a:ext cx="4216219" cy="5935132"/>
            <a:chOff x="438068" y="457200"/>
            <a:chExt cx="3703320" cy="59351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F32581-CAA1-43C6-8532-DC56C8435C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EF55D5-23F0-4398-B16B-AEF5778C30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BA07BAE-37F8-46C1-BDD1-19185218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540" y="1006956"/>
            <a:ext cx="3730810" cy="1372177"/>
          </a:xfrm>
        </p:spPr>
        <p:txBody>
          <a:bodyPr anchor="ctr">
            <a:normAutofit/>
          </a:bodyPr>
          <a:lstStyle/>
          <a:p>
            <a:r>
              <a:rPr lang="en-US" sz="2600" dirty="0">
                <a:solidFill>
                  <a:srgbClr val="FFFFFF"/>
                </a:solidFill>
              </a:rPr>
              <a:t>background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431ACF-EEA2-426A-BE6D-6DD7A428F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531" y="2438399"/>
            <a:ext cx="3730810" cy="3564467"/>
          </a:xfrm>
        </p:spPr>
        <p:txBody>
          <a:bodyPr>
            <a:normAutofit lnSpcReduction="10000"/>
          </a:bodyPr>
          <a:lstStyle/>
          <a:p>
            <a:pPr>
              <a:buClr>
                <a:srgbClr val="6791BE"/>
              </a:buClr>
            </a:pPr>
            <a:r>
              <a:rPr lang="en-US" dirty="0">
                <a:solidFill>
                  <a:srgbClr val="FFFFFF"/>
                </a:solidFill>
              </a:rPr>
              <a:t>Hurricane Harvey of 2017 formed catastrophic rainfall-triggered flooding in the Houston metropolitan area and Southeast Texas. </a:t>
            </a:r>
          </a:p>
          <a:p>
            <a:pPr>
              <a:buClr>
                <a:srgbClr val="6791BE"/>
              </a:buClr>
            </a:pPr>
            <a:r>
              <a:rPr lang="en-US" dirty="0">
                <a:solidFill>
                  <a:srgbClr val="FFFFFF"/>
                </a:solidFill>
              </a:rPr>
              <a:t>In a four-day period, many areas received more than 40 inches of rain. </a:t>
            </a:r>
          </a:p>
          <a:p>
            <a:pPr>
              <a:buClr>
                <a:srgbClr val="6791BE"/>
              </a:buClr>
            </a:pPr>
            <a:r>
              <a:rPr lang="en-US" dirty="0">
                <a:solidFill>
                  <a:srgbClr val="FFFFFF"/>
                </a:solidFill>
              </a:rPr>
              <a:t>The resulting floods inundated hundreds of thousands of homes, which displaced more than 30,000 people.</a:t>
            </a:r>
          </a:p>
        </p:txBody>
      </p:sp>
    </p:spTree>
    <p:extLst>
      <p:ext uri="{BB962C8B-B14F-4D97-AF65-F5344CB8AC3E}">
        <p14:creationId xmlns:p14="http://schemas.microsoft.com/office/powerpoint/2010/main" val="4098192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6ACD06EE-D309-40F6-83F5-0252772E1D79}"/>
              </a:ext>
            </a:extLst>
          </p:cNvPr>
          <p:cNvSpPr txBox="1">
            <a:spLocks/>
          </p:cNvSpPr>
          <p:nvPr/>
        </p:nvSpPr>
        <p:spPr>
          <a:xfrm>
            <a:off x="6492240" y="1670099"/>
            <a:ext cx="5047106" cy="3917901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6791BE"/>
              </a:buClr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The Buffalo Bayou watershed is primarily located in west-central Harris County with a small portion crossing into Fort Bend County.</a:t>
            </a:r>
          </a:p>
          <a:p>
            <a:pPr algn="just">
              <a:buClr>
                <a:srgbClr val="6791BE"/>
              </a:buClr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Nearly 80 percent of the Watershed is urbanized yielding a high percentage of impervious land area. Problems associated with this level of urbanization include flooding, poor water quality etc. </a:t>
            </a:r>
          </a:p>
          <a:p>
            <a:pPr algn="just">
              <a:buClr>
                <a:srgbClr val="6791BE"/>
              </a:buClr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Based on the 2010 U.S. Census, the estimated population of the Buffalo Bayou watershed is 444,602.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CC76CBD-D85A-4C32-AA0C-C0D27CC4B8EA}"/>
              </a:ext>
            </a:extLst>
          </p:cNvPr>
          <p:cNvSpPr txBox="1">
            <a:spLocks/>
          </p:cNvSpPr>
          <p:nvPr/>
        </p:nvSpPr>
        <p:spPr>
          <a:xfrm>
            <a:off x="613275" y="297922"/>
            <a:ext cx="3730810" cy="137217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dirty="0">
                <a:solidFill>
                  <a:schemeClr val="bg2">
                    <a:lumMod val="50000"/>
                  </a:schemeClr>
                </a:solidFill>
              </a:rPr>
              <a:t>background</a:t>
            </a:r>
          </a:p>
        </p:txBody>
      </p:sp>
      <p:pic>
        <p:nvPicPr>
          <p:cNvPr id="2" name="Picture 1" descr="https://upload.wikimedia.org/wikipedia/commons/2/2a/Buffalo_Watershed.png">
            <a:extLst>
              <a:ext uri="{FF2B5EF4-FFF2-40B4-BE49-F238E27FC236}">
                <a16:creationId xmlns:a16="http://schemas.microsoft.com/office/drawing/2014/main" id="{2F4A9AB2-09AE-4FC0-B245-F7E73EABB88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75" y="1287169"/>
            <a:ext cx="5574165" cy="46837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26B5903-2A67-47C4-9553-A47C91EF03DF}"/>
              </a:ext>
            </a:extLst>
          </p:cNvPr>
          <p:cNvSpPr/>
          <p:nvPr/>
        </p:nvSpPr>
        <p:spPr>
          <a:xfrm>
            <a:off x="1966904" y="3945697"/>
            <a:ext cx="3357001" cy="336520"/>
          </a:xfrm>
          <a:custGeom>
            <a:avLst/>
            <a:gdLst>
              <a:gd name="connsiteX0" fmla="*/ 3177124 w 3177124"/>
              <a:gd name="connsiteY0" fmla="*/ 0 h 327977"/>
              <a:gd name="connsiteX1" fmla="*/ 3150454 w 3177124"/>
              <a:gd name="connsiteY1" fmla="*/ 76200 h 327977"/>
              <a:gd name="connsiteX2" fmla="*/ 3078064 w 3177124"/>
              <a:gd name="connsiteY2" fmla="*/ 99060 h 327977"/>
              <a:gd name="connsiteX3" fmla="*/ 2986624 w 3177124"/>
              <a:gd name="connsiteY3" fmla="*/ 110490 h 327977"/>
              <a:gd name="connsiteX4" fmla="*/ 2883754 w 3177124"/>
              <a:gd name="connsiteY4" fmla="*/ 99060 h 327977"/>
              <a:gd name="connsiteX5" fmla="*/ 2815174 w 3177124"/>
              <a:gd name="connsiteY5" fmla="*/ 91440 h 327977"/>
              <a:gd name="connsiteX6" fmla="*/ 2784694 w 3177124"/>
              <a:gd name="connsiteY6" fmla="*/ 118110 h 327977"/>
              <a:gd name="connsiteX7" fmla="*/ 2750404 w 3177124"/>
              <a:gd name="connsiteY7" fmla="*/ 144780 h 327977"/>
              <a:gd name="connsiteX8" fmla="*/ 2708494 w 3177124"/>
              <a:gd name="connsiteY8" fmla="*/ 137160 h 327977"/>
              <a:gd name="connsiteX9" fmla="*/ 2678014 w 3177124"/>
              <a:gd name="connsiteY9" fmla="*/ 148590 h 327977"/>
              <a:gd name="connsiteX10" fmla="*/ 2636104 w 3177124"/>
              <a:gd name="connsiteY10" fmla="*/ 186690 h 327977"/>
              <a:gd name="connsiteX11" fmla="*/ 2578954 w 3177124"/>
              <a:gd name="connsiteY11" fmla="*/ 194310 h 327977"/>
              <a:gd name="connsiteX12" fmla="*/ 2495134 w 3177124"/>
              <a:gd name="connsiteY12" fmla="*/ 198120 h 327977"/>
              <a:gd name="connsiteX13" fmla="*/ 2411314 w 3177124"/>
              <a:gd name="connsiteY13" fmla="*/ 201930 h 327977"/>
              <a:gd name="connsiteX14" fmla="*/ 2369404 w 3177124"/>
              <a:gd name="connsiteY14" fmla="*/ 171450 h 327977"/>
              <a:gd name="connsiteX15" fmla="*/ 2293204 w 3177124"/>
              <a:gd name="connsiteY15" fmla="*/ 121920 h 327977"/>
              <a:gd name="connsiteX16" fmla="*/ 2266534 w 3177124"/>
              <a:gd name="connsiteY16" fmla="*/ 87630 h 327977"/>
              <a:gd name="connsiteX17" fmla="*/ 2270344 w 3177124"/>
              <a:gd name="connsiteY17" fmla="*/ 80010 h 327977"/>
              <a:gd name="connsiteX18" fmla="*/ 2197954 w 3177124"/>
              <a:gd name="connsiteY18" fmla="*/ 68580 h 327977"/>
              <a:gd name="connsiteX19" fmla="*/ 2114134 w 3177124"/>
              <a:gd name="connsiteY19" fmla="*/ 68580 h 327977"/>
              <a:gd name="connsiteX20" fmla="*/ 2072224 w 3177124"/>
              <a:gd name="connsiteY20" fmla="*/ 57150 h 327977"/>
              <a:gd name="connsiteX21" fmla="*/ 2041744 w 3177124"/>
              <a:gd name="connsiteY21" fmla="*/ 53340 h 327977"/>
              <a:gd name="connsiteX22" fmla="*/ 1988404 w 3177124"/>
              <a:gd name="connsiteY22" fmla="*/ 76200 h 327977"/>
              <a:gd name="connsiteX23" fmla="*/ 1885534 w 3177124"/>
              <a:gd name="connsiteY23" fmla="*/ 76200 h 327977"/>
              <a:gd name="connsiteX24" fmla="*/ 1828384 w 3177124"/>
              <a:gd name="connsiteY24" fmla="*/ 57150 h 327977"/>
              <a:gd name="connsiteX25" fmla="*/ 1816954 w 3177124"/>
              <a:gd name="connsiteY25" fmla="*/ 68580 h 327977"/>
              <a:gd name="connsiteX26" fmla="*/ 1744564 w 3177124"/>
              <a:gd name="connsiteY26" fmla="*/ 102870 h 327977"/>
              <a:gd name="connsiteX27" fmla="*/ 1645504 w 3177124"/>
              <a:gd name="connsiteY27" fmla="*/ 102870 h 327977"/>
              <a:gd name="connsiteX28" fmla="*/ 1569304 w 3177124"/>
              <a:gd name="connsiteY28" fmla="*/ 87630 h 327977"/>
              <a:gd name="connsiteX29" fmla="*/ 1531204 w 3177124"/>
              <a:gd name="connsiteY29" fmla="*/ 64770 h 327977"/>
              <a:gd name="connsiteX30" fmla="*/ 1496914 w 3177124"/>
              <a:gd name="connsiteY30" fmla="*/ 64770 h 327977"/>
              <a:gd name="connsiteX31" fmla="*/ 1477864 w 3177124"/>
              <a:gd name="connsiteY31" fmla="*/ 83820 h 327977"/>
              <a:gd name="connsiteX32" fmla="*/ 1458814 w 3177124"/>
              <a:gd name="connsiteY32" fmla="*/ 110490 h 327977"/>
              <a:gd name="connsiteX33" fmla="*/ 1432144 w 3177124"/>
              <a:gd name="connsiteY33" fmla="*/ 144780 h 327977"/>
              <a:gd name="connsiteX34" fmla="*/ 1371184 w 3177124"/>
              <a:gd name="connsiteY34" fmla="*/ 163830 h 327977"/>
              <a:gd name="connsiteX35" fmla="*/ 1268314 w 3177124"/>
              <a:gd name="connsiteY35" fmla="*/ 156210 h 327977"/>
              <a:gd name="connsiteX36" fmla="*/ 1234024 w 3177124"/>
              <a:gd name="connsiteY36" fmla="*/ 140970 h 327977"/>
              <a:gd name="connsiteX37" fmla="*/ 1214974 w 3177124"/>
              <a:gd name="connsiteY37" fmla="*/ 110490 h 327977"/>
              <a:gd name="connsiteX38" fmla="*/ 1161634 w 3177124"/>
              <a:gd name="connsiteY38" fmla="*/ 102870 h 327977"/>
              <a:gd name="connsiteX39" fmla="*/ 1138774 w 3177124"/>
              <a:gd name="connsiteY39" fmla="*/ 114300 h 327977"/>
              <a:gd name="connsiteX40" fmla="*/ 1112104 w 3177124"/>
              <a:gd name="connsiteY40" fmla="*/ 99060 h 327977"/>
              <a:gd name="connsiteX41" fmla="*/ 1047334 w 3177124"/>
              <a:gd name="connsiteY41" fmla="*/ 91440 h 327977"/>
              <a:gd name="connsiteX42" fmla="*/ 1005424 w 3177124"/>
              <a:gd name="connsiteY42" fmla="*/ 106680 h 327977"/>
              <a:gd name="connsiteX43" fmla="*/ 948274 w 3177124"/>
              <a:gd name="connsiteY43" fmla="*/ 118110 h 327977"/>
              <a:gd name="connsiteX44" fmla="*/ 910174 w 3177124"/>
              <a:gd name="connsiteY44" fmla="*/ 95250 h 327977"/>
              <a:gd name="connsiteX45" fmla="*/ 879694 w 3177124"/>
              <a:gd name="connsiteY45" fmla="*/ 64770 h 327977"/>
              <a:gd name="connsiteX46" fmla="*/ 830164 w 3177124"/>
              <a:gd name="connsiteY46" fmla="*/ 72390 h 327977"/>
              <a:gd name="connsiteX47" fmla="*/ 803494 w 3177124"/>
              <a:gd name="connsiteY47" fmla="*/ 91440 h 327977"/>
              <a:gd name="connsiteX48" fmla="*/ 773014 w 3177124"/>
              <a:gd name="connsiteY48" fmla="*/ 95250 h 327977"/>
              <a:gd name="connsiteX49" fmla="*/ 734914 w 3177124"/>
              <a:gd name="connsiteY49" fmla="*/ 91440 h 327977"/>
              <a:gd name="connsiteX50" fmla="*/ 677764 w 3177124"/>
              <a:gd name="connsiteY50" fmla="*/ 121920 h 327977"/>
              <a:gd name="connsiteX51" fmla="*/ 612994 w 3177124"/>
              <a:gd name="connsiteY51" fmla="*/ 156210 h 327977"/>
              <a:gd name="connsiteX52" fmla="*/ 563464 w 3177124"/>
              <a:gd name="connsiteY52" fmla="*/ 201930 h 327977"/>
              <a:gd name="connsiteX53" fmla="*/ 529174 w 3177124"/>
              <a:gd name="connsiteY53" fmla="*/ 240030 h 327977"/>
              <a:gd name="connsiteX54" fmla="*/ 510124 w 3177124"/>
              <a:gd name="connsiteY54" fmla="*/ 289560 h 327977"/>
              <a:gd name="connsiteX55" fmla="*/ 483454 w 3177124"/>
              <a:gd name="connsiteY55" fmla="*/ 320040 h 327977"/>
              <a:gd name="connsiteX56" fmla="*/ 445354 w 3177124"/>
              <a:gd name="connsiteY56" fmla="*/ 327660 h 327977"/>
              <a:gd name="connsiteX57" fmla="*/ 384394 w 3177124"/>
              <a:gd name="connsiteY57" fmla="*/ 312420 h 327977"/>
              <a:gd name="connsiteX58" fmla="*/ 323434 w 3177124"/>
              <a:gd name="connsiteY58" fmla="*/ 297180 h 327977"/>
              <a:gd name="connsiteX59" fmla="*/ 281524 w 3177124"/>
              <a:gd name="connsiteY59" fmla="*/ 304800 h 327977"/>
              <a:gd name="connsiteX60" fmla="*/ 266284 w 3177124"/>
              <a:gd name="connsiteY60" fmla="*/ 323850 h 327977"/>
              <a:gd name="connsiteX61" fmla="*/ 228184 w 3177124"/>
              <a:gd name="connsiteY61" fmla="*/ 308610 h 327977"/>
              <a:gd name="connsiteX62" fmla="*/ 186274 w 3177124"/>
              <a:gd name="connsiteY62" fmla="*/ 289560 h 327977"/>
              <a:gd name="connsiteX63" fmla="*/ 140554 w 3177124"/>
              <a:gd name="connsiteY63" fmla="*/ 274320 h 327977"/>
              <a:gd name="connsiteX64" fmla="*/ 98644 w 3177124"/>
              <a:gd name="connsiteY64" fmla="*/ 259080 h 327977"/>
              <a:gd name="connsiteX65" fmla="*/ 75784 w 3177124"/>
              <a:gd name="connsiteY65" fmla="*/ 236220 h 327977"/>
              <a:gd name="connsiteX66" fmla="*/ 52924 w 3177124"/>
              <a:gd name="connsiteY66" fmla="*/ 213360 h 327977"/>
              <a:gd name="connsiteX67" fmla="*/ 41494 w 3177124"/>
              <a:gd name="connsiteY67" fmla="*/ 179070 h 327977"/>
              <a:gd name="connsiteX68" fmla="*/ 30064 w 3177124"/>
              <a:gd name="connsiteY68" fmla="*/ 160020 h 327977"/>
              <a:gd name="connsiteX69" fmla="*/ 11014 w 3177124"/>
              <a:gd name="connsiteY69" fmla="*/ 152400 h 327977"/>
              <a:gd name="connsiteX70" fmla="*/ 7204 w 3177124"/>
              <a:gd name="connsiteY70" fmla="*/ 148590 h 327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177124" h="327977">
                <a:moveTo>
                  <a:pt x="3177124" y="0"/>
                </a:moveTo>
                <a:cubicBezTo>
                  <a:pt x="3172044" y="29845"/>
                  <a:pt x="3166964" y="59690"/>
                  <a:pt x="3150454" y="76200"/>
                </a:cubicBezTo>
                <a:cubicBezTo>
                  <a:pt x="3133944" y="92710"/>
                  <a:pt x="3105369" y="93345"/>
                  <a:pt x="3078064" y="99060"/>
                </a:cubicBezTo>
                <a:cubicBezTo>
                  <a:pt x="3050759" y="104775"/>
                  <a:pt x="3019009" y="110490"/>
                  <a:pt x="2986624" y="110490"/>
                </a:cubicBezTo>
                <a:cubicBezTo>
                  <a:pt x="2954239" y="110490"/>
                  <a:pt x="2883754" y="99060"/>
                  <a:pt x="2883754" y="99060"/>
                </a:cubicBezTo>
                <a:cubicBezTo>
                  <a:pt x="2855179" y="95885"/>
                  <a:pt x="2831684" y="88265"/>
                  <a:pt x="2815174" y="91440"/>
                </a:cubicBezTo>
                <a:cubicBezTo>
                  <a:pt x="2798664" y="94615"/>
                  <a:pt x="2795489" y="109220"/>
                  <a:pt x="2784694" y="118110"/>
                </a:cubicBezTo>
                <a:cubicBezTo>
                  <a:pt x="2773899" y="127000"/>
                  <a:pt x="2763104" y="141605"/>
                  <a:pt x="2750404" y="144780"/>
                </a:cubicBezTo>
                <a:cubicBezTo>
                  <a:pt x="2737704" y="147955"/>
                  <a:pt x="2720559" y="136525"/>
                  <a:pt x="2708494" y="137160"/>
                </a:cubicBezTo>
                <a:cubicBezTo>
                  <a:pt x="2696429" y="137795"/>
                  <a:pt x="2690079" y="140335"/>
                  <a:pt x="2678014" y="148590"/>
                </a:cubicBezTo>
                <a:cubicBezTo>
                  <a:pt x="2665949" y="156845"/>
                  <a:pt x="2652614" y="179070"/>
                  <a:pt x="2636104" y="186690"/>
                </a:cubicBezTo>
                <a:cubicBezTo>
                  <a:pt x="2619594" y="194310"/>
                  <a:pt x="2602449" y="192405"/>
                  <a:pt x="2578954" y="194310"/>
                </a:cubicBezTo>
                <a:cubicBezTo>
                  <a:pt x="2555459" y="196215"/>
                  <a:pt x="2495134" y="198120"/>
                  <a:pt x="2495134" y="198120"/>
                </a:cubicBezTo>
                <a:cubicBezTo>
                  <a:pt x="2467194" y="199390"/>
                  <a:pt x="2432269" y="206375"/>
                  <a:pt x="2411314" y="201930"/>
                </a:cubicBezTo>
                <a:cubicBezTo>
                  <a:pt x="2390359" y="197485"/>
                  <a:pt x="2389089" y="184785"/>
                  <a:pt x="2369404" y="171450"/>
                </a:cubicBezTo>
                <a:cubicBezTo>
                  <a:pt x="2349719" y="158115"/>
                  <a:pt x="2310349" y="135890"/>
                  <a:pt x="2293204" y="121920"/>
                </a:cubicBezTo>
                <a:cubicBezTo>
                  <a:pt x="2276059" y="107950"/>
                  <a:pt x="2270344" y="94615"/>
                  <a:pt x="2266534" y="87630"/>
                </a:cubicBezTo>
                <a:cubicBezTo>
                  <a:pt x="2262724" y="80645"/>
                  <a:pt x="2281774" y="83185"/>
                  <a:pt x="2270344" y="80010"/>
                </a:cubicBezTo>
                <a:cubicBezTo>
                  <a:pt x="2258914" y="76835"/>
                  <a:pt x="2223989" y="70485"/>
                  <a:pt x="2197954" y="68580"/>
                </a:cubicBezTo>
                <a:cubicBezTo>
                  <a:pt x="2171919" y="66675"/>
                  <a:pt x="2135089" y="70485"/>
                  <a:pt x="2114134" y="68580"/>
                </a:cubicBezTo>
                <a:cubicBezTo>
                  <a:pt x="2093179" y="66675"/>
                  <a:pt x="2084289" y="59690"/>
                  <a:pt x="2072224" y="57150"/>
                </a:cubicBezTo>
                <a:cubicBezTo>
                  <a:pt x="2060159" y="54610"/>
                  <a:pt x="2055714" y="50165"/>
                  <a:pt x="2041744" y="53340"/>
                </a:cubicBezTo>
                <a:cubicBezTo>
                  <a:pt x="2027774" y="56515"/>
                  <a:pt x="2014439" y="72390"/>
                  <a:pt x="1988404" y="76200"/>
                </a:cubicBezTo>
                <a:cubicBezTo>
                  <a:pt x="1962369" y="80010"/>
                  <a:pt x="1912204" y="79375"/>
                  <a:pt x="1885534" y="76200"/>
                </a:cubicBezTo>
                <a:cubicBezTo>
                  <a:pt x="1858864" y="73025"/>
                  <a:pt x="1839814" y="58420"/>
                  <a:pt x="1828384" y="57150"/>
                </a:cubicBezTo>
                <a:cubicBezTo>
                  <a:pt x="1816954" y="55880"/>
                  <a:pt x="1830924" y="60960"/>
                  <a:pt x="1816954" y="68580"/>
                </a:cubicBezTo>
                <a:cubicBezTo>
                  <a:pt x="1802984" y="76200"/>
                  <a:pt x="1773139" y="97155"/>
                  <a:pt x="1744564" y="102870"/>
                </a:cubicBezTo>
                <a:cubicBezTo>
                  <a:pt x="1715989" y="108585"/>
                  <a:pt x="1674714" y="105410"/>
                  <a:pt x="1645504" y="102870"/>
                </a:cubicBezTo>
                <a:cubicBezTo>
                  <a:pt x="1616294" y="100330"/>
                  <a:pt x="1588354" y="93980"/>
                  <a:pt x="1569304" y="87630"/>
                </a:cubicBezTo>
                <a:cubicBezTo>
                  <a:pt x="1550254" y="81280"/>
                  <a:pt x="1543269" y="68580"/>
                  <a:pt x="1531204" y="64770"/>
                </a:cubicBezTo>
                <a:cubicBezTo>
                  <a:pt x="1519139" y="60960"/>
                  <a:pt x="1505804" y="61595"/>
                  <a:pt x="1496914" y="64770"/>
                </a:cubicBezTo>
                <a:cubicBezTo>
                  <a:pt x="1488024" y="67945"/>
                  <a:pt x="1484214" y="76200"/>
                  <a:pt x="1477864" y="83820"/>
                </a:cubicBezTo>
                <a:cubicBezTo>
                  <a:pt x="1471514" y="91440"/>
                  <a:pt x="1466434" y="100330"/>
                  <a:pt x="1458814" y="110490"/>
                </a:cubicBezTo>
                <a:cubicBezTo>
                  <a:pt x="1451194" y="120650"/>
                  <a:pt x="1446749" y="135890"/>
                  <a:pt x="1432144" y="144780"/>
                </a:cubicBezTo>
                <a:cubicBezTo>
                  <a:pt x="1417539" y="153670"/>
                  <a:pt x="1398489" y="161925"/>
                  <a:pt x="1371184" y="163830"/>
                </a:cubicBezTo>
                <a:cubicBezTo>
                  <a:pt x="1343879" y="165735"/>
                  <a:pt x="1291174" y="160020"/>
                  <a:pt x="1268314" y="156210"/>
                </a:cubicBezTo>
                <a:cubicBezTo>
                  <a:pt x="1245454" y="152400"/>
                  <a:pt x="1242914" y="148590"/>
                  <a:pt x="1234024" y="140970"/>
                </a:cubicBezTo>
                <a:cubicBezTo>
                  <a:pt x="1225134" y="133350"/>
                  <a:pt x="1227039" y="116840"/>
                  <a:pt x="1214974" y="110490"/>
                </a:cubicBezTo>
                <a:cubicBezTo>
                  <a:pt x="1202909" y="104140"/>
                  <a:pt x="1174334" y="102235"/>
                  <a:pt x="1161634" y="102870"/>
                </a:cubicBezTo>
                <a:cubicBezTo>
                  <a:pt x="1148934" y="103505"/>
                  <a:pt x="1147029" y="114935"/>
                  <a:pt x="1138774" y="114300"/>
                </a:cubicBezTo>
                <a:cubicBezTo>
                  <a:pt x="1130519" y="113665"/>
                  <a:pt x="1127344" y="102870"/>
                  <a:pt x="1112104" y="99060"/>
                </a:cubicBezTo>
                <a:cubicBezTo>
                  <a:pt x="1096864" y="95250"/>
                  <a:pt x="1065114" y="90170"/>
                  <a:pt x="1047334" y="91440"/>
                </a:cubicBezTo>
                <a:cubicBezTo>
                  <a:pt x="1029554" y="92710"/>
                  <a:pt x="1021934" y="102235"/>
                  <a:pt x="1005424" y="106680"/>
                </a:cubicBezTo>
                <a:cubicBezTo>
                  <a:pt x="988914" y="111125"/>
                  <a:pt x="964149" y="120015"/>
                  <a:pt x="948274" y="118110"/>
                </a:cubicBezTo>
                <a:cubicBezTo>
                  <a:pt x="932399" y="116205"/>
                  <a:pt x="921604" y="104140"/>
                  <a:pt x="910174" y="95250"/>
                </a:cubicBezTo>
                <a:cubicBezTo>
                  <a:pt x="898744" y="86360"/>
                  <a:pt x="893029" y="68580"/>
                  <a:pt x="879694" y="64770"/>
                </a:cubicBezTo>
                <a:cubicBezTo>
                  <a:pt x="866359" y="60960"/>
                  <a:pt x="842864" y="67945"/>
                  <a:pt x="830164" y="72390"/>
                </a:cubicBezTo>
                <a:cubicBezTo>
                  <a:pt x="817464" y="76835"/>
                  <a:pt x="813019" y="87630"/>
                  <a:pt x="803494" y="91440"/>
                </a:cubicBezTo>
                <a:cubicBezTo>
                  <a:pt x="793969" y="95250"/>
                  <a:pt x="784444" y="95250"/>
                  <a:pt x="773014" y="95250"/>
                </a:cubicBezTo>
                <a:cubicBezTo>
                  <a:pt x="761584" y="95250"/>
                  <a:pt x="750789" y="86995"/>
                  <a:pt x="734914" y="91440"/>
                </a:cubicBezTo>
                <a:cubicBezTo>
                  <a:pt x="719039" y="95885"/>
                  <a:pt x="677764" y="121920"/>
                  <a:pt x="677764" y="121920"/>
                </a:cubicBezTo>
                <a:cubicBezTo>
                  <a:pt x="657444" y="132715"/>
                  <a:pt x="632044" y="142875"/>
                  <a:pt x="612994" y="156210"/>
                </a:cubicBezTo>
                <a:cubicBezTo>
                  <a:pt x="593944" y="169545"/>
                  <a:pt x="577434" y="187960"/>
                  <a:pt x="563464" y="201930"/>
                </a:cubicBezTo>
                <a:cubicBezTo>
                  <a:pt x="549494" y="215900"/>
                  <a:pt x="538064" y="225425"/>
                  <a:pt x="529174" y="240030"/>
                </a:cubicBezTo>
                <a:cubicBezTo>
                  <a:pt x="520284" y="254635"/>
                  <a:pt x="517744" y="276225"/>
                  <a:pt x="510124" y="289560"/>
                </a:cubicBezTo>
                <a:cubicBezTo>
                  <a:pt x="502504" y="302895"/>
                  <a:pt x="494249" y="313690"/>
                  <a:pt x="483454" y="320040"/>
                </a:cubicBezTo>
                <a:cubicBezTo>
                  <a:pt x="472659" y="326390"/>
                  <a:pt x="461864" y="328930"/>
                  <a:pt x="445354" y="327660"/>
                </a:cubicBezTo>
                <a:cubicBezTo>
                  <a:pt x="428844" y="326390"/>
                  <a:pt x="384394" y="312420"/>
                  <a:pt x="384394" y="312420"/>
                </a:cubicBezTo>
                <a:cubicBezTo>
                  <a:pt x="364074" y="307340"/>
                  <a:pt x="340579" y="298450"/>
                  <a:pt x="323434" y="297180"/>
                </a:cubicBezTo>
                <a:cubicBezTo>
                  <a:pt x="306289" y="295910"/>
                  <a:pt x="291049" y="300355"/>
                  <a:pt x="281524" y="304800"/>
                </a:cubicBezTo>
                <a:cubicBezTo>
                  <a:pt x="271999" y="309245"/>
                  <a:pt x="275174" y="323215"/>
                  <a:pt x="266284" y="323850"/>
                </a:cubicBezTo>
                <a:cubicBezTo>
                  <a:pt x="257394" y="324485"/>
                  <a:pt x="241519" y="314325"/>
                  <a:pt x="228184" y="308610"/>
                </a:cubicBezTo>
                <a:cubicBezTo>
                  <a:pt x="214849" y="302895"/>
                  <a:pt x="200879" y="295275"/>
                  <a:pt x="186274" y="289560"/>
                </a:cubicBezTo>
                <a:cubicBezTo>
                  <a:pt x="171669" y="283845"/>
                  <a:pt x="155159" y="279400"/>
                  <a:pt x="140554" y="274320"/>
                </a:cubicBezTo>
                <a:cubicBezTo>
                  <a:pt x="125949" y="269240"/>
                  <a:pt x="109439" y="265430"/>
                  <a:pt x="98644" y="259080"/>
                </a:cubicBezTo>
                <a:cubicBezTo>
                  <a:pt x="87849" y="252730"/>
                  <a:pt x="75784" y="236220"/>
                  <a:pt x="75784" y="236220"/>
                </a:cubicBezTo>
                <a:cubicBezTo>
                  <a:pt x="68164" y="228600"/>
                  <a:pt x="58639" y="222885"/>
                  <a:pt x="52924" y="213360"/>
                </a:cubicBezTo>
                <a:cubicBezTo>
                  <a:pt x="47209" y="203835"/>
                  <a:pt x="45304" y="187960"/>
                  <a:pt x="41494" y="179070"/>
                </a:cubicBezTo>
                <a:cubicBezTo>
                  <a:pt x="37684" y="170180"/>
                  <a:pt x="35144" y="164465"/>
                  <a:pt x="30064" y="160020"/>
                </a:cubicBezTo>
                <a:cubicBezTo>
                  <a:pt x="24984" y="155575"/>
                  <a:pt x="11014" y="152400"/>
                  <a:pt x="11014" y="152400"/>
                </a:cubicBezTo>
                <a:cubicBezTo>
                  <a:pt x="7204" y="150495"/>
                  <a:pt x="-9306" y="127000"/>
                  <a:pt x="7204" y="148590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87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2A28AC4B-805D-4091-A648-61572081C7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54C4E6-604C-49F8-A96C-E4FF95BC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013800"/>
          </a:xfrm>
        </p:spPr>
        <p:txBody>
          <a:bodyPr>
            <a:normAutofit/>
          </a:bodyPr>
          <a:lstStyle/>
          <a:p>
            <a:r>
              <a:rPr lang="en-US" altLang="zh-CN"/>
              <a:t>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9E416-55DD-49F5-9481-63101C7AD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1964168"/>
            <a:ext cx="3409782" cy="403658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dirty="0">
                <a:solidFill>
                  <a:schemeClr val="bg1"/>
                </a:solidFill>
              </a:rPr>
              <a:t>DEM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dirty="0">
                <a:solidFill>
                  <a:schemeClr val="bg1"/>
                </a:solidFill>
              </a:rPr>
              <a:t>     -USGS 1/3 arc-second DEM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solidFill>
                  <a:schemeClr val="bg1"/>
                </a:solidFill>
              </a:rPr>
              <a:t>Hydrology Data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dirty="0">
                <a:solidFill>
                  <a:schemeClr val="bg1"/>
                </a:solidFill>
              </a:rPr>
              <a:t>     -NHD </a:t>
            </a:r>
            <a:r>
              <a:rPr lang="en-US" altLang="zh-CN" dirty="0" err="1">
                <a:solidFill>
                  <a:schemeClr val="bg1"/>
                </a:solidFill>
              </a:rPr>
              <a:t>PLus</a:t>
            </a:r>
            <a:r>
              <a:rPr lang="en-US" altLang="zh-CN" dirty="0">
                <a:solidFill>
                  <a:schemeClr val="bg1"/>
                </a:solidFill>
              </a:rPr>
              <a:t> V2 (Flowlines, Watersheds, Catchments)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solidFill>
                  <a:schemeClr val="bg1"/>
                </a:solidFill>
              </a:rPr>
              <a:t>Water-level Data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dirty="0">
                <a:solidFill>
                  <a:schemeClr val="bg1"/>
                </a:solidFill>
              </a:rPr>
              <a:t>     -USGS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dirty="0">
                <a:solidFill>
                  <a:schemeClr val="bg1"/>
                </a:solidFill>
              </a:rPr>
              <a:t>     -NOAA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solidFill>
                  <a:schemeClr val="bg1"/>
                </a:solidFill>
              </a:rPr>
              <a:t>Boundary (Developed from NHD Plus Sub-watersheds)</a:t>
            </a:r>
          </a:p>
          <a:p>
            <a:pPr>
              <a:lnSpc>
                <a:spcPct val="90000"/>
              </a:lnSpc>
            </a:pPr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D468C3-1B81-4CE5-820A-5DF15FEE9CB3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653623" y="312838"/>
            <a:ext cx="4808786" cy="602782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6D733BE-061E-4600-B6A3-62A68EF2C6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FC55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Picture 9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3CDD2582-377F-4C4C-B474-125020F1A3B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338" y="1209056"/>
            <a:ext cx="5653623" cy="451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4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FD9C6-2432-48FE-A3FC-1FCCA945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3B9E4E4E-A738-4575-993A-A1F67F8FF8A1}"/>
              </a:ext>
            </a:extLst>
          </p:cNvPr>
          <p:cNvSpPr txBox="1">
            <a:spLocks/>
          </p:cNvSpPr>
          <p:nvPr/>
        </p:nvSpPr>
        <p:spPr>
          <a:xfrm>
            <a:off x="450649" y="1903779"/>
            <a:ext cx="10008027" cy="3917901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Interpolation</a:t>
            </a:r>
          </a:p>
          <a:p>
            <a:pPr marL="0" indent="0">
              <a:buNone/>
            </a:pPr>
            <a:r>
              <a:rPr lang="en-US" dirty="0"/>
              <a:t>The Interpolation tools create a continuous (or prediction) surface from sampled point values. Kriging is a geostatistical method of interpolation. It is based on statistical models that include autocorrelation.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6FCFB04D-F213-42A7-8083-A90DD50B4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795" y="2937569"/>
            <a:ext cx="4831470" cy="3733409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8AE635C3-2F78-4110-A446-F825DD622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87" y="2937569"/>
            <a:ext cx="4831470" cy="373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33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ABEC3B-7153-49C3-A3AA-36F5BBF735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6200000">
            <a:off x="9761464" y="-24418"/>
            <a:ext cx="1081132" cy="2491149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13B181-217C-4F28-B04D-18A90E44A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8247092" y="2764681"/>
            <a:ext cx="4109877" cy="24911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Using raster calculator tool and set the condition as "Buffalo DEM"-"Water Surface "&lt;0 and did the raster calculation. The output provided a raster file with values of 1 where the elevation is lower than water surface and 0 everywhere else. 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B779C162-640A-4726-90EB-93DCFE8B5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28" y="680590"/>
            <a:ext cx="7300994" cy="564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57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ABEC3B-7153-49C3-A3AA-36F5BBF735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6200000">
            <a:off x="9761464" y="-24418"/>
            <a:ext cx="1081132" cy="2491149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13B181-217C-4F28-B04D-18A90E44A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8247092" y="2764681"/>
            <a:ext cx="4109877" cy="24911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Using raster calculator tool and set the condition as "Buffalo DEM"-"Water Surface "&lt;0 and did the raster calculation. The output provided a raster file with values of 1 where the elevation is lower than water surface and 0 everywhere else.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AC2677-1B3A-4BB3-B4F3-D1BF60AD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23" y="680590"/>
            <a:ext cx="7301215" cy="564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21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E97AB468-D085-4AE4-A4E3-D157F3D8B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809" y="731520"/>
            <a:ext cx="7502382" cy="579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0225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790</TotalTime>
  <Words>493</Words>
  <Application>Microsoft Office PowerPoint</Application>
  <PresentationFormat>Widescreen</PresentationFormat>
  <Paragraphs>60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DengXian</vt:lpstr>
      <vt:lpstr>Gill Sans MT</vt:lpstr>
      <vt:lpstr>华文中宋</vt:lpstr>
      <vt:lpstr>Times New Roman</vt:lpstr>
      <vt:lpstr>Wingdings 2</vt:lpstr>
      <vt:lpstr>Dividend</vt:lpstr>
      <vt:lpstr>CE 384N GIS in water resources Flooding in Houston  during Hurricane Harvey</vt:lpstr>
      <vt:lpstr>Outline</vt:lpstr>
      <vt:lpstr>background</vt:lpstr>
      <vt:lpstr>PowerPoint Presentation</vt:lpstr>
      <vt:lpstr>data</vt:lpstr>
      <vt:lpstr>Methods</vt:lpstr>
      <vt:lpstr>Methods</vt:lpstr>
      <vt:lpstr>Methods</vt:lpstr>
      <vt:lpstr>PowerPoint Presentation</vt:lpstr>
      <vt:lpstr>Methods</vt:lpstr>
      <vt:lpstr>Methods</vt:lpstr>
      <vt:lpstr>Future Work</vt:lpstr>
      <vt:lpstr>acknowledgement</vt:lpstr>
      <vt:lpstr>Questions?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 384N GIS in water resources Flooding in Houston  during Hurricane Harvey</dc:title>
  <dc:creator>Yun Liu</dc:creator>
  <cp:lastModifiedBy>Maidment, David R</cp:lastModifiedBy>
  <cp:revision>16</cp:revision>
  <dcterms:created xsi:type="dcterms:W3CDTF">2018-11-27T02:57:00Z</dcterms:created>
  <dcterms:modified xsi:type="dcterms:W3CDTF">2018-11-27T16:56:01Z</dcterms:modified>
</cp:coreProperties>
</file>