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0" r:id="rId5"/>
    <p:sldMasterId id="2147483723" r:id="rId6"/>
  </p:sldMasterIdLst>
  <p:notesMasterIdLst>
    <p:notesMasterId r:id="rId38"/>
  </p:notesMasterIdLst>
  <p:sldIdLst>
    <p:sldId id="256" r:id="rId7"/>
    <p:sldId id="295" r:id="rId8"/>
    <p:sldId id="257" r:id="rId9"/>
    <p:sldId id="274" r:id="rId10"/>
    <p:sldId id="263" r:id="rId11"/>
    <p:sldId id="264" r:id="rId12"/>
    <p:sldId id="265" r:id="rId13"/>
    <p:sldId id="268" r:id="rId14"/>
    <p:sldId id="266" r:id="rId15"/>
    <p:sldId id="278" r:id="rId16"/>
    <p:sldId id="275" r:id="rId17"/>
    <p:sldId id="276" r:id="rId18"/>
    <p:sldId id="290" r:id="rId19"/>
    <p:sldId id="291" r:id="rId20"/>
    <p:sldId id="306" r:id="rId21"/>
    <p:sldId id="292" r:id="rId22"/>
    <p:sldId id="277" r:id="rId23"/>
    <p:sldId id="293" r:id="rId24"/>
    <p:sldId id="301" r:id="rId25"/>
    <p:sldId id="302" r:id="rId26"/>
    <p:sldId id="299" r:id="rId27"/>
    <p:sldId id="298" r:id="rId28"/>
    <p:sldId id="305" r:id="rId29"/>
    <p:sldId id="297" r:id="rId30"/>
    <p:sldId id="296" r:id="rId31"/>
    <p:sldId id="279" r:id="rId32"/>
    <p:sldId id="280" r:id="rId33"/>
    <p:sldId id="282" r:id="rId34"/>
    <p:sldId id="289" r:id="rId35"/>
    <p:sldId id="304" r:id="rId36"/>
    <p:sldId id="30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2" d="100"/>
          <a:sy n="82" d="100"/>
        </p:scale>
        <p:origin x="518"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F7533-9062-4D4A-807D-717D6643ACE5}" type="datetimeFigureOut">
              <a:rPr lang="en-US" smtClean="0"/>
              <a:t>7/8/2014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41031-5DA9-4D5E-9210-C5F2F0B093C9}" type="slidenum">
              <a:rPr lang="en-US" smtClean="0"/>
              <a:t>‹#›</a:t>
            </a:fld>
            <a:endParaRPr lang="en-US"/>
          </a:p>
        </p:txBody>
      </p:sp>
    </p:spTree>
    <p:extLst>
      <p:ext uri="{BB962C8B-B14F-4D97-AF65-F5344CB8AC3E}">
        <p14:creationId xmlns:p14="http://schemas.microsoft.com/office/powerpoint/2010/main" val="223830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8F1EE4C-E3D3-4062-B304-18CA2352E75B}" type="slidenum">
              <a:rPr lang="en-US" altLang="en-US">
                <a:solidFill>
                  <a:srgbClr val="000000"/>
                </a:solidFill>
              </a:rPr>
              <a:pPr eaLnBrk="1" hangingPunct="1"/>
              <a:t>13</a:t>
            </a:fld>
            <a:endParaRPr lang="en-US" altLang="en-US">
              <a:solidFill>
                <a:srgbClr val="000000"/>
              </a:solidFill>
            </a:endParaRPr>
          </a:p>
        </p:txBody>
      </p:sp>
    </p:spTree>
    <p:extLst>
      <p:ext uri="{BB962C8B-B14F-4D97-AF65-F5344CB8AC3E}">
        <p14:creationId xmlns:p14="http://schemas.microsoft.com/office/powerpoint/2010/main" val="418810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a:t>
            </a:r>
            <a:r>
              <a:rPr lang="en-US" baseline="0" dirty="0" smtClean="0"/>
              <a:t> two steps in the evaluation of future conditions in the upper Onion watershed.</a:t>
            </a:r>
          </a:p>
          <a:p>
            <a:pPr marL="228600" indent="-228600">
              <a:buAutoNum type="arabicPeriod"/>
            </a:pPr>
            <a:r>
              <a:rPr lang="en-US" baseline="0" dirty="0" smtClean="0"/>
              <a:t>As part of the Hays County study, </a:t>
            </a:r>
            <a:r>
              <a:rPr lang="en-US" baseline="0" dirty="0" err="1" smtClean="0"/>
              <a:t>Halff</a:t>
            </a:r>
            <a:r>
              <a:rPr lang="en-US" baseline="0" dirty="0" smtClean="0"/>
              <a:t> Associates (with input from Hays County staff) projected a 2040 development condition for the watershed. In order to represent this condition they a) increased impervious cover for all </a:t>
            </a:r>
            <a:r>
              <a:rPr lang="en-US" baseline="0" dirty="0" err="1" smtClean="0"/>
              <a:t>subbasins</a:t>
            </a:r>
            <a:r>
              <a:rPr lang="en-US" baseline="0" dirty="0" smtClean="0"/>
              <a:t> in the model to a minimum of 15% (equivalent to low density residential land use) and b) adjusted Snyder lag times based on an assumption of a minimum level of “urbanization” (a measure of the extent of improvement expected in the drainage system associated with land use).</a:t>
            </a:r>
          </a:p>
          <a:p>
            <a:pPr marL="228600" indent="-228600">
              <a:buAutoNum type="arabicPeriod"/>
            </a:pPr>
            <a:r>
              <a:rPr lang="en-US" baseline="0" dirty="0" smtClean="0"/>
              <a:t>The City took this analysis one step farther. We increased the projected level of development within the ETJ of the City of Buda to levels equivalent to the fully developed condition assumed for adjacent City of Austin watersheds (South Boggy Creek and a portion of Slaughter Creek). These levels exceed those assumed by </a:t>
            </a:r>
            <a:r>
              <a:rPr lang="en-US" baseline="0" dirty="0" err="1" smtClean="0"/>
              <a:t>Halff</a:t>
            </a:r>
            <a:r>
              <a:rPr lang="en-US" baseline="0" dirty="0" smtClean="0"/>
              <a:t> Associates in the Hays County study. We did this for both the existing and 2040 condition models from the Hays County study.</a:t>
            </a:r>
          </a:p>
          <a:p>
            <a:pPr marL="0" indent="0">
              <a:buNone/>
            </a:pPr>
            <a:endParaRPr lang="en-US" baseline="0" dirty="0" smtClean="0"/>
          </a:p>
          <a:p>
            <a:pPr marL="0" indent="0">
              <a:buNone/>
            </a:pPr>
            <a:r>
              <a:rPr lang="en-US" baseline="0" dirty="0" smtClean="0"/>
              <a:t>There are a number of residents that were impacted by the flood that have voiced the opinion that development in and around Buda has had a significant impact on the amount of flow generated by the upper watershed. The Hays County study considered increased development throughout the entire watershed. The City’s effort looked more specifically at development in the Buda area.</a:t>
            </a:r>
          </a:p>
          <a:p>
            <a:pPr marL="0" indent="0">
              <a:buNone/>
            </a:pPr>
            <a:endParaRPr lang="en-US" baseline="0" dirty="0" smtClean="0"/>
          </a:p>
          <a:p>
            <a:pPr marL="0" indent="0">
              <a:buNone/>
            </a:pPr>
            <a:r>
              <a:rPr lang="en-US" baseline="0" dirty="0" smtClean="0"/>
              <a:t>The Hays County study 2040 projection scenario produced a 6.28% increase in the 25-year event and a 1.93% increase in the 100-year event. The 2040 projection with the City’s assumptions for denser development in the Buda area produced increases of 6.40% and 1.97% in the 25-year and 100-year event respectively. For this modeling, the impervious percentage in the upper watershed was increased from an area-weighted average of 11.9% to 17.7%. The change in flow due to the assumptions for denser development in the Buda area resulted in a less than 0.5% increase over both existing and projected 2040 conditions (area-weighted average of 19.8% for the upper watershed, 47% within the Buda ETJ).</a:t>
            </a:r>
          </a:p>
          <a:p>
            <a:pPr marL="0" indent="0">
              <a:buNone/>
            </a:pPr>
            <a:endParaRPr lang="en-US" baseline="0" dirty="0" smtClean="0"/>
          </a:p>
          <a:p>
            <a:pPr marL="0" indent="0">
              <a:buNone/>
            </a:pPr>
            <a:r>
              <a:rPr lang="en-US" baseline="0" dirty="0" smtClean="0"/>
              <a:t>The more conservative assumptions used in the effective FEMA and City of Austin regulatory models (from FEMA Map Modernization study that became effective in 2008) produced an increase from 95,180 </a:t>
            </a:r>
            <a:r>
              <a:rPr lang="en-US" baseline="0" dirty="0" err="1" smtClean="0"/>
              <a:t>cfs</a:t>
            </a:r>
            <a:r>
              <a:rPr lang="en-US" baseline="0" dirty="0" smtClean="0"/>
              <a:t> to 108,058 </a:t>
            </a:r>
            <a:r>
              <a:rPr lang="en-US" baseline="0" dirty="0" err="1" smtClean="0"/>
              <a:t>cfs</a:t>
            </a:r>
            <a:r>
              <a:rPr lang="en-US" baseline="0" dirty="0" smtClean="0"/>
              <a:t> (13.53%). For this modeling, the impervious percentage in the upper watershed was increased from an area-weighted average of 11% to 43%.</a:t>
            </a:r>
          </a:p>
        </p:txBody>
      </p:sp>
      <p:sp>
        <p:nvSpPr>
          <p:cNvPr id="4" name="Slide Number Placeholder 3"/>
          <p:cNvSpPr>
            <a:spLocks noGrp="1"/>
          </p:cNvSpPr>
          <p:nvPr>
            <p:ph type="sldNum" sz="quarter" idx="10"/>
          </p:nvPr>
        </p:nvSpPr>
        <p:spPr/>
        <p:txBody>
          <a:bodyPr/>
          <a:lstStyle/>
          <a:p>
            <a:fld id="{78075920-95D2-4389-AF32-D40BD36BD5E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8316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57238" indent="-290513"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65225" indent="-2317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1950" indent="-2317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98675" indent="-23177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558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130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702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27475" indent="-2317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C14AB998-37B3-4B06-A779-641A938B5D83}" type="slidenum">
              <a:rPr lang="en-US" altLang="en-US">
                <a:solidFill>
                  <a:srgbClr val="000000"/>
                </a:solidFill>
              </a:rPr>
              <a:pPr eaLnBrk="1" hangingPunct="1">
                <a:spcBef>
                  <a:spcPct val="0"/>
                </a:spcBef>
              </a:pPr>
              <a:t>16</a:t>
            </a:fld>
            <a:endParaRPr lang="en-US" altLang="en-US">
              <a:solidFill>
                <a:srgbClr val="000000"/>
              </a:solidFill>
            </a:endParaRPr>
          </a:p>
        </p:txBody>
      </p:sp>
      <p:sp>
        <p:nvSpPr>
          <p:cNvPr id="20482" name="Rectangle 2"/>
          <p:cNvSpPr>
            <a:spLocks noGrp="1" noRot="1" noChangeAspect="1" noChangeArrowheads="1" noTextEdit="1"/>
          </p:cNvSpPr>
          <p:nvPr>
            <p:ph type="sldImg"/>
          </p:nvPr>
        </p:nvSpPr>
        <p:spPr>
          <a:ln/>
          <a:extLst>
            <a:ext uri="{FAA26D3D-D897-4be2-8F04-BA451C77F1D7}"/>
          </a:extLst>
        </p:spPr>
      </p:sp>
      <p:sp>
        <p:nvSpPr>
          <p:cNvPr id="2048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99825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3945337-D43C-492B-96CD-4A55F13FABA5}" type="slidenum">
              <a:rPr lang="en-US" altLang="en-US">
                <a:solidFill>
                  <a:srgbClr val="000000"/>
                </a:solidFill>
              </a:rPr>
              <a:pPr eaLnBrk="1" hangingPunct="1"/>
              <a:t>26</a:t>
            </a:fld>
            <a:endParaRPr lang="en-US" altLang="en-US">
              <a:solidFill>
                <a:srgbClr val="000000"/>
              </a:solidFill>
            </a:endParaRPr>
          </a:p>
        </p:txBody>
      </p:sp>
    </p:spTree>
    <p:extLst>
      <p:ext uri="{BB962C8B-B14F-4D97-AF65-F5344CB8AC3E}">
        <p14:creationId xmlns:p14="http://schemas.microsoft.com/office/powerpoint/2010/main" val="292978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85C45F2-60B4-4CFB-A12A-D76B5CBE89D5}" type="slidenum">
              <a:rPr lang="en-US" altLang="en-US">
                <a:solidFill>
                  <a:srgbClr val="000000"/>
                </a:solidFill>
              </a:rPr>
              <a:pPr eaLnBrk="1" hangingPunct="1"/>
              <a:t>29</a:t>
            </a:fld>
            <a:endParaRPr lang="en-US" altLang="en-US">
              <a:solidFill>
                <a:srgbClr val="000000"/>
              </a:solidFill>
            </a:endParaRPr>
          </a:p>
        </p:txBody>
      </p:sp>
    </p:spTree>
    <p:extLst>
      <p:ext uri="{BB962C8B-B14F-4D97-AF65-F5344CB8AC3E}">
        <p14:creationId xmlns:p14="http://schemas.microsoft.com/office/powerpoint/2010/main" val="337945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478071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409539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425368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178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0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1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1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615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301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056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50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1021665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518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523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815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11495A-5B77-43D2-B3C5-F0A1B9DEC2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413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18B15D-9683-46F8-990C-3A05E97AB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348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3471A8-13FE-4796-A802-66FCD2E122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200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EDAB58-78BB-42DA-9577-BCC1FF2B8D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9958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D73CBFE-D2F0-42F4-AA61-784DB8D379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8642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02E165D-8B04-4532-BE23-4EBB0D2311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BD2F960-AF03-4C08-8F88-F54A5A9ABD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295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02B43-9D73-4919-96D3-7FE9A2E6562B}"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219030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48B2A8-19B8-4BD3-A3D5-2CB3959CD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4130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C3BB64-238C-471B-A7C0-154747EED3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3907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A2FF48-6B6C-4724-87A4-F06F79E54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8309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B5F1DE-27F0-4E1E-8C43-D91B6005B8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912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97AF0119-9D99-4A57-90CA-3C335F46BE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164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11495A-5B77-43D2-B3C5-F0A1B9DEC2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3013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18B15D-9683-46F8-990C-3A05E97AB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0469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3471A8-13FE-4796-A802-66FCD2E122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957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EDAB58-78BB-42DA-9577-BCC1FF2B8D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6298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D73CBFE-D2F0-42F4-AA61-784DB8D379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047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02B43-9D73-4919-96D3-7FE9A2E6562B}" type="datetimeFigureOut">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4156359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02E165D-8B04-4532-BE23-4EBB0D2311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5690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BD2F960-AF03-4C08-8F88-F54A5A9ABD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23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48B2A8-19B8-4BD3-A3D5-2CB3959CD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77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C3BB64-238C-471B-A7C0-154747EED3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7051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A2FF48-6B6C-4724-87A4-F06F79E54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07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B5F1DE-27F0-4E1E-8C43-D91B6005B8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317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97AF0119-9D99-4A57-90CA-3C335F46BE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488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9423DE-276A-45A9-B977-370EB3D599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5591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B1C8FFD-CFBA-4F6F-B20C-E20DD3F3CD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6894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14C63F-BE40-4617-AAC6-507E18B42A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138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02B43-9D73-4919-96D3-7FE9A2E6562B}" type="datetimeFigureOut">
              <a:rPr lang="en-US" smtClean="0"/>
              <a:t>7/8/2014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2165287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004928D-215E-4E6F-9C4F-0F259D8F40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89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5FBC29B-F897-40B2-884C-00B5E22A10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4192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499FE8F-69B1-4A86-A4A6-BD5BC593D1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549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D510585-02B6-4288-86F6-7B125D95E2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7432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31DCA5-176E-451A-9BE4-4AD0EB3482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125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9F6AC5-01B7-42A6-A14A-9B9D6E5EF1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231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52BF90-13F6-485C-98D1-A67FBF433F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5031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B42994-4B65-4F90-A07A-4F5C7F724D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8174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F28AE56-D0C2-486B-82AB-733780330B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5704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68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02B43-9D73-4919-96D3-7FE9A2E6562B}" type="datetimeFigureOut">
              <a:rPr lang="en-US" smtClean="0"/>
              <a:t>7/8/2014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2366030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29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968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749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70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929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882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70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051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293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53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02B43-9D73-4919-96D3-7FE9A2E6562B}" type="datetimeFigureOut">
              <a:rPr lang="en-US" smtClean="0"/>
              <a:t>7/8/2014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305720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02B43-9D73-4919-96D3-7FE9A2E6562B}" type="datetimeFigureOut">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280053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02B43-9D73-4919-96D3-7FE9A2E6562B}" type="datetimeFigureOut">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1B129-E251-43E5-B9B4-E8929CCC6022}" type="slidenum">
              <a:rPr lang="en-US" smtClean="0"/>
              <a:t>‹#›</a:t>
            </a:fld>
            <a:endParaRPr lang="en-US"/>
          </a:p>
        </p:txBody>
      </p:sp>
    </p:spTree>
    <p:extLst>
      <p:ext uri="{BB962C8B-B14F-4D97-AF65-F5344CB8AC3E}">
        <p14:creationId xmlns:p14="http://schemas.microsoft.com/office/powerpoint/2010/main" val="109482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02B43-9D73-4919-96D3-7FE9A2E6562B}" type="datetimeFigureOut">
              <a:rPr lang="en-US" smtClean="0"/>
              <a:t>7/8/2014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1B129-E251-43E5-B9B4-E8929CCC6022}" type="slidenum">
              <a:rPr lang="en-US" smtClean="0"/>
              <a:t>‹#›</a:t>
            </a:fld>
            <a:endParaRPr lang="en-US"/>
          </a:p>
        </p:txBody>
      </p:sp>
    </p:spTree>
    <p:extLst>
      <p:ext uri="{BB962C8B-B14F-4D97-AF65-F5344CB8AC3E}">
        <p14:creationId xmlns:p14="http://schemas.microsoft.com/office/powerpoint/2010/main" val="538047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3A00A8-6910-42C6-8783-C300C1D6DE27}"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4789AF-4FE8-4D06-9475-EE91BF59B6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129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4"/>
          <p:cNvGrpSpPr>
            <a:grpSpLocks/>
          </p:cNvGrpSpPr>
          <p:nvPr userDrawn="1"/>
        </p:nvGrpSpPr>
        <p:grpSpPr bwMode="auto">
          <a:xfrm>
            <a:off x="0" y="0"/>
            <a:ext cx="9144000" cy="6858000"/>
            <a:chOff x="0" y="0"/>
            <a:chExt cx="5760" cy="4320"/>
          </a:xfrm>
        </p:grpSpPr>
        <p:pic>
          <p:nvPicPr>
            <p:cNvPr id="1032"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4032" y="3775"/>
              <a:ext cx="1670"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F323CE2-8C2D-4B4A-B796-7469550B50C4}"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5769918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4"/>
          <p:cNvGrpSpPr>
            <a:grpSpLocks/>
          </p:cNvGrpSpPr>
          <p:nvPr userDrawn="1"/>
        </p:nvGrpSpPr>
        <p:grpSpPr bwMode="auto">
          <a:xfrm>
            <a:off x="0" y="0"/>
            <a:ext cx="9144000" cy="6858000"/>
            <a:chOff x="0" y="0"/>
            <a:chExt cx="5760" cy="4320"/>
          </a:xfrm>
        </p:grpSpPr>
        <p:pic>
          <p:nvPicPr>
            <p:cNvPr id="1032"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4032" y="3775"/>
              <a:ext cx="1670"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F323CE2-8C2D-4B4A-B796-7469550B50C4}"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41628112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4"/>
          <p:cNvGrpSpPr>
            <a:grpSpLocks/>
          </p:cNvGrpSpPr>
          <p:nvPr userDrawn="1"/>
        </p:nvGrpSpPr>
        <p:grpSpPr bwMode="auto">
          <a:xfrm>
            <a:off x="0" y="0"/>
            <a:ext cx="9144000" cy="6858000"/>
            <a:chOff x="0" y="0"/>
            <a:chExt cx="5760" cy="4320"/>
          </a:xfrm>
        </p:grpSpPr>
        <p:pic>
          <p:nvPicPr>
            <p:cNvPr id="1032"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4032" y="3775"/>
              <a:ext cx="1670"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7CB81-8A6B-47D1-9E29-7DFF7560F5AF}"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276994627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02B43-9D73-4919-96D3-7FE9A2E6562B}" type="datetimeFigureOut">
              <a:rPr lang="en-US" smtClean="0">
                <a:solidFill>
                  <a:prstClr val="black">
                    <a:tint val="75000"/>
                  </a:prstClr>
                </a:solidFill>
              </a:rPr>
              <a:pPr/>
              <a:t>7/8/2014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1B129-E251-43E5-B9B4-E8929CCC6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29454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hyperlink" Target="http://www.caee.utexas.edu/prof/maidment/meetings/NWSTuscaloosa/NWDITuscaloosa.pptx"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ater.weather.gov/ahps2/inundation/inundation_google.php?gage=atit2"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489" y="309563"/>
            <a:ext cx="7772400" cy="2387600"/>
          </a:xfrm>
        </p:spPr>
        <p:txBody>
          <a:bodyPr>
            <a:normAutofit/>
          </a:bodyPr>
          <a:lstStyle/>
          <a:p>
            <a:r>
              <a:rPr lang="en-US" sz="4000" dirty="0" smtClean="0">
                <a:solidFill>
                  <a:schemeClr val="accent1"/>
                </a:solidFill>
              </a:rPr>
              <a:t>Questions concerning the  Halloween Flood in Onion Creek</a:t>
            </a:r>
            <a:endParaRPr lang="en-US" sz="4000" dirty="0">
              <a:solidFill>
                <a:schemeClr val="accent1"/>
              </a:solidFill>
            </a:endParaRPr>
          </a:p>
        </p:txBody>
      </p:sp>
      <p:sp>
        <p:nvSpPr>
          <p:cNvPr id="3" name="Subtitle 2"/>
          <p:cNvSpPr>
            <a:spLocks noGrp="1"/>
          </p:cNvSpPr>
          <p:nvPr>
            <p:ph type="subTitle" idx="1"/>
          </p:nvPr>
        </p:nvSpPr>
        <p:spPr>
          <a:xfrm>
            <a:off x="1165577" y="3331103"/>
            <a:ext cx="7097889" cy="2663295"/>
          </a:xfrm>
        </p:spPr>
        <p:txBody>
          <a:bodyPr>
            <a:normAutofit fontScale="92500" lnSpcReduction="10000"/>
          </a:bodyPr>
          <a:lstStyle/>
          <a:p>
            <a:r>
              <a:rPr lang="en-US" dirty="0" smtClean="0"/>
              <a:t>Presentation by David R. Maidment</a:t>
            </a:r>
            <a:br>
              <a:rPr lang="en-US" dirty="0" smtClean="0"/>
            </a:br>
            <a:r>
              <a:rPr lang="en-US" dirty="0" smtClean="0"/>
              <a:t>Center for Research in Water Resources</a:t>
            </a:r>
            <a:br>
              <a:rPr lang="en-US" dirty="0" smtClean="0"/>
            </a:br>
            <a:r>
              <a:rPr lang="en-US" dirty="0" smtClean="0"/>
              <a:t>University of Texas at Austin</a:t>
            </a:r>
          </a:p>
          <a:p>
            <a:endParaRPr lang="en-US" dirty="0"/>
          </a:p>
          <a:p>
            <a:r>
              <a:rPr lang="en-US" dirty="0" smtClean="0"/>
              <a:t>Public Safety Commission</a:t>
            </a:r>
            <a:br>
              <a:rPr lang="en-US" dirty="0" smtClean="0"/>
            </a:br>
            <a:r>
              <a:rPr lang="en-US" dirty="0" smtClean="0"/>
              <a:t>City of Austin</a:t>
            </a:r>
            <a:br>
              <a:rPr lang="en-US" dirty="0" smtClean="0"/>
            </a:br>
            <a:r>
              <a:rPr lang="en-US" dirty="0" smtClean="0"/>
              <a:t/>
            </a:r>
            <a:br>
              <a:rPr lang="en-US" dirty="0" smtClean="0"/>
            </a:br>
            <a:r>
              <a:rPr lang="en-US" dirty="0" smtClean="0"/>
              <a:t>7 July 2014</a:t>
            </a:r>
            <a:endParaRPr lang="en-US" dirty="0"/>
          </a:p>
        </p:txBody>
      </p:sp>
    </p:spTree>
    <p:extLst>
      <p:ext uri="{BB962C8B-B14F-4D97-AF65-F5344CB8AC3E}">
        <p14:creationId xmlns:p14="http://schemas.microsoft.com/office/powerpoint/2010/main" val="218430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Responses to Question </a:t>
            </a:r>
            <a:r>
              <a:rPr lang="en-US" dirty="0" smtClean="0"/>
              <a:t>One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i="1" dirty="0" smtClean="0">
                <a:solidFill>
                  <a:srgbClr val="FF0000"/>
                </a:solidFill>
              </a:rPr>
              <a:t>Unique </a:t>
            </a:r>
            <a:r>
              <a:rPr lang="en-US" sz="2400" i="1" dirty="0">
                <a:solidFill>
                  <a:srgbClr val="FF0000"/>
                </a:solidFill>
              </a:rPr>
              <a:t>characteristics of the Onion Creek watershed and to compare and contrast the Halloween flood with previous floods in that </a:t>
            </a:r>
            <a:r>
              <a:rPr lang="en-US" sz="2400" i="1" dirty="0" smtClean="0">
                <a:solidFill>
                  <a:srgbClr val="FF0000"/>
                </a:solidFill>
              </a:rPr>
              <a:t>watershed</a:t>
            </a:r>
            <a:endParaRPr lang="en-US" sz="2400" dirty="0"/>
          </a:p>
          <a:p>
            <a:pPr lvl="1"/>
            <a:r>
              <a:rPr lang="en-US" sz="2400" i="1" dirty="0" smtClean="0"/>
              <a:t>Onion Creek has a huge watershed equivalent in area to the entire City of Austin</a:t>
            </a:r>
          </a:p>
          <a:p>
            <a:pPr lvl="1"/>
            <a:r>
              <a:rPr lang="en-US" sz="2400" i="1" dirty="0" smtClean="0"/>
              <a:t>The area flooded during the Halloween flood is within the 100-year floodplain defined by FEMA</a:t>
            </a:r>
          </a:p>
          <a:p>
            <a:pPr lvl="1"/>
            <a:r>
              <a:rPr lang="en-US" sz="2400" i="1" dirty="0" smtClean="0"/>
              <a:t>The magnitude of the observed flood is within the range that could have been anticipated from past flood events.  It is not “off the charts”</a:t>
            </a:r>
          </a:p>
          <a:p>
            <a:pPr lvl="1"/>
            <a:r>
              <a:rPr lang="en-US" sz="2400" i="1" dirty="0" smtClean="0"/>
              <a:t>The flood peak stage was about 16 </a:t>
            </a:r>
            <a:r>
              <a:rPr lang="en-US" sz="2400" i="1" dirty="0" err="1" smtClean="0"/>
              <a:t>ft</a:t>
            </a:r>
            <a:r>
              <a:rPr lang="en-US" sz="2400" i="1" dirty="0" smtClean="0"/>
              <a:t> above “major flood stage” ~ Category 3 hurricane storm surge on the Gulf Coast</a:t>
            </a:r>
            <a:endParaRPr lang="en-US" sz="2400" i="1" dirty="0"/>
          </a:p>
        </p:txBody>
      </p:sp>
    </p:spTree>
    <p:extLst>
      <p:ext uri="{BB962C8B-B14F-4D97-AF65-F5344CB8AC3E}">
        <p14:creationId xmlns:p14="http://schemas.microsoft.com/office/powerpoint/2010/main" val="154218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Questions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sz="2800" dirty="0" smtClean="0"/>
              <a:t>Unique </a:t>
            </a:r>
            <a:r>
              <a:rPr lang="en-US" sz="2800" dirty="0"/>
              <a:t>characteristics of the Onion Creek watershed and to compare and contrast the Halloween flood with previous floods in that watershed</a:t>
            </a:r>
          </a:p>
          <a:p>
            <a:pPr marL="514350" indent="-514350">
              <a:buFont typeface="+mj-lt"/>
              <a:buAutoNum type="arabicPeriod"/>
            </a:pPr>
            <a:r>
              <a:rPr lang="en-US" sz="2800" i="1" dirty="0" smtClean="0">
                <a:solidFill>
                  <a:srgbClr val="FF0000"/>
                </a:solidFill>
              </a:rPr>
              <a:t>Impervious </a:t>
            </a:r>
            <a:r>
              <a:rPr lang="en-US" sz="2800" i="1" dirty="0">
                <a:solidFill>
                  <a:srgbClr val="FF0000"/>
                </a:solidFill>
              </a:rPr>
              <a:t>cover and its effect on the flood waters that day</a:t>
            </a:r>
          </a:p>
          <a:p>
            <a:pPr marL="514350" indent="-514350">
              <a:buFont typeface="+mj-lt"/>
              <a:buAutoNum type="arabicPeriod"/>
            </a:pPr>
            <a:r>
              <a:rPr lang="en-US" sz="2800" dirty="0" smtClean="0"/>
              <a:t>Future </a:t>
            </a:r>
            <a:r>
              <a:rPr lang="en-US" sz="2800" dirty="0"/>
              <a:t>risk, particularly in light of continued rapid urban growth in this part of central Texas</a:t>
            </a:r>
          </a:p>
          <a:p>
            <a:endParaRPr lang="en-US" dirty="0"/>
          </a:p>
        </p:txBody>
      </p:sp>
    </p:spTree>
    <p:extLst>
      <p:ext uri="{BB962C8B-B14F-4D97-AF65-F5344CB8AC3E}">
        <p14:creationId xmlns:p14="http://schemas.microsoft.com/office/powerpoint/2010/main" val="1736938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3740"/>
            <a:ext cx="7886700" cy="1325563"/>
          </a:xfrm>
        </p:spPr>
        <p:txBody>
          <a:bodyPr/>
          <a:lstStyle/>
          <a:p>
            <a:r>
              <a:rPr lang="en-US" dirty="0" smtClean="0"/>
              <a:t>Land Cover in the Onion Creek Watershed (2006)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9" y="1090216"/>
            <a:ext cx="6687878" cy="4993852"/>
          </a:xfrm>
          <a:prstGeom prst="rect">
            <a:avLst/>
          </a:prstGeom>
        </p:spPr>
      </p:pic>
      <p:pic>
        <p:nvPicPr>
          <p:cNvPr id="5" name="Picture 4"/>
          <p:cNvPicPr>
            <a:picLocks noChangeAspect="1"/>
          </p:cNvPicPr>
          <p:nvPr/>
        </p:nvPicPr>
        <p:blipFill>
          <a:blip r:embed="rId3"/>
          <a:stretch>
            <a:fillRect/>
          </a:stretch>
        </p:blipFill>
        <p:spPr>
          <a:xfrm>
            <a:off x="388532" y="4051779"/>
            <a:ext cx="2476500" cy="2390775"/>
          </a:xfrm>
          <a:prstGeom prst="rect">
            <a:avLst/>
          </a:prstGeom>
          <a:ln w="3175">
            <a:solidFill>
              <a:schemeClr val="bg1">
                <a:lumMod val="65000"/>
              </a:schemeClr>
            </a:solidFill>
          </a:ln>
        </p:spPr>
      </p:pic>
      <p:sp>
        <p:nvSpPr>
          <p:cNvPr id="6" name="TextBox 5"/>
          <p:cNvSpPr txBox="1"/>
          <p:nvPr/>
        </p:nvSpPr>
        <p:spPr>
          <a:xfrm>
            <a:off x="1626782" y="5893979"/>
            <a:ext cx="1217898" cy="369332"/>
          </a:xfrm>
          <a:prstGeom prst="rect">
            <a:avLst/>
          </a:prstGeom>
          <a:noFill/>
        </p:spPr>
        <p:txBody>
          <a:bodyPr wrap="none" rtlCol="0">
            <a:spAutoFit/>
          </a:bodyPr>
          <a:lstStyle/>
          <a:p>
            <a:r>
              <a:rPr lang="en-US" dirty="0" smtClean="0"/>
              <a:t>34% Forest</a:t>
            </a:r>
            <a:endParaRPr lang="en-US" dirty="0"/>
          </a:p>
        </p:txBody>
      </p:sp>
      <p:sp>
        <p:nvSpPr>
          <p:cNvPr id="7" name="TextBox 6"/>
          <p:cNvSpPr txBox="1"/>
          <p:nvPr/>
        </p:nvSpPr>
        <p:spPr>
          <a:xfrm>
            <a:off x="408884" y="5339981"/>
            <a:ext cx="1217898" cy="923330"/>
          </a:xfrm>
          <a:prstGeom prst="rect">
            <a:avLst/>
          </a:prstGeom>
          <a:noFill/>
        </p:spPr>
        <p:txBody>
          <a:bodyPr wrap="square" rtlCol="0">
            <a:spAutoFit/>
          </a:bodyPr>
          <a:lstStyle/>
          <a:p>
            <a:r>
              <a:rPr lang="en-US" dirty="0" smtClean="0"/>
              <a:t>43% Shrub,</a:t>
            </a:r>
          </a:p>
          <a:p>
            <a:r>
              <a:rPr lang="en-US" dirty="0" smtClean="0"/>
              <a:t>Grass</a:t>
            </a:r>
            <a:endParaRPr lang="en-US" dirty="0"/>
          </a:p>
        </p:txBody>
      </p:sp>
      <p:sp>
        <p:nvSpPr>
          <p:cNvPr id="8" name="TextBox 7"/>
          <p:cNvSpPr txBox="1"/>
          <p:nvPr/>
        </p:nvSpPr>
        <p:spPr>
          <a:xfrm>
            <a:off x="1463594" y="4327745"/>
            <a:ext cx="1644809" cy="369332"/>
          </a:xfrm>
          <a:prstGeom prst="rect">
            <a:avLst/>
          </a:prstGeom>
          <a:noFill/>
        </p:spPr>
        <p:txBody>
          <a:bodyPr wrap="none" rtlCol="0">
            <a:spAutoFit/>
          </a:bodyPr>
          <a:lstStyle/>
          <a:p>
            <a:r>
              <a:rPr lang="en-US" dirty="0" smtClean="0"/>
              <a:t>19% Developed</a:t>
            </a:r>
            <a:endParaRPr lang="en-US" dirty="0"/>
          </a:p>
        </p:txBody>
      </p:sp>
      <p:sp>
        <p:nvSpPr>
          <p:cNvPr id="9" name="TextBox 8"/>
          <p:cNvSpPr txBox="1"/>
          <p:nvPr/>
        </p:nvSpPr>
        <p:spPr>
          <a:xfrm>
            <a:off x="436914" y="4326548"/>
            <a:ext cx="1066318" cy="369332"/>
          </a:xfrm>
          <a:prstGeom prst="rect">
            <a:avLst/>
          </a:prstGeom>
          <a:noFill/>
        </p:spPr>
        <p:txBody>
          <a:bodyPr wrap="none" rtlCol="0">
            <a:spAutoFit/>
          </a:bodyPr>
          <a:lstStyle/>
          <a:p>
            <a:r>
              <a:rPr lang="en-US" dirty="0" smtClean="0"/>
              <a:t>4% Other</a:t>
            </a:r>
            <a:endParaRPr lang="en-US" dirty="0"/>
          </a:p>
        </p:txBody>
      </p:sp>
    </p:spTree>
    <p:extLst>
      <p:ext uri="{BB962C8B-B14F-4D97-AF65-F5344CB8AC3E}">
        <p14:creationId xmlns:p14="http://schemas.microsoft.com/office/powerpoint/2010/main" val="4168404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371600"/>
            <a:ext cx="860266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1"/>
          <p:cNvSpPr txBox="1">
            <a:spLocks noChangeArrowheads="1"/>
          </p:cNvSpPr>
          <p:nvPr/>
        </p:nvSpPr>
        <p:spPr bwMode="auto">
          <a:xfrm>
            <a:off x="457200" y="59436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800" smtClean="0">
                <a:solidFill>
                  <a:srgbClr val="000000"/>
                </a:solidFill>
                <a:cs typeface="Arial" panose="020B0604020202020204" pitchFamily="34" charset="0"/>
              </a:rPr>
              <a:t>From NLCD – Change in Impervious Cover from 2001 to 2011 </a:t>
            </a:r>
          </a:p>
        </p:txBody>
      </p:sp>
    </p:spTree>
    <p:extLst>
      <p:ext uri="{BB962C8B-B14F-4D97-AF65-F5344CB8AC3E}">
        <p14:creationId xmlns:p14="http://schemas.microsoft.com/office/powerpoint/2010/main" val="3886599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28750"/>
            <a:ext cx="8547100"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1"/>
          <p:cNvSpPr txBox="1">
            <a:spLocks noChangeArrowheads="1"/>
          </p:cNvSpPr>
          <p:nvPr/>
        </p:nvSpPr>
        <p:spPr bwMode="auto">
          <a:xfrm>
            <a:off x="381000" y="59436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800" smtClean="0">
                <a:solidFill>
                  <a:srgbClr val="000000"/>
                </a:solidFill>
                <a:cs typeface="Arial" panose="020B0604020202020204" pitchFamily="34" charset="0"/>
              </a:rPr>
              <a:t>Change in Impervious Cover from 2001 – 2011 with Halloween Rainfall </a:t>
            </a:r>
          </a:p>
        </p:txBody>
      </p:sp>
    </p:spTree>
    <p:extLst>
      <p:ext uri="{BB962C8B-B14F-4D97-AF65-F5344CB8AC3E}">
        <p14:creationId xmlns:p14="http://schemas.microsoft.com/office/powerpoint/2010/main" val="551420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Onion Creek Future Conditions Study (City of Austin)</a:t>
            </a:r>
            <a:endParaRPr lang="en-US" dirty="0"/>
          </a:p>
        </p:txBody>
      </p:sp>
      <p:sp>
        <p:nvSpPr>
          <p:cNvPr id="3" name="Content Placeholder 2"/>
          <p:cNvSpPr>
            <a:spLocks noGrp="1"/>
          </p:cNvSpPr>
          <p:nvPr>
            <p:ph idx="1"/>
          </p:nvPr>
        </p:nvSpPr>
        <p:spPr>
          <a:xfrm>
            <a:off x="628650" y="1825625"/>
            <a:ext cx="8058150" cy="4351338"/>
          </a:xfrm>
        </p:spPr>
        <p:txBody>
          <a:bodyPr>
            <a:normAutofit fontScale="92500" lnSpcReduction="10000"/>
          </a:bodyPr>
          <a:lstStyle/>
          <a:p>
            <a:r>
              <a:rPr lang="en-US" dirty="0" smtClean="0"/>
              <a:t>Hays County Master Plan</a:t>
            </a:r>
          </a:p>
          <a:p>
            <a:pPr lvl="1"/>
            <a:r>
              <a:rPr lang="en-US" dirty="0" smtClean="0"/>
              <a:t>% impervious cover increased to </a:t>
            </a:r>
            <a:r>
              <a:rPr lang="en-US" dirty="0" smtClean="0">
                <a:solidFill>
                  <a:srgbClr val="FF0000"/>
                </a:solidFill>
              </a:rPr>
              <a:t>15% </a:t>
            </a:r>
            <a:r>
              <a:rPr lang="en-US" dirty="0" smtClean="0"/>
              <a:t>in each </a:t>
            </a:r>
            <a:r>
              <a:rPr lang="en-US" dirty="0" err="1" smtClean="0"/>
              <a:t>subbasin</a:t>
            </a:r>
            <a:r>
              <a:rPr lang="en-US" dirty="0" smtClean="0"/>
              <a:t> unless already greater than 15%, then left unmodified</a:t>
            </a:r>
          </a:p>
          <a:p>
            <a:pPr lvl="1"/>
            <a:r>
              <a:rPr lang="en-US" dirty="0" smtClean="0"/>
              <a:t>Average increase in design flow at Twin Creeks gage</a:t>
            </a:r>
            <a:endParaRPr lang="en-US" dirty="0" smtClean="0">
              <a:solidFill>
                <a:srgbClr val="FF0000"/>
              </a:solidFill>
            </a:endParaRPr>
          </a:p>
          <a:p>
            <a:pPr lvl="2"/>
            <a:r>
              <a:rPr lang="en-US" dirty="0" smtClean="0"/>
              <a:t>25-year flow increases from 47,300 to 50,200 </a:t>
            </a:r>
            <a:r>
              <a:rPr lang="en-US" dirty="0" err="1" smtClean="0"/>
              <a:t>cfs</a:t>
            </a:r>
            <a:endParaRPr lang="en-US" dirty="0" smtClean="0"/>
          </a:p>
          <a:p>
            <a:pPr lvl="2"/>
            <a:r>
              <a:rPr lang="en-US" dirty="0" smtClean="0"/>
              <a:t>100-year flow increases from 87,600 to 89,300 </a:t>
            </a:r>
            <a:r>
              <a:rPr lang="en-US" dirty="0" err="1" smtClean="0"/>
              <a:t>cfs</a:t>
            </a:r>
            <a:endParaRPr lang="en-US" dirty="0" smtClean="0"/>
          </a:p>
          <a:p>
            <a:r>
              <a:rPr lang="en-US" dirty="0" smtClean="0"/>
              <a:t>Evaluation of Increased Development in Buda Area</a:t>
            </a:r>
          </a:p>
          <a:p>
            <a:pPr lvl="1"/>
            <a:r>
              <a:rPr lang="en-US" dirty="0" smtClean="0"/>
              <a:t>% impervious cover within Buda ETJ increased to </a:t>
            </a:r>
            <a:r>
              <a:rPr lang="en-US" dirty="0" smtClean="0">
                <a:solidFill>
                  <a:srgbClr val="FF0000"/>
                </a:solidFill>
              </a:rPr>
              <a:t>47</a:t>
            </a:r>
            <a:r>
              <a:rPr lang="en-US" dirty="0" smtClean="0"/>
              <a:t>%</a:t>
            </a:r>
          </a:p>
          <a:p>
            <a:pPr lvl="1"/>
            <a:r>
              <a:rPr lang="en-US" dirty="0" smtClean="0"/>
              <a:t>Less than 0.5% incremental increase in flow over master plan</a:t>
            </a:r>
          </a:p>
          <a:p>
            <a:r>
              <a:rPr lang="en-US" dirty="0" smtClean="0"/>
              <a:t>Note: Hays County master plan design flows are lower than the effective FEMA flows. For details please refer to City of Austin Watershed Protection Department</a:t>
            </a:r>
          </a:p>
          <a:p>
            <a:pPr lvl="1"/>
            <a:endParaRPr lang="en-US" dirty="0"/>
          </a:p>
        </p:txBody>
      </p:sp>
    </p:spTree>
    <p:extLst>
      <p:ext uri="{BB962C8B-B14F-4D97-AF65-F5344CB8AC3E}">
        <p14:creationId xmlns:p14="http://schemas.microsoft.com/office/powerpoint/2010/main" val="34776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 name="Line 48"/>
          <p:cNvSpPr>
            <a:spLocks noChangeShapeType="1"/>
          </p:cNvSpPr>
          <p:nvPr/>
        </p:nvSpPr>
        <p:spPr bwMode="auto">
          <a:xfrm flipH="1">
            <a:off x="228600" y="1295400"/>
            <a:ext cx="8458200" cy="0"/>
          </a:xfrm>
          <a:prstGeom prst="line">
            <a:avLst/>
          </a:prstGeom>
          <a:noFill/>
          <a:ln w="381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cs typeface="Arial" panose="020B0604020202020204" pitchFamily="34" charset="0"/>
            </a:endParaRPr>
          </a:p>
        </p:txBody>
      </p:sp>
      <p:sp>
        <p:nvSpPr>
          <p:cNvPr id="8" name="Text Box 46"/>
          <p:cNvSpPr txBox="1">
            <a:spLocks noChangeArrowheads="1"/>
          </p:cNvSpPr>
          <p:nvPr/>
        </p:nvSpPr>
        <p:spPr bwMode="auto">
          <a:xfrm>
            <a:off x="152400" y="457200"/>
            <a:ext cx="7010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4800" dirty="0">
                <a:solidFill>
                  <a:srgbClr val="336699"/>
                </a:solidFill>
                <a:latin typeface="Calibri Light" pitchFamily="34" charset="0"/>
                <a:cs typeface="Arial" panose="020B0604020202020204" pitchFamily="34" charset="0"/>
              </a:rPr>
              <a:t>Actual Rainfall Totals</a:t>
            </a:r>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1"/>
          <p:cNvSpPr txBox="1">
            <a:spLocks noChangeArrowheads="1"/>
          </p:cNvSpPr>
          <p:nvPr/>
        </p:nvSpPr>
        <p:spPr bwMode="auto">
          <a:xfrm>
            <a:off x="457200" y="3440113"/>
            <a:ext cx="30226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2400" b="1" smtClean="0">
                <a:solidFill>
                  <a:srgbClr val="000000"/>
                </a:solidFill>
                <a:latin typeface="Calibri Light" panose="020F0302020204030204" pitchFamily="34" charset="0"/>
                <a:cs typeface="Arial" panose="020B0604020202020204" pitchFamily="34" charset="0"/>
              </a:rPr>
              <a:t>Onion Creek watershed</a:t>
            </a:r>
          </a:p>
        </p:txBody>
      </p:sp>
      <p:cxnSp>
        <p:nvCxnSpPr>
          <p:cNvPr id="4" name="Straight Arrow Connector 3"/>
          <p:cNvCxnSpPr>
            <a:stCxn id="10245" idx="3"/>
          </p:cNvCxnSpPr>
          <p:nvPr/>
        </p:nvCxnSpPr>
        <p:spPr>
          <a:xfrm>
            <a:off x="3479800" y="3671888"/>
            <a:ext cx="2540000" cy="4429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988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Onion Creek and the Blanco River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806" y="1342009"/>
            <a:ext cx="7166344" cy="5345871"/>
          </a:xfrm>
          <a:prstGeom prst="rect">
            <a:avLst/>
          </a:prstGeom>
        </p:spPr>
      </p:pic>
    </p:spTree>
    <p:extLst>
      <p:ext uri="{BB962C8B-B14F-4D97-AF65-F5344CB8AC3E}">
        <p14:creationId xmlns:p14="http://schemas.microsoft.com/office/powerpoint/2010/main" val="408396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Responses to Question </a:t>
            </a:r>
            <a:r>
              <a:rPr lang="en-US" dirty="0" smtClean="0"/>
              <a:t>Two</a:t>
            </a:r>
            <a:endParaRPr lang="en-US" dirty="0"/>
          </a:p>
        </p:txBody>
      </p:sp>
      <p:sp>
        <p:nvSpPr>
          <p:cNvPr id="3" name="Content Placeholder 2"/>
          <p:cNvSpPr>
            <a:spLocks noGrp="1"/>
          </p:cNvSpPr>
          <p:nvPr>
            <p:ph idx="1"/>
          </p:nvPr>
        </p:nvSpPr>
        <p:spPr/>
        <p:txBody>
          <a:bodyPr/>
          <a:lstStyle/>
          <a:p>
            <a:pPr marL="0" indent="0">
              <a:buNone/>
            </a:pPr>
            <a:r>
              <a:rPr lang="en-US" sz="2800" i="1" dirty="0" smtClean="0">
                <a:solidFill>
                  <a:srgbClr val="FF0000"/>
                </a:solidFill>
              </a:rPr>
              <a:t>Impervious </a:t>
            </a:r>
            <a:r>
              <a:rPr lang="en-US" sz="2800" i="1" dirty="0">
                <a:solidFill>
                  <a:srgbClr val="FF0000"/>
                </a:solidFill>
              </a:rPr>
              <a:t>cover and its effect on the flood waters that </a:t>
            </a:r>
            <a:r>
              <a:rPr lang="en-US" sz="2800" i="1" dirty="0" smtClean="0">
                <a:solidFill>
                  <a:srgbClr val="FF0000"/>
                </a:solidFill>
              </a:rPr>
              <a:t>day</a:t>
            </a:r>
          </a:p>
          <a:p>
            <a:r>
              <a:rPr lang="en-US" sz="2800" dirty="0" smtClean="0"/>
              <a:t>Onion Creek is about </a:t>
            </a:r>
            <a:r>
              <a:rPr lang="en-US" sz="2800" dirty="0" smtClean="0">
                <a:solidFill>
                  <a:srgbClr val="FF0000"/>
                </a:solidFill>
              </a:rPr>
              <a:t>20% developed</a:t>
            </a:r>
            <a:r>
              <a:rPr lang="en-US" sz="2800" dirty="0" smtClean="0"/>
              <a:t>, concentrated in the lower end of the watershed</a:t>
            </a:r>
          </a:p>
          <a:p>
            <a:r>
              <a:rPr lang="en-US" sz="2800" dirty="0"/>
              <a:t>In Halloween Flood, the major rainfall was </a:t>
            </a:r>
            <a:r>
              <a:rPr lang="en-US" sz="2800" dirty="0">
                <a:solidFill>
                  <a:srgbClr val="FF0000"/>
                </a:solidFill>
              </a:rPr>
              <a:t>over the rural part of Onion Creek</a:t>
            </a:r>
            <a:r>
              <a:rPr lang="en-US" sz="2800" dirty="0"/>
              <a:t> not the urbanized </a:t>
            </a:r>
            <a:r>
              <a:rPr lang="en-US" sz="2800" dirty="0" smtClean="0"/>
              <a:t>part</a:t>
            </a:r>
          </a:p>
          <a:p>
            <a:r>
              <a:rPr lang="en-US" sz="2800" dirty="0" smtClean="0">
                <a:solidFill>
                  <a:srgbClr val="FF0000"/>
                </a:solidFill>
              </a:rPr>
              <a:t>Urbanization </a:t>
            </a:r>
            <a:r>
              <a:rPr lang="en-US" sz="2800" dirty="0">
                <a:solidFill>
                  <a:srgbClr val="FF0000"/>
                </a:solidFill>
              </a:rPr>
              <a:t>did not have a major effect </a:t>
            </a:r>
            <a:r>
              <a:rPr lang="en-US" sz="2800" dirty="0"/>
              <a:t>on the Halloween flood but could do so in future storms if rainfall were centered on the lower part of the </a:t>
            </a:r>
            <a:r>
              <a:rPr lang="en-US" sz="2800" dirty="0" smtClean="0"/>
              <a:t>watershed</a:t>
            </a:r>
          </a:p>
          <a:p>
            <a:pPr lvl="1"/>
            <a:endParaRPr lang="en-US" sz="2500" dirty="0" smtClean="0"/>
          </a:p>
          <a:p>
            <a:endParaRPr lang="en-US" dirty="0"/>
          </a:p>
        </p:txBody>
      </p:sp>
    </p:spTree>
    <p:extLst>
      <p:ext uri="{BB962C8B-B14F-4D97-AF65-F5344CB8AC3E}">
        <p14:creationId xmlns:p14="http://schemas.microsoft.com/office/powerpoint/2010/main" val="258590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Questions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Unique </a:t>
            </a:r>
            <a:r>
              <a:rPr lang="en-US" dirty="0"/>
              <a:t>characteristics of the Onion Creek watershed and to compare and contrast the Halloween flood with previous floods in that watershed</a:t>
            </a:r>
          </a:p>
          <a:p>
            <a:pPr marL="514350" indent="-514350">
              <a:buFont typeface="+mj-lt"/>
              <a:buAutoNum type="arabicPeriod"/>
            </a:pPr>
            <a:r>
              <a:rPr lang="en-US" dirty="0" smtClean="0"/>
              <a:t>Impervious </a:t>
            </a:r>
            <a:r>
              <a:rPr lang="en-US" dirty="0"/>
              <a:t>cover and its effect on the flood waters that day</a:t>
            </a:r>
          </a:p>
          <a:p>
            <a:pPr marL="514350" indent="-514350">
              <a:buFont typeface="+mj-lt"/>
              <a:buAutoNum type="arabicPeriod"/>
            </a:pPr>
            <a:r>
              <a:rPr lang="en-US" i="1" dirty="0" smtClean="0">
                <a:solidFill>
                  <a:srgbClr val="FF0000"/>
                </a:solidFill>
              </a:rPr>
              <a:t>Future </a:t>
            </a:r>
            <a:r>
              <a:rPr lang="en-US" i="1" dirty="0">
                <a:solidFill>
                  <a:srgbClr val="FF0000"/>
                </a:solidFill>
              </a:rPr>
              <a:t>risk, particularly in light of continued rapid urban growth in this part of central Texas</a:t>
            </a:r>
          </a:p>
          <a:p>
            <a:endParaRPr lang="en-US" dirty="0"/>
          </a:p>
        </p:txBody>
      </p:sp>
    </p:spTree>
    <p:extLst>
      <p:ext uri="{BB962C8B-B14F-4D97-AF65-F5344CB8AC3E}">
        <p14:creationId xmlns:p14="http://schemas.microsoft.com/office/powerpoint/2010/main" val="1560793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David R. Maidment</a:t>
            </a:r>
            <a:endParaRPr lang="en-US" dirty="0"/>
          </a:p>
        </p:txBody>
      </p:sp>
      <p:sp>
        <p:nvSpPr>
          <p:cNvPr id="3" name="Content Placeholder 2"/>
          <p:cNvSpPr>
            <a:spLocks noGrp="1"/>
          </p:cNvSpPr>
          <p:nvPr>
            <p:ph idx="1"/>
          </p:nvPr>
        </p:nvSpPr>
        <p:spPr/>
        <p:txBody>
          <a:bodyPr>
            <a:normAutofit lnSpcReduction="10000"/>
          </a:bodyPr>
          <a:lstStyle/>
          <a:p>
            <a:r>
              <a:rPr lang="en-US" dirty="0" smtClean="0"/>
              <a:t>On the faculty of the University of Texas at Austin since 1981 in the Civil, Architectural and Environmental Engineering Department</a:t>
            </a:r>
          </a:p>
          <a:p>
            <a:r>
              <a:rPr lang="en-US" dirty="0" smtClean="0"/>
              <a:t>Teach hydrology, hydraulics and geographic information systems in water resources</a:t>
            </a:r>
          </a:p>
          <a:p>
            <a:r>
              <a:rPr lang="en-US" dirty="0" smtClean="0"/>
              <a:t>Chair of National Academy of Science Reviews of FEMA Floodplain Mapping in 2007 and 2009, and presently on the National Academies Committee on Flood Insurance Affordability</a:t>
            </a:r>
          </a:p>
          <a:p>
            <a:r>
              <a:rPr lang="en-US" dirty="0" smtClean="0"/>
              <a:t>Chair of the National Academies Mapping Sciences Committee</a:t>
            </a:r>
          </a:p>
          <a:p>
            <a:endParaRPr lang="en-US" dirty="0"/>
          </a:p>
        </p:txBody>
      </p:sp>
    </p:spTree>
    <p:extLst>
      <p:ext uri="{BB962C8B-B14F-4D97-AF65-F5344CB8AC3E}">
        <p14:creationId xmlns:p14="http://schemas.microsoft.com/office/powerpoint/2010/main" val="2863794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Anne Castle, </a:t>
            </a:r>
            <a:r>
              <a:rPr lang="en-US" dirty="0" err="1" smtClean="0"/>
              <a:t>Asst</a:t>
            </a:r>
            <a:r>
              <a:rPr lang="en-US" dirty="0" smtClean="0"/>
              <a:t> Secretary for Water and Science, </a:t>
            </a:r>
            <a:r>
              <a:rPr lang="en-US" dirty="0" err="1" smtClean="0"/>
              <a:t>Dept</a:t>
            </a:r>
            <a:r>
              <a:rPr lang="en-US" dirty="0" smtClean="0"/>
              <a:t> of Interior</a:t>
            </a:r>
            <a:endParaRPr lang="en-US" dirty="0"/>
          </a:p>
        </p:txBody>
      </p:sp>
      <p:sp>
        <p:nvSpPr>
          <p:cNvPr id="3" name="Content Placeholder 2"/>
          <p:cNvSpPr>
            <a:spLocks noGrp="1"/>
          </p:cNvSpPr>
          <p:nvPr>
            <p:ph sz="half" idx="1"/>
          </p:nvPr>
        </p:nvSpPr>
        <p:spPr>
          <a:xfrm>
            <a:off x="628650" y="1825625"/>
            <a:ext cx="3181350" cy="4351338"/>
          </a:xfrm>
        </p:spPr>
        <p:txBody>
          <a:bodyPr>
            <a:normAutofit fontScale="77500" lnSpcReduction="20000"/>
          </a:bodyPr>
          <a:lstStyle/>
          <a:p>
            <a:r>
              <a:rPr lang="en-US" dirty="0" smtClean="0"/>
              <a:t>“Today </a:t>
            </a:r>
            <a:r>
              <a:rPr lang="en-US" dirty="0"/>
              <a:t>we have unprecedented opportunities to use science and technology to create  a better understanding of one of our most precious resources – </a:t>
            </a:r>
            <a:r>
              <a:rPr lang="en-US" dirty="0" smtClean="0"/>
              <a:t>water” </a:t>
            </a:r>
          </a:p>
          <a:p>
            <a:endParaRPr lang="en-US" dirty="0"/>
          </a:p>
          <a:p>
            <a:r>
              <a:rPr lang="en-US" sz="3500" dirty="0" smtClean="0">
                <a:solidFill>
                  <a:srgbClr val="0070C0"/>
                </a:solidFill>
              </a:rPr>
              <a:t>“I </a:t>
            </a:r>
            <a:r>
              <a:rPr lang="en-US" sz="3500" dirty="0">
                <a:solidFill>
                  <a:srgbClr val="0070C0"/>
                </a:solidFill>
              </a:rPr>
              <a:t>am committed to working with you to do </a:t>
            </a:r>
            <a:r>
              <a:rPr lang="en-US" sz="3500" dirty="0" smtClean="0">
                <a:solidFill>
                  <a:srgbClr val="0070C0"/>
                </a:solidFill>
              </a:rPr>
              <a:t>that”</a:t>
            </a:r>
          </a:p>
          <a:p>
            <a:r>
              <a:rPr lang="en-US" sz="3600" dirty="0" smtClean="0">
                <a:solidFill>
                  <a:srgbClr val="0070C0"/>
                </a:solidFill>
              </a:rPr>
              <a:t>New Open Water Data Initiative</a:t>
            </a:r>
            <a:endParaRPr lang="en-US" sz="3600" dirty="0">
              <a:solidFill>
                <a:srgbClr val="0070C0"/>
              </a:solidFill>
            </a:endParaRP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55895" y="1827214"/>
            <a:ext cx="2149451" cy="2966243"/>
          </a:xfrm>
        </p:spPr>
      </p:pic>
      <p:pic>
        <p:nvPicPr>
          <p:cNvPr id="5" name="Picture 4"/>
          <p:cNvPicPr>
            <a:picLocks noChangeAspect="1"/>
          </p:cNvPicPr>
          <p:nvPr/>
        </p:nvPicPr>
        <p:blipFill>
          <a:blip r:embed="rId3"/>
          <a:stretch>
            <a:fillRect/>
          </a:stretch>
        </p:blipFill>
        <p:spPr>
          <a:xfrm>
            <a:off x="4125637" y="5786438"/>
            <a:ext cx="4903859" cy="411162"/>
          </a:xfrm>
          <a:prstGeom prst="rect">
            <a:avLst/>
          </a:prstGeom>
        </p:spPr>
      </p:pic>
      <p:pic>
        <p:nvPicPr>
          <p:cNvPr id="7" name="Picture 6"/>
          <p:cNvPicPr>
            <a:picLocks noChangeAspect="1"/>
          </p:cNvPicPr>
          <p:nvPr/>
        </p:nvPicPr>
        <p:blipFill>
          <a:blip r:embed="rId4"/>
          <a:stretch>
            <a:fillRect/>
          </a:stretch>
        </p:blipFill>
        <p:spPr>
          <a:xfrm>
            <a:off x="6305346" y="4902994"/>
            <a:ext cx="2724150" cy="704850"/>
          </a:xfrm>
          <a:prstGeom prst="rect">
            <a:avLst/>
          </a:prstGeom>
          <a:ln w="3175">
            <a:solidFill>
              <a:schemeClr val="bg1">
                <a:lumMod val="65000"/>
              </a:schemeClr>
            </a:solidFill>
          </a:ln>
        </p:spPr>
      </p:pic>
      <p:sp>
        <p:nvSpPr>
          <p:cNvPr id="8" name="Bent Arrow 7"/>
          <p:cNvSpPr/>
          <p:nvPr/>
        </p:nvSpPr>
        <p:spPr>
          <a:xfrm rot="5400000">
            <a:off x="6578600" y="3302000"/>
            <a:ext cx="1295400" cy="13589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TextBox 8"/>
          <p:cNvSpPr txBox="1"/>
          <p:nvPr/>
        </p:nvSpPr>
        <p:spPr>
          <a:xfrm>
            <a:off x="6390815" y="2872085"/>
            <a:ext cx="835485" cy="461665"/>
          </a:xfrm>
          <a:prstGeom prst="rect">
            <a:avLst/>
          </a:prstGeom>
          <a:noFill/>
        </p:spPr>
        <p:txBody>
          <a:bodyPr wrap="none" rtlCol="0">
            <a:spAutoFit/>
          </a:bodyPr>
          <a:lstStyle/>
          <a:p>
            <a:r>
              <a:rPr lang="en-US" sz="2400" dirty="0" smtClean="0">
                <a:solidFill>
                  <a:prstClr val="black"/>
                </a:solidFill>
              </a:rPr>
              <a:t>Chair</a:t>
            </a:r>
            <a:endParaRPr lang="en-US" sz="2400" dirty="0">
              <a:solidFill>
                <a:prstClr val="black"/>
              </a:solidFill>
            </a:endParaRPr>
          </a:p>
        </p:txBody>
      </p:sp>
      <p:sp>
        <p:nvSpPr>
          <p:cNvPr id="4" name="Rectangle 3"/>
          <p:cNvSpPr/>
          <p:nvPr/>
        </p:nvSpPr>
        <p:spPr>
          <a:xfrm>
            <a:off x="510363" y="5135526"/>
            <a:ext cx="3094074" cy="733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877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012" y="2689412"/>
            <a:ext cx="7895300" cy="2754458"/>
          </a:xfrm>
        </p:spPr>
        <p:txBody>
          <a:bodyPr>
            <a:normAutofit fontScale="92500" lnSpcReduction="10000"/>
          </a:bodyPr>
          <a:lstStyle/>
          <a:p>
            <a:r>
              <a:rPr lang="en-US" dirty="0" smtClean="0">
                <a:solidFill>
                  <a:srgbClr val="FF0000"/>
                </a:solidFill>
              </a:rPr>
              <a:t>National Water Center</a:t>
            </a:r>
            <a:endParaRPr lang="en-US" dirty="0">
              <a:solidFill>
                <a:srgbClr val="FF0000"/>
              </a:solidFill>
            </a:endParaRPr>
          </a:p>
          <a:p>
            <a:pPr lvl="1"/>
            <a:r>
              <a:rPr lang="en-US" dirty="0" smtClean="0"/>
              <a:t>Opened by </a:t>
            </a:r>
            <a:r>
              <a:rPr lang="en-US" dirty="0" smtClean="0">
                <a:solidFill>
                  <a:srgbClr val="FF0000"/>
                </a:solidFill>
              </a:rPr>
              <a:t>National Weather Service </a:t>
            </a:r>
            <a:r>
              <a:rPr lang="en-US" dirty="0" smtClean="0"/>
              <a:t>at the University of Alabama in Tuscaloosa in May 2014</a:t>
            </a:r>
          </a:p>
          <a:p>
            <a:pPr lvl="1"/>
            <a:r>
              <a:rPr lang="en-US" dirty="0" smtClean="0"/>
              <a:t>Will synthesize work of present 13 regional River Forecast Centers</a:t>
            </a:r>
          </a:p>
          <a:p>
            <a:pPr lvl="1"/>
            <a:r>
              <a:rPr lang="en-US" dirty="0" smtClean="0"/>
              <a:t>Like National Hurricane Center</a:t>
            </a:r>
          </a:p>
          <a:p>
            <a:pPr lvl="1"/>
            <a:r>
              <a:rPr lang="en-US" dirty="0" smtClean="0"/>
              <a:t>Offers new opportunities to integrate national and local efforts for flood forecasting</a:t>
            </a:r>
          </a:p>
          <a:p>
            <a:pPr marL="457200" lvl="1" indent="0">
              <a:buNone/>
            </a:pPr>
            <a:endParaRPr lang="en-US" dirty="0" smtClean="0"/>
          </a:p>
        </p:txBody>
      </p:sp>
      <p:pic>
        <p:nvPicPr>
          <p:cNvPr id="4" name="Picture 3"/>
          <p:cNvPicPr>
            <a:picLocks noChangeAspect="1"/>
          </p:cNvPicPr>
          <p:nvPr/>
        </p:nvPicPr>
        <p:blipFill>
          <a:blip r:embed="rId2"/>
          <a:stretch>
            <a:fillRect/>
          </a:stretch>
        </p:blipFill>
        <p:spPr>
          <a:xfrm>
            <a:off x="738338" y="80964"/>
            <a:ext cx="7210425" cy="2409825"/>
          </a:xfrm>
          <a:prstGeom prst="rect">
            <a:avLst/>
          </a:prstGeom>
          <a:ln w="3175">
            <a:solidFill>
              <a:schemeClr val="bg1">
                <a:lumMod val="65000"/>
              </a:schemeClr>
            </a:solidFill>
          </a:ln>
        </p:spPr>
      </p:pic>
      <p:pic>
        <p:nvPicPr>
          <p:cNvPr id="6" name="Picture 5"/>
          <p:cNvPicPr>
            <a:picLocks noChangeAspect="1"/>
          </p:cNvPicPr>
          <p:nvPr/>
        </p:nvPicPr>
        <p:blipFill>
          <a:blip r:embed="rId3"/>
          <a:stretch>
            <a:fillRect/>
          </a:stretch>
        </p:blipFill>
        <p:spPr>
          <a:xfrm>
            <a:off x="1467293" y="5359555"/>
            <a:ext cx="6123909" cy="1295442"/>
          </a:xfrm>
          <a:prstGeom prst="rect">
            <a:avLst/>
          </a:prstGeom>
          <a:ln w="3175">
            <a:solidFill>
              <a:schemeClr val="bg1">
                <a:lumMod val="65000"/>
              </a:schemeClr>
            </a:solidFill>
          </a:ln>
        </p:spPr>
      </p:pic>
    </p:spTree>
    <p:extLst>
      <p:ext uri="{BB962C8B-B14F-4D97-AF65-F5344CB8AC3E}">
        <p14:creationId xmlns:p14="http://schemas.microsoft.com/office/powerpoint/2010/main" val="560271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33850" cy="4686300"/>
          </a:xfrm>
          <a:prstGeom prst="rect">
            <a:avLst/>
          </a:prstGeom>
        </p:spPr>
      </p:pic>
      <p:pic>
        <p:nvPicPr>
          <p:cNvPr id="5" name="Picture 4"/>
          <p:cNvPicPr>
            <a:picLocks noChangeAspect="1"/>
          </p:cNvPicPr>
          <p:nvPr/>
        </p:nvPicPr>
        <p:blipFill>
          <a:blip r:embed="rId3"/>
          <a:stretch>
            <a:fillRect/>
          </a:stretch>
        </p:blipFill>
        <p:spPr>
          <a:xfrm>
            <a:off x="0" y="4235503"/>
            <a:ext cx="9133851" cy="2216430"/>
          </a:xfrm>
          <a:prstGeom prst="rect">
            <a:avLst/>
          </a:prstGeom>
        </p:spPr>
      </p:pic>
      <p:sp>
        <p:nvSpPr>
          <p:cNvPr id="2" name="Title 1"/>
          <p:cNvSpPr>
            <a:spLocks noGrp="1"/>
          </p:cNvSpPr>
          <p:nvPr>
            <p:ph type="ctrTitle"/>
          </p:nvPr>
        </p:nvSpPr>
        <p:spPr>
          <a:xfrm>
            <a:off x="421689" y="454980"/>
            <a:ext cx="7995925" cy="779417"/>
          </a:xfrm>
          <a:solidFill>
            <a:schemeClr val="bg1"/>
          </a:solidFill>
          <a:ln w="3175">
            <a:solidFill>
              <a:schemeClr val="bg1">
                <a:lumMod val="65000"/>
              </a:schemeClr>
            </a:solidFill>
          </a:ln>
        </p:spPr>
        <p:txBody>
          <a:bodyPr>
            <a:noAutofit/>
          </a:bodyPr>
          <a:lstStyle/>
          <a:p>
            <a:r>
              <a:rPr lang="en-US" sz="4400" dirty="0" smtClean="0">
                <a:solidFill>
                  <a:schemeClr val="accent1">
                    <a:lumMod val="75000"/>
                  </a:schemeClr>
                </a:solidFill>
              </a:rPr>
              <a:t>National Water Data Infrastructure</a:t>
            </a:r>
            <a:endParaRPr lang="en-US" sz="4400" dirty="0">
              <a:solidFill>
                <a:schemeClr val="accent1">
                  <a:lumMod val="75000"/>
                </a:schemeClr>
              </a:solidFill>
            </a:endParaRPr>
          </a:p>
        </p:txBody>
      </p:sp>
      <p:sp>
        <p:nvSpPr>
          <p:cNvPr id="3" name="Subtitle 2"/>
          <p:cNvSpPr>
            <a:spLocks noGrp="1"/>
          </p:cNvSpPr>
          <p:nvPr>
            <p:ph type="subTitle" idx="1"/>
          </p:nvPr>
        </p:nvSpPr>
        <p:spPr>
          <a:xfrm>
            <a:off x="1341126" y="1269907"/>
            <a:ext cx="6451600" cy="2911475"/>
          </a:xfrm>
        </p:spPr>
        <p:txBody>
          <a:bodyPr>
            <a:normAutofit fontScale="70000" lnSpcReduction="20000"/>
          </a:bodyPr>
          <a:lstStyle/>
          <a:p>
            <a:endParaRPr lang="en-US" dirty="0" smtClean="0"/>
          </a:p>
          <a:p>
            <a:endParaRPr lang="en-US" dirty="0"/>
          </a:p>
          <a:p>
            <a:r>
              <a:rPr lang="en-US" sz="3800" dirty="0" smtClean="0"/>
              <a:t>David R. Maidment, </a:t>
            </a:r>
          </a:p>
          <a:p>
            <a:r>
              <a:rPr lang="en-US" sz="3800" dirty="0" smtClean="0"/>
              <a:t>University of Texas at Austin</a:t>
            </a:r>
          </a:p>
          <a:p>
            <a:endParaRPr lang="en-US" sz="3200" dirty="0"/>
          </a:p>
          <a:p>
            <a:r>
              <a:rPr lang="en-US" sz="3200" dirty="0" smtClean="0"/>
              <a:t>NWS National Water Center Opening</a:t>
            </a:r>
          </a:p>
          <a:p>
            <a:r>
              <a:rPr lang="en-US" sz="3200" dirty="0" smtClean="0"/>
              <a:t>Tuscaloosa, Alabama</a:t>
            </a:r>
          </a:p>
          <a:p>
            <a:r>
              <a:rPr lang="en-US" sz="3200" dirty="0" smtClean="0"/>
              <a:t>13 May 2014</a:t>
            </a:r>
          </a:p>
        </p:txBody>
      </p:sp>
      <p:sp>
        <p:nvSpPr>
          <p:cNvPr id="6" name="TextBox 5"/>
          <p:cNvSpPr txBox="1"/>
          <p:nvPr/>
        </p:nvSpPr>
        <p:spPr>
          <a:xfrm flipH="1">
            <a:off x="221942" y="6488668"/>
            <a:ext cx="8780014" cy="307777"/>
          </a:xfrm>
          <a:prstGeom prst="rect">
            <a:avLst/>
          </a:prstGeom>
          <a:noFill/>
        </p:spPr>
        <p:txBody>
          <a:bodyPr wrap="square" rtlCol="0">
            <a:spAutoFit/>
          </a:bodyPr>
          <a:lstStyle/>
          <a:p>
            <a:r>
              <a:rPr lang="en-US" sz="1400" dirty="0"/>
              <a:t>Complete presentation</a:t>
            </a:r>
            <a:r>
              <a:rPr lang="en-US" sz="1400" dirty="0" smtClean="0"/>
              <a:t>: </a:t>
            </a:r>
            <a:r>
              <a:rPr lang="en-US" sz="1400" dirty="0" smtClean="0">
                <a:hlinkClick r:id="rId4"/>
              </a:rPr>
              <a:t>http</a:t>
            </a:r>
            <a:r>
              <a:rPr lang="en-US" sz="1400" dirty="0">
                <a:hlinkClick r:id="rId4"/>
              </a:rPr>
              <a:t>://</a:t>
            </a:r>
            <a:r>
              <a:rPr lang="en-US" sz="1400" dirty="0" smtClean="0">
                <a:hlinkClick r:id="rId4"/>
              </a:rPr>
              <a:t>www.caee.utexas.edu/prof/maidment/meetings/NWSTuscaloosa/NWDITuscaloosa.pptx</a:t>
            </a:r>
            <a:r>
              <a:rPr lang="en-US" sz="1400" dirty="0" smtClean="0"/>
              <a:t>   </a:t>
            </a:r>
            <a:endParaRPr lang="en-US" sz="1400" dirty="0"/>
          </a:p>
        </p:txBody>
      </p:sp>
    </p:spTree>
    <p:extLst>
      <p:ext uri="{BB962C8B-B14F-4D97-AF65-F5344CB8AC3E}">
        <p14:creationId xmlns:p14="http://schemas.microsoft.com/office/powerpoint/2010/main" val="515207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and Local Flood Modeling</a:t>
            </a:r>
            <a:endParaRPr lang="en-US" dirty="0"/>
          </a:p>
        </p:txBody>
      </p:sp>
      <p:pic>
        <p:nvPicPr>
          <p:cNvPr id="3" name="Picture 2"/>
          <p:cNvPicPr>
            <a:picLocks noChangeAspect="1"/>
          </p:cNvPicPr>
          <p:nvPr/>
        </p:nvPicPr>
        <p:blipFill>
          <a:blip r:embed="rId2"/>
          <a:stretch>
            <a:fillRect/>
          </a:stretch>
        </p:blipFill>
        <p:spPr>
          <a:xfrm>
            <a:off x="1493099" y="1919403"/>
            <a:ext cx="6157802" cy="4569115"/>
          </a:xfrm>
          <a:prstGeom prst="rect">
            <a:avLst/>
          </a:prstGeom>
        </p:spPr>
      </p:pic>
      <p:sp>
        <p:nvSpPr>
          <p:cNvPr id="5" name="TextBox 4"/>
          <p:cNvSpPr txBox="1"/>
          <p:nvPr/>
        </p:nvSpPr>
        <p:spPr>
          <a:xfrm>
            <a:off x="6039293" y="5071730"/>
            <a:ext cx="2693943" cy="369332"/>
          </a:xfrm>
          <a:prstGeom prst="rect">
            <a:avLst/>
          </a:prstGeom>
          <a:noFill/>
        </p:spPr>
        <p:txBody>
          <a:bodyPr wrap="none" rtlCol="0">
            <a:spAutoFit/>
          </a:bodyPr>
          <a:lstStyle/>
          <a:p>
            <a:r>
              <a:rPr lang="en-US" dirty="0" smtClean="0"/>
              <a:t>NWS River Forecast Center</a:t>
            </a:r>
            <a:endParaRPr lang="en-US" dirty="0"/>
          </a:p>
        </p:txBody>
      </p:sp>
      <p:cxnSp>
        <p:nvCxnSpPr>
          <p:cNvPr id="7" name="Straight Arrow Connector 6"/>
          <p:cNvCxnSpPr/>
          <p:nvPr/>
        </p:nvCxnSpPr>
        <p:spPr>
          <a:xfrm flipH="1">
            <a:off x="6844004" y="5406357"/>
            <a:ext cx="340242" cy="499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30818" y="3710763"/>
            <a:ext cx="1434047" cy="369332"/>
          </a:xfrm>
          <a:prstGeom prst="rect">
            <a:avLst/>
          </a:prstGeom>
          <a:noFill/>
        </p:spPr>
        <p:txBody>
          <a:bodyPr wrap="none" rtlCol="0">
            <a:spAutoFit/>
          </a:bodyPr>
          <a:lstStyle/>
          <a:p>
            <a:r>
              <a:rPr lang="en-US" dirty="0" smtClean="0"/>
              <a:t>City of Austin</a:t>
            </a:r>
            <a:endParaRPr lang="en-US" dirty="0"/>
          </a:p>
        </p:txBody>
      </p:sp>
      <p:cxnSp>
        <p:nvCxnSpPr>
          <p:cNvPr id="10" name="Straight Arrow Connector 9"/>
          <p:cNvCxnSpPr/>
          <p:nvPr/>
        </p:nvCxnSpPr>
        <p:spPr>
          <a:xfrm>
            <a:off x="3476847" y="3891516"/>
            <a:ext cx="478465" cy="312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567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Real-Time Flood Inundation Mapping on Onion Creek (USGS/NWS) </a:t>
            </a:r>
            <a:endParaRPr lang="en-US" dirty="0"/>
          </a:p>
        </p:txBody>
      </p:sp>
      <p:pic>
        <p:nvPicPr>
          <p:cNvPr id="3" name="Picture 2"/>
          <p:cNvPicPr>
            <a:picLocks noChangeAspect="1"/>
          </p:cNvPicPr>
          <p:nvPr/>
        </p:nvPicPr>
        <p:blipFill>
          <a:blip r:embed="rId2"/>
          <a:stretch>
            <a:fillRect/>
          </a:stretch>
        </p:blipFill>
        <p:spPr>
          <a:xfrm>
            <a:off x="1052623" y="1690690"/>
            <a:ext cx="5911703" cy="4614298"/>
          </a:xfrm>
          <a:prstGeom prst="rect">
            <a:avLst/>
          </a:prstGeom>
        </p:spPr>
      </p:pic>
      <p:sp>
        <p:nvSpPr>
          <p:cNvPr id="4" name="Rectangle 3"/>
          <p:cNvSpPr/>
          <p:nvPr/>
        </p:nvSpPr>
        <p:spPr>
          <a:xfrm>
            <a:off x="455871" y="6336767"/>
            <a:ext cx="8059479" cy="369332"/>
          </a:xfrm>
          <a:prstGeom prst="rect">
            <a:avLst/>
          </a:prstGeom>
        </p:spPr>
        <p:txBody>
          <a:bodyPr wrap="square">
            <a:spAutoFit/>
          </a:bodyPr>
          <a:lstStyle/>
          <a:p>
            <a:r>
              <a:rPr lang="en-US" dirty="0">
                <a:hlinkClick r:id="rId3"/>
              </a:rPr>
              <a:t>http://</a:t>
            </a:r>
            <a:r>
              <a:rPr lang="en-US" dirty="0" smtClean="0">
                <a:hlinkClick r:id="rId3"/>
              </a:rPr>
              <a:t>water.weather.gov/ahps2/inundation/inundation_google.php?gage=atit2</a:t>
            </a:r>
            <a:r>
              <a:rPr lang="en-US" dirty="0" smtClean="0"/>
              <a:t> </a:t>
            </a:r>
            <a:endParaRPr lang="en-US" dirty="0"/>
          </a:p>
        </p:txBody>
      </p:sp>
      <p:sp>
        <p:nvSpPr>
          <p:cNvPr id="5" name="TextBox 4"/>
          <p:cNvSpPr txBox="1"/>
          <p:nvPr/>
        </p:nvSpPr>
        <p:spPr>
          <a:xfrm>
            <a:off x="6964326" y="3829062"/>
            <a:ext cx="2158283" cy="369332"/>
          </a:xfrm>
          <a:prstGeom prst="rect">
            <a:avLst/>
          </a:prstGeom>
          <a:noFill/>
        </p:spPr>
        <p:txBody>
          <a:bodyPr wrap="none" rtlCol="0">
            <a:spAutoFit/>
          </a:bodyPr>
          <a:lstStyle/>
          <a:p>
            <a:r>
              <a:rPr lang="en-US" dirty="0" smtClean="0"/>
              <a:t>Gage at Highway 183</a:t>
            </a:r>
            <a:endParaRPr lang="en-US" dirty="0"/>
          </a:p>
        </p:txBody>
      </p:sp>
      <p:cxnSp>
        <p:nvCxnSpPr>
          <p:cNvPr id="7" name="Straight Arrow Connector 6"/>
          <p:cNvCxnSpPr>
            <a:stCxn id="3" idx="3"/>
          </p:cNvCxnSpPr>
          <p:nvPr/>
        </p:nvCxnSpPr>
        <p:spPr>
          <a:xfrm flipH="1">
            <a:off x="4306186" y="3997839"/>
            <a:ext cx="2658140" cy="903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520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 Flood Hazard Zone</a:t>
            </a:r>
            <a:endParaRPr lang="en-US" dirty="0"/>
          </a:p>
        </p:txBody>
      </p:sp>
      <p:pic>
        <p:nvPicPr>
          <p:cNvPr id="4" name="Picture 3"/>
          <p:cNvPicPr>
            <a:picLocks noChangeAspect="1"/>
          </p:cNvPicPr>
          <p:nvPr/>
        </p:nvPicPr>
        <p:blipFill>
          <a:blip r:embed="rId2"/>
          <a:stretch>
            <a:fillRect/>
          </a:stretch>
        </p:blipFill>
        <p:spPr>
          <a:xfrm>
            <a:off x="0" y="1690689"/>
            <a:ext cx="9053784" cy="4433775"/>
          </a:xfrm>
          <a:prstGeom prst="rect">
            <a:avLst/>
          </a:prstGeom>
          <a:ln w="3175">
            <a:solidFill>
              <a:schemeClr val="bg1">
                <a:lumMod val="65000"/>
              </a:schemeClr>
            </a:solidFill>
          </a:ln>
        </p:spPr>
      </p:pic>
    </p:spTree>
    <p:extLst>
      <p:ext uri="{BB962C8B-B14F-4D97-AF65-F5344CB8AC3E}">
        <p14:creationId xmlns:p14="http://schemas.microsoft.com/office/powerpoint/2010/main" val="1329955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590550"/>
            <a:ext cx="6364287"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descr="C:\Users\janeks\AppData\Local\Microsoft\Windows\Temporary Internet Files\Content.IE5\72KY1Z9L\MC90043258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109348">
            <a:off x="3632200" y="29845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457200" y="59436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800" smtClean="0">
                <a:solidFill>
                  <a:srgbClr val="000000"/>
                </a:solidFill>
                <a:cs typeface="Arial" panose="020B0604020202020204" pitchFamily="34" charset="0"/>
              </a:rPr>
              <a:t>17’ AHPS Flood Warning Stage </a:t>
            </a:r>
          </a:p>
        </p:txBody>
      </p:sp>
    </p:spTree>
    <p:extLst>
      <p:ext uri="{BB962C8B-B14F-4D97-AF65-F5344CB8AC3E}">
        <p14:creationId xmlns:p14="http://schemas.microsoft.com/office/powerpoint/2010/main" val="3972837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600075"/>
            <a:ext cx="6657975" cy="521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descr="C:\Users\janeks\AppData\Local\Microsoft\Windows\Temporary Internet Files\Content.IE5\72KY1Z9L\MC90043258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109348">
            <a:off x="3859213" y="30972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1"/>
          <p:cNvSpPr txBox="1">
            <a:spLocks noChangeArrowheads="1"/>
          </p:cNvSpPr>
          <p:nvPr/>
        </p:nvSpPr>
        <p:spPr bwMode="auto">
          <a:xfrm>
            <a:off x="946150" y="5943600"/>
            <a:ext cx="537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800" smtClean="0">
                <a:solidFill>
                  <a:srgbClr val="000000"/>
                </a:solidFill>
                <a:cs typeface="Arial" panose="020B0604020202020204" pitchFamily="34" charset="0"/>
              </a:rPr>
              <a:t>21’ NWS issues Flood Warning for Onion Creek (issued at 02:44)</a:t>
            </a:r>
          </a:p>
        </p:txBody>
      </p:sp>
    </p:spTree>
    <p:extLst>
      <p:ext uri="{BB962C8B-B14F-4D97-AF65-F5344CB8AC3E}">
        <p14:creationId xmlns:p14="http://schemas.microsoft.com/office/powerpoint/2010/main" val="1270320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590550"/>
            <a:ext cx="6467475" cy="503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descr="C:\Users\janeks\AppData\Local\Microsoft\Windows\Temporary Internet Files\Content.IE5\72KY1Z9L\MC90043258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109348">
            <a:off x="3695700" y="30972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p:cNvSpPr txBox="1">
            <a:spLocks noChangeArrowheads="1"/>
          </p:cNvSpPr>
          <p:nvPr/>
        </p:nvSpPr>
        <p:spPr bwMode="auto">
          <a:xfrm>
            <a:off x="923925" y="5791200"/>
            <a:ext cx="5400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400" smtClean="0">
                <a:solidFill>
                  <a:srgbClr val="000000"/>
                </a:solidFill>
                <a:cs typeface="Arial" panose="020B0604020202020204" pitchFamily="34" charset="0"/>
              </a:rPr>
              <a:t>25’ NWS issues Flood Warning for Onion Creek at 03:40 – gauge will rise to 25.9’ </a:t>
            </a:r>
          </a:p>
        </p:txBody>
      </p:sp>
    </p:spTree>
    <p:extLst>
      <p:ext uri="{BB962C8B-B14F-4D97-AF65-F5344CB8AC3E}">
        <p14:creationId xmlns:p14="http://schemas.microsoft.com/office/powerpoint/2010/main" val="1908924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609600"/>
            <a:ext cx="638175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1"/>
          <p:cNvSpPr txBox="1">
            <a:spLocks noChangeArrowheads="1"/>
          </p:cNvSpPr>
          <p:nvPr/>
        </p:nvSpPr>
        <p:spPr bwMode="auto">
          <a:xfrm>
            <a:off x="1046163" y="5867400"/>
            <a:ext cx="5202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FontTx/>
              <a:buNone/>
            </a:pPr>
            <a:r>
              <a:rPr lang="en-US" altLang="en-US" sz="1800" smtClean="0">
                <a:solidFill>
                  <a:srgbClr val="000000"/>
                </a:solidFill>
                <a:cs typeface="Arial" panose="020B0604020202020204" pitchFamily="34" charset="0"/>
              </a:rPr>
              <a:t>41’  -- At 10:07 – peak of USGS gauge – 40.97’ </a:t>
            </a:r>
          </a:p>
        </p:txBody>
      </p:sp>
    </p:spTree>
    <p:extLst>
      <p:ext uri="{BB962C8B-B14F-4D97-AF65-F5344CB8AC3E}">
        <p14:creationId xmlns:p14="http://schemas.microsoft.com/office/powerpoint/2010/main" val="2969971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681" y="346465"/>
            <a:ext cx="8356731" cy="1325563"/>
          </a:xfrm>
        </p:spPr>
        <p:txBody>
          <a:bodyPr>
            <a:normAutofit/>
          </a:bodyPr>
          <a:lstStyle/>
          <a:p>
            <a:r>
              <a:rPr lang="en-US" sz="3600" dirty="0" smtClean="0">
                <a:solidFill>
                  <a:srgbClr val="FF0000"/>
                </a:solidFill>
              </a:rPr>
              <a:t>Three </a:t>
            </a:r>
            <a:r>
              <a:rPr lang="en-US" sz="3600" dirty="0" smtClean="0">
                <a:solidFill>
                  <a:srgbClr val="FF0000"/>
                </a:solidFill>
              </a:rPr>
              <a:t>Questions </a:t>
            </a:r>
            <a:r>
              <a:rPr lang="en-US" sz="3600" dirty="0" smtClean="0"/>
              <a:t>Posed by the City of Austin</a:t>
            </a:r>
            <a:endParaRPr lang="en-US" sz="36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Unique </a:t>
            </a:r>
            <a:r>
              <a:rPr lang="en-US" dirty="0"/>
              <a:t>characteristics of the Onion Creek watershed and to compare and contrast the Halloween flood with previous floods in that watershed</a:t>
            </a:r>
          </a:p>
          <a:p>
            <a:pPr marL="514350" indent="-514350">
              <a:buFont typeface="+mj-lt"/>
              <a:buAutoNum type="arabicPeriod"/>
            </a:pPr>
            <a:r>
              <a:rPr lang="en-US" dirty="0" smtClean="0"/>
              <a:t>Impervious </a:t>
            </a:r>
            <a:r>
              <a:rPr lang="en-US" dirty="0"/>
              <a:t>cover and its effect on the flood waters that day</a:t>
            </a:r>
          </a:p>
          <a:p>
            <a:pPr marL="514350" indent="-514350">
              <a:buFont typeface="+mj-lt"/>
              <a:buAutoNum type="arabicPeriod"/>
            </a:pPr>
            <a:r>
              <a:rPr lang="en-US" dirty="0" smtClean="0"/>
              <a:t>Future </a:t>
            </a:r>
            <a:r>
              <a:rPr lang="en-US" dirty="0"/>
              <a:t>risk, particularly in light of continued rapid urban growth in this part of central </a:t>
            </a:r>
            <a:r>
              <a:rPr lang="en-US" dirty="0" smtClean="0"/>
              <a:t>Texas</a:t>
            </a:r>
            <a:endParaRPr lang="en-US" dirty="0"/>
          </a:p>
        </p:txBody>
      </p:sp>
    </p:spTree>
    <p:extLst>
      <p:ext uri="{BB962C8B-B14F-4D97-AF65-F5344CB8AC3E}">
        <p14:creationId xmlns:p14="http://schemas.microsoft.com/office/powerpoint/2010/main" val="1460573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Inundation Mapping</a:t>
            </a:r>
            <a:endParaRPr lang="en-US" dirty="0"/>
          </a:p>
        </p:txBody>
      </p:sp>
      <p:sp>
        <p:nvSpPr>
          <p:cNvPr id="3" name="Content Placeholder 2"/>
          <p:cNvSpPr>
            <a:spLocks noGrp="1"/>
          </p:cNvSpPr>
          <p:nvPr>
            <p:ph idx="1"/>
          </p:nvPr>
        </p:nvSpPr>
        <p:spPr/>
        <p:txBody>
          <a:bodyPr>
            <a:normAutofit lnSpcReduction="10000"/>
          </a:bodyPr>
          <a:lstStyle/>
          <a:p>
            <a:r>
              <a:rPr lang="en-US" dirty="0" smtClean="0"/>
              <a:t>Flood emergency response is tied to the extent of inundation</a:t>
            </a:r>
          </a:p>
          <a:p>
            <a:r>
              <a:rPr lang="en-US" dirty="0" smtClean="0"/>
              <a:t>Prepare flood response plan using a </a:t>
            </a:r>
            <a:r>
              <a:rPr lang="en-US" dirty="0" smtClean="0">
                <a:solidFill>
                  <a:srgbClr val="FF0000"/>
                </a:solidFill>
              </a:rPr>
              <a:t>“library of inundation maps”</a:t>
            </a:r>
          </a:p>
          <a:p>
            <a:pPr lvl="1"/>
            <a:r>
              <a:rPr lang="en-US" dirty="0" smtClean="0"/>
              <a:t>1 </a:t>
            </a:r>
            <a:r>
              <a:rPr lang="en-US" dirty="0" err="1" smtClean="0"/>
              <a:t>ft</a:t>
            </a:r>
            <a:r>
              <a:rPr lang="en-US" dirty="0" smtClean="0"/>
              <a:t> level increments on all major streams</a:t>
            </a:r>
          </a:p>
          <a:p>
            <a:r>
              <a:rPr lang="en-US" dirty="0" smtClean="0"/>
              <a:t>During flood events make </a:t>
            </a:r>
            <a:r>
              <a:rPr lang="en-US" dirty="0" smtClean="0">
                <a:solidFill>
                  <a:srgbClr val="FF0000"/>
                </a:solidFill>
              </a:rPr>
              <a:t>probabilistic projections </a:t>
            </a:r>
            <a:r>
              <a:rPr lang="en-US" dirty="0" smtClean="0"/>
              <a:t>of what flood stage will be reached</a:t>
            </a:r>
          </a:p>
          <a:p>
            <a:r>
              <a:rPr lang="en-US" dirty="0" smtClean="0"/>
              <a:t>Work with National Weather Service through National Water Center to create an improved real-time flood data, modeling and inundation mapping procedure</a:t>
            </a:r>
            <a:endParaRPr lang="en-US" dirty="0"/>
          </a:p>
        </p:txBody>
      </p:sp>
    </p:spTree>
    <p:extLst>
      <p:ext uri="{BB962C8B-B14F-4D97-AF65-F5344CB8AC3E}">
        <p14:creationId xmlns:p14="http://schemas.microsoft.com/office/powerpoint/2010/main" val="416640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Responses to Question </a:t>
            </a:r>
            <a:r>
              <a:rPr lang="en-US" dirty="0" smtClean="0"/>
              <a:t>Three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i="1" dirty="0" smtClean="0">
                <a:solidFill>
                  <a:srgbClr val="FF0000"/>
                </a:solidFill>
              </a:rPr>
              <a:t>Future </a:t>
            </a:r>
            <a:r>
              <a:rPr lang="en-US" i="1" dirty="0">
                <a:solidFill>
                  <a:srgbClr val="FF0000"/>
                </a:solidFill>
              </a:rPr>
              <a:t>risk, particularly in light of continued rapid urban growth in this part of central </a:t>
            </a:r>
            <a:r>
              <a:rPr lang="en-US" i="1" dirty="0" smtClean="0">
                <a:solidFill>
                  <a:srgbClr val="FF0000"/>
                </a:solidFill>
              </a:rPr>
              <a:t>Texas</a:t>
            </a:r>
          </a:p>
          <a:p>
            <a:r>
              <a:rPr lang="en-US" i="1" dirty="0" smtClean="0"/>
              <a:t>Flooding is a regional phenomenon</a:t>
            </a:r>
          </a:p>
          <a:p>
            <a:r>
              <a:rPr lang="en-US" i="1" dirty="0" smtClean="0"/>
              <a:t>More detailed modeling of flooding at NWS is feasible through National Water Center</a:t>
            </a:r>
          </a:p>
          <a:p>
            <a:r>
              <a:rPr lang="en-US" i="1" dirty="0" smtClean="0"/>
              <a:t>Flood inundation mapping is the key interface between hydrology and flood emergency response planning</a:t>
            </a:r>
          </a:p>
          <a:p>
            <a:r>
              <a:rPr lang="en-US" i="1" dirty="0" smtClean="0"/>
              <a:t>Propose Austin and Halloween Flood as </a:t>
            </a:r>
            <a:r>
              <a:rPr lang="en-US" i="1" dirty="0" smtClean="0">
                <a:solidFill>
                  <a:srgbClr val="FF0000"/>
                </a:solidFill>
              </a:rPr>
              <a:t>a case study for the National Water Center</a:t>
            </a:r>
            <a:endParaRPr lang="en-US" i="1" dirty="0">
              <a:solidFill>
                <a:srgbClr val="FF0000"/>
              </a:solidFill>
            </a:endParaRPr>
          </a:p>
          <a:p>
            <a:endParaRPr lang="en-US" dirty="0"/>
          </a:p>
        </p:txBody>
      </p:sp>
    </p:spTree>
    <p:extLst>
      <p:ext uri="{BB962C8B-B14F-4D97-AF65-F5344CB8AC3E}">
        <p14:creationId xmlns:p14="http://schemas.microsoft.com/office/powerpoint/2010/main" val="162227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Questions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i="1" dirty="0" smtClean="0">
                <a:solidFill>
                  <a:srgbClr val="FF0000"/>
                </a:solidFill>
              </a:rPr>
              <a:t>Unique </a:t>
            </a:r>
            <a:r>
              <a:rPr lang="en-US" i="1" dirty="0">
                <a:solidFill>
                  <a:srgbClr val="FF0000"/>
                </a:solidFill>
              </a:rPr>
              <a:t>characteristics of the Onion Creek watershed and to compare and contrast the Halloween flood with previous floods in that watershed</a:t>
            </a:r>
          </a:p>
          <a:p>
            <a:pPr marL="514350" indent="-514350">
              <a:buFont typeface="+mj-lt"/>
              <a:buAutoNum type="arabicPeriod"/>
            </a:pPr>
            <a:r>
              <a:rPr lang="en-US" dirty="0" smtClean="0"/>
              <a:t>Impervious </a:t>
            </a:r>
            <a:r>
              <a:rPr lang="en-US" dirty="0"/>
              <a:t>cover and its effect on the flood waters that day</a:t>
            </a:r>
          </a:p>
          <a:p>
            <a:pPr marL="514350" indent="-514350">
              <a:buFont typeface="+mj-lt"/>
              <a:buAutoNum type="arabicPeriod"/>
            </a:pPr>
            <a:r>
              <a:rPr lang="en-US" dirty="0" smtClean="0"/>
              <a:t>Future </a:t>
            </a:r>
            <a:r>
              <a:rPr lang="en-US" dirty="0"/>
              <a:t>risk, particularly in light of continued rapid urban growth in this part of central Texas</a:t>
            </a:r>
          </a:p>
          <a:p>
            <a:endParaRPr lang="en-US" dirty="0"/>
          </a:p>
        </p:txBody>
      </p:sp>
    </p:spTree>
    <p:extLst>
      <p:ext uri="{BB962C8B-B14F-4D97-AF65-F5344CB8AC3E}">
        <p14:creationId xmlns:p14="http://schemas.microsoft.com/office/powerpoint/2010/main" val="3181720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Onion Creek Flooding, 30-31 October 2013</a:t>
            </a:r>
            <a:endParaRPr lang="en-US" dirty="0"/>
          </a:p>
        </p:txBody>
      </p:sp>
      <p:pic>
        <p:nvPicPr>
          <p:cNvPr id="3" name="Picture 2"/>
          <p:cNvPicPr>
            <a:picLocks noChangeAspect="1"/>
          </p:cNvPicPr>
          <p:nvPr/>
        </p:nvPicPr>
        <p:blipFill>
          <a:blip r:embed="rId2"/>
          <a:stretch>
            <a:fillRect/>
          </a:stretch>
        </p:blipFill>
        <p:spPr>
          <a:xfrm>
            <a:off x="440055" y="2341721"/>
            <a:ext cx="3636169" cy="3443288"/>
          </a:xfrm>
          <a:prstGeom prst="rect">
            <a:avLst/>
          </a:prstGeom>
        </p:spPr>
      </p:pic>
      <p:pic>
        <p:nvPicPr>
          <p:cNvPr id="4" name="Picture 3"/>
          <p:cNvPicPr>
            <a:picLocks noChangeAspect="1"/>
          </p:cNvPicPr>
          <p:nvPr/>
        </p:nvPicPr>
        <p:blipFill>
          <a:blip r:embed="rId3"/>
          <a:stretch>
            <a:fillRect/>
          </a:stretch>
        </p:blipFill>
        <p:spPr>
          <a:xfrm>
            <a:off x="4220527" y="2341721"/>
            <a:ext cx="4714109" cy="3443288"/>
          </a:xfrm>
          <a:prstGeom prst="rect">
            <a:avLst/>
          </a:prstGeom>
        </p:spPr>
      </p:pic>
      <p:sp>
        <p:nvSpPr>
          <p:cNvPr id="7" name="TextBox 6"/>
          <p:cNvSpPr txBox="1"/>
          <p:nvPr/>
        </p:nvSpPr>
        <p:spPr>
          <a:xfrm>
            <a:off x="1789044" y="4270588"/>
            <a:ext cx="1917704" cy="300082"/>
          </a:xfrm>
          <a:prstGeom prst="rect">
            <a:avLst/>
          </a:prstGeom>
          <a:noFill/>
        </p:spPr>
        <p:txBody>
          <a:bodyPr wrap="none" rtlCol="0">
            <a:spAutoFit/>
          </a:bodyPr>
          <a:lstStyle/>
          <a:p>
            <a:r>
              <a:rPr lang="en-US" sz="1350" dirty="0">
                <a:solidFill>
                  <a:prstClr val="black"/>
                </a:solidFill>
              </a:rPr>
              <a:t>A flooded home location</a:t>
            </a:r>
          </a:p>
        </p:txBody>
      </p:sp>
      <p:sp>
        <p:nvSpPr>
          <p:cNvPr id="5" name="TextBox 4"/>
          <p:cNvSpPr txBox="1"/>
          <p:nvPr/>
        </p:nvSpPr>
        <p:spPr>
          <a:xfrm>
            <a:off x="5220585" y="1887226"/>
            <a:ext cx="691215" cy="369332"/>
          </a:xfrm>
          <a:prstGeom prst="rect">
            <a:avLst/>
          </a:prstGeom>
          <a:noFill/>
        </p:spPr>
        <p:txBody>
          <a:bodyPr wrap="none" rtlCol="0">
            <a:spAutoFit/>
          </a:bodyPr>
          <a:lstStyle/>
          <a:p>
            <a:r>
              <a:rPr lang="en-US" dirty="0" smtClean="0"/>
              <a:t>IH-35</a:t>
            </a:r>
            <a:endParaRPr lang="en-US" dirty="0"/>
          </a:p>
        </p:txBody>
      </p:sp>
      <p:cxnSp>
        <p:nvCxnSpPr>
          <p:cNvPr id="9" name="Straight Arrow Connector 8"/>
          <p:cNvCxnSpPr>
            <a:stCxn id="5" idx="3"/>
          </p:cNvCxnSpPr>
          <p:nvPr/>
        </p:nvCxnSpPr>
        <p:spPr>
          <a:xfrm>
            <a:off x="5911800" y="2071892"/>
            <a:ext cx="797344" cy="660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92367" y="1831539"/>
            <a:ext cx="1946367" cy="369332"/>
          </a:xfrm>
          <a:prstGeom prst="rect">
            <a:avLst/>
          </a:prstGeom>
          <a:noFill/>
        </p:spPr>
        <p:txBody>
          <a:bodyPr wrap="none" rtlCol="0">
            <a:spAutoFit/>
          </a:bodyPr>
          <a:lstStyle/>
          <a:p>
            <a:r>
              <a:rPr lang="en-US" dirty="0" smtClean="0"/>
              <a:t>William Cannon </a:t>
            </a:r>
            <a:r>
              <a:rPr lang="en-US" dirty="0" err="1" smtClean="0"/>
              <a:t>Dr</a:t>
            </a:r>
            <a:endParaRPr lang="en-US" dirty="0"/>
          </a:p>
        </p:txBody>
      </p:sp>
      <p:cxnSp>
        <p:nvCxnSpPr>
          <p:cNvPr id="12" name="Straight Arrow Connector 11"/>
          <p:cNvCxnSpPr>
            <a:stCxn id="10" idx="2"/>
          </p:cNvCxnSpPr>
          <p:nvPr/>
        </p:nvCxnSpPr>
        <p:spPr>
          <a:xfrm flipH="1">
            <a:off x="7166345" y="2200871"/>
            <a:ext cx="799206" cy="1180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071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 Flood Hazard Zone</a:t>
            </a:r>
            <a:endParaRPr lang="en-US" dirty="0"/>
          </a:p>
        </p:txBody>
      </p:sp>
      <p:pic>
        <p:nvPicPr>
          <p:cNvPr id="4" name="Picture 3"/>
          <p:cNvPicPr>
            <a:picLocks noChangeAspect="1"/>
          </p:cNvPicPr>
          <p:nvPr/>
        </p:nvPicPr>
        <p:blipFill>
          <a:blip r:embed="rId2"/>
          <a:stretch>
            <a:fillRect/>
          </a:stretch>
        </p:blipFill>
        <p:spPr>
          <a:xfrm>
            <a:off x="0" y="1690689"/>
            <a:ext cx="9053784" cy="4433775"/>
          </a:xfrm>
          <a:prstGeom prst="rect">
            <a:avLst/>
          </a:prstGeom>
          <a:ln w="3175">
            <a:solidFill>
              <a:schemeClr val="bg1">
                <a:lumMod val="65000"/>
              </a:schemeClr>
            </a:solidFill>
          </a:ln>
        </p:spPr>
      </p:pic>
    </p:spTree>
    <p:extLst>
      <p:ext uri="{BB962C8B-B14F-4D97-AF65-F5344CB8AC3E}">
        <p14:creationId xmlns:p14="http://schemas.microsoft.com/office/powerpoint/2010/main" val="3944833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Drainage Area above Home</a:t>
            </a:r>
            <a:endParaRPr lang="en-US" dirty="0"/>
          </a:p>
        </p:txBody>
      </p:sp>
      <p:pic>
        <p:nvPicPr>
          <p:cNvPr id="3" name="Picture 2"/>
          <p:cNvPicPr>
            <a:picLocks noChangeAspect="1"/>
          </p:cNvPicPr>
          <p:nvPr/>
        </p:nvPicPr>
        <p:blipFill>
          <a:blip r:embed="rId2"/>
          <a:stretch>
            <a:fillRect/>
          </a:stretch>
        </p:blipFill>
        <p:spPr>
          <a:xfrm>
            <a:off x="205020" y="2178114"/>
            <a:ext cx="8411517" cy="3692697"/>
          </a:xfrm>
          <a:prstGeom prst="rect">
            <a:avLst/>
          </a:prstGeom>
          <a:ln w="3175">
            <a:solidFill>
              <a:schemeClr val="bg1">
                <a:lumMod val="65000"/>
              </a:schemeClr>
            </a:solidFill>
          </a:ln>
        </p:spPr>
      </p:pic>
      <p:sp>
        <p:nvSpPr>
          <p:cNvPr id="4" name="TextBox 3"/>
          <p:cNvSpPr txBox="1"/>
          <p:nvPr/>
        </p:nvSpPr>
        <p:spPr>
          <a:xfrm>
            <a:off x="1624590" y="1324902"/>
            <a:ext cx="3876318" cy="369332"/>
          </a:xfrm>
          <a:prstGeom prst="rect">
            <a:avLst/>
          </a:prstGeom>
          <a:noFill/>
        </p:spPr>
        <p:txBody>
          <a:bodyPr wrap="none" rtlCol="0">
            <a:spAutoFit/>
          </a:bodyPr>
          <a:lstStyle/>
          <a:p>
            <a:r>
              <a:rPr lang="en-US" dirty="0">
                <a:solidFill>
                  <a:prstClr val="black"/>
                </a:solidFill>
              </a:rPr>
              <a:t>Drainage area = 732 km</a:t>
            </a:r>
            <a:r>
              <a:rPr lang="en-US" baseline="30000" dirty="0">
                <a:solidFill>
                  <a:prstClr val="black"/>
                </a:solidFill>
              </a:rPr>
              <a:t>2</a:t>
            </a:r>
            <a:r>
              <a:rPr lang="en-US" dirty="0">
                <a:solidFill>
                  <a:prstClr val="black"/>
                </a:solidFill>
              </a:rPr>
              <a:t>, or 282 miles</a:t>
            </a:r>
            <a:r>
              <a:rPr lang="en-US" baseline="30000" dirty="0">
                <a:solidFill>
                  <a:prstClr val="black"/>
                </a:solidFill>
              </a:rPr>
              <a:t>2</a:t>
            </a:r>
            <a:r>
              <a:rPr lang="en-US" dirty="0">
                <a:solidFill>
                  <a:prstClr val="black"/>
                </a:solidFill>
              </a:rPr>
              <a:t> </a:t>
            </a:r>
          </a:p>
        </p:txBody>
      </p:sp>
      <p:sp>
        <p:nvSpPr>
          <p:cNvPr id="5" name="TextBox 4"/>
          <p:cNvSpPr txBox="1"/>
          <p:nvPr/>
        </p:nvSpPr>
        <p:spPr>
          <a:xfrm>
            <a:off x="1116419" y="5985359"/>
            <a:ext cx="6325065" cy="369332"/>
          </a:xfrm>
          <a:prstGeom prst="rect">
            <a:avLst/>
          </a:prstGeom>
          <a:noFill/>
        </p:spPr>
        <p:txBody>
          <a:bodyPr wrap="none" rtlCol="0">
            <a:spAutoFit/>
          </a:bodyPr>
          <a:lstStyle/>
          <a:p>
            <a:r>
              <a:rPr lang="en-US" dirty="0" smtClean="0"/>
              <a:t>Watershed delineation using ESRI Watershed Delineation Services</a:t>
            </a:r>
            <a:endParaRPr lang="en-US" dirty="0"/>
          </a:p>
        </p:txBody>
      </p:sp>
    </p:spTree>
    <p:extLst>
      <p:ext uri="{BB962C8B-B14F-4D97-AF65-F5344CB8AC3E}">
        <p14:creationId xmlns:p14="http://schemas.microsoft.com/office/powerpoint/2010/main" val="2385476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606" y="29325"/>
            <a:ext cx="7886700" cy="1325563"/>
          </a:xfrm>
        </p:spPr>
        <p:txBody>
          <a:bodyPr/>
          <a:lstStyle/>
          <a:p>
            <a:pPr algn="ctr"/>
            <a:r>
              <a:rPr lang="en-US" dirty="0" smtClean="0"/>
              <a:t>Frequency Analysis of Halloween Flood</a:t>
            </a:r>
            <a:endParaRPr lang="en-US" dirty="0"/>
          </a:p>
        </p:txBody>
      </p:sp>
      <p:pic>
        <p:nvPicPr>
          <p:cNvPr id="18" name="Picture 17"/>
          <p:cNvPicPr>
            <a:picLocks noChangeAspect="1"/>
          </p:cNvPicPr>
          <p:nvPr/>
        </p:nvPicPr>
        <p:blipFill>
          <a:blip r:embed="rId2"/>
          <a:stretch>
            <a:fillRect/>
          </a:stretch>
        </p:blipFill>
        <p:spPr>
          <a:xfrm>
            <a:off x="1066695" y="1354888"/>
            <a:ext cx="7064833" cy="5220890"/>
          </a:xfrm>
          <a:prstGeom prst="rect">
            <a:avLst/>
          </a:prstGeom>
        </p:spPr>
      </p:pic>
      <p:cxnSp>
        <p:nvCxnSpPr>
          <p:cNvPr id="19" name="Straight Connector 18"/>
          <p:cNvCxnSpPr/>
          <p:nvPr/>
        </p:nvCxnSpPr>
        <p:spPr>
          <a:xfrm flipV="1">
            <a:off x="1998753" y="3070021"/>
            <a:ext cx="5635928" cy="86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98753" y="2689147"/>
            <a:ext cx="4028380" cy="461665"/>
          </a:xfrm>
          <a:prstGeom prst="rect">
            <a:avLst/>
          </a:prstGeom>
          <a:noFill/>
        </p:spPr>
        <p:txBody>
          <a:bodyPr wrap="square" rtlCol="0">
            <a:spAutoFit/>
          </a:bodyPr>
          <a:lstStyle/>
          <a:p>
            <a:r>
              <a:rPr lang="en-US" sz="2400" dirty="0">
                <a:solidFill>
                  <a:srgbClr val="44546A"/>
                </a:solidFill>
              </a:rPr>
              <a:t>Halloween </a:t>
            </a:r>
            <a:r>
              <a:rPr lang="en-US" sz="2400" dirty="0" smtClean="0">
                <a:solidFill>
                  <a:srgbClr val="44546A"/>
                </a:solidFill>
              </a:rPr>
              <a:t>Flood (135,000 </a:t>
            </a:r>
            <a:r>
              <a:rPr lang="en-US" sz="2400" dirty="0" err="1" smtClean="0">
                <a:solidFill>
                  <a:srgbClr val="44546A"/>
                </a:solidFill>
              </a:rPr>
              <a:t>cfs</a:t>
            </a:r>
            <a:r>
              <a:rPr lang="en-US" sz="2400" dirty="0" smtClean="0">
                <a:solidFill>
                  <a:srgbClr val="44546A"/>
                </a:solidFill>
              </a:rPr>
              <a:t>)</a:t>
            </a:r>
            <a:endParaRPr lang="en-US" sz="2400" dirty="0">
              <a:solidFill>
                <a:srgbClr val="44546A"/>
              </a:solidFill>
            </a:endParaRPr>
          </a:p>
        </p:txBody>
      </p:sp>
      <p:sp>
        <p:nvSpPr>
          <p:cNvPr id="3" name="TextBox 2"/>
          <p:cNvSpPr txBox="1"/>
          <p:nvPr/>
        </p:nvSpPr>
        <p:spPr>
          <a:xfrm rot="16200000">
            <a:off x="-19866" y="3509693"/>
            <a:ext cx="1548757" cy="369332"/>
          </a:xfrm>
          <a:prstGeom prst="rect">
            <a:avLst/>
          </a:prstGeom>
          <a:noFill/>
        </p:spPr>
        <p:txBody>
          <a:bodyPr wrap="none" rtlCol="0">
            <a:spAutoFit/>
          </a:bodyPr>
          <a:lstStyle/>
          <a:p>
            <a:r>
              <a:rPr lang="en-US" dirty="0" smtClean="0"/>
              <a:t>Discharge (</a:t>
            </a:r>
            <a:r>
              <a:rPr lang="en-US" dirty="0" err="1" smtClean="0"/>
              <a:t>cfs</a:t>
            </a:r>
            <a:r>
              <a:rPr lang="en-US" dirty="0" smtClean="0"/>
              <a:t>)</a:t>
            </a:r>
            <a:endParaRPr lang="en-US" dirty="0"/>
          </a:p>
        </p:txBody>
      </p:sp>
      <p:sp>
        <p:nvSpPr>
          <p:cNvPr id="4" name="TextBox 3"/>
          <p:cNvSpPr txBox="1"/>
          <p:nvPr/>
        </p:nvSpPr>
        <p:spPr>
          <a:xfrm>
            <a:off x="3333338" y="976943"/>
            <a:ext cx="2161233" cy="369332"/>
          </a:xfrm>
          <a:prstGeom prst="rect">
            <a:avLst/>
          </a:prstGeom>
          <a:noFill/>
        </p:spPr>
        <p:txBody>
          <a:bodyPr wrap="none" rtlCol="0">
            <a:spAutoFit/>
          </a:bodyPr>
          <a:lstStyle/>
          <a:p>
            <a:r>
              <a:rPr lang="en-US" dirty="0" smtClean="0"/>
              <a:t>Return Period (Years)</a:t>
            </a:r>
            <a:endParaRPr lang="en-US" dirty="0"/>
          </a:p>
        </p:txBody>
      </p:sp>
      <p:pic>
        <p:nvPicPr>
          <p:cNvPr id="5" name="Picture 4"/>
          <p:cNvPicPr>
            <a:picLocks noChangeAspect="1"/>
          </p:cNvPicPr>
          <p:nvPr/>
        </p:nvPicPr>
        <p:blipFill>
          <a:blip r:embed="rId3"/>
          <a:stretch>
            <a:fillRect/>
          </a:stretch>
        </p:blipFill>
        <p:spPr>
          <a:xfrm>
            <a:off x="5114261" y="4069474"/>
            <a:ext cx="2458302" cy="1076684"/>
          </a:xfrm>
          <a:prstGeom prst="rect">
            <a:avLst/>
          </a:prstGeom>
          <a:ln w="3175">
            <a:solidFill>
              <a:schemeClr val="bg1">
                <a:lumMod val="65000"/>
              </a:schemeClr>
            </a:solidFill>
          </a:ln>
        </p:spPr>
      </p:pic>
    </p:spTree>
    <p:extLst>
      <p:ext uri="{BB962C8B-B14F-4D97-AF65-F5344CB8AC3E}">
        <p14:creationId xmlns:p14="http://schemas.microsoft.com/office/powerpoint/2010/main" val="65885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16" y="1796403"/>
            <a:ext cx="4222205" cy="3384368"/>
          </a:xfrm>
          <a:prstGeom prst="rect">
            <a:avLst/>
          </a:prstGeom>
        </p:spPr>
      </p:pic>
      <p:graphicFrame>
        <p:nvGraphicFramePr>
          <p:cNvPr id="3" name="Object 2"/>
          <p:cNvGraphicFramePr>
            <a:graphicFrameLocks noChangeAspect="1"/>
          </p:cNvGraphicFramePr>
          <p:nvPr>
            <p:extLst/>
          </p:nvPr>
        </p:nvGraphicFramePr>
        <p:xfrm>
          <a:off x="4334021" y="1796403"/>
          <a:ext cx="4681334" cy="3511001"/>
        </p:xfrm>
        <a:graphic>
          <a:graphicData uri="http://schemas.openxmlformats.org/presentationml/2006/ole">
            <mc:AlternateContent xmlns:mc="http://schemas.openxmlformats.org/markup-compatibility/2006">
              <mc:Choice xmlns:v="urn:schemas-microsoft-com:vml" Requires="v">
                <p:oleObj spid="_x0000_s1050" name="Chart" r:id="rId4" imgW="9591751" imgH="5867400" progId="Excel.Chart.8">
                  <p:embed/>
                </p:oleObj>
              </mc:Choice>
              <mc:Fallback>
                <p:oleObj name="Chart" r:id="rId4" imgW="9591751" imgH="5867400" progId="Excel.Chart.8">
                  <p:embed/>
                  <p:pic>
                    <p:nvPicPr>
                      <p:cNvPr id="0" name=""/>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021" y="1796403"/>
                        <a:ext cx="4681334" cy="3511001"/>
                      </a:xfrm>
                      <a:prstGeom prst="rect">
                        <a:avLst/>
                      </a:prstGeom>
                      <a:noFill/>
                      <a:ln>
                        <a:noFill/>
                      </a:ln>
                      <a:effectLst/>
                      <a:extLst/>
                    </p:spPr>
                  </p:pic>
                </p:oleObj>
              </mc:Fallback>
            </mc:AlternateContent>
          </a:graphicData>
        </a:graphic>
      </p:graphicFrame>
      <p:sp>
        <p:nvSpPr>
          <p:cNvPr id="4" name="TextBox 3"/>
          <p:cNvSpPr txBox="1"/>
          <p:nvPr/>
        </p:nvSpPr>
        <p:spPr>
          <a:xfrm>
            <a:off x="2297346" y="511534"/>
            <a:ext cx="3776931" cy="553998"/>
          </a:xfrm>
          <a:prstGeom prst="rect">
            <a:avLst/>
          </a:prstGeom>
          <a:noFill/>
        </p:spPr>
        <p:txBody>
          <a:bodyPr wrap="none" rtlCol="0">
            <a:spAutoFit/>
          </a:bodyPr>
          <a:lstStyle/>
          <a:p>
            <a:r>
              <a:rPr lang="en-US" sz="3000" dirty="0">
                <a:solidFill>
                  <a:prstClr val="black"/>
                </a:solidFill>
              </a:rPr>
              <a:t>Flood Water Elevations</a:t>
            </a:r>
          </a:p>
        </p:txBody>
      </p:sp>
      <p:sp>
        <p:nvSpPr>
          <p:cNvPr id="7" name="TextBox 6"/>
          <p:cNvSpPr txBox="1"/>
          <p:nvPr/>
        </p:nvSpPr>
        <p:spPr>
          <a:xfrm>
            <a:off x="1417810" y="1311526"/>
            <a:ext cx="1759071" cy="369332"/>
          </a:xfrm>
          <a:prstGeom prst="rect">
            <a:avLst/>
          </a:prstGeom>
          <a:noFill/>
        </p:spPr>
        <p:txBody>
          <a:bodyPr wrap="none" rtlCol="0">
            <a:spAutoFit/>
          </a:bodyPr>
          <a:lstStyle/>
          <a:p>
            <a:r>
              <a:rPr lang="en-US" dirty="0" smtClean="0"/>
              <a:t>Halloween Flood</a:t>
            </a:r>
            <a:endParaRPr lang="en-US" dirty="0"/>
          </a:p>
        </p:txBody>
      </p:sp>
      <p:sp>
        <p:nvSpPr>
          <p:cNvPr id="8" name="TextBox 7"/>
          <p:cNvSpPr txBox="1"/>
          <p:nvPr/>
        </p:nvSpPr>
        <p:spPr>
          <a:xfrm>
            <a:off x="4781243" y="1311526"/>
            <a:ext cx="3620928" cy="369332"/>
          </a:xfrm>
          <a:prstGeom prst="rect">
            <a:avLst/>
          </a:prstGeom>
          <a:noFill/>
        </p:spPr>
        <p:txBody>
          <a:bodyPr wrap="none" rtlCol="0">
            <a:spAutoFit/>
          </a:bodyPr>
          <a:lstStyle/>
          <a:p>
            <a:r>
              <a:rPr lang="en-US" dirty="0" smtClean="0"/>
              <a:t>Hurricane Storm Surge on Gulf Coast</a:t>
            </a:r>
            <a:endParaRPr lang="en-US" dirty="0"/>
          </a:p>
        </p:txBody>
      </p:sp>
      <p:cxnSp>
        <p:nvCxnSpPr>
          <p:cNvPr id="10" name="Straight Arrow Connector 9"/>
          <p:cNvCxnSpPr/>
          <p:nvPr/>
        </p:nvCxnSpPr>
        <p:spPr>
          <a:xfrm>
            <a:off x="2519916" y="2562447"/>
            <a:ext cx="10633" cy="9261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84504" y="2840851"/>
            <a:ext cx="2936060" cy="369332"/>
          </a:xfrm>
          <a:prstGeom prst="rect">
            <a:avLst/>
          </a:prstGeom>
          <a:noFill/>
        </p:spPr>
        <p:txBody>
          <a:bodyPr wrap="none" rtlCol="0">
            <a:spAutoFit/>
          </a:bodyPr>
          <a:lstStyle/>
          <a:p>
            <a:r>
              <a:rPr lang="en-US" dirty="0" smtClean="0"/>
              <a:t>16 </a:t>
            </a:r>
            <a:r>
              <a:rPr lang="en-US" dirty="0" err="1" smtClean="0"/>
              <a:t>ft</a:t>
            </a:r>
            <a:r>
              <a:rPr lang="en-US" dirty="0" smtClean="0"/>
              <a:t> above major flood stage</a:t>
            </a:r>
            <a:endParaRPr lang="en-US" dirty="0"/>
          </a:p>
        </p:txBody>
      </p:sp>
      <p:cxnSp>
        <p:nvCxnSpPr>
          <p:cNvPr id="13" name="Straight Connector 12"/>
          <p:cNvCxnSpPr/>
          <p:nvPr/>
        </p:nvCxnSpPr>
        <p:spPr>
          <a:xfrm>
            <a:off x="4802508" y="3435424"/>
            <a:ext cx="407567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72431" y="5668943"/>
            <a:ext cx="3735831" cy="369332"/>
          </a:xfrm>
          <a:prstGeom prst="rect">
            <a:avLst/>
          </a:prstGeom>
          <a:noFill/>
        </p:spPr>
        <p:txBody>
          <a:bodyPr wrap="none" rtlCol="0">
            <a:spAutoFit/>
          </a:bodyPr>
          <a:lstStyle/>
          <a:p>
            <a:r>
              <a:rPr lang="en-US" dirty="0" smtClean="0"/>
              <a:t>16 </a:t>
            </a:r>
            <a:r>
              <a:rPr lang="en-US" dirty="0" err="1" smtClean="0"/>
              <a:t>ft</a:t>
            </a:r>
            <a:r>
              <a:rPr lang="en-US" dirty="0" smtClean="0"/>
              <a:t> of storm surge ~ Cat 3 hurricane </a:t>
            </a:r>
            <a:endParaRPr lang="en-US" dirty="0"/>
          </a:p>
        </p:txBody>
      </p:sp>
      <p:cxnSp>
        <p:nvCxnSpPr>
          <p:cNvPr id="16" name="Straight Arrow Connector 15"/>
          <p:cNvCxnSpPr>
            <a:stCxn id="14" idx="0"/>
          </p:cNvCxnSpPr>
          <p:nvPr/>
        </p:nvCxnSpPr>
        <p:spPr>
          <a:xfrm flipV="1">
            <a:off x="6840347" y="3435425"/>
            <a:ext cx="464220" cy="2233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589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TotalTime>
  <Words>1540</Words>
  <Application>Microsoft Office PowerPoint</Application>
  <PresentationFormat>On-screen Show (4:3)</PresentationFormat>
  <Paragraphs>132</Paragraphs>
  <Slides>31</Slides>
  <Notes>5</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31</vt:i4>
      </vt:variant>
    </vt:vector>
  </HeadingPairs>
  <TitlesOfParts>
    <vt:vector size="42" baseType="lpstr">
      <vt:lpstr>ＭＳ Ｐゴシック</vt:lpstr>
      <vt:lpstr>Arial</vt:lpstr>
      <vt:lpstr>Calibri</vt:lpstr>
      <vt:lpstr>Calibri Light</vt:lpstr>
      <vt:lpstr>Office Theme</vt:lpstr>
      <vt:lpstr>1_Office Theme</vt:lpstr>
      <vt:lpstr>Default Design</vt:lpstr>
      <vt:lpstr>1_Default Design</vt:lpstr>
      <vt:lpstr>2_Default Design</vt:lpstr>
      <vt:lpstr>2_Office Theme</vt:lpstr>
      <vt:lpstr>Chart</vt:lpstr>
      <vt:lpstr>Questions concerning the  Halloween Flood in Onion Creek</vt:lpstr>
      <vt:lpstr>David R. Maidment</vt:lpstr>
      <vt:lpstr>Three Questions Posed by the City of Austin</vt:lpstr>
      <vt:lpstr>Three Questions</vt:lpstr>
      <vt:lpstr>Onion Creek Flooding, 30-31 October 2013</vt:lpstr>
      <vt:lpstr>FEMA Flood Hazard Zone</vt:lpstr>
      <vt:lpstr>Drainage Area above Home</vt:lpstr>
      <vt:lpstr>Frequency Analysis of Halloween Flood</vt:lpstr>
      <vt:lpstr>PowerPoint Presentation</vt:lpstr>
      <vt:lpstr>Responses to Question One</vt:lpstr>
      <vt:lpstr>Three Questions</vt:lpstr>
      <vt:lpstr>Land Cover in the Onion Creek Watershed (2006)</vt:lpstr>
      <vt:lpstr>PowerPoint Presentation</vt:lpstr>
      <vt:lpstr>PowerPoint Presentation</vt:lpstr>
      <vt:lpstr>Upper Onion Creek Future Conditions Study (City of Austin)</vt:lpstr>
      <vt:lpstr>PowerPoint Presentation</vt:lpstr>
      <vt:lpstr>Onion Creek and the Blanco River</vt:lpstr>
      <vt:lpstr>Responses to Question Two</vt:lpstr>
      <vt:lpstr>Three Questions</vt:lpstr>
      <vt:lpstr>Anne Castle, Asst Secretary for Water and Science, Dept of Interior</vt:lpstr>
      <vt:lpstr>PowerPoint Presentation</vt:lpstr>
      <vt:lpstr>National Water Data Infrastructure</vt:lpstr>
      <vt:lpstr>National and Local Flood Modeling</vt:lpstr>
      <vt:lpstr>Real-Time Flood Inundation Mapping on Onion Creek (USGS/NWS) </vt:lpstr>
      <vt:lpstr>FEMA Flood Hazard Zone</vt:lpstr>
      <vt:lpstr>PowerPoint Presentation</vt:lpstr>
      <vt:lpstr>PowerPoint Presentation</vt:lpstr>
      <vt:lpstr>PowerPoint Presentation</vt:lpstr>
      <vt:lpstr>PowerPoint Presentation</vt:lpstr>
      <vt:lpstr>Inundation Mapping</vt:lpstr>
      <vt:lpstr>Responses to Question Three</vt:lpstr>
    </vt:vector>
  </TitlesOfParts>
  <Company>Cockrell School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 David R</cp:lastModifiedBy>
  <cp:revision>35</cp:revision>
  <dcterms:created xsi:type="dcterms:W3CDTF">2014-07-07T14:14:20Z</dcterms:created>
  <dcterms:modified xsi:type="dcterms:W3CDTF">2014-07-08T18:48:26Z</dcterms:modified>
</cp:coreProperties>
</file>