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303" r:id="rId5"/>
    <p:sldMasterId id="2147485324" r:id="rId6"/>
    <p:sldMasterId id="2147485328" r:id="rId7"/>
    <p:sldMasterId id="2147485352" r:id="rId8"/>
    <p:sldMasterId id="2147485344" r:id="rId9"/>
    <p:sldMasterId id="2147485375" r:id="rId10"/>
  </p:sldMasterIdLst>
  <p:notesMasterIdLst>
    <p:notesMasterId r:id="rId44"/>
  </p:notesMasterIdLst>
  <p:handoutMasterIdLst>
    <p:handoutMasterId r:id="rId45"/>
  </p:handoutMasterIdLst>
  <p:sldIdLst>
    <p:sldId id="704" r:id="rId11"/>
    <p:sldId id="6339" r:id="rId12"/>
    <p:sldId id="6256" r:id="rId13"/>
    <p:sldId id="6311" r:id="rId14"/>
    <p:sldId id="6320" r:id="rId15"/>
    <p:sldId id="6317" r:id="rId16"/>
    <p:sldId id="6318" r:id="rId17"/>
    <p:sldId id="6319" r:id="rId18"/>
    <p:sldId id="6331" r:id="rId19"/>
    <p:sldId id="6321" r:id="rId20"/>
    <p:sldId id="6332" r:id="rId21"/>
    <p:sldId id="6333" r:id="rId22"/>
    <p:sldId id="6334" r:id="rId23"/>
    <p:sldId id="6340" r:id="rId24"/>
    <p:sldId id="6335" r:id="rId25"/>
    <p:sldId id="6342" r:id="rId26"/>
    <p:sldId id="6337" r:id="rId27"/>
    <p:sldId id="6329" r:id="rId28"/>
    <p:sldId id="6236" r:id="rId29"/>
    <p:sldId id="6187" r:id="rId30"/>
    <p:sldId id="2184" r:id="rId31"/>
    <p:sldId id="401" r:id="rId32"/>
    <p:sldId id="2201" r:id="rId33"/>
    <p:sldId id="6260" r:id="rId34"/>
    <p:sldId id="6341" r:id="rId35"/>
    <p:sldId id="1059" r:id="rId36"/>
    <p:sldId id="1060" r:id="rId37"/>
    <p:sldId id="6338" r:id="rId38"/>
    <p:sldId id="6253" r:id="rId39"/>
    <p:sldId id="6322" r:id="rId40"/>
    <p:sldId id="6343" r:id="rId41"/>
    <p:sldId id="6344" r:id="rId42"/>
    <p:sldId id="6261" r:id="rId43"/>
  </p:sldIdLst>
  <p:sldSz cx="12192000" cy="6858000"/>
  <p:notesSz cx="6858000" cy="9144000"/>
  <p:defaultTextStyle>
    <a:defPPr>
      <a:defRPr lang="en-US"/>
    </a:defPPr>
    <a:lvl1pPr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1pPr>
    <a:lvl2pPr marL="4572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2pPr>
    <a:lvl3pPr marL="9144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3pPr>
    <a:lvl4pPr marL="13716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4pPr>
    <a:lvl5pPr marL="18288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5pPr>
    <a:lvl6pPr marL="2286000" algn="l" defTabSz="914400" rtl="0" eaLnBrk="1" latinLnBrk="0" hangingPunct="1">
      <a:defRPr sz="3200" kern="1200">
        <a:solidFill>
          <a:schemeClr val="tx1"/>
        </a:solidFill>
        <a:latin typeface="Tahoma" panose="020B0604030504040204" pitchFamily="34" charset="0"/>
        <a:ea typeface="+mn-ea"/>
        <a:cs typeface="+mn-cs"/>
      </a:defRPr>
    </a:lvl6pPr>
    <a:lvl7pPr marL="2743200" algn="l" defTabSz="914400" rtl="0" eaLnBrk="1" latinLnBrk="0" hangingPunct="1">
      <a:defRPr sz="3200" kern="1200">
        <a:solidFill>
          <a:schemeClr val="tx1"/>
        </a:solidFill>
        <a:latin typeface="Tahoma" panose="020B0604030504040204" pitchFamily="34" charset="0"/>
        <a:ea typeface="+mn-ea"/>
        <a:cs typeface="+mn-cs"/>
      </a:defRPr>
    </a:lvl7pPr>
    <a:lvl8pPr marL="3200400" algn="l" defTabSz="914400" rtl="0" eaLnBrk="1" latinLnBrk="0" hangingPunct="1">
      <a:defRPr sz="3200" kern="1200">
        <a:solidFill>
          <a:schemeClr val="tx1"/>
        </a:solidFill>
        <a:latin typeface="Tahoma" panose="020B0604030504040204" pitchFamily="34" charset="0"/>
        <a:ea typeface="+mn-ea"/>
        <a:cs typeface="+mn-cs"/>
      </a:defRPr>
    </a:lvl8pPr>
    <a:lvl9pPr marL="3657600" algn="l" defTabSz="914400" rtl="0" eaLnBrk="1" latinLnBrk="0" hangingPunct="1">
      <a:defRPr sz="3200"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lyson Jason" initials="ALJ" lastIdx="3" clrIdx="0"/>
  <p:cmAuthor id="1" name="Anderson, Rebecca D" initials="ARD" lastIdx="1" clrIdx="1">
    <p:extLst>
      <p:ext uri="{19B8F6BF-5375-455C-9EA6-DF929625EA0E}">
        <p15:presenceInfo xmlns:p15="http://schemas.microsoft.com/office/powerpoint/2012/main" userId="S-1-5-21-3697291689-1161744426-439199626-267375" providerId="AD"/>
      </p:ext>
    </p:extLst>
  </p:cmAuthor>
  <p:cmAuthor id="2" name="Thunen, Diana R" initials="TR" lastIdx="1" clrIdx="2">
    <p:extLst>
      <p:ext uri="{19B8F6BF-5375-455C-9EA6-DF929625EA0E}">
        <p15:presenceInfo xmlns:p15="http://schemas.microsoft.com/office/powerpoint/2012/main" userId="S::dthunen@usgs.gov::e584d792-0497-41f0-94c9-7317070f44de" providerId="AD"/>
      </p:ext>
    </p:extLst>
  </p:cmAuthor>
  <p:cmAuthor id="3" name="Buto, Susan G" initials="BSG" lastIdx="14" clrIdx="3">
    <p:extLst>
      <p:ext uri="{19B8F6BF-5375-455C-9EA6-DF929625EA0E}">
        <p15:presenceInfo xmlns:p15="http://schemas.microsoft.com/office/powerpoint/2012/main" userId="S::sbuto@usgs.gov::f91ccf83-7851-45f2-8eee-6c6ccb9a8f05" providerId="AD"/>
      </p:ext>
    </p:extLst>
  </p:cmAuthor>
  <p:cmAuthor id="4" name="Thatcher, Cindy" initials="TC" lastIdx="4" clrIdx="4">
    <p:extLst>
      <p:ext uri="{19B8F6BF-5375-455C-9EA6-DF929625EA0E}">
        <p15:presenceInfo xmlns:p15="http://schemas.microsoft.com/office/powerpoint/2012/main" userId="S::thatcherc@usgs.gov::6012c06a-8322-401e-80e3-97c0f9d9cf2b" providerId="AD"/>
      </p:ext>
    </p:extLst>
  </p:cmAuthor>
  <p:cmAuthor id="5" name="Jason, Allyson L" initials="JL" lastIdx="3" clrIdx="5">
    <p:extLst>
      <p:ext uri="{19B8F6BF-5375-455C-9EA6-DF929625EA0E}">
        <p15:presenceInfo xmlns:p15="http://schemas.microsoft.com/office/powerpoint/2012/main" userId="S::ajason@usgs.gov::ba5ff9dd-aa59-40d8-9fac-73ec8c7564a7" providerId="AD"/>
      </p:ext>
    </p:extLst>
  </p:cmAuthor>
  <p:cmAuthor id="6" name="Lukas, Vicki" initials="LV" lastIdx="1" clrIdx="6">
    <p:extLst>
      <p:ext uri="{19B8F6BF-5375-455C-9EA6-DF929625EA0E}">
        <p15:presenceInfo xmlns:p15="http://schemas.microsoft.com/office/powerpoint/2012/main" userId="S::vlukas@usgs.gov::ce3566fd-6e09-4826-83c5-e1392cc237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4B"/>
    <a:srgbClr val="05668D"/>
    <a:srgbClr val="028090"/>
    <a:srgbClr val="F07464"/>
    <a:srgbClr val="006666"/>
    <a:srgbClr val="779ED6"/>
    <a:srgbClr val="8F009A"/>
    <a:srgbClr val="00A896"/>
    <a:srgbClr val="B259BA"/>
    <a:srgbClr val="D14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E141C-7138-40B1-B57B-78667781F304}" v="112" dt="2022-05-12T03:27:50.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88526" autoAdjust="0"/>
  </p:normalViewPr>
  <p:slideViewPr>
    <p:cSldViewPr snapToGrid="0">
      <p:cViewPr>
        <p:scale>
          <a:sx n="76" d="100"/>
          <a:sy n="76" d="100"/>
        </p:scale>
        <p:origin x="917" y="43"/>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315"/>
    </p:cViewPr>
  </p:sorterViewPr>
  <p:notesViewPr>
    <p:cSldViewPr snapToGrid="0">
      <p:cViewPr>
        <p:scale>
          <a:sx n="1" d="2"/>
          <a:sy n="1" d="2"/>
        </p:scale>
        <p:origin x="0" y="0"/>
      </p:cViewPr>
      <p:guideLst>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hdr" sz="quarter"/>
          </p:nvPr>
        </p:nvSpPr>
        <p:spPr bwMode="auto">
          <a:xfrm>
            <a:off x="0" y="0"/>
            <a:ext cx="3037840" cy="465138"/>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defTabSz="933450">
              <a:spcBef>
                <a:spcPct val="0"/>
              </a:spcBef>
              <a:buClrTx/>
              <a:buSzTx/>
              <a:buFontTx/>
              <a:buNone/>
              <a:defRPr sz="1200">
                <a:latin typeface="Times New Roman" pitchFamily="18" charset="0"/>
              </a:defRPr>
            </a:lvl1pPr>
          </a:lstStyle>
          <a:p>
            <a:pPr>
              <a:defRPr/>
            </a:pPr>
            <a:endParaRPr lang="en-US"/>
          </a:p>
        </p:txBody>
      </p:sp>
      <p:sp>
        <p:nvSpPr>
          <p:cNvPr id="375811"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algn="r" defTabSz="933450">
              <a:spcBef>
                <a:spcPct val="0"/>
              </a:spcBef>
              <a:buClrTx/>
              <a:buSzTx/>
              <a:buFontTx/>
              <a:buNone/>
              <a:defRPr sz="1200">
                <a:latin typeface="Times New Roman" pitchFamily="18" charset="0"/>
              </a:defRPr>
            </a:lvl1pPr>
          </a:lstStyle>
          <a:p>
            <a:pPr>
              <a:defRPr/>
            </a:pPr>
            <a:endParaRPr lang="en-US"/>
          </a:p>
        </p:txBody>
      </p:sp>
      <p:sp>
        <p:nvSpPr>
          <p:cNvPr id="375812"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defTabSz="933450">
              <a:spcBef>
                <a:spcPct val="0"/>
              </a:spcBef>
              <a:buClrTx/>
              <a:buSzTx/>
              <a:buFontTx/>
              <a:buNone/>
              <a:defRPr sz="1200">
                <a:latin typeface="Times New Roman" pitchFamily="18" charset="0"/>
              </a:defRPr>
            </a:lvl1pPr>
          </a:lstStyle>
          <a:p>
            <a:pPr>
              <a:defRPr/>
            </a:pPr>
            <a:endParaRPr lang="en-US"/>
          </a:p>
        </p:txBody>
      </p:sp>
      <p:sp>
        <p:nvSpPr>
          <p:cNvPr id="375813"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lgn="r" defTabSz="933450">
              <a:spcBef>
                <a:spcPct val="0"/>
              </a:spcBef>
              <a:buClrTx/>
              <a:buSzTx/>
              <a:buFontTx/>
              <a:buNone/>
              <a:defRPr sz="1200">
                <a:latin typeface="Times New Roman" panose="02020603050405020304" pitchFamily="18" charset="0"/>
              </a:defRPr>
            </a:lvl1pPr>
          </a:lstStyle>
          <a:p>
            <a:fld id="{2A44BC7F-4F54-4FE2-A2C6-E71E913BB586}" type="slidenum">
              <a:rPr lang="en-US" altLang="en-US"/>
              <a:pPr/>
              <a:t>‹#›</a:t>
            </a:fld>
            <a:endParaRPr lang="en-US" altLang="en-US"/>
          </a:p>
        </p:txBody>
      </p:sp>
    </p:spTree>
    <p:extLst>
      <p:ext uri="{BB962C8B-B14F-4D97-AF65-F5344CB8AC3E}">
        <p14:creationId xmlns:p14="http://schemas.microsoft.com/office/powerpoint/2010/main" val="3482258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5138"/>
          </a:xfrm>
          <a:prstGeom prst="rect">
            <a:avLst/>
          </a:prstGeom>
          <a:noFill/>
          <a:ln w="9525">
            <a:noFill/>
            <a:miter lim="800000"/>
            <a:headEnd/>
            <a:tailEnd/>
          </a:ln>
        </p:spPr>
        <p:txBody>
          <a:bodyPr vert="horz" wrap="square" lIns="93162" tIns="46581" rIns="93162" bIns="46581" numCol="1" anchor="t" anchorCtr="0" compatLnSpc="1">
            <a:prstTxWarp prst="textNoShape">
              <a:avLst/>
            </a:prstTxWarp>
          </a:bodyPr>
          <a:lstStyle>
            <a:lvl1pPr defTabSz="930275">
              <a:spcBef>
                <a:spcPct val="0"/>
              </a:spcBef>
              <a:buClrTx/>
              <a:buSzTx/>
              <a:buFontTx/>
              <a:buNone/>
              <a:defRPr sz="1200"/>
            </a:lvl1pPr>
          </a:lstStyle>
          <a:p>
            <a:pPr>
              <a:defRPr/>
            </a:pPr>
            <a:endParaRPr lang="en-US"/>
          </a:p>
        </p:txBody>
      </p:sp>
      <p:sp>
        <p:nvSpPr>
          <p:cNvPr id="34819" name="Rectangle 3"/>
          <p:cNvSpPr>
            <a:spLocks noGrp="1" noChangeArrowheads="1"/>
          </p:cNvSpPr>
          <p:nvPr>
            <p:ph type="dt" idx="1"/>
          </p:nvPr>
        </p:nvSpPr>
        <p:spPr bwMode="auto">
          <a:xfrm>
            <a:off x="3972560" y="0"/>
            <a:ext cx="3037840" cy="465138"/>
          </a:xfrm>
          <a:prstGeom prst="rect">
            <a:avLst/>
          </a:prstGeom>
          <a:noFill/>
          <a:ln w="9525">
            <a:noFill/>
            <a:miter lim="800000"/>
            <a:headEnd/>
            <a:tailEnd/>
          </a:ln>
        </p:spPr>
        <p:txBody>
          <a:bodyPr vert="horz" wrap="square" lIns="93162" tIns="46581" rIns="93162" bIns="46581" numCol="1" anchor="t" anchorCtr="0" compatLnSpc="1">
            <a:prstTxWarp prst="textNoShape">
              <a:avLst/>
            </a:prstTxWarp>
          </a:bodyPr>
          <a:lstStyle>
            <a:lvl1pPr algn="r" defTabSz="930275">
              <a:spcBef>
                <a:spcPct val="0"/>
              </a:spcBef>
              <a:buClrTx/>
              <a:buSzTx/>
              <a:buFontTx/>
              <a:buNone/>
              <a:defRPr sz="1200"/>
            </a:lvl1pPr>
          </a:lstStyle>
          <a:p>
            <a:pPr>
              <a:defRPr/>
            </a:pPr>
            <a:endParaRPr lang="en-US"/>
          </a:p>
        </p:txBody>
      </p:sp>
      <p:sp>
        <p:nvSpPr>
          <p:cNvPr id="4506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934720" y="4416426"/>
            <a:ext cx="5140960" cy="4183063"/>
          </a:xfrm>
          <a:prstGeom prst="rect">
            <a:avLst/>
          </a:prstGeom>
          <a:noFill/>
          <a:ln w="9525">
            <a:noFill/>
            <a:miter lim="800000"/>
            <a:headEnd/>
            <a:tailEnd/>
          </a:ln>
        </p:spPr>
        <p:txBody>
          <a:bodyPr vert="horz" wrap="square" lIns="93162" tIns="46581" rIns="93162" bIns="465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831264"/>
            <a:ext cx="3037840" cy="465137"/>
          </a:xfrm>
          <a:prstGeom prst="rect">
            <a:avLst/>
          </a:prstGeom>
          <a:noFill/>
          <a:ln w="9525">
            <a:noFill/>
            <a:miter lim="800000"/>
            <a:headEnd/>
            <a:tailEnd/>
          </a:ln>
        </p:spPr>
        <p:txBody>
          <a:bodyPr vert="horz" wrap="square" lIns="93162" tIns="46581" rIns="93162" bIns="46581" numCol="1" anchor="b" anchorCtr="0" compatLnSpc="1">
            <a:prstTxWarp prst="textNoShape">
              <a:avLst/>
            </a:prstTxWarp>
          </a:bodyPr>
          <a:lstStyle>
            <a:lvl1pPr defTabSz="930275">
              <a:spcBef>
                <a:spcPct val="0"/>
              </a:spcBef>
              <a:buClrTx/>
              <a:buSzTx/>
              <a:buFontTx/>
              <a:buNone/>
              <a:defRPr sz="1200"/>
            </a:lvl1pPr>
          </a:lstStyle>
          <a:p>
            <a:pPr>
              <a:defRPr/>
            </a:pPr>
            <a:endParaRPr lang="en-US"/>
          </a:p>
        </p:txBody>
      </p:sp>
      <p:sp>
        <p:nvSpPr>
          <p:cNvPr id="34823" name="Rectangle 7"/>
          <p:cNvSpPr>
            <a:spLocks noGrp="1" noChangeArrowheads="1"/>
          </p:cNvSpPr>
          <p:nvPr>
            <p:ph type="sldNum" sz="quarter" idx="5"/>
          </p:nvPr>
        </p:nvSpPr>
        <p:spPr bwMode="auto">
          <a:xfrm>
            <a:off x="3972560" y="8831264"/>
            <a:ext cx="3037840" cy="465137"/>
          </a:xfrm>
          <a:prstGeom prst="rect">
            <a:avLst/>
          </a:prstGeom>
          <a:noFill/>
          <a:ln w="9525">
            <a:noFill/>
            <a:miter lim="800000"/>
            <a:headEnd/>
            <a:tailEnd/>
          </a:ln>
        </p:spPr>
        <p:txBody>
          <a:bodyPr vert="horz" wrap="square" lIns="93162" tIns="46581" rIns="93162" bIns="46581" numCol="1" anchor="b" anchorCtr="0" compatLnSpc="1">
            <a:prstTxWarp prst="textNoShape">
              <a:avLst/>
            </a:prstTxWarp>
          </a:bodyPr>
          <a:lstStyle>
            <a:lvl1pPr algn="r" defTabSz="930275">
              <a:spcBef>
                <a:spcPct val="0"/>
              </a:spcBef>
              <a:buClrTx/>
              <a:buSzTx/>
              <a:buFontTx/>
              <a:buNone/>
              <a:defRPr sz="1200"/>
            </a:lvl1pPr>
          </a:lstStyle>
          <a:p>
            <a:fld id="{1549450A-CA39-4878-AD15-84760AB77579}" type="slidenum">
              <a:rPr lang="en-US" altLang="en-US"/>
              <a:pPr/>
              <a:t>‹#›</a:t>
            </a:fld>
            <a:endParaRPr lang="en-US" altLang="en-US"/>
          </a:p>
        </p:txBody>
      </p:sp>
    </p:spTree>
    <p:extLst>
      <p:ext uri="{BB962C8B-B14F-4D97-AF65-F5344CB8AC3E}">
        <p14:creationId xmlns:p14="http://schemas.microsoft.com/office/powerpoint/2010/main" val="2893199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kumimoji="1"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49450A-CA39-4878-AD15-84760AB77579}" type="slidenum">
              <a:rPr lang="en-US" altLang="en-US" smtClean="0"/>
              <a:pPr/>
              <a:t>1</a:t>
            </a:fld>
            <a:endParaRPr lang="en-US" altLang="en-US"/>
          </a:p>
        </p:txBody>
      </p:sp>
    </p:spTree>
    <p:extLst>
      <p:ext uri="{BB962C8B-B14F-4D97-AF65-F5344CB8AC3E}">
        <p14:creationId xmlns:p14="http://schemas.microsoft.com/office/powerpoint/2010/main" val="393026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55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32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095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40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562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There are over 250,000 network ends in the 3/06/2021 candidate version of </a:t>
            </a:r>
            <a:r>
              <a:rPr lang="en-US" dirty="0" err="1"/>
              <a:t>NHDPlus</a:t>
            </a:r>
            <a:r>
              <a:rPr lang="en-US" dirty="0"/>
              <a:t> HR Beta National Release 1.</a:t>
            </a:r>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3412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6665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21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3D National Topography Model, or 3DNTM, is designed to deliver the terrestrial component of the 3D Nation vision by integrating national elevation and hydrography datasets to model the Nation’s topography in 3D.</a:t>
            </a:r>
            <a:endParaRPr lang="en-US" dirty="0"/>
          </a:p>
          <a:p>
            <a:r>
              <a:rPr lang="en-US" dirty="0"/>
              <a:t>3DNTM is based on extensive requirements and benefits documentation to maximize its return on investment to a broad range of business uses.</a:t>
            </a:r>
          </a:p>
          <a:p>
            <a:r>
              <a:rPr lang="en-US" dirty="0"/>
              <a:t>It will provide foundational data to critical initiatives including </a:t>
            </a:r>
            <a:r>
              <a:rPr lang="en-US" b="1" dirty="0"/>
              <a:t>FEMA Risk Rating 2.0, the National Water Model, the Clean Water Act, and the National Landslides Preparedness Act</a:t>
            </a:r>
            <a:r>
              <a:rPr lang="en-US" dirty="0"/>
              <a:t>.</a:t>
            </a:r>
          </a:p>
          <a:p>
            <a:r>
              <a:rPr lang="en-US" dirty="0"/>
              <a:t>3DNTM will provide universal discovery and sharing of water information as the </a:t>
            </a:r>
            <a:r>
              <a:rPr lang="en-US" b="1" dirty="0"/>
              <a:t>geospatial foundation for the Internet of Water</a:t>
            </a:r>
            <a:r>
              <a:rPr lang="en-US" dirty="0"/>
              <a:t>.  </a:t>
            </a:r>
          </a:p>
          <a:p>
            <a:r>
              <a:rPr lang="en-US" dirty="0"/>
              <a:t>With multiple </a:t>
            </a:r>
            <a:r>
              <a:rPr lang="en-US" b="1" dirty="0"/>
              <a:t>new vintages of data coverage and increased accuracy</a:t>
            </a:r>
            <a:r>
              <a:rPr lang="en-US" dirty="0"/>
              <a:t>, the 3DNTM will enable new and emerging applications.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1549450A-CA39-4878-AD15-84760AB7757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19256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focusing now particularly on developing the next generation of our hydrography and elevation programs, and working towards program plans much like the 3DEP Call for Action report that laid out the goals, milestones, and roles for the program.</a:t>
            </a:r>
          </a:p>
        </p:txBody>
      </p:sp>
      <p:sp>
        <p:nvSpPr>
          <p:cNvPr id="4" name="Slide Number Placeholder 3"/>
          <p:cNvSpPr>
            <a:spLocks noGrp="1"/>
          </p:cNvSpPr>
          <p:nvPr>
            <p:ph type="sldNum" sz="quarter" idx="5"/>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1549450A-CA39-4878-AD15-84760AB7757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742448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06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Now I am moving on to the second development track, piloting integration of hydrography and elevation.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This is an important transitional step as we look to the future and test key areas of data integration to plan towards operational approaches.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One area of piloting highlighted on the left is on extending the elevation surface under waterbodies with inland bathymetry, </a:t>
            </a:r>
            <a:r>
              <a:rPr lang="en-US" sz="1800" dirty="0" err="1">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wo</a:t>
            </a: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 we’ll start to build that continuous elevation surface of 3DNTM and the 3D 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We are also using the pilots to help develop processes to operationalize inland </a:t>
            </a:r>
            <a:r>
              <a:rPr lang="en-US" sz="1800" dirty="0" err="1">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bathy</a:t>
            </a: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 including data validation and publishing, defining data collection considerations, and integrating multiple inland bathymetry data sources into integrated </a:t>
            </a:r>
            <a:r>
              <a:rPr lang="en-US" sz="1800" dirty="0" err="1">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topobathy</a:t>
            </a: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 models.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The map on the left shows the inland bathymetry projects we’ve conducted in the last few years to test different conditions.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Another critical area of elevation and hydrography piloting is deriving hydrography with z-values form lidar, highlighted on the right.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We have been piloting approaches with our Geospatial Products and Services mapping firm partners in several locations in the US and are now focusing on Alaska.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The Southeast Texas pilot includes both deriving hydrography from lidar and producing an integrated </a:t>
            </a:r>
            <a:r>
              <a:rPr lang="en-US" sz="1800" dirty="0" err="1">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topobathy</a:t>
            </a:r>
            <a:r>
              <a:rPr lang="en-US" sz="180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 model – so in that case we are blending both together as a more holistic 3DNTM pilot.  We look forward to sharing the results of that work in the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Sans-Serif"/>
              <a:buNone/>
            </a:pPr>
            <a:endParaRPr lang="en-US" dirty="0">
              <a:latin typeface="Arial"/>
              <a:cs typeface="Arial"/>
            </a:endParaRPr>
          </a:p>
          <a:p>
            <a:pPr marL="171450" indent="-171450">
              <a:buFont typeface="Arial,Sans-Serif"/>
              <a:buChar char="•"/>
            </a:pPr>
            <a:endParaRPr lang="en-US" dirty="0">
              <a:latin typeface="Arial"/>
              <a:cs typeface="Arial"/>
            </a:endParaRPr>
          </a:p>
          <a:p>
            <a:pPr marL="171450" indent="-171450">
              <a:buFont typeface="Arial,Sans-Serif"/>
              <a:buChar char="•"/>
            </a:pPr>
            <a:r>
              <a:rPr lang="en-US" dirty="0">
                <a:latin typeface="Arial"/>
                <a:cs typeface="Arial"/>
              </a:rPr>
              <a:t>Goals of Hydrography Pilots Overall</a:t>
            </a:r>
            <a:endParaRPr lang="en-US" dirty="0"/>
          </a:p>
          <a:p>
            <a:pPr marL="628650" lvl="1" indent="-171450">
              <a:buFont typeface="Arial,Sans-Serif"/>
              <a:buChar char="•"/>
            </a:pPr>
            <a:r>
              <a:rPr lang="en-US" dirty="0">
                <a:latin typeface="Arial"/>
                <a:cs typeface="Arial"/>
              </a:rPr>
              <a:t>Build inspection procedures and assess specifications</a:t>
            </a:r>
            <a:endParaRPr lang="en-US" dirty="0"/>
          </a:p>
          <a:p>
            <a:pPr marL="628650" lvl="1" indent="-171450">
              <a:buFont typeface="Arial,Sans-Serif"/>
              <a:buChar char="•"/>
            </a:pPr>
            <a:r>
              <a:rPr lang="en-US" dirty="0"/>
              <a:t>Understand costs and any issues with contracting </a:t>
            </a:r>
          </a:p>
          <a:p>
            <a:pPr marL="628650" lvl="1" indent="-171450">
              <a:buFont typeface="Arial,Sans-Serif"/>
              <a:buChar char="•"/>
            </a:pPr>
            <a:r>
              <a:rPr lang="en-US" dirty="0">
                <a:latin typeface="Arial"/>
                <a:cs typeface="Arial"/>
              </a:rPr>
              <a:t>Still working to zero in on costs</a:t>
            </a:r>
            <a:br>
              <a:rPr lang="en-US" dirty="0">
                <a:latin typeface="Arial"/>
                <a:cs typeface="Arial"/>
              </a:rPr>
            </a:br>
            <a:endParaRPr lang="en-US" dirty="0"/>
          </a:p>
          <a:p>
            <a:pPr marL="171450" indent="-171450">
              <a:buFont typeface="Arial,Sans-Serif"/>
              <a:buChar char="•"/>
            </a:pPr>
            <a:r>
              <a:rPr lang="en-US" dirty="0"/>
              <a:t>5 Areas across the U.S.</a:t>
            </a:r>
          </a:p>
          <a:p>
            <a:pPr marL="800100" lvl="1" indent="-171450">
              <a:buFont typeface="Arial,Sans-Serif"/>
              <a:buChar char="•"/>
            </a:pPr>
            <a:r>
              <a:rPr lang="en-US" dirty="0">
                <a:latin typeface="Arial"/>
                <a:cs typeface="Arial"/>
              </a:rPr>
              <a:t>First NHD pilots</a:t>
            </a:r>
          </a:p>
          <a:p>
            <a:pPr marL="800100" lvl="1" indent="-171450">
              <a:buFont typeface="Arial,Sans-Serif"/>
              <a:buChar char="•"/>
            </a:pPr>
            <a:r>
              <a:rPr lang="en-US" dirty="0">
                <a:latin typeface="Arial"/>
                <a:cs typeface="Arial"/>
              </a:rPr>
              <a:t>Covered 5 areas with different environments</a:t>
            </a:r>
            <a:endParaRPr lang="en-US" dirty="0"/>
          </a:p>
          <a:p>
            <a:pPr marL="800100" lvl="1" indent="-171450">
              <a:buFont typeface="Arial,Sans-Serif"/>
              <a:buChar char="•"/>
            </a:pPr>
            <a:r>
              <a:rPr lang="en-US" dirty="0">
                <a:latin typeface="Arial"/>
                <a:cs typeface="Arial"/>
              </a:rPr>
              <a:t>Lessons learned applied to specifications</a:t>
            </a:r>
            <a:br>
              <a:rPr lang="en-US" dirty="0">
                <a:latin typeface="Arial"/>
                <a:cs typeface="Arial"/>
              </a:rPr>
            </a:br>
            <a:endParaRPr lang="en-US" dirty="0"/>
          </a:p>
          <a:p>
            <a:pPr marL="171450" indent="-171450">
              <a:buFont typeface="Arial,Sans-Serif"/>
              <a:buChar char="•"/>
            </a:pPr>
            <a:r>
              <a:rPr lang="en-US" dirty="0"/>
              <a:t>Alaska Pilots - </a:t>
            </a:r>
            <a:r>
              <a:rPr lang="en-US" dirty="0" err="1"/>
              <a:t>Kobuk</a:t>
            </a:r>
            <a:r>
              <a:rPr lang="en-US" dirty="0"/>
              <a:t> River Basin</a:t>
            </a:r>
          </a:p>
          <a:p>
            <a:pPr marL="628650" lvl="1" indent="-171450">
              <a:buFont typeface="Arial,Sans-Serif"/>
              <a:buChar char="•"/>
            </a:pPr>
            <a:r>
              <a:rPr lang="en-US" dirty="0"/>
              <a:t>3DEP 5m IfSAR as elevation base to update NHD and WBD</a:t>
            </a:r>
          </a:p>
          <a:p>
            <a:pPr marL="628650" lvl="1" indent="-171450">
              <a:buFont typeface="Arial,Sans-Serif"/>
              <a:buChar char="•"/>
            </a:pPr>
            <a:r>
              <a:rPr lang="en-US" dirty="0">
                <a:latin typeface="Arial"/>
                <a:cs typeface="Arial"/>
              </a:rPr>
              <a:t>Alaska pilots helped develop the foundation for data acquisition and inspection processes at USGS</a:t>
            </a:r>
            <a:br>
              <a:rPr lang="en-US" dirty="0">
                <a:latin typeface="Arial"/>
                <a:cs typeface="Arial"/>
              </a:rPr>
            </a:br>
            <a:endParaRPr lang="en-US" dirty="0">
              <a:latin typeface="Arial"/>
              <a:cs typeface="Arial"/>
            </a:endParaRPr>
          </a:p>
          <a:p>
            <a:pPr marL="171450" indent="-171450">
              <a:buFont typeface="Arial,Sans-Serif"/>
              <a:buChar char="•"/>
            </a:pPr>
            <a:r>
              <a:rPr lang="en-US" dirty="0">
                <a:latin typeface="Arial"/>
                <a:cs typeface="Arial"/>
              </a:rPr>
              <a:t>Southeast Texas Pilot - Near Houston</a:t>
            </a:r>
          </a:p>
          <a:p>
            <a:pPr marL="628650" lvl="1" indent="-171450">
              <a:buFont typeface="Arial,Sans-Serif"/>
              <a:buChar char="•"/>
            </a:pPr>
            <a:r>
              <a:rPr lang="en-US" dirty="0"/>
              <a:t>Updating the NHD and WBD using 3DEP QL2 lidar 1m DEMs</a:t>
            </a:r>
          </a:p>
          <a:p>
            <a:pPr marL="628650" lvl="1" indent="-171450">
              <a:buFont typeface="Arial,Sans-Serif"/>
              <a:buChar char="•"/>
            </a:pPr>
            <a:r>
              <a:rPr lang="en-US" dirty="0">
                <a:latin typeface="Arial"/>
                <a:cs typeface="Arial"/>
              </a:rPr>
              <a:t>Part of a larger 3DNTM pilot and interagency project to create a seamless terrain model above and below water</a:t>
            </a:r>
          </a:p>
          <a:p>
            <a:pPr marL="628650" lvl="1" indent="-171450">
              <a:buFont typeface="Arial,Sans-Serif"/>
              <a:buChar char="•"/>
            </a:pPr>
            <a:r>
              <a:rPr lang="en-US" dirty="0">
                <a:latin typeface="Arial"/>
                <a:cs typeface="Arial"/>
              </a:rPr>
              <a:t>Important for improving hydrologic and hydraulic networks and inform decision making on flood prediction and response</a:t>
            </a:r>
            <a:endParaRPr lang="en-US" dirty="0"/>
          </a:p>
          <a:p>
            <a:pPr marL="171450" indent="-171450">
              <a:buFont typeface="Arial"/>
              <a:buChar cha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30275" rtl="0" eaLnBrk="1" fontAlgn="base" latinLnBrk="0" hangingPunct="1">
              <a:lnSpc>
                <a:spcPct val="100000"/>
              </a:lnSpc>
              <a:spcBef>
                <a:spcPts val="0"/>
              </a:spcBef>
              <a:spcAft>
                <a:spcPts val="0"/>
              </a:spcAft>
              <a:buClr>
                <a:srgbClr val="000000"/>
              </a:buClr>
              <a:buSzPct val="25000"/>
              <a:buFont typeface="Noto Sans Symbols"/>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a:ea typeface="Tahoma"/>
                <a:cs typeface="Tahoma"/>
                <a:sym typeface="Tahoma"/>
              </a:rPr>
              <a:pPr marL="0" marR="0" lvl="0" indent="0" algn="r" defTabSz="930275" rtl="0" eaLnBrk="1" fontAlgn="base" latinLnBrk="0" hangingPunct="1">
                <a:lnSpc>
                  <a:spcPct val="100000"/>
                </a:lnSpc>
                <a:spcBef>
                  <a:spcPts val="0"/>
                </a:spcBef>
                <a:spcAft>
                  <a:spcPts val="0"/>
                </a:spcAft>
                <a:buClr>
                  <a:srgbClr val="000000"/>
                </a:buClr>
                <a:buSzPct val="25000"/>
                <a:buFont typeface="Noto Sans Symbols"/>
                <a:buNone/>
                <a:tabLst/>
                <a:defRPr/>
              </a:pPr>
              <a:t>20</a:t>
            </a:fld>
            <a:endParaRPr kumimoji="0" lang="en-US" sz="1200" b="0" i="0" u="none" strike="noStrike" kern="120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434633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431800" y="674688"/>
            <a:ext cx="5994400" cy="33734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8" name="Shape 708"/>
          <p:cNvSpPr txBox="1">
            <a:spLocks noGrp="1"/>
          </p:cNvSpPr>
          <p:nvPr>
            <p:ph type="body" idx="1"/>
          </p:nvPr>
        </p:nvSpPr>
        <p:spPr>
          <a:xfrm>
            <a:off x="685800" y="4272196"/>
            <a:ext cx="5486399" cy="40472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endParaRPr lang="en-US" sz="1200" b="0" i="0" u="none" strike="noStrike" cap="none">
              <a:latin typeface="Times New Roman"/>
              <a:ea typeface="Times New Roman"/>
              <a:cs typeface="Times New Roman"/>
            </a:endParaRPr>
          </a:p>
        </p:txBody>
      </p:sp>
    </p:spTree>
    <p:extLst>
      <p:ext uri="{BB962C8B-B14F-4D97-AF65-F5344CB8AC3E}">
        <p14:creationId xmlns:p14="http://schemas.microsoft.com/office/powerpoint/2010/main" val="287540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9" name="Shape 179"/>
          <p:cNvSpPr txBox="1">
            <a:spLocks noGrp="1"/>
          </p:cNvSpPr>
          <p:nvPr>
            <p:ph type="body" idx="1"/>
          </p:nvPr>
        </p:nvSpPr>
        <p:spPr>
          <a:xfrm>
            <a:off x="934720" y="4416426"/>
            <a:ext cx="5141100" cy="4183199"/>
          </a:xfrm>
          <a:prstGeom prst="rect">
            <a:avLst/>
          </a:prstGeom>
          <a:noFill/>
          <a:ln>
            <a:noFill/>
          </a:ln>
        </p:spPr>
        <p:txBody>
          <a:bodyPr lIns="93150" tIns="46575" rIns="93150" bIns="46575"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The goal of the pilot study is to test the viability of commercially contracting </a:t>
            </a:r>
            <a:r>
              <a:rPr lang="en-US" sz="1200" b="0" i="0" u="none" strike="noStrike" cap="none" dirty="0" err="1">
                <a:solidFill>
                  <a:schemeClr val="dk1"/>
                </a:solidFill>
                <a:latin typeface="Times New Roman"/>
                <a:ea typeface="Times New Roman"/>
                <a:cs typeface="Times New Roman"/>
                <a:sym typeface="Times New Roman"/>
              </a:rPr>
              <a:t>topobathymetric</a:t>
            </a:r>
            <a:r>
              <a:rPr lang="en-US" sz="1200" b="0" i="0" u="none" strike="noStrike" cap="none" dirty="0">
                <a:solidFill>
                  <a:schemeClr val="dk1"/>
                </a:solidFill>
                <a:latin typeface="Times New Roman"/>
                <a:ea typeface="Times New Roman"/>
                <a:cs typeface="Times New Roman"/>
                <a:sym typeface="Times New Roman"/>
              </a:rPr>
              <a:t> </a:t>
            </a:r>
            <a:r>
              <a:rPr lang="en-US" sz="1200" b="0" i="0" u="none" strike="noStrike" cap="none" dirty="0" err="1">
                <a:solidFill>
                  <a:schemeClr val="dk1"/>
                </a:solidFill>
                <a:latin typeface="Times New Roman"/>
                <a:ea typeface="Times New Roman"/>
                <a:cs typeface="Times New Roman"/>
                <a:sym typeface="Times New Roman"/>
              </a:rPr>
              <a:t>lidar</a:t>
            </a:r>
            <a:r>
              <a:rPr lang="en-US" sz="1200" b="0" i="0" u="none" strike="noStrike" cap="none" dirty="0">
                <a:solidFill>
                  <a:schemeClr val="dk1"/>
                </a:solidFill>
                <a:latin typeface="Times New Roman"/>
                <a:ea typeface="Times New Roman"/>
                <a:cs typeface="Times New Roman"/>
                <a:sym typeface="Times New Roman"/>
              </a:rPr>
              <a:t> surveys through our GPSC contract, and to begin to develop recommendations on defining collection parameters (for example, related to river stage, river bottom type, albedo, water turbidity and depth. This will help ensure that when we collect </a:t>
            </a:r>
            <a:r>
              <a:rPr lang="en-US" sz="1200" b="0" i="0" u="none" strike="noStrike" cap="none" dirty="0" err="1">
                <a:solidFill>
                  <a:schemeClr val="dk1"/>
                </a:solidFill>
                <a:latin typeface="Times New Roman"/>
                <a:ea typeface="Times New Roman"/>
                <a:cs typeface="Times New Roman"/>
                <a:sym typeface="Times New Roman"/>
              </a:rPr>
              <a:t>topobathy</a:t>
            </a:r>
            <a:r>
              <a:rPr lang="en-US" sz="1200" b="0" i="0" u="none" strike="noStrike" cap="none" dirty="0">
                <a:solidFill>
                  <a:schemeClr val="dk1"/>
                </a:solidFill>
                <a:latin typeface="Times New Roman"/>
                <a:ea typeface="Times New Roman"/>
                <a:cs typeface="Times New Roman"/>
                <a:sym typeface="Times New Roman"/>
              </a:rPr>
              <a:t> </a:t>
            </a:r>
            <a:r>
              <a:rPr lang="en-US" sz="1200" b="0" i="0" u="none" strike="noStrike" cap="none" dirty="0" err="1">
                <a:solidFill>
                  <a:schemeClr val="dk1"/>
                </a:solidFill>
                <a:latin typeface="Times New Roman"/>
                <a:ea typeface="Times New Roman"/>
                <a:cs typeface="Times New Roman"/>
                <a:sym typeface="Times New Roman"/>
              </a:rPr>
              <a:t>lidar</a:t>
            </a:r>
            <a:r>
              <a:rPr lang="en-US" sz="1200" b="0" i="0" u="none" strike="noStrike" cap="none" dirty="0">
                <a:solidFill>
                  <a:schemeClr val="dk1"/>
                </a:solidFill>
                <a:latin typeface="Times New Roman"/>
                <a:ea typeface="Times New Roman"/>
                <a:cs typeface="Times New Roman"/>
                <a:sym typeface="Times New Roman"/>
              </a:rPr>
              <a:t> data, the data coverage and quality meets  the expectations of 3DEP and the science community. In general, we also want to increase the base of knowledge on this emerging technology within NGP. </a:t>
            </a:r>
          </a:p>
          <a:p>
            <a:pPr marL="0" marR="0" lvl="0" indent="0" algn="l" rtl="0">
              <a:spcBef>
                <a:spcPts val="330"/>
              </a:spcBef>
              <a:spcAft>
                <a:spcPts val="0"/>
              </a:spcAft>
              <a:buSzPct val="25000"/>
              <a:buNone/>
            </a:pPr>
            <a:endParaRPr sz="1100" b="0" i="0" u="none" strike="noStrike" cap="none" dirty="0">
              <a:solidFill>
                <a:schemeClr val="dk1"/>
              </a:solidFill>
              <a:latin typeface="Arial"/>
              <a:ea typeface="Arial"/>
              <a:cs typeface="Arial"/>
              <a:sym typeface="Arial"/>
            </a:endParaRPr>
          </a:p>
        </p:txBody>
      </p:sp>
      <p:sp>
        <p:nvSpPr>
          <p:cNvPr id="180" name="Shape 180"/>
          <p:cNvSpPr txBox="1">
            <a:spLocks noGrp="1"/>
          </p:cNvSpPr>
          <p:nvPr>
            <p:ph type="sldNum" idx="12"/>
          </p:nvPr>
        </p:nvSpPr>
        <p:spPr>
          <a:xfrm>
            <a:off x="3972560" y="8831264"/>
            <a:ext cx="3037800" cy="465000"/>
          </a:xfrm>
          <a:prstGeom prst="rect">
            <a:avLst/>
          </a:prstGeom>
          <a:noFill/>
          <a:ln>
            <a:noFill/>
          </a:ln>
        </p:spPr>
        <p:txBody>
          <a:bodyPr lIns="93150" tIns="46575" rIns="93150" bIns="46575" anchor="b" anchorCtr="0">
            <a:noAutofit/>
          </a:bodyPr>
          <a:lstStyle/>
          <a:p>
            <a:pPr marL="0" marR="0" lvl="0" indent="0" algn="r" defTabSz="930275" rtl="0" eaLnBrk="1" fontAlgn="base" latinLnBrk="0" hangingPunct="1">
              <a:lnSpc>
                <a:spcPct val="100000"/>
              </a:lnSpc>
              <a:spcBef>
                <a:spcPct val="0"/>
              </a:spcBef>
              <a:spcAft>
                <a:spcPct val="0"/>
              </a:spcAft>
              <a:buClr>
                <a:srgbClr val="000000"/>
              </a:buClr>
              <a:buSzPct val="25000"/>
              <a:buFont typeface="Noto Sans Symbols"/>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a:ea typeface="Tahoma"/>
                <a:cs typeface="Tahoma"/>
                <a:sym typeface="Tahoma"/>
              </a:rPr>
              <a:pPr marL="0" marR="0" lvl="0" indent="0" algn="r" defTabSz="930275" rtl="0" eaLnBrk="1" fontAlgn="base" latinLnBrk="0" hangingPunct="1">
                <a:lnSpc>
                  <a:spcPct val="100000"/>
                </a:lnSpc>
                <a:spcBef>
                  <a:spcPct val="0"/>
                </a:spcBef>
                <a:spcAft>
                  <a:spcPct val="0"/>
                </a:spcAft>
                <a:buClr>
                  <a:srgbClr val="000000"/>
                </a:buClr>
                <a:buSzPct val="25000"/>
                <a:buFont typeface="Noto Sans Symbols"/>
                <a:buNone/>
                <a:tabLst/>
                <a:defRPr/>
              </a:pPr>
              <a:t>22</a:t>
            </a:fld>
            <a:endParaRPr kumimoji="0" lang="en-US" sz="1200" b="0" i="0" u="none" strike="noStrike" kern="1200" cap="none" spc="0" normalizeH="0" baseline="0" noProof="0">
              <a:ln>
                <a:noFill/>
              </a:ln>
              <a:solidFill>
                <a:srgbClr val="000000"/>
              </a:solidFill>
              <a:effectLst/>
              <a:uLnTx/>
              <a:uFillTx/>
              <a:latin typeface="Tahoma"/>
              <a:ea typeface="Tahoma"/>
              <a:cs typeface="Tahoma"/>
              <a:sym typeface="Tahoma"/>
            </a:endParaRPr>
          </a:p>
        </p:txBody>
      </p:sp>
    </p:spTree>
    <p:extLst>
      <p:ext uri="{BB962C8B-B14F-4D97-AF65-F5344CB8AC3E}">
        <p14:creationId xmlns:p14="http://schemas.microsoft.com/office/powerpoint/2010/main" val="443965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dirty="0"/>
              <a:t>One thing we have to deal with, though, is where streams pass under things like this road embankment. Our specifications require these situations to be identified as culverts so we can use the culverts in drainage enforcement. If this isn’t done, it can cause a lot of problems, as any of you who have processed lidar data are well aware. The EDH data will have all these situations identified. </a:t>
            </a:r>
          </a:p>
        </p:txBody>
      </p:sp>
      <p:sp>
        <p:nvSpPr>
          <p:cNvPr id="4" name="Slide Number Placeholder 3"/>
          <p:cNvSpPr>
            <a:spLocks noGrp="1"/>
          </p:cNvSpPr>
          <p:nvPr>
            <p:ph type="sldNum" idx="12"/>
          </p:nvPr>
        </p:nvSpPr>
        <p:spPr/>
        <p:txBody>
          <a:bodyPr/>
          <a:lstStyle/>
          <a:p>
            <a:pPr marL="0" marR="0" lvl="0" indent="0" algn="r" defTabSz="930275"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Calibri"/>
                <a:ea typeface="Calibri"/>
                <a:cs typeface="Calibri"/>
                <a:sym typeface="Calibri"/>
              </a:rPr>
              <a:pPr marL="0" marR="0" lvl="0" indent="0" algn="r" defTabSz="930275" rtl="0" eaLnBrk="1" fontAlgn="base"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9519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431800" y="674688"/>
            <a:ext cx="5994400" cy="33734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8" name="Shape 708"/>
          <p:cNvSpPr txBox="1">
            <a:spLocks noGrp="1"/>
          </p:cNvSpPr>
          <p:nvPr>
            <p:ph type="body" idx="1"/>
          </p:nvPr>
        </p:nvSpPr>
        <p:spPr>
          <a:xfrm>
            <a:off x="685800" y="4272196"/>
            <a:ext cx="5486399" cy="40472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endParaRPr lang="en-US" sz="1200" b="0" i="0" u="none" strike="noStrike" cap="none" dirty="0">
              <a:latin typeface="Times New Roman"/>
              <a:ea typeface="Times New Roman"/>
              <a:cs typeface="Times New Roman"/>
            </a:endParaRPr>
          </a:p>
        </p:txBody>
      </p:sp>
    </p:spTree>
    <p:extLst>
      <p:ext uri="{BB962C8B-B14F-4D97-AF65-F5344CB8AC3E}">
        <p14:creationId xmlns:p14="http://schemas.microsoft.com/office/powerpoint/2010/main" val="1873760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701039" y="4343400"/>
            <a:ext cx="56082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And here is the </a:t>
            </a:r>
            <a:r>
              <a:rPr lang="en-US" sz="1200" b="0" i="0" u="none" strike="noStrike" cap="none" dirty="0" err="1">
                <a:solidFill>
                  <a:schemeClr val="dk1"/>
                </a:solidFill>
                <a:latin typeface="Times New Roman"/>
                <a:ea typeface="Times New Roman"/>
                <a:cs typeface="Times New Roman"/>
                <a:sym typeface="Times New Roman"/>
              </a:rPr>
              <a:t>NHDPlus</a:t>
            </a:r>
            <a:r>
              <a:rPr lang="en-US" sz="1200" b="0" i="0" u="none" strike="noStrike" cap="none" dirty="0">
                <a:solidFill>
                  <a:schemeClr val="dk1"/>
                </a:solidFill>
                <a:latin typeface="Times New Roman"/>
                <a:ea typeface="Times New Roman"/>
                <a:cs typeface="Times New Roman"/>
                <a:sym typeface="Times New Roman"/>
              </a:rPr>
              <a:t> Medium Resolution with that same main path identified. Being able to represent the same logical features with representations at different levels of detail is really important. With EDH data we will be able to do this consistently by building the networks at really high resolution, and then generalizing the networks and the features as needed for different applications. </a:t>
            </a:r>
          </a:p>
          <a:p>
            <a:pPr marL="0" marR="0" lvl="0" indent="0" algn="l" rtl="0">
              <a:spcBef>
                <a:spcPts val="0"/>
              </a:spcBef>
              <a:spcAft>
                <a:spcPts val="0"/>
              </a:spcAft>
              <a:buClr>
                <a:schemeClr val="dk1"/>
              </a:buClr>
              <a:buSzPct val="250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76" name="Shape 176"/>
          <p:cNvSpPr>
            <a:spLocks noGrp="1" noRot="1" noChangeAspect="1"/>
          </p:cNvSpPr>
          <p:nvPr>
            <p:ph type="sldImg" idx="2"/>
          </p:nvPr>
        </p:nvSpPr>
        <p:spPr>
          <a:xfrm>
            <a:off x="4572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858028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701039" y="4343400"/>
            <a:ext cx="56082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This shows the current </a:t>
            </a:r>
            <a:r>
              <a:rPr lang="en-US" sz="1200" b="0" i="0" u="none" strike="noStrike" cap="none" dirty="0" err="1">
                <a:solidFill>
                  <a:schemeClr val="dk1"/>
                </a:solidFill>
                <a:latin typeface="Times New Roman"/>
                <a:ea typeface="Times New Roman"/>
                <a:cs typeface="Times New Roman"/>
                <a:sym typeface="Times New Roman"/>
              </a:rPr>
              <a:t>NHDPlus</a:t>
            </a:r>
            <a:r>
              <a:rPr lang="en-US" sz="1200" b="0" i="0" u="none" strike="noStrike" cap="none" dirty="0">
                <a:solidFill>
                  <a:schemeClr val="dk1"/>
                </a:solidFill>
                <a:latin typeface="Times New Roman"/>
                <a:ea typeface="Times New Roman"/>
                <a:cs typeface="Times New Roman"/>
                <a:sym typeface="Times New Roman"/>
              </a:rPr>
              <a:t> HR for the same basin, with the same main path identified. </a:t>
            </a:r>
          </a:p>
          <a:p>
            <a:pPr marL="0" marR="0" lvl="0" indent="0" algn="l" rtl="0">
              <a:spcBef>
                <a:spcPts val="0"/>
              </a:spcBef>
              <a:spcAft>
                <a:spcPts val="0"/>
              </a:spcAft>
              <a:buClr>
                <a:schemeClr val="dk1"/>
              </a:buClr>
              <a:buSzPct val="250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76" name="Shape 176"/>
          <p:cNvSpPr>
            <a:spLocks noGrp="1" noRot="1" noChangeAspect="1"/>
          </p:cNvSpPr>
          <p:nvPr>
            <p:ph type="sldImg" idx="2"/>
          </p:nvPr>
        </p:nvSpPr>
        <p:spPr>
          <a:xfrm>
            <a:off x="4572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704390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701039" y="4343400"/>
            <a:ext cx="56082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We also want to be sure that the network holds together and can be used for many different purposes. So here we have some EDH data that was developed in a pilot study basin, and we’ve used the </a:t>
            </a:r>
            <a:r>
              <a:rPr lang="en-US" sz="1200" b="0" i="0" u="none" strike="noStrike" cap="none" dirty="0" err="1">
                <a:solidFill>
                  <a:schemeClr val="dk1"/>
                </a:solidFill>
                <a:latin typeface="Times New Roman"/>
                <a:ea typeface="Times New Roman"/>
                <a:cs typeface="Times New Roman"/>
                <a:sym typeface="Times New Roman"/>
              </a:rPr>
              <a:t>NHDPlus</a:t>
            </a:r>
            <a:r>
              <a:rPr lang="en-US" sz="1200" b="0" i="0" u="none" strike="noStrike" cap="none" dirty="0">
                <a:solidFill>
                  <a:schemeClr val="dk1"/>
                </a:solidFill>
                <a:latin typeface="Times New Roman"/>
                <a:ea typeface="Times New Roman"/>
                <a:cs typeface="Times New Roman"/>
                <a:sym typeface="Times New Roman"/>
              </a:rPr>
              <a:t> attributes to identify the main path</a:t>
            </a:r>
          </a:p>
          <a:p>
            <a:pPr marL="0" marR="0" lvl="0" indent="0" algn="l" rtl="0">
              <a:spcBef>
                <a:spcPts val="0"/>
              </a:spcBef>
              <a:spcAft>
                <a:spcPts val="0"/>
              </a:spcAft>
              <a:buClr>
                <a:schemeClr val="dk1"/>
              </a:buClr>
              <a:buSzPct val="250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76" name="Shape 176"/>
          <p:cNvSpPr>
            <a:spLocks noGrp="1" noRot="1" noChangeAspect="1"/>
          </p:cNvSpPr>
          <p:nvPr>
            <p:ph type="sldImg" idx="2"/>
          </p:nvPr>
        </p:nvSpPr>
        <p:spPr>
          <a:xfrm>
            <a:off x="4572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Tree>
    <p:extLst>
      <p:ext uri="{BB962C8B-B14F-4D97-AF65-F5344CB8AC3E}">
        <p14:creationId xmlns:p14="http://schemas.microsoft.com/office/powerpoint/2010/main" val="2565634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There are over 250,000 network ends in the 3/06/2021 candidate version of </a:t>
            </a:r>
            <a:r>
              <a:rPr lang="en-US" dirty="0" err="1"/>
              <a:t>NHDPlus</a:t>
            </a:r>
            <a:r>
              <a:rPr lang="en-US" dirty="0"/>
              <a:t> HR Beta National Release 1.</a:t>
            </a:r>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114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431800" y="674688"/>
            <a:ext cx="5994400" cy="33734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8" name="Shape 708"/>
          <p:cNvSpPr txBox="1">
            <a:spLocks noGrp="1"/>
          </p:cNvSpPr>
          <p:nvPr>
            <p:ph type="body" idx="1"/>
          </p:nvPr>
        </p:nvSpPr>
        <p:spPr>
          <a:xfrm>
            <a:off x="685800" y="4272196"/>
            <a:ext cx="5486399" cy="40472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Times New Roman"/>
              <a:buNone/>
            </a:pPr>
            <a:endParaRPr lang="en-US" sz="1200" b="0" i="0" u="none" strike="noStrike" cap="none">
              <a:latin typeface="Times New Roman"/>
              <a:ea typeface="Times New Roman"/>
              <a:cs typeface="Times New Roman"/>
            </a:endParaRPr>
          </a:p>
        </p:txBody>
      </p:sp>
    </p:spTree>
    <p:extLst>
      <p:ext uri="{BB962C8B-B14F-4D97-AF65-F5344CB8AC3E}">
        <p14:creationId xmlns:p14="http://schemas.microsoft.com/office/powerpoint/2010/main" val="357900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063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98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73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45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0275" rtl="0" eaLnBrk="1" fontAlgn="base" latinLnBrk="0" hangingPunct="1">
              <a:lnSpc>
                <a:spcPct val="100000"/>
              </a:lnSpc>
              <a:spcBef>
                <a:spcPct val="0"/>
              </a:spcBef>
              <a:spcAft>
                <a:spcPct val="0"/>
              </a:spcAft>
              <a:buClrTx/>
              <a:buSzTx/>
              <a:buFontTx/>
              <a:buNone/>
              <a:tabLst/>
              <a:defRPr/>
            </a:pPr>
            <a:fld id="{1549450A-CA39-4878-AD15-84760AB77579}"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88796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092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422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265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36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350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257bde901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
        <p:nvSpPr>
          <p:cNvPr id="64" name="Google Shape;64;g5257bde901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4635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pd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0.pdf"/><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00.pdf"/><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NULL"/><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0"/>
            <a:ext cx="5384800" cy="748553"/>
          </a:xfrm>
        </p:spPr>
        <p:txBody>
          <a:bodyPr>
            <a:normAutofit/>
          </a:bodyPr>
          <a:lstStyle>
            <a:lvl1pPr marL="0" indent="0" algn="l">
              <a:spcBef>
                <a:spcPts val="300"/>
              </a:spcBef>
              <a:buNone/>
              <a:defRPr sz="1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1" y="6425641"/>
            <a:ext cx="1643529" cy="365125"/>
          </a:xfrm>
        </p:spPr>
        <p:txBody>
          <a:bodyPr/>
          <a:lstStyle>
            <a:lvl1pPr algn="l">
              <a:defRPr sz="1400">
                <a:latin typeface="+mj-lt"/>
              </a:defRPr>
            </a:lvl1pPr>
          </a:lstStyle>
          <a:p>
            <a:fld id="{E0459FF2-6399-43EA-973C-9F880BD83B54}" type="datetimeFigureOut">
              <a:rPr lang="en-US" smtClean="0">
                <a:solidFill>
                  <a:prstClr val="black">
                    <a:lumMod val="65000"/>
                    <a:lumOff val="35000"/>
                  </a:prstClr>
                </a:solidFill>
              </a:rPr>
              <a:pPr/>
              <a:t>5/11/2022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sz="1400">
                <a:latin typeface="+mj-lt"/>
              </a:defRPr>
            </a:lvl1pPr>
          </a:lstStyle>
          <a:p>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pPr fontAlgn="auto">
              <a:spcBef>
                <a:spcPts val="0"/>
              </a:spcBef>
              <a:spcAft>
                <a:spcPts val="0"/>
              </a:spcAft>
              <a:buClrTx/>
              <a:buSzTx/>
              <a:buFontTx/>
              <a:buNone/>
            </a:pPr>
            <a:r>
              <a:rPr sz="5400" b="1">
                <a:solidFill>
                  <a:srgbClr val="1C5B2C"/>
                </a:solidFill>
                <a:latin typeface="Times New Roman"/>
              </a:rPr>
              <a:t>+</a:t>
            </a:r>
          </a:p>
        </p:txBody>
      </p:sp>
      <p:sp>
        <p:nvSpPr>
          <p:cNvPr id="16" name="Rectangle 15"/>
          <p:cNvSpPr/>
          <p:nvPr/>
        </p:nvSpPr>
        <p:spPr>
          <a:xfrm>
            <a:off x="376767" y="6633441"/>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80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2369881" y="5616214"/>
            <a:ext cx="3726119"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89"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ctrTitle" hasCustomPrompt="1"/>
          </p:nvPr>
        </p:nvSpPr>
        <p:spPr>
          <a:xfrm>
            <a:off x="487496" y="1591733"/>
            <a:ext cx="5384800" cy="2641601"/>
          </a:xfrm>
        </p:spPr>
        <p:txBody>
          <a:bodyPr anchor="b">
            <a:normAutofit/>
          </a:bodyPr>
          <a:lstStyle>
            <a:lvl1pPr>
              <a:defRPr sz="28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8" y="5676900"/>
            <a:ext cx="1587575" cy="502920"/>
          </a:xfrm>
          <a:prstGeom prst="rect">
            <a:avLst/>
          </a:prstGeom>
        </p:spPr>
      </p:pic>
    </p:spTree>
    <p:extLst>
      <p:ext uri="{BB962C8B-B14F-4D97-AF65-F5344CB8AC3E}">
        <p14:creationId xmlns:p14="http://schemas.microsoft.com/office/powerpoint/2010/main" val="190629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748034" y="1660395"/>
            <a:ext cx="737650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a:t>Your Title – 26 Point Arial, Bold</a:t>
            </a:r>
          </a:p>
        </p:txBody>
      </p:sp>
      <p:sp>
        <p:nvSpPr>
          <p:cNvPr id="8" name="Subtitle 2"/>
          <p:cNvSpPr>
            <a:spLocks noGrp="1"/>
          </p:cNvSpPr>
          <p:nvPr>
            <p:ph type="subTitle" idx="1" hasCustomPrompt="1"/>
          </p:nvPr>
        </p:nvSpPr>
        <p:spPr>
          <a:xfrm>
            <a:off x="3748034" y="3124909"/>
            <a:ext cx="7376509"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a:t>Speaker’s name</a:t>
            </a:r>
            <a:br>
              <a:rPr lang="en-US" sz="2000"/>
            </a:br>
            <a:r>
              <a:rPr lang="en-US" sz="2000"/>
              <a:t>and organization – </a:t>
            </a:r>
            <a:br>
              <a:rPr lang="en-US" sz="2000"/>
            </a:br>
            <a:r>
              <a:rPr lang="en-US" sz="2000"/>
              <a:t>20 Point Arial</a:t>
            </a:r>
          </a:p>
        </p:txBody>
      </p:sp>
      <p:sp>
        <p:nvSpPr>
          <p:cNvPr id="5" name="Text Placeholder 4"/>
          <p:cNvSpPr>
            <a:spLocks noGrp="1"/>
          </p:cNvSpPr>
          <p:nvPr>
            <p:ph type="body" sz="quarter" idx="10" hasCustomPrompt="1"/>
          </p:nvPr>
        </p:nvSpPr>
        <p:spPr>
          <a:xfrm>
            <a:off x="3747438" y="4355982"/>
            <a:ext cx="7377761"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a:t>Date – 18 point Arial</a:t>
            </a:r>
          </a:p>
        </p:txBody>
      </p:sp>
      <p:sp>
        <p:nvSpPr>
          <p:cNvPr id="9" name="Date Placeholder 3"/>
          <p:cNvSpPr txBox="1">
            <a:spLocks/>
          </p:cNvSpPr>
          <p:nvPr userDrawn="1"/>
        </p:nvSpPr>
        <p:spPr>
          <a:xfrm>
            <a:off x="191438" y="6392508"/>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2E008B"/>
                </a:solidFill>
                <a:effectLst/>
                <a:uLnTx/>
                <a:uFillTx/>
                <a:latin typeface="Arial" charset="0"/>
                <a:ea typeface="Arial" charset="0"/>
                <a:cs typeface="Arial" charset="0"/>
              </a:rPr>
              <a:t>© 2019 The Aerospace Corporation</a:t>
            </a:r>
          </a:p>
        </p:txBody>
      </p:sp>
      <p:sp>
        <p:nvSpPr>
          <p:cNvPr id="10" name="Text Placeholder 2"/>
          <p:cNvSpPr>
            <a:spLocks noGrp="1"/>
          </p:cNvSpPr>
          <p:nvPr>
            <p:ph type="body" sz="quarter" idx="11" hasCustomPrompt="1"/>
          </p:nvPr>
        </p:nvSpPr>
        <p:spPr>
          <a:xfrm>
            <a:off x="1" y="2"/>
            <a:ext cx="12191999" cy="238835"/>
          </a:xfrm>
          <a:prstGeom prst="rect">
            <a:avLst/>
          </a:prstGeom>
        </p:spPr>
        <p:txBody>
          <a:bodyPr/>
          <a:lstStyle>
            <a:lvl1pPr marL="0" indent="0" algn="ctr">
              <a:buNone/>
              <a:defRPr sz="1100" b="0">
                <a:solidFill>
                  <a:schemeClr val="tx1"/>
                </a:solidFill>
                <a:latin typeface="Arial" panose="020B0604020202020204" pitchFamily="34" charset="0"/>
                <a:cs typeface="Arial" panose="020B0604020202020204" pitchFamily="34" charset="0"/>
              </a:defRPr>
            </a:lvl1pPr>
          </a:lstStyle>
          <a:p>
            <a:pPr lvl="0"/>
            <a:r>
              <a:rPr lang="en-US"/>
              <a:t>This Box Is For Security Markings</a:t>
            </a:r>
          </a:p>
        </p:txBody>
      </p:sp>
      <p:sp>
        <p:nvSpPr>
          <p:cNvPr id="11" name="Text Placeholder 2"/>
          <p:cNvSpPr>
            <a:spLocks noGrp="1"/>
          </p:cNvSpPr>
          <p:nvPr>
            <p:ph type="body" sz="quarter" idx="12" hasCustomPrompt="1"/>
          </p:nvPr>
        </p:nvSpPr>
        <p:spPr>
          <a:xfrm>
            <a:off x="2" y="6619166"/>
            <a:ext cx="12191999" cy="238835"/>
          </a:xfrm>
          <a:prstGeom prst="rect">
            <a:avLst/>
          </a:prstGeom>
        </p:spPr>
        <p:txBody>
          <a:bodyPr/>
          <a:lstStyle>
            <a:lvl1pPr marL="0" indent="0" algn="ctr">
              <a:buNone/>
              <a:defRPr sz="1100" b="0">
                <a:solidFill>
                  <a:schemeClr val="tx1"/>
                </a:solidFill>
                <a:latin typeface="Arial" panose="020B0604020202020204" pitchFamily="34" charset="0"/>
                <a:cs typeface="Arial" panose="020B0604020202020204" pitchFamily="34" charset="0"/>
              </a:defRPr>
            </a:lvl1pPr>
          </a:lstStyle>
          <a:p>
            <a:pPr lvl="0"/>
            <a:r>
              <a:rPr lang="en-US"/>
              <a:t>This Box Is For Security Markings</a:t>
            </a:r>
          </a:p>
        </p:txBody>
      </p:sp>
    </p:spTree>
    <p:extLst>
      <p:ext uri="{BB962C8B-B14F-4D97-AF65-F5344CB8AC3E}">
        <p14:creationId xmlns:p14="http://schemas.microsoft.com/office/powerpoint/2010/main" val="3026440826"/>
      </p:ext>
    </p:extLst>
  </p:cSld>
  <p:clrMapOvr>
    <a:masterClrMapping/>
  </p:clrMapOvr>
  <p:extLst>
    <p:ext uri="{DCECCB84-F9BA-43D5-87BE-67443E8EF086}">
      <p15:sldGuideLst xmlns:p15="http://schemas.microsoft.com/office/powerpoint/2012/main">
        <p15:guide id="1" orient="horz" pos="2160">
          <p15:clr>
            <a:srgbClr val="FBAE40"/>
          </p15:clr>
        </p15:guide>
        <p15:guide id="2" pos="1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22242" y="2595234"/>
            <a:ext cx="6542001" cy="1231642"/>
          </a:xfrm>
          <a:prstGeom prst="rect">
            <a:avLst/>
          </a:prstGeom>
        </p:spPr>
        <p:txBody>
          <a:bodyPr anchor="ctr">
            <a:normAutofit/>
          </a:bodyPr>
          <a:lstStyle>
            <a:lvl1pPr algn="l">
              <a:defRPr sz="4800" b="1" i="1" baseline="0">
                <a:solidFill>
                  <a:schemeClr val="bg1"/>
                </a:solidFill>
                <a:effectLst>
                  <a:outerShdw blurRad="50800" dist="38100" dir="4260000" algn="tl" rotWithShape="0">
                    <a:prstClr val="black"/>
                  </a:outerShdw>
                </a:effectLst>
                <a:latin typeface="Arial"/>
                <a:cs typeface="Arial"/>
              </a:defRPr>
            </a:lvl1pPr>
          </a:lstStyle>
          <a:p>
            <a:r>
              <a:rPr lang="en-US"/>
              <a:t>Closing</a:t>
            </a:r>
            <a:br>
              <a:rPr lang="en-US"/>
            </a:br>
            <a:r>
              <a:rPr lang="en-US"/>
              <a:t>Questions</a:t>
            </a:r>
            <a:br>
              <a:rPr lang="en-US"/>
            </a:br>
            <a:r>
              <a:rPr lang="en-US"/>
              <a:t>Backup</a:t>
            </a:r>
          </a:p>
        </p:txBody>
      </p:sp>
    </p:spTree>
    <p:extLst>
      <p:ext uri="{BB962C8B-B14F-4D97-AF65-F5344CB8AC3E}">
        <p14:creationId xmlns:p14="http://schemas.microsoft.com/office/powerpoint/2010/main" val="913749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rgbClr val="1660BE"/>
                </a:solidFill>
                <a:effectLst>
                  <a:outerShdw blurRad="38100" dist="50800" dir="13500000" algn="br" rotWithShape="0">
                    <a:prstClr val="black">
                      <a:alpha val="40000"/>
                    </a:prstClr>
                  </a:outerShdw>
                </a:effectLst>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171450" indent="-171450">
              <a:buSzPct val="130000"/>
              <a:defRPr sz="1800">
                <a:solidFill>
                  <a:srgbClr val="113F90"/>
                </a:solidFill>
                <a:effectLst>
                  <a:outerShdw blurRad="25400" dist="25400" dir="13500000" algn="br" rotWithShape="0">
                    <a:prstClr val="black">
                      <a:alpha val="40000"/>
                    </a:prstClr>
                  </a:outerShdw>
                </a:effectLst>
              </a:defRPr>
            </a:lvl1pPr>
            <a:lvl2pPr marL="517525" indent="-227013">
              <a:defRPr sz="1600">
                <a:solidFill>
                  <a:srgbClr val="113F90"/>
                </a:solidFill>
                <a:effectLst>
                  <a:outerShdw blurRad="25400" dist="25400" dir="13500000" algn="br" rotWithShape="0">
                    <a:prstClr val="black">
                      <a:alpha val="40000"/>
                    </a:prstClr>
                  </a:outerShdw>
                </a:effectLst>
              </a:defRPr>
            </a:lvl2pPr>
            <a:lvl3pPr marL="800100" indent="-176213">
              <a:buSzPct val="125000"/>
              <a:defRPr sz="1600">
                <a:solidFill>
                  <a:srgbClr val="113F90"/>
                </a:solidFill>
                <a:effectLst>
                  <a:outerShdw blurRad="25400" dist="25400" dir="13500000" algn="br" rotWithShape="0">
                    <a:prstClr val="black">
                      <a:alpha val="40000"/>
                    </a:prstClr>
                  </a:outerShdw>
                </a:effectLst>
              </a:defRPr>
            </a:lvl3pPr>
            <a:lvl4pPr marL="1201738" indent="-228600">
              <a:defRPr sz="1600">
                <a:solidFill>
                  <a:srgbClr val="113F90"/>
                </a:solidFill>
                <a:effectLst>
                  <a:outerShdw blurRad="25400" dist="25400" dir="13500000" algn="br" rotWithShape="0">
                    <a:prstClr val="black">
                      <a:alpha val="40000"/>
                    </a:prstClr>
                  </a:outerShdw>
                </a:effectLst>
              </a:defRPr>
            </a:lvl4pPr>
            <a:lvl5pPr marL="1430338" indent="-176213">
              <a:buFont typeface="Arial"/>
              <a:buChar char="•"/>
              <a:defRPr sz="1600">
                <a:solidFill>
                  <a:srgbClr val="113F90"/>
                </a:solidFill>
                <a:effectLst>
                  <a:outerShdw blurRad="25400" dist="25400" dir="13500000" algn="br" rotWithShape="0">
                    <a:prstClr val="black">
                      <a:alpha val="40000"/>
                    </a:prstClr>
                  </a:outerShdw>
                </a:effectLst>
              </a:defRPr>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p:txBody>
      </p:sp>
    </p:spTree>
    <p:extLst>
      <p:ext uri="{BB962C8B-B14F-4D97-AF65-F5344CB8AC3E}">
        <p14:creationId xmlns:p14="http://schemas.microsoft.com/office/powerpoint/2010/main" val="191807800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rgbClr val="1660BE"/>
                </a:solidFill>
                <a:effectLst>
                  <a:outerShdw blurRad="38100" dist="50800" dir="13500000" algn="br" rotWithShape="0">
                    <a:prstClr val="black">
                      <a:alpha val="40000"/>
                    </a:prstClr>
                  </a:outerShdw>
                </a:effectLst>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Tree>
    <p:extLst>
      <p:ext uri="{BB962C8B-B14F-4D97-AF65-F5344CB8AC3E}">
        <p14:creationId xmlns:p14="http://schemas.microsoft.com/office/powerpoint/2010/main" val="271406618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76722197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84460530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205491474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8294349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G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a:lvl1pPr>
            <a:lvl2pPr marL="339725" indent="-169863">
              <a:defRPr sz="1600"/>
            </a:lvl2pPr>
            <a:lvl3pPr marL="565150" indent="-112713">
              <a:defRPr sz="1600"/>
            </a:lvl3pPr>
            <a:lvl4pPr marL="862013" indent="-169863">
              <a:defRPr sz="1600"/>
            </a:lvl4pPr>
            <a:lvl5pPr>
              <a:defRPr sz="1600"/>
            </a:lvl5pPr>
          </a:lstStyle>
          <a:p>
            <a:pPr lvl="0"/>
            <a:r>
              <a:rPr lang="en-US"/>
              <a:t>Click to 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a:lvl1pPr>
            <a:lvl2pPr marL="339725" indent="-169863">
              <a:defRPr sz="1400"/>
            </a:lvl2pPr>
            <a:lvl3pPr marL="565150" indent="-112713">
              <a:defRPr sz="1400"/>
            </a:lvl3pPr>
            <a:lvl4pPr marL="862013" indent="-16986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42241702"/>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H_Risk Format_Corner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pic>
        <p:nvPicPr>
          <p:cNvPr id="9" name="Picture 8"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31067" y="814686"/>
            <a:ext cx="2979367" cy="1867301"/>
          </a:xfrm>
          <a:prstGeom prst="rect">
            <a:avLst/>
          </a:prstGeom>
        </p:spPr>
      </p:pic>
      <p:sp>
        <p:nvSpPr>
          <p:cNvPr id="10" name="Content Placeholder 6"/>
          <p:cNvSpPr>
            <a:spLocks noGrp="1"/>
          </p:cNvSpPr>
          <p:nvPr>
            <p:ph sz="quarter" idx="18"/>
          </p:nvPr>
        </p:nvSpPr>
        <p:spPr>
          <a:xfrm>
            <a:off x="304798" y="1233557"/>
            <a:ext cx="7647297" cy="4794684"/>
          </a:xfrm>
          <a:prstGeom prst="rect">
            <a:avLst/>
          </a:prstGeom>
        </p:spPr>
        <p:txBody>
          <a:bodyPr vert="horz"/>
          <a:lstStyle>
            <a:lvl1pPr marL="179388" indent="-179388">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55678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5/11/2022</a:t>
            </a:fld>
            <a:endParaRPr lang="en-US">
              <a:solidFill>
                <a:prstClr val="black">
                  <a:lumMod val="65000"/>
                  <a:lumOff val="35000"/>
                </a:prstClr>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a:t>
            </a:fld>
            <a:endParaRPr lang="en-US" sz="1800">
              <a:solidFill>
                <a:prstClr val="white"/>
              </a:solidFill>
              <a:latin typeface="Arial"/>
            </a:endParaRPr>
          </a:p>
        </p:txBody>
      </p:sp>
    </p:spTree>
    <p:extLst>
      <p:ext uri="{BB962C8B-B14F-4D97-AF65-F5344CB8AC3E}">
        <p14:creationId xmlns:p14="http://schemas.microsoft.com/office/powerpoint/2010/main" val="116307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I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a:t>Bullet 1 level – Bullet 130% size text – Black, 16 point Arial</a:t>
            </a:r>
          </a:p>
          <a:p>
            <a:pPr lvl="1"/>
            <a:r>
              <a:rPr lang="en-US"/>
              <a:t>Bullet 2 level – 14 point Arial Italic</a:t>
            </a:r>
          </a:p>
          <a:p>
            <a:pPr lvl="2"/>
            <a:r>
              <a:rPr lang="en-US"/>
              <a:t>Bullet 3 level – Bullet 125% size text – 14 point Arial</a:t>
            </a:r>
          </a:p>
          <a:p>
            <a:pPr lvl="3"/>
            <a:r>
              <a:rPr lang="en-US"/>
              <a:t>Bullet 4 level – 14 point Arial Italic</a:t>
            </a:r>
          </a:p>
          <a:p>
            <a:pPr lvl="4"/>
            <a:r>
              <a:rPr lang="en-US"/>
              <a:t>Bullet 5 level – Bullet 100% size text – 14 point Arial</a:t>
            </a:r>
          </a:p>
        </p:txBody>
      </p:sp>
      <p:pic>
        <p:nvPicPr>
          <p:cNvPr id="12" name="Picture 11"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12204" y="1134532"/>
            <a:ext cx="6164275"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a:t>Current risk assessment with uncertainty	Expected risk assessment with	proposed mitigation</a:t>
              </a:r>
            </a:p>
          </p:txBody>
        </p:sp>
      </p:grpSp>
    </p:spTree>
    <p:extLst>
      <p:ext uri="{BB962C8B-B14F-4D97-AF65-F5344CB8AC3E}">
        <p14:creationId xmlns:p14="http://schemas.microsoft.com/office/powerpoint/2010/main" val="24382415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J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1" baseline="0">
                <a:solidFill>
                  <a:schemeClr val="tx1"/>
                </a:solidFill>
              </a:defRPr>
            </a:lvl1pPr>
          </a:lstStyle>
          <a:p>
            <a:r>
              <a:rPr lang="en-US"/>
              <a:t>Head—Black 24 point Arial, Bold, Italic</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1"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 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1" baseline="0">
                <a:solidFill>
                  <a:schemeClr val="bg2"/>
                </a:solidFill>
              </a:defRPr>
            </a:lvl1pPr>
          </a:lstStyle>
          <a:p>
            <a:pPr lvl="0"/>
            <a:r>
              <a:rPr lang="en-US"/>
              <a:t>Key Point—Arial Bold Italic, 16 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179388" indent="-17938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29215844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K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3200" b="1" i="1" baseline="0">
                <a:solidFill>
                  <a:schemeClr val="bg2"/>
                </a:solidFill>
                <a:latin typeface="Arial"/>
                <a:cs typeface="Arial"/>
              </a:defRPr>
            </a:lvl1pPr>
          </a:lstStyle>
          <a:p>
            <a:r>
              <a:rPr lang="en-US"/>
              <a:t>Transition Slide</a:t>
            </a:r>
          </a:p>
        </p:txBody>
      </p:sp>
    </p:spTree>
    <p:extLst>
      <p:ext uri="{BB962C8B-B14F-4D97-AF65-F5344CB8AC3E}">
        <p14:creationId xmlns:p14="http://schemas.microsoft.com/office/powerpoint/2010/main" val="88038521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2"/>
            <a:ext cx="5384800" cy="748553"/>
          </a:xfrm>
        </p:spPr>
        <p:txBody>
          <a:bodyPr>
            <a:normAutofit/>
          </a:bodyPr>
          <a:lstStyle>
            <a:lvl1pPr marL="0" indent="0" algn="l">
              <a:spcBef>
                <a:spcPts val="225"/>
              </a:spcBef>
              <a:buNone/>
              <a:defRPr sz="1350">
                <a:solidFill>
                  <a:schemeClr val="tx1">
                    <a:tint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2" y="6425643"/>
            <a:ext cx="1643529" cy="365125"/>
          </a:xfrm>
        </p:spPr>
        <p:txBody>
          <a:bodyPr/>
          <a:lstStyle>
            <a:lvl1pPr algn="l">
              <a:defRPr sz="1050">
                <a:latin typeface="+mj-lt"/>
              </a:defRPr>
            </a:lvl1pPr>
          </a:lstStyle>
          <a:p>
            <a:fld id="{E0459FF2-6399-43EA-973C-9F880BD83B54}" type="datetimeFigureOut">
              <a:rPr lang="en-US" smtClean="0">
                <a:solidFill>
                  <a:prstClr val="black">
                    <a:lumMod val="65000"/>
                    <a:lumOff val="35000"/>
                  </a:prstClr>
                </a:solidFill>
              </a:rPr>
              <a:pPr/>
              <a:t>5/11/2022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2" y="6425643"/>
            <a:ext cx="3490259" cy="365125"/>
          </a:xfrm>
        </p:spPr>
        <p:txBody>
          <a:bodyPr/>
          <a:lstStyle>
            <a:lvl1pPr algn="r">
              <a:defRPr sz="1050">
                <a:latin typeface="+mj-lt"/>
              </a:defRPr>
            </a:lvl1pPr>
          </a:lstStyle>
          <a:p>
            <a:endParaRPr lang="en-US">
              <a:solidFill>
                <a:prstClr val="black">
                  <a:lumMod val="65000"/>
                  <a:lumOff val="35000"/>
                </a:prstClr>
              </a:solidFill>
            </a:endParaRPr>
          </a:p>
        </p:txBody>
      </p:sp>
      <p:sp>
        <p:nvSpPr>
          <p:cNvPr id="7" name="Rectangle 6"/>
          <p:cNvSpPr/>
          <p:nvPr/>
        </p:nvSpPr>
        <p:spPr>
          <a:xfrm>
            <a:off x="376768"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15" name="TextBox 14"/>
          <p:cNvSpPr txBox="1"/>
          <p:nvPr/>
        </p:nvSpPr>
        <p:spPr>
          <a:xfrm>
            <a:off x="566523" y="174813"/>
            <a:ext cx="551079" cy="623248"/>
          </a:xfrm>
          <a:prstGeom prst="rect">
            <a:avLst/>
          </a:prstGeom>
          <a:noFill/>
        </p:spPr>
        <p:txBody>
          <a:bodyPr wrap="square" lIns="0" tIns="0" rIns="0" bIns="0" rtlCol="0">
            <a:spAutoFit/>
          </a:bodyPr>
          <a:lstStyle/>
          <a:p>
            <a:pPr fontAlgn="auto">
              <a:spcBef>
                <a:spcPts val="0"/>
              </a:spcBef>
              <a:spcAft>
                <a:spcPts val="0"/>
              </a:spcAft>
              <a:buClrTx/>
              <a:buSzTx/>
              <a:buFontTx/>
              <a:buNone/>
            </a:pPr>
            <a:r>
              <a:rPr sz="4050" b="1">
                <a:solidFill>
                  <a:srgbClr val="1C5B2C"/>
                </a:solidFill>
                <a:latin typeface="Times New Roman"/>
              </a:rPr>
              <a:t>+</a:t>
            </a:r>
          </a:p>
        </p:txBody>
      </p:sp>
      <p:sp>
        <p:nvSpPr>
          <p:cNvPr id="16" name="Rectangle 15"/>
          <p:cNvSpPr/>
          <p:nvPr/>
        </p:nvSpPr>
        <p:spPr>
          <a:xfrm>
            <a:off x="376767" y="6633443"/>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35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2369882" y="5616214"/>
            <a:ext cx="3726119"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90"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1"/>
          <p:cNvSpPr>
            <a:spLocks noGrp="1"/>
          </p:cNvSpPr>
          <p:nvPr>
            <p:ph type="ctrTitle" hasCustomPrompt="1"/>
          </p:nvPr>
        </p:nvSpPr>
        <p:spPr>
          <a:xfrm>
            <a:off x="487496" y="1591735"/>
            <a:ext cx="5384800" cy="2641601"/>
          </a:xfrm>
        </p:spPr>
        <p:txBody>
          <a:bodyPr anchor="b">
            <a:normAutofit/>
          </a:bodyPr>
          <a:lstStyle>
            <a:lvl1pPr>
              <a:defRPr sz="21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9" y="5676900"/>
            <a:ext cx="1587575" cy="502920"/>
          </a:xfrm>
          <a:prstGeom prst="rect">
            <a:avLst/>
          </a:prstGeom>
        </p:spPr>
      </p:pic>
    </p:spTree>
    <p:extLst>
      <p:ext uri="{BB962C8B-B14F-4D97-AF65-F5344CB8AC3E}">
        <p14:creationId xmlns:p14="http://schemas.microsoft.com/office/powerpoint/2010/main" val="403845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5/11/2022</a:t>
            </a:fld>
            <a:endParaRPr lang="en-US">
              <a:solidFill>
                <a:prstClr val="black">
                  <a:lumMod val="65000"/>
                  <a:lumOff val="35000"/>
                </a:prstClr>
              </a:solidFill>
            </a:endParaRPr>
          </a:p>
        </p:txBody>
      </p:sp>
      <p:sp>
        <p:nvSpPr>
          <p:cNvPr id="9" name="TextBox 8"/>
          <p:cNvSpPr txBox="1"/>
          <p:nvPr/>
        </p:nvSpPr>
        <p:spPr>
          <a:xfrm>
            <a:off x="297582"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1800" b="0" i="0" u="none" strike="noStrike" kern="1200" cap="none" spc="0" normalizeH="0" baseline="0">
                <a:ln>
                  <a:noFill/>
                </a:ln>
                <a:solidFill>
                  <a:srgbClr val="493A13"/>
                </a:solidFill>
                <a:effectLst/>
                <a:uLnTx/>
                <a:uFillTx/>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0008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350" smtClean="0">
                <a:solidFill>
                  <a:prstClr val="white"/>
                </a:solidFill>
                <a:latin typeface="Arial"/>
              </a:rPr>
              <a:pPr algn="ctr" fontAlgn="auto">
                <a:spcBef>
                  <a:spcPts val="0"/>
                </a:spcBef>
                <a:spcAft>
                  <a:spcPts val="0"/>
                </a:spcAft>
                <a:buClrTx/>
                <a:buSzTx/>
                <a:buFontTx/>
                <a:buNone/>
              </a:pPr>
              <a:t>‹#›</a:t>
            </a:fld>
            <a:endParaRPr lang="en-US" sz="1350">
              <a:solidFill>
                <a:prstClr val="white"/>
              </a:solidFill>
              <a:latin typeface="Arial"/>
            </a:endParaRPr>
          </a:p>
        </p:txBody>
      </p:sp>
    </p:spTree>
    <p:extLst>
      <p:ext uri="{BB962C8B-B14F-4D97-AF65-F5344CB8AC3E}">
        <p14:creationId xmlns:p14="http://schemas.microsoft.com/office/powerpoint/2010/main" val="1159865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s Only - Normal">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50000"/>
                    <a:lumOff val="50000"/>
                  </a:prstClr>
                </a:solidFill>
                <a:effectLst/>
                <a:uLnTx/>
                <a:uFillTx/>
                <a:latin typeface="Times New Roman"/>
                <a:ea typeface="+mn-ea"/>
                <a:cs typeface="+mn-cs"/>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82C3CAB-5DAE-364E-A5B2-3FA4B22A277F}" type="slidenum">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6495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2"/>
            <a:ext cx="5384800" cy="748553"/>
          </a:xfrm>
        </p:spPr>
        <p:txBody>
          <a:bodyPr>
            <a:normAutofit/>
          </a:bodyPr>
          <a:lstStyle>
            <a:lvl1pPr marL="0" indent="0" algn="l">
              <a:spcBef>
                <a:spcPts val="225"/>
              </a:spcBef>
              <a:buNone/>
              <a:defRPr sz="1350">
                <a:solidFill>
                  <a:schemeClr val="tx1">
                    <a:tint val="75000"/>
                  </a:schemeClr>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2" y="6425643"/>
            <a:ext cx="1643529" cy="365125"/>
          </a:xfrm>
        </p:spPr>
        <p:txBody>
          <a:bodyPr/>
          <a:lstStyle>
            <a:lvl1pPr algn="l">
              <a:defRPr sz="1050">
                <a:latin typeface="+mj-lt"/>
              </a:defRPr>
            </a:lvl1pPr>
          </a:lstStyle>
          <a:p>
            <a:fld id="{E0459FF2-6399-43EA-973C-9F880BD83B54}" type="datetimeFigureOut">
              <a:rPr lang="en-US" smtClean="0">
                <a:solidFill>
                  <a:prstClr val="black">
                    <a:lumMod val="65000"/>
                    <a:lumOff val="35000"/>
                  </a:prstClr>
                </a:solidFill>
              </a:rPr>
              <a:pPr/>
              <a:t>5/11/2022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2" y="6425643"/>
            <a:ext cx="3490259" cy="365125"/>
          </a:xfrm>
        </p:spPr>
        <p:txBody>
          <a:bodyPr/>
          <a:lstStyle>
            <a:lvl1pPr algn="r">
              <a:defRPr sz="1050">
                <a:latin typeface="+mj-lt"/>
              </a:defRPr>
            </a:lvl1pPr>
          </a:lstStyle>
          <a:p>
            <a:endParaRPr lang="en-US">
              <a:solidFill>
                <a:prstClr val="black">
                  <a:lumMod val="65000"/>
                  <a:lumOff val="35000"/>
                </a:prstClr>
              </a:solidFill>
            </a:endParaRPr>
          </a:p>
        </p:txBody>
      </p:sp>
      <p:sp>
        <p:nvSpPr>
          <p:cNvPr id="7" name="Rectangle 6"/>
          <p:cNvSpPr/>
          <p:nvPr/>
        </p:nvSpPr>
        <p:spPr>
          <a:xfrm>
            <a:off x="376768"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15" name="TextBox 14"/>
          <p:cNvSpPr txBox="1"/>
          <p:nvPr/>
        </p:nvSpPr>
        <p:spPr>
          <a:xfrm>
            <a:off x="566523" y="174813"/>
            <a:ext cx="551079" cy="623248"/>
          </a:xfrm>
          <a:prstGeom prst="rect">
            <a:avLst/>
          </a:prstGeom>
          <a:noFill/>
        </p:spPr>
        <p:txBody>
          <a:bodyPr wrap="square" lIns="0" tIns="0" rIns="0" bIns="0" rtlCol="0">
            <a:spAutoFit/>
          </a:bodyPr>
          <a:lstStyle/>
          <a:p>
            <a:pPr fontAlgn="auto">
              <a:spcBef>
                <a:spcPts val="0"/>
              </a:spcBef>
              <a:spcAft>
                <a:spcPts val="0"/>
              </a:spcAft>
              <a:buClrTx/>
              <a:buSzTx/>
              <a:buFontTx/>
              <a:buNone/>
            </a:pPr>
            <a:r>
              <a:rPr sz="4050" b="1">
                <a:solidFill>
                  <a:srgbClr val="1C5B2C"/>
                </a:solidFill>
                <a:latin typeface="Times New Roman"/>
              </a:rPr>
              <a:t>+</a:t>
            </a:r>
          </a:p>
        </p:txBody>
      </p:sp>
      <p:sp>
        <p:nvSpPr>
          <p:cNvPr id="16" name="Rectangle 15"/>
          <p:cNvSpPr/>
          <p:nvPr/>
        </p:nvSpPr>
        <p:spPr>
          <a:xfrm>
            <a:off x="376767" y="6633443"/>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buClrTx/>
              <a:buSzTx/>
              <a:buFontTx/>
              <a:buNone/>
            </a:pPr>
            <a:endParaRPr lang="en-US" sz="135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369882" y="5616214"/>
            <a:ext cx="3726119"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90"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1"/>
          <p:cNvSpPr>
            <a:spLocks noGrp="1"/>
          </p:cNvSpPr>
          <p:nvPr>
            <p:ph type="ctrTitle" hasCustomPrompt="1"/>
          </p:nvPr>
        </p:nvSpPr>
        <p:spPr>
          <a:xfrm>
            <a:off x="487496" y="1591735"/>
            <a:ext cx="5384800" cy="2641601"/>
          </a:xfrm>
        </p:spPr>
        <p:txBody>
          <a:bodyPr anchor="b">
            <a:normAutofit/>
          </a:bodyPr>
          <a:lstStyle>
            <a:lvl1pPr>
              <a:defRPr sz="21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9" y="5676900"/>
            <a:ext cx="1587575" cy="502920"/>
          </a:xfrm>
          <a:prstGeom prst="rect">
            <a:avLst/>
          </a:prstGeom>
        </p:spPr>
      </p:pic>
    </p:spTree>
    <p:extLst>
      <p:ext uri="{BB962C8B-B14F-4D97-AF65-F5344CB8AC3E}">
        <p14:creationId xmlns:p14="http://schemas.microsoft.com/office/powerpoint/2010/main" val="3731553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59FF2-6399-43EA-973C-9F880BD83B54}" type="datetimeFigureOut">
              <a:rPr lang="en-US" smtClean="0">
                <a:solidFill>
                  <a:prstClr val="black">
                    <a:lumMod val="65000"/>
                    <a:lumOff val="35000"/>
                  </a:prstClr>
                </a:solidFill>
              </a:rPr>
              <a:pPr/>
              <a:t>5/11/2022</a:t>
            </a:fld>
            <a:endParaRPr lang="en-US">
              <a:solidFill>
                <a:prstClr val="black">
                  <a:lumMod val="65000"/>
                  <a:lumOff val="35000"/>
                </a:prstClr>
              </a:solidFill>
            </a:endParaRPr>
          </a:p>
        </p:txBody>
      </p:sp>
      <p:sp>
        <p:nvSpPr>
          <p:cNvPr id="9" name="TextBox 8"/>
          <p:cNvSpPr txBox="1"/>
          <p:nvPr/>
        </p:nvSpPr>
        <p:spPr>
          <a:xfrm>
            <a:off x="297582"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1800" b="0" i="0" u="none" strike="noStrike" kern="1200" cap="none" spc="0" normalizeH="0" baseline="0">
                <a:ln>
                  <a:noFill/>
                </a:ln>
                <a:solidFill>
                  <a:srgbClr val="493A13"/>
                </a:solidFill>
                <a:effectLst/>
                <a:uLnTx/>
                <a:uFillTx/>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0008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350" smtClean="0">
                <a:solidFill>
                  <a:prstClr val="white"/>
                </a:solidFill>
                <a:latin typeface="Arial"/>
              </a:rPr>
              <a:pPr algn="ctr" fontAlgn="auto">
                <a:spcBef>
                  <a:spcPts val="0"/>
                </a:spcBef>
                <a:spcAft>
                  <a:spcPts val="0"/>
                </a:spcAft>
                <a:buClrTx/>
                <a:buSzTx/>
                <a:buFontTx/>
                <a:buNone/>
              </a:pPr>
              <a:t>‹#›</a:t>
            </a:fld>
            <a:endParaRPr lang="en-US" sz="1350">
              <a:solidFill>
                <a:prstClr val="white"/>
              </a:solidFill>
              <a:latin typeface="Arial"/>
            </a:endParaRPr>
          </a:p>
        </p:txBody>
      </p:sp>
    </p:spTree>
    <p:extLst>
      <p:ext uri="{BB962C8B-B14F-4D97-AF65-F5344CB8AC3E}">
        <p14:creationId xmlns:p14="http://schemas.microsoft.com/office/powerpoint/2010/main" val="4144551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s Only - Normal">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664634"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9" name="TextBox 8"/>
          <p:cNvSpPr txBox="1"/>
          <p:nvPr/>
        </p:nvSpPr>
        <p:spPr>
          <a:xfrm>
            <a:off x="297582" y="228600"/>
            <a:ext cx="34787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lumMod val="50000"/>
                    <a:lumOff val="50000"/>
                  </a:prstClr>
                </a:solidFill>
                <a:effectLst/>
                <a:uLnTx/>
                <a:uFillTx/>
                <a:latin typeface="Times New Roman"/>
                <a:ea typeface="+mn-ea"/>
                <a:cs typeface="+mn-cs"/>
              </a:rPr>
              <a:t>+</a:t>
            </a:r>
          </a:p>
        </p:txBody>
      </p:sp>
      <p:sp>
        <p:nvSpPr>
          <p:cNvPr id="10" name="Text Placeholder 3"/>
          <p:cNvSpPr>
            <a:spLocks noGrp="1"/>
          </p:cNvSpPr>
          <p:nvPr>
            <p:ph type="body" sz="half" idx="2"/>
          </p:nvPr>
        </p:nvSpPr>
        <p:spPr>
          <a:xfrm>
            <a:off x="664692"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82C3CAB-5DAE-364E-A5B2-3FA4B22A277F}" type="slidenum">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53217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fld id="{98BDF880-0E78-4821-8071-33F42A7243FB}" type="datetime1">
              <a:rPr kumimoji="0" lang="en-US" sz="1100" b="0" i="0" u="none" strike="noStrike" kern="1200" cap="none" spc="0" normalizeH="0" baseline="0" noProof="0" smtClean="0">
                <a:ln>
                  <a:noFill/>
                </a:ln>
                <a:solidFill>
                  <a:prstClr val="black">
                    <a:lumMod val="65000"/>
                    <a:lumOff val="35000"/>
                  </a:prstClr>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t>5/11/2022</a:t>
            </a:fld>
            <a:endParaRPr kumimoji="0" lang="en-US" sz="1100" b="0" i="0" u="none" strike="noStrike" kern="1200" cap="none" spc="0" normalizeH="0" baseline="0" noProof="0">
              <a:ln>
                <a:noFill/>
              </a:ln>
              <a:solidFill>
                <a:prstClr val="black">
                  <a:lumMod val="65000"/>
                  <a:lumOff val="35000"/>
                </a:prstClr>
              </a:solidFill>
              <a:effectLst/>
              <a:uLnTx/>
              <a:uFillTx/>
              <a:latin typeface="Tahoma" panose="020B060403050404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endParaRPr kumimoji="0" lang="en-US" sz="1100" b="0" i="0" u="none" strike="noStrike" kern="1200" cap="none" spc="0" normalizeH="0" baseline="0" noProof="0">
              <a:ln>
                <a:noFill/>
              </a:ln>
              <a:solidFill>
                <a:prstClr val="black">
                  <a:lumMod val="65000"/>
                  <a:lumOff val="35000"/>
                </a:prstClr>
              </a:solidFill>
              <a:effectLst/>
              <a:uLnTx/>
              <a:uFillTx/>
              <a:latin typeface="Tahoma" panose="020B0604030504040204" pitchFamily="34" charset="0"/>
              <a:ea typeface="+mn-ea"/>
              <a:cs typeface="+mn-cs"/>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fld id="{B87E3FC6-A989-4CA3-9E7E-A3E3B656CC2A}" type="slidenum">
              <a:rPr kumimoji="0" lang="en-US" sz="1800" b="0" i="0" u="none" strike="noStrike" kern="1200" cap="none" spc="0" normalizeH="0" baseline="0" noProof="0">
                <a:ln>
                  <a:noFill/>
                </a:ln>
                <a:solidFill>
                  <a:prstClr val="black"/>
                </a:solidFill>
                <a:effectLst/>
                <a:uLnTx/>
                <a:uFillTx/>
                <a:latin typeface="Times New Roman"/>
                <a:ea typeface="+mn-ea"/>
                <a:cs typeface="+mn-cs"/>
              </a:rPr>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t>‹#›</a:t>
            </a:fld>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603201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Alt.">
  <p:cSld name="1_Title and Content, Alt.">
    <p:spTree>
      <p:nvGrpSpPr>
        <p:cNvPr id="1" name="Shape 114"/>
        <p:cNvGrpSpPr/>
        <p:nvPr/>
      </p:nvGrpSpPr>
      <p:grpSpPr>
        <a:xfrm>
          <a:off x="0" y="0"/>
          <a:ext cx="0" cy="0"/>
          <a:chOff x="0" y="0"/>
          <a:chExt cx="0" cy="0"/>
        </a:xfrm>
      </p:grpSpPr>
      <p:sp>
        <p:nvSpPr>
          <p:cNvPr id="115" name="Google Shape;115;p27"/>
          <p:cNvSpPr/>
          <p:nvPr/>
        </p:nvSpPr>
        <p:spPr>
          <a:xfrm>
            <a:off x="10889129" y="282574"/>
            <a:ext cx="914400" cy="1600200"/>
          </a:xfrm>
          <a:prstGeom prst="rect">
            <a:avLst/>
          </a:prstGeom>
          <a:solidFill>
            <a:srgbClr val="006F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6" name="Google Shape;116;p27"/>
          <p:cNvSpPr txBox="1">
            <a:spLocks noGrp="1"/>
          </p:cNvSpPr>
          <p:nvPr>
            <p:ph type="title"/>
          </p:nvPr>
        </p:nvSpPr>
        <p:spPr>
          <a:xfrm>
            <a:off x="664633" y="134471"/>
            <a:ext cx="10075084" cy="99508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6F4B"/>
              </a:buClr>
              <a:buSzPts val="3600"/>
              <a:buFont typeface="Arial"/>
              <a:buNone/>
              <a:defRPr>
                <a:solidFill>
                  <a:srgbClr val="006F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7"/>
          <p:cNvSpPr txBox="1">
            <a:spLocks noGrp="1"/>
          </p:cNvSpPr>
          <p:nvPr>
            <p:ph type="body" idx="1"/>
          </p:nvPr>
        </p:nvSpPr>
        <p:spPr>
          <a:xfrm>
            <a:off x="664633" y="1981201"/>
            <a:ext cx="10075084"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Clr>
                <a:schemeClr val="accent4"/>
              </a:buClr>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Clr>
                <a:schemeClr val="accent4"/>
              </a:buClr>
              <a:buSzPts val="1350"/>
              <a:buChar char="■"/>
              <a:defRPr/>
            </a:lvl4pPr>
            <a:lvl5pPr marL="2286000" lvl="4" indent="-314325" algn="l">
              <a:lnSpc>
                <a:spcPct val="100000"/>
              </a:lnSpc>
              <a:spcBef>
                <a:spcPts val="600"/>
              </a:spcBef>
              <a:spcAft>
                <a:spcPts val="0"/>
              </a:spcAft>
              <a:buSzPts val="135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8" name="Google Shape;118;p27"/>
          <p:cNvSpPr txBox="1"/>
          <p:nvPr/>
        </p:nvSpPr>
        <p:spPr>
          <a:xfrm>
            <a:off x="297581" y="228600"/>
            <a:ext cx="34787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7F7F7F"/>
              </a:buClr>
              <a:buSzPts val="3600"/>
              <a:buFont typeface="Times New Roman"/>
              <a:buNone/>
            </a:pPr>
            <a:r>
              <a:rPr lang="en-US" sz="3600" b="1" i="0" u="none" strike="noStrike" cap="none">
                <a:solidFill>
                  <a:srgbClr val="7F7F7F"/>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p:txBody>
      </p:sp>
      <p:sp>
        <p:nvSpPr>
          <p:cNvPr id="119" name="Google Shape;119;p27"/>
          <p:cNvSpPr txBox="1">
            <a:spLocks noGrp="1"/>
          </p:cNvSpPr>
          <p:nvPr>
            <p:ph type="body" idx="2"/>
          </p:nvPr>
        </p:nvSpPr>
        <p:spPr>
          <a:xfrm>
            <a:off x="664691" y="1129553"/>
            <a:ext cx="10078613" cy="774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rgbClr val="493A13"/>
                </a:solidFill>
                <a:latin typeface="Arial"/>
                <a:ea typeface="Arial"/>
                <a:cs typeface="Arial"/>
                <a:sym typeface="Aria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0" name="Google Shape;120;p27"/>
          <p:cNvSpPr txBox="1"/>
          <p:nvPr/>
        </p:nvSpPr>
        <p:spPr>
          <a:xfrm>
            <a:off x="10905057" y="282574"/>
            <a:ext cx="89847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fld id="{00000000-1234-1234-1234-123412341234}" type="slidenum">
              <a:rPr lang="en-US" sz="1800" b="0" i="0" u="none" strike="noStrike" cap="none">
                <a:solidFill>
                  <a:srgbClr val="FFFFFF"/>
                </a:solidFill>
                <a:latin typeface="Arial"/>
                <a:ea typeface="Arial"/>
                <a:cs typeface="Arial"/>
                <a:sym typeface="Arial"/>
              </a:rPr>
              <a:t>‹#›</a:t>
            </a:fld>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96907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43350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856893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64632" y="484093"/>
            <a:ext cx="10075083" cy="1116105"/>
          </a:xfrm>
          <a:prstGeom prst="rect">
            <a:avLst/>
          </a:prstGeom>
          <a:noFill/>
          <a:ln>
            <a:noFill/>
          </a:ln>
        </p:spPr>
        <p:txBody>
          <a:bodyPr lIns="91425" tIns="91425" rIns="91425" bIns="91425" anchor="t" anchorCtr="0"/>
          <a:lstStyle>
            <a:lvl1pPr marL="0" marR="0" lvl="0" indent="0" algn="l" rtl="0">
              <a:spcBef>
                <a:spcPts val="0"/>
              </a:spcBef>
              <a:buClr>
                <a:srgbClr val="006F4B"/>
              </a:buClr>
              <a:buFont typeface="Arial"/>
              <a:buNone/>
              <a:defRPr sz="3600" b="0" i="0" u="none" strike="noStrike" cap="none">
                <a:solidFill>
                  <a:srgbClr val="006F4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664632" y="1981201"/>
            <a:ext cx="10075083" cy="4144963"/>
          </a:xfrm>
          <a:prstGeom prst="rect">
            <a:avLst/>
          </a:prstGeom>
          <a:noFill/>
          <a:ln>
            <a:noFill/>
          </a:ln>
        </p:spPr>
        <p:txBody>
          <a:bodyPr lIns="91425" tIns="91425" rIns="91425" bIns="91425" anchor="t" anchorCtr="0"/>
          <a:lstStyle>
            <a:lvl1pPr marL="228600" marR="0" lvl="0" indent="-133350" algn="l" rtl="0">
              <a:spcBef>
                <a:spcPts val="2000"/>
              </a:spcBef>
              <a:buClr>
                <a:srgbClr val="493A13"/>
              </a:buClr>
              <a:buSzPct val="75000"/>
              <a:buFont typeface="Arial"/>
              <a:buChar char="■"/>
              <a:defRPr sz="2000" b="0" i="0" u="none" strike="noStrike" cap="none">
                <a:solidFill>
                  <a:srgbClr val="595959"/>
                </a:solidFill>
                <a:latin typeface="Arial"/>
                <a:ea typeface="Arial"/>
                <a:cs typeface="Arial"/>
                <a:sym typeface="Arial"/>
              </a:defRPr>
            </a:lvl1pPr>
            <a:lvl2pPr marL="457200" marR="0" lvl="1" indent="-142875" algn="l" rtl="0">
              <a:spcBef>
                <a:spcPts val="600"/>
              </a:spcBef>
              <a:buClr>
                <a:schemeClr val="accent4"/>
              </a:buClr>
              <a:buSzPct val="75000"/>
              <a:buFont typeface="Arial"/>
              <a:buChar char="■"/>
              <a:defRPr sz="1800" b="0" i="0" u="none" strike="noStrike" cap="none">
                <a:solidFill>
                  <a:srgbClr val="595959"/>
                </a:solidFill>
                <a:latin typeface="Arial"/>
                <a:ea typeface="Arial"/>
                <a:cs typeface="Arial"/>
                <a:sym typeface="Arial"/>
              </a:defRPr>
            </a:lvl2pPr>
            <a:lvl3pPr marL="685800" marR="0" lvl="2" indent="-142875" algn="l" rtl="0">
              <a:spcBef>
                <a:spcPts val="600"/>
              </a:spcBef>
              <a:buClr>
                <a:srgbClr val="493A13"/>
              </a:buClr>
              <a:buSzPct val="75000"/>
              <a:buFont typeface="Arial"/>
              <a:buChar char="■"/>
              <a:defRPr sz="1800" b="0" i="0" u="none" strike="noStrike" cap="none">
                <a:solidFill>
                  <a:srgbClr val="595959"/>
                </a:solidFill>
                <a:latin typeface="Arial"/>
                <a:ea typeface="Arial"/>
                <a:cs typeface="Arial"/>
                <a:sym typeface="Arial"/>
              </a:defRPr>
            </a:lvl3pPr>
            <a:lvl4pPr marL="914400" marR="0" lvl="3" indent="-142875" algn="l" rtl="0">
              <a:spcBef>
                <a:spcPts val="600"/>
              </a:spcBef>
              <a:buClr>
                <a:schemeClr val="accent4"/>
              </a:buClr>
              <a:buSzPct val="75000"/>
              <a:buFont typeface="Arial"/>
              <a:buChar char="■"/>
              <a:defRPr sz="1800" b="0" i="0" u="none" strike="noStrike" cap="none">
                <a:solidFill>
                  <a:srgbClr val="595959"/>
                </a:solidFill>
                <a:latin typeface="Arial"/>
                <a:ea typeface="Arial"/>
                <a:cs typeface="Arial"/>
                <a:sym typeface="Arial"/>
              </a:defRPr>
            </a:lvl4pPr>
            <a:lvl5pPr marL="1143000" marR="0" lvl="4" indent="-142875" algn="l" rtl="0">
              <a:spcBef>
                <a:spcPts val="600"/>
              </a:spcBef>
              <a:buClr>
                <a:srgbClr val="493A13"/>
              </a:buClr>
              <a:buSzPct val="75000"/>
              <a:buFont typeface="Arial"/>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dt" idx="10"/>
          </p:nvPr>
        </p:nvSpPr>
        <p:spPr>
          <a:xfrm>
            <a:off x="9060329" y="6423586"/>
            <a:ext cx="2844799" cy="365125"/>
          </a:xfrm>
          <a:prstGeom prst="rect">
            <a:avLst/>
          </a:prstGeom>
          <a:noFill/>
          <a:ln>
            <a:noFill/>
          </a:ln>
        </p:spPr>
        <p:txBody>
          <a:bodyPr lIns="91425" tIns="91425" rIns="91425" bIns="91425" anchor="ctr" anchorCtr="0"/>
          <a:lstStyle>
            <a:lvl1pPr marL="0" marR="0" lvl="0" indent="76835" algn="r" rtl="0">
              <a:spcBef>
                <a:spcPts val="220"/>
              </a:spcBef>
              <a:spcAft>
                <a:spcPts val="0"/>
              </a:spcAft>
              <a:buClr>
                <a:schemeClr val="hlink"/>
              </a:buClr>
              <a:buSzPct val="110000"/>
              <a:buFont typeface="Arial"/>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marL="0" marR="0" lvl="0" indent="76835" algn="r" defTabSz="914400" rtl="0" eaLnBrk="1" fontAlgn="base" latinLnBrk="0" hangingPunct="1">
              <a:lnSpc>
                <a:spcPct val="100000"/>
              </a:lnSpc>
              <a:spcBef>
                <a:spcPts val="220"/>
              </a:spcBef>
              <a:spcAft>
                <a:spcPts val="0"/>
              </a:spcAft>
              <a:buClr>
                <a:srgbClr val="BC5FBC"/>
              </a:buClr>
              <a:buSzPct val="110000"/>
              <a:buFont typeface="Arial"/>
              <a:buChar char="•"/>
              <a:tabLst/>
              <a:defRPr/>
            </a:pPr>
            <a:endParaRPr kumimoji="0" lang="en-US" sz="1100" b="0" i="0" u="none" strike="noStrike" kern="1200" cap="none" spc="0" normalizeH="0" baseline="0" noProof="0">
              <a:ln>
                <a:noFill/>
              </a:ln>
              <a:solidFill>
                <a:srgbClr val="595959"/>
              </a:solidFill>
              <a:effectLst/>
              <a:uLnTx/>
              <a:uFillTx/>
              <a:latin typeface="Tahoma"/>
              <a:ea typeface="Tahoma"/>
              <a:cs typeface="Tahoma"/>
              <a:sym typeface="Tahoma"/>
            </a:endParaRPr>
          </a:p>
        </p:txBody>
      </p:sp>
      <p:sp>
        <p:nvSpPr>
          <p:cNvPr id="48" name="Shape 48"/>
          <p:cNvSpPr txBox="1">
            <a:spLocks noGrp="1"/>
          </p:cNvSpPr>
          <p:nvPr>
            <p:ph type="ftr" idx="11"/>
          </p:nvPr>
        </p:nvSpPr>
        <p:spPr>
          <a:xfrm>
            <a:off x="268942" y="6423586"/>
            <a:ext cx="8163857" cy="365125"/>
          </a:xfrm>
          <a:prstGeom prst="rect">
            <a:avLst/>
          </a:prstGeom>
          <a:noFill/>
          <a:ln>
            <a:noFill/>
          </a:ln>
        </p:spPr>
        <p:txBody>
          <a:bodyPr lIns="91425" tIns="91425" rIns="91425" bIns="91425" anchor="ctr" anchorCtr="0"/>
          <a:lstStyle>
            <a:lvl1pPr marL="0" marR="0" lvl="0" indent="76835" algn="l" rtl="0">
              <a:spcBef>
                <a:spcPts val="220"/>
              </a:spcBef>
              <a:spcAft>
                <a:spcPts val="0"/>
              </a:spcAft>
              <a:buClr>
                <a:schemeClr val="hlink"/>
              </a:buClr>
              <a:buSzPct val="110000"/>
              <a:buFont typeface="Arial"/>
              <a:buChar char="•"/>
              <a:defRPr sz="1100" b="0" i="0" u="none" strike="noStrike" cap="none">
                <a:solidFill>
                  <a:srgbClr val="595959"/>
                </a:solidFill>
                <a:latin typeface="Tahoma"/>
                <a:ea typeface="Tahoma"/>
                <a:cs typeface="Tahoma"/>
                <a:sym typeface="Tahoma"/>
              </a:defRPr>
            </a:lvl1pPr>
            <a:lvl2pPr marL="457200" marR="0" lvl="1"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2pPr>
            <a:lvl3pPr marL="914400" marR="0" lvl="2"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3pPr>
            <a:lvl4pPr marL="1371600" marR="0" lvl="3" indent="223519"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4pPr>
            <a:lvl5pPr marL="1828800" marR="0" lvl="4" indent="223520" algn="l" rtl="0">
              <a:spcBef>
                <a:spcPts val="640"/>
              </a:spcBef>
              <a:spcAft>
                <a:spcPts val="0"/>
              </a:spcAft>
              <a:buClr>
                <a:schemeClr val="hlink"/>
              </a:buClr>
              <a:buSzPct val="110000"/>
              <a:buFont typeface="Arial"/>
              <a:buChar char="•"/>
              <a:defRPr sz="3200" b="0" i="0" u="none" strike="noStrike" cap="none">
                <a:solidFill>
                  <a:schemeClr val="dk1"/>
                </a:solidFill>
                <a:latin typeface="Tahoma"/>
                <a:ea typeface="Tahoma"/>
                <a:cs typeface="Tahoma"/>
                <a:sym typeface="Tahoma"/>
              </a:defRPr>
            </a:lvl5pPr>
            <a:lvl6pPr marL="2286000" marR="0" lvl="5" indent="0" algn="l" rtl="0">
              <a:spcBef>
                <a:spcPts val="0"/>
              </a:spcBef>
              <a:buNone/>
              <a:defRPr sz="3200" b="0" i="0" u="none" strike="noStrike" cap="none">
                <a:solidFill>
                  <a:schemeClr val="dk1"/>
                </a:solidFill>
                <a:latin typeface="Tahoma"/>
                <a:ea typeface="Tahoma"/>
                <a:cs typeface="Tahoma"/>
                <a:sym typeface="Tahoma"/>
              </a:defRPr>
            </a:lvl6pPr>
            <a:lvl7pPr marL="2743200" marR="0" lvl="6" indent="0" algn="l" rtl="0">
              <a:spcBef>
                <a:spcPts val="0"/>
              </a:spcBef>
              <a:buNone/>
              <a:defRPr sz="3200" b="0" i="0" u="none" strike="noStrike" cap="none">
                <a:solidFill>
                  <a:schemeClr val="dk1"/>
                </a:solidFill>
                <a:latin typeface="Tahoma"/>
                <a:ea typeface="Tahoma"/>
                <a:cs typeface="Tahoma"/>
                <a:sym typeface="Tahoma"/>
              </a:defRPr>
            </a:lvl7pPr>
            <a:lvl8pPr marL="3200400" marR="0" lvl="7" indent="0" algn="l" rtl="0">
              <a:spcBef>
                <a:spcPts val="0"/>
              </a:spcBef>
              <a:buNone/>
              <a:defRPr sz="3200" b="0" i="0" u="none" strike="noStrike" cap="none">
                <a:solidFill>
                  <a:schemeClr val="dk1"/>
                </a:solidFill>
                <a:latin typeface="Tahoma"/>
                <a:ea typeface="Tahoma"/>
                <a:cs typeface="Tahoma"/>
                <a:sym typeface="Tahoma"/>
              </a:defRPr>
            </a:lvl8pPr>
            <a:lvl9pPr marL="3657600" marR="0" lvl="8" indent="0" algn="l" rtl="0">
              <a:spcBef>
                <a:spcPts val="0"/>
              </a:spcBef>
              <a:buNone/>
              <a:defRPr sz="3200" b="0" i="0" u="none" strike="noStrike" cap="none">
                <a:solidFill>
                  <a:schemeClr val="dk1"/>
                </a:solidFill>
                <a:latin typeface="Tahoma"/>
                <a:ea typeface="Tahoma"/>
                <a:cs typeface="Tahoma"/>
                <a:sym typeface="Tahoma"/>
              </a:defRPr>
            </a:lvl9pPr>
          </a:lstStyle>
          <a:p>
            <a:pPr marL="0" marR="0" lvl="0" indent="76835" algn="l" defTabSz="914400" rtl="0" eaLnBrk="1" fontAlgn="base" latinLnBrk="0" hangingPunct="1">
              <a:lnSpc>
                <a:spcPct val="100000"/>
              </a:lnSpc>
              <a:spcBef>
                <a:spcPts val="220"/>
              </a:spcBef>
              <a:spcAft>
                <a:spcPts val="0"/>
              </a:spcAft>
              <a:buClr>
                <a:srgbClr val="BC5FBC"/>
              </a:buClr>
              <a:buSzPct val="110000"/>
              <a:buFont typeface="Arial"/>
              <a:buChar char="•"/>
              <a:tabLst/>
              <a:defRPr/>
            </a:pPr>
            <a:endParaRPr kumimoji="0" lang="en-US" sz="1100" b="0" i="0" u="none" strike="noStrike" kern="1200" cap="none" spc="0" normalizeH="0" baseline="0" noProof="0">
              <a:ln>
                <a:noFill/>
              </a:ln>
              <a:solidFill>
                <a:srgbClr val="595959"/>
              </a:solidFill>
              <a:effectLst/>
              <a:uLnTx/>
              <a:uFillTx/>
              <a:latin typeface="Tahoma"/>
              <a:ea typeface="Tahoma"/>
              <a:cs typeface="Tahoma"/>
              <a:sym typeface="Tahoma"/>
            </a:endParaRPr>
          </a:p>
        </p:txBody>
      </p:sp>
      <p:sp>
        <p:nvSpPr>
          <p:cNvPr id="49" name="Shape 49"/>
          <p:cNvSpPr txBox="1">
            <a:spLocks noGrp="1"/>
          </p:cNvSpPr>
          <p:nvPr>
            <p:ph type="sldNum" idx="12"/>
          </p:nvPr>
        </p:nvSpPr>
        <p:spPr>
          <a:xfrm>
            <a:off x="8737601" y="6356351"/>
            <a:ext cx="2844799" cy="365125"/>
          </a:xfrm>
          <a:prstGeom prst="rect">
            <a:avLst/>
          </a:prstGeom>
          <a:noFill/>
          <a:ln>
            <a:noFill/>
          </a:ln>
        </p:spPr>
        <p:txBody>
          <a:bodyPr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
                <a:srgbClr val="000000"/>
              </a:buClr>
              <a:buSzPct val="25000"/>
              <a:buFont typeface="Wingdings" panose="05000000000000000000" pitchFamily="2" charset="2"/>
              <a:buNone/>
              <a:tabLst/>
              <a:defRPr/>
            </a:pPr>
            <a:fld id="{00000000-1234-1234-1234-123412341234}" type="slidenum">
              <a:rPr kumimoji="0" lang="en-US" sz="1800" b="0" i="0" u="none" strike="noStrike" kern="120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l" defTabSz="914400" rtl="0" eaLnBrk="1" fontAlgn="base" latinLnBrk="0" hangingPunct="1">
                <a:lnSpc>
                  <a:spcPct val="100000"/>
                </a:lnSpc>
                <a:spcBef>
                  <a:spcPts val="0"/>
                </a:spcBef>
                <a:spcAft>
                  <a:spcPts val="0"/>
                </a:spcAft>
                <a:buClr>
                  <a:srgbClr val="000000"/>
                </a:buClr>
                <a:buSzPct val="25000"/>
                <a:buFont typeface="Wingdings" panose="05000000000000000000" pitchFamily="2" charset="2"/>
                <a:buNone/>
                <a:tabLst/>
                <a:defRPr/>
              </a:pPr>
              <a:t>‹#›</a:t>
            </a:fld>
            <a:endParaRPr kumimoji="0" lang="en-US" sz="18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7351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400800" y="5562600"/>
            <a:ext cx="5384800" cy="748553"/>
          </a:xfrm>
        </p:spPr>
        <p:txBody>
          <a:bodyPr>
            <a:normAutofit/>
          </a:bodyPr>
          <a:lstStyle>
            <a:lvl1pPr marL="0" indent="0" algn="l">
              <a:spcBef>
                <a:spcPts val="300"/>
              </a:spcBef>
              <a:buNone/>
              <a:defRPr sz="1800">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a:t>
            </a:r>
            <a:endParaRPr/>
          </a:p>
        </p:txBody>
      </p:sp>
      <p:sp>
        <p:nvSpPr>
          <p:cNvPr id="4" name="Date Placeholder 3"/>
          <p:cNvSpPr>
            <a:spLocks noGrp="1"/>
          </p:cNvSpPr>
          <p:nvPr>
            <p:ph type="dt" sz="half" idx="10"/>
          </p:nvPr>
        </p:nvSpPr>
        <p:spPr>
          <a:xfrm>
            <a:off x="6400801" y="6425641"/>
            <a:ext cx="1643529" cy="365125"/>
          </a:xfrm>
        </p:spPr>
        <p:txBody>
          <a:bodyPr/>
          <a:lstStyle>
            <a:lvl1pPr algn="l">
              <a:defRPr sz="1400">
                <a:latin typeface="+mj-lt"/>
              </a:defRPr>
            </a:lvl1pPr>
          </a:lstStyle>
          <a:p>
            <a:pPr>
              <a:buClr>
                <a:srgbClr val="BC5FBC"/>
              </a:buClr>
            </a:pPr>
            <a:fld id="{09F4CFA5-454E-4857-9EE2-D355432F336E}" type="datetime1">
              <a:rPr lang="en-US" smtClean="0">
                <a:solidFill>
                  <a:prstClr val="black">
                    <a:lumMod val="65000"/>
                    <a:lumOff val="35000"/>
                  </a:prstClr>
                </a:solidFill>
              </a:rPr>
              <a:pPr>
                <a:buClr>
                  <a:srgbClr val="BC5FBC"/>
                </a:buClr>
              </a:pPr>
              <a:t>5/11/2022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8414871" y="6425641"/>
            <a:ext cx="3490259" cy="365125"/>
          </a:xfrm>
        </p:spPr>
        <p:txBody>
          <a:bodyPr/>
          <a:lstStyle>
            <a:lvl1pPr algn="r">
              <a:defRPr sz="1400">
                <a:latin typeface="+mj-lt"/>
              </a:defRPr>
            </a:lvl1pPr>
          </a:lstStyle>
          <a:p>
            <a:pPr>
              <a:buClr>
                <a:srgbClr val="BC5FBC"/>
              </a:buClr>
            </a:pPr>
            <a:endParaRPr lang="en-US">
              <a:solidFill>
                <a:prstClr val="black">
                  <a:lumMod val="65000"/>
                  <a:lumOff val="35000"/>
                </a:prstClr>
              </a:solidFill>
            </a:endParaRPr>
          </a:p>
        </p:txBody>
      </p:sp>
      <p:sp>
        <p:nvSpPr>
          <p:cNvPr id="7" name="Rectangle 6"/>
          <p:cNvSpPr/>
          <p:nvPr/>
        </p:nvSpPr>
        <p:spPr>
          <a:xfrm>
            <a:off x="376767" y="228600"/>
            <a:ext cx="5647267" cy="418795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8" name="Rectangle 7"/>
          <p:cNvSpPr/>
          <p:nvPr/>
        </p:nvSpPr>
        <p:spPr>
          <a:xfrm>
            <a:off x="9069917" y="228600"/>
            <a:ext cx="2743200" cy="2039112"/>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0" name="Rectangle 9"/>
          <p:cNvSpPr/>
          <p:nvPr/>
        </p:nvSpPr>
        <p:spPr>
          <a:xfrm>
            <a:off x="6165851" y="2377440"/>
            <a:ext cx="2743200" cy="2039112"/>
          </a:xfrm>
          <a:prstGeom prst="rect">
            <a:avLst/>
          </a:prstGeom>
          <a:solidFill>
            <a:srgbClr val="539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15" name="TextBox 14"/>
          <p:cNvSpPr txBox="1"/>
          <p:nvPr/>
        </p:nvSpPr>
        <p:spPr>
          <a:xfrm>
            <a:off x="566522" y="174813"/>
            <a:ext cx="551079" cy="830997"/>
          </a:xfrm>
          <a:prstGeom prst="rect">
            <a:avLst/>
          </a:prstGeom>
          <a:noFill/>
        </p:spPr>
        <p:txBody>
          <a:bodyPr wrap="square" lIns="0" tIns="0" rIns="0" bIns="0" rtlCol="0">
            <a:spAutoFit/>
          </a:bodyPr>
          <a:lstStyle/>
          <a:p>
            <a:r>
              <a:rPr sz="5400" b="1" kern="1200">
                <a:solidFill>
                  <a:srgbClr val="1C5B2C"/>
                </a:solidFill>
                <a:latin typeface="Times New Roman"/>
                <a:ea typeface="+mn-ea"/>
              </a:rPr>
              <a:t>+</a:t>
            </a:r>
          </a:p>
        </p:txBody>
      </p:sp>
      <p:sp>
        <p:nvSpPr>
          <p:cNvPr id="16" name="Rectangle 15"/>
          <p:cNvSpPr/>
          <p:nvPr/>
        </p:nvSpPr>
        <p:spPr>
          <a:xfrm>
            <a:off x="376767" y="6633441"/>
            <a:ext cx="1747696" cy="12577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1200">
              <a:solidFill>
                <a:prstClr val="white"/>
              </a:solidFill>
            </a:endParaRPr>
          </a:p>
        </p:txBody>
      </p:sp>
      <p:pic>
        <p:nvPicPr>
          <p:cNvPr id="14" name="Picture 13" descr="TNM_green_3line_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599267" y="5616213"/>
            <a:ext cx="4176184" cy="2349104"/>
          </a:xfrm>
          <a:prstGeom prst="rect">
            <a:avLst/>
          </a:prstGeom>
        </p:spPr>
      </p:pic>
      <p:pic>
        <p:nvPicPr>
          <p:cNvPr id="20" name="Picture 19" descr="white.png"/>
          <p:cNvPicPr>
            <a:picLocks noChangeAspect="1"/>
          </p:cNvPicPr>
          <p:nvPr/>
        </p:nvPicPr>
        <p:blipFill>
          <a:blip r:embed="rId4">
            <a:alphaModFix amt="50000"/>
          </a:blip>
          <a:stretch>
            <a:fillRect/>
          </a:stretch>
        </p:blipFill>
        <p:spPr>
          <a:xfrm>
            <a:off x="7284789" y="0"/>
            <a:ext cx="4907212" cy="3771284"/>
          </a:xfrm>
          <a:prstGeom prst="rect">
            <a:avLst/>
          </a:prstGeom>
        </p:spPr>
      </p:pic>
      <p:sp>
        <p:nvSpPr>
          <p:cNvPr id="21" name="Rectangle 20"/>
          <p:cNvSpPr/>
          <p:nvPr/>
        </p:nvSpPr>
        <p:spPr>
          <a:xfrm>
            <a:off x="6160043" y="228600"/>
            <a:ext cx="2743200" cy="2039112"/>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2" name="Rectangle 21"/>
          <p:cNvSpPr/>
          <p:nvPr/>
        </p:nvSpPr>
        <p:spPr>
          <a:xfrm>
            <a:off x="9064109" y="2377440"/>
            <a:ext cx="2743200" cy="2039112"/>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3" name="Rectangle 22"/>
          <p:cNvSpPr/>
          <p:nvPr/>
        </p:nvSpPr>
        <p:spPr>
          <a:xfrm>
            <a:off x="6160043" y="2377440"/>
            <a:ext cx="2743200" cy="2039112"/>
          </a:xfrm>
          <a:prstGeom prst="rect">
            <a:avLst/>
          </a:prstGeom>
          <a:blipFill rotWithShape="1">
            <a:blip r:embed="rId7">
              <a:alphaModFix amt="7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Title 1"/>
          <p:cNvSpPr>
            <a:spLocks noGrp="1"/>
          </p:cNvSpPr>
          <p:nvPr>
            <p:ph type="ctrTitle" hasCustomPrompt="1"/>
          </p:nvPr>
        </p:nvSpPr>
        <p:spPr>
          <a:xfrm>
            <a:off x="487496" y="1591733"/>
            <a:ext cx="5384800" cy="2641601"/>
          </a:xfrm>
        </p:spPr>
        <p:txBody>
          <a:bodyPr anchor="b">
            <a:normAutofit/>
          </a:bodyPr>
          <a:lstStyle>
            <a:lvl1pPr>
              <a:defRPr sz="2800">
                <a:solidFill>
                  <a:srgbClr val="FFFFFF"/>
                </a:solidFill>
              </a:defRPr>
            </a:lvl1pPr>
          </a:lstStyle>
          <a:p>
            <a:r>
              <a:rPr lang="en-US"/>
              <a:t>Title</a:t>
            </a:r>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888" y="5676900"/>
            <a:ext cx="1828800" cy="502920"/>
          </a:xfrm>
          <a:prstGeom prst="rect">
            <a:avLst/>
          </a:prstGeom>
        </p:spPr>
      </p:pic>
    </p:spTree>
    <p:extLst>
      <p:ext uri="{BB962C8B-B14F-4D97-AF65-F5344CB8AC3E}">
        <p14:creationId xmlns:p14="http://schemas.microsoft.com/office/powerpoint/2010/main" val="3074387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Title 1"/>
          <p:cNvSpPr>
            <a:spLocks noGrp="1"/>
          </p:cNvSpPr>
          <p:nvPr>
            <p:ph type="title"/>
          </p:nvPr>
        </p:nvSpPr>
        <p:spPr>
          <a:xfrm>
            <a:off x="664633" y="134471"/>
            <a:ext cx="10075084" cy="995082"/>
          </a:xfrm>
        </p:spPr>
        <p:txBody>
          <a:bodyPr anchor="b" anchorCtr="0"/>
          <a:lstStyle>
            <a:lvl1pPr>
              <a:defRPr>
                <a:solidFill>
                  <a:srgbClr val="006F4B"/>
                </a:solidFill>
              </a:defRPr>
            </a:lvl1p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4"/>
              </a:buClr>
              <a:defRPr/>
            </a:lvl2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buClr>
                <a:srgbClr val="BC5FBC"/>
              </a:buClr>
            </a:pPr>
            <a:fld id="{54A5C739-8F65-4C28-91E6-DBA95E16A9EF}" type="datetime1">
              <a:rPr lang="en-US" smtClean="0">
                <a:solidFill>
                  <a:prstClr val="black">
                    <a:lumMod val="65000"/>
                    <a:lumOff val="35000"/>
                  </a:prstClr>
                </a:solidFill>
              </a:rPr>
              <a:pPr>
                <a:buClr>
                  <a:srgbClr val="BC5FBC"/>
                </a:buClr>
              </a:pPr>
              <a:t>5/11/2022</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268941" y="6423586"/>
            <a:ext cx="8163859" cy="365125"/>
          </a:xfrm>
        </p:spPr>
        <p:txBody>
          <a:bodyPr/>
          <a:lstStyle/>
          <a:p>
            <a:pPr>
              <a:buClr>
                <a:srgbClr val="BC5FBC"/>
              </a:buClr>
            </a:pPr>
            <a:endParaRPr lang="en-US">
              <a:solidFill>
                <a:prstClr val="black">
                  <a:lumMod val="65000"/>
                  <a:lumOff val="35000"/>
                </a:prstClr>
              </a:solidFill>
            </a:endParaRPr>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lang="en-US" sz="3600" b="1" kern="1200">
                <a:solidFill>
                  <a:prstClr val="black">
                    <a:lumMod val="50000"/>
                    <a:lumOff val="50000"/>
                  </a:prstClr>
                </a:solidFill>
                <a:latin typeface="Times New Roman"/>
                <a:ea typeface="+mn-ea"/>
              </a:rPr>
              <a:t>+</a:t>
            </a:r>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rgbClr val="493A1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
        <p:nvSpPr>
          <p:cNvPr id="12" name="TextBox 11"/>
          <p:cNvSpPr txBox="1"/>
          <p:nvPr/>
        </p:nvSpPr>
        <p:spPr>
          <a:xfrm>
            <a:off x="10905057" y="282574"/>
            <a:ext cx="898472" cy="369332"/>
          </a:xfrm>
          <a:prstGeom prst="rect">
            <a:avLst/>
          </a:prstGeom>
          <a:noFill/>
        </p:spPr>
        <p:txBody>
          <a:bodyPr wrap="square" rtlCol="0">
            <a:spAutoFit/>
          </a:bodyPr>
          <a:lstStyle/>
          <a:p>
            <a:pPr algn="ctr"/>
            <a:fld id="{C82C3CAB-5DAE-364E-A5B2-3FA4B22A277F}" type="slidenum">
              <a:rPr lang="en-US" sz="1800" kern="1200">
                <a:solidFill>
                  <a:prstClr val="white"/>
                </a:solidFill>
                <a:ea typeface="+mn-ea"/>
              </a:rPr>
              <a:pPr algn="ctr"/>
              <a:t>‹#›</a:t>
            </a:fld>
            <a:endParaRPr lang="en-US" sz="1800" kern="1200">
              <a:solidFill>
                <a:prstClr val="white"/>
              </a:solidFill>
              <a:ea typeface="+mn-ea"/>
            </a:endParaRPr>
          </a:p>
        </p:txBody>
      </p:sp>
    </p:spTree>
    <p:extLst>
      <p:ext uri="{BB962C8B-B14F-4D97-AF65-F5344CB8AC3E}">
        <p14:creationId xmlns:p14="http://schemas.microsoft.com/office/powerpoint/2010/main" val="179607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Normal">
    <p:spTree>
      <p:nvGrpSpPr>
        <p:cNvPr id="1" name=""/>
        <p:cNvGrpSpPr/>
        <p:nvPr/>
      </p:nvGrpSpPr>
      <p:grpSpPr>
        <a:xfrm>
          <a:off x="0" y="0"/>
          <a:ext cx="0" cy="0"/>
          <a:chOff x="0" y="0"/>
          <a:chExt cx="0" cy="0"/>
        </a:xfrm>
      </p:grpSpPr>
      <p:sp>
        <p:nvSpPr>
          <p:cNvPr id="4" name="Rectangle 3"/>
          <p:cNvSpPr/>
          <p:nvPr userDrawn="1"/>
        </p:nvSpPr>
        <p:spPr>
          <a:xfrm>
            <a:off x="0" y="6322485"/>
            <a:ext cx="12192000" cy="535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800" kern="1200">
              <a:solidFill>
                <a:prstClr val="white"/>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56851" y="6400800"/>
            <a:ext cx="122554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582077"/>
            <a:ext cx="10972800" cy="611724"/>
          </a:xfrm>
        </p:spPr>
        <p:txBody>
          <a:bodyPr/>
          <a:lstStyle/>
          <a:p>
            <a:r>
              <a:rPr lang="en-US"/>
              <a:t>Click to edit Master title style</a:t>
            </a:r>
          </a:p>
        </p:txBody>
      </p:sp>
      <p:sp>
        <p:nvSpPr>
          <p:cNvPr id="6" name="Content Placeholder 5"/>
          <p:cNvSpPr>
            <a:spLocks noGrp="1"/>
          </p:cNvSpPr>
          <p:nvPr>
            <p:ph sz="quarter" idx="10"/>
          </p:nvPr>
        </p:nvSpPr>
        <p:spPr>
          <a:xfrm>
            <a:off x="609600" y="1397000"/>
            <a:ext cx="10972800"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humbnail for version as of 05:29, 12 September 20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2" y="5566461"/>
            <a:ext cx="1948329" cy="77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0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Title and Information Pag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825461" y="1660395"/>
            <a:ext cx="7299082"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2600" b="1" i="1">
                <a:solidFill>
                  <a:schemeClr val="bg1"/>
                </a:solidFill>
                <a:effectLst>
                  <a:outerShdw blurRad="50800" dist="50800" dir="4260000" algn="tl" rotWithShape="0">
                    <a:prstClr val="black"/>
                  </a:outerShdw>
                </a:effectLst>
                <a:latin typeface="Arial"/>
                <a:cs typeface="Arial"/>
              </a:defRPr>
            </a:lvl1pPr>
          </a:lstStyle>
          <a:p>
            <a:r>
              <a:rPr lang="en-US"/>
              <a:t>Your Title – 26 Point Arial, Bold</a:t>
            </a:r>
          </a:p>
        </p:txBody>
      </p:sp>
      <p:sp>
        <p:nvSpPr>
          <p:cNvPr id="8" name="Subtitle 2"/>
          <p:cNvSpPr>
            <a:spLocks noGrp="1"/>
          </p:cNvSpPr>
          <p:nvPr>
            <p:ph type="subTitle" idx="1" hasCustomPrompt="1"/>
          </p:nvPr>
        </p:nvSpPr>
        <p:spPr>
          <a:xfrm>
            <a:off x="3825461" y="3124909"/>
            <a:ext cx="7299082" cy="1001228"/>
          </a:xfrm>
          <a:prstGeom prst="rect">
            <a:avLst/>
          </a:prstGeom>
        </p:spPr>
        <p:txBody>
          <a:bodyPr wrap="square">
            <a:norm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000" b="1" i="1">
                <a:solidFill>
                  <a:schemeClr val="bg1"/>
                </a:solidFill>
                <a:effectLst>
                  <a:outerShdw blurRad="50800" dist="508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a:t>Speaker’s name</a:t>
            </a:r>
            <a:br>
              <a:rPr lang="en-US" sz="2000"/>
            </a:br>
            <a:r>
              <a:rPr lang="en-US" sz="2000"/>
              <a:t>and organization – </a:t>
            </a:r>
            <a:br>
              <a:rPr lang="en-US" sz="2000"/>
            </a:br>
            <a:r>
              <a:rPr lang="en-US" sz="2000"/>
              <a:t>20 Point Arial</a:t>
            </a:r>
          </a:p>
        </p:txBody>
      </p:sp>
      <p:sp>
        <p:nvSpPr>
          <p:cNvPr id="5" name="Text Placeholder 4"/>
          <p:cNvSpPr>
            <a:spLocks noGrp="1"/>
          </p:cNvSpPr>
          <p:nvPr>
            <p:ph type="body" sz="quarter" idx="10" hasCustomPrompt="1"/>
          </p:nvPr>
        </p:nvSpPr>
        <p:spPr>
          <a:xfrm>
            <a:off x="3824878" y="4355982"/>
            <a:ext cx="7300321" cy="457844"/>
          </a:xfrm>
          <a:prstGeom prst="rect">
            <a:avLst/>
          </a:prstGeom>
        </p:spPr>
        <p:txBody>
          <a:bodyPr/>
          <a:lstStyle>
            <a:lvl1pPr marL="0" indent="0" algn="r">
              <a:lnSpc>
                <a:spcPct val="100000"/>
              </a:lnSpc>
              <a:spcBef>
                <a:spcPts val="0"/>
              </a:spcBef>
              <a:buFontTx/>
              <a:buNone/>
              <a:defRPr sz="1800" b="1" i="1">
                <a:solidFill>
                  <a:schemeClr val="bg1"/>
                </a:solidFill>
                <a:effectLst>
                  <a:outerShdw blurRad="50800" dist="50800" dir="4260000" algn="tl" rotWithShape="0">
                    <a:prstClr val="black"/>
                  </a:outerShdw>
                </a:effectLst>
                <a:latin typeface="Arial" charset="0"/>
                <a:ea typeface="Arial" charset="0"/>
                <a:cs typeface="Arial" charset="0"/>
              </a:defRPr>
            </a:lvl1pPr>
          </a:lstStyle>
          <a:p>
            <a:pPr lvl="0"/>
            <a:r>
              <a:rPr lang="en-US"/>
              <a:t>Date – 18 point Arial</a:t>
            </a:r>
          </a:p>
        </p:txBody>
      </p:sp>
      <p:sp>
        <p:nvSpPr>
          <p:cNvPr id="6" name="Date Placeholder 3"/>
          <p:cNvSpPr txBox="1">
            <a:spLocks/>
          </p:cNvSpPr>
          <p:nvPr userDrawn="1"/>
        </p:nvSpPr>
        <p:spPr>
          <a:xfrm>
            <a:off x="191438" y="6392508"/>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2E008B"/>
                </a:solidFill>
                <a:effectLst/>
                <a:uLnTx/>
                <a:uFillTx/>
                <a:latin typeface="Arial" charset="0"/>
                <a:ea typeface="Arial" charset="0"/>
                <a:cs typeface="Arial" charset="0"/>
              </a:rPr>
              <a:t>© 2020 The Aerospace Corporation</a:t>
            </a:r>
          </a:p>
        </p:txBody>
      </p:sp>
    </p:spTree>
    <p:extLst>
      <p:ext uri="{BB962C8B-B14F-4D97-AF65-F5344CB8AC3E}">
        <p14:creationId xmlns:p14="http://schemas.microsoft.com/office/powerpoint/2010/main" val="1341056620"/>
      </p:ext>
    </p:extLst>
  </p:cSld>
  <p:clrMapOvr>
    <a:masterClrMapping/>
  </p:clrMapOvr>
  <p:extLst>
    <p:ext uri="{DCECCB84-F9BA-43D5-87BE-67443E8EF086}">
      <p15:sldGuideLst xmlns:p15="http://schemas.microsoft.com/office/powerpoint/2012/main">
        <p15:guide id="1" orient="horz" pos="4200">
          <p15:clr>
            <a:srgbClr val="FBAE40"/>
          </p15:clr>
        </p15:guide>
        <p15:guide id="2" pos="1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df"/><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10" Type="http://schemas.openxmlformats.org/officeDocument/2006/relationships/image" Target="../media/image2.png"/><Relationship Id="rId4" Type="http://schemas.openxmlformats.org/officeDocument/2006/relationships/theme" Target="../theme/theme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0.pdf"/><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800">
              <a:solidFill>
                <a:prstClr val="white"/>
              </a:solidFill>
            </a:endParaRPr>
          </a:p>
        </p:txBody>
      </p:sp>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5/11/2022</a:t>
            </a:fld>
            <a:endParaRPr lang="en-US">
              <a:solidFill>
                <a:prstClr val="black">
                  <a:lumMod val="65000"/>
                  <a:lumOff val="35000"/>
                </a:prstClr>
              </a:solidFill>
              <a:latin typeface="Times New Roman"/>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pic>
        <p:nvPicPr>
          <p:cNvPr id="8" name="Picture 7" descr="TNM_green_1line_L.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1940385" y="6312811"/>
            <a:ext cx="2546774" cy="1785554"/>
          </a:xfrm>
          <a:prstGeom prst="rect">
            <a:avLst/>
          </a:prstGeom>
        </p:spPr>
      </p:pic>
      <p:sp>
        <p:nvSpPr>
          <p:cNvPr id="10" name="TextBox 9"/>
          <p:cNvSpPr txBox="1"/>
          <p:nvPr/>
        </p:nvSpPr>
        <p:spPr>
          <a:xfrm>
            <a:off x="297581" y="228600"/>
            <a:ext cx="347879" cy="5539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3600" b="1">
                <a:solidFill>
                  <a:prstClr val="black">
                    <a:lumMod val="50000"/>
                    <a:lumOff val="50000"/>
                  </a:prstClr>
                </a:solidFill>
                <a:latin typeface="Times New Roman"/>
              </a:rPr>
              <a:t>+</a:t>
            </a:r>
          </a:p>
        </p:txBody>
      </p:sp>
      <p:sp>
        <p:nvSpPr>
          <p:cNvPr id="11" name="TextBox 10"/>
          <p:cNvSpPr txBox="1"/>
          <p:nvPr/>
        </p:nvSpPr>
        <p:spPr>
          <a:xfrm>
            <a:off x="10889129" y="282574"/>
            <a:ext cx="914400" cy="369332"/>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800" smtClean="0">
                <a:solidFill>
                  <a:srgbClr val="FFFFFF"/>
                </a:solidFill>
                <a:latin typeface="Arial"/>
              </a:rPr>
              <a:pPr algn="ctr" fontAlgn="auto">
                <a:spcBef>
                  <a:spcPts val="0"/>
                </a:spcBef>
                <a:spcAft>
                  <a:spcPts val="0"/>
                </a:spcAft>
                <a:buClrTx/>
                <a:buSzTx/>
                <a:buFontTx/>
                <a:buNone/>
              </a:pPr>
              <a:t>‹#›</a:t>
            </a:fld>
            <a:endParaRPr lang="en-US" sz="1800">
              <a:solidFill>
                <a:srgbClr val="FFFFFF"/>
              </a:solidFill>
              <a:latin typeface="Arial"/>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459" y="6362936"/>
            <a:ext cx="1070219"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00773"/>
      </p:ext>
    </p:extLst>
  </p:cSld>
  <p:clrMap bg1="lt1" tx1="dk1" bg2="lt2" tx2="dk2" accent1="accent1" accent2="accent2" accent3="accent3" accent4="accent4" accent5="accent5" accent6="accent6" hlink="hlink" folHlink="folHlink"/>
  <p:sldLayoutIdLst>
    <p:sldLayoutId id="2147485304" r:id="rId1"/>
    <p:sldLayoutId id="2147485305" r:id="rId2"/>
    <p:sldLayoutId id="2147485353" r:id="rId3"/>
    <p:sldLayoutId id="2147485358" r:id="rId4"/>
    <p:sldLayoutId id="2147485381" r:id="rId5"/>
  </p:sldLayoutIdLst>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kern="1200">
              <a:solidFill>
                <a:prstClr val="white"/>
              </a:solidFill>
            </a:endParaRPr>
          </a:p>
        </p:txBody>
      </p:sp>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4F35BEDA-E3D4-49F9-94F8-9F0FE1526C3F}" type="datetime1">
              <a:rPr lang="en-US" kern="1200" smtClean="0">
                <a:solidFill>
                  <a:prstClr val="black">
                    <a:lumMod val="65000"/>
                    <a:lumOff val="35000"/>
                  </a:prstClr>
                </a:solidFill>
                <a:latin typeface="Times New Roman"/>
                <a:ea typeface="+mn-ea"/>
              </a:rPr>
              <a:pPr/>
              <a:t>5/11/2022</a:t>
            </a:fld>
            <a:endParaRPr lang="en-US" kern="1200">
              <a:solidFill>
                <a:prstClr val="black">
                  <a:lumMod val="65000"/>
                  <a:lumOff val="35000"/>
                </a:prstClr>
              </a:solidFill>
              <a:latin typeface="Times New Roman"/>
              <a:ea typeface="+mn-ea"/>
            </a:endParaRPr>
          </a:p>
        </p:txBody>
      </p:sp>
      <p:sp>
        <p:nvSpPr>
          <p:cNvPr id="5" name="Footer Placeholder 4"/>
          <p:cNvSpPr>
            <a:spLocks noGrp="1"/>
          </p:cNvSpPr>
          <p:nvPr>
            <p:ph type="ftr" sz="quarter" idx="3"/>
          </p:nvPr>
        </p:nvSpPr>
        <p:spPr>
          <a:xfrm>
            <a:off x="268941" y="6423586"/>
            <a:ext cx="8163859"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kern="1200">
              <a:solidFill>
                <a:prstClr val="black">
                  <a:lumMod val="65000"/>
                  <a:lumOff val="35000"/>
                </a:prstClr>
              </a:solidFill>
              <a:latin typeface="Times New Roman"/>
              <a:ea typeface="+mn-ea"/>
            </a:endParaRPr>
          </a:p>
        </p:txBody>
      </p:sp>
      <p:pic>
        <p:nvPicPr>
          <p:cNvPr id="8" name="Picture 7" descr="TNM_green_1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stretch>
                <a:fillRect/>
              </a:stretch>
            </p:blipFill>
          </mc:Choice>
          <mc:Fallback>
            <p:blipFill>
              <a:blip r:embed="rId8"/>
              <a:stretch>
                <a:fillRect/>
              </a:stretch>
            </p:blipFill>
          </mc:Fallback>
        </mc:AlternateContent>
        <p:spPr>
          <a:xfrm>
            <a:off x="1940384" y="6312811"/>
            <a:ext cx="3174317" cy="1785554"/>
          </a:xfrm>
          <a:prstGeom prst="rect">
            <a:avLst/>
          </a:prstGeom>
        </p:spPr>
      </p:pic>
      <p:sp>
        <p:nvSpPr>
          <p:cNvPr id="10" name="TextBox 9"/>
          <p:cNvSpPr txBox="1"/>
          <p:nvPr/>
        </p:nvSpPr>
        <p:spPr>
          <a:xfrm>
            <a:off x="297581" y="228600"/>
            <a:ext cx="347879" cy="553998"/>
          </a:xfrm>
          <a:prstGeom prst="rect">
            <a:avLst/>
          </a:prstGeom>
          <a:noFill/>
        </p:spPr>
        <p:txBody>
          <a:bodyPr wrap="square" lIns="0" tIns="0" rIns="0" bIns="0" rtlCol="0">
            <a:spAutoFit/>
          </a:bodyPr>
          <a:lstStyle/>
          <a:p>
            <a:r>
              <a:rPr lang="en-US" sz="3600" b="1" kern="1200">
                <a:solidFill>
                  <a:prstClr val="black">
                    <a:lumMod val="50000"/>
                    <a:lumOff val="50000"/>
                  </a:prstClr>
                </a:solidFill>
                <a:latin typeface="Times New Roman"/>
                <a:ea typeface="+mn-ea"/>
              </a:rPr>
              <a:t>+</a:t>
            </a:r>
          </a:p>
        </p:txBody>
      </p:sp>
      <p:sp>
        <p:nvSpPr>
          <p:cNvPr id="11" name="TextBox 10"/>
          <p:cNvSpPr txBox="1"/>
          <p:nvPr/>
        </p:nvSpPr>
        <p:spPr>
          <a:xfrm>
            <a:off x="10889129" y="282574"/>
            <a:ext cx="914400" cy="369332"/>
          </a:xfrm>
          <a:prstGeom prst="rect">
            <a:avLst/>
          </a:prstGeom>
          <a:noFill/>
        </p:spPr>
        <p:txBody>
          <a:bodyPr wrap="square" rtlCol="0">
            <a:spAutoFit/>
          </a:bodyPr>
          <a:lstStyle/>
          <a:p>
            <a:pPr algn="ctr"/>
            <a:fld id="{D3DCFC8B-A080-8843-95A7-25512C0D1D12}" type="slidenum">
              <a:rPr lang="en-US" sz="1800" kern="1200">
                <a:solidFill>
                  <a:srgbClr val="FFFFFF"/>
                </a:solidFill>
                <a:ea typeface="+mn-ea"/>
              </a:rPr>
              <a:pPr algn="ctr"/>
              <a:t>‹#›</a:t>
            </a:fld>
            <a:endParaRPr lang="en-US" sz="1800" kern="1200">
              <a:solidFill>
                <a:srgbClr val="FFFFFF"/>
              </a:solidFill>
              <a:ea typeface="+mn-ea"/>
            </a:endParaRPr>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459" y="6362936"/>
            <a:ext cx="1151467"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269424"/>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Lst>
  <p:hf sldNum="0" hdr="0" ftr="0" dt="0"/>
  <p:txStyles>
    <p:titleStyle>
      <a:lvl1pPr algn="l" defTabSz="914400" rtl="0" eaLnBrk="1" latinLnBrk="0" hangingPunct="1">
        <a:spcBef>
          <a:spcPct val="0"/>
        </a:spcBef>
        <a:buNone/>
        <a:defRPr sz="3600" b="0" kern="1200">
          <a:solidFill>
            <a:srgbClr val="006F4B"/>
          </a:solidFill>
          <a:latin typeface="+mj-lt"/>
          <a:ea typeface="+mj-ea"/>
          <a:cs typeface="+mj-cs"/>
        </a:defRPr>
      </a:lvl1pPr>
    </p:titleStyle>
    <p:body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304800" y="6642556"/>
            <a:ext cx="1016000"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17787061"/>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51" r:id="rId3"/>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273897" y="6642556"/>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4" name="Picture 3"/>
          <p:cNvPicPr>
            <a:picLocks noChangeAspect="1"/>
          </p:cNvPicPr>
          <p:nvPr userDrawn="1"/>
        </p:nvPicPr>
        <p:blipFill>
          <a:blip r:embed="rId13"/>
          <a:stretch>
            <a:fillRect/>
          </a:stretch>
        </p:blipFill>
        <p:spPr>
          <a:xfrm>
            <a:off x="504" y="283"/>
            <a:ext cx="12190992" cy="6857433"/>
          </a:xfrm>
          <a:prstGeom prst="rect">
            <a:avLst/>
          </a:prstGeom>
        </p:spPr>
      </p:pic>
    </p:spTree>
    <p:extLst>
      <p:ext uri="{BB962C8B-B14F-4D97-AF65-F5344CB8AC3E}">
        <p14:creationId xmlns:p14="http://schemas.microsoft.com/office/powerpoint/2010/main" val="1635839726"/>
      </p:ext>
    </p:extLst>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Placeholder 1"/>
          <p:cNvSpPr>
            <a:spLocks noGrp="1"/>
          </p:cNvSpPr>
          <p:nvPr>
            <p:ph type="title"/>
          </p:nvPr>
        </p:nvSpPr>
        <p:spPr>
          <a:xfrm>
            <a:off x="664634"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4" y="1981203"/>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8"/>
            <a:ext cx="2844800" cy="365125"/>
          </a:xfrm>
          <a:prstGeom prst="rect">
            <a:avLst/>
          </a:prstGeom>
        </p:spPr>
        <p:txBody>
          <a:bodyPr vert="horz" lIns="91440" tIns="45720" rIns="91440" bIns="45720" rtlCol="0" anchor="ctr"/>
          <a:lstStyle>
            <a:lvl1pPr algn="r">
              <a:defRPr sz="825">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5/11/2022</a:t>
            </a:fld>
            <a:endParaRPr lang="en-US">
              <a:solidFill>
                <a:prstClr val="black">
                  <a:lumMod val="65000"/>
                  <a:lumOff val="35000"/>
                </a:prstClr>
              </a:solidFill>
              <a:latin typeface="Times New Roman"/>
            </a:endParaRPr>
          </a:p>
        </p:txBody>
      </p:sp>
      <p:sp>
        <p:nvSpPr>
          <p:cNvPr id="5" name="Footer Placeholder 4"/>
          <p:cNvSpPr>
            <a:spLocks noGrp="1"/>
          </p:cNvSpPr>
          <p:nvPr>
            <p:ph type="ftr" sz="quarter" idx="3"/>
          </p:nvPr>
        </p:nvSpPr>
        <p:spPr>
          <a:xfrm>
            <a:off x="268941" y="6423588"/>
            <a:ext cx="8163859"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pic>
        <p:nvPicPr>
          <p:cNvPr id="8" name="Picture 7" descr="TNM_green_1line_L.pdf"/>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stretch>
                <a:fillRect/>
              </a:stretch>
            </p:blipFill>
          </mc:Choice>
          <mc:Fallback>
            <p:blipFill>
              <a:blip r:embed="rId9"/>
              <a:stretch>
                <a:fillRect/>
              </a:stretch>
            </p:blipFill>
          </mc:Fallback>
        </mc:AlternateContent>
        <p:spPr>
          <a:xfrm>
            <a:off x="1940386" y="6312811"/>
            <a:ext cx="2546775" cy="1785554"/>
          </a:xfrm>
          <a:prstGeom prst="rect">
            <a:avLst/>
          </a:prstGeom>
        </p:spPr>
      </p:pic>
      <p:sp>
        <p:nvSpPr>
          <p:cNvPr id="10" name="TextBox 9"/>
          <p:cNvSpPr txBox="1"/>
          <p:nvPr/>
        </p:nvSpPr>
        <p:spPr>
          <a:xfrm>
            <a:off x="297582"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1" name="TextBox 10"/>
          <p:cNvSpPr txBox="1"/>
          <p:nvPr/>
        </p:nvSpPr>
        <p:spPr>
          <a:xfrm>
            <a:off x="10889129" y="282574"/>
            <a:ext cx="914400" cy="300082"/>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350" smtClean="0">
                <a:solidFill>
                  <a:srgbClr val="FFFFFF"/>
                </a:solidFill>
                <a:latin typeface="Arial"/>
              </a:rPr>
              <a:pPr algn="ctr" fontAlgn="auto">
                <a:spcBef>
                  <a:spcPts val="0"/>
                </a:spcBef>
                <a:spcAft>
                  <a:spcPts val="0"/>
                </a:spcAft>
                <a:buClrTx/>
                <a:buSzTx/>
                <a:buFontTx/>
                <a:buNone/>
              </a:pPr>
              <a:t>‹#›</a:t>
            </a:fld>
            <a:endParaRPr lang="en-US" sz="1350">
              <a:solidFill>
                <a:srgbClr val="FFFFFF"/>
              </a:solidFill>
              <a:latin typeface="Arial"/>
            </a:endParaRPr>
          </a:p>
        </p:txBody>
      </p:sp>
      <p:pic>
        <p:nvPicPr>
          <p:cNvPr id="1026"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460" y="6362938"/>
            <a:ext cx="1070219"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11114"/>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8" r:id="rId3"/>
  </p:sldLayoutIdLst>
  <p:txStyles>
    <p:titleStyle>
      <a:lvl1pPr algn="l" defTabSz="685800" rtl="0" eaLnBrk="1" latinLnBrk="0" hangingPunct="1">
        <a:spcBef>
          <a:spcPct val="0"/>
        </a:spcBef>
        <a:buNone/>
        <a:defRPr sz="2700" b="0" kern="1200">
          <a:solidFill>
            <a:srgbClr val="006F4B"/>
          </a:solidFill>
          <a:latin typeface="+mj-lt"/>
          <a:ea typeface="+mj-ea"/>
          <a:cs typeface="+mj-cs"/>
        </a:defRPr>
      </a:lvl1pPr>
    </p:titleStyle>
    <p:bodyStyle>
      <a:lvl1pPr marL="171450" indent="-171450" algn="l" defTabSz="685800"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900" indent="-171450" algn="l" defTabSz="685800" rtl="0" eaLnBrk="1" latinLnBrk="0" hangingPunct="1">
        <a:spcBef>
          <a:spcPts val="450"/>
        </a:spcBef>
        <a:buClr>
          <a:schemeClr val="accent4"/>
        </a:buClr>
        <a:buSzPct val="75000"/>
        <a:buFont typeface="Wingdings" pitchFamily="2" charset="2"/>
        <a:buChar char="n"/>
        <a:defRPr sz="1350" kern="1200">
          <a:solidFill>
            <a:schemeClr val="tx1">
              <a:lumMod val="65000"/>
              <a:lumOff val="35000"/>
            </a:schemeClr>
          </a:solidFill>
          <a:latin typeface="+mj-lt"/>
          <a:ea typeface="+mn-ea"/>
          <a:cs typeface="+mn-cs"/>
        </a:defRPr>
      </a:lvl2pPr>
      <a:lvl3pPr marL="514350" indent="-171450" algn="l" defTabSz="685800" rtl="0" eaLnBrk="1" latinLnBrk="0" hangingPunct="1">
        <a:spcBef>
          <a:spcPts val="450"/>
        </a:spcBef>
        <a:buClr>
          <a:srgbClr val="493A13"/>
        </a:buClr>
        <a:buSzPct val="75000"/>
        <a:buFont typeface="Wingdings" pitchFamily="2" charset="2"/>
        <a:buChar char="n"/>
        <a:defRPr sz="1350" kern="1200">
          <a:solidFill>
            <a:schemeClr val="tx1">
              <a:lumMod val="65000"/>
              <a:lumOff val="35000"/>
            </a:schemeClr>
          </a:solidFill>
          <a:latin typeface="+mj-lt"/>
          <a:ea typeface="+mn-ea"/>
          <a:cs typeface="+mn-cs"/>
        </a:defRPr>
      </a:lvl3pPr>
      <a:lvl4pPr marL="685800" indent="-171450" algn="l" defTabSz="685800" rtl="0" eaLnBrk="1" latinLnBrk="0" hangingPunct="1">
        <a:spcBef>
          <a:spcPts val="450"/>
        </a:spcBef>
        <a:buClr>
          <a:schemeClr val="accent4"/>
        </a:buClr>
        <a:buSzPct val="75000"/>
        <a:buFont typeface="Wingdings" pitchFamily="2" charset="2"/>
        <a:buChar char="n"/>
        <a:defRPr sz="1350" kern="1200">
          <a:solidFill>
            <a:schemeClr val="tx1">
              <a:lumMod val="65000"/>
              <a:lumOff val="35000"/>
            </a:schemeClr>
          </a:solidFill>
          <a:latin typeface="+mj-lt"/>
          <a:ea typeface="+mn-ea"/>
          <a:cs typeface="+mn-cs"/>
        </a:defRPr>
      </a:lvl4pPr>
      <a:lvl5pPr marL="857250" indent="-171450" algn="l" defTabSz="685800" rtl="0" eaLnBrk="1" latinLnBrk="0" hangingPunct="1">
        <a:spcBef>
          <a:spcPts val="450"/>
        </a:spcBef>
        <a:buClr>
          <a:srgbClr val="493A13"/>
        </a:buClr>
        <a:buSzPct val="75000"/>
        <a:buFont typeface="Wingdings" pitchFamily="2" charset="2"/>
        <a:buChar char="n"/>
        <a:defRPr sz="1350" kern="1200">
          <a:solidFill>
            <a:schemeClr val="tx1">
              <a:lumMod val="65000"/>
              <a:lumOff val="35000"/>
            </a:schemeClr>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0889129" y="282574"/>
            <a:ext cx="914400" cy="1600200"/>
          </a:xfrm>
          <a:prstGeom prst="rect">
            <a:avLst/>
          </a:prstGeom>
          <a:solidFill>
            <a:srgbClr val="00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Tx/>
              <a:buSzTx/>
              <a:buFontTx/>
              <a:buNone/>
            </a:pPr>
            <a:endParaRPr sz="1350">
              <a:solidFill>
                <a:prstClr val="white"/>
              </a:solidFill>
            </a:endParaRPr>
          </a:p>
        </p:txBody>
      </p:sp>
      <p:sp>
        <p:nvSpPr>
          <p:cNvPr id="2" name="Title Placeholder 1"/>
          <p:cNvSpPr>
            <a:spLocks noGrp="1"/>
          </p:cNvSpPr>
          <p:nvPr>
            <p:ph type="title"/>
          </p:nvPr>
        </p:nvSpPr>
        <p:spPr>
          <a:xfrm>
            <a:off x="664634"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4" y="1981203"/>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8"/>
            <a:ext cx="2844800" cy="365125"/>
          </a:xfrm>
          <a:prstGeom prst="rect">
            <a:avLst/>
          </a:prstGeom>
        </p:spPr>
        <p:txBody>
          <a:bodyPr vert="horz" lIns="91440" tIns="45720" rIns="91440" bIns="45720" rtlCol="0" anchor="ctr"/>
          <a:lstStyle>
            <a:lvl1pPr algn="r">
              <a:defRPr sz="825">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fld id="{E0459FF2-6399-43EA-973C-9F880BD83B54}" type="datetimeFigureOut">
              <a:rPr lang="en-US" smtClean="0">
                <a:solidFill>
                  <a:prstClr val="black">
                    <a:lumMod val="65000"/>
                    <a:lumOff val="35000"/>
                  </a:prstClr>
                </a:solidFill>
                <a:latin typeface="Times New Roman"/>
              </a:rPr>
              <a:pPr fontAlgn="auto">
                <a:spcBef>
                  <a:spcPts val="0"/>
                </a:spcBef>
                <a:spcAft>
                  <a:spcPts val="0"/>
                </a:spcAft>
                <a:buClrTx/>
                <a:buSzTx/>
                <a:buFont typeface="Wingdings" panose="05000000000000000000" pitchFamily="2" charset="2"/>
                <a:buNone/>
              </a:pPr>
              <a:t>5/11/2022</a:t>
            </a:fld>
            <a:endParaRPr lang="en-US">
              <a:solidFill>
                <a:prstClr val="black">
                  <a:lumMod val="65000"/>
                  <a:lumOff val="35000"/>
                </a:prstClr>
              </a:solidFill>
              <a:latin typeface="Times New Roman"/>
            </a:endParaRPr>
          </a:p>
        </p:txBody>
      </p:sp>
      <p:sp>
        <p:nvSpPr>
          <p:cNvPr id="5" name="Footer Placeholder 4"/>
          <p:cNvSpPr>
            <a:spLocks noGrp="1"/>
          </p:cNvSpPr>
          <p:nvPr>
            <p:ph type="ftr" sz="quarter" idx="3"/>
          </p:nvPr>
        </p:nvSpPr>
        <p:spPr>
          <a:xfrm>
            <a:off x="268941" y="6423588"/>
            <a:ext cx="8163859"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fontAlgn="auto">
              <a:spcBef>
                <a:spcPts val="0"/>
              </a:spcBef>
              <a:spcAft>
                <a:spcPts val="0"/>
              </a:spcAft>
              <a:buClrTx/>
              <a:buSzTx/>
              <a:buFont typeface="Wingdings" panose="05000000000000000000" pitchFamily="2" charset="2"/>
              <a:buNone/>
            </a:pPr>
            <a:endParaRPr lang="en-US">
              <a:solidFill>
                <a:prstClr val="black">
                  <a:lumMod val="65000"/>
                  <a:lumOff val="35000"/>
                </a:prstClr>
              </a:solidFill>
              <a:latin typeface="Times New Roman"/>
            </a:endParaRPr>
          </a:p>
        </p:txBody>
      </p:sp>
      <p:pic>
        <p:nvPicPr>
          <p:cNvPr id="8" name="Picture 7" descr="TNM_green_1line_L.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940386" y="6312811"/>
            <a:ext cx="2546775" cy="1785554"/>
          </a:xfrm>
          <a:prstGeom prst="rect">
            <a:avLst/>
          </a:prstGeom>
        </p:spPr>
      </p:pic>
      <p:sp>
        <p:nvSpPr>
          <p:cNvPr id="10" name="TextBox 9"/>
          <p:cNvSpPr txBox="1"/>
          <p:nvPr/>
        </p:nvSpPr>
        <p:spPr>
          <a:xfrm>
            <a:off x="297582" y="228600"/>
            <a:ext cx="347879" cy="415498"/>
          </a:xfrm>
          <a:prstGeom prst="rect">
            <a:avLst/>
          </a:prstGeom>
          <a:noFill/>
        </p:spPr>
        <p:txBody>
          <a:bodyPr wrap="square" lIns="0" tIns="0" rIns="0" bIns="0" rtlCol="0">
            <a:spAutoFit/>
          </a:bodyPr>
          <a:lstStyle/>
          <a:p>
            <a:pPr fontAlgn="auto">
              <a:spcBef>
                <a:spcPts val="0"/>
              </a:spcBef>
              <a:spcAft>
                <a:spcPts val="0"/>
              </a:spcAft>
              <a:buClrTx/>
              <a:buSzTx/>
              <a:buFontTx/>
              <a:buNone/>
            </a:pPr>
            <a:r>
              <a:rPr lang="en-US" sz="2700" b="1">
                <a:solidFill>
                  <a:prstClr val="black">
                    <a:lumMod val="50000"/>
                    <a:lumOff val="50000"/>
                  </a:prstClr>
                </a:solidFill>
                <a:latin typeface="Times New Roman"/>
              </a:rPr>
              <a:t>+</a:t>
            </a:r>
          </a:p>
        </p:txBody>
      </p:sp>
      <p:sp>
        <p:nvSpPr>
          <p:cNvPr id="11" name="TextBox 10"/>
          <p:cNvSpPr txBox="1"/>
          <p:nvPr/>
        </p:nvSpPr>
        <p:spPr>
          <a:xfrm>
            <a:off x="10889129" y="282574"/>
            <a:ext cx="914400" cy="300082"/>
          </a:xfrm>
          <a:prstGeom prst="rect">
            <a:avLst/>
          </a:prstGeom>
          <a:noFill/>
        </p:spPr>
        <p:txBody>
          <a:bodyPr wrap="square" rtlCol="0">
            <a:spAutoFit/>
          </a:bodyPr>
          <a:lstStyle/>
          <a:p>
            <a:pPr algn="ctr" fontAlgn="auto">
              <a:spcBef>
                <a:spcPts val="0"/>
              </a:spcBef>
              <a:spcAft>
                <a:spcPts val="0"/>
              </a:spcAft>
              <a:buClrTx/>
              <a:buSzTx/>
              <a:buFontTx/>
              <a:buNone/>
            </a:pPr>
            <a:fld id="{D3DCFC8B-A080-8843-95A7-25512C0D1D12}" type="slidenum">
              <a:rPr lang="en-US" sz="1350" smtClean="0">
                <a:solidFill>
                  <a:srgbClr val="FFFFFF"/>
                </a:solidFill>
                <a:latin typeface="Arial"/>
              </a:rPr>
              <a:pPr algn="ctr" fontAlgn="auto">
                <a:spcBef>
                  <a:spcPts val="0"/>
                </a:spcBef>
                <a:spcAft>
                  <a:spcPts val="0"/>
                </a:spcAft>
                <a:buClrTx/>
                <a:buSzTx/>
                <a:buFontTx/>
                <a:buNone/>
              </a:pPr>
              <a:t>‹#›</a:t>
            </a:fld>
            <a:endParaRPr lang="en-US" sz="1350">
              <a:solidFill>
                <a:srgbClr val="FFFFFF"/>
              </a:solidFill>
              <a:latin typeface="Arial"/>
            </a:endParaRPr>
          </a:p>
        </p:txBody>
      </p:sp>
      <p:pic>
        <p:nvPicPr>
          <p:cNvPr id="1026"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460" y="6362938"/>
            <a:ext cx="1070219" cy="3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676369"/>
      </p:ext>
    </p:extLst>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Lst>
  <p:txStyles>
    <p:titleStyle>
      <a:lvl1pPr algn="l" defTabSz="685800" rtl="0" eaLnBrk="1" latinLnBrk="0" hangingPunct="1">
        <a:spcBef>
          <a:spcPct val="0"/>
        </a:spcBef>
        <a:buNone/>
        <a:defRPr sz="2700" b="0" kern="1200">
          <a:solidFill>
            <a:srgbClr val="006F4B"/>
          </a:solidFill>
          <a:latin typeface="+mj-lt"/>
          <a:ea typeface="+mj-ea"/>
          <a:cs typeface="+mj-cs"/>
        </a:defRPr>
      </a:lvl1pPr>
    </p:titleStyle>
    <p:bodyStyle>
      <a:lvl1pPr marL="171450" indent="-171450" algn="l" defTabSz="685800" rtl="0" eaLnBrk="1" latinLnBrk="0" hangingPunct="1">
        <a:spcBef>
          <a:spcPts val="1500"/>
        </a:spcBef>
        <a:buClr>
          <a:srgbClr val="493A13"/>
        </a:buClr>
        <a:buSzPct val="75000"/>
        <a:buFont typeface="Wingdings" pitchFamily="2" charset="2"/>
        <a:buChar char="n"/>
        <a:defRPr sz="1500" kern="1200">
          <a:solidFill>
            <a:schemeClr val="tx1">
              <a:lumMod val="65000"/>
              <a:lumOff val="35000"/>
            </a:schemeClr>
          </a:solidFill>
          <a:latin typeface="+mj-lt"/>
          <a:ea typeface="+mn-ea"/>
          <a:cs typeface="+mn-cs"/>
        </a:defRPr>
      </a:lvl1pPr>
      <a:lvl2pPr marL="342900" indent="-171450" algn="l" defTabSz="685800" rtl="0" eaLnBrk="1" latinLnBrk="0" hangingPunct="1">
        <a:spcBef>
          <a:spcPts val="450"/>
        </a:spcBef>
        <a:buClr>
          <a:schemeClr val="accent4"/>
        </a:buClr>
        <a:buSzPct val="75000"/>
        <a:buFont typeface="Wingdings" pitchFamily="2" charset="2"/>
        <a:buChar char="n"/>
        <a:defRPr sz="1350" kern="1200">
          <a:solidFill>
            <a:schemeClr val="tx1">
              <a:lumMod val="65000"/>
              <a:lumOff val="35000"/>
            </a:schemeClr>
          </a:solidFill>
          <a:latin typeface="+mj-lt"/>
          <a:ea typeface="+mn-ea"/>
          <a:cs typeface="+mn-cs"/>
        </a:defRPr>
      </a:lvl2pPr>
      <a:lvl3pPr marL="514350" indent="-171450" algn="l" defTabSz="685800" rtl="0" eaLnBrk="1" latinLnBrk="0" hangingPunct="1">
        <a:spcBef>
          <a:spcPts val="450"/>
        </a:spcBef>
        <a:buClr>
          <a:srgbClr val="493A13"/>
        </a:buClr>
        <a:buSzPct val="75000"/>
        <a:buFont typeface="Wingdings" pitchFamily="2" charset="2"/>
        <a:buChar char="n"/>
        <a:defRPr sz="1350" kern="1200">
          <a:solidFill>
            <a:schemeClr val="tx1">
              <a:lumMod val="65000"/>
              <a:lumOff val="35000"/>
            </a:schemeClr>
          </a:solidFill>
          <a:latin typeface="+mj-lt"/>
          <a:ea typeface="+mn-ea"/>
          <a:cs typeface="+mn-cs"/>
        </a:defRPr>
      </a:lvl3pPr>
      <a:lvl4pPr marL="685800" indent="-171450" algn="l" defTabSz="685800" rtl="0" eaLnBrk="1" latinLnBrk="0" hangingPunct="1">
        <a:spcBef>
          <a:spcPts val="450"/>
        </a:spcBef>
        <a:buClr>
          <a:schemeClr val="accent4"/>
        </a:buClr>
        <a:buSzPct val="75000"/>
        <a:buFont typeface="Wingdings" pitchFamily="2" charset="2"/>
        <a:buChar char="n"/>
        <a:defRPr sz="1350" kern="1200">
          <a:solidFill>
            <a:schemeClr val="tx1">
              <a:lumMod val="65000"/>
              <a:lumOff val="35000"/>
            </a:schemeClr>
          </a:solidFill>
          <a:latin typeface="+mj-lt"/>
          <a:ea typeface="+mn-ea"/>
          <a:cs typeface="+mn-cs"/>
        </a:defRPr>
      </a:lvl4pPr>
      <a:lvl5pPr marL="857250" indent="-171450" algn="l" defTabSz="685800" rtl="0" eaLnBrk="1" latinLnBrk="0" hangingPunct="1">
        <a:spcBef>
          <a:spcPts val="450"/>
        </a:spcBef>
        <a:buClr>
          <a:srgbClr val="493A13"/>
        </a:buClr>
        <a:buSzPct val="75000"/>
        <a:buFont typeface="Wingdings" pitchFamily="2" charset="2"/>
        <a:buChar char="n"/>
        <a:defRPr sz="1350" kern="1200">
          <a:solidFill>
            <a:schemeClr val="tx1">
              <a:lumMod val="65000"/>
              <a:lumOff val="35000"/>
            </a:schemeClr>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48.jpeg"/><Relationship Id="rId11" Type="http://schemas.openxmlformats.org/officeDocument/2006/relationships/image" Target="../media/image36.svg"/><Relationship Id="rId5" Type="http://schemas.openxmlformats.org/officeDocument/2006/relationships/image" Target="../media/image47.png"/><Relationship Id="rId10" Type="http://schemas.openxmlformats.org/officeDocument/2006/relationships/image" Target="../media/image35.png"/><Relationship Id="rId4" Type="http://schemas.openxmlformats.org/officeDocument/2006/relationships/image" Target="../media/image46.jpe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3433" y="1466729"/>
            <a:ext cx="4995178" cy="2641601"/>
          </a:xfrm>
        </p:spPr>
        <p:txBody>
          <a:bodyPr>
            <a:normAutofit/>
          </a:bodyPr>
          <a:lstStyle/>
          <a:p>
            <a:r>
              <a:rPr lang="en-US" sz="3200" dirty="0">
                <a:ea typeface="+mj-lt"/>
                <a:cs typeface="+mj-lt"/>
              </a:rPr>
              <a:t>National DEM-based Hydro</a:t>
            </a:r>
          </a:p>
          <a:p>
            <a:endParaRPr lang="en-US" sz="3200" dirty="0">
              <a:ea typeface="+mj-lt"/>
              <a:cs typeface="+mj-lt"/>
            </a:endParaRPr>
          </a:p>
        </p:txBody>
      </p:sp>
      <p:sp>
        <p:nvSpPr>
          <p:cNvPr id="3" name="Subtitle 2">
            <a:extLst>
              <a:ext uri="{FF2B5EF4-FFF2-40B4-BE49-F238E27FC236}">
                <a16:creationId xmlns:a16="http://schemas.microsoft.com/office/drawing/2014/main" id="{F3BFEB80-CBE1-4D59-B206-66B45649E04A}"/>
              </a:ext>
            </a:extLst>
          </p:cNvPr>
          <p:cNvSpPr>
            <a:spLocks noGrp="1"/>
          </p:cNvSpPr>
          <p:nvPr>
            <p:ph type="subTitle" idx="1"/>
          </p:nvPr>
        </p:nvSpPr>
        <p:spPr>
          <a:xfrm>
            <a:off x="6041409" y="5297445"/>
            <a:ext cx="5384800" cy="1321719"/>
          </a:xfrm>
        </p:spPr>
        <p:txBody>
          <a:bodyPr vert="horz" lIns="91440" tIns="45720" rIns="91440" bIns="45720" rtlCol="0" anchor="t">
            <a:normAutofit fontScale="85000" lnSpcReduction="10000"/>
          </a:bodyPr>
          <a:lstStyle/>
          <a:p>
            <a:r>
              <a:rPr lang="en-US" sz="2400" dirty="0">
                <a:cs typeface="Arial"/>
              </a:rPr>
              <a:t>Alan Rea</a:t>
            </a:r>
          </a:p>
          <a:p>
            <a:r>
              <a:rPr lang="en-US" sz="1900" dirty="0">
                <a:cs typeface="Arial"/>
              </a:rPr>
              <a:t>Senior Advisor for Hydrography Science and Applications</a:t>
            </a:r>
          </a:p>
          <a:p>
            <a:r>
              <a:rPr lang="en-US" sz="1900" dirty="0">
                <a:cs typeface="Arial"/>
              </a:rPr>
              <a:t>National Geospatial Program</a:t>
            </a:r>
          </a:p>
          <a:p>
            <a:r>
              <a:rPr lang="en-US" dirty="0">
                <a:cs typeface="Arial"/>
              </a:rPr>
              <a:t>May 12, 2022</a:t>
            </a:r>
          </a:p>
          <a:p>
            <a:endParaRPr lang="en-US" sz="2400" dirty="0">
              <a:cs typeface="Arial"/>
            </a:endParaRPr>
          </a:p>
        </p:txBody>
      </p:sp>
      <p:sp>
        <p:nvSpPr>
          <p:cNvPr id="4" name="TextBox 3">
            <a:extLst>
              <a:ext uri="{FF2B5EF4-FFF2-40B4-BE49-F238E27FC236}">
                <a16:creationId xmlns:a16="http://schemas.microsoft.com/office/drawing/2014/main" id="{C88FE6B3-6C94-4580-AAE3-9F44463B1EA7}"/>
              </a:ext>
            </a:extLst>
          </p:cNvPr>
          <p:cNvSpPr txBox="1"/>
          <p:nvPr/>
        </p:nvSpPr>
        <p:spPr>
          <a:xfrm>
            <a:off x="6471634" y="5422006"/>
            <a:ext cx="445956" cy="58477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1216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Data format longevity</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8" name="Shape 160">
            <a:extLst>
              <a:ext uri="{FF2B5EF4-FFF2-40B4-BE49-F238E27FC236}">
                <a16:creationId xmlns:a16="http://schemas.microsoft.com/office/drawing/2014/main" id="{D3D03A46-FA5D-434A-84BF-0C5B7267559F}"/>
              </a:ext>
            </a:extLst>
          </p:cNvPr>
          <p:cNvSpPr/>
          <p:nvPr/>
        </p:nvSpPr>
        <p:spPr>
          <a:xfrm>
            <a:off x="692272" y="1219688"/>
            <a:ext cx="5438125" cy="4885689"/>
          </a:xfrm>
          <a:prstGeom prst="rect">
            <a:avLst/>
          </a:prstGeom>
          <a:noFill/>
          <a:ln>
            <a:noFill/>
          </a:ln>
        </p:spPr>
        <p:txBody>
          <a:bodyPr lIns="91425" tIns="45700" rIns="91425" bIns="45700" anchor="t" anchorCtr="0">
            <a:noAutofit/>
          </a:bodyPr>
          <a:lstStyle/>
          <a:p>
            <a:pPr marL="285750"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CD-ROMs published in 1994-99</a:t>
            </a:r>
          </a:p>
          <a:p>
            <a:pPr marL="285750"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File formats:</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Text files</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FGDC Metadata in text files</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Vector data – DLG and </a:t>
            </a:r>
            <a:r>
              <a:rPr lang="en-US" sz="1600" dirty="0" err="1">
                <a:solidFill>
                  <a:srgbClr val="595959"/>
                </a:solidFill>
                <a:latin typeface="Arial"/>
                <a:cs typeface="Arial"/>
              </a:rPr>
              <a:t>dBASE</a:t>
            </a:r>
            <a:r>
              <a:rPr lang="en-US" sz="1600" dirty="0">
                <a:solidFill>
                  <a:srgbClr val="595959"/>
                </a:solidFill>
                <a:latin typeface="Arial"/>
                <a:cs typeface="Arial"/>
              </a:rPr>
              <a:t>, ARC/INFO Coverages, e00</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Raster data – BIL, ARC/INFO Grid </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Graphics: GIF, .PS</a:t>
            </a:r>
          </a:p>
          <a:p>
            <a:pPr marL="285750"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Software</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FORTRAN, C code</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Windows 3 .exe</a:t>
            </a:r>
          </a:p>
          <a:p>
            <a:pPr marL="742950" lvl="1"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ArcView 1 (Windows 3)</a:t>
            </a:r>
          </a:p>
          <a:p>
            <a:pPr marL="285750" indent="-285750">
              <a:spcBef>
                <a:spcPts val="1000"/>
              </a:spcBef>
              <a:spcAft>
                <a:spcPts val="0"/>
              </a:spcAft>
              <a:buClr>
                <a:srgbClr val="006F4B"/>
              </a:buClr>
              <a:buSzPct val="75000"/>
              <a:buFont typeface="Wingdings" panose="05000000000000000000" pitchFamily="2" charset="2"/>
              <a:buChar char=""/>
              <a:defRPr/>
            </a:pPr>
            <a:r>
              <a:rPr lang="en-US" sz="1600" dirty="0">
                <a:solidFill>
                  <a:srgbClr val="595959"/>
                </a:solidFill>
                <a:latin typeface="Arial"/>
                <a:cs typeface="Arial"/>
              </a:rPr>
              <a:t>No Shapefiles or PDFs</a:t>
            </a:r>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pic>
        <p:nvPicPr>
          <p:cNvPr id="3" name="Picture 2">
            <a:extLst>
              <a:ext uri="{FF2B5EF4-FFF2-40B4-BE49-F238E27FC236}">
                <a16:creationId xmlns:a16="http://schemas.microsoft.com/office/drawing/2014/main" id="{F89595EB-072A-4D94-B2FF-E323E8F3502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8872" r="19061"/>
          <a:stretch/>
        </p:blipFill>
        <p:spPr>
          <a:xfrm>
            <a:off x="6414868" y="845790"/>
            <a:ext cx="5777132" cy="6012210"/>
          </a:xfrm>
          <a:prstGeom prst="rect">
            <a:avLst/>
          </a:prstGeom>
        </p:spPr>
      </p:pic>
    </p:spTree>
    <p:extLst>
      <p:ext uri="{BB962C8B-B14F-4D97-AF65-F5344CB8AC3E}">
        <p14:creationId xmlns:p14="http://schemas.microsoft.com/office/powerpoint/2010/main" val="265188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The Early 2000’s</a:t>
            </a: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5" y="1879084"/>
            <a:ext cx="4553776"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Several December meetings in Austin (ice storm, Bush v. Gore, raster-vector “wars”)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Teams formed for </a:t>
            </a:r>
            <a:r>
              <a:rPr lang="en-US" sz="2400" dirty="0" err="1">
                <a:solidFill>
                  <a:srgbClr val="595959"/>
                </a:solidFill>
                <a:latin typeface="Arial"/>
                <a:ea typeface="Arial"/>
                <a:cs typeface="Arial"/>
                <a:sym typeface="Arial"/>
              </a:rPr>
              <a:t>NHDPlus</a:t>
            </a:r>
            <a:r>
              <a:rPr lang="en-US" sz="2400" dirty="0">
                <a:solidFill>
                  <a:srgbClr val="595959"/>
                </a:solidFill>
                <a:latin typeface="Arial"/>
                <a:ea typeface="Arial"/>
                <a:cs typeface="Arial"/>
                <a:sym typeface="Arial"/>
              </a:rPr>
              <a:t> and </a:t>
            </a:r>
            <a:r>
              <a:rPr lang="en-US" sz="2400" dirty="0" err="1">
                <a:solidFill>
                  <a:srgbClr val="595959"/>
                </a:solidFill>
                <a:latin typeface="Arial"/>
                <a:ea typeface="Arial"/>
                <a:cs typeface="Arial"/>
                <a:sym typeface="Arial"/>
              </a:rPr>
              <a:t>StreamStats</a:t>
            </a:r>
            <a:endParaRPr lang="en-US" sz="2400" dirty="0">
              <a:solidFill>
                <a:srgbClr val="595959"/>
              </a:solidFill>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Web-based tools and services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NED and NHD established and continuously updating to higher resolution</a:t>
            </a:r>
          </a:p>
        </p:txBody>
      </p:sp>
      <p:sp>
        <p:nvSpPr>
          <p:cNvPr id="8" name="Text Placeholder 4">
            <a:extLst>
              <a:ext uri="{FF2B5EF4-FFF2-40B4-BE49-F238E27FC236}">
                <a16:creationId xmlns:a16="http://schemas.microsoft.com/office/drawing/2014/main" id="{541BEDD6-CEE5-4969-856F-C94F68347D8F}"/>
              </a:ext>
            </a:extLst>
          </p:cNvPr>
          <p:cNvSpPr txBox="1">
            <a:spLocks/>
          </p:cNvSpPr>
          <p:nvPr/>
        </p:nvSpPr>
        <p:spPr>
          <a:xfrm>
            <a:off x="580329" y="1204106"/>
            <a:ext cx="9305076" cy="392096"/>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Consortium </a:t>
            </a:r>
            <a:r>
              <a:rPr kumimoji="0" lang="en-US" sz="2400" b="0" i="0" u="none" strike="noStrike" kern="1200" cap="none" spc="0" normalizeH="0" baseline="0" noProof="0" dirty="0" err="1">
                <a:ln>
                  <a:noFill/>
                </a:ln>
                <a:solidFill>
                  <a:schemeClr val="tx1">
                    <a:lumMod val="65000"/>
                    <a:lumOff val="35000"/>
                  </a:schemeClr>
                </a:solidFill>
                <a:effectLst/>
                <a:uLnTx/>
                <a:uFillTx/>
                <a:latin typeface="Arial"/>
                <a:ea typeface="Tahoma"/>
                <a:cs typeface="Tahoma"/>
                <a:sym typeface="Tahoma"/>
              </a:rPr>
              <a:t>fo</a:t>
            </a:r>
            <a:r>
              <a:rPr lang="en-US" sz="2400" dirty="0">
                <a:solidFill>
                  <a:schemeClr val="tx1">
                    <a:lumMod val="65000"/>
                    <a:lumOff val="35000"/>
                  </a:schemeClr>
                </a:solidFill>
                <a:ea typeface="Tahoma"/>
                <a:cs typeface="Tahoma"/>
                <a:sym typeface="Tahoma"/>
              </a:rPr>
              <a:t>r GIS in Water Resources</a:t>
            </a: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pic>
        <p:nvPicPr>
          <p:cNvPr id="9" name="Picture 2">
            <a:extLst>
              <a:ext uri="{FF2B5EF4-FFF2-40B4-BE49-F238E27FC236}">
                <a16:creationId xmlns:a16="http://schemas.microsoft.com/office/drawing/2014/main" id="{6966E250-A9B2-4899-A387-85456C67C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837" y="1822360"/>
            <a:ext cx="6755161" cy="49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77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National Datasets—NED and NHD</a:t>
            </a: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5" y="1879084"/>
            <a:ext cx="4553776"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Logically seamless datasets that cover the nation and edge-match</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Spatial metadata describing data quality/sources/methods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err="1">
                <a:solidFill>
                  <a:srgbClr val="595959"/>
                </a:solidFill>
                <a:latin typeface="Arial"/>
                <a:ea typeface="Arial"/>
                <a:cs typeface="Arial"/>
                <a:sym typeface="Arial"/>
              </a:rPr>
              <a:t>NHDPlus</a:t>
            </a:r>
            <a:r>
              <a:rPr lang="en-US" sz="2400" dirty="0">
                <a:solidFill>
                  <a:srgbClr val="595959"/>
                </a:solidFill>
                <a:latin typeface="Arial"/>
                <a:ea typeface="Arial"/>
                <a:cs typeface="Arial"/>
                <a:sym typeface="Arial"/>
              </a:rPr>
              <a:t> and </a:t>
            </a:r>
            <a:r>
              <a:rPr lang="en-US" sz="2400" dirty="0" err="1">
                <a:solidFill>
                  <a:srgbClr val="595959"/>
                </a:solidFill>
                <a:latin typeface="Arial"/>
                <a:ea typeface="Arial"/>
                <a:cs typeface="Arial"/>
                <a:sym typeface="Arial"/>
              </a:rPr>
              <a:t>StreamStats</a:t>
            </a:r>
            <a:r>
              <a:rPr lang="en-US" sz="2400" dirty="0">
                <a:solidFill>
                  <a:srgbClr val="595959"/>
                </a:solidFill>
                <a:latin typeface="Arial"/>
                <a:ea typeface="Arial"/>
                <a:cs typeface="Arial"/>
                <a:sym typeface="Arial"/>
              </a:rPr>
              <a:t> sought to combine the best of raster and vector worlds (DEMs and NHD)</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solidFill>
                <a:srgbClr val="595959"/>
              </a:solidFill>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solidFill>
                <a:srgbClr val="595959"/>
              </a:solidFill>
              <a:latin typeface="Arial"/>
              <a:ea typeface="Arial"/>
              <a:cs typeface="Arial"/>
              <a:sym typeface="Arial"/>
            </a:endParaRPr>
          </a:p>
        </p:txBody>
      </p:sp>
      <p:sp>
        <p:nvSpPr>
          <p:cNvPr id="8" name="Text Placeholder 4">
            <a:extLst>
              <a:ext uri="{FF2B5EF4-FFF2-40B4-BE49-F238E27FC236}">
                <a16:creationId xmlns:a16="http://schemas.microsoft.com/office/drawing/2014/main" id="{541BEDD6-CEE5-4969-856F-C94F68347D8F}"/>
              </a:ext>
            </a:extLst>
          </p:cNvPr>
          <p:cNvSpPr txBox="1">
            <a:spLocks/>
          </p:cNvSpPr>
          <p:nvPr/>
        </p:nvSpPr>
        <p:spPr>
          <a:xfrm>
            <a:off x="580329" y="1204106"/>
            <a:ext cx="9305076" cy="392096"/>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Basic concepts evolved</a:t>
            </a:r>
          </a:p>
        </p:txBody>
      </p:sp>
      <p:pic>
        <p:nvPicPr>
          <p:cNvPr id="10" name="Picture 2">
            <a:extLst>
              <a:ext uri="{FF2B5EF4-FFF2-40B4-BE49-F238E27FC236}">
                <a16:creationId xmlns:a16="http://schemas.microsoft.com/office/drawing/2014/main" id="{87A3CECA-DC3D-4342-9D50-3A3AB4440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451" y="1726684"/>
            <a:ext cx="6465003" cy="500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491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The 2010’s</a:t>
            </a: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5" y="1879084"/>
            <a:ext cx="4553776"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3D Elevation Program replaced NED</a:t>
            </a:r>
          </a:p>
          <a:p>
            <a:pPr marL="742950" lvl="1"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Building partnerships</a:t>
            </a:r>
          </a:p>
          <a:p>
            <a:pPr marL="742950" lvl="1"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Specifications and acquisition</a:t>
            </a:r>
          </a:p>
          <a:p>
            <a:pPr marL="285750" indent="-285750">
              <a:spcBef>
                <a:spcPts val="1200"/>
              </a:spcBef>
              <a:spcAft>
                <a:spcPts val="0"/>
              </a:spcAft>
              <a:buClr>
                <a:srgbClr val="006F4B"/>
              </a:buClr>
              <a:buSzPct val="75000"/>
              <a:buFont typeface="Wingdings" panose="05000000000000000000" pitchFamily="2" charset="2"/>
              <a:buChar char=""/>
              <a:defRPr/>
            </a:pPr>
            <a:r>
              <a:rPr lang="en-US" sz="2000" dirty="0" err="1">
                <a:solidFill>
                  <a:srgbClr val="595959"/>
                </a:solidFill>
                <a:latin typeface="Arial"/>
                <a:ea typeface="Arial"/>
                <a:cs typeface="Arial"/>
                <a:sym typeface="Arial"/>
              </a:rPr>
              <a:t>NHDPlus</a:t>
            </a:r>
            <a:r>
              <a:rPr lang="en-US" sz="2000" dirty="0">
                <a:solidFill>
                  <a:srgbClr val="595959"/>
                </a:solidFill>
                <a:latin typeface="Arial"/>
                <a:ea typeface="Arial"/>
                <a:cs typeface="Arial"/>
                <a:sym typeface="Arial"/>
              </a:rPr>
              <a:t> High Resolution</a:t>
            </a:r>
          </a:p>
          <a:p>
            <a:pPr marL="742950" lvl="1"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Beta done for CONUS, HI/PR, territories</a:t>
            </a:r>
          </a:p>
          <a:p>
            <a:pPr marL="742950" lvl="1"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Alaska begun, a long-term project</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solidFill>
                <a:srgbClr val="595959"/>
              </a:solidFill>
              <a:latin typeface="Arial"/>
              <a:ea typeface="Arial"/>
              <a:cs typeface="Arial"/>
              <a:sym typeface="Arial"/>
            </a:endParaRPr>
          </a:p>
        </p:txBody>
      </p:sp>
      <p:sp>
        <p:nvSpPr>
          <p:cNvPr id="8" name="Text Placeholder 4">
            <a:extLst>
              <a:ext uri="{FF2B5EF4-FFF2-40B4-BE49-F238E27FC236}">
                <a16:creationId xmlns:a16="http://schemas.microsoft.com/office/drawing/2014/main" id="{541BEDD6-CEE5-4969-856F-C94F68347D8F}"/>
              </a:ext>
            </a:extLst>
          </p:cNvPr>
          <p:cNvSpPr txBox="1">
            <a:spLocks/>
          </p:cNvSpPr>
          <p:nvPr/>
        </p:nvSpPr>
        <p:spPr>
          <a:xfrm>
            <a:off x="580329" y="1204106"/>
            <a:ext cx="9305076" cy="392096"/>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Consolidating National Datasets and </a:t>
            </a:r>
            <a:r>
              <a:rPr lang="en-US" sz="2400" dirty="0">
                <a:solidFill>
                  <a:schemeClr val="tx1">
                    <a:lumMod val="65000"/>
                    <a:lumOff val="35000"/>
                  </a:schemeClr>
                </a:solidFill>
                <a:ea typeface="Tahoma"/>
                <a:cs typeface="Tahoma"/>
                <a:sym typeface="Tahoma"/>
              </a:rPr>
              <a:t>Building </a:t>
            </a: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Partnerships</a:t>
            </a:r>
          </a:p>
        </p:txBody>
      </p:sp>
      <p:pic>
        <p:nvPicPr>
          <p:cNvPr id="2050" name="Picture 2" descr="Map showing 3D Elevation Program FY22 Partnerships ">
            <a:extLst>
              <a:ext uri="{FF2B5EF4-FFF2-40B4-BE49-F238E27FC236}">
                <a16:creationId xmlns:a16="http://schemas.microsoft.com/office/drawing/2014/main" id="{332B8511-7032-4328-BE53-2459CFA5C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340" y="1820206"/>
            <a:ext cx="6422265" cy="496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err="1">
                <a:solidFill>
                  <a:srgbClr val="006F4B"/>
                </a:solidFill>
              </a:rPr>
              <a:t>NHDPlus</a:t>
            </a:r>
            <a:r>
              <a:rPr lang="en-US" sz="3600" dirty="0">
                <a:solidFill>
                  <a:srgbClr val="006F4B"/>
                </a:solidFill>
              </a:rPr>
              <a:t> High Resolution</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3793545" cy="4418622"/>
          </a:xfrm>
          <a:prstGeom prst="rect">
            <a:avLst/>
          </a:prstGeom>
          <a:noFill/>
          <a:ln>
            <a:noFill/>
          </a:ln>
        </p:spPr>
        <p:txBody>
          <a:bodyPr lIns="91425" tIns="45700" rIns="91425" bIns="45700" anchor="t" anchorCtr="0">
            <a:noAutofit/>
          </a:bodyPr>
          <a:lstStyle/>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Adds catchment areas, flow </a:t>
            </a:r>
            <a:r>
              <a:rPr lang="en-US" sz="2000" dirty="0" err="1">
                <a:solidFill>
                  <a:srgbClr val="595959"/>
                </a:solidFill>
                <a:latin typeface="Arial"/>
                <a:cs typeface="Arial"/>
              </a:rPr>
              <a:t>rasters</a:t>
            </a:r>
            <a:r>
              <a:rPr lang="en-US" sz="2000" dirty="0">
                <a:solidFill>
                  <a:srgbClr val="595959"/>
                </a:solidFill>
                <a:latin typeface="Arial"/>
                <a:cs typeface="Arial"/>
              </a:rPr>
              <a:t>, many more attributes to NHD</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err="1">
                <a:solidFill>
                  <a:srgbClr val="595959"/>
                </a:solidFill>
                <a:latin typeface="Arial"/>
                <a:cs typeface="Arial"/>
              </a:rPr>
              <a:t>NHDPlus</a:t>
            </a:r>
            <a:r>
              <a:rPr lang="en-US" sz="2000" dirty="0">
                <a:solidFill>
                  <a:srgbClr val="595959"/>
                </a:solidFill>
                <a:latin typeface="Arial"/>
                <a:cs typeface="Arial"/>
              </a:rPr>
              <a:t> HR Beta finished except Alaska</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Mean annual streamflow estimates on (nearly) every flowline</a:t>
            </a:r>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pic>
        <p:nvPicPr>
          <p:cNvPr id="3" name="Picture 2">
            <a:extLst>
              <a:ext uri="{FF2B5EF4-FFF2-40B4-BE49-F238E27FC236}">
                <a16:creationId xmlns:a16="http://schemas.microsoft.com/office/drawing/2014/main" id="{E8BB06CB-26A9-4A05-8EC7-B317B1FC61BB}"/>
              </a:ext>
            </a:extLst>
          </p:cNvPr>
          <p:cNvPicPr>
            <a:picLocks noChangeAspect="1"/>
          </p:cNvPicPr>
          <p:nvPr/>
        </p:nvPicPr>
        <p:blipFill>
          <a:blip r:embed="rId3"/>
          <a:stretch>
            <a:fillRect/>
          </a:stretch>
        </p:blipFill>
        <p:spPr>
          <a:xfrm>
            <a:off x="4609338" y="1726684"/>
            <a:ext cx="7582662" cy="5045227"/>
          </a:xfrm>
          <a:prstGeom prst="rect">
            <a:avLst/>
          </a:prstGeom>
        </p:spPr>
      </p:pic>
    </p:spTree>
    <p:extLst>
      <p:ext uri="{BB962C8B-B14F-4D97-AF65-F5344CB8AC3E}">
        <p14:creationId xmlns:p14="http://schemas.microsoft.com/office/powerpoint/2010/main" val="145148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err="1">
                <a:solidFill>
                  <a:srgbClr val="006F4B"/>
                </a:solidFill>
              </a:rPr>
              <a:t>NHDPlus</a:t>
            </a:r>
            <a:r>
              <a:rPr lang="en-US" sz="3600" dirty="0">
                <a:solidFill>
                  <a:srgbClr val="006F4B"/>
                </a:solidFill>
              </a:rPr>
              <a:t> HR Beta—Some Caveats</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4613372" cy="4418622"/>
          </a:xfrm>
          <a:prstGeom prst="rect">
            <a:avLst/>
          </a:prstGeom>
          <a:noFill/>
          <a:ln>
            <a:noFill/>
          </a:ln>
        </p:spPr>
        <p:txBody>
          <a:bodyPr lIns="91425" tIns="45700" rIns="91425" bIns="45700" anchor="t" anchorCtr="0">
            <a:noAutofit/>
          </a:bodyPr>
          <a:lstStyle/>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NHD began as a cartographic product</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There is a lot of disconnected network</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The map at right shows network ends in </a:t>
            </a:r>
            <a:r>
              <a:rPr lang="en-US" sz="2000" dirty="0" err="1">
                <a:solidFill>
                  <a:srgbClr val="595959"/>
                </a:solidFill>
                <a:latin typeface="Arial"/>
                <a:cs typeface="Arial"/>
              </a:rPr>
              <a:t>NHDPlus</a:t>
            </a:r>
            <a:r>
              <a:rPr lang="en-US" sz="2000" dirty="0">
                <a:solidFill>
                  <a:srgbClr val="595959"/>
                </a:solidFill>
                <a:latin typeface="Arial"/>
                <a:cs typeface="Arial"/>
              </a:rPr>
              <a:t> HR Beta</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The vast majority are small networks, but with some exceptions</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EPA is leading an effort to connect as many of these as reasonably possible in an automated process</a:t>
            </a:r>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pic>
        <p:nvPicPr>
          <p:cNvPr id="3" name="Picture 2" descr="Map&#10;&#10;Description automatically generated with medium confidence">
            <a:extLst>
              <a:ext uri="{FF2B5EF4-FFF2-40B4-BE49-F238E27FC236}">
                <a16:creationId xmlns:a16="http://schemas.microsoft.com/office/drawing/2014/main" id="{06267B4A-22A8-4C22-BBC6-B83ADB4B0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247" y="1696864"/>
            <a:ext cx="6792412" cy="4552682"/>
          </a:xfrm>
          <a:prstGeom prst="rect">
            <a:avLst/>
          </a:prstGeom>
        </p:spPr>
      </p:pic>
    </p:spTree>
    <p:extLst>
      <p:ext uri="{BB962C8B-B14F-4D97-AF65-F5344CB8AC3E}">
        <p14:creationId xmlns:p14="http://schemas.microsoft.com/office/powerpoint/2010/main" val="2795395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4613372" cy="4418622"/>
          </a:xfrm>
          <a:prstGeom prst="rect">
            <a:avLst/>
          </a:prstGeom>
          <a:noFill/>
          <a:ln>
            <a:noFill/>
          </a:ln>
        </p:spPr>
        <p:txBody>
          <a:bodyPr lIns="91425" tIns="45700" rIns="91425" bIns="45700" anchor="t" anchorCtr="0">
            <a:noAutofit/>
          </a:bodyPr>
          <a:lstStyle/>
          <a:p>
            <a:pPr marL="285750" indent="-285750">
              <a:spcBef>
                <a:spcPts val="1800"/>
              </a:spcBef>
              <a:spcAft>
                <a:spcPts val="0"/>
              </a:spcAft>
              <a:buClr>
                <a:srgbClr val="006F4B"/>
              </a:buClr>
              <a:buSzPct val="75000"/>
              <a:buFont typeface="Wingdings" panose="05000000000000000000" pitchFamily="2" charset="2"/>
              <a:buChar char=""/>
              <a:defRPr/>
            </a:pPr>
            <a:endParaRPr lang="en-US" sz="2000" dirty="0">
              <a:solidFill>
                <a:srgbClr val="595959"/>
              </a:solidFill>
              <a:latin typeface="Arial"/>
              <a:cs typeface="Arial"/>
            </a:endParaRPr>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pic>
        <p:nvPicPr>
          <p:cNvPr id="3" name="Picture 2">
            <a:extLst>
              <a:ext uri="{FF2B5EF4-FFF2-40B4-BE49-F238E27FC236}">
                <a16:creationId xmlns:a16="http://schemas.microsoft.com/office/drawing/2014/main" id="{6B6E52B2-5B2B-45A1-8AE1-843F261E0D42}"/>
              </a:ext>
            </a:extLst>
          </p:cNvPr>
          <p:cNvPicPr>
            <a:picLocks noChangeAspect="1"/>
          </p:cNvPicPr>
          <p:nvPr/>
        </p:nvPicPr>
        <p:blipFill>
          <a:blip r:embed="rId3"/>
          <a:stretch>
            <a:fillRect/>
          </a:stretch>
        </p:blipFill>
        <p:spPr>
          <a:xfrm>
            <a:off x="181714" y="380704"/>
            <a:ext cx="6325437" cy="6325437"/>
          </a:xfrm>
          <a:prstGeom prst="rect">
            <a:avLst/>
          </a:prstGeom>
        </p:spPr>
      </p:pic>
      <p:pic>
        <p:nvPicPr>
          <p:cNvPr id="9" name="Picture 8">
            <a:extLst>
              <a:ext uri="{FF2B5EF4-FFF2-40B4-BE49-F238E27FC236}">
                <a16:creationId xmlns:a16="http://schemas.microsoft.com/office/drawing/2014/main" id="{8589AF90-22E2-4FAD-9AD2-DE77FF733E4A}"/>
              </a:ext>
            </a:extLst>
          </p:cNvPr>
          <p:cNvPicPr>
            <a:picLocks noChangeAspect="1"/>
          </p:cNvPicPr>
          <p:nvPr/>
        </p:nvPicPr>
        <p:blipFill>
          <a:blip r:embed="rId4"/>
          <a:stretch>
            <a:fillRect/>
          </a:stretch>
        </p:blipFill>
        <p:spPr>
          <a:xfrm>
            <a:off x="8963958" y="3015122"/>
            <a:ext cx="3150721" cy="3591106"/>
          </a:xfrm>
          <a:prstGeom prst="rect">
            <a:avLst/>
          </a:prstGeom>
        </p:spPr>
      </p:pic>
      <p:pic>
        <p:nvPicPr>
          <p:cNvPr id="11" name="Picture 10">
            <a:extLst>
              <a:ext uri="{FF2B5EF4-FFF2-40B4-BE49-F238E27FC236}">
                <a16:creationId xmlns:a16="http://schemas.microsoft.com/office/drawing/2014/main" id="{4158751A-2072-4A98-93D7-815E4C642716}"/>
              </a:ext>
            </a:extLst>
          </p:cNvPr>
          <p:cNvPicPr>
            <a:picLocks noChangeAspect="1"/>
          </p:cNvPicPr>
          <p:nvPr/>
        </p:nvPicPr>
        <p:blipFill>
          <a:blip r:embed="rId5"/>
          <a:stretch>
            <a:fillRect/>
          </a:stretch>
        </p:blipFill>
        <p:spPr>
          <a:xfrm>
            <a:off x="6507151" y="4555417"/>
            <a:ext cx="3855279" cy="2050811"/>
          </a:xfrm>
          <a:prstGeom prst="rect">
            <a:avLst/>
          </a:prstGeom>
        </p:spPr>
      </p:pic>
      <p:pic>
        <p:nvPicPr>
          <p:cNvPr id="6" name="Picture 5">
            <a:extLst>
              <a:ext uri="{FF2B5EF4-FFF2-40B4-BE49-F238E27FC236}">
                <a16:creationId xmlns:a16="http://schemas.microsoft.com/office/drawing/2014/main" id="{2825136F-0FBA-44A1-A856-6B944E2EBFF1}"/>
              </a:ext>
            </a:extLst>
          </p:cNvPr>
          <p:cNvPicPr>
            <a:picLocks noChangeAspect="1"/>
          </p:cNvPicPr>
          <p:nvPr/>
        </p:nvPicPr>
        <p:blipFill>
          <a:blip r:embed="rId6"/>
          <a:stretch>
            <a:fillRect/>
          </a:stretch>
        </p:blipFill>
        <p:spPr>
          <a:xfrm>
            <a:off x="6773114" y="489337"/>
            <a:ext cx="3112292" cy="3591106"/>
          </a:xfrm>
          <a:prstGeom prst="rect">
            <a:avLst/>
          </a:prstGeom>
        </p:spPr>
      </p:pic>
    </p:spTree>
    <p:extLst>
      <p:ext uri="{BB962C8B-B14F-4D97-AF65-F5344CB8AC3E}">
        <p14:creationId xmlns:p14="http://schemas.microsoft.com/office/powerpoint/2010/main" val="40338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The Future—3D National Topography Model</a:t>
            </a: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5" y="1879084"/>
            <a:ext cx="4553776"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Next Gen 3DEP to include inland bathymetry in a single </a:t>
            </a:r>
            <a:r>
              <a:rPr lang="en-US" sz="2000" dirty="0" err="1">
                <a:solidFill>
                  <a:srgbClr val="595959"/>
                </a:solidFill>
                <a:latin typeface="Arial"/>
                <a:ea typeface="Arial"/>
                <a:cs typeface="Arial"/>
                <a:sym typeface="Arial"/>
              </a:rPr>
              <a:t>topobathymetric</a:t>
            </a:r>
            <a:r>
              <a:rPr lang="en-US" sz="2000" dirty="0">
                <a:solidFill>
                  <a:srgbClr val="595959"/>
                </a:solidFill>
                <a:latin typeface="Arial"/>
                <a:ea typeface="Arial"/>
                <a:cs typeface="Arial"/>
                <a:sym typeface="Arial"/>
              </a:rPr>
              <a:t> surface</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New 3D Hydrography Program</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solidFill>
                <a:srgbClr val="595959"/>
              </a:solidFill>
              <a:latin typeface="Arial"/>
              <a:ea typeface="Arial"/>
              <a:cs typeface="Arial"/>
              <a:sym typeface="Arial"/>
            </a:endParaRPr>
          </a:p>
        </p:txBody>
      </p:sp>
      <p:sp>
        <p:nvSpPr>
          <p:cNvPr id="8" name="Text Placeholder 4">
            <a:extLst>
              <a:ext uri="{FF2B5EF4-FFF2-40B4-BE49-F238E27FC236}">
                <a16:creationId xmlns:a16="http://schemas.microsoft.com/office/drawing/2014/main" id="{541BEDD6-CEE5-4969-856F-C94F68347D8F}"/>
              </a:ext>
            </a:extLst>
          </p:cNvPr>
          <p:cNvSpPr txBox="1">
            <a:spLocks/>
          </p:cNvSpPr>
          <p:nvPr/>
        </p:nvSpPr>
        <p:spPr>
          <a:xfrm>
            <a:off x="580329" y="1204106"/>
            <a:ext cx="9305076" cy="392096"/>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Inland Bathymetry and Elevation-derived Hydrography</a:t>
            </a:r>
          </a:p>
        </p:txBody>
      </p:sp>
      <p:pic>
        <p:nvPicPr>
          <p:cNvPr id="9" name="Picture 8" descr="A high angle view of a resort&#10;&#10;Description automatically generated with low confidence">
            <a:extLst>
              <a:ext uri="{FF2B5EF4-FFF2-40B4-BE49-F238E27FC236}">
                <a16:creationId xmlns:a16="http://schemas.microsoft.com/office/drawing/2014/main" id="{384AA617-35C1-4217-BAE4-4A4934E05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395" y="2025610"/>
            <a:ext cx="7139699" cy="4462312"/>
          </a:xfrm>
          <a:prstGeom prst="rect">
            <a:avLst/>
          </a:prstGeom>
        </p:spPr>
      </p:pic>
    </p:spTree>
    <p:extLst>
      <p:ext uri="{BB962C8B-B14F-4D97-AF65-F5344CB8AC3E}">
        <p14:creationId xmlns:p14="http://schemas.microsoft.com/office/powerpoint/2010/main" val="3481124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 angle view of a resort&#10;&#10;Description automatically generated with low confidence">
            <a:extLst>
              <a:ext uri="{FF2B5EF4-FFF2-40B4-BE49-F238E27FC236}">
                <a16:creationId xmlns:a16="http://schemas.microsoft.com/office/drawing/2014/main" id="{6C1E2779-EC6E-4C4A-B713-E39E1039C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692" y="1467340"/>
            <a:ext cx="8483204" cy="5302002"/>
          </a:xfrm>
          <a:prstGeom prst="rect">
            <a:avLst/>
          </a:prstGeom>
        </p:spPr>
      </p:pic>
      <p:sp>
        <p:nvSpPr>
          <p:cNvPr id="18" name="Rectangle 17">
            <a:extLst>
              <a:ext uri="{FF2B5EF4-FFF2-40B4-BE49-F238E27FC236}">
                <a16:creationId xmlns:a16="http://schemas.microsoft.com/office/drawing/2014/main" id="{2CA5CC3F-FBC1-4CB7-A80B-61DC4D3CB60F}"/>
              </a:ext>
            </a:extLst>
          </p:cNvPr>
          <p:cNvSpPr/>
          <p:nvPr/>
        </p:nvSpPr>
        <p:spPr>
          <a:xfrm>
            <a:off x="10739717" y="1241557"/>
            <a:ext cx="1193381" cy="739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15F92199-1F7C-45D1-8D59-00EBE706203A}"/>
              </a:ext>
            </a:extLst>
          </p:cNvPr>
          <p:cNvSpPr>
            <a:spLocks noGrp="1"/>
          </p:cNvSpPr>
          <p:nvPr>
            <p:ph type="title"/>
          </p:nvPr>
        </p:nvSpPr>
        <p:spPr/>
        <p:txBody>
          <a:bodyPr/>
          <a:lstStyle/>
          <a:p>
            <a:r>
              <a:rPr lang="en-US"/>
              <a:t>z</a:t>
            </a:r>
          </a:p>
        </p:txBody>
      </p:sp>
      <p:sp>
        <p:nvSpPr>
          <p:cNvPr id="9" name="Rectangle 8">
            <a:extLst>
              <a:ext uri="{FF2B5EF4-FFF2-40B4-BE49-F238E27FC236}">
                <a16:creationId xmlns:a16="http://schemas.microsoft.com/office/drawing/2014/main" id="{0DF72A92-066F-4335-9BB8-E61010775F7B}"/>
              </a:ext>
            </a:extLst>
          </p:cNvPr>
          <p:cNvSpPr/>
          <p:nvPr/>
        </p:nvSpPr>
        <p:spPr>
          <a:xfrm>
            <a:off x="0" y="0"/>
            <a:ext cx="12192000" cy="1581912"/>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CD8670-04E6-477D-B3D2-C7E70039B4F0}"/>
              </a:ext>
            </a:extLst>
          </p:cNvPr>
          <p:cNvSpPr txBox="1"/>
          <p:nvPr/>
        </p:nvSpPr>
        <p:spPr>
          <a:xfrm>
            <a:off x="182879" y="148952"/>
            <a:ext cx="110659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Kartika" panose="020B0502040204020203" pitchFamily="18" charset="0"/>
              </a:rPr>
              <a:t>3DNTM: </a:t>
            </a:r>
            <a:r>
              <a:rPr kumimoji="0" lang="en-US" sz="2900" b="1" i="0" u="none" strike="noStrike" kern="1200" cap="none" spc="0" normalizeH="0" baseline="0" noProof="0">
                <a:ln>
                  <a:noFill/>
                </a:ln>
                <a:solidFill>
                  <a:prstClr val="white"/>
                </a:solidFill>
                <a:effectLst/>
                <a:uLnTx/>
                <a:uFillTx/>
                <a:latin typeface="Arial"/>
                <a:ea typeface="+mn-ea"/>
                <a:cs typeface="Kartika" panose="020B0502040204020203" pitchFamily="18" charset="0"/>
              </a:rPr>
              <a:t>Supports the Nation’s Critical Applications</a:t>
            </a:r>
            <a:endParaRPr kumimoji="0" lang="en-US" sz="2900" b="0" i="0" u="none" strike="noStrike" kern="1200" cap="none" spc="0" normalizeH="0" baseline="0" noProof="0">
              <a:ln>
                <a:noFill/>
              </a:ln>
              <a:solidFill>
                <a:prstClr val="white"/>
              </a:solidFill>
              <a:effectLst/>
              <a:uLnTx/>
              <a:uFillTx/>
              <a:latin typeface="Arial"/>
              <a:ea typeface="+mn-ea"/>
              <a:cs typeface="Kartika" panose="020B0502040204020203" pitchFamily="18" charset="0"/>
            </a:endParaRPr>
          </a:p>
        </p:txBody>
      </p:sp>
      <p:pic>
        <p:nvPicPr>
          <p:cNvPr id="12" name="Picture 11" descr="A picture containing diagram&#10;&#10;Description automatically generated">
            <a:extLst>
              <a:ext uri="{FF2B5EF4-FFF2-40B4-BE49-F238E27FC236}">
                <a16:creationId xmlns:a16="http://schemas.microsoft.com/office/drawing/2014/main" id="{47E68DE8-3F5C-4307-9DE6-4A7D083095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9" y="165807"/>
            <a:ext cx="2237237" cy="1235368"/>
          </a:xfrm>
          <a:prstGeom prst="rect">
            <a:avLst/>
          </a:prstGeom>
        </p:spPr>
      </p:pic>
      <p:sp>
        <p:nvSpPr>
          <p:cNvPr id="22" name="TextBox 21">
            <a:extLst>
              <a:ext uri="{FF2B5EF4-FFF2-40B4-BE49-F238E27FC236}">
                <a16:creationId xmlns:a16="http://schemas.microsoft.com/office/drawing/2014/main" id="{6E00458C-2E34-4325-824A-6C83B1EE9F50}"/>
              </a:ext>
            </a:extLst>
          </p:cNvPr>
          <p:cNvSpPr txBox="1"/>
          <p:nvPr/>
        </p:nvSpPr>
        <p:spPr>
          <a:xfrm>
            <a:off x="182879" y="701751"/>
            <a:ext cx="895502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Kartika" panose="020B0502040204020203" pitchFamily="18" charset="0"/>
              </a:rPr>
              <a:t>Topography is defined by elevation and hydrography; elevation shapes hydrography, and hydrography shapes elevation. To support a broad range of applications, the </a:t>
            </a:r>
            <a:r>
              <a:rPr kumimoji="0" lang="en-US" sz="1400" b="1" i="0" u="none" strike="noStrike" kern="1200" cap="none" spc="0" normalizeH="0" baseline="0" noProof="0" dirty="0">
                <a:ln>
                  <a:noFill/>
                </a:ln>
                <a:solidFill>
                  <a:srgbClr val="92D050"/>
                </a:solidFill>
                <a:effectLst/>
                <a:uLnTx/>
                <a:uFillTx/>
                <a:latin typeface="Arial"/>
                <a:ea typeface="+mn-ea"/>
                <a:cs typeface="Kartika" panose="020B0502040204020203" pitchFamily="18" charset="0"/>
              </a:rPr>
              <a:t>3D National Topography Model </a:t>
            </a:r>
            <a:r>
              <a:rPr kumimoji="0" lang="en-US" sz="1400" b="0" i="0" u="none" strike="noStrike" kern="1200" cap="none" spc="0" normalizeH="0" baseline="0" noProof="0" dirty="0">
                <a:ln>
                  <a:noFill/>
                </a:ln>
                <a:solidFill>
                  <a:prstClr val="white"/>
                </a:solidFill>
                <a:effectLst/>
                <a:uLnTx/>
                <a:uFillTx/>
                <a:latin typeface="Arial"/>
                <a:ea typeface="+mn-ea"/>
                <a:cs typeface="Kartika" panose="020B0502040204020203" pitchFamily="18" charset="0"/>
              </a:rPr>
              <a:t>integrates USGS elevation and hydrography datasets to model the Nation's topography in 3D.</a:t>
            </a:r>
          </a:p>
        </p:txBody>
      </p:sp>
      <p:sp>
        <p:nvSpPr>
          <p:cNvPr id="17" name="Rectangle 16">
            <a:extLst>
              <a:ext uri="{FF2B5EF4-FFF2-40B4-BE49-F238E27FC236}">
                <a16:creationId xmlns:a16="http://schemas.microsoft.com/office/drawing/2014/main" id="{E8972924-E4AA-4845-A13F-053A1A54CCBF}"/>
              </a:ext>
            </a:extLst>
          </p:cNvPr>
          <p:cNvSpPr/>
          <p:nvPr/>
        </p:nvSpPr>
        <p:spPr>
          <a:xfrm>
            <a:off x="311698" y="3829122"/>
            <a:ext cx="3099169" cy="1988237"/>
          </a:xfrm>
          <a:prstGeom prst="rect">
            <a:avLst/>
          </a:prstGeom>
          <a:solidFill>
            <a:srgbClr val="000000">
              <a:alpha val="50196"/>
            </a:srgbClr>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Provides foundational data to critical initiatives</a:t>
            </a:r>
          </a:p>
          <a:p>
            <a:pPr marL="461963" marR="0" lvl="1" indent="-230188"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FEMA Future of Flood Risk Data and Risk Rating 2.0</a:t>
            </a:r>
          </a:p>
          <a:p>
            <a:pPr marL="461963" marR="0" lvl="1" indent="-230188"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The National Water Model </a:t>
            </a:r>
          </a:p>
          <a:p>
            <a:pPr marL="461963" marR="0" lvl="1" indent="-230188"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The Clean Water Act</a:t>
            </a:r>
          </a:p>
          <a:p>
            <a:pPr marL="461963" marR="0" lvl="1" indent="-230188"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National Landslides Preparedness Act</a:t>
            </a:r>
          </a:p>
        </p:txBody>
      </p:sp>
      <p:sp>
        <p:nvSpPr>
          <p:cNvPr id="19" name="Rectangle 18">
            <a:extLst>
              <a:ext uri="{FF2B5EF4-FFF2-40B4-BE49-F238E27FC236}">
                <a16:creationId xmlns:a16="http://schemas.microsoft.com/office/drawing/2014/main" id="{DCD7F065-8341-4AC2-9861-B66A966BDD26}"/>
              </a:ext>
            </a:extLst>
          </p:cNvPr>
          <p:cNvSpPr/>
          <p:nvPr/>
        </p:nvSpPr>
        <p:spPr>
          <a:xfrm>
            <a:off x="9828336" y="2100508"/>
            <a:ext cx="2080421" cy="1169551"/>
          </a:xfrm>
          <a:prstGeom prst="rect">
            <a:avLst/>
          </a:prstGeom>
          <a:solidFill>
            <a:srgbClr val="000000">
              <a:alpha val="50196"/>
            </a:srgbClr>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Provides universal sharing of water information as the geospatial foundation for the Internet of Water</a:t>
            </a:r>
          </a:p>
        </p:txBody>
      </p:sp>
      <p:sp>
        <p:nvSpPr>
          <p:cNvPr id="20" name="Rectangle 19">
            <a:extLst>
              <a:ext uri="{FF2B5EF4-FFF2-40B4-BE49-F238E27FC236}">
                <a16:creationId xmlns:a16="http://schemas.microsoft.com/office/drawing/2014/main" id="{520AA6C9-DB3E-4780-A208-040C2AAF2376}"/>
              </a:ext>
            </a:extLst>
          </p:cNvPr>
          <p:cNvSpPr/>
          <p:nvPr/>
        </p:nvSpPr>
        <p:spPr>
          <a:xfrm>
            <a:off x="247005" y="1795330"/>
            <a:ext cx="3099169" cy="954107"/>
          </a:xfrm>
          <a:prstGeom prst="rect">
            <a:avLst/>
          </a:prstGeom>
          <a:solidFill>
            <a:srgbClr val="000000">
              <a:alpha val="60000"/>
            </a:srgbClr>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3D Nation vision of a continuous data surface from the depths of the oceans to the peaks of the mountains</a:t>
            </a:r>
          </a:p>
        </p:txBody>
      </p:sp>
      <p:sp>
        <p:nvSpPr>
          <p:cNvPr id="21" name="Rectangle 20">
            <a:extLst>
              <a:ext uri="{FF2B5EF4-FFF2-40B4-BE49-F238E27FC236}">
                <a16:creationId xmlns:a16="http://schemas.microsoft.com/office/drawing/2014/main" id="{1B87F935-14E3-4DCA-B484-D4C7220D71FD}"/>
              </a:ext>
            </a:extLst>
          </p:cNvPr>
          <p:cNvSpPr/>
          <p:nvPr/>
        </p:nvSpPr>
        <p:spPr>
          <a:xfrm>
            <a:off x="8425273" y="4087654"/>
            <a:ext cx="3455029" cy="1471172"/>
          </a:xfrm>
          <a:prstGeom prst="rect">
            <a:avLst/>
          </a:prstGeom>
          <a:solidFill>
            <a:srgbClr val="000000">
              <a:alpha val="50196"/>
            </a:srgbClr>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Enables new and emerging applications</a:t>
            </a:r>
          </a:p>
          <a:p>
            <a:pPr marL="461963" marR="0" lvl="1" indent="-230188"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Multiple vintages enable change detection</a:t>
            </a:r>
          </a:p>
          <a:p>
            <a:pPr marL="461963" marR="0" lvl="1" indent="-230188"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Char char="§"/>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Water-related applications move from the neighborhood to the street-level in accuracy</a:t>
            </a:r>
          </a:p>
        </p:txBody>
      </p:sp>
      <p:sp>
        <p:nvSpPr>
          <p:cNvPr id="27" name="Rectangle 26">
            <a:extLst>
              <a:ext uri="{FF2B5EF4-FFF2-40B4-BE49-F238E27FC236}">
                <a16:creationId xmlns:a16="http://schemas.microsoft.com/office/drawing/2014/main" id="{ABE45427-1D19-4239-A796-A30052451477}"/>
              </a:ext>
            </a:extLst>
          </p:cNvPr>
          <p:cNvSpPr/>
          <p:nvPr/>
        </p:nvSpPr>
        <p:spPr>
          <a:xfrm>
            <a:off x="4090721" y="5679195"/>
            <a:ext cx="4200696" cy="954107"/>
          </a:xfrm>
          <a:prstGeom prst="rect">
            <a:avLst/>
          </a:prstGeom>
          <a:solidFill>
            <a:srgbClr val="000000">
              <a:alpha val="50196"/>
            </a:srgbClr>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
                <a:prstClr val="white"/>
              </a:buClr>
              <a:buSzPct val="11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Underpins a broad range of applications including flood risk management, hazards response and mitigation, infrastructure management, climate change science, and more</a:t>
            </a:r>
          </a:p>
        </p:txBody>
      </p:sp>
      <p:sp>
        <p:nvSpPr>
          <p:cNvPr id="23" name="TextBox 22">
            <a:extLst>
              <a:ext uri="{FF2B5EF4-FFF2-40B4-BE49-F238E27FC236}">
                <a16:creationId xmlns:a16="http://schemas.microsoft.com/office/drawing/2014/main" id="{A763017F-7380-4430-87ED-BB0AB34EAD9E}"/>
              </a:ext>
            </a:extLst>
          </p:cNvPr>
          <p:cNvSpPr txBox="1"/>
          <p:nvPr/>
        </p:nvSpPr>
        <p:spPr>
          <a:xfrm>
            <a:off x="11351738" y="99643"/>
            <a:ext cx="8984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82C3CAB-5DAE-364E-A5B2-3FA4B22A277F}" type="slidenum">
              <a:rPr kumimoji="0" lang="en-US" sz="1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3669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CA5CC3F-FBC1-4CB7-A80B-61DC4D3CB60F}"/>
              </a:ext>
            </a:extLst>
          </p:cNvPr>
          <p:cNvSpPr/>
          <p:nvPr/>
        </p:nvSpPr>
        <p:spPr>
          <a:xfrm>
            <a:off x="10739717" y="1241557"/>
            <a:ext cx="1193381" cy="739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Char char="w"/>
              <a:tabLst/>
              <a:defRPr/>
            </a:pPr>
            <a:endParaRPr kumimoji="0" lang="en-US" sz="32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15F92199-1F7C-45D1-8D59-00EBE706203A}"/>
              </a:ext>
            </a:extLst>
          </p:cNvPr>
          <p:cNvSpPr>
            <a:spLocks noGrp="1"/>
          </p:cNvSpPr>
          <p:nvPr>
            <p:ph type="title"/>
          </p:nvPr>
        </p:nvSpPr>
        <p:spPr/>
        <p:txBody>
          <a:bodyPr/>
          <a:lstStyle/>
          <a:p>
            <a:endParaRPr lang="en-US"/>
          </a:p>
        </p:txBody>
      </p:sp>
      <p:sp>
        <p:nvSpPr>
          <p:cNvPr id="9" name="Rectangle 8">
            <a:extLst>
              <a:ext uri="{FF2B5EF4-FFF2-40B4-BE49-F238E27FC236}">
                <a16:creationId xmlns:a16="http://schemas.microsoft.com/office/drawing/2014/main" id="{0DF72A92-066F-4335-9BB8-E61010775F7B}"/>
              </a:ext>
            </a:extLst>
          </p:cNvPr>
          <p:cNvSpPr/>
          <p:nvPr/>
        </p:nvSpPr>
        <p:spPr>
          <a:xfrm>
            <a:off x="0" y="0"/>
            <a:ext cx="12192000" cy="1581912"/>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7CD8670-04E6-477D-B3D2-C7E70039B4F0}"/>
              </a:ext>
            </a:extLst>
          </p:cNvPr>
          <p:cNvSpPr txBox="1"/>
          <p:nvPr/>
        </p:nvSpPr>
        <p:spPr>
          <a:xfrm>
            <a:off x="182880" y="148952"/>
            <a:ext cx="65105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Kartika" panose="020B0502040204020203" pitchFamily="18" charset="0"/>
              </a:rPr>
              <a:t>3DNTM Development Tracks</a:t>
            </a:r>
            <a:endParaRPr kumimoji="0" lang="en-US" sz="3600" b="0" i="0" u="none" strike="noStrike" kern="1200" cap="none" spc="0" normalizeH="0" baseline="0" noProof="0">
              <a:ln>
                <a:noFill/>
              </a:ln>
              <a:solidFill>
                <a:prstClr val="white"/>
              </a:solidFill>
              <a:effectLst/>
              <a:uLnTx/>
              <a:uFillTx/>
              <a:latin typeface="Arial"/>
              <a:ea typeface="+mn-ea"/>
              <a:cs typeface="Kartika" panose="020B0502040204020203" pitchFamily="18" charset="0"/>
            </a:endParaRPr>
          </a:p>
        </p:txBody>
      </p:sp>
      <p:sp>
        <p:nvSpPr>
          <p:cNvPr id="11" name="TextBox 10">
            <a:extLst>
              <a:ext uri="{FF2B5EF4-FFF2-40B4-BE49-F238E27FC236}">
                <a16:creationId xmlns:a16="http://schemas.microsoft.com/office/drawing/2014/main" id="{BFCC7A6B-0703-459F-AF14-1A623F702476}"/>
              </a:ext>
            </a:extLst>
          </p:cNvPr>
          <p:cNvSpPr txBox="1"/>
          <p:nvPr/>
        </p:nvSpPr>
        <p:spPr>
          <a:xfrm>
            <a:off x="182879" y="701751"/>
            <a:ext cx="895502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Kartika" panose="020B0502040204020203" pitchFamily="18" charset="0"/>
              </a:rPr>
              <a:t>Topography is defined by elevation and hydrography; elevation shapes hydrography, and hydrography shapes elevation. To support a broad range of applications, the </a:t>
            </a:r>
            <a:r>
              <a:rPr kumimoji="0" lang="en-US" sz="1400" b="1" i="0" u="none" strike="noStrike" kern="1200" cap="none" spc="0" normalizeH="0" baseline="0" noProof="0">
                <a:ln>
                  <a:noFill/>
                </a:ln>
                <a:solidFill>
                  <a:srgbClr val="92D050"/>
                </a:solidFill>
                <a:effectLst/>
                <a:uLnTx/>
                <a:uFillTx/>
                <a:latin typeface="Arial"/>
                <a:ea typeface="+mn-ea"/>
                <a:cs typeface="Kartika" panose="020B0502040204020203" pitchFamily="18" charset="0"/>
              </a:rPr>
              <a:t>3D National Topography Model </a:t>
            </a:r>
            <a:r>
              <a:rPr kumimoji="0" lang="en-US" sz="1400" b="0" i="0" u="none" strike="noStrike" kern="1200" cap="none" spc="0" normalizeH="0" baseline="0" noProof="0">
                <a:ln>
                  <a:noFill/>
                </a:ln>
                <a:solidFill>
                  <a:prstClr val="white"/>
                </a:solidFill>
                <a:effectLst/>
                <a:uLnTx/>
                <a:uFillTx/>
                <a:latin typeface="Arial"/>
                <a:ea typeface="+mn-ea"/>
                <a:cs typeface="Kartika" panose="020B0502040204020203" pitchFamily="18" charset="0"/>
              </a:rPr>
              <a:t>integrates USGS elevation and hydrography datasets to model the Nation's topography in 3D.</a:t>
            </a:r>
          </a:p>
        </p:txBody>
      </p:sp>
      <p:sp>
        <p:nvSpPr>
          <p:cNvPr id="14" name="Right Arrow 2">
            <a:extLst>
              <a:ext uri="{FF2B5EF4-FFF2-40B4-BE49-F238E27FC236}">
                <a16:creationId xmlns:a16="http://schemas.microsoft.com/office/drawing/2014/main" id="{8912F6C8-961C-4B7C-B3F2-91B3E4E83BDC}"/>
              </a:ext>
            </a:extLst>
          </p:cNvPr>
          <p:cNvSpPr/>
          <p:nvPr/>
        </p:nvSpPr>
        <p:spPr bwMode="auto">
          <a:xfrm>
            <a:off x="-7067" y="1605233"/>
            <a:ext cx="5508434" cy="1597851"/>
          </a:xfrm>
          <a:prstGeom prst="rightArrow">
            <a:avLst/>
          </a:prstGeom>
          <a:solidFill>
            <a:srgbClr val="006F4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5" name="Right Arrow 2">
            <a:extLst>
              <a:ext uri="{FF2B5EF4-FFF2-40B4-BE49-F238E27FC236}">
                <a16:creationId xmlns:a16="http://schemas.microsoft.com/office/drawing/2014/main" id="{8567E86A-DBD2-4B01-909F-A29E59FDB4D5}"/>
              </a:ext>
            </a:extLst>
          </p:cNvPr>
          <p:cNvSpPr/>
          <p:nvPr/>
        </p:nvSpPr>
        <p:spPr bwMode="auto">
          <a:xfrm>
            <a:off x="565269" y="2803455"/>
            <a:ext cx="3892588" cy="1551297"/>
          </a:xfrm>
          <a:prstGeom prst="rightArrow">
            <a:avLst/>
          </a:prstGeom>
          <a:solidFill>
            <a:srgbClr val="00808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nchorCtr="0"/>
          <a:lstStyle/>
          <a:p>
            <a:pPr lvl="0" defTabSz="457200" fontAlgn="auto">
              <a:spcBef>
                <a:spcPts val="0"/>
              </a:spcBef>
              <a:spcAft>
                <a:spcPts val="0"/>
              </a:spcAft>
              <a:buClrTx/>
              <a:buSzTx/>
              <a:buNone/>
              <a:defRPr/>
            </a:pPr>
            <a:endParaRPr lang="en-US" sz="2000">
              <a:solidFill>
                <a:prstClr val="white"/>
              </a:solidFill>
              <a:latin typeface="Arial"/>
              <a:cs typeface="Arial" panose="020B0604020202020204" pitchFamily="34" charset="0"/>
            </a:endParaRPr>
          </a:p>
        </p:txBody>
      </p:sp>
      <p:pic>
        <p:nvPicPr>
          <p:cNvPr id="22" name="Graphic 21" descr="Lightbulb">
            <a:extLst>
              <a:ext uri="{FF2B5EF4-FFF2-40B4-BE49-F238E27FC236}">
                <a16:creationId xmlns:a16="http://schemas.microsoft.com/office/drawing/2014/main" id="{C57A6BBC-6AB7-44D3-9296-711640DCC5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910" y="3236941"/>
            <a:ext cx="634000" cy="634000"/>
          </a:xfrm>
          <a:prstGeom prst="rect">
            <a:avLst/>
          </a:prstGeom>
        </p:spPr>
      </p:pic>
      <p:sp>
        <p:nvSpPr>
          <p:cNvPr id="32" name="Rectangle 31">
            <a:extLst>
              <a:ext uri="{FF2B5EF4-FFF2-40B4-BE49-F238E27FC236}">
                <a16:creationId xmlns:a16="http://schemas.microsoft.com/office/drawing/2014/main" id="{4CB551DD-77FE-4EB5-A02D-0D2CC2BB3A2E}"/>
              </a:ext>
            </a:extLst>
          </p:cNvPr>
          <p:cNvSpPr/>
          <p:nvPr/>
        </p:nvSpPr>
        <p:spPr>
          <a:xfrm>
            <a:off x="587535" y="2067144"/>
            <a:ext cx="4376909" cy="707886"/>
          </a:xfrm>
          <a:prstGeom prst="rect">
            <a:avLst/>
          </a:prstGeom>
        </p:spPr>
        <p:txBody>
          <a:bodyPr wrap="square">
            <a:spAutoFit/>
          </a:bodyPr>
          <a:lstStyle/>
          <a:p>
            <a:pPr lvl="0" defTabSz="457200" fontAlgn="auto">
              <a:spcBef>
                <a:spcPts val="0"/>
              </a:spcBef>
              <a:spcAft>
                <a:spcPts val="0"/>
              </a:spcAft>
              <a:buClrTx/>
              <a:buSzTx/>
              <a:buNone/>
              <a:defRPr/>
            </a:pPr>
            <a:r>
              <a:rPr lang="en-US" sz="2000">
                <a:solidFill>
                  <a:prstClr val="white"/>
                </a:solidFill>
                <a:latin typeface="Arial"/>
              </a:rPr>
              <a:t>Complete nationwide elevation and hydrography baseline datasets</a:t>
            </a:r>
          </a:p>
        </p:txBody>
      </p:sp>
      <p:pic>
        <p:nvPicPr>
          <p:cNvPr id="6" name="Content Placeholder 5" descr="Bullseye">
            <a:extLst>
              <a:ext uri="{FF2B5EF4-FFF2-40B4-BE49-F238E27FC236}">
                <a16:creationId xmlns:a16="http://schemas.microsoft.com/office/drawing/2014/main" id="{F1351754-20BF-4FFC-BD20-DF31FE2FB1EA}"/>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3" y="2108168"/>
            <a:ext cx="625838" cy="625838"/>
          </a:xfrm>
        </p:spPr>
      </p:pic>
      <p:sp>
        <p:nvSpPr>
          <p:cNvPr id="33" name="Rectangle 32">
            <a:extLst>
              <a:ext uri="{FF2B5EF4-FFF2-40B4-BE49-F238E27FC236}">
                <a16:creationId xmlns:a16="http://schemas.microsoft.com/office/drawing/2014/main" id="{12566A6A-B5C9-4D23-9B73-8EF5C3817306}"/>
              </a:ext>
            </a:extLst>
          </p:cNvPr>
          <p:cNvSpPr/>
          <p:nvPr/>
        </p:nvSpPr>
        <p:spPr>
          <a:xfrm>
            <a:off x="1036320" y="3198647"/>
            <a:ext cx="3362337" cy="707886"/>
          </a:xfrm>
          <a:prstGeom prst="rect">
            <a:avLst/>
          </a:prstGeom>
        </p:spPr>
        <p:txBody>
          <a:bodyPr wrap="square">
            <a:spAutoFit/>
          </a:bodyPr>
          <a:lstStyle/>
          <a:p>
            <a:pPr lvl="0" defTabSz="457200" fontAlgn="auto">
              <a:spcBef>
                <a:spcPts val="0"/>
              </a:spcBef>
              <a:spcAft>
                <a:spcPts val="0"/>
              </a:spcAft>
              <a:buClrTx/>
              <a:buSzTx/>
              <a:buNone/>
              <a:defRPr/>
            </a:pPr>
            <a:r>
              <a:rPr lang="en-US" sz="2000">
                <a:solidFill>
                  <a:prstClr val="white"/>
                </a:solidFill>
                <a:latin typeface="Arial"/>
              </a:rPr>
              <a:t>Pilot integration of hydrography and elevation</a:t>
            </a:r>
            <a:r>
              <a:rPr lang="en-US" sz="2000">
                <a:solidFill>
                  <a:prstClr val="white"/>
                </a:solidFill>
                <a:latin typeface="Arial"/>
                <a:cs typeface="Arial" panose="020B0604020202020204" pitchFamily="34" charset="0"/>
              </a:rPr>
              <a:t> </a:t>
            </a:r>
          </a:p>
        </p:txBody>
      </p:sp>
      <p:pic>
        <p:nvPicPr>
          <p:cNvPr id="37" name="Picture 36">
            <a:extLst>
              <a:ext uri="{FF2B5EF4-FFF2-40B4-BE49-F238E27FC236}">
                <a16:creationId xmlns:a16="http://schemas.microsoft.com/office/drawing/2014/main" id="{C4EC70C7-532C-484E-845A-4B368DD92504}"/>
              </a:ext>
            </a:extLst>
          </p:cNvPr>
          <p:cNvPicPr>
            <a:picLocks noChangeAspect="1"/>
          </p:cNvPicPr>
          <p:nvPr/>
        </p:nvPicPr>
        <p:blipFill>
          <a:blip r:embed="rId7"/>
          <a:stretch>
            <a:fillRect/>
          </a:stretch>
        </p:blipFill>
        <p:spPr>
          <a:xfrm>
            <a:off x="6116665" y="1890486"/>
            <a:ext cx="2851803" cy="3844101"/>
          </a:xfrm>
          <a:prstGeom prst="rect">
            <a:avLst/>
          </a:prstGeom>
          <a:ln>
            <a:noFill/>
          </a:ln>
          <a:effectLst>
            <a:outerShdw blurRad="292100" dist="139700" dir="2700000" algn="tl" rotWithShape="0">
              <a:srgbClr val="333333">
                <a:alpha val="65000"/>
              </a:srgbClr>
            </a:outerShdw>
          </a:effectLst>
        </p:spPr>
      </p:pic>
      <p:sp>
        <p:nvSpPr>
          <p:cNvPr id="38" name="TextBox 37">
            <a:extLst>
              <a:ext uri="{FF2B5EF4-FFF2-40B4-BE49-F238E27FC236}">
                <a16:creationId xmlns:a16="http://schemas.microsoft.com/office/drawing/2014/main" id="{A42493B9-19DC-4C49-8A17-F2CEEF8C4E85}"/>
              </a:ext>
            </a:extLst>
          </p:cNvPr>
          <p:cNvSpPr txBox="1"/>
          <p:nvPr/>
        </p:nvSpPr>
        <p:spPr>
          <a:xfrm>
            <a:off x="6213680" y="2257495"/>
            <a:ext cx="2736500" cy="578814"/>
          </a:xfrm>
          <a:prstGeom prst="rect">
            <a:avLst/>
          </a:prstGeom>
          <a:solidFill>
            <a:schemeClr val="bg1"/>
          </a:solid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Univers 67 Condensed" pitchFamily="50" charset="0"/>
              </a:rPr>
              <a:t>3DNTM Call for Action Part 1: </a:t>
            </a:r>
            <a:br>
              <a:rPr kumimoji="0" lang="en-US" sz="1600" b="1" i="0" u="none" strike="noStrike" kern="1200" cap="none" spc="0" normalizeH="0" baseline="0" noProof="0">
                <a:ln>
                  <a:noFill/>
                </a:ln>
                <a:solidFill>
                  <a:prstClr val="black"/>
                </a:solidFill>
                <a:effectLst/>
                <a:uLnTx/>
                <a:uFillTx/>
                <a:latin typeface="Univers 67 Condensed" pitchFamily="50" charset="0"/>
              </a:rPr>
            </a:br>
            <a:r>
              <a:rPr kumimoji="0" lang="en-US" sz="1600" b="1" i="0" u="none" strike="noStrike" kern="1200" cap="none" spc="0" normalizeH="0" baseline="0" noProof="0">
                <a:ln>
                  <a:noFill/>
                </a:ln>
                <a:solidFill>
                  <a:prstClr val="black"/>
                </a:solidFill>
                <a:effectLst/>
                <a:uLnTx/>
                <a:uFillTx/>
                <a:latin typeface="Univers 67 Condensed" pitchFamily="50" charset="0"/>
              </a:rPr>
              <a:t>3D Hydrography Program</a:t>
            </a:r>
          </a:p>
        </p:txBody>
      </p:sp>
      <p:pic>
        <p:nvPicPr>
          <p:cNvPr id="39" name="Picture 38">
            <a:extLst>
              <a:ext uri="{FF2B5EF4-FFF2-40B4-BE49-F238E27FC236}">
                <a16:creationId xmlns:a16="http://schemas.microsoft.com/office/drawing/2014/main" id="{B32B7131-2946-4889-A0C9-C5531193093E}"/>
              </a:ext>
            </a:extLst>
          </p:cNvPr>
          <p:cNvPicPr>
            <a:picLocks noChangeAspect="1"/>
          </p:cNvPicPr>
          <p:nvPr/>
        </p:nvPicPr>
        <p:blipFill>
          <a:blip r:embed="rId7"/>
          <a:stretch>
            <a:fillRect/>
          </a:stretch>
        </p:blipFill>
        <p:spPr>
          <a:xfrm>
            <a:off x="9158257" y="1886126"/>
            <a:ext cx="2851803" cy="3844101"/>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37873977-3E81-451A-B9AA-5F51028A0D1D}"/>
              </a:ext>
            </a:extLst>
          </p:cNvPr>
          <p:cNvSpPr txBox="1"/>
          <p:nvPr/>
        </p:nvSpPr>
        <p:spPr>
          <a:xfrm>
            <a:off x="9290937" y="2253141"/>
            <a:ext cx="2736500" cy="584775"/>
          </a:xfrm>
          <a:prstGeom prst="rect">
            <a:avLst/>
          </a:prstGeom>
          <a:solidFill>
            <a:schemeClr val="bg1"/>
          </a:solid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Univers 67 Condensed" pitchFamily="50" charset="0"/>
              </a:rPr>
              <a:t>3DNTM Call for Action Part 2: </a:t>
            </a:r>
            <a:br>
              <a:rPr kumimoji="0" lang="en-US" sz="1600" b="1" i="0" u="none" strike="noStrike" kern="1200" cap="none" spc="0" normalizeH="0" baseline="0" noProof="0">
                <a:ln>
                  <a:noFill/>
                </a:ln>
                <a:solidFill>
                  <a:prstClr val="black"/>
                </a:solidFill>
                <a:effectLst/>
                <a:uLnTx/>
                <a:uFillTx/>
                <a:latin typeface="Univers 67 Condensed" pitchFamily="50" charset="0"/>
              </a:rPr>
            </a:br>
            <a:r>
              <a:rPr kumimoji="0" lang="en-US" sz="1600" b="1" i="0" u="none" strike="noStrike" kern="1200" cap="none" spc="0" normalizeH="0" baseline="0" noProof="0">
                <a:ln>
                  <a:noFill/>
                </a:ln>
                <a:solidFill>
                  <a:prstClr val="black"/>
                </a:solidFill>
                <a:effectLst/>
                <a:uLnTx/>
                <a:uFillTx/>
                <a:latin typeface="Univers 67 Condensed" pitchFamily="50" charset="0"/>
              </a:rPr>
              <a:t>Next Gen 3DEP</a:t>
            </a:r>
          </a:p>
        </p:txBody>
      </p:sp>
      <p:sp>
        <p:nvSpPr>
          <p:cNvPr id="41" name="Rectangle 40">
            <a:extLst>
              <a:ext uri="{FF2B5EF4-FFF2-40B4-BE49-F238E27FC236}">
                <a16:creationId xmlns:a16="http://schemas.microsoft.com/office/drawing/2014/main" id="{341FB035-E9FC-4FD7-80C9-9C517CB4FA3F}"/>
              </a:ext>
            </a:extLst>
          </p:cNvPr>
          <p:cNvSpPr/>
          <p:nvPr/>
        </p:nvSpPr>
        <p:spPr>
          <a:xfrm>
            <a:off x="6279358" y="4514857"/>
            <a:ext cx="2614613" cy="1128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D403E1D-908D-42DE-A6B5-86A8849CAC47}"/>
              </a:ext>
            </a:extLst>
          </p:cNvPr>
          <p:cNvSpPr txBox="1"/>
          <p:nvPr/>
        </p:nvSpPr>
        <p:spPr>
          <a:xfrm>
            <a:off x="6216058" y="4603025"/>
            <a:ext cx="2742204" cy="1040285"/>
          </a:xfrm>
          <a:prstGeom prst="rect">
            <a:avLst/>
          </a:prstGeom>
          <a:solidFill>
            <a:schemeClr val="bg1"/>
          </a:solidFill>
        </p:spPr>
        <p:txBody>
          <a:bodyPr wrap="square" lIns="91440" tIns="45720" rIns="91440" bIns="45720" rtlCol="0" anchor="t">
            <a:spAutoFit/>
          </a:bodyPr>
          <a:lstStyle/>
          <a:p>
            <a:pPr marL="114300" indent="-114300">
              <a:buClrTx/>
              <a:buFont typeface="Wingdings" panose="05000000000000000000" pitchFamily="2" charset="2"/>
              <a:buChar char="§"/>
              <a:defRPr/>
            </a:pPr>
            <a:r>
              <a:rPr lang="en-US" sz="1400">
                <a:solidFill>
                  <a:prstClr val="black"/>
                </a:solidFill>
                <a:latin typeface="Univers 67 Condensed" pitchFamily="50" charset="0"/>
              </a:rPr>
              <a:t>3DHP data derived from elevation</a:t>
            </a:r>
          </a:p>
          <a:p>
            <a:pPr marL="114300" indent="-114300">
              <a:buClrTx/>
              <a:buFont typeface="Wingdings" panose="05000000000000000000" pitchFamily="2" charset="2"/>
              <a:buChar char="§"/>
              <a:defRPr/>
            </a:pPr>
            <a:r>
              <a:rPr kumimoji="0" lang="en-US" sz="1400" i="0" u="none" strike="noStrike" kern="1200" cap="none" spc="0" normalizeH="0" baseline="0" noProof="0">
                <a:ln>
                  <a:noFill/>
                </a:ln>
                <a:solidFill>
                  <a:prstClr val="black"/>
                </a:solidFill>
                <a:effectLst/>
                <a:uLnTx/>
                <a:uFillTx/>
                <a:latin typeface="Univers 67 Condensed" pitchFamily="50" charset="0"/>
              </a:rPr>
              <a:t>Connections to groundwater and engineered hydrography</a:t>
            </a:r>
          </a:p>
          <a:p>
            <a:pPr marL="114300" indent="-114300">
              <a:buClrTx/>
              <a:buFont typeface="Wingdings" panose="05000000000000000000" pitchFamily="2" charset="2"/>
              <a:buChar char="§"/>
              <a:defRPr/>
            </a:pPr>
            <a:r>
              <a:rPr lang="en-US" sz="1400">
                <a:solidFill>
                  <a:prstClr val="black"/>
                </a:solidFill>
                <a:latin typeface="Univers 67 Condensed" pitchFamily="50" charset="0"/>
              </a:rPr>
              <a:t>3DHP Infostructure</a:t>
            </a:r>
            <a:endParaRPr kumimoji="0" lang="en-US" sz="1400" i="0" u="none" strike="noStrike" kern="1200" cap="none" spc="0" normalizeH="0" baseline="0" noProof="0">
              <a:ln>
                <a:noFill/>
              </a:ln>
              <a:solidFill>
                <a:prstClr val="black"/>
              </a:solidFill>
              <a:effectLst/>
              <a:uLnTx/>
              <a:uFillTx/>
              <a:latin typeface="Univers 67 Condensed" pitchFamily="50" charset="0"/>
            </a:endParaRPr>
          </a:p>
        </p:txBody>
      </p:sp>
      <p:pic>
        <p:nvPicPr>
          <p:cNvPr id="43" name="Picture 42" descr="A high angle view of a resort&#10;&#10;Description automatically generated with low confidence">
            <a:extLst>
              <a:ext uri="{FF2B5EF4-FFF2-40B4-BE49-F238E27FC236}">
                <a16:creationId xmlns:a16="http://schemas.microsoft.com/office/drawing/2014/main" id="{FD559E58-47CC-443E-A620-8A59EBAA3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2200" y="2825791"/>
            <a:ext cx="2757487" cy="1723429"/>
          </a:xfrm>
          <a:prstGeom prst="rect">
            <a:avLst/>
          </a:prstGeom>
        </p:spPr>
      </p:pic>
      <p:sp>
        <p:nvSpPr>
          <p:cNvPr id="44" name="Rectangle 43">
            <a:extLst>
              <a:ext uri="{FF2B5EF4-FFF2-40B4-BE49-F238E27FC236}">
                <a16:creationId xmlns:a16="http://schemas.microsoft.com/office/drawing/2014/main" id="{F3D3C719-D8F5-48AA-BFD2-4716E3563FA1}"/>
              </a:ext>
            </a:extLst>
          </p:cNvPr>
          <p:cNvSpPr/>
          <p:nvPr/>
        </p:nvSpPr>
        <p:spPr>
          <a:xfrm>
            <a:off x="9224964" y="4514858"/>
            <a:ext cx="2769394" cy="1102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92488E1-338B-4DD7-83D8-F09C66B31BE3}"/>
              </a:ext>
            </a:extLst>
          </p:cNvPr>
          <p:cNvSpPr txBox="1"/>
          <p:nvPr/>
        </p:nvSpPr>
        <p:spPr>
          <a:xfrm>
            <a:off x="9165434" y="4590356"/>
            <a:ext cx="2831304" cy="781752"/>
          </a:xfrm>
          <a:prstGeom prst="rect">
            <a:avLst/>
          </a:prstGeom>
          <a:solidFill>
            <a:schemeClr val="bg1"/>
          </a:solidFill>
        </p:spPr>
        <p:txBody>
          <a:bodyPr wrap="square" lIns="91440" tIns="45720" rIns="91440" bIns="45720" rtlCol="0" anchor="t">
            <a:spAutoFit/>
          </a:bodyPr>
          <a:lstStyle/>
          <a:p>
            <a:pPr marL="114300" indent="-114300">
              <a:buClrTx/>
              <a:buFont typeface="Wingdings" panose="05000000000000000000" pitchFamily="2" charset="2"/>
              <a:buChar char="§"/>
              <a:defRPr/>
            </a:pPr>
            <a:r>
              <a:rPr kumimoji="0" lang="en-US" sz="1400" i="0" u="none" strike="noStrike" kern="1200" cap="none" spc="0" normalizeH="0" baseline="0" noProof="0">
                <a:ln>
                  <a:noFill/>
                </a:ln>
                <a:solidFill>
                  <a:prstClr val="black"/>
                </a:solidFill>
                <a:effectLst/>
                <a:uLnTx/>
                <a:uFillTx/>
                <a:latin typeface="Univers 67 Condensed" pitchFamily="50" charset="0"/>
              </a:rPr>
              <a:t>Elevation data </a:t>
            </a:r>
            <a:r>
              <a:rPr kumimoji="0" lang="en-US" sz="1400" i="0" u="none" strike="noStrike" kern="1200" cap="none" spc="0" normalizeH="0" baseline="0" noProof="0" err="1">
                <a:ln>
                  <a:noFill/>
                </a:ln>
                <a:solidFill>
                  <a:prstClr val="black"/>
                </a:solidFill>
                <a:effectLst/>
                <a:uLnTx/>
                <a:uFillTx/>
                <a:latin typeface="Univers 67 Condensed" pitchFamily="50" charset="0"/>
              </a:rPr>
              <a:t>colle</a:t>
            </a:r>
            <a:r>
              <a:rPr lang="en-US" sz="1400" err="1">
                <a:solidFill>
                  <a:prstClr val="black"/>
                </a:solidFill>
                <a:latin typeface="Univers 67 Condensed" pitchFamily="50" charset="0"/>
              </a:rPr>
              <a:t>cted</a:t>
            </a:r>
            <a:r>
              <a:rPr lang="en-US" sz="1400">
                <a:solidFill>
                  <a:prstClr val="black"/>
                </a:solidFill>
                <a:latin typeface="Univers 67 Condensed" pitchFamily="50" charset="0"/>
              </a:rPr>
              <a:t> at new quality levels and frequencies</a:t>
            </a:r>
          </a:p>
          <a:p>
            <a:pPr marL="114300" indent="-114300">
              <a:buClrTx/>
              <a:buFont typeface="Wingdings" panose="05000000000000000000" pitchFamily="2" charset="2"/>
              <a:buChar char="§"/>
              <a:defRPr/>
            </a:pPr>
            <a:r>
              <a:rPr lang="en-US" sz="1400">
                <a:solidFill>
                  <a:prstClr val="black"/>
                </a:solidFill>
                <a:latin typeface="Univers 67 Condensed" pitchFamily="50" charset="0"/>
              </a:rPr>
              <a:t>Integration with inland bathymetry</a:t>
            </a:r>
            <a:endParaRPr kumimoji="0" lang="en-US" sz="1400" i="0" u="none" strike="noStrike" kern="1200" cap="none" spc="0" normalizeH="0" baseline="0" noProof="0">
              <a:ln>
                <a:noFill/>
              </a:ln>
              <a:solidFill>
                <a:prstClr val="black"/>
              </a:solidFill>
              <a:effectLst/>
              <a:uLnTx/>
              <a:uFillTx/>
              <a:latin typeface="Univers 67 Condensed" pitchFamily="50" charset="0"/>
            </a:endParaRPr>
          </a:p>
        </p:txBody>
      </p:sp>
      <p:pic>
        <p:nvPicPr>
          <p:cNvPr id="47" name="Picture 46" descr="A high angle view of a resort&#10;&#10;Description automatically generated with low confidence">
            <a:extLst>
              <a:ext uri="{FF2B5EF4-FFF2-40B4-BE49-F238E27FC236}">
                <a16:creationId xmlns:a16="http://schemas.microsoft.com/office/drawing/2014/main" id="{5D985C33-015B-4E96-AC90-174D703A2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7819" y="2821028"/>
            <a:ext cx="2757487" cy="1723429"/>
          </a:xfrm>
          <a:prstGeom prst="rect">
            <a:avLst/>
          </a:prstGeom>
        </p:spPr>
      </p:pic>
      <p:sp>
        <p:nvSpPr>
          <p:cNvPr id="29" name="Right Arrow 2">
            <a:extLst>
              <a:ext uri="{FF2B5EF4-FFF2-40B4-BE49-F238E27FC236}">
                <a16:creationId xmlns:a16="http://schemas.microsoft.com/office/drawing/2014/main" id="{D6E7101D-A21B-4389-8E5A-49F8AC3A49E2}"/>
              </a:ext>
            </a:extLst>
          </p:cNvPr>
          <p:cNvSpPr/>
          <p:nvPr/>
        </p:nvSpPr>
        <p:spPr bwMode="auto">
          <a:xfrm>
            <a:off x="1293717" y="3973347"/>
            <a:ext cx="4716087" cy="1567595"/>
          </a:xfrm>
          <a:prstGeom prst="rightArrow">
            <a:avLst/>
          </a:prstGeom>
          <a:solidFill>
            <a:srgbClr val="00666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E59F538D-6002-457A-969B-856EF7B3212D}"/>
              </a:ext>
            </a:extLst>
          </p:cNvPr>
          <p:cNvSpPr/>
          <p:nvPr/>
        </p:nvSpPr>
        <p:spPr>
          <a:xfrm>
            <a:off x="2007239" y="4394221"/>
            <a:ext cx="3494128" cy="707886"/>
          </a:xfrm>
          <a:prstGeom prst="rect">
            <a:avLst/>
          </a:prstGeom>
          <a:effectLst>
            <a:glow rad="393700">
              <a:schemeClr val="accent1">
                <a:alpha val="70000"/>
              </a:schemeClr>
            </a:glow>
          </a:effectLst>
        </p:spPr>
        <p:txBody>
          <a:bodyPr wrap="square">
            <a:spAutoFit/>
          </a:bodyPr>
          <a:lstStyle/>
          <a:p>
            <a:pPr lvl="0" defTabSz="457200" fontAlgn="auto">
              <a:spcBef>
                <a:spcPts val="0"/>
              </a:spcBef>
              <a:spcAft>
                <a:spcPts val="0"/>
              </a:spcAft>
              <a:buClrTx/>
              <a:buSzTx/>
              <a:buNone/>
              <a:defRPr/>
            </a:pPr>
            <a:r>
              <a:rPr lang="en-US" sz="2000">
                <a:solidFill>
                  <a:prstClr val="white"/>
                </a:solidFill>
                <a:latin typeface="Arial"/>
              </a:rPr>
              <a:t>Design and implement next generation of integrated data</a:t>
            </a:r>
          </a:p>
        </p:txBody>
      </p:sp>
      <p:pic>
        <p:nvPicPr>
          <p:cNvPr id="31" name="Graphic 30" descr="Playbook">
            <a:extLst>
              <a:ext uri="{FF2B5EF4-FFF2-40B4-BE49-F238E27FC236}">
                <a16:creationId xmlns:a16="http://schemas.microsoft.com/office/drawing/2014/main" id="{8B9485B5-6F3F-4C13-94DE-02B83C231C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62298" y="4376939"/>
            <a:ext cx="776360" cy="776360"/>
          </a:xfrm>
          <a:prstGeom prst="rect">
            <a:avLst/>
          </a:prstGeom>
        </p:spPr>
      </p:pic>
      <p:grpSp>
        <p:nvGrpSpPr>
          <p:cNvPr id="57" name="Group 56">
            <a:extLst>
              <a:ext uri="{FF2B5EF4-FFF2-40B4-BE49-F238E27FC236}">
                <a16:creationId xmlns:a16="http://schemas.microsoft.com/office/drawing/2014/main" id="{ADEFCAA9-C62B-4391-8B78-CBC752BC0E56}"/>
              </a:ext>
            </a:extLst>
          </p:cNvPr>
          <p:cNvGrpSpPr/>
          <p:nvPr/>
        </p:nvGrpSpPr>
        <p:grpSpPr>
          <a:xfrm>
            <a:off x="2714099" y="5159537"/>
            <a:ext cx="3892588" cy="1553524"/>
            <a:chOff x="2714099" y="5159537"/>
            <a:chExt cx="3892588" cy="1553524"/>
          </a:xfrm>
        </p:grpSpPr>
        <p:sp>
          <p:nvSpPr>
            <p:cNvPr id="58" name="Right Arrow 2">
              <a:extLst>
                <a:ext uri="{FF2B5EF4-FFF2-40B4-BE49-F238E27FC236}">
                  <a16:creationId xmlns:a16="http://schemas.microsoft.com/office/drawing/2014/main" id="{549771AC-0043-468A-87F8-89AA8F493094}"/>
                </a:ext>
              </a:extLst>
            </p:cNvPr>
            <p:cNvSpPr/>
            <p:nvPr/>
          </p:nvSpPr>
          <p:spPr bwMode="auto">
            <a:xfrm>
              <a:off x="2714099" y="5159537"/>
              <a:ext cx="3892588" cy="1553524"/>
            </a:xfrm>
            <a:prstGeom prst="rightArrow">
              <a:avLst/>
            </a:prstGeom>
            <a:solidFill>
              <a:srgbClr val="07678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pic>
          <p:nvPicPr>
            <p:cNvPr id="59" name="Graphic 58" descr="Research">
              <a:extLst>
                <a:ext uri="{FF2B5EF4-FFF2-40B4-BE49-F238E27FC236}">
                  <a16:creationId xmlns:a16="http://schemas.microsoft.com/office/drawing/2014/main" id="{600F6644-97FA-4A7F-9C0A-AE7E937E9A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78832" y="5607756"/>
              <a:ext cx="672260" cy="672260"/>
            </a:xfrm>
            <a:prstGeom prst="rect">
              <a:avLst/>
            </a:prstGeom>
          </p:spPr>
        </p:pic>
        <p:sp>
          <p:nvSpPr>
            <p:cNvPr id="60" name="Rectangle 59">
              <a:extLst>
                <a:ext uri="{FF2B5EF4-FFF2-40B4-BE49-F238E27FC236}">
                  <a16:creationId xmlns:a16="http://schemas.microsoft.com/office/drawing/2014/main" id="{68BBEDD5-A7EE-44EE-81EA-F69449DEE1CA}"/>
                </a:ext>
              </a:extLst>
            </p:cNvPr>
            <p:cNvSpPr/>
            <p:nvPr/>
          </p:nvSpPr>
          <p:spPr>
            <a:xfrm>
              <a:off x="3451091" y="5572130"/>
              <a:ext cx="2747381" cy="707886"/>
            </a:xfrm>
            <a:prstGeom prst="rect">
              <a:avLst/>
            </a:prstGeom>
          </p:spPr>
          <p:txBody>
            <a:bodyPr wrap="square">
              <a:spAutoFit/>
            </a:bodyPr>
            <a:lstStyle/>
            <a:p>
              <a:pPr lvl="0" defTabSz="457200" fontAlgn="auto">
                <a:spcBef>
                  <a:spcPts val="0"/>
                </a:spcBef>
                <a:spcAft>
                  <a:spcPts val="0"/>
                </a:spcAft>
                <a:buClrTx/>
                <a:buSzTx/>
                <a:buNone/>
                <a:defRPr/>
              </a:pPr>
              <a:r>
                <a:rPr lang="en-US" sz="2000">
                  <a:solidFill>
                    <a:prstClr val="white"/>
                  </a:solidFill>
                  <a:latin typeface="Arial"/>
                </a:rPr>
                <a:t>Research and develop</a:t>
              </a:r>
            </a:p>
            <a:p>
              <a:pPr lvl="0" defTabSz="457200" fontAlgn="auto">
                <a:spcBef>
                  <a:spcPts val="0"/>
                </a:spcBef>
                <a:spcAft>
                  <a:spcPts val="0"/>
                </a:spcAft>
                <a:buClrTx/>
                <a:buSzTx/>
                <a:buNone/>
                <a:defRPr/>
              </a:pPr>
              <a:r>
                <a:rPr lang="en-US" sz="2000">
                  <a:solidFill>
                    <a:prstClr val="white"/>
                  </a:solidFill>
                  <a:latin typeface="Arial"/>
                </a:rPr>
                <a:t>3D data model</a:t>
              </a:r>
            </a:p>
          </p:txBody>
        </p:sp>
      </p:grpSp>
      <p:sp>
        <p:nvSpPr>
          <p:cNvPr id="34" name="TextBox 33">
            <a:extLst>
              <a:ext uri="{FF2B5EF4-FFF2-40B4-BE49-F238E27FC236}">
                <a16:creationId xmlns:a16="http://schemas.microsoft.com/office/drawing/2014/main" id="{6C31591E-A7ED-4933-93FE-629C0FF2DA49}"/>
              </a:ext>
            </a:extLst>
          </p:cNvPr>
          <p:cNvSpPr txBox="1"/>
          <p:nvPr/>
        </p:nvSpPr>
        <p:spPr>
          <a:xfrm>
            <a:off x="11351738" y="99643"/>
            <a:ext cx="898472" cy="369332"/>
          </a:xfrm>
          <a:prstGeom prst="rect">
            <a:avLst/>
          </a:prstGeom>
          <a:noFill/>
        </p:spPr>
        <p:txBody>
          <a:bodyPr wrap="square" rtlCol="0">
            <a:spAutoFit/>
          </a:bodyPr>
          <a:lstStyle/>
          <a:p>
            <a:pPr algn="ctr" fontAlgn="auto">
              <a:spcBef>
                <a:spcPts val="0"/>
              </a:spcBef>
              <a:spcAft>
                <a:spcPts val="0"/>
              </a:spcAft>
              <a:buClrTx/>
              <a:buSzTx/>
              <a:buFontTx/>
              <a:buNone/>
            </a:pPr>
            <a:fld id="{C82C3CAB-5DAE-364E-A5B2-3FA4B22A277F}" type="slidenum">
              <a:rPr lang="en-US" sz="1800" smtClean="0">
                <a:solidFill>
                  <a:prstClr val="white"/>
                </a:solidFill>
                <a:latin typeface="Arial"/>
              </a:rPr>
              <a:pPr algn="ctr" fontAlgn="auto">
                <a:spcBef>
                  <a:spcPts val="0"/>
                </a:spcBef>
                <a:spcAft>
                  <a:spcPts val="0"/>
                </a:spcAft>
                <a:buClrTx/>
                <a:buSzTx/>
                <a:buFontTx/>
                <a:buNone/>
              </a:pPr>
              <a:t>19</a:t>
            </a:fld>
            <a:endParaRPr lang="en-US" sz="1800">
              <a:solidFill>
                <a:prstClr val="white"/>
              </a:solidFill>
              <a:latin typeface="Arial"/>
            </a:endParaRPr>
          </a:p>
        </p:txBody>
      </p:sp>
      <p:pic>
        <p:nvPicPr>
          <p:cNvPr id="35" name="Picture 34" descr="A picture containing diagram&#10;&#10;Description automatically generated">
            <a:extLst>
              <a:ext uri="{FF2B5EF4-FFF2-40B4-BE49-F238E27FC236}">
                <a16:creationId xmlns:a16="http://schemas.microsoft.com/office/drawing/2014/main" id="{7E742CCB-D0C0-4740-83C4-022955D9C9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49929" y="165807"/>
            <a:ext cx="2237237" cy="1235368"/>
          </a:xfrm>
          <a:prstGeom prst="rect">
            <a:avLst/>
          </a:prstGeom>
        </p:spPr>
      </p:pic>
    </p:spTree>
    <p:extLst>
      <p:ext uri="{BB962C8B-B14F-4D97-AF65-F5344CB8AC3E}">
        <p14:creationId xmlns:p14="http://schemas.microsoft.com/office/powerpoint/2010/main" val="332538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“The Good Old Days”</a:t>
            </a:r>
            <a:endParaRPr kumimoji="0" lang="en-US" sz="3600" b="0" i="0" u="none" strike="noStrike" kern="1200" cap="none" spc="0" normalizeH="0" baseline="0" noProof="0" dirty="0">
              <a:ln>
                <a:noFill/>
              </a:ln>
              <a:solidFill>
                <a:srgbClr val="006F4B"/>
              </a:solidFill>
              <a:effectLst/>
              <a:uLnTx/>
              <a:uFillTx/>
              <a:latin typeface="Arial"/>
              <a:cs typeface="Arial"/>
              <a:sym typeface="Arial"/>
            </a:endParaRP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Computing in 1987 – 89 </a:t>
            </a: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5" y="1879084"/>
            <a:ext cx="3297491"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PR1ME minicomputer</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1 MB RAM</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1 MIPS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Two 300 MB hard drives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Resources shared with ~50 people</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State of the art! </a:t>
            </a:r>
          </a:p>
        </p:txBody>
      </p:sp>
      <p:pic>
        <p:nvPicPr>
          <p:cNvPr id="12" name="Shape 91">
            <a:extLst>
              <a:ext uri="{FF2B5EF4-FFF2-40B4-BE49-F238E27FC236}">
                <a16:creationId xmlns:a16="http://schemas.microsoft.com/office/drawing/2014/main" id="{E0D40AC9-68ED-464C-BC56-7CEDF7E0D432}"/>
              </a:ext>
            </a:extLst>
          </p:cNvPr>
          <p:cNvPicPr preferRelativeResize="0"/>
          <p:nvPr/>
        </p:nvPicPr>
        <p:blipFill>
          <a:blip r:embed="rId3">
            <a:alphaModFix/>
          </a:blip>
          <a:stretch>
            <a:fillRect/>
          </a:stretch>
        </p:blipFill>
        <p:spPr>
          <a:xfrm>
            <a:off x="5395948" y="1268001"/>
            <a:ext cx="6421949" cy="5491665"/>
          </a:xfrm>
          <a:prstGeom prst="rect">
            <a:avLst/>
          </a:prstGeom>
          <a:noFill/>
          <a:ln>
            <a:noFill/>
          </a:ln>
        </p:spPr>
      </p:pic>
    </p:spTree>
    <p:extLst>
      <p:ext uri="{BB962C8B-B14F-4D97-AF65-F5344CB8AC3E}">
        <p14:creationId xmlns:p14="http://schemas.microsoft.com/office/powerpoint/2010/main" val="423631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FBFF-4E79-4A8C-B4BA-FC7B8DAFB00C}"/>
              </a:ext>
            </a:extLst>
          </p:cNvPr>
          <p:cNvSpPr>
            <a:spLocks noGrp="1"/>
          </p:cNvSpPr>
          <p:nvPr>
            <p:ph type="title"/>
          </p:nvPr>
        </p:nvSpPr>
        <p:spPr>
          <a:xfrm>
            <a:off x="4078567" y="295672"/>
            <a:ext cx="5522633" cy="864261"/>
          </a:xfrm>
        </p:spPr>
        <p:txBody>
          <a:bodyPr>
            <a:noAutofit/>
          </a:bodyPr>
          <a:lstStyle/>
          <a:p>
            <a:r>
              <a:rPr lang="en-US" sz="3000"/>
              <a:t>Test processes to work toward operational approach</a:t>
            </a:r>
          </a:p>
        </p:txBody>
      </p:sp>
      <p:sp>
        <p:nvSpPr>
          <p:cNvPr id="6" name="Text Placeholder 5">
            <a:extLst>
              <a:ext uri="{FF2B5EF4-FFF2-40B4-BE49-F238E27FC236}">
                <a16:creationId xmlns:a16="http://schemas.microsoft.com/office/drawing/2014/main" id="{307C961D-4793-4737-8677-1C021C19C142}"/>
              </a:ext>
            </a:extLst>
          </p:cNvPr>
          <p:cNvSpPr>
            <a:spLocks noGrp="1"/>
          </p:cNvSpPr>
          <p:nvPr>
            <p:ph type="body" idx="1"/>
          </p:nvPr>
        </p:nvSpPr>
        <p:spPr>
          <a:xfrm>
            <a:off x="105999" y="1493622"/>
            <a:ext cx="6195541" cy="4144963"/>
          </a:xfrm>
        </p:spPr>
        <p:txBody>
          <a:bodyPr>
            <a:normAutofit/>
          </a:bodyPr>
          <a:lstStyle/>
          <a:p>
            <a:pPr marL="0" lvl="0" indent="0" fontAlgn="base">
              <a:lnSpc>
                <a:spcPct val="120000"/>
              </a:lnSpc>
              <a:spcAft>
                <a:spcPct val="0"/>
              </a:spcAft>
              <a:buNone/>
              <a:defRPr/>
            </a:pPr>
            <a:r>
              <a:rPr lang="en-US" sz="1600" b="1">
                <a:solidFill>
                  <a:prstClr val="black">
                    <a:lumMod val="65000"/>
                    <a:lumOff val="35000"/>
                  </a:prstClr>
                </a:solidFill>
              </a:rPr>
              <a:t>Inland Bathymetry </a:t>
            </a:r>
            <a:r>
              <a:rPr lang="en-US" sz="1600">
                <a:solidFill>
                  <a:prstClr val="black">
                    <a:lumMod val="65000"/>
                    <a:lumOff val="35000"/>
                  </a:prstClr>
                </a:solidFill>
              </a:rPr>
              <a:t>- Extend the 3DEP elevation surface under waterbodies to replace estimated flow volume with volume calculated from the mapped surface</a:t>
            </a:r>
          </a:p>
          <a:p>
            <a:endParaRPr lang="en-US"/>
          </a:p>
        </p:txBody>
      </p:sp>
      <p:pic>
        <p:nvPicPr>
          <p:cNvPr id="10" name="Picture 2">
            <a:extLst>
              <a:ext uri="{FF2B5EF4-FFF2-40B4-BE49-F238E27FC236}">
                <a16:creationId xmlns:a16="http://schemas.microsoft.com/office/drawing/2014/main" id="{DAD5DFFD-E58E-4ED8-869C-99D9EB7012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01"/>
          <a:stretch/>
        </p:blipFill>
        <p:spPr bwMode="auto">
          <a:xfrm>
            <a:off x="10284350" y="3691621"/>
            <a:ext cx="1555443" cy="2430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F248537-170A-4E46-89DF-8912B28C0DAB}"/>
              </a:ext>
            </a:extLst>
          </p:cNvPr>
          <p:cNvGrpSpPr>
            <a:grpSpLocks noChangeAspect="1"/>
          </p:cNvGrpSpPr>
          <p:nvPr/>
        </p:nvGrpSpPr>
        <p:grpSpPr>
          <a:xfrm>
            <a:off x="6999254" y="3566104"/>
            <a:ext cx="2735563" cy="2121161"/>
            <a:chOff x="6818719" y="3714990"/>
            <a:chExt cx="2551472" cy="1978417"/>
          </a:xfrm>
        </p:grpSpPr>
        <p:pic>
          <p:nvPicPr>
            <p:cNvPr id="12" name="Picture 3" descr="AKIFSAR_3.jpg">
              <a:extLst>
                <a:ext uri="{FF2B5EF4-FFF2-40B4-BE49-F238E27FC236}">
                  <a16:creationId xmlns:a16="http://schemas.microsoft.com/office/drawing/2014/main" id="{CCEB27DE-AC47-4EF7-AE65-6D4AADD85A77}"/>
                </a:ext>
              </a:extLst>
            </p:cNvPr>
            <p:cNvPicPr>
              <a:picLocks noChangeAspect="1"/>
            </p:cNvPicPr>
            <p:nvPr/>
          </p:nvPicPr>
          <p:blipFill rotWithShape="1">
            <a:blip r:embed="rId4"/>
            <a:srcRect l="1589" t="2119" r="2107" b="2021"/>
            <a:stretch/>
          </p:blipFill>
          <p:spPr>
            <a:xfrm>
              <a:off x="6818719" y="3714990"/>
              <a:ext cx="2551472" cy="197841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A4E174F-4D8B-4635-8C00-02D3EA45FCCD}"/>
                </a:ext>
              </a:extLst>
            </p:cNvPr>
            <p:cNvPicPr>
              <a:picLocks noChangeAspect="1"/>
            </p:cNvPicPr>
            <p:nvPr/>
          </p:nvPicPr>
          <p:blipFill>
            <a:blip r:embed="rId5"/>
            <a:stretch>
              <a:fillRect/>
            </a:stretch>
          </p:blipFill>
          <p:spPr>
            <a:xfrm>
              <a:off x="8826578" y="5077097"/>
              <a:ext cx="521246" cy="287383"/>
            </a:xfrm>
            <a:prstGeom prst="rect">
              <a:avLst/>
            </a:prstGeom>
          </p:spPr>
        </p:pic>
      </p:grpSp>
      <p:pic>
        <p:nvPicPr>
          <p:cNvPr id="17" name="Picture 16" descr="A picture containing text, map&#10;&#10;Description automatically generated">
            <a:extLst>
              <a:ext uri="{FF2B5EF4-FFF2-40B4-BE49-F238E27FC236}">
                <a16:creationId xmlns:a16="http://schemas.microsoft.com/office/drawing/2014/main" id="{139DE6CA-6278-4F13-8F41-65FFC9EF7A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21" t="19710" r="22949" b="20493"/>
          <a:stretch/>
        </p:blipFill>
        <p:spPr>
          <a:xfrm>
            <a:off x="9894225" y="3389259"/>
            <a:ext cx="1043109" cy="1184792"/>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80DC312B-9C3C-45FF-B26B-661813102D5F}"/>
              </a:ext>
            </a:extLst>
          </p:cNvPr>
          <p:cNvSpPr/>
          <p:nvPr/>
        </p:nvSpPr>
        <p:spPr>
          <a:xfrm>
            <a:off x="10918945" y="3180203"/>
            <a:ext cx="1043109" cy="523220"/>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400" b="0" i="0" u="none" strike="noStrike" kern="1200" cap="none" spc="0" normalizeH="0" baseline="0" noProof="0">
                <a:ln>
                  <a:noFill/>
                </a:ln>
                <a:solidFill>
                  <a:srgbClr val="595959"/>
                </a:solidFill>
                <a:effectLst/>
                <a:uLnTx/>
                <a:uFillTx/>
                <a:latin typeface="Arial"/>
                <a:ea typeface="+mn-ea"/>
                <a:cs typeface="+mn-cs"/>
              </a:rPr>
              <a:t>2021 Pilot: SE TX</a:t>
            </a:r>
          </a:p>
        </p:txBody>
      </p:sp>
      <p:sp>
        <p:nvSpPr>
          <p:cNvPr id="19" name="Rectangle 18">
            <a:extLst>
              <a:ext uri="{FF2B5EF4-FFF2-40B4-BE49-F238E27FC236}">
                <a16:creationId xmlns:a16="http://schemas.microsoft.com/office/drawing/2014/main" id="{8795BDF8-8C38-45A6-8C91-FF7FF80256C5}"/>
              </a:ext>
            </a:extLst>
          </p:cNvPr>
          <p:cNvSpPr/>
          <p:nvPr/>
        </p:nvSpPr>
        <p:spPr>
          <a:xfrm>
            <a:off x="7313357" y="3073450"/>
            <a:ext cx="2970993" cy="307777"/>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400" b="0" i="0" u="none" strike="noStrike" kern="1200" cap="none" spc="0" normalizeH="0" baseline="0" noProof="0">
                <a:ln>
                  <a:noFill/>
                </a:ln>
                <a:solidFill>
                  <a:srgbClr val="595959"/>
                </a:solidFill>
                <a:effectLst/>
                <a:uLnTx/>
                <a:uFillTx/>
                <a:latin typeface="Arial"/>
                <a:ea typeface="+mn-ea"/>
                <a:cs typeface="+mn-cs"/>
              </a:rPr>
              <a:t>2017 Pilots: 5 areas across the US</a:t>
            </a:r>
          </a:p>
        </p:txBody>
      </p:sp>
      <p:sp>
        <p:nvSpPr>
          <p:cNvPr id="20" name="Rectangle 19">
            <a:extLst>
              <a:ext uri="{FF2B5EF4-FFF2-40B4-BE49-F238E27FC236}">
                <a16:creationId xmlns:a16="http://schemas.microsoft.com/office/drawing/2014/main" id="{FE468217-990A-446A-8B7E-217629A4103F}"/>
              </a:ext>
            </a:extLst>
          </p:cNvPr>
          <p:cNvSpPr/>
          <p:nvPr/>
        </p:nvSpPr>
        <p:spPr>
          <a:xfrm>
            <a:off x="6975273" y="5781891"/>
            <a:ext cx="2970993" cy="307777"/>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400" b="0" i="0" u="none" strike="noStrike" kern="1200" cap="none" spc="0" normalizeH="0" baseline="0" noProof="0">
                <a:ln>
                  <a:noFill/>
                </a:ln>
                <a:solidFill>
                  <a:srgbClr val="595959"/>
                </a:solidFill>
                <a:effectLst/>
                <a:uLnTx/>
                <a:uFillTx/>
                <a:latin typeface="Arial"/>
                <a:ea typeface="+mn-ea"/>
                <a:cs typeface="+mn-cs"/>
              </a:rPr>
              <a:t>2020 Pilots: Kobuk River Basin, AK</a:t>
            </a:r>
          </a:p>
        </p:txBody>
      </p:sp>
      <p:sp>
        <p:nvSpPr>
          <p:cNvPr id="21" name="Text Placeholder 5">
            <a:extLst>
              <a:ext uri="{FF2B5EF4-FFF2-40B4-BE49-F238E27FC236}">
                <a16:creationId xmlns:a16="http://schemas.microsoft.com/office/drawing/2014/main" id="{59E00500-705E-40CA-A77A-B8763200E205}"/>
              </a:ext>
            </a:extLst>
          </p:cNvPr>
          <p:cNvSpPr txBox="1">
            <a:spLocks/>
          </p:cNvSpPr>
          <p:nvPr/>
        </p:nvSpPr>
        <p:spPr>
          <a:xfrm>
            <a:off x="6460948" y="6080655"/>
            <a:ext cx="5778616" cy="789052"/>
          </a:xfrm>
          <a:prstGeom prst="rect">
            <a:avLst/>
          </a:prstGeom>
          <a:noFill/>
          <a:ln>
            <a:noFill/>
          </a:ln>
        </p:spPr>
        <p:txBody>
          <a:bodyPr vert="horz" lIns="91425" tIns="91425" rIns="91425" bIns="91425" rtlCol="0" anchor="t" anchorCtr="0">
            <a:noAutofit/>
          </a:bodyPr>
          <a:lstStyle>
            <a:lvl1pPr marL="228600" marR="0" lvl="0" indent="-133350" algn="l" defTabSz="914400" rtl="0" eaLnBrk="1" latinLnBrk="0" hangingPunct="1">
              <a:spcBef>
                <a:spcPts val="2000"/>
              </a:spcBef>
              <a:buClr>
                <a:srgbClr val="493A13"/>
              </a:buClr>
              <a:buSzPct val="75000"/>
              <a:buFont typeface="Noto Sans Symbols"/>
              <a:buChar char="■"/>
              <a:defRPr sz="2000" b="0" i="0" u="none" strike="noStrike" kern="1200" cap="none">
                <a:solidFill>
                  <a:srgbClr val="595959"/>
                </a:solidFill>
                <a:latin typeface="Arial"/>
                <a:ea typeface="Arial"/>
                <a:cs typeface="Arial"/>
                <a:sym typeface="Arial"/>
              </a:defRPr>
            </a:lvl1pPr>
            <a:lvl2pPr marL="457200" marR="0" lvl="1" indent="-142875" algn="l" defTabSz="914400" rtl="0" eaLnBrk="1" latinLnBrk="0" hangingPunct="1">
              <a:spcBef>
                <a:spcPts val="600"/>
              </a:spcBef>
              <a:buClr>
                <a:schemeClr val="accent4"/>
              </a:buClr>
              <a:buSzPct val="75000"/>
              <a:buFont typeface="Noto Sans Symbols"/>
              <a:buChar char="■"/>
              <a:defRPr sz="1800" b="0" i="0" u="none" strike="noStrike" kern="1200" cap="none">
                <a:solidFill>
                  <a:srgbClr val="595959"/>
                </a:solidFill>
                <a:latin typeface="Arial"/>
                <a:ea typeface="Arial"/>
                <a:cs typeface="Arial"/>
                <a:sym typeface="Arial"/>
              </a:defRPr>
            </a:lvl2pPr>
            <a:lvl3pPr marL="685800" marR="0" lvl="2" indent="-142875" algn="l" defTabSz="914400" rtl="0" eaLnBrk="1" latinLnBrk="0" hangingPunct="1">
              <a:spcBef>
                <a:spcPts val="600"/>
              </a:spcBef>
              <a:buClr>
                <a:srgbClr val="493A13"/>
              </a:buClr>
              <a:buSzPct val="75000"/>
              <a:buFont typeface="Noto Sans Symbols"/>
              <a:buChar char="■"/>
              <a:defRPr sz="1800" b="0" i="0" u="none" strike="noStrike" kern="1200" cap="none">
                <a:solidFill>
                  <a:srgbClr val="595959"/>
                </a:solidFill>
                <a:latin typeface="Arial"/>
                <a:ea typeface="Arial"/>
                <a:cs typeface="Arial"/>
                <a:sym typeface="Arial"/>
              </a:defRPr>
            </a:lvl3pPr>
            <a:lvl4pPr marL="914400" marR="0" lvl="3" indent="-142875" algn="l" defTabSz="914400" rtl="0" eaLnBrk="1" latinLnBrk="0" hangingPunct="1">
              <a:spcBef>
                <a:spcPts val="600"/>
              </a:spcBef>
              <a:buClr>
                <a:schemeClr val="accent4"/>
              </a:buClr>
              <a:buSzPct val="75000"/>
              <a:buFont typeface="Noto Sans Symbols"/>
              <a:buChar char="■"/>
              <a:defRPr sz="1800" b="0" i="0" u="none" strike="noStrike" kern="1200" cap="none">
                <a:solidFill>
                  <a:srgbClr val="595959"/>
                </a:solidFill>
                <a:latin typeface="Arial"/>
                <a:ea typeface="Arial"/>
                <a:cs typeface="Arial"/>
                <a:sym typeface="Arial"/>
              </a:defRPr>
            </a:lvl4pPr>
            <a:lvl5pPr marL="1143000" marR="0" lvl="4" indent="-142875" algn="l" defTabSz="914400" rtl="0" eaLnBrk="1" latinLnBrk="0" hangingPunct="1">
              <a:spcBef>
                <a:spcPts val="600"/>
              </a:spcBef>
              <a:buClr>
                <a:srgbClr val="493A13"/>
              </a:buClr>
              <a:buSzPct val="75000"/>
              <a:buFont typeface="Noto Sans Symbols"/>
              <a:buChar char="■"/>
              <a:defRPr sz="1800" b="0" i="0" u="none" strike="noStrike" kern="1200" cap="none">
                <a:solidFill>
                  <a:srgbClr val="595959"/>
                </a:solidFill>
                <a:latin typeface="Arial"/>
                <a:ea typeface="Arial"/>
                <a:cs typeface="Arial"/>
                <a:sym typeface="Arial"/>
              </a:defRPr>
            </a:lvl5pPr>
            <a:lvl6pPr marL="2514600" marR="0" lvl="5" indent="-101600" algn="l" defTabSz="914400" rtl="0" eaLnBrk="1" latinLnBrk="0" hangingPunct="1">
              <a:spcBef>
                <a:spcPts val="400"/>
              </a:spcBef>
              <a:buClr>
                <a:schemeClr val="dk1"/>
              </a:buClr>
              <a:buSzPct val="100000"/>
              <a:buFont typeface="Arial"/>
              <a:buChar char="•"/>
              <a:defRPr sz="2000" b="0" i="0" u="none" strike="noStrike" kern="1200" cap="none">
                <a:solidFill>
                  <a:schemeClr val="dk1"/>
                </a:solidFill>
                <a:latin typeface="Times New Roman"/>
                <a:ea typeface="Times New Roman"/>
                <a:cs typeface="Times New Roman"/>
                <a:sym typeface="Times New Roman"/>
              </a:defRPr>
            </a:lvl6pPr>
            <a:lvl7pPr marL="2971800" marR="0" lvl="6" indent="-101600" algn="l" defTabSz="914400" rtl="0" eaLnBrk="1" latinLnBrk="0" hangingPunct="1">
              <a:spcBef>
                <a:spcPts val="400"/>
              </a:spcBef>
              <a:buClr>
                <a:schemeClr val="dk1"/>
              </a:buClr>
              <a:buSzPct val="100000"/>
              <a:buFont typeface="Arial"/>
              <a:buChar char="•"/>
              <a:defRPr sz="2000" b="0" i="0" u="none" strike="noStrike" kern="1200" cap="none">
                <a:solidFill>
                  <a:schemeClr val="dk1"/>
                </a:solidFill>
                <a:latin typeface="Times New Roman"/>
                <a:ea typeface="Times New Roman"/>
                <a:cs typeface="Times New Roman"/>
                <a:sym typeface="Times New Roman"/>
              </a:defRPr>
            </a:lvl7pPr>
            <a:lvl8pPr marL="3429000" marR="0" lvl="7" indent="-101600" algn="l" defTabSz="914400" rtl="0" eaLnBrk="1" latinLnBrk="0" hangingPunct="1">
              <a:spcBef>
                <a:spcPts val="400"/>
              </a:spcBef>
              <a:buClr>
                <a:schemeClr val="dk1"/>
              </a:buClr>
              <a:buSzPct val="100000"/>
              <a:buFont typeface="Arial"/>
              <a:buChar char="•"/>
              <a:defRPr sz="2000" b="0" i="0" u="none" strike="noStrike" kern="1200" cap="none">
                <a:solidFill>
                  <a:schemeClr val="dk1"/>
                </a:solidFill>
                <a:latin typeface="Times New Roman"/>
                <a:ea typeface="Times New Roman"/>
                <a:cs typeface="Times New Roman"/>
                <a:sym typeface="Times New Roman"/>
              </a:defRPr>
            </a:lvl8pPr>
            <a:lvl9pPr marL="3886200" marR="0" lvl="8" indent="-101600" algn="l" defTabSz="914400" rtl="0" eaLnBrk="1" latinLnBrk="0" hangingPunct="1">
              <a:spcBef>
                <a:spcPts val="400"/>
              </a:spcBef>
              <a:buClr>
                <a:schemeClr val="dk1"/>
              </a:buClr>
              <a:buSzPct val="100000"/>
              <a:buFont typeface="Arial"/>
              <a:buChar char="•"/>
              <a:defRPr sz="2000" b="0" i="0" u="none" strike="noStrike" kern="1200" cap="none">
                <a:solidFill>
                  <a:schemeClr val="dk1"/>
                </a:solidFill>
                <a:latin typeface="Times New Roman"/>
                <a:ea typeface="Times New Roman"/>
                <a:cs typeface="Times New Roman"/>
                <a:sym typeface="Times New Roman"/>
              </a:defRPr>
            </a:lvl9pPr>
          </a:lstStyle>
          <a:p>
            <a:pPr marL="0" marR="0" lvl="0" indent="0" algn="l" defTabSz="914400" rtl="0" eaLnBrk="1" fontAlgn="base" latinLnBrk="0" hangingPunct="1">
              <a:lnSpc>
                <a:spcPct val="120000"/>
              </a:lnSpc>
              <a:spcBef>
                <a:spcPts val="2000"/>
              </a:spcBef>
              <a:spcAft>
                <a:spcPct val="0"/>
              </a:spcAft>
              <a:buClr>
                <a:srgbClr val="493A13"/>
              </a:buClr>
              <a:buSzPct val="75000"/>
              <a:buFont typeface="Noto Sans Symbols"/>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Arial"/>
                <a:cs typeface="Arial"/>
                <a:sym typeface="Arial"/>
              </a:rPr>
              <a:t>Derive hydrography with Z-values from lidar </a:t>
            </a:r>
            <a:r>
              <a:rPr kumimoji="0" lang="en-US" sz="1600" b="0" i="0" u="none" strike="noStrike" kern="1200" cap="none" spc="0" normalizeH="0" baseline="0" noProof="0">
                <a:ln>
                  <a:noFill/>
                </a:ln>
                <a:solidFill>
                  <a:prstClr val="black">
                    <a:lumMod val="65000"/>
                    <a:lumOff val="35000"/>
                  </a:prstClr>
                </a:solidFill>
                <a:effectLst/>
                <a:uLnTx/>
                <a:uFillTx/>
                <a:latin typeface="Arial"/>
                <a:cs typeface="Arial"/>
                <a:sym typeface="Arial"/>
              </a:rPr>
              <a:t>to move from the neighborhood to the street-level in accuracy of features</a:t>
            </a:r>
          </a:p>
        </p:txBody>
      </p:sp>
      <p:pic>
        <p:nvPicPr>
          <p:cNvPr id="9" name="Picture 8">
            <a:extLst>
              <a:ext uri="{FF2B5EF4-FFF2-40B4-BE49-F238E27FC236}">
                <a16:creationId xmlns:a16="http://schemas.microsoft.com/office/drawing/2014/main" id="{A2B6FE03-D7BA-479C-AFBC-376F7E37E26E}"/>
              </a:ext>
            </a:extLst>
          </p:cNvPr>
          <p:cNvPicPr>
            <a:picLocks noChangeAspect="1"/>
          </p:cNvPicPr>
          <p:nvPr/>
        </p:nvPicPr>
        <p:blipFill>
          <a:blip r:embed="rId7"/>
          <a:stretch>
            <a:fillRect/>
          </a:stretch>
        </p:blipFill>
        <p:spPr>
          <a:xfrm>
            <a:off x="7293038" y="1144897"/>
            <a:ext cx="4147462" cy="2114392"/>
          </a:xfrm>
          <a:prstGeom prst="rect">
            <a:avLst/>
          </a:prstGeom>
        </p:spPr>
      </p:pic>
      <p:pic>
        <p:nvPicPr>
          <p:cNvPr id="23" name="Picture 22">
            <a:extLst>
              <a:ext uri="{FF2B5EF4-FFF2-40B4-BE49-F238E27FC236}">
                <a16:creationId xmlns:a16="http://schemas.microsoft.com/office/drawing/2014/main" id="{DBC50C91-A962-40B0-8A50-54D54088AAB1}"/>
              </a:ext>
            </a:extLst>
          </p:cNvPr>
          <p:cNvPicPr>
            <a:picLocks noChangeAspect="1"/>
          </p:cNvPicPr>
          <p:nvPr/>
        </p:nvPicPr>
        <p:blipFill>
          <a:blip r:embed="rId8"/>
          <a:stretch>
            <a:fillRect/>
          </a:stretch>
        </p:blipFill>
        <p:spPr>
          <a:xfrm>
            <a:off x="4375355" y="4239473"/>
            <a:ext cx="2108010" cy="1796214"/>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46A1BB56-D4C4-4BBC-9D51-3D1A76AD1F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3991" y="2235069"/>
            <a:ext cx="2064352" cy="1592102"/>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AB10682E-974B-40F6-BC74-D3C691CD4CA8}"/>
              </a:ext>
            </a:extLst>
          </p:cNvPr>
          <p:cNvSpPr txBox="1"/>
          <p:nvPr/>
        </p:nvSpPr>
        <p:spPr>
          <a:xfrm>
            <a:off x="4633668" y="3828048"/>
            <a:ext cx="151836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400" b="0" i="0" u="none" strike="noStrike" kern="1200" cap="none" spc="0" normalizeH="0" baseline="0" noProof="0">
                <a:ln>
                  <a:noFill/>
                </a:ln>
                <a:solidFill>
                  <a:srgbClr val="595959"/>
                </a:solidFill>
                <a:effectLst/>
                <a:uLnTx/>
                <a:uFillTx/>
                <a:latin typeface="Arial"/>
                <a:ea typeface="+mn-ea"/>
                <a:cs typeface="+mn-cs"/>
              </a:rPr>
              <a:t>Bathymetric lidar</a:t>
            </a:r>
          </a:p>
        </p:txBody>
      </p:sp>
      <p:sp>
        <p:nvSpPr>
          <p:cNvPr id="26" name="TextBox 25">
            <a:extLst>
              <a:ext uri="{FF2B5EF4-FFF2-40B4-BE49-F238E27FC236}">
                <a16:creationId xmlns:a16="http://schemas.microsoft.com/office/drawing/2014/main" id="{760BCB0B-0071-4709-B0E4-EA31BD370C72}"/>
              </a:ext>
            </a:extLst>
          </p:cNvPr>
          <p:cNvSpPr txBox="1"/>
          <p:nvPr/>
        </p:nvSpPr>
        <p:spPr>
          <a:xfrm>
            <a:off x="4427284" y="6070104"/>
            <a:ext cx="1874231" cy="566309"/>
          </a:xfrm>
          <a:prstGeom prst="rect">
            <a:avLst/>
          </a:prstGeom>
          <a:noFill/>
        </p:spPr>
        <p:txBody>
          <a:bodyPr wrap="none" rtlCol="0">
            <a:spAutoFit/>
          </a:bodyPr>
          <a:lstStyle/>
          <a:p>
            <a:pPr marL="0" marR="0" lvl="0" indent="0" algn="l"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400" b="0" i="0" u="none" strike="noStrike" kern="1200" cap="none" spc="0" normalizeH="0" baseline="0" noProof="0">
                <a:ln>
                  <a:noFill/>
                </a:ln>
                <a:solidFill>
                  <a:srgbClr val="595959"/>
                </a:solidFill>
                <a:effectLst/>
                <a:uLnTx/>
                <a:uFillTx/>
                <a:latin typeface="Arial"/>
                <a:ea typeface="+mn-ea"/>
                <a:cs typeface="+mn-cs"/>
              </a:rPr>
              <a:t>Integrated </a:t>
            </a:r>
            <a:r>
              <a:rPr kumimoji="0" lang="en-US" sz="1400" b="0" i="0" u="none" strike="noStrike" kern="1200" cap="none" spc="0" normalizeH="0" baseline="0" noProof="0" err="1">
                <a:ln>
                  <a:noFill/>
                </a:ln>
                <a:solidFill>
                  <a:srgbClr val="595959"/>
                </a:solidFill>
                <a:effectLst/>
                <a:uLnTx/>
                <a:uFillTx/>
                <a:latin typeface="Arial"/>
                <a:ea typeface="+mn-ea"/>
                <a:cs typeface="+mn-cs"/>
              </a:rPr>
              <a:t>topobathy</a:t>
            </a:r>
            <a:r>
              <a:rPr kumimoji="0" lang="en-US" sz="1400" b="0" i="0" u="none" strike="noStrike" kern="1200" cap="none" spc="0" normalizeH="0" baseline="0" noProof="0">
                <a:ln>
                  <a:noFill/>
                </a:ln>
                <a:solidFill>
                  <a:srgbClr val="595959"/>
                </a:solidFill>
                <a:effectLst/>
                <a:uLnTx/>
                <a:uFillTx/>
                <a:latin typeface="Arial"/>
                <a:ea typeface="+mn-ea"/>
                <a:cs typeface="+mn-cs"/>
              </a:rPr>
              <a:t> </a:t>
            </a:r>
          </a:p>
          <a:p>
            <a:pPr marL="0" marR="0" lvl="0" indent="0" algn="ctr" defTabSz="914400" rtl="0" eaLnBrk="1" fontAlgn="base" latinLnBrk="0" hangingPunct="1">
              <a:lnSpc>
                <a:spcPct val="100000"/>
              </a:lnSpc>
              <a:spcBef>
                <a:spcPct val="20000"/>
              </a:spcBef>
              <a:spcAft>
                <a:spcPct val="0"/>
              </a:spcAft>
              <a:buClr>
                <a:srgbClr val="BC5FBC"/>
              </a:buClr>
              <a:buSzPct val="110000"/>
              <a:buFont typeface="Wingdings" panose="05000000000000000000" pitchFamily="2" charset="2"/>
              <a:buNone/>
              <a:tabLst/>
              <a:defRPr/>
            </a:pPr>
            <a:r>
              <a:rPr kumimoji="0" lang="en-US" sz="1400" b="0" i="0" u="none" strike="noStrike" kern="1200" cap="none" spc="0" normalizeH="0" baseline="0" noProof="0">
                <a:ln>
                  <a:noFill/>
                </a:ln>
                <a:solidFill>
                  <a:srgbClr val="595959"/>
                </a:solidFill>
                <a:effectLst/>
                <a:uLnTx/>
                <a:uFillTx/>
                <a:latin typeface="Arial"/>
                <a:ea typeface="+mn-ea"/>
                <a:cs typeface="+mn-cs"/>
              </a:rPr>
              <a:t>model</a:t>
            </a:r>
          </a:p>
        </p:txBody>
      </p:sp>
      <p:graphicFrame>
        <p:nvGraphicFramePr>
          <p:cNvPr id="29" name="Table 28">
            <a:extLst>
              <a:ext uri="{FF2B5EF4-FFF2-40B4-BE49-F238E27FC236}">
                <a16:creationId xmlns:a16="http://schemas.microsoft.com/office/drawing/2014/main" id="{BA1288BD-82B7-4687-B39C-C37E4AD516A1}"/>
              </a:ext>
            </a:extLst>
          </p:cNvPr>
          <p:cNvGraphicFramePr>
            <a:graphicFrameLocks noGrp="1"/>
          </p:cNvGraphicFramePr>
          <p:nvPr/>
        </p:nvGraphicFramePr>
        <p:xfrm>
          <a:off x="194151" y="2601578"/>
          <a:ext cx="4063218" cy="3503124"/>
        </p:xfrm>
        <a:graphic>
          <a:graphicData uri="http://schemas.openxmlformats.org/drawingml/2006/table">
            <a:tbl>
              <a:tblPr>
                <a:effectLst>
                  <a:outerShdw blurRad="50800" dist="38100" dir="2700000" algn="tl" rotWithShape="0">
                    <a:prstClr val="black">
                      <a:alpha val="40000"/>
                    </a:prstClr>
                  </a:outerShdw>
                </a:effectLst>
              </a:tblPr>
              <a:tblGrid>
                <a:gridCol w="731447">
                  <a:extLst>
                    <a:ext uri="{9D8B030D-6E8A-4147-A177-3AD203B41FA5}">
                      <a16:colId xmlns:a16="http://schemas.microsoft.com/office/drawing/2014/main" val="833326839"/>
                    </a:ext>
                  </a:extLst>
                </a:gridCol>
                <a:gridCol w="522143">
                  <a:extLst>
                    <a:ext uri="{9D8B030D-6E8A-4147-A177-3AD203B41FA5}">
                      <a16:colId xmlns:a16="http://schemas.microsoft.com/office/drawing/2014/main" val="3091635385"/>
                    </a:ext>
                  </a:extLst>
                </a:gridCol>
                <a:gridCol w="1207639">
                  <a:extLst>
                    <a:ext uri="{9D8B030D-6E8A-4147-A177-3AD203B41FA5}">
                      <a16:colId xmlns:a16="http://schemas.microsoft.com/office/drawing/2014/main" val="2292011454"/>
                    </a:ext>
                  </a:extLst>
                </a:gridCol>
                <a:gridCol w="1601989">
                  <a:extLst>
                    <a:ext uri="{9D8B030D-6E8A-4147-A177-3AD203B41FA5}">
                      <a16:colId xmlns:a16="http://schemas.microsoft.com/office/drawing/2014/main" val="1927885801"/>
                    </a:ext>
                  </a:extLst>
                </a:gridCol>
              </a:tblGrid>
              <a:tr h="177257">
                <a:tc>
                  <a:txBody>
                    <a:bodyPr/>
                    <a:lstStyle/>
                    <a:p>
                      <a:pPr algn="l" rtl="0" fontAlgn="ctr"/>
                      <a:r>
                        <a:rPr lang="en-US" sz="1100" b="1" i="0" u="none" strike="noStrike">
                          <a:solidFill>
                            <a:srgbClr val="FFFFFF"/>
                          </a:solidFill>
                          <a:effectLst/>
                          <a:latin typeface="Arial"/>
                        </a:rPr>
                        <a:t>River</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1" i="0" u="none" strike="noStrike">
                          <a:solidFill>
                            <a:srgbClr val="FFFFFF"/>
                          </a:solidFill>
                          <a:effectLst/>
                          <a:latin typeface="Arial"/>
                        </a:rPr>
                        <a:t>State</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l" rtl="0" fontAlgn="ctr"/>
                      <a:r>
                        <a:rPr lang="en-US" sz="1100" b="1" i="0" u="none" strike="noStrike">
                          <a:solidFill>
                            <a:srgbClr val="FFFFFF"/>
                          </a:solidFill>
                          <a:effectLst/>
                          <a:latin typeface="Arial" panose="020B0604020202020204" pitchFamily="34" charset="0"/>
                        </a:rPr>
                        <a:t>Status</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l" rtl="0" fontAlgn="ctr"/>
                      <a:r>
                        <a:rPr lang="en-US" sz="1100" b="1" i="0" u="none" strike="noStrike">
                          <a:solidFill>
                            <a:srgbClr val="FFFFFF"/>
                          </a:solidFill>
                          <a:effectLst/>
                          <a:latin typeface="Arial" panose="020B0604020202020204" pitchFamily="34" charset="0"/>
                        </a:rPr>
                        <a:t>Data Availability</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extLst>
                  <a:ext uri="{0D108BD9-81ED-4DB2-BD59-A6C34878D82A}">
                    <a16:rowId xmlns:a16="http://schemas.microsoft.com/office/drawing/2014/main" val="1371806721"/>
                  </a:ext>
                </a:extLst>
              </a:tr>
              <a:tr h="328158">
                <a:tc>
                  <a:txBody>
                    <a:bodyPr/>
                    <a:lstStyle/>
                    <a:p>
                      <a:pPr algn="l" rtl="0" fontAlgn="ctr"/>
                      <a:r>
                        <a:rPr lang="en-US" sz="1100" b="1" i="0" u="none" strike="noStrike">
                          <a:solidFill>
                            <a:srgbClr val="FFFFFF"/>
                          </a:solidFill>
                          <a:effectLst/>
                          <a:latin typeface="Arial"/>
                        </a:rPr>
                        <a:t>Elwha</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WA</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Acquired in 2015 </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Published on TNM</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extLst>
                  <a:ext uri="{0D108BD9-81ED-4DB2-BD59-A6C34878D82A}">
                    <a16:rowId xmlns:a16="http://schemas.microsoft.com/office/drawing/2014/main" val="3302774386"/>
                  </a:ext>
                </a:extLst>
              </a:tr>
              <a:tr h="255639">
                <a:tc>
                  <a:txBody>
                    <a:bodyPr/>
                    <a:lstStyle/>
                    <a:p>
                      <a:pPr algn="l" rtl="0" fontAlgn="ctr"/>
                      <a:r>
                        <a:rPr lang="en-US" sz="1100" b="1" i="0" u="none" strike="noStrike">
                          <a:solidFill>
                            <a:srgbClr val="FFFFFF"/>
                          </a:solidFill>
                          <a:effectLst/>
                          <a:latin typeface="Arial"/>
                        </a:rPr>
                        <a:t>Kootenai</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ID</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Acquired in 2017 </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Published on TNM</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extLst>
                  <a:ext uri="{0D108BD9-81ED-4DB2-BD59-A6C34878D82A}">
                    <a16:rowId xmlns:a16="http://schemas.microsoft.com/office/drawing/2014/main" val="1630083960"/>
                  </a:ext>
                </a:extLst>
              </a:tr>
              <a:tr h="304800">
                <a:tc>
                  <a:txBody>
                    <a:bodyPr/>
                    <a:lstStyle/>
                    <a:p>
                      <a:pPr algn="l" rtl="0" fontAlgn="ctr"/>
                      <a:r>
                        <a:rPr lang="en-US" sz="1100" b="1" i="0" u="none" strike="noStrike">
                          <a:solidFill>
                            <a:srgbClr val="FFFFFF"/>
                          </a:solidFill>
                          <a:effectLst/>
                          <a:latin typeface="Arial"/>
                        </a:rPr>
                        <a:t>Klamath</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CA</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Acquired in 2018 </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panose="020B0604020202020204" pitchFamily="34" charset="0"/>
                        </a:rPr>
                        <a:t>Published on TNM</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extLst>
                  <a:ext uri="{0D108BD9-81ED-4DB2-BD59-A6C34878D82A}">
                    <a16:rowId xmlns:a16="http://schemas.microsoft.com/office/drawing/2014/main" val="4256749786"/>
                  </a:ext>
                </a:extLst>
              </a:tr>
              <a:tr h="324464">
                <a:tc>
                  <a:txBody>
                    <a:bodyPr/>
                    <a:lstStyle/>
                    <a:p>
                      <a:pPr algn="l" rtl="0" fontAlgn="ctr"/>
                      <a:r>
                        <a:rPr lang="en-US" sz="1100" b="1" i="0" u="none" strike="noStrike">
                          <a:solidFill>
                            <a:srgbClr val="FFFFFF"/>
                          </a:solidFill>
                          <a:effectLst/>
                          <a:latin typeface="Arial"/>
                        </a:rPr>
                        <a:t>McKenzie</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OR</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Acquired in 2021</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Processing in progress</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extLst>
                  <a:ext uri="{0D108BD9-81ED-4DB2-BD59-A6C34878D82A}">
                    <a16:rowId xmlns:a16="http://schemas.microsoft.com/office/drawing/2014/main" val="4121346418"/>
                  </a:ext>
                </a:extLst>
              </a:tr>
              <a:tr h="334297">
                <a:tc>
                  <a:txBody>
                    <a:bodyPr/>
                    <a:lstStyle/>
                    <a:p>
                      <a:pPr algn="l" rtl="0" fontAlgn="ctr"/>
                      <a:r>
                        <a:rPr lang="en-US" sz="1100" b="1" i="0" u="none" strike="noStrike">
                          <a:solidFill>
                            <a:srgbClr val="FFFFFF"/>
                          </a:solidFill>
                          <a:effectLst/>
                          <a:latin typeface="Arial"/>
                        </a:rPr>
                        <a:t>Niobrara</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NE</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Acquired in 2020 </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lvl="0" algn="l">
                        <a:buNone/>
                      </a:pPr>
                      <a:r>
                        <a:rPr lang="en-US" sz="1100" b="0" i="0" u="none" strike="noStrike" noProof="0">
                          <a:solidFill>
                            <a:srgbClr val="000000"/>
                          </a:solidFill>
                          <a:effectLst/>
                          <a:latin typeface="Arial"/>
                        </a:rPr>
                        <a:t>Published on TNM</a:t>
                      </a:r>
                      <a:endParaRPr lang="en-US" noProof="0"/>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extLst>
                  <a:ext uri="{0D108BD9-81ED-4DB2-BD59-A6C34878D82A}">
                    <a16:rowId xmlns:a16="http://schemas.microsoft.com/office/drawing/2014/main" val="1401680024"/>
                  </a:ext>
                </a:extLst>
              </a:tr>
              <a:tr h="285136">
                <a:tc>
                  <a:txBody>
                    <a:bodyPr/>
                    <a:lstStyle/>
                    <a:p>
                      <a:pPr algn="l" rtl="0" fontAlgn="ctr"/>
                      <a:r>
                        <a:rPr lang="en-US" sz="1100" b="1" i="0" u="none" strike="noStrike">
                          <a:solidFill>
                            <a:srgbClr val="FFFFFF"/>
                          </a:solidFill>
                          <a:effectLst/>
                          <a:latin typeface="Arial"/>
                        </a:rPr>
                        <a:t>Nisqually</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WA</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Acquired in 2020</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lvl="0" algn="l">
                        <a:buNone/>
                      </a:pPr>
                      <a:r>
                        <a:rPr lang="en-US" sz="1100" b="0" i="0" u="none" strike="noStrike" noProof="0">
                          <a:solidFill>
                            <a:srgbClr val="000000"/>
                          </a:solidFill>
                          <a:effectLst/>
                          <a:latin typeface="Arial"/>
                        </a:rPr>
                        <a:t>Published on TNM</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extLst>
                  <a:ext uri="{0D108BD9-81ED-4DB2-BD59-A6C34878D82A}">
                    <a16:rowId xmlns:a16="http://schemas.microsoft.com/office/drawing/2014/main" val="1645699750"/>
                  </a:ext>
                </a:extLst>
              </a:tr>
              <a:tr h="379689">
                <a:tc>
                  <a:txBody>
                    <a:bodyPr/>
                    <a:lstStyle/>
                    <a:p>
                      <a:pPr algn="l" rtl="0" fontAlgn="ctr"/>
                      <a:r>
                        <a:rPr lang="en-US" sz="1100" b="1" i="0" u="none" strike="noStrike">
                          <a:solidFill>
                            <a:srgbClr val="FFFFFF"/>
                          </a:solidFill>
                          <a:effectLst/>
                          <a:latin typeface="Arial"/>
                        </a:rPr>
                        <a:t>Potomac 1</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WV/VA/ MD</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Acquired in 2019 </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noProof="0">
                          <a:solidFill>
                            <a:srgbClr val="000000"/>
                          </a:solidFill>
                          <a:effectLst/>
                          <a:latin typeface="Arial"/>
                        </a:rPr>
                        <a:t>Will be published on TNM in FY22</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extLst>
                  <a:ext uri="{0D108BD9-81ED-4DB2-BD59-A6C34878D82A}">
                    <a16:rowId xmlns:a16="http://schemas.microsoft.com/office/drawing/2014/main" val="3165459889"/>
                  </a:ext>
                </a:extLst>
              </a:tr>
              <a:tr h="259408">
                <a:tc>
                  <a:txBody>
                    <a:bodyPr/>
                    <a:lstStyle/>
                    <a:p>
                      <a:pPr algn="l" rtl="0" fontAlgn="ctr"/>
                      <a:r>
                        <a:rPr lang="en-US" sz="1100" b="1" i="0" u="none" strike="noStrike">
                          <a:solidFill>
                            <a:srgbClr val="FFFFFF"/>
                          </a:solidFill>
                          <a:effectLst/>
                          <a:latin typeface="Arial"/>
                        </a:rPr>
                        <a:t>Potomac 2</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WV/MD</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Acquired in 2021</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tc>
                  <a:txBody>
                    <a:bodyPr/>
                    <a:lstStyle/>
                    <a:p>
                      <a:pPr algn="l" rtl="0" fontAlgn="ctr"/>
                      <a:r>
                        <a:rPr lang="en-US" sz="1100" b="0" i="0" u="none" strike="noStrike">
                          <a:solidFill>
                            <a:srgbClr val="000000"/>
                          </a:solidFill>
                          <a:effectLst/>
                          <a:latin typeface="Arial"/>
                        </a:rPr>
                        <a:t>Processing in progress</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AEF"/>
                    </a:solidFill>
                  </a:tcPr>
                </a:tc>
                <a:extLst>
                  <a:ext uri="{0D108BD9-81ED-4DB2-BD59-A6C34878D82A}">
                    <a16:rowId xmlns:a16="http://schemas.microsoft.com/office/drawing/2014/main" val="736617916"/>
                  </a:ext>
                </a:extLst>
              </a:tr>
              <a:tr h="324464">
                <a:tc>
                  <a:txBody>
                    <a:bodyPr/>
                    <a:lstStyle/>
                    <a:p>
                      <a:pPr algn="l" rtl="0" fontAlgn="ctr"/>
                      <a:r>
                        <a:rPr lang="en-US" sz="1100" b="1" i="0" u="none" strike="noStrike">
                          <a:solidFill>
                            <a:srgbClr val="FFFFFF"/>
                          </a:solidFill>
                          <a:effectLst/>
                          <a:latin typeface="Arial"/>
                        </a:rPr>
                        <a:t>Upper Colorado</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6699"/>
                    </a:solidFill>
                  </a:tcPr>
                </a:tc>
                <a:tc>
                  <a:txBody>
                    <a:bodyPr/>
                    <a:lstStyle/>
                    <a:p>
                      <a:pPr algn="ctr" rtl="0" fontAlgn="ctr"/>
                      <a:r>
                        <a:rPr lang="en-US" sz="1100" b="0" i="0" u="none" strike="noStrike">
                          <a:solidFill>
                            <a:srgbClr val="000000"/>
                          </a:solidFill>
                          <a:effectLst/>
                          <a:latin typeface="Arial"/>
                        </a:rPr>
                        <a:t>CO</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Acquired in 2020 </a:t>
                      </a:r>
                      <a:endParaRPr lang="en-US" sz="1100" b="0" i="0" u="none" strike="noStrike">
                        <a:solidFill>
                          <a:srgbClr val="000000"/>
                        </a:solidFill>
                        <a:effectLst/>
                        <a:latin typeface="Arial" panose="020B0604020202020204" pitchFamily="34" charset="0"/>
                      </a:endParaRP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tc>
                  <a:txBody>
                    <a:bodyPr/>
                    <a:lstStyle/>
                    <a:p>
                      <a:pPr algn="l" rtl="0" fontAlgn="ctr"/>
                      <a:r>
                        <a:rPr lang="en-US" sz="1100" b="0" i="0" u="none" strike="noStrike">
                          <a:solidFill>
                            <a:srgbClr val="000000"/>
                          </a:solidFill>
                          <a:effectLst/>
                          <a:latin typeface="Arial"/>
                        </a:rPr>
                        <a:t>Published on TNM</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3DE"/>
                    </a:solidFill>
                  </a:tcPr>
                </a:tc>
                <a:extLst>
                  <a:ext uri="{0D108BD9-81ED-4DB2-BD59-A6C34878D82A}">
                    <a16:rowId xmlns:a16="http://schemas.microsoft.com/office/drawing/2014/main" val="790519104"/>
                  </a:ext>
                </a:extLst>
              </a:tr>
              <a:tr h="379689">
                <a:tc>
                  <a:txBody>
                    <a:bodyPr/>
                    <a:lstStyle/>
                    <a:p>
                      <a:pPr algn="l" rtl="0" fontAlgn="ctr"/>
                      <a:r>
                        <a:rPr lang="en-US" sz="1100" b="1" i="0" u="none" strike="noStrike">
                          <a:solidFill>
                            <a:srgbClr val="FFFFFF"/>
                          </a:solidFill>
                          <a:effectLst/>
                          <a:latin typeface="Arial"/>
                        </a:rPr>
                        <a:t>SE TX Pilot</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66699"/>
                    </a:solidFill>
                  </a:tcPr>
                </a:tc>
                <a:tc>
                  <a:txBody>
                    <a:bodyPr/>
                    <a:lstStyle/>
                    <a:p>
                      <a:pPr algn="ctr" rtl="0" fontAlgn="ctr"/>
                      <a:r>
                        <a:rPr lang="en-US" sz="1100" b="0" i="0" u="none" strike="noStrike">
                          <a:solidFill>
                            <a:srgbClr val="000000"/>
                          </a:solidFill>
                          <a:effectLst/>
                          <a:latin typeface="Arial"/>
                        </a:rPr>
                        <a:t>TX</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AE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Arial"/>
                        </a:rPr>
                        <a:t>Use existing bathy data to produce </a:t>
                      </a:r>
                      <a:r>
                        <a:rPr lang="en-US" sz="1100" b="0" i="0" u="none" strike="noStrike" err="1">
                          <a:solidFill>
                            <a:srgbClr val="000000"/>
                          </a:solidFill>
                          <a:effectLst/>
                          <a:latin typeface="Arial"/>
                        </a:rPr>
                        <a:t>topobathy</a:t>
                      </a:r>
                      <a:r>
                        <a:rPr lang="en-US" sz="1100" b="0" i="0" u="none" strike="noStrike">
                          <a:solidFill>
                            <a:srgbClr val="000000"/>
                          </a:solidFill>
                          <a:effectLst/>
                          <a:latin typeface="Arial"/>
                        </a:rPr>
                        <a:t> model</a:t>
                      </a:r>
                    </a:p>
                  </a:txBody>
                  <a:tcPr marL="8038" marR="8038" marT="803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EAEF"/>
                    </a:solidFill>
                  </a:tcPr>
                </a:tc>
                <a:tc>
                  <a:txBody>
                    <a:bodyPr/>
                    <a:lstStyle/>
                    <a:p>
                      <a:pPr marL="0" marR="0" lvl="0" indent="0" algn="l" rtl="0" eaLnBrk="1" fontAlgn="ctr" latinLnBrk="0" hangingPunct="1">
                        <a:lnSpc>
                          <a:spcPct val="100000"/>
                        </a:lnSpc>
                        <a:spcBef>
                          <a:spcPts val="0"/>
                        </a:spcBef>
                        <a:spcAft>
                          <a:spcPts val="0"/>
                        </a:spcAft>
                        <a:buClrTx/>
                        <a:buSzTx/>
                        <a:buFontTx/>
                        <a:buNone/>
                      </a:pPr>
                      <a:r>
                        <a:rPr lang="en-US" sz="1100" b="0" i="0" u="none" strike="noStrike">
                          <a:solidFill>
                            <a:srgbClr val="000000"/>
                          </a:solidFill>
                          <a:effectLst/>
                          <a:latin typeface="Arial"/>
                        </a:rPr>
                        <a:t>Will be published in April 2022</a:t>
                      </a:r>
                    </a:p>
                  </a:txBody>
                  <a:tcPr marL="8038" marR="8038" marT="8038"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EAEAEF"/>
                    </a:solidFill>
                  </a:tcPr>
                </a:tc>
                <a:extLst>
                  <a:ext uri="{0D108BD9-81ED-4DB2-BD59-A6C34878D82A}">
                    <a16:rowId xmlns:a16="http://schemas.microsoft.com/office/drawing/2014/main" val="1962622865"/>
                  </a:ext>
                </a:extLst>
              </a:tr>
            </a:tbl>
          </a:graphicData>
        </a:graphic>
      </p:graphicFrame>
      <p:sp>
        <p:nvSpPr>
          <p:cNvPr id="30" name="Right Arrow 2">
            <a:extLst>
              <a:ext uri="{FF2B5EF4-FFF2-40B4-BE49-F238E27FC236}">
                <a16:creationId xmlns:a16="http://schemas.microsoft.com/office/drawing/2014/main" id="{078F7B58-6D65-45D5-9748-CD8DA10EBFE6}"/>
              </a:ext>
            </a:extLst>
          </p:cNvPr>
          <p:cNvSpPr/>
          <p:nvPr/>
        </p:nvSpPr>
        <p:spPr bwMode="auto">
          <a:xfrm>
            <a:off x="22359" y="0"/>
            <a:ext cx="3892588" cy="1551297"/>
          </a:xfrm>
          <a:prstGeom prst="rightArrow">
            <a:avLst/>
          </a:prstGeom>
          <a:solidFill>
            <a:srgbClr val="00808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nchorCtr="0"/>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pic>
        <p:nvPicPr>
          <p:cNvPr id="31" name="Graphic 30" descr="Lightbulb">
            <a:extLst>
              <a:ext uri="{FF2B5EF4-FFF2-40B4-BE49-F238E27FC236}">
                <a16:creationId xmlns:a16="http://schemas.microsoft.com/office/drawing/2014/main" id="{9A3A18FA-D291-4528-800C-A47D756BA6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433486"/>
            <a:ext cx="634000" cy="634000"/>
          </a:xfrm>
          <a:prstGeom prst="rect">
            <a:avLst/>
          </a:prstGeom>
        </p:spPr>
      </p:pic>
      <p:sp>
        <p:nvSpPr>
          <p:cNvPr id="32" name="Rectangle 31">
            <a:extLst>
              <a:ext uri="{FF2B5EF4-FFF2-40B4-BE49-F238E27FC236}">
                <a16:creationId xmlns:a16="http://schemas.microsoft.com/office/drawing/2014/main" id="{205219D5-E083-4F2D-9C79-A79A17F2857E}"/>
              </a:ext>
            </a:extLst>
          </p:cNvPr>
          <p:cNvSpPr/>
          <p:nvPr/>
        </p:nvSpPr>
        <p:spPr>
          <a:xfrm>
            <a:off x="493410" y="395192"/>
            <a:ext cx="3362337"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Pilot integration of hydrography and elevation</a:t>
            </a: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 </a:t>
            </a:r>
          </a:p>
        </p:txBody>
      </p:sp>
    </p:spTree>
    <p:extLst>
      <p:ext uri="{BB962C8B-B14F-4D97-AF65-F5344CB8AC3E}">
        <p14:creationId xmlns:p14="http://schemas.microsoft.com/office/powerpoint/2010/main" val="3948753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2226881" y="1678578"/>
            <a:ext cx="6225100" cy="4107681"/>
          </a:xfrm>
          <a:prstGeom prst="rect">
            <a:avLst/>
          </a:prstGeom>
          <a:noFill/>
          <a:ln>
            <a:noFill/>
          </a:ln>
        </p:spPr>
        <p:txBody>
          <a:bodyPr vert="horz" lIns="91425" tIns="45700" rIns="91425" bIns="45700" rtlCol="0" anchor="t" anchorCtr="0">
            <a:noAutofit/>
          </a:bodyPr>
          <a:lstStyle/>
          <a:p>
            <a:pPr>
              <a:spcBef>
                <a:spcPts val="1800"/>
              </a:spcBef>
              <a:buClr>
                <a:srgbClr val="006F4B"/>
              </a:buClr>
              <a:buFont typeface="Arial"/>
              <a:buChar char="■"/>
            </a:pPr>
            <a:r>
              <a:rPr lang="en-US" sz="1800" dirty="0">
                <a:solidFill>
                  <a:srgbClr val="595959"/>
                </a:solidFill>
                <a:cs typeface="Arial"/>
              </a:rPr>
              <a:t>More detailed and precise data</a:t>
            </a:r>
          </a:p>
          <a:p>
            <a:pPr>
              <a:spcBef>
                <a:spcPts val="1800"/>
              </a:spcBef>
              <a:buClr>
                <a:srgbClr val="006F4B"/>
              </a:buClr>
              <a:buFont typeface="Arial"/>
              <a:buChar char="■"/>
            </a:pPr>
            <a:r>
              <a:rPr lang="en-US" sz="1800" dirty="0">
                <a:solidFill>
                  <a:srgbClr val="595959"/>
                </a:solidFill>
                <a:cs typeface="Arial"/>
              </a:rPr>
              <a:t>Adding connections to groundwater</a:t>
            </a:r>
          </a:p>
          <a:p>
            <a:pPr>
              <a:spcBef>
                <a:spcPts val="2400"/>
              </a:spcBef>
              <a:buClr>
                <a:srgbClr val="006F4B"/>
              </a:buClr>
              <a:buFont typeface="Arial"/>
              <a:buChar char="■"/>
            </a:pPr>
            <a:r>
              <a:rPr lang="en-US" sz="1800" dirty="0">
                <a:solidFill>
                  <a:srgbClr val="595959"/>
                </a:solidFill>
                <a:cs typeface="Arial"/>
              </a:rPr>
              <a:t>Align with and National Wetlands Inventory</a:t>
            </a:r>
          </a:p>
          <a:p>
            <a:pPr lvl="1">
              <a:buClr>
                <a:srgbClr val="006F4B"/>
              </a:buClr>
              <a:buFont typeface="Arial"/>
              <a:buChar char="■"/>
            </a:pPr>
            <a:r>
              <a:rPr lang="en-US" sz="1600" dirty="0">
                <a:solidFill>
                  <a:srgbClr val="595959"/>
                </a:solidFill>
                <a:cs typeface="Arial"/>
              </a:rPr>
              <a:t>Working with FWS to understand how to improve mapping across these data sets</a:t>
            </a:r>
          </a:p>
          <a:p>
            <a:pPr>
              <a:spcBef>
                <a:spcPts val="2400"/>
              </a:spcBef>
              <a:buClr>
                <a:srgbClr val="006F4B"/>
              </a:buClr>
              <a:buFont typeface="Arial"/>
              <a:buChar char="■"/>
            </a:pPr>
            <a:r>
              <a:rPr lang="en-US" sz="1800" dirty="0">
                <a:solidFill>
                  <a:srgbClr val="595959"/>
                </a:solidFill>
                <a:cs typeface="Arial"/>
              </a:rPr>
              <a:t>Including engineered hydrologic systems</a:t>
            </a:r>
          </a:p>
          <a:p>
            <a:pPr lvl="1">
              <a:buClr>
                <a:srgbClr val="006F4B"/>
              </a:buClr>
              <a:buFont typeface="Arial"/>
              <a:buChar char="■"/>
            </a:pPr>
            <a:r>
              <a:rPr lang="en-US" sz="1600" dirty="0">
                <a:solidFill>
                  <a:srgbClr val="595959"/>
                </a:solidFill>
                <a:cs typeface="Arial"/>
              </a:rPr>
              <a:t>Storm water systems in midsized to larger cities</a:t>
            </a:r>
          </a:p>
          <a:p>
            <a:pPr lvl="1">
              <a:buClr>
                <a:srgbClr val="006F4B"/>
              </a:buClr>
              <a:buFont typeface="Arial"/>
              <a:buChar char="■"/>
            </a:pPr>
            <a:r>
              <a:rPr lang="en-US" sz="1600" dirty="0">
                <a:solidFill>
                  <a:srgbClr val="595959"/>
                </a:solidFill>
                <a:cs typeface="Arial"/>
              </a:rPr>
              <a:t>Need more research into the appropriate level of storm system mapping</a:t>
            </a:r>
          </a:p>
          <a:p>
            <a:pPr>
              <a:buClr>
                <a:srgbClr val="006F4B"/>
              </a:buClr>
              <a:buFont typeface="Arial"/>
              <a:buChar char="■"/>
            </a:pPr>
            <a:r>
              <a:rPr lang="en-US" sz="1800" dirty="0">
                <a:solidFill>
                  <a:srgbClr val="595959"/>
                </a:solidFill>
                <a:latin typeface="Arial"/>
                <a:ea typeface="Arial"/>
                <a:cs typeface="Arial"/>
                <a:sym typeface="Arial"/>
              </a:rPr>
              <a:t>Estimated</a:t>
            </a:r>
            <a:r>
              <a:rPr kumimoji="0" lang="en-US" sz="1800" b="0" i="0" u="none" strike="noStrike" kern="1200" cap="none" spc="0" normalizeH="0" baseline="0" noProof="0" dirty="0">
                <a:ln>
                  <a:noFill/>
                </a:ln>
                <a:solidFill>
                  <a:srgbClr val="595959"/>
                </a:solidFill>
                <a:effectLst/>
                <a:uLnTx/>
                <a:uFillTx/>
                <a:latin typeface="Arial"/>
                <a:ea typeface="Arial"/>
                <a:cs typeface="Arial"/>
                <a:sym typeface="Arial"/>
              </a:rPr>
              <a:t> to provide more than $1 billion in benefits every year when fully implemented (Hydrography Requirements and Benefits Study, 2016)</a:t>
            </a:r>
          </a:p>
          <a:p>
            <a:pPr>
              <a:buClr>
                <a:srgbClr val="006F4B"/>
              </a:buClr>
              <a:buFont typeface="Arial"/>
              <a:buChar char="■"/>
            </a:pPr>
            <a:endParaRPr lang="en-US" sz="1800" dirty="0">
              <a:solidFill>
                <a:srgbClr val="595959"/>
              </a:solidFill>
              <a:cs typeface="Arial"/>
            </a:endParaRPr>
          </a:p>
        </p:txBody>
      </p:sp>
      <p:sp>
        <p:nvSpPr>
          <p:cNvPr id="3" name="Title 2">
            <a:extLst>
              <a:ext uri="{FF2B5EF4-FFF2-40B4-BE49-F238E27FC236}">
                <a16:creationId xmlns:a16="http://schemas.microsoft.com/office/drawing/2014/main" id="{DE18E371-38B7-44D6-8BCA-44645F030E82}"/>
              </a:ext>
            </a:extLst>
          </p:cNvPr>
          <p:cNvSpPr>
            <a:spLocks noGrp="1"/>
          </p:cNvSpPr>
          <p:nvPr>
            <p:ph type="title"/>
          </p:nvPr>
        </p:nvSpPr>
        <p:spPr/>
        <p:txBody>
          <a:bodyPr/>
          <a:lstStyle/>
          <a:p>
            <a:r>
              <a:rPr lang="en-US" dirty="0">
                <a:cs typeface="Arial"/>
                <a:sym typeface="Arial"/>
              </a:rPr>
              <a:t>3D Hydrography Program Data Enhancements</a:t>
            </a:r>
            <a:endParaRPr lang="en-US" dirty="0"/>
          </a:p>
        </p:txBody>
      </p:sp>
      <p:sp>
        <p:nvSpPr>
          <p:cNvPr id="8" name="Text Placeholder 4">
            <a:extLst>
              <a:ext uri="{FF2B5EF4-FFF2-40B4-BE49-F238E27FC236}">
                <a16:creationId xmlns:a16="http://schemas.microsoft.com/office/drawing/2014/main" id="{EB067712-E0B4-4B1E-A073-248ABD87E961}"/>
              </a:ext>
            </a:extLst>
          </p:cNvPr>
          <p:cNvSpPr txBox="1">
            <a:spLocks/>
          </p:cNvSpPr>
          <p:nvPr/>
        </p:nvSpPr>
        <p:spPr>
          <a:xfrm>
            <a:off x="664633" y="1071741"/>
            <a:ext cx="9600708"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Enabling better accounting of the hydrologic cycle</a:t>
            </a:r>
          </a:p>
        </p:txBody>
      </p:sp>
      <p:pic>
        <p:nvPicPr>
          <p:cNvPr id="9" name="Picture 7">
            <a:extLst>
              <a:ext uri="{FF2B5EF4-FFF2-40B4-BE49-F238E27FC236}">
                <a16:creationId xmlns:a16="http://schemas.microsoft.com/office/drawing/2014/main" id="{05718DAA-30D3-47AF-98B5-0B8FF71566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5" t="11021" r="1949"/>
          <a:stretch/>
        </p:blipFill>
        <p:spPr bwMode="auto">
          <a:xfrm>
            <a:off x="512374" y="1902878"/>
            <a:ext cx="1710344" cy="10020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CADAE30-AFA2-4166-97CB-45C3D97BDB71}"/>
              </a:ext>
            </a:extLst>
          </p:cNvPr>
          <p:cNvPicPr>
            <a:picLocks noChangeAspect="1"/>
          </p:cNvPicPr>
          <p:nvPr/>
        </p:nvPicPr>
        <p:blipFill rotWithShape="1">
          <a:blip r:embed="rId4">
            <a:alphaModFix/>
          </a:blip>
          <a:srcRect l="2037" t="2769" r="2467" b="3655"/>
          <a:stretch/>
        </p:blipFill>
        <p:spPr>
          <a:xfrm>
            <a:off x="555308" y="4491264"/>
            <a:ext cx="1521234" cy="1145318"/>
          </a:xfrm>
          <a:prstGeom prst="rect">
            <a:avLst/>
          </a:prstGeom>
          <a:ln>
            <a:noFill/>
          </a:ln>
          <a:effectLst/>
        </p:spPr>
      </p:pic>
      <p:pic>
        <p:nvPicPr>
          <p:cNvPr id="2050" name="Picture 2" descr="National Wetlands Inventory Wetlands Mapper: Surface waters and wetlands -  Maps - USFWS National Digital Library">
            <a:extLst>
              <a:ext uri="{FF2B5EF4-FFF2-40B4-BE49-F238E27FC236}">
                <a16:creationId xmlns:a16="http://schemas.microsoft.com/office/drawing/2014/main" id="{A40A34BD-25DE-40AD-AA10-E0284DAA60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14" t="11057" r="9089" b="6045"/>
          <a:stretch/>
        </p:blipFill>
        <p:spPr bwMode="auto">
          <a:xfrm>
            <a:off x="542838" y="3143079"/>
            <a:ext cx="1521239" cy="10020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SA Earth Science: Water Cycle | Precipitation Education">
            <a:extLst>
              <a:ext uri="{FF2B5EF4-FFF2-40B4-BE49-F238E27FC236}">
                <a16:creationId xmlns:a16="http://schemas.microsoft.com/office/drawing/2014/main" id="{B5DED323-8278-45CB-A87B-D3F863C08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1578" y="1902878"/>
            <a:ext cx="3617336" cy="28643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204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39820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2022474" y="484093"/>
            <a:ext cx="7556400" cy="1116000"/>
          </a:xfrm>
          <a:prstGeom prst="rect">
            <a:avLst/>
          </a:prstGeom>
          <a:noFill/>
          <a:ln>
            <a:noFill/>
          </a:ln>
        </p:spPr>
        <p:txBody>
          <a:bodyPr lIns="91425" tIns="45700" rIns="91425" bIns="45700" anchor="t" anchorCtr="0">
            <a:noAutofit/>
          </a:bodyPr>
          <a:lstStyle/>
          <a:p>
            <a:pPr>
              <a:buSzPct val="25000"/>
            </a:pPr>
            <a:r>
              <a:rPr lang="en-US" dirty="0"/>
              <a:t>Inland Bathymetry</a:t>
            </a:r>
          </a:p>
        </p:txBody>
      </p:sp>
      <p:sp>
        <p:nvSpPr>
          <p:cNvPr id="183" name="Shape 183"/>
          <p:cNvSpPr txBox="1">
            <a:spLocks noGrp="1"/>
          </p:cNvSpPr>
          <p:nvPr>
            <p:ph type="body" idx="1"/>
          </p:nvPr>
        </p:nvSpPr>
        <p:spPr>
          <a:xfrm>
            <a:off x="2012636" y="1180643"/>
            <a:ext cx="5237251" cy="4145100"/>
          </a:xfrm>
          <a:prstGeom prst="rect">
            <a:avLst/>
          </a:prstGeom>
          <a:noFill/>
          <a:ln>
            <a:noFill/>
          </a:ln>
        </p:spPr>
        <p:txBody>
          <a:bodyPr lIns="91425" tIns="45700" rIns="91425" bIns="45700" anchor="t" anchorCtr="0">
            <a:noAutofit/>
          </a:bodyPr>
          <a:lstStyle/>
          <a:p>
            <a:pPr indent="-222250">
              <a:spcBef>
                <a:spcPts val="1200"/>
              </a:spcBef>
              <a:buClrTx/>
              <a:buSzPct val="100000"/>
            </a:pPr>
            <a:r>
              <a:rPr lang="en-US" sz="1500" dirty="0">
                <a:solidFill>
                  <a:schemeClr val="tx1">
                    <a:lumMod val="65000"/>
                    <a:lumOff val="35000"/>
                  </a:schemeClr>
                </a:solidFill>
              </a:rPr>
              <a:t>Commercial bathymetric lidar sensors are available for mapping both coastal and inland bathymetry</a:t>
            </a:r>
            <a:endParaRPr sz="1500" dirty="0">
              <a:solidFill>
                <a:schemeClr val="tx1">
                  <a:lumMod val="65000"/>
                  <a:lumOff val="35000"/>
                </a:schemeClr>
              </a:solidFill>
            </a:endParaRPr>
          </a:p>
          <a:p>
            <a:pPr indent="-222250">
              <a:spcBef>
                <a:spcPts val="1200"/>
              </a:spcBef>
              <a:buClrTx/>
              <a:buSzPct val="100000"/>
            </a:pPr>
            <a:r>
              <a:rPr lang="en-US" sz="1500" dirty="0">
                <a:solidFill>
                  <a:schemeClr val="tx1">
                    <a:lumMod val="65000"/>
                    <a:lumOff val="35000"/>
                  </a:schemeClr>
                </a:solidFill>
              </a:rPr>
              <a:t>Collections will help inform future specifications and topo-bathy lidar collection criteria</a:t>
            </a:r>
          </a:p>
          <a:p>
            <a:pPr indent="-222250">
              <a:spcBef>
                <a:spcPts val="1200"/>
              </a:spcBef>
              <a:buClrTx/>
              <a:buSzPct val="100000"/>
            </a:pPr>
            <a:r>
              <a:rPr lang="en-US" sz="1500" dirty="0">
                <a:solidFill>
                  <a:schemeClr val="tx1">
                    <a:lumMod val="65000"/>
                    <a:lumOff val="35000"/>
                  </a:schemeClr>
                </a:solidFill>
              </a:rPr>
              <a:t>Bathymetric lidar surveys completed by lidar contractors on the Kootenai River in ID in 2017, Klamath River (CA) in 2018, survey of the Potomac River (MD/WV) in 2019,  Niobrara River (NE) in 2020, and Upper Colorado River survey in 2020</a:t>
            </a:r>
          </a:p>
          <a:p>
            <a:pPr indent="-222250">
              <a:spcBef>
                <a:spcPts val="1200"/>
              </a:spcBef>
              <a:buClrTx/>
              <a:buSzPct val="100000"/>
            </a:pPr>
            <a:r>
              <a:rPr lang="en-US" sz="1500" dirty="0">
                <a:solidFill>
                  <a:schemeClr val="tx1">
                    <a:lumMod val="65000"/>
                    <a:lumOff val="35000"/>
                  </a:schemeClr>
                </a:solidFill>
              </a:rPr>
              <a:t>USGS and partners can acquire bathymetric lidar using the USGS GPSC contract</a:t>
            </a:r>
          </a:p>
          <a:p>
            <a:pPr indent="-222250">
              <a:spcBef>
                <a:spcPts val="1200"/>
              </a:spcBef>
              <a:buClrTx/>
              <a:buSzPct val="100000"/>
            </a:pPr>
            <a:r>
              <a:rPr lang="en-US" sz="1500" dirty="0">
                <a:solidFill>
                  <a:schemeClr val="tx1">
                    <a:lumMod val="65000"/>
                    <a:lumOff val="35000"/>
                  </a:schemeClr>
                </a:solidFill>
              </a:rPr>
              <a:t>USGS scientists collected field data during lidar surveys for assessing instrument performance and data quality</a:t>
            </a:r>
          </a:p>
          <a:p>
            <a:pPr indent="-222250">
              <a:spcBef>
                <a:spcPts val="1200"/>
              </a:spcBef>
              <a:buClrTx/>
              <a:buSzPct val="100000"/>
            </a:pPr>
            <a:endParaRPr lang="en-US" sz="1500" dirty="0">
              <a:solidFill>
                <a:schemeClr val="tx1">
                  <a:lumMod val="65000"/>
                  <a:lumOff val="35000"/>
                </a:schemeClr>
              </a:solidFill>
            </a:endParaRPr>
          </a:p>
        </p:txBody>
      </p:sp>
      <p:pic>
        <p:nvPicPr>
          <p:cNvPr id="185" name="Shape 185"/>
          <p:cNvPicPr preferRelativeResize="0"/>
          <p:nvPr/>
        </p:nvPicPr>
        <p:blipFill rotWithShape="1">
          <a:blip r:embed="rId3">
            <a:alphaModFix/>
          </a:blip>
          <a:srcRect/>
          <a:stretch/>
        </p:blipFill>
        <p:spPr>
          <a:xfrm>
            <a:off x="7485564" y="5130896"/>
            <a:ext cx="2971799" cy="1651500"/>
          </a:xfrm>
          <a:prstGeom prst="rect">
            <a:avLst/>
          </a:prstGeom>
          <a:noFill/>
          <a:ln>
            <a:noFill/>
          </a:ln>
        </p:spPr>
      </p:pic>
      <p:pic>
        <p:nvPicPr>
          <p:cNvPr id="186" name="Shape 186"/>
          <p:cNvPicPr preferRelativeResize="0"/>
          <p:nvPr/>
        </p:nvPicPr>
        <p:blipFill rotWithShape="1">
          <a:blip r:embed="rId4">
            <a:alphaModFix/>
          </a:blip>
          <a:srcRect t="3297"/>
          <a:stretch/>
        </p:blipFill>
        <p:spPr>
          <a:xfrm>
            <a:off x="7485564" y="4013201"/>
            <a:ext cx="2971799" cy="1012612"/>
          </a:xfrm>
          <a:prstGeom prst="rect">
            <a:avLst/>
          </a:prstGeom>
          <a:noFill/>
          <a:ln>
            <a:noFill/>
          </a:ln>
          <a:effectLst>
            <a:outerShdw blurRad="292100" dist="139700" dir="2700000" algn="tl" rotWithShape="0">
              <a:srgbClr val="333333">
                <a:alpha val="64709"/>
              </a:srgbClr>
            </a:outerShdw>
          </a:effectLst>
        </p:spPr>
      </p:pic>
      <p:pic>
        <p:nvPicPr>
          <p:cNvPr id="7" name="Google Shape;718;p71">
            <a:extLst>
              <a:ext uri="{FF2B5EF4-FFF2-40B4-BE49-F238E27FC236}">
                <a16:creationId xmlns:a16="http://schemas.microsoft.com/office/drawing/2014/main" id="{B786B36A-EAB9-47D9-B2CF-25AC9B6BA5DD}"/>
              </a:ext>
            </a:extLst>
          </p:cNvPr>
          <p:cNvPicPr preferRelativeResize="0"/>
          <p:nvPr/>
        </p:nvPicPr>
        <p:blipFill rotWithShape="1">
          <a:blip r:embed="rId5">
            <a:alphaModFix/>
          </a:blip>
          <a:srcRect l="14870" r="20113"/>
          <a:stretch/>
        </p:blipFill>
        <p:spPr>
          <a:xfrm>
            <a:off x="7485565" y="775954"/>
            <a:ext cx="2971799" cy="2892407"/>
          </a:xfrm>
          <a:prstGeom prst="rect">
            <a:avLst/>
          </a:prstGeom>
          <a:ln>
            <a:noFill/>
          </a:ln>
          <a:effectLst>
            <a:outerShdw blurRad="292100" dist="139700" dir="2700000" algn="tl" rotWithShape="0">
              <a:srgbClr val="333333">
                <a:alpha val="65000"/>
              </a:srgbClr>
            </a:outerShdw>
          </a:effectLst>
        </p:spPr>
      </p:pic>
      <p:sp>
        <p:nvSpPr>
          <p:cNvPr id="8" name="Google Shape;717;p71">
            <a:extLst>
              <a:ext uri="{FF2B5EF4-FFF2-40B4-BE49-F238E27FC236}">
                <a16:creationId xmlns:a16="http://schemas.microsoft.com/office/drawing/2014/main" id="{ABED5B88-44EA-4F02-8065-164CBC7B6273}"/>
              </a:ext>
            </a:extLst>
          </p:cNvPr>
          <p:cNvSpPr/>
          <p:nvPr/>
        </p:nvSpPr>
        <p:spPr>
          <a:xfrm>
            <a:off x="7021088" y="3622387"/>
            <a:ext cx="3765246" cy="484095"/>
          </a:xfrm>
          <a:prstGeom prst="rect">
            <a:avLst/>
          </a:prstGeom>
          <a:noFill/>
          <a:ln>
            <a:noFill/>
          </a:ln>
        </p:spPr>
        <p:txBody>
          <a:bodyPr spcFirstLastPara="1" wrap="square" lIns="91425" tIns="45700" rIns="91425" bIns="45700" anchor="t" anchorCtr="0">
            <a:noAutofit/>
          </a:bodyPr>
          <a:lstStyle>
            <a:defPPr>
              <a:defRPr lang="en-US"/>
            </a:defPPr>
            <a:lvl1pPr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1pPr>
            <a:lvl2pPr marL="4572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2pPr>
            <a:lvl3pPr marL="9144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3pPr>
            <a:lvl4pPr marL="13716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4pPr>
            <a:lvl5pPr marL="1828800" algn="l" rtl="0" fontAlgn="base">
              <a:spcBef>
                <a:spcPct val="20000"/>
              </a:spcBef>
              <a:spcAft>
                <a:spcPct val="0"/>
              </a:spcAft>
              <a:buClr>
                <a:schemeClr val="hlink"/>
              </a:buClr>
              <a:buSzPct val="110000"/>
              <a:buFont typeface="Wingdings" panose="05000000000000000000" pitchFamily="2" charset="2"/>
              <a:buChar char="w"/>
              <a:defRPr sz="3200" kern="1200">
                <a:solidFill>
                  <a:schemeClr val="tx1"/>
                </a:solidFill>
                <a:latin typeface="Tahoma" panose="020B0604030504040204" pitchFamily="34" charset="0"/>
                <a:ea typeface="+mn-ea"/>
                <a:cs typeface="+mn-cs"/>
              </a:defRPr>
            </a:lvl5pPr>
            <a:lvl6pPr marL="2286000" algn="l" defTabSz="914400" rtl="0" eaLnBrk="1" latinLnBrk="0" hangingPunct="1">
              <a:defRPr sz="3200" kern="1200">
                <a:solidFill>
                  <a:schemeClr val="tx1"/>
                </a:solidFill>
                <a:latin typeface="Tahoma" panose="020B0604030504040204" pitchFamily="34" charset="0"/>
                <a:ea typeface="+mn-ea"/>
                <a:cs typeface="+mn-cs"/>
              </a:defRPr>
            </a:lvl6pPr>
            <a:lvl7pPr marL="2743200" algn="l" defTabSz="914400" rtl="0" eaLnBrk="1" latinLnBrk="0" hangingPunct="1">
              <a:defRPr sz="3200" kern="1200">
                <a:solidFill>
                  <a:schemeClr val="tx1"/>
                </a:solidFill>
                <a:latin typeface="Tahoma" panose="020B0604030504040204" pitchFamily="34" charset="0"/>
                <a:ea typeface="+mn-ea"/>
                <a:cs typeface="+mn-cs"/>
              </a:defRPr>
            </a:lvl7pPr>
            <a:lvl8pPr marL="3200400" algn="l" defTabSz="914400" rtl="0" eaLnBrk="1" latinLnBrk="0" hangingPunct="1">
              <a:defRPr sz="3200" kern="1200">
                <a:solidFill>
                  <a:schemeClr val="tx1"/>
                </a:solidFill>
                <a:latin typeface="Tahoma" panose="020B0604030504040204" pitchFamily="34" charset="0"/>
                <a:ea typeface="+mn-ea"/>
                <a:cs typeface="+mn-cs"/>
              </a:defRPr>
            </a:lvl8pPr>
            <a:lvl9pPr marL="3657600" algn="l" defTabSz="914400" rtl="0" eaLnBrk="1" latinLnBrk="0" hangingPunct="1">
              <a:defRPr sz="3200" kern="1200">
                <a:solidFill>
                  <a:schemeClr val="tx1"/>
                </a:solidFill>
                <a:latin typeface="Tahoma" panose="020B0604030504040204" pitchFamily="34" charset="0"/>
                <a:ea typeface="+mn-ea"/>
                <a:cs typeface="+mn-cs"/>
              </a:defRPr>
            </a:lvl9pPr>
          </a:lstStyle>
          <a:p>
            <a:pPr lvl="1">
              <a:spcBef>
                <a:spcPts val="0"/>
              </a:spcBef>
              <a:spcAft>
                <a:spcPts val="0"/>
              </a:spcAft>
              <a:buClr>
                <a:srgbClr val="BC5FBC"/>
              </a:buClr>
              <a:buSzPts val="1540"/>
              <a:buNone/>
            </a:pPr>
            <a:r>
              <a:rPr lang="en-US" sz="1200" dirty="0">
                <a:solidFill>
                  <a:srgbClr val="595959"/>
                </a:solidFill>
                <a:latin typeface="Arial"/>
                <a:cs typeface="Arial"/>
                <a:sym typeface="Tahoma"/>
              </a:rPr>
              <a:t>Image courtesy of Quantum Spatial International</a:t>
            </a:r>
            <a:endParaRPr sz="1200" dirty="0">
              <a:solidFill>
                <a:srgbClr val="595959"/>
              </a:solidFill>
              <a:latin typeface="Arial"/>
              <a:cs typeface="Arial"/>
              <a:sym typeface="Arial"/>
            </a:endParaRPr>
          </a:p>
        </p:txBody>
      </p:sp>
      <p:pic>
        <p:nvPicPr>
          <p:cNvPr id="9" name="Picture 8">
            <a:extLst>
              <a:ext uri="{FF2B5EF4-FFF2-40B4-BE49-F238E27FC236}">
                <a16:creationId xmlns:a16="http://schemas.microsoft.com/office/drawing/2014/main" id="{7CB39B9C-5599-4D2F-8B05-E4AF8F5C355D}"/>
              </a:ext>
            </a:extLst>
          </p:cNvPr>
          <p:cNvPicPr>
            <a:picLocks noChangeAspect="1"/>
          </p:cNvPicPr>
          <p:nvPr/>
        </p:nvPicPr>
        <p:blipFill>
          <a:blip r:embed="rId6"/>
          <a:stretch>
            <a:fillRect/>
          </a:stretch>
        </p:blipFill>
        <p:spPr>
          <a:xfrm>
            <a:off x="2255520" y="4904758"/>
            <a:ext cx="4463334" cy="1401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7800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E811E-D8BB-4098-948F-D6790F212CDF}"/>
              </a:ext>
            </a:extLst>
          </p:cNvPr>
          <p:cNvPicPr>
            <a:picLocks noChangeAspect="1"/>
          </p:cNvPicPr>
          <p:nvPr/>
        </p:nvPicPr>
        <p:blipFill rotWithShape="1">
          <a:blip r:embed="rId3">
            <a:extLst>
              <a:ext uri="{28A0092B-C50C-407E-A947-70E740481C1C}">
                <a14:useLocalDpi xmlns:a14="http://schemas.microsoft.com/office/drawing/2010/main" val="0"/>
              </a:ext>
            </a:extLst>
          </a:blip>
          <a:srcRect l="778" t="1971" r="5884" b="3690"/>
          <a:stretch/>
        </p:blipFill>
        <p:spPr>
          <a:xfrm>
            <a:off x="5741043" y="1343378"/>
            <a:ext cx="6290183" cy="538807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B58214E-751A-4C4C-BC6A-CF0F0C054E05}"/>
              </a:ext>
            </a:extLst>
          </p:cNvPr>
          <p:cNvSpPr>
            <a:spLocks noGrp="1"/>
          </p:cNvSpPr>
          <p:nvPr>
            <p:ph type="title"/>
          </p:nvPr>
        </p:nvSpPr>
        <p:spPr>
          <a:xfrm>
            <a:off x="568388" y="1228217"/>
            <a:ext cx="4447308" cy="629213"/>
          </a:xfrm>
        </p:spPr>
        <p:txBody>
          <a:bodyPr>
            <a:normAutofit/>
          </a:bodyPr>
          <a:lstStyle/>
          <a:p>
            <a:pPr marL="186262">
              <a:buClr>
                <a:schemeClr val="dk1"/>
              </a:buClr>
              <a:buSzPts val="1400"/>
            </a:pPr>
            <a:r>
              <a:rPr lang="en-US" sz="2000" b="1" dirty="0">
                <a:solidFill>
                  <a:schemeClr val="tx1"/>
                </a:solidFill>
              </a:rPr>
              <a:t>Constructed – Culvert features</a:t>
            </a:r>
          </a:p>
        </p:txBody>
      </p:sp>
      <p:sp>
        <p:nvSpPr>
          <p:cNvPr id="3" name="Content Placeholder 2">
            <a:extLst>
              <a:ext uri="{FF2B5EF4-FFF2-40B4-BE49-F238E27FC236}">
                <a16:creationId xmlns:a16="http://schemas.microsoft.com/office/drawing/2014/main" id="{9041D778-5C3E-44C6-9CDE-F8AD4BD815E1}"/>
              </a:ext>
            </a:extLst>
          </p:cNvPr>
          <p:cNvSpPr>
            <a:spLocks noGrp="1"/>
          </p:cNvSpPr>
          <p:nvPr>
            <p:ph idx="1"/>
          </p:nvPr>
        </p:nvSpPr>
        <p:spPr>
          <a:xfrm>
            <a:off x="0" y="1754388"/>
            <a:ext cx="5015696" cy="4768771"/>
          </a:xfrm>
        </p:spPr>
        <p:txBody>
          <a:bodyPr>
            <a:normAutofit lnSpcReduction="10000"/>
          </a:bodyPr>
          <a:lstStyle/>
          <a:p>
            <a:pPr marL="541853" indent="-380990">
              <a:lnSpc>
                <a:spcPct val="120000"/>
              </a:lnSpc>
              <a:buClr>
                <a:schemeClr val="dk1"/>
              </a:buClr>
              <a:buSzPts val="1700"/>
              <a:buFont typeface="Arial" panose="020B0604020202020204" pitchFamily="34" charset="0"/>
              <a:buChar char="•"/>
            </a:pPr>
            <a:r>
              <a:rPr lang="en-US" dirty="0">
                <a:solidFill>
                  <a:schemeClr val="dk1"/>
                </a:solidFill>
                <a:latin typeface="+mn-lt"/>
              </a:rPr>
              <a:t>For a surface to be suitable to model the flow of water, areas within a bare-earth digital elevation model (DEM) that create a blockage to flow through the surface must be removed. </a:t>
            </a:r>
          </a:p>
          <a:p>
            <a:pPr marL="541853" indent="-380990">
              <a:lnSpc>
                <a:spcPct val="120000"/>
              </a:lnSpc>
              <a:buClr>
                <a:schemeClr val="dk1"/>
              </a:buClr>
              <a:buSzPts val="1700"/>
              <a:buFont typeface="Arial" panose="020B0604020202020204" pitchFamily="34" charset="0"/>
              <a:buChar char="•"/>
            </a:pPr>
            <a:r>
              <a:rPr lang="en-US" dirty="0">
                <a:solidFill>
                  <a:schemeClr val="dk1"/>
                </a:solidFill>
                <a:latin typeface="+mn-lt"/>
              </a:rPr>
              <a:t>The most common surface features that block flow across a DEM are roads or railroads. </a:t>
            </a:r>
          </a:p>
          <a:p>
            <a:pPr marL="541853" indent="-380990">
              <a:lnSpc>
                <a:spcPct val="120000"/>
              </a:lnSpc>
              <a:buClr>
                <a:schemeClr val="dk1"/>
              </a:buClr>
              <a:buSzPts val="1700"/>
              <a:buFont typeface="Arial" panose="020B0604020202020204" pitchFamily="34" charset="0"/>
              <a:buChar char="•"/>
            </a:pPr>
            <a:r>
              <a:rPr lang="en-US" dirty="0">
                <a:solidFill>
                  <a:schemeClr val="dk1"/>
                </a:solidFill>
                <a:latin typeface="+mn-lt"/>
              </a:rPr>
              <a:t>Finding the location of culverts and small bridges within a surface beneath transportation corridors or other features is a critical step in hydro-enforcement. </a:t>
            </a:r>
          </a:p>
          <a:p>
            <a:pPr marL="380990" indent="-380990">
              <a:lnSpc>
                <a:spcPct val="120000"/>
              </a:lnSpc>
              <a:buFont typeface="Arial" panose="020B0604020202020204" pitchFamily="34" charset="0"/>
              <a:buChar char="•"/>
            </a:pPr>
            <a:endParaRPr lang="en-US" sz="1800" dirty="0">
              <a:latin typeface="+mn-lt"/>
            </a:endParaRPr>
          </a:p>
        </p:txBody>
      </p:sp>
      <p:sp>
        <p:nvSpPr>
          <p:cNvPr id="8" name="Shape 157">
            <a:extLst>
              <a:ext uri="{FF2B5EF4-FFF2-40B4-BE49-F238E27FC236}">
                <a16:creationId xmlns:a16="http://schemas.microsoft.com/office/drawing/2014/main" id="{678BA749-AAF6-4132-8F17-4AA6F3B93A35}"/>
              </a:ext>
            </a:extLst>
          </p:cNvPr>
          <p:cNvSpPr txBox="1">
            <a:spLocks/>
          </p:cNvSpPr>
          <p:nvPr/>
        </p:nvSpPr>
        <p:spPr>
          <a:xfrm>
            <a:off x="664633" y="134471"/>
            <a:ext cx="10075084" cy="995082"/>
          </a:xfrm>
          <a:prstGeom prst="rect">
            <a:avLst/>
          </a:prstGeom>
          <a:noFill/>
          <a:ln>
            <a:noFill/>
          </a:ln>
        </p:spPr>
        <p:txBody>
          <a:bodyPr vert="horz" lIns="91425" tIns="45700" rIns="91425" bIns="45700" rtlCol="0" anchor="b" anchorCtr="0">
            <a:noAutofit/>
          </a:bodyPr>
          <a:lstStyle>
            <a:lvl1pPr algn="l" defTabSz="914400" rtl="0" eaLnBrk="1" latinLnBrk="0" hangingPunct="1">
              <a:spcBef>
                <a:spcPct val="0"/>
              </a:spcBef>
              <a:buNone/>
              <a:defRPr sz="3600" b="0" kern="1200">
                <a:solidFill>
                  <a:srgbClr val="006F4B"/>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006F4B"/>
              </a:buClr>
              <a:buSzPct val="25000"/>
              <a:buFontTx/>
              <a:buNone/>
              <a:tabLst/>
              <a:defRPr/>
            </a:pPr>
            <a:r>
              <a:rPr kumimoji="0" lang="en-US" sz="3600" b="0" i="0" u="none" strike="noStrike" kern="1200" cap="none" spc="0" normalizeH="0" baseline="0" noProof="0" dirty="0">
                <a:ln>
                  <a:noFill/>
                </a:ln>
                <a:solidFill>
                  <a:srgbClr val="006F4B"/>
                </a:solidFill>
                <a:effectLst/>
                <a:uLnTx/>
                <a:uFillTx/>
                <a:latin typeface="Arial"/>
                <a:ea typeface="Arial"/>
                <a:cs typeface="Arial"/>
                <a:sym typeface="Arial"/>
              </a:rPr>
              <a:t>3DHP will include culverts and other features needed to enforce proper drainage</a:t>
            </a:r>
          </a:p>
        </p:txBody>
      </p:sp>
    </p:spTree>
    <p:extLst>
      <p:ext uri="{BB962C8B-B14F-4D97-AF65-F5344CB8AC3E}">
        <p14:creationId xmlns:p14="http://schemas.microsoft.com/office/powerpoint/2010/main" val="1131218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body" idx="1"/>
          </p:nvPr>
        </p:nvSpPr>
        <p:spPr>
          <a:xfrm>
            <a:off x="664634" y="1364476"/>
            <a:ext cx="4934500" cy="4547809"/>
          </a:xfrm>
          <a:prstGeom prst="rect">
            <a:avLst/>
          </a:prstGeom>
          <a:noFill/>
          <a:ln>
            <a:noFill/>
          </a:ln>
        </p:spPr>
        <p:txBody>
          <a:bodyPr vert="horz" lIns="91425" tIns="45700" rIns="91425" bIns="45700" rtlCol="0" anchor="t" anchorCtr="0">
            <a:noAutofit/>
          </a:bodyPr>
          <a:lstStyle/>
          <a:p>
            <a:pPr>
              <a:spcBef>
                <a:spcPts val="1800"/>
              </a:spcBef>
              <a:buClr>
                <a:srgbClr val="006F4B"/>
              </a:buClr>
              <a:buFont typeface="Arial"/>
              <a:buChar char="■"/>
            </a:pPr>
            <a:r>
              <a:rPr lang="en-US" sz="1800" dirty="0">
                <a:solidFill>
                  <a:srgbClr val="595959"/>
                </a:solidFill>
                <a:cs typeface="Arial"/>
              </a:rPr>
              <a:t>Using AI on HPC to lower costs and increase automation</a:t>
            </a:r>
          </a:p>
          <a:p>
            <a:pPr>
              <a:spcBef>
                <a:spcPts val="1800"/>
              </a:spcBef>
              <a:buClr>
                <a:srgbClr val="006F4B"/>
              </a:buClr>
              <a:buFont typeface="Arial"/>
              <a:buChar char="■"/>
            </a:pPr>
            <a:r>
              <a:rPr lang="en-US" sz="1800" dirty="0">
                <a:solidFill>
                  <a:srgbClr val="595959"/>
                </a:solidFill>
                <a:cs typeface="Arial"/>
              </a:rPr>
              <a:t>Data model research – linked open data, learning from Canadian and Australian data models, simplicity is a major goal</a:t>
            </a:r>
          </a:p>
          <a:p>
            <a:pPr>
              <a:spcBef>
                <a:spcPts val="1800"/>
              </a:spcBef>
              <a:buClr>
                <a:srgbClr val="006F4B"/>
              </a:buClr>
              <a:buFont typeface="Arial"/>
              <a:buChar char="■"/>
            </a:pPr>
            <a:r>
              <a:rPr lang="en-US" sz="1800" dirty="0">
                <a:solidFill>
                  <a:srgbClr val="595959"/>
                </a:solidFill>
                <a:cs typeface="Arial"/>
              </a:rPr>
              <a:t>Bridging from current data to future data – can we identify common tie points/segments?</a:t>
            </a:r>
          </a:p>
          <a:p>
            <a:pPr>
              <a:spcBef>
                <a:spcPts val="1800"/>
              </a:spcBef>
              <a:buClr>
                <a:srgbClr val="006F4B"/>
              </a:buClr>
              <a:buFont typeface="Arial"/>
              <a:buChar char="■"/>
            </a:pPr>
            <a:r>
              <a:rPr lang="en-US" sz="1800" dirty="0">
                <a:solidFill>
                  <a:srgbClr val="595959"/>
                </a:solidFill>
                <a:cs typeface="Arial"/>
              </a:rPr>
              <a:t>Building data pipelines – flow updates through automated processes</a:t>
            </a:r>
          </a:p>
          <a:p>
            <a:pPr>
              <a:spcBef>
                <a:spcPts val="1800"/>
              </a:spcBef>
              <a:buClr>
                <a:srgbClr val="006F4B"/>
              </a:buClr>
              <a:buFont typeface="Arial"/>
              <a:buChar char="■"/>
            </a:pPr>
            <a:r>
              <a:rPr lang="en-US" sz="1800" dirty="0">
                <a:solidFill>
                  <a:srgbClr val="595959"/>
                </a:solidFill>
                <a:cs typeface="Arial"/>
              </a:rPr>
              <a:t>Generalization and multi-scale data products</a:t>
            </a:r>
          </a:p>
        </p:txBody>
      </p:sp>
      <p:sp>
        <p:nvSpPr>
          <p:cNvPr id="3" name="Title 2">
            <a:extLst>
              <a:ext uri="{FF2B5EF4-FFF2-40B4-BE49-F238E27FC236}">
                <a16:creationId xmlns:a16="http://schemas.microsoft.com/office/drawing/2014/main" id="{DE18E371-38B7-44D6-8BCA-44645F030E82}"/>
              </a:ext>
            </a:extLst>
          </p:cNvPr>
          <p:cNvSpPr>
            <a:spLocks noGrp="1"/>
          </p:cNvSpPr>
          <p:nvPr>
            <p:ph type="title"/>
          </p:nvPr>
        </p:nvSpPr>
        <p:spPr/>
        <p:txBody>
          <a:bodyPr/>
          <a:lstStyle/>
          <a:p>
            <a:r>
              <a:rPr lang="en-US">
                <a:cs typeface="Arial"/>
                <a:sym typeface="Arial"/>
              </a:rPr>
              <a:t>3DHP Research</a:t>
            </a:r>
            <a:endParaRPr lang="en-US"/>
          </a:p>
        </p:txBody>
      </p:sp>
      <p:pic>
        <p:nvPicPr>
          <p:cNvPr id="4" name="Picture 3">
            <a:extLst>
              <a:ext uri="{FF2B5EF4-FFF2-40B4-BE49-F238E27FC236}">
                <a16:creationId xmlns:a16="http://schemas.microsoft.com/office/drawing/2014/main" id="{C3496C9A-8746-48F8-937B-E50238505474}"/>
              </a:ext>
            </a:extLst>
          </p:cNvPr>
          <p:cNvPicPr>
            <a:picLocks noChangeAspect="1"/>
          </p:cNvPicPr>
          <p:nvPr/>
        </p:nvPicPr>
        <p:blipFill>
          <a:blip r:embed="rId3"/>
          <a:stretch>
            <a:fillRect/>
          </a:stretch>
        </p:blipFill>
        <p:spPr>
          <a:xfrm>
            <a:off x="5765072" y="983013"/>
            <a:ext cx="5762294" cy="5310733"/>
          </a:xfrm>
          <a:prstGeom prst="rect">
            <a:avLst/>
          </a:prstGeom>
        </p:spPr>
      </p:pic>
    </p:spTree>
    <p:extLst>
      <p:ext uri="{BB962C8B-B14F-4D97-AF65-F5344CB8AC3E}">
        <p14:creationId xmlns:p14="http://schemas.microsoft.com/office/powerpoint/2010/main" val="2130341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Picture 3">
            <a:extLst>
              <a:ext uri="{FF2B5EF4-FFF2-40B4-BE49-F238E27FC236}">
                <a16:creationId xmlns:a16="http://schemas.microsoft.com/office/drawing/2014/main" id="{9AEE64ED-F1FC-4184-BE57-5CC63E7D739C}"/>
              </a:ext>
            </a:extLst>
          </p:cNvPr>
          <p:cNvPicPr>
            <a:picLocks noChangeAspect="1"/>
          </p:cNvPicPr>
          <p:nvPr/>
        </p:nvPicPr>
        <p:blipFill>
          <a:blip r:embed="rId3"/>
          <a:stretch>
            <a:fillRect/>
          </a:stretch>
        </p:blipFill>
        <p:spPr>
          <a:xfrm>
            <a:off x="1524000" y="654173"/>
            <a:ext cx="9144000" cy="5874774"/>
          </a:xfrm>
          <a:prstGeom prst="rect">
            <a:avLst/>
          </a:prstGeom>
        </p:spPr>
      </p:pic>
      <p:sp>
        <p:nvSpPr>
          <p:cNvPr id="179" name="Shape 179"/>
          <p:cNvSpPr txBox="1">
            <a:spLocks noGrp="1"/>
          </p:cNvSpPr>
          <p:nvPr>
            <p:ph type="title"/>
          </p:nvPr>
        </p:nvSpPr>
        <p:spPr>
          <a:xfrm>
            <a:off x="2022474" y="589280"/>
            <a:ext cx="4468942" cy="540290"/>
          </a:xfrm>
          <a:prstGeom prst="rect">
            <a:avLst/>
          </a:prstGeom>
          <a:solidFill>
            <a:schemeClr val="lt1"/>
          </a:solidFill>
          <a:ln>
            <a:noFill/>
          </a:ln>
        </p:spPr>
        <p:txBody>
          <a:bodyPr lIns="91425" tIns="45700" rIns="91425" bIns="45700" anchor="b" anchorCtr="0">
            <a:noAutofit/>
          </a:bodyPr>
          <a:lstStyle/>
          <a:p>
            <a:pPr lvl="0">
              <a:buSzPct val="25000"/>
            </a:pPr>
            <a:r>
              <a:rPr lang="en-US"/>
              <a:t>Thornton River</a:t>
            </a:r>
          </a:p>
        </p:txBody>
      </p:sp>
      <p:sp>
        <p:nvSpPr>
          <p:cNvPr id="6" name="Shape 173"/>
          <p:cNvSpPr txBox="1">
            <a:spLocks noGrp="1"/>
          </p:cNvSpPr>
          <p:nvPr>
            <p:ph type="body" idx="1"/>
          </p:nvPr>
        </p:nvSpPr>
        <p:spPr>
          <a:xfrm>
            <a:off x="2311643" y="1121220"/>
            <a:ext cx="7254387" cy="496047"/>
          </a:xfrm>
          <a:prstGeom prst="rect">
            <a:avLst/>
          </a:prstGeom>
          <a:noFill/>
          <a:ln>
            <a:noFill/>
          </a:ln>
        </p:spPr>
        <p:txBody>
          <a:bodyPr lIns="91425" tIns="45700" rIns="91425" bIns="45700" anchor="t" anchorCtr="0">
            <a:noAutofit/>
          </a:bodyPr>
          <a:lstStyle/>
          <a:p>
            <a:pPr marL="0" indent="0">
              <a:spcBef>
                <a:spcPts val="0"/>
              </a:spcBef>
              <a:buSzPct val="25000"/>
              <a:buNone/>
            </a:pPr>
            <a:r>
              <a:rPr lang="en-US" sz="2400" dirty="0">
                <a:solidFill>
                  <a:srgbClr val="493A13"/>
                </a:solidFill>
                <a:latin typeface="+mj-lt"/>
                <a:ea typeface="Tahoma" panose="020B0604030504040204" pitchFamily="34" charset="0"/>
                <a:cs typeface="Tahoma" panose="020B0604030504040204" pitchFamily="34" charset="0"/>
              </a:rPr>
              <a:t>Original NHD 1:100,000-scale stream network</a:t>
            </a:r>
          </a:p>
        </p:txBody>
      </p:sp>
    </p:spTree>
    <p:extLst>
      <p:ext uri="{BB962C8B-B14F-4D97-AF65-F5344CB8AC3E}">
        <p14:creationId xmlns:p14="http://schemas.microsoft.com/office/powerpoint/2010/main" val="143909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Picture 2">
            <a:extLst>
              <a:ext uri="{FF2B5EF4-FFF2-40B4-BE49-F238E27FC236}">
                <a16:creationId xmlns:a16="http://schemas.microsoft.com/office/drawing/2014/main" id="{15581D5C-7035-4EDA-886F-F2AD6C28E841}"/>
              </a:ext>
            </a:extLst>
          </p:cNvPr>
          <p:cNvPicPr>
            <a:picLocks noChangeAspect="1"/>
          </p:cNvPicPr>
          <p:nvPr/>
        </p:nvPicPr>
        <p:blipFill>
          <a:blip r:embed="rId3"/>
          <a:stretch>
            <a:fillRect/>
          </a:stretch>
        </p:blipFill>
        <p:spPr>
          <a:xfrm>
            <a:off x="1524000" y="654173"/>
            <a:ext cx="9144000" cy="5874774"/>
          </a:xfrm>
          <a:prstGeom prst="rect">
            <a:avLst/>
          </a:prstGeom>
        </p:spPr>
      </p:pic>
      <p:sp>
        <p:nvSpPr>
          <p:cNvPr id="179" name="Shape 179"/>
          <p:cNvSpPr txBox="1">
            <a:spLocks noGrp="1"/>
          </p:cNvSpPr>
          <p:nvPr>
            <p:ph type="title"/>
          </p:nvPr>
        </p:nvSpPr>
        <p:spPr>
          <a:xfrm>
            <a:off x="2022474" y="589280"/>
            <a:ext cx="4468942" cy="540290"/>
          </a:xfrm>
          <a:prstGeom prst="rect">
            <a:avLst/>
          </a:prstGeom>
          <a:solidFill>
            <a:schemeClr val="lt1"/>
          </a:solidFill>
          <a:ln>
            <a:noFill/>
          </a:ln>
        </p:spPr>
        <p:txBody>
          <a:bodyPr lIns="91425" tIns="45700" rIns="91425" bIns="45700" anchor="b" anchorCtr="0">
            <a:noAutofit/>
          </a:bodyPr>
          <a:lstStyle/>
          <a:p>
            <a:pPr lvl="0">
              <a:buSzPct val="25000"/>
            </a:pPr>
            <a:r>
              <a:rPr lang="en-US"/>
              <a:t>Thornton River</a:t>
            </a:r>
          </a:p>
        </p:txBody>
      </p:sp>
      <p:sp>
        <p:nvSpPr>
          <p:cNvPr id="7" name="Shape 173">
            <a:extLst>
              <a:ext uri="{FF2B5EF4-FFF2-40B4-BE49-F238E27FC236}">
                <a16:creationId xmlns:a16="http://schemas.microsoft.com/office/drawing/2014/main" id="{07D26514-5183-482F-ABF7-634AA749A8DE}"/>
              </a:ext>
            </a:extLst>
          </p:cNvPr>
          <p:cNvSpPr txBox="1">
            <a:spLocks/>
          </p:cNvSpPr>
          <p:nvPr/>
        </p:nvSpPr>
        <p:spPr>
          <a:xfrm>
            <a:off x="2311644" y="1121219"/>
            <a:ext cx="7646272" cy="496047"/>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93A13"/>
              </a:buClr>
              <a:buSzPct val="25000"/>
              <a:buFont typeface="Wingdings" pitchFamily="2" charset="2"/>
              <a:buNone/>
              <a:tabLst/>
              <a:defRPr/>
            </a:pPr>
            <a:r>
              <a:rPr kumimoji="0" lang="en-US" sz="2400" b="0" i="0" u="none" strike="noStrike" kern="1200" cap="none" spc="0" normalizeH="0" baseline="0" noProof="0" dirty="0">
                <a:ln>
                  <a:noFill/>
                </a:ln>
                <a:solidFill>
                  <a:srgbClr val="493A13"/>
                </a:solidFill>
                <a:effectLst/>
                <a:uLnTx/>
                <a:uFillTx/>
                <a:latin typeface="Arial"/>
                <a:ea typeface="Tahoma" panose="020B0604030504040204" pitchFamily="34" charset="0"/>
                <a:cs typeface="Tahoma" panose="020B0604030504040204" pitchFamily="34" charset="0"/>
              </a:rPr>
              <a:t>Current NHD 1:24,000 stream network</a:t>
            </a:r>
          </a:p>
        </p:txBody>
      </p:sp>
    </p:spTree>
    <p:extLst>
      <p:ext uri="{BB962C8B-B14F-4D97-AF65-F5344CB8AC3E}">
        <p14:creationId xmlns:p14="http://schemas.microsoft.com/office/powerpoint/2010/main" val="3762433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Picture 2">
            <a:extLst>
              <a:ext uri="{FF2B5EF4-FFF2-40B4-BE49-F238E27FC236}">
                <a16:creationId xmlns:a16="http://schemas.microsoft.com/office/drawing/2014/main" id="{6A612132-F0D5-4EF8-B1B7-185DADF77DE1}"/>
              </a:ext>
            </a:extLst>
          </p:cNvPr>
          <p:cNvPicPr>
            <a:picLocks noChangeAspect="1"/>
          </p:cNvPicPr>
          <p:nvPr/>
        </p:nvPicPr>
        <p:blipFill>
          <a:blip r:embed="rId3"/>
          <a:stretch>
            <a:fillRect/>
          </a:stretch>
        </p:blipFill>
        <p:spPr>
          <a:xfrm>
            <a:off x="1524000" y="654173"/>
            <a:ext cx="9144000" cy="5874774"/>
          </a:xfrm>
          <a:prstGeom prst="rect">
            <a:avLst/>
          </a:prstGeom>
        </p:spPr>
      </p:pic>
      <p:sp>
        <p:nvSpPr>
          <p:cNvPr id="179" name="Shape 179"/>
          <p:cNvSpPr txBox="1">
            <a:spLocks noGrp="1"/>
          </p:cNvSpPr>
          <p:nvPr>
            <p:ph type="title"/>
          </p:nvPr>
        </p:nvSpPr>
        <p:spPr>
          <a:xfrm>
            <a:off x="2022474" y="589280"/>
            <a:ext cx="4468942" cy="540290"/>
          </a:xfrm>
          <a:prstGeom prst="rect">
            <a:avLst/>
          </a:prstGeom>
          <a:solidFill>
            <a:schemeClr val="lt1"/>
          </a:solidFill>
          <a:ln>
            <a:noFill/>
          </a:ln>
        </p:spPr>
        <p:txBody>
          <a:bodyPr lIns="91425" tIns="45700" rIns="91425" bIns="45700" anchor="b" anchorCtr="0">
            <a:noAutofit/>
          </a:bodyPr>
          <a:lstStyle/>
          <a:p>
            <a:pPr lvl="0">
              <a:buSzPct val="25000"/>
            </a:pPr>
            <a:r>
              <a:rPr lang="en-US"/>
              <a:t>Thornton River</a:t>
            </a:r>
          </a:p>
        </p:txBody>
      </p:sp>
      <p:sp>
        <p:nvSpPr>
          <p:cNvPr id="7" name="Shape 173">
            <a:extLst>
              <a:ext uri="{FF2B5EF4-FFF2-40B4-BE49-F238E27FC236}">
                <a16:creationId xmlns:a16="http://schemas.microsoft.com/office/drawing/2014/main" id="{B95A9971-8BC3-4B87-A31D-36A01394BC06}"/>
              </a:ext>
            </a:extLst>
          </p:cNvPr>
          <p:cNvSpPr txBox="1">
            <a:spLocks/>
          </p:cNvSpPr>
          <p:nvPr/>
        </p:nvSpPr>
        <p:spPr>
          <a:xfrm>
            <a:off x="2311644" y="1111076"/>
            <a:ext cx="6025850" cy="496047"/>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93A13"/>
              </a:buClr>
              <a:buSzPct val="25000"/>
              <a:buFont typeface="Wingdings" pitchFamily="2" charset="2"/>
              <a:buNone/>
              <a:tabLst/>
              <a:defRPr/>
            </a:pPr>
            <a:r>
              <a:rPr kumimoji="0" lang="en-US" sz="2400" b="0" i="0" u="none" strike="noStrike" kern="1200" cap="none" spc="0" normalizeH="0" baseline="0" noProof="0" dirty="0">
                <a:ln>
                  <a:noFill/>
                </a:ln>
                <a:solidFill>
                  <a:srgbClr val="493A13"/>
                </a:solidFill>
                <a:effectLst/>
                <a:uLnTx/>
                <a:uFillTx/>
                <a:latin typeface="Arial"/>
                <a:ea typeface="Tahoma" panose="020B0604030504040204" pitchFamily="34" charset="0"/>
                <a:cs typeface="Tahoma" panose="020B0604030504040204" pitchFamily="34" charset="0"/>
              </a:rPr>
              <a:t>Pilot lidar-derived hydrography</a:t>
            </a:r>
          </a:p>
        </p:txBody>
      </p:sp>
    </p:spTree>
    <p:extLst>
      <p:ext uri="{BB962C8B-B14F-4D97-AF65-F5344CB8AC3E}">
        <p14:creationId xmlns:p14="http://schemas.microsoft.com/office/powerpoint/2010/main" val="61052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Landscape Depressions</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4613372" cy="4418622"/>
          </a:xfrm>
          <a:prstGeom prst="rect">
            <a:avLst/>
          </a:prstGeom>
          <a:noFill/>
          <a:ln>
            <a:noFill/>
          </a:ln>
        </p:spPr>
        <p:txBody>
          <a:bodyPr lIns="91425" tIns="45700" rIns="91425" bIns="45700" anchor="t" anchorCtr="0">
            <a:noAutofit/>
          </a:bodyPr>
          <a:lstStyle/>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The 1:24,000-scale topo maps show about 1.8 million depression contours in CONUS</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Lidar will show </a:t>
            </a:r>
            <a:r>
              <a:rPr lang="en-US" sz="2000" b="1" i="1" dirty="0">
                <a:solidFill>
                  <a:srgbClr val="595959"/>
                </a:solidFill>
                <a:latin typeface="Arial"/>
                <a:cs typeface="Arial"/>
              </a:rPr>
              <a:t>lots more </a:t>
            </a:r>
            <a:r>
              <a:rPr lang="en-US" sz="2000" dirty="0">
                <a:solidFill>
                  <a:srgbClr val="595959"/>
                </a:solidFill>
                <a:latin typeface="Arial"/>
                <a:cs typeface="Arial"/>
              </a:rPr>
              <a:t>small depressions</a:t>
            </a:r>
          </a:p>
          <a:p>
            <a:pPr marL="285750" indent="-285750">
              <a:spcBef>
                <a:spcPts val="18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cs typeface="Arial"/>
              </a:rPr>
              <a:t>Automated tools can find them, </a:t>
            </a:r>
            <a:r>
              <a:rPr lang="en-US" sz="2000" b="1" i="1" dirty="0">
                <a:solidFill>
                  <a:srgbClr val="595959"/>
                </a:solidFill>
                <a:latin typeface="Arial"/>
                <a:cs typeface="Arial"/>
              </a:rPr>
              <a:t>but: </a:t>
            </a:r>
            <a:r>
              <a:rPr lang="en-US" sz="2000" dirty="0">
                <a:solidFill>
                  <a:srgbClr val="595959"/>
                </a:solidFill>
                <a:latin typeface="Arial"/>
                <a:cs typeface="Arial"/>
              </a:rPr>
              <a:t>Which are connected to storm drains, and which will store water?</a:t>
            </a:r>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pic>
        <p:nvPicPr>
          <p:cNvPr id="4" name="Picture 3" descr="A close-up of a map&#10;&#10;Description automatically generated with low confidence">
            <a:extLst>
              <a:ext uri="{FF2B5EF4-FFF2-40B4-BE49-F238E27FC236}">
                <a16:creationId xmlns:a16="http://schemas.microsoft.com/office/drawing/2014/main" id="{304FDF1F-DD19-43B3-9811-C90ECD3E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784" y="1889432"/>
            <a:ext cx="6796216" cy="4377123"/>
          </a:xfrm>
          <a:prstGeom prst="rect">
            <a:avLst/>
          </a:prstGeom>
        </p:spPr>
      </p:pic>
    </p:spTree>
    <p:extLst>
      <p:ext uri="{BB962C8B-B14F-4D97-AF65-F5344CB8AC3E}">
        <p14:creationId xmlns:p14="http://schemas.microsoft.com/office/powerpoint/2010/main" val="233363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3" name="Title 2">
            <a:extLst>
              <a:ext uri="{FF2B5EF4-FFF2-40B4-BE49-F238E27FC236}">
                <a16:creationId xmlns:a16="http://schemas.microsoft.com/office/drawing/2014/main" id="{DE18E371-38B7-44D6-8BCA-44645F030E82}"/>
              </a:ext>
            </a:extLst>
          </p:cNvPr>
          <p:cNvSpPr>
            <a:spLocks noGrp="1"/>
          </p:cNvSpPr>
          <p:nvPr>
            <p:ph type="title"/>
          </p:nvPr>
        </p:nvSpPr>
        <p:spPr/>
        <p:txBody>
          <a:bodyPr/>
          <a:lstStyle/>
          <a:p>
            <a:r>
              <a:rPr lang="en-US" sz="3200" dirty="0">
                <a:cs typeface="Arial"/>
                <a:sym typeface="Arial"/>
              </a:rPr>
              <a:t>1989 – 2021 Computing Comparison </a:t>
            </a:r>
            <a:endParaRPr lang="en-US" sz="3200" dirty="0"/>
          </a:p>
        </p:txBody>
      </p:sp>
      <p:graphicFrame>
        <p:nvGraphicFramePr>
          <p:cNvPr id="4" name="Shape 134">
            <a:extLst>
              <a:ext uri="{FF2B5EF4-FFF2-40B4-BE49-F238E27FC236}">
                <a16:creationId xmlns:a16="http://schemas.microsoft.com/office/drawing/2014/main" id="{F7D66FC2-DAA0-45AD-9226-AB8C1D518451}"/>
              </a:ext>
            </a:extLst>
          </p:cNvPr>
          <p:cNvGraphicFramePr/>
          <p:nvPr/>
        </p:nvGraphicFramePr>
        <p:xfrm>
          <a:off x="900332" y="1410910"/>
          <a:ext cx="9298746" cy="4785900"/>
        </p:xfrm>
        <a:graphic>
          <a:graphicData uri="http://schemas.openxmlformats.org/drawingml/2006/table">
            <a:tbl>
              <a:tblPr>
                <a:noFill/>
              </a:tblPr>
              <a:tblGrid>
                <a:gridCol w="2259743">
                  <a:extLst>
                    <a:ext uri="{9D8B030D-6E8A-4147-A177-3AD203B41FA5}">
                      <a16:colId xmlns:a16="http://schemas.microsoft.com/office/drawing/2014/main" val="20003"/>
                    </a:ext>
                  </a:extLst>
                </a:gridCol>
                <a:gridCol w="2543295">
                  <a:extLst>
                    <a:ext uri="{9D8B030D-6E8A-4147-A177-3AD203B41FA5}">
                      <a16:colId xmlns:a16="http://schemas.microsoft.com/office/drawing/2014/main" val="20000"/>
                    </a:ext>
                  </a:extLst>
                </a:gridCol>
                <a:gridCol w="2212447">
                  <a:extLst>
                    <a:ext uri="{9D8B030D-6E8A-4147-A177-3AD203B41FA5}">
                      <a16:colId xmlns:a16="http://schemas.microsoft.com/office/drawing/2014/main" val="20001"/>
                    </a:ext>
                  </a:extLst>
                </a:gridCol>
                <a:gridCol w="2283261">
                  <a:extLst>
                    <a:ext uri="{9D8B030D-6E8A-4147-A177-3AD203B41FA5}">
                      <a16:colId xmlns:a16="http://schemas.microsoft.com/office/drawing/2014/main" val="20002"/>
                    </a:ext>
                  </a:extLst>
                </a:gridCol>
              </a:tblGrid>
              <a:tr h="806691">
                <a:tc>
                  <a:txBody>
                    <a:bodyPr/>
                    <a:lstStyle/>
                    <a:p>
                      <a:pPr marL="0" marR="0" lvl="0" indent="0" algn="l" rtl="0">
                        <a:lnSpc>
                          <a:spcPct val="100000"/>
                        </a:lnSpc>
                        <a:spcBef>
                          <a:spcPts val="0"/>
                        </a:spcBef>
                        <a:spcAft>
                          <a:spcPts val="0"/>
                        </a:spcAft>
                        <a:buClr>
                          <a:srgbClr val="000000"/>
                        </a:buClr>
                        <a:buSzPct val="25000"/>
                        <a:buFont typeface="Arial"/>
                        <a:buNone/>
                      </a:pPr>
                      <a:endParaRPr lang="en" sz="1800" b="1" dirty="0">
                        <a:solidFill>
                          <a:srgbClr val="595959"/>
                        </a:solidFill>
                        <a:latin typeface="+mj-lt"/>
                      </a:endParaRPr>
                    </a:p>
                  </a:txBody>
                  <a:tcPr marL="98076" marR="98076" marT="55166" marB="55166" anchor="ctr">
                    <a:lnL w="19050" cap="flat" cmpd="sng">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400" b="1" u="none" strike="noStrike" cap="none" dirty="0">
                          <a:solidFill>
                            <a:srgbClr val="595959"/>
                          </a:solidFill>
                          <a:latin typeface="+mj-lt"/>
                          <a:cs typeface="Arial"/>
                          <a:sym typeface="Arial"/>
                        </a:rPr>
                        <a:t>1989 PR1ME 750</a:t>
                      </a:r>
                      <a:endParaRPr lang="en" sz="2400" b="1" dirty="0">
                        <a:solidFill>
                          <a:srgbClr val="595959"/>
                        </a:solidFill>
                        <a:latin typeface="+mj-lt"/>
                      </a:endParaRPr>
                    </a:p>
                  </a:txBody>
                  <a:tcPr marL="98076" marR="98076" marT="55166" marB="55166">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2400" b="1" u="none" strike="noStrike" cap="none" dirty="0">
                          <a:solidFill>
                            <a:srgbClr val="595959"/>
                          </a:solidFill>
                          <a:latin typeface="+mj-lt"/>
                          <a:ea typeface="Arial"/>
                          <a:cs typeface="Arial"/>
                          <a:sym typeface="Arial"/>
                        </a:rPr>
                        <a:t>2021 Laptop</a:t>
                      </a:r>
                      <a:endParaRPr lang="en" sz="2400" b="1" dirty="0">
                        <a:solidFill>
                          <a:srgbClr val="595959"/>
                        </a:solidFill>
                        <a:latin typeface="+mj-lt"/>
                      </a:endParaRPr>
                    </a:p>
                  </a:txBody>
                  <a:tcPr marL="98076" marR="98076" marT="55166" marB="55166">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595959"/>
                          </a:solidFill>
                          <a:latin typeface="+mj-lt"/>
                          <a:ea typeface="Arial"/>
                          <a:cs typeface="Arial"/>
                          <a:sym typeface="Arial"/>
                        </a:rPr>
                        <a:t>Multiple</a:t>
                      </a:r>
                      <a:endParaRPr lang="en" sz="2400" b="1" dirty="0">
                        <a:solidFill>
                          <a:srgbClr val="595959"/>
                        </a:solidFill>
                        <a:latin typeface="+mj-lt"/>
                      </a:endParaRPr>
                    </a:p>
                  </a:txBody>
                  <a:tcPr marL="98076" marR="98076" marT="55166" marB="55166">
                    <a:lnL w="19050" cap="flat" cmpd="sng" algn="ctr">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8539">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400" b="1" u="none" strike="noStrike" cap="none" dirty="0">
                          <a:solidFill>
                            <a:srgbClr val="595959"/>
                          </a:solidFill>
                          <a:latin typeface="+mj-lt"/>
                          <a:ea typeface="Arial"/>
                          <a:cs typeface="Arial"/>
                          <a:sym typeface="Arial"/>
                        </a:rPr>
                        <a:t>CPU</a:t>
                      </a:r>
                    </a:p>
                  </a:txBody>
                  <a:tcPr marL="98076" marR="98076" marT="55166" marB="55166" anchor="ctr">
                    <a:lnL w="19050" cap="flat" cmpd="sng">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kern="1200" cap="none" dirty="0">
                          <a:solidFill>
                            <a:srgbClr val="595959"/>
                          </a:solidFill>
                          <a:latin typeface="+mj-lt"/>
                          <a:ea typeface="Arial"/>
                          <a:cs typeface="Arial"/>
                          <a:sym typeface="Arial"/>
                        </a:rPr>
                        <a:t>1 MIPS</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tc>
                  <a:txBody>
                    <a:bodyPr/>
                    <a:lstStyle/>
                    <a:p>
                      <a:pPr marL="0" marR="0" lvl="0" indent="0" algn="ctr" rtl="0">
                        <a:lnSpc>
                          <a:spcPct val="80000"/>
                        </a:lnSpc>
                        <a:spcBef>
                          <a:spcPts val="0"/>
                        </a:spcBef>
                        <a:spcAft>
                          <a:spcPts val="0"/>
                        </a:spcAft>
                        <a:buClr>
                          <a:schemeClr val="dk1"/>
                        </a:buClr>
                        <a:buSzPct val="25000"/>
                        <a:buFont typeface="Arial"/>
                        <a:buNone/>
                      </a:pPr>
                      <a:r>
                        <a:rPr lang="en" sz="2400" b="0" u="none" strike="noStrike" kern="1200" cap="none" dirty="0">
                          <a:solidFill>
                            <a:srgbClr val="595959"/>
                          </a:solidFill>
                          <a:latin typeface="+mj-lt"/>
                          <a:ea typeface="Arial"/>
                          <a:cs typeface="Arial"/>
                          <a:sym typeface="Arial"/>
                        </a:rPr>
                        <a:t>5080 MIPS</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tc>
                  <a:txBody>
                    <a:bodyPr/>
                    <a:lstStyle/>
                    <a:p>
                      <a:pPr marL="0" marR="0" lvl="0" indent="0" algn="ctr" rtl="0">
                        <a:lnSpc>
                          <a:spcPct val="80000"/>
                        </a:lnSpc>
                        <a:spcBef>
                          <a:spcPts val="0"/>
                        </a:spcBef>
                        <a:spcAft>
                          <a:spcPts val="0"/>
                        </a:spcAft>
                        <a:buClr>
                          <a:schemeClr val="dk1"/>
                        </a:buClr>
                        <a:buSzPct val="25000"/>
                        <a:buFont typeface="Arial"/>
                        <a:buNone/>
                      </a:pPr>
                      <a:r>
                        <a:rPr lang="en" sz="2400" b="0" u="none" strike="noStrike" kern="1200" cap="none" dirty="0">
                          <a:solidFill>
                            <a:srgbClr val="595959"/>
                          </a:solidFill>
                          <a:latin typeface="+mj-lt"/>
                          <a:ea typeface="Arial"/>
                          <a:cs typeface="Arial"/>
                          <a:sym typeface="Arial"/>
                        </a:rPr>
                        <a:t>5080</a:t>
                      </a:r>
                      <a:endParaRPr lang="en" sz="2400" b="0" u="none" strike="noStrike" kern="1200" cap="none" dirty="0">
                        <a:solidFill>
                          <a:srgbClr val="595959"/>
                        </a:solidFill>
                        <a:latin typeface="+mj-lt"/>
                        <a:cs typeface="Arial"/>
                      </a:endParaRPr>
                    </a:p>
                  </a:txBody>
                  <a:tcPr marL="98076" marR="98076" marT="55166" marB="55166" anchor="ctr">
                    <a:lnL w="19050" cap="flat" cmpd="sng" algn="ctr">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4379">
                <a:tc>
                  <a:txBody>
                    <a:bodyPr/>
                    <a:lstStyle/>
                    <a:p>
                      <a:pPr marL="0" marR="0" lvl="0" indent="0" algn="l" rtl="0">
                        <a:lnSpc>
                          <a:spcPct val="100000"/>
                        </a:lnSpc>
                        <a:spcBef>
                          <a:spcPts val="0"/>
                        </a:spcBef>
                        <a:spcAft>
                          <a:spcPts val="0"/>
                        </a:spcAft>
                        <a:buClr>
                          <a:schemeClr val="dk1"/>
                        </a:buClr>
                        <a:buSzPct val="25000"/>
                        <a:buFont typeface="Arial"/>
                        <a:buNone/>
                      </a:pPr>
                      <a:r>
                        <a:rPr lang="en" sz="2400" b="1" u="none" strike="noStrike" cap="none" dirty="0">
                          <a:solidFill>
                            <a:srgbClr val="595959"/>
                          </a:solidFill>
                          <a:latin typeface="+mj-lt"/>
                          <a:ea typeface="Arial"/>
                          <a:cs typeface="Arial"/>
                          <a:sym typeface="Arial"/>
                        </a:rPr>
                        <a:t>RAM</a:t>
                      </a:r>
                    </a:p>
                  </a:txBody>
                  <a:tcPr marL="98076" marR="98076" marT="55166" marB="55166" anchor="ctr">
                    <a:lnL w="19050" cap="flat" cmpd="sng">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1 MB</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32 GB</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dirty="0">
                          <a:solidFill>
                            <a:srgbClr val="595959"/>
                          </a:solidFill>
                          <a:latin typeface="+mj-lt"/>
                        </a:rPr>
                        <a:t>32,000</a:t>
                      </a:r>
                    </a:p>
                  </a:txBody>
                  <a:tcPr marL="98076" marR="98076" marT="55166" marB="55166" anchor="ctr">
                    <a:lnL w="19050" cap="flat" cmpd="sng" algn="ctr">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5502258"/>
                  </a:ext>
                </a:extLst>
              </a:tr>
              <a:tr h="930308">
                <a:tc>
                  <a:txBody>
                    <a:bodyPr/>
                    <a:lstStyle/>
                    <a:p>
                      <a:pPr marL="0" marR="0" lvl="0" indent="0" algn="l" rtl="0">
                        <a:lnSpc>
                          <a:spcPct val="100000"/>
                        </a:lnSpc>
                        <a:spcBef>
                          <a:spcPts val="0"/>
                        </a:spcBef>
                        <a:spcAft>
                          <a:spcPts val="0"/>
                        </a:spcAft>
                        <a:buClr>
                          <a:schemeClr val="dk1"/>
                        </a:buClr>
                        <a:buSzPct val="25000"/>
                        <a:buFont typeface="Arial"/>
                        <a:buNone/>
                      </a:pPr>
                      <a:r>
                        <a:rPr lang="en" sz="2400" b="1" u="none" strike="noStrike" cap="none" dirty="0">
                          <a:solidFill>
                            <a:srgbClr val="595959"/>
                          </a:solidFill>
                          <a:latin typeface="+mj-lt"/>
                          <a:ea typeface="Arial"/>
                          <a:cs typeface="Arial"/>
                          <a:sym typeface="Arial"/>
                        </a:rPr>
                        <a:t>Disk drive</a:t>
                      </a:r>
                    </a:p>
                  </a:txBody>
                  <a:tcPr marL="98076" marR="98076" marT="55166" marB="55166" anchor="ctr">
                    <a:lnL w="19050" cap="flat" cmpd="sng">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300 MB</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2 TB</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dirty="0">
                          <a:solidFill>
                            <a:srgbClr val="595959"/>
                          </a:solidFill>
                          <a:latin typeface="+mj-lt"/>
                        </a:rPr>
                        <a:t>6667</a:t>
                      </a:r>
                    </a:p>
                  </a:txBody>
                  <a:tcPr marL="98076" marR="98076" marT="55166" marB="55166" anchor="ctr">
                    <a:lnL w="19050" cap="flat" cmpd="sng" algn="ctr">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9436750"/>
                  </a:ext>
                </a:extLst>
              </a:tr>
              <a:tr h="930308">
                <a:tc>
                  <a:txBody>
                    <a:bodyPr/>
                    <a:lstStyle/>
                    <a:p>
                      <a:pPr marL="0" marR="0" lvl="0" indent="0" algn="l" rtl="0">
                        <a:lnSpc>
                          <a:spcPct val="100000"/>
                        </a:lnSpc>
                        <a:spcBef>
                          <a:spcPts val="0"/>
                        </a:spcBef>
                        <a:spcAft>
                          <a:spcPts val="0"/>
                        </a:spcAft>
                        <a:buClr>
                          <a:schemeClr val="dk1"/>
                        </a:buClr>
                        <a:buSzPct val="25000"/>
                        <a:buFont typeface="Arial"/>
                        <a:buNone/>
                      </a:pPr>
                      <a:r>
                        <a:rPr lang="en" sz="2400" b="1" u="none" strike="noStrike" cap="none" dirty="0">
                          <a:solidFill>
                            <a:srgbClr val="595959"/>
                          </a:solidFill>
                          <a:latin typeface="+mj-lt"/>
                          <a:ea typeface="Arial"/>
                          <a:cs typeface="Arial"/>
                          <a:sym typeface="Arial"/>
                        </a:rPr>
                        <a:t>$/MB disk storage</a:t>
                      </a:r>
                    </a:p>
                  </a:txBody>
                  <a:tcPr marL="98076" marR="98076" marT="55166" marB="55166"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$47/MB</a:t>
                      </a:r>
                    </a:p>
                  </a:txBody>
                  <a:tcPr marL="98076" marR="98076" marT="55166" marB="55166" anchor="ctr">
                    <a:lnL w="19050" cap="flat" cmpd="sng" algn="ctr">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$.0002</a:t>
                      </a:r>
                    </a:p>
                  </a:txBody>
                  <a:tcPr marL="98076" marR="98076" marT="55166" marB="55166"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1/531,100 </a:t>
                      </a:r>
                      <a:br>
                        <a:rPr lang="en" sz="2400" b="0" u="none" strike="noStrike" cap="none" dirty="0">
                          <a:solidFill>
                            <a:srgbClr val="595959"/>
                          </a:solidFill>
                          <a:latin typeface="+mj-lt"/>
                          <a:ea typeface="Arial"/>
                          <a:cs typeface="Arial"/>
                          <a:sym typeface="Arial"/>
                        </a:rPr>
                      </a:br>
                      <a:r>
                        <a:rPr lang="en" sz="1800" b="0" u="none" strike="noStrike" cap="none" dirty="0">
                          <a:solidFill>
                            <a:srgbClr val="595959"/>
                          </a:solidFill>
                          <a:latin typeface="+mj-lt"/>
                          <a:ea typeface="Arial"/>
                          <a:cs typeface="Arial"/>
                          <a:sym typeface="Arial"/>
                        </a:rPr>
                        <a:t>(in 1989 $)</a:t>
                      </a:r>
                      <a:endParaRPr lang="en" sz="2400" b="0" dirty="0">
                        <a:solidFill>
                          <a:srgbClr val="595959"/>
                        </a:solidFill>
                        <a:latin typeface="+mj-lt"/>
                      </a:endParaRPr>
                    </a:p>
                  </a:txBody>
                  <a:tcPr marL="98076" marR="98076" marT="55166" marB="55166"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6051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400" b="1" u="none" strike="noStrike" cap="none" dirty="0">
                          <a:solidFill>
                            <a:srgbClr val="595959"/>
                          </a:solidFill>
                          <a:latin typeface="+mj-lt"/>
                          <a:ea typeface="Arial"/>
                          <a:cs typeface="Arial"/>
                          <a:sym typeface="Arial"/>
                        </a:rPr>
                        <a:t>“Big” Data</a:t>
                      </a:r>
                    </a:p>
                  </a:txBody>
                  <a:tcPr marL="98076" marR="98076" marT="55166" marB="55166" anchor="ctr">
                    <a:lnL w="19050" cap="flat" cmpd="sng">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 sz="2400" b="0" u="none" strike="noStrike" cap="none" dirty="0">
                          <a:solidFill>
                            <a:srgbClr val="595959"/>
                          </a:solidFill>
                          <a:latin typeface="+mj-lt"/>
                          <a:ea typeface="Arial"/>
                          <a:cs typeface="Arial"/>
                          <a:sym typeface="Arial"/>
                        </a:rPr>
                        <a:t>90-m DEM</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tc>
                  <a:txBody>
                    <a:bodyPr/>
                    <a:lstStyle/>
                    <a:p>
                      <a:pPr marL="0" marR="0" lvl="0" indent="0" algn="ctr" rtl="0">
                        <a:lnSpc>
                          <a:spcPct val="80000"/>
                        </a:lnSpc>
                        <a:spcBef>
                          <a:spcPts val="0"/>
                        </a:spcBef>
                        <a:spcAft>
                          <a:spcPts val="0"/>
                        </a:spcAft>
                        <a:buClr>
                          <a:schemeClr val="dk1"/>
                        </a:buClr>
                        <a:buSzPct val="25000"/>
                        <a:buFont typeface="Arial"/>
                        <a:buNone/>
                      </a:pPr>
                      <a:r>
                        <a:rPr lang="en" sz="2400" b="0" u="none" strike="noStrike" cap="none" dirty="0">
                          <a:solidFill>
                            <a:srgbClr val="595959"/>
                          </a:solidFill>
                          <a:latin typeface="+mj-lt"/>
                          <a:ea typeface="Arial"/>
                          <a:cs typeface="Arial"/>
                          <a:sym typeface="Arial"/>
                        </a:rPr>
                        <a:t>1-m DEM</a:t>
                      </a:r>
                    </a:p>
                  </a:txBody>
                  <a:tcPr marL="98076" marR="98076" marT="55166" marB="5516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0" u="none" strike="noStrike" cap="none" dirty="0">
                          <a:solidFill>
                            <a:srgbClr val="595959"/>
                          </a:solidFill>
                          <a:latin typeface="+mj-lt"/>
                          <a:ea typeface="Arial"/>
                          <a:cs typeface="Arial"/>
                          <a:sym typeface="Arial"/>
                        </a:rPr>
                        <a:t>8100</a:t>
                      </a:r>
                    </a:p>
                  </a:txBody>
                  <a:tcPr marL="98076" marR="98076" marT="55166" marB="55166" anchor="ctr">
                    <a:lnL w="19050" cap="flat" cmpd="sng" algn="ctr">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9253603"/>
                  </a:ext>
                </a:extLst>
              </a:tr>
            </a:tbl>
          </a:graphicData>
        </a:graphic>
      </p:graphicFrame>
    </p:spTree>
    <p:extLst>
      <p:ext uri="{BB962C8B-B14F-4D97-AF65-F5344CB8AC3E}">
        <p14:creationId xmlns:p14="http://schemas.microsoft.com/office/powerpoint/2010/main" val="418768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The Mid 1990’s</a:t>
            </a: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5" y="1879084"/>
            <a:ext cx="4553776"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Data General DG/UX systems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Equivalent to i386 PC</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err="1">
                <a:solidFill>
                  <a:srgbClr val="595959"/>
                </a:solidFill>
                <a:latin typeface="Arial"/>
                <a:ea typeface="Arial"/>
                <a:cs typeface="Arial"/>
                <a:sym typeface="Arial"/>
              </a:rPr>
              <a:t>ArcInfo</a:t>
            </a:r>
            <a:r>
              <a:rPr lang="en-US" sz="2400" dirty="0">
                <a:solidFill>
                  <a:srgbClr val="595959"/>
                </a:solidFill>
                <a:latin typeface="Arial"/>
                <a:ea typeface="Arial"/>
                <a:cs typeface="Arial"/>
                <a:sym typeface="Arial"/>
              </a:rPr>
              <a:t> Rev 6 added Grid (raster processing)</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DEMs were starting to become usable with readily available SW/HW</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solidFill>
                  <a:srgbClr val="595959"/>
                </a:solidFill>
                <a:latin typeface="Arial"/>
                <a:ea typeface="Arial"/>
                <a:cs typeface="Arial"/>
                <a:sym typeface="Arial"/>
              </a:rPr>
              <a:t>DEM availability was spotty</a:t>
            </a:r>
          </a:p>
        </p:txBody>
      </p:sp>
      <p:pic>
        <p:nvPicPr>
          <p:cNvPr id="1026" name="Picture 2" descr="Image">
            <a:extLst>
              <a:ext uri="{FF2B5EF4-FFF2-40B4-BE49-F238E27FC236}">
                <a16:creationId xmlns:a16="http://schemas.microsoft.com/office/drawing/2014/main" id="{67E40F97-BB27-43D6-BDC7-DF4FF6050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622" y="1940397"/>
            <a:ext cx="6096000" cy="4067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541BEDD6-CEE5-4969-856F-C94F68347D8F}"/>
              </a:ext>
            </a:extLst>
          </p:cNvPr>
          <p:cNvSpPr txBox="1">
            <a:spLocks/>
          </p:cNvSpPr>
          <p:nvPr/>
        </p:nvSpPr>
        <p:spPr>
          <a:xfrm>
            <a:off x="580329" y="1204106"/>
            <a:ext cx="9305076" cy="392096"/>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When I first met Dr. Maidment</a:t>
            </a:r>
          </a:p>
        </p:txBody>
      </p:sp>
    </p:spTree>
    <p:extLst>
      <p:ext uri="{BB962C8B-B14F-4D97-AF65-F5344CB8AC3E}">
        <p14:creationId xmlns:p14="http://schemas.microsoft.com/office/powerpoint/2010/main" val="2629387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Perspectives</a:t>
            </a:r>
            <a:endParaRPr kumimoji="0" lang="en-US" sz="3600" b="0" i="0" u="none" strike="noStrike" kern="1200" cap="none" spc="0" normalizeH="0" baseline="0" noProof="0" dirty="0">
              <a:ln>
                <a:noFill/>
              </a:ln>
              <a:solidFill>
                <a:srgbClr val="006F4B"/>
              </a:solidFill>
              <a:effectLst/>
              <a:uLnTx/>
              <a:uFillTx/>
              <a:latin typeface="Arial"/>
              <a:cs typeface="Arial"/>
              <a:sym typeface="Arial"/>
            </a:endParaRP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rPr>
              <a:t>It’s the community, stupid!</a:t>
            </a: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10075084" cy="4406830"/>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Lots of applications don’t need 1-m DEMs or hydrography with 2-m horizontal accuracy</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All applications need the water to be flowing in the right place and in the right direction – best accuracy can be achieved with detailed data</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3DNTM/3DHP is a very bold, ambitious vision – best opportunity to get significant funding to improve hydrography</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USGS can’t do it alone, it will take partnerships and participation from the whole community</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NOW is the time to get our specifications right—Please help!</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Undreamed-of applications will come from this</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0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0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Tree>
    <p:extLst>
      <p:ext uri="{BB962C8B-B14F-4D97-AF65-F5344CB8AC3E}">
        <p14:creationId xmlns:p14="http://schemas.microsoft.com/office/powerpoint/2010/main" val="2157657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Words of Wisdom/Experience</a:t>
            </a:r>
            <a:endParaRPr kumimoji="0" lang="en-US" sz="3600" b="0" i="0" u="none" strike="noStrike" kern="1200" cap="none" spc="0" normalizeH="0" baseline="0" noProof="0" dirty="0">
              <a:ln>
                <a:noFill/>
              </a:ln>
              <a:solidFill>
                <a:srgbClr val="006F4B"/>
              </a:solidFill>
              <a:effectLst/>
              <a:uLnTx/>
              <a:uFillTx/>
              <a:latin typeface="Arial"/>
              <a:cs typeface="Arial"/>
              <a:sym typeface="Arial"/>
            </a:endParaRP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10075084" cy="4406830"/>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Repeatable workflows—replaceable datasets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Build the best data possible, generalize from that</a:t>
            </a:r>
          </a:p>
          <a:p>
            <a:pPr marL="285750" lvl="0" indent="-285750">
              <a:spcBef>
                <a:spcPts val="1200"/>
              </a:spcBef>
              <a:spcAft>
                <a:spcPts val="0"/>
              </a:spcAft>
              <a:buClr>
                <a:srgbClr val="006F4B"/>
              </a:buClr>
              <a:buSzPct val="75000"/>
              <a:buFont typeface="Wingdings" panose="05000000000000000000" pitchFamily="2" charset="2"/>
              <a:buChar char=""/>
              <a:defRPr/>
            </a:pPr>
            <a:r>
              <a:rPr lang="en-US" sz="2400" dirty="0">
                <a:latin typeface="Arial"/>
                <a:ea typeface="Arial"/>
                <a:cs typeface="Arial"/>
                <a:sym typeface="Arial"/>
              </a:rPr>
              <a:t>It’s a Community—Not a Club!</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latin typeface="Arial"/>
              <a:ea typeface="Arial"/>
              <a:cs typeface="Arial"/>
              <a:sym typeface="Arial"/>
            </a:endParaRPr>
          </a:p>
          <a:p>
            <a:pPr algn="ctr">
              <a:spcBef>
                <a:spcPts val="1200"/>
              </a:spcBef>
              <a:spcAft>
                <a:spcPts val="0"/>
              </a:spcAft>
              <a:buClr>
                <a:srgbClr val="006F4B"/>
              </a:buClr>
              <a:buSzPct val="75000"/>
              <a:buNone/>
              <a:defRPr/>
            </a:pPr>
            <a:endParaRPr lang="en-US" sz="2400" dirty="0">
              <a:latin typeface="Arial"/>
              <a:ea typeface="Arial"/>
              <a:cs typeface="Arial"/>
              <a:sym typeface="Arial"/>
            </a:endParaRPr>
          </a:p>
          <a:p>
            <a:pPr algn="ctr">
              <a:spcBef>
                <a:spcPts val="1200"/>
              </a:spcBef>
              <a:spcAft>
                <a:spcPts val="0"/>
              </a:spcAft>
              <a:buClr>
                <a:srgbClr val="006F4B"/>
              </a:buClr>
              <a:buSzPct val="75000"/>
              <a:buNone/>
              <a:defRPr/>
            </a:pPr>
            <a:r>
              <a:rPr lang="en-US" sz="4800" dirty="0">
                <a:latin typeface="Arial"/>
                <a:ea typeface="Arial"/>
                <a:cs typeface="Arial"/>
                <a:sym typeface="Arial"/>
              </a:rPr>
              <a:t>Perseverance.</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0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2000" dirty="0">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Tree>
    <p:extLst>
      <p:ext uri="{BB962C8B-B14F-4D97-AF65-F5344CB8AC3E}">
        <p14:creationId xmlns:p14="http://schemas.microsoft.com/office/powerpoint/2010/main" val="20417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4031863" cy="914674"/>
          </a:xfrm>
        </p:spPr>
        <p:txBody>
          <a:bodyPr lIns="91440" tIns="45720" rIns="91440" bIns="45720" anchor="t">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a:lnSpc>
                <a:spcPct val="100000"/>
              </a:lnSpc>
              <a:spcBef>
                <a:spcPts val="0"/>
              </a:spcBef>
              <a:spcAft>
                <a:spcPts val="0"/>
              </a:spcAft>
              <a:buNone/>
              <a:tabLst/>
              <a:defRPr/>
            </a:pPr>
            <a:r>
              <a:rPr lang="en-US" sz="3600" dirty="0">
                <a:solidFill>
                  <a:srgbClr val="006F4B"/>
                </a:solidFill>
              </a:rPr>
              <a:t>The </a:t>
            </a:r>
            <a:r>
              <a:rPr lang="en-US" sz="3600" dirty="0" err="1">
                <a:solidFill>
                  <a:srgbClr val="006F4B"/>
                </a:solidFill>
              </a:rPr>
              <a:t>NHDPlus</a:t>
            </a:r>
            <a:r>
              <a:rPr lang="en-US" sz="3600" dirty="0">
                <a:solidFill>
                  <a:srgbClr val="006F4B"/>
                </a:solidFill>
              </a:rPr>
              <a:t> Team (V1 &amp; 2)</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3863883" cy="4418622"/>
          </a:xfrm>
          <a:prstGeom prst="rect">
            <a:avLst/>
          </a:prstGeom>
          <a:noFill/>
          <a:ln>
            <a:noFill/>
          </a:ln>
        </p:spPr>
        <p:txBody>
          <a:bodyPr lIns="91425" tIns="45700" rIns="91425" bIns="45700" anchor="t" anchorCtr="0">
            <a:noAutofit/>
          </a:bodyPr>
          <a:lstStyle/>
          <a:p>
            <a:pPr marL="285750" indent="-285750">
              <a:spcBef>
                <a:spcPts val="1800"/>
              </a:spcBef>
              <a:spcAft>
                <a:spcPts val="0"/>
              </a:spcAft>
              <a:buClr>
                <a:srgbClr val="006F4B"/>
              </a:buClr>
              <a:buSzPct val="75000"/>
              <a:buFont typeface="Wingdings" panose="05000000000000000000" pitchFamily="2" charset="2"/>
              <a:buChar char=""/>
              <a:defRPr/>
            </a:pPr>
            <a:endParaRPr lang="en-US" sz="2000" dirty="0">
              <a:solidFill>
                <a:srgbClr val="595959"/>
              </a:solidFill>
              <a:latin typeface="Arial"/>
              <a:cs typeface="Arial"/>
            </a:endParaRPr>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pic>
        <p:nvPicPr>
          <p:cNvPr id="8" name="Picture 7" descr="A group of people posing for a photo&#10;&#10;Description automatically generated">
            <a:extLst>
              <a:ext uri="{FF2B5EF4-FFF2-40B4-BE49-F238E27FC236}">
                <a16:creationId xmlns:a16="http://schemas.microsoft.com/office/drawing/2014/main" id="{80AFF428-3D39-4E8E-93ED-31C0EB97E9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8" t="25347" r="38605" b="7694"/>
          <a:stretch/>
        </p:blipFill>
        <p:spPr>
          <a:xfrm>
            <a:off x="4787765" y="219868"/>
            <a:ext cx="7298453" cy="6277586"/>
          </a:xfrm>
          <a:prstGeom prst="rect">
            <a:avLst/>
          </a:prstGeom>
        </p:spPr>
      </p:pic>
    </p:spTree>
    <p:extLst>
      <p:ext uri="{BB962C8B-B14F-4D97-AF65-F5344CB8AC3E}">
        <p14:creationId xmlns:p14="http://schemas.microsoft.com/office/powerpoint/2010/main" val="3048138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B948843-EE76-4089-B770-FFB36E1F89A2}"/>
              </a:ext>
            </a:extLst>
          </p:cNvPr>
          <p:cNvSpPr txBox="1"/>
          <p:nvPr/>
        </p:nvSpPr>
        <p:spPr>
          <a:xfrm>
            <a:off x="10689907" y="6203110"/>
            <a:ext cx="12811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Bismarck, ND</a:t>
            </a:r>
          </a:p>
        </p:txBody>
      </p:sp>
      <p:sp>
        <p:nvSpPr>
          <p:cNvPr id="7" name="TextBox 6"/>
          <p:cNvSpPr txBox="1"/>
          <p:nvPr/>
        </p:nvSpPr>
        <p:spPr>
          <a:xfrm>
            <a:off x="7691724" y="6418405"/>
            <a:ext cx="42672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800" b="0" i="0" u="none" strike="noStrike" kern="1200" cap="none" spc="0" normalizeH="0" baseline="0" noProof="0" dirty="0">
                <a:ln>
                  <a:noFill/>
                </a:ln>
                <a:solidFill>
                  <a:srgbClr val="339966"/>
                </a:solidFill>
                <a:effectLst/>
                <a:uLnTx/>
                <a:uFillTx/>
                <a:latin typeface="Arial"/>
                <a:ea typeface="+mn-ea"/>
                <a:cs typeface="+mn-cs"/>
              </a:rPr>
              <a:t>3D Elevation Program (3DEP) data</a:t>
            </a:r>
          </a:p>
        </p:txBody>
      </p:sp>
      <p:pic>
        <p:nvPicPr>
          <p:cNvPr id="3" name="Picture 2">
            <a:extLst>
              <a:ext uri="{FF2B5EF4-FFF2-40B4-BE49-F238E27FC236}">
                <a16:creationId xmlns:a16="http://schemas.microsoft.com/office/drawing/2014/main" id="{0B56D68E-E4EA-4ABC-B518-694F14A70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14287"/>
            <a:ext cx="12191999" cy="9017397"/>
          </a:xfrm>
          <a:prstGeom prst="rect">
            <a:avLst/>
          </a:prstGeom>
        </p:spPr>
      </p:pic>
      <p:sp>
        <p:nvSpPr>
          <p:cNvPr id="8" name="TextBox 7">
            <a:extLst>
              <a:ext uri="{FF2B5EF4-FFF2-40B4-BE49-F238E27FC236}">
                <a16:creationId xmlns:a16="http://schemas.microsoft.com/office/drawing/2014/main" id="{FB922796-3CAE-42A4-860F-4D392CFEC83C}"/>
              </a:ext>
            </a:extLst>
          </p:cNvPr>
          <p:cNvSpPr txBox="1"/>
          <p:nvPr/>
        </p:nvSpPr>
        <p:spPr>
          <a:xfrm>
            <a:off x="6904383" y="-37608"/>
            <a:ext cx="55247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mn-cs"/>
              </a:rPr>
              <a:t>THANK YOU!</a:t>
            </a:r>
          </a:p>
        </p:txBody>
      </p:sp>
      <p:sp>
        <p:nvSpPr>
          <p:cNvPr id="6" name="Subtitle 2">
            <a:extLst>
              <a:ext uri="{FF2B5EF4-FFF2-40B4-BE49-F238E27FC236}">
                <a16:creationId xmlns:a16="http://schemas.microsoft.com/office/drawing/2014/main" id="{088AA667-26E6-4238-8DF3-014606E237E5}"/>
              </a:ext>
            </a:extLst>
          </p:cNvPr>
          <p:cNvSpPr txBox="1">
            <a:spLocks/>
          </p:cNvSpPr>
          <p:nvPr/>
        </p:nvSpPr>
        <p:spPr>
          <a:xfrm>
            <a:off x="5503512" y="1105691"/>
            <a:ext cx="5384800" cy="1721137"/>
          </a:xfrm>
          <a:prstGeom prst="rect">
            <a:avLst/>
          </a:prstGeom>
        </p:spPr>
        <p:txBody>
          <a:bodyPr vert="horz" lIns="91440" tIns="45720" rIns="91440" bIns="45720" rtlCol="0" anchor="t">
            <a:noAutofit/>
          </a:bodyPr>
          <a:lstStyle>
            <a:lvl1pPr marL="228600" indent="-228600" algn="l" defTabSz="914400" rtl="0" eaLnBrk="1" latinLnBrk="0" hangingPunct="1">
              <a:spcBef>
                <a:spcPts val="2000"/>
              </a:spcBef>
              <a:buClr>
                <a:srgbClr val="493A13"/>
              </a:buClr>
              <a:buSzPct val="75000"/>
              <a:buFont typeface="Wingdings" pitchFamily="2" charset="2"/>
              <a:buChar char="n"/>
              <a:defRPr sz="2000" kern="1200">
                <a:solidFill>
                  <a:schemeClr val="tx1">
                    <a:lumMod val="65000"/>
                    <a:lumOff val="35000"/>
                  </a:schemeClr>
                </a:solidFill>
                <a:latin typeface="+mj-lt"/>
                <a:ea typeface="+mn-ea"/>
                <a:cs typeface="+mn-cs"/>
              </a:defRPr>
            </a:lvl1pPr>
            <a:lvl2pPr marL="4572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2pPr>
            <a:lvl3pPr marL="6858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3pPr>
            <a:lvl4pPr marL="914400" indent="-228600" algn="l" defTabSz="914400" rtl="0" eaLnBrk="1" latinLnBrk="0" hangingPunct="1">
              <a:spcBef>
                <a:spcPts val="600"/>
              </a:spcBef>
              <a:buClr>
                <a:schemeClr val="accent4"/>
              </a:buClr>
              <a:buSzPct val="75000"/>
              <a:buFont typeface="Wingdings" pitchFamily="2" charset="2"/>
              <a:buChar char="n"/>
              <a:defRPr sz="1800" kern="1200">
                <a:solidFill>
                  <a:schemeClr val="tx1">
                    <a:lumMod val="65000"/>
                    <a:lumOff val="35000"/>
                  </a:schemeClr>
                </a:solidFill>
                <a:latin typeface="+mj-lt"/>
                <a:ea typeface="+mn-ea"/>
                <a:cs typeface="+mn-cs"/>
              </a:defRPr>
            </a:lvl4pPr>
            <a:lvl5pPr marL="1143000" indent="-228600" algn="l" defTabSz="914400" rtl="0" eaLnBrk="1" latinLnBrk="0" hangingPunct="1">
              <a:spcBef>
                <a:spcPts val="600"/>
              </a:spcBef>
              <a:buClr>
                <a:srgbClr val="493A13"/>
              </a:buClr>
              <a:buSzPct val="75000"/>
              <a:buFont typeface="Wingdings" pitchFamily="2" charset="2"/>
              <a:buChar char="n"/>
              <a:defRPr sz="1800" kern="1200">
                <a:solidFill>
                  <a:schemeClr val="tx1">
                    <a:lumMod val="65000"/>
                    <a:lumOff val="35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493A13"/>
              </a:buClr>
              <a:buSzPct val="75000"/>
              <a:buFont typeface="Wingdings" pitchFamily="2" charset="2"/>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Alan Rea</a:t>
            </a:r>
          </a:p>
          <a:p>
            <a:pPr marL="0" marR="0" lvl="0" indent="0" algn="r" defTabSz="914400" rtl="0" eaLnBrk="1" fontAlgn="auto" latinLnBrk="0" hangingPunct="1">
              <a:lnSpc>
                <a:spcPct val="100000"/>
              </a:lnSpc>
              <a:spcBef>
                <a:spcPts val="600"/>
              </a:spcBef>
              <a:spcAft>
                <a:spcPts val="0"/>
              </a:spcAft>
              <a:buClr>
                <a:srgbClr val="493A13"/>
              </a:buClr>
              <a:buSzPct val="75000"/>
              <a:buFont typeface="Wingdings" pitchFamily="2" charset="2"/>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USGS National Geospatial Program</a:t>
            </a:r>
          </a:p>
          <a:p>
            <a:pPr marL="0" marR="0" lvl="0" indent="0" algn="r" defTabSz="914400" rtl="0" eaLnBrk="1" fontAlgn="auto" latinLnBrk="0" hangingPunct="1">
              <a:lnSpc>
                <a:spcPct val="100000"/>
              </a:lnSpc>
              <a:spcBef>
                <a:spcPts val="600"/>
              </a:spcBef>
              <a:spcAft>
                <a:spcPts val="0"/>
              </a:spcAft>
              <a:buClr>
                <a:srgbClr val="493A13"/>
              </a:buClr>
              <a:buSzPct val="75000"/>
              <a:buFont typeface="Wingdings" pitchFamily="2" charset="2"/>
              <a:buNone/>
              <a:tabLst/>
              <a:defRPr/>
            </a:pPr>
            <a:br>
              <a:rPr kumimoji="0" lang="en-US" sz="2400" b="1" i="0" u="none" strike="noStrike" kern="1200" cap="none" spc="0" normalizeH="0" baseline="0" noProof="0" dirty="0">
                <a:ln>
                  <a:noFill/>
                </a:ln>
                <a:solidFill>
                  <a:prstClr val="white"/>
                </a:solidFill>
                <a:effectLst/>
                <a:uLnTx/>
                <a:uFillTx/>
                <a:latin typeface="Arial"/>
                <a:ea typeface="+mn-ea"/>
                <a:cs typeface="+mn-cs"/>
              </a:rPr>
            </a:br>
            <a:r>
              <a:rPr kumimoji="0" lang="en-US" sz="2400" b="1" i="0" u="none" strike="noStrike" kern="1200" cap="none" spc="0" normalizeH="0" baseline="0" noProof="0" dirty="0">
                <a:ln>
                  <a:noFill/>
                </a:ln>
                <a:solidFill>
                  <a:prstClr val="white"/>
                </a:solidFill>
                <a:effectLst/>
                <a:uLnTx/>
                <a:uFillTx/>
                <a:latin typeface="Arial"/>
                <a:ea typeface="+mn-ea"/>
                <a:cs typeface="+mn-cs"/>
              </a:rPr>
              <a:t>ahrea@usgs.gov</a:t>
            </a:r>
          </a:p>
          <a:p>
            <a:pPr marL="0" marR="0" lvl="0" indent="0" algn="r" defTabSz="914400" rtl="0" eaLnBrk="1" fontAlgn="auto" latinLnBrk="0" hangingPunct="1">
              <a:lnSpc>
                <a:spcPct val="100000"/>
              </a:lnSpc>
              <a:spcBef>
                <a:spcPts val="600"/>
              </a:spcBef>
              <a:spcAft>
                <a:spcPts val="0"/>
              </a:spcAft>
              <a:buClr>
                <a:srgbClr val="493A13"/>
              </a:buClr>
              <a:buSzPct val="75000"/>
              <a:buFont typeface="Wingdings" pitchFamily="2" charset="2"/>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usgs.gov/NHD</a:t>
            </a:r>
          </a:p>
        </p:txBody>
      </p:sp>
    </p:spTree>
    <p:extLst>
      <p:ext uri="{BB962C8B-B14F-4D97-AF65-F5344CB8AC3E}">
        <p14:creationId xmlns:p14="http://schemas.microsoft.com/office/powerpoint/2010/main" val="1724390319"/>
      </p:ext>
    </p:extLst>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DEM Quality Issues</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sp>
        <p:nvSpPr>
          <p:cNvPr id="8" name="Shape 160">
            <a:extLst>
              <a:ext uri="{FF2B5EF4-FFF2-40B4-BE49-F238E27FC236}">
                <a16:creationId xmlns:a16="http://schemas.microsoft.com/office/drawing/2014/main" id="{103506C0-B11A-4B29-BE2C-144FC99831C8}"/>
              </a:ext>
            </a:extLst>
          </p:cNvPr>
          <p:cNvSpPr/>
          <p:nvPr/>
        </p:nvSpPr>
        <p:spPr>
          <a:xfrm>
            <a:off x="657875" y="1726684"/>
            <a:ext cx="383291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DEMs in the mid-1990s had a lot of quality issues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DLG-to-Grid were the best</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Manual Profiled were some of the worst</a:t>
            </a:r>
          </a:p>
        </p:txBody>
      </p:sp>
      <p:pic>
        <p:nvPicPr>
          <p:cNvPr id="9" name="Picture 8">
            <a:extLst>
              <a:ext uri="{FF2B5EF4-FFF2-40B4-BE49-F238E27FC236}">
                <a16:creationId xmlns:a16="http://schemas.microsoft.com/office/drawing/2014/main" id="{2B9CF1F9-2390-4DDC-A9B2-B5226A423E9B}"/>
              </a:ext>
            </a:extLst>
          </p:cNvPr>
          <p:cNvPicPr>
            <a:picLocks noChangeAspect="1"/>
          </p:cNvPicPr>
          <p:nvPr/>
        </p:nvPicPr>
        <p:blipFill>
          <a:blip r:embed="rId3"/>
          <a:stretch>
            <a:fillRect/>
          </a:stretch>
        </p:blipFill>
        <p:spPr>
          <a:xfrm>
            <a:off x="4849062" y="1268000"/>
            <a:ext cx="5890770" cy="5547841"/>
          </a:xfrm>
          <a:prstGeom prst="rect">
            <a:avLst/>
          </a:prstGeom>
        </p:spPr>
      </p:pic>
    </p:spTree>
    <p:extLst>
      <p:ext uri="{BB962C8B-B14F-4D97-AF65-F5344CB8AC3E}">
        <p14:creationId xmlns:p14="http://schemas.microsoft.com/office/powerpoint/2010/main" val="386510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DEM Quality Issues</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sp>
        <p:nvSpPr>
          <p:cNvPr id="8" name="Shape 160">
            <a:extLst>
              <a:ext uri="{FF2B5EF4-FFF2-40B4-BE49-F238E27FC236}">
                <a16:creationId xmlns:a16="http://schemas.microsoft.com/office/drawing/2014/main" id="{103506C0-B11A-4B29-BE2C-144FC99831C8}"/>
              </a:ext>
            </a:extLst>
          </p:cNvPr>
          <p:cNvSpPr/>
          <p:nvPr/>
        </p:nvSpPr>
        <p:spPr>
          <a:xfrm>
            <a:off x="657875" y="1726684"/>
            <a:ext cx="383291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DEMs in the mid-1990s had a lot of quality issues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DLG-to-Grid were the best</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Manual Profiled were some of the worst</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The 3-arc-second (~90-m DTED) and 2-arc-second (~60-m) were done differently, and had their own serious quality issues</a:t>
            </a:r>
          </a:p>
        </p:txBody>
      </p:sp>
      <p:pic>
        <p:nvPicPr>
          <p:cNvPr id="3" name="Picture 2">
            <a:extLst>
              <a:ext uri="{FF2B5EF4-FFF2-40B4-BE49-F238E27FC236}">
                <a16:creationId xmlns:a16="http://schemas.microsoft.com/office/drawing/2014/main" id="{561E6F71-1EB0-41FE-AE1D-C9CADA3D6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911" y="1885071"/>
            <a:ext cx="7500089" cy="4972929"/>
          </a:xfrm>
          <a:prstGeom prst="rect">
            <a:avLst/>
          </a:prstGeom>
        </p:spPr>
      </p:pic>
    </p:spTree>
    <p:extLst>
      <p:ext uri="{BB962C8B-B14F-4D97-AF65-F5344CB8AC3E}">
        <p14:creationId xmlns:p14="http://schemas.microsoft.com/office/powerpoint/2010/main" val="922477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Oklahoma 60-m DEM</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sp>
        <p:nvSpPr>
          <p:cNvPr id="8" name="Shape 160">
            <a:extLst>
              <a:ext uri="{FF2B5EF4-FFF2-40B4-BE49-F238E27FC236}">
                <a16:creationId xmlns:a16="http://schemas.microsoft.com/office/drawing/2014/main" id="{103506C0-B11A-4B29-BE2C-144FC99831C8}"/>
              </a:ext>
            </a:extLst>
          </p:cNvPr>
          <p:cNvSpPr/>
          <p:nvPr/>
        </p:nvSpPr>
        <p:spPr>
          <a:xfrm>
            <a:off x="657875" y="1726685"/>
            <a:ext cx="2999725" cy="4020380"/>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Created using 1:100K Contours and Streams with ANUDEM software</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Included </a:t>
            </a:r>
            <a:r>
              <a:rPr lang="en-US" sz="2000" dirty="0" err="1">
                <a:solidFill>
                  <a:srgbClr val="595959"/>
                </a:solidFill>
                <a:latin typeface="Arial"/>
                <a:ea typeface="Arial"/>
                <a:cs typeface="Arial"/>
                <a:sym typeface="Arial"/>
              </a:rPr>
              <a:t>flowdirection</a:t>
            </a:r>
            <a:r>
              <a:rPr lang="en-US" sz="2000" dirty="0">
                <a:solidFill>
                  <a:srgbClr val="595959"/>
                </a:solidFill>
                <a:latin typeface="Arial"/>
                <a:ea typeface="Arial"/>
                <a:cs typeface="Arial"/>
                <a:sym typeface="Arial"/>
              </a:rPr>
              <a:t>, </a:t>
            </a:r>
            <a:r>
              <a:rPr lang="en-US" sz="2000" dirty="0" err="1">
                <a:solidFill>
                  <a:srgbClr val="595959"/>
                </a:solidFill>
                <a:latin typeface="Arial"/>
                <a:ea typeface="Arial"/>
                <a:cs typeface="Arial"/>
                <a:sym typeface="Arial"/>
              </a:rPr>
              <a:t>flowaccumulation</a:t>
            </a:r>
            <a:endParaRPr lang="en-US" sz="2000" dirty="0">
              <a:solidFill>
                <a:srgbClr val="595959"/>
              </a:solidFill>
              <a:latin typeface="Arial"/>
              <a:ea typeface="Arial"/>
              <a:cs typeface="Arial"/>
              <a:sym typeface="Arial"/>
            </a:endParaRP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This was quite a processing challenge!</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USGS Open-File Report 95-727</a:t>
            </a:r>
          </a:p>
        </p:txBody>
      </p:sp>
      <p:pic>
        <p:nvPicPr>
          <p:cNvPr id="9" name="Picture 8">
            <a:extLst>
              <a:ext uri="{FF2B5EF4-FFF2-40B4-BE49-F238E27FC236}">
                <a16:creationId xmlns:a16="http://schemas.microsoft.com/office/drawing/2014/main" id="{6B274485-32EC-4D4C-A685-1B92E85CABB0}"/>
              </a:ext>
            </a:extLst>
          </p:cNvPr>
          <p:cNvPicPr>
            <a:picLocks noChangeAspect="1"/>
          </p:cNvPicPr>
          <p:nvPr/>
        </p:nvPicPr>
        <p:blipFill rotWithShape="1">
          <a:blip r:embed="rId3">
            <a:extLst>
              <a:ext uri="{28A0092B-C50C-407E-A947-70E740481C1C}">
                <a14:useLocalDpi xmlns:a14="http://schemas.microsoft.com/office/drawing/2010/main" val="0"/>
              </a:ext>
            </a:extLst>
          </a:blip>
          <a:srcRect l="3180" t="6154" r="3436" b="9334"/>
          <a:stretch/>
        </p:blipFill>
        <p:spPr>
          <a:xfrm>
            <a:off x="3866660" y="1207192"/>
            <a:ext cx="8325339" cy="5650807"/>
          </a:xfrm>
          <a:prstGeom prst="rect">
            <a:avLst/>
          </a:prstGeom>
        </p:spPr>
      </p:pic>
    </p:spTree>
    <p:extLst>
      <p:ext uri="{BB962C8B-B14F-4D97-AF65-F5344CB8AC3E}">
        <p14:creationId xmlns:p14="http://schemas.microsoft.com/office/powerpoint/2010/main" val="315716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Oklahoma 60-m DEM</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sp>
        <p:nvSpPr>
          <p:cNvPr id="8" name="Shape 160">
            <a:extLst>
              <a:ext uri="{FF2B5EF4-FFF2-40B4-BE49-F238E27FC236}">
                <a16:creationId xmlns:a16="http://schemas.microsoft.com/office/drawing/2014/main" id="{103506C0-B11A-4B29-BE2C-144FC99831C8}"/>
              </a:ext>
            </a:extLst>
          </p:cNvPr>
          <p:cNvSpPr/>
          <p:nvPr/>
        </p:nvSpPr>
        <p:spPr>
          <a:xfrm>
            <a:off x="657875" y="1726685"/>
            <a:ext cx="2999725" cy="4020380"/>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These were the streams used to create the DEM</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This was before NHD existed</a:t>
            </a:r>
          </a:p>
        </p:txBody>
      </p:sp>
      <p:pic>
        <p:nvPicPr>
          <p:cNvPr id="3" name="Picture 2">
            <a:extLst>
              <a:ext uri="{FF2B5EF4-FFF2-40B4-BE49-F238E27FC236}">
                <a16:creationId xmlns:a16="http://schemas.microsoft.com/office/drawing/2014/main" id="{57C9BF3C-B276-472C-9F89-2B438258F823}"/>
              </a:ext>
            </a:extLst>
          </p:cNvPr>
          <p:cNvPicPr>
            <a:picLocks noChangeAspect="1"/>
          </p:cNvPicPr>
          <p:nvPr/>
        </p:nvPicPr>
        <p:blipFill rotWithShape="1">
          <a:blip r:embed="rId3">
            <a:extLst>
              <a:ext uri="{28A0092B-C50C-407E-A947-70E740481C1C}">
                <a14:useLocalDpi xmlns:a14="http://schemas.microsoft.com/office/drawing/2010/main" val="0"/>
              </a:ext>
            </a:extLst>
          </a:blip>
          <a:srcRect l="3949" t="6358" r="3743" b="8625"/>
          <a:stretch/>
        </p:blipFill>
        <p:spPr>
          <a:xfrm>
            <a:off x="3872110" y="1110936"/>
            <a:ext cx="8319890" cy="5747064"/>
          </a:xfrm>
          <a:prstGeom prst="rect">
            <a:avLst/>
          </a:prstGeom>
        </p:spPr>
      </p:pic>
    </p:spTree>
    <p:extLst>
      <p:ext uri="{BB962C8B-B14F-4D97-AF65-F5344CB8AC3E}">
        <p14:creationId xmlns:p14="http://schemas.microsoft.com/office/powerpoint/2010/main" val="1799468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r>
              <a:rPr lang="en-US" sz="3600" dirty="0">
                <a:solidFill>
                  <a:srgbClr val="006F4B"/>
                </a:solidFill>
              </a:rPr>
              <a:t>Oklahoma 60-m DEM</a:t>
            </a:r>
            <a:endParaRPr lang="en-US" dirty="0"/>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a:lnSpc>
                <a:spcPct val="100000"/>
              </a:lnSpc>
              <a:spcBef>
                <a:spcPts val="0"/>
              </a:spcBef>
              <a:spcAft>
                <a:spcPts val="0"/>
              </a:spcAft>
              <a:buNone/>
              <a:tabLst/>
              <a:defRPr/>
            </a:pPr>
            <a:endParaRPr lang="en-US" dirty="0"/>
          </a:p>
        </p:txBody>
      </p:sp>
      <p:sp>
        <p:nvSpPr>
          <p:cNvPr id="23" name="Shape 749">
            <a:extLst>
              <a:ext uri="{FF2B5EF4-FFF2-40B4-BE49-F238E27FC236}">
                <a16:creationId xmlns:a16="http://schemas.microsoft.com/office/drawing/2014/main" id="{5433C00D-881E-4512-ACF7-B125FAFD9BCE}"/>
              </a:ext>
            </a:extLst>
          </p:cNvPr>
          <p:cNvSpPr txBox="1"/>
          <p:nvPr/>
        </p:nvSpPr>
        <p:spPr>
          <a:xfrm>
            <a:off x="8436992" y="4426485"/>
            <a:ext cx="2789656" cy="149000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Nationally consistent </a:t>
            </a:r>
          </a:p>
          <a:p>
            <a:pPr marL="0" marR="0" lvl="0" indent="0" algn="ctr" defTabSz="914400" rtl="0" eaLnBrk="1" fontAlgn="auto" latinLnBrk="0" hangingPunct="1">
              <a:lnSpc>
                <a:spcPct val="100000"/>
              </a:lnSpc>
              <a:spcBef>
                <a:spcPts val="0"/>
              </a:spcBef>
              <a:spcAft>
                <a:spcPts val="0"/>
              </a:spcAft>
              <a:buClr>
                <a:srgbClr val="BC5FBC"/>
              </a:buClr>
              <a:buSzPct val="25000"/>
              <a:buFont typeface="Wingdings" panose="05000000000000000000" pitchFamily="2" charset="2"/>
              <a:buNone/>
              <a:tabLst/>
              <a:defRPr/>
            </a:pPr>
            <a:r>
              <a:rPr kumimoji="0" lang="en-US" sz="2400" b="0" i="0" u="none" strike="noStrike" kern="0" cap="none" spc="0" normalizeH="0" baseline="0" noProof="0" dirty="0">
                <a:ln>
                  <a:noFill/>
                </a:ln>
                <a:solidFill>
                  <a:srgbClr val="FFFFFF"/>
                </a:solidFill>
                <a:effectLst/>
                <a:uLnTx/>
                <a:uFillTx/>
                <a:latin typeface="Arial"/>
                <a:ea typeface="Tahoma"/>
                <a:cs typeface="Tahoma"/>
                <a:sym typeface="Tahoma"/>
              </a:rPr>
              <a:t>3DHP Data</a:t>
            </a:r>
          </a:p>
        </p:txBody>
      </p:sp>
      <p:sp>
        <p:nvSpPr>
          <p:cNvPr id="8" name="Shape 160">
            <a:extLst>
              <a:ext uri="{FF2B5EF4-FFF2-40B4-BE49-F238E27FC236}">
                <a16:creationId xmlns:a16="http://schemas.microsoft.com/office/drawing/2014/main" id="{103506C0-B11A-4B29-BE2C-144FC99831C8}"/>
              </a:ext>
            </a:extLst>
          </p:cNvPr>
          <p:cNvSpPr/>
          <p:nvPr/>
        </p:nvSpPr>
        <p:spPr>
          <a:xfrm>
            <a:off x="657875" y="1726685"/>
            <a:ext cx="3098199" cy="4345704"/>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Used the 60-m DEM to delineate Watersheds (now known as HUC-10s) for Oklahoma</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Polygons merged with HUC-8 polygons outside of OK</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Could be used to delineate watersheds from any point—</a:t>
            </a:r>
            <a:r>
              <a:rPr lang="en-US" sz="2000" b="1" i="1" dirty="0">
                <a:solidFill>
                  <a:srgbClr val="FF0000"/>
                </a:solidFill>
                <a:latin typeface="Arial"/>
                <a:ea typeface="Arial"/>
                <a:cs typeface="Arial"/>
                <a:sym typeface="Arial"/>
              </a:rPr>
              <a:t>if you had GIS software and know-how!</a:t>
            </a:r>
          </a:p>
        </p:txBody>
      </p:sp>
      <p:pic>
        <p:nvPicPr>
          <p:cNvPr id="4" name="Picture 3">
            <a:extLst>
              <a:ext uri="{FF2B5EF4-FFF2-40B4-BE49-F238E27FC236}">
                <a16:creationId xmlns:a16="http://schemas.microsoft.com/office/drawing/2014/main" id="{1DDB9445-5556-417F-80DD-3A05A351C960}"/>
              </a:ext>
            </a:extLst>
          </p:cNvPr>
          <p:cNvPicPr>
            <a:picLocks noChangeAspect="1"/>
          </p:cNvPicPr>
          <p:nvPr/>
        </p:nvPicPr>
        <p:blipFill rotWithShape="1">
          <a:blip r:embed="rId3">
            <a:extLst>
              <a:ext uri="{28A0092B-C50C-407E-A947-70E740481C1C}">
                <a14:useLocalDpi xmlns:a14="http://schemas.microsoft.com/office/drawing/2010/main" val="0"/>
              </a:ext>
            </a:extLst>
          </a:blip>
          <a:srcRect l="3641" t="6154" r="3282" b="8624"/>
          <a:stretch/>
        </p:blipFill>
        <p:spPr>
          <a:xfrm>
            <a:off x="3756074" y="1067486"/>
            <a:ext cx="8432303" cy="5790514"/>
          </a:xfrm>
          <a:prstGeom prst="rect">
            <a:avLst/>
          </a:prstGeom>
        </p:spPr>
      </p:pic>
    </p:spTree>
    <p:extLst>
      <p:ext uri="{BB962C8B-B14F-4D97-AF65-F5344CB8AC3E}">
        <p14:creationId xmlns:p14="http://schemas.microsoft.com/office/powerpoint/2010/main" val="272603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7" name="Title 1">
            <a:extLst>
              <a:ext uri="{FF2B5EF4-FFF2-40B4-BE49-F238E27FC236}">
                <a16:creationId xmlns:a16="http://schemas.microsoft.com/office/drawing/2014/main" id="{55000A68-28A3-4280-A61B-2FA30A9A472D}"/>
              </a:ext>
            </a:extLst>
          </p:cNvPr>
          <p:cNvSpPr txBox="1">
            <a:spLocks/>
          </p:cNvSpPr>
          <p:nvPr/>
        </p:nvSpPr>
        <p:spPr>
          <a:xfrm>
            <a:off x="580330" y="591445"/>
            <a:ext cx="10075084" cy="615748"/>
          </a:xfr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r>
              <a:rPr lang="en-US" sz="3600" dirty="0">
                <a:solidFill>
                  <a:srgbClr val="006F4B"/>
                </a:solidFill>
              </a:rPr>
              <a:t>Perspectives from the Mid 1990’s</a:t>
            </a:r>
            <a:endParaRPr kumimoji="0" lang="en-US" sz="3600" b="0" i="0" u="none" strike="noStrike" kern="1200" cap="none" spc="0" normalizeH="0" baseline="0" noProof="0" dirty="0">
              <a:ln>
                <a:noFill/>
              </a:ln>
              <a:solidFill>
                <a:srgbClr val="006F4B"/>
              </a:solidFill>
              <a:effectLst/>
              <a:uLnTx/>
              <a:uFillTx/>
              <a:latin typeface="Arial"/>
              <a:cs typeface="Arial"/>
              <a:sym typeface="Arial"/>
            </a:endParaRPr>
          </a:p>
        </p:txBody>
      </p:sp>
      <p:sp>
        <p:nvSpPr>
          <p:cNvPr id="16" name="Text Placeholder 4">
            <a:extLst>
              <a:ext uri="{FF2B5EF4-FFF2-40B4-BE49-F238E27FC236}">
                <a16:creationId xmlns:a16="http://schemas.microsoft.com/office/drawing/2014/main" id="{0E2068E0-0E36-4E01-828D-9FD188E34936}"/>
              </a:ext>
            </a:extLst>
          </p:cNvPr>
          <p:cNvSpPr txBox="1">
            <a:spLocks/>
          </p:cNvSpPr>
          <p:nvPr/>
        </p:nvSpPr>
        <p:spPr>
          <a:xfrm>
            <a:off x="580329" y="1110936"/>
            <a:ext cx="9305076" cy="395183"/>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
        <p:nvSpPr>
          <p:cNvPr id="18" name="Shape 160">
            <a:extLst>
              <a:ext uri="{FF2B5EF4-FFF2-40B4-BE49-F238E27FC236}">
                <a16:creationId xmlns:a16="http://schemas.microsoft.com/office/drawing/2014/main" id="{D3D03A46-FA5D-434A-84BF-0C5B7267559F}"/>
              </a:ext>
            </a:extLst>
          </p:cNvPr>
          <p:cNvSpPr/>
          <p:nvPr/>
        </p:nvSpPr>
        <p:spPr>
          <a:xfrm>
            <a:off x="657875" y="1726684"/>
            <a:ext cx="6825344" cy="4189803"/>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endParaRPr lang="en-US" sz="1600" dirty="0">
              <a:solidFill>
                <a:srgbClr val="595959"/>
              </a:solidFill>
              <a:latin typeface="Arial"/>
              <a:ea typeface="Arial"/>
              <a:cs typeface="Arial"/>
              <a:sym typeface="Arial"/>
            </a:endParaRPr>
          </a:p>
        </p:txBody>
      </p:sp>
      <p:sp>
        <p:nvSpPr>
          <p:cNvPr id="11" name="Shape 160">
            <a:extLst>
              <a:ext uri="{FF2B5EF4-FFF2-40B4-BE49-F238E27FC236}">
                <a16:creationId xmlns:a16="http://schemas.microsoft.com/office/drawing/2014/main" id="{4900E1BF-C15E-4186-A609-8B66462BE8DF}"/>
              </a:ext>
            </a:extLst>
          </p:cNvPr>
          <p:cNvSpPr/>
          <p:nvPr/>
        </p:nvSpPr>
        <p:spPr>
          <a:xfrm>
            <a:off x="810274" y="1879084"/>
            <a:ext cx="4566655" cy="4167885"/>
          </a:xfrm>
          <a:prstGeom prst="rect">
            <a:avLst/>
          </a:prstGeom>
          <a:noFill/>
          <a:ln>
            <a:noFill/>
          </a:ln>
        </p:spPr>
        <p:txBody>
          <a:bodyPr lIns="91425" tIns="45700" rIns="91425" bIns="45700" anchor="t" anchorCtr="0">
            <a:noAutofit/>
          </a:bodyPr>
          <a:lstStyle/>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Good data is great, but users need tools</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Software is hard to maintain with project-based funding</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A community was starting to form around GIS for Water Resources—led by David Maidment and AWRA</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NHD was being developed</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NED was being developed </a:t>
            </a:r>
          </a:p>
          <a:p>
            <a:pPr marL="285750" lvl="0" indent="-285750">
              <a:spcBef>
                <a:spcPts val="1200"/>
              </a:spcBef>
              <a:spcAft>
                <a:spcPts val="0"/>
              </a:spcAft>
              <a:buClr>
                <a:srgbClr val="006F4B"/>
              </a:buClr>
              <a:buSzPct val="75000"/>
              <a:buFont typeface="Wingdings" panose="05000000000000000000" pitchFamily="2" charset="2"/>
              <a:buChar char=""/>
              <a:defRPr/>
            </a:pPr>
            <a:r>
              <a:rPr lang="en-US" sz="2000" dirty="0">
                <a:solidFill>
                  <a:srgbClr val="595959"/>
                </a:solidFill>
                <a:latin typeface="Arial"/>
                <a:ea typeface="Arial"/>
                <a:cs typeface="Arial"/>
                <a:sym typeface="Arial"/>
              </a:rPr>
              <a:t>CD-ROM was the medium of choice for data publication</a:t>
            </a:r>
          </a:p>
          <a:p>
            <a:pPr marL="285750" lvl="0" indent="-285750">
              <a:spcBef>
                <a:spcPts val="1200"/>
              </a:spcBef>
              <a:spcAft>
                <a:spcPts val="0"/>
              </a:spcAft>
              <a:buClr>
                <a:srgbClr val="006F4B"/>
              </a:buClr>
              <a:buSzPct val="75000"/>
              <a:buFont typeface="Wingdings" panose="05000000000000000000" pitchFamily="2" charset="2"/>
              <a:buChar char=""/>
              <a:defRPr/>
            </a:pPr>
            <a:endParaRPr lang="en-US" sz="2400" dirty="0">
              <a:solidFill>
                <a:srgbClr val="595959"/>
              </a:solidFill>
              <a:latin typeface="Arial"/>
              <a:ea typeface="Arial"/>
              <a:cs typeface="Arial"/>
              <a:sym typeface="Arial"/>
            </a:endParaRPr>
          </a:p>
        </p:txBody>
      </p:sp>
      <p:pic>
        <p:nvPicPr>
          <p:cNvPr id="1026" name="Picture 2" descr="Image">
            <a:extLst>
              <a:ext uri="{FF2B5EF4-FFF2-40B4-BE49-F238E27FC236}">
                <a16:creationId xmlns:a16="http://schemas.microsoft.com/office/drawing/2014/main" id="{67E40F97-BB27-43D6-BDC7-DF4FF6050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622" y="1940397"/>
            <a:ext cx="6096000" cy="4067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541BEDD6-CEE5-4969-856F-C94F68347D8F}"/>
              </a:ext>
            </a:extLst>
          </p:cNvPr>
          <p:cNvSpPr txBox="1">
            <a:spLocks/>
          </p:cNvSpPr>
          <p:nvPr/>
        </p:nvSpPr>
        <p:spPr>
          <a:xfrm>
            <a:off x="580329" y="1204106"/>
            <a:ext cx="9305076" cy="392096"/>
          </a:xfr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Pct val="110000"/>
              <a:buFont typeface="Arial"/>
              <a:buNone/>
              <a:tabLst/>
              <a:defRPr/>
            </a:pPr>
            <a:endParaRPr kumimoji="0" lang="en-US" sz="2400" b="0" i="0" u="none" strike="noStrike" kern="1200" cap="none" spc="0" normalizeH="0" baseline="0" noProof="0" dirty="0">
              <a:ln>
                <a:noFill/>
              </a:ln>
              <a:solidFill>
                <a:schemeClr val="tx1">
                  <a:lumMod val="65000"/>
                  <a:lumOff val="35000"/>
                </a:schemeClr>
              </a:solidFill>
              <a:effectLst/>
              <a:uLnTx/>
              <a:uFillTx/>
              <a:latin typeface="Arial"/>
              <a:ea typeface="Tahoma"/>
              <a:cs typeface="Tahoma"/>
              <a:sym typeface="Tahoma"/>
            </a:endParaRPr>
          </a:p>
        </p:txBody>
      </p:sp>
    </p:spTree>
    <p:extLst>
      <p:ext uri="{BB962C8B-B14F-4D97-AF65-F5344CB8AC3E}">
        <p14:creationId xmlns:p14="http://schemas.microsoft.com/office/powerpoint/2010/main" val="3424604490"/>
      </p:ext>
    </p:extLst>
  </p:cSld>
  <p:clrMapOvr>
    <a:masterClrMapping/>
  </p:clrMapOvr>
</p:sld>
</file>

<file path=ppt/theme/theme1.xml><?xml version="1.0" encoding="utf-8"?>
<a:theme xmlns:a="http://schemas.openxmlformats.org/drawingml/2006/main" name="3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9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Standard Title ">
  <a:themeElements>
    <a:clrScheme name="1">
      <a:dk1>
        <a:srgbClr val="000000"/>
      </a:dk1>
      <a:lt1>
        <a:srgbClr val="FFFFFF"/>
      </a:lt1>
      <a:dk2>
        <a:srgbClr val="6F6F6F"/>
      </a:dk2>
      <a:lt2>
        <a:srgbClr val="EEECE1"/>
      </a:lt2>
      <a:accent1>
        <a:srgbClr val="5E8AB3"/>
      </a:accent1>
      <a:accent2>
        <a:srgbClr val="9B7793"/>
      </a:accent2>
      <a:accent3>
        <a:srgbClr val="FF8F1C"/>
      </a:accent3>
      <a:accent4>
        <a:srgbClr val="FFC72C"/>
      </a:accent4>
      <a:accent5>
        <a:srgbClr val="4F868E"/>
      </a:accent5>
      <a:accent6>
        <a:srgbClr val="A3D65E"/>
      </a:accent6>
      <a:hlink>
        <a:srgbClr val="5E8AB3"/>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x9 2018 Aerospace Template.potx" id="{9862A745-75A0-4B97-B61D-50676AC8F609}" vid="{EC1692C1-61F6-4720-ABF0-66D2B66E0A33}"/>
    </a:ext>
  </a:extLst>
</a:theme>
</file>

<file path=ppt/theme/theme4.xml><?xml version="1.0" encoding="utf-8"?>
<a:theme xmlns:a="http://schemas.openxmlformats.org/drawingml/2006/main" name="1_Corporate Templat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x9 2018 Aerospace Template.potx" id="{9862A745-75A0-4B97-B61D-50676AC8F609}" vid="{DB62FA95-2599-4909-8870-8BD1A37CF44A}"/>
    </a:ext>
  </a:extLst>
</a:theme>
</file>

<file path=ppt/theme/theme5.xml><?xml version="1.0" encoding="utf-8"?>
<a:theme xmlns:a="http://schemas.openxmlformats.org/drawingml/2006/main" name="4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2426FC060DC84096AC1ED933084D58" ma:contentTypeVersion="17" ma:contentTypeDescription="Create a new document." ma:contentTypeScope="" ma:versionID="195178dee8b947d6fbb8bca9c2ecd694">
  <xsd:schema xmlns:xsd="http://www.w3.org/2001/XMLSchema" xmlns:xs="http://www.w3.org/2001/XMLSchema" xmlns:p="http://schemas.microsoft.com/office/2006/metadata/properties" xmlns:ns1="http://schemas.microsoft.com/sharepoint/v3" xmlns:ns2="d0d0c495-4d42-4ec9-8117-51a176cbb399" xmlns:ns3="b7c250ea-731c-4e7e-a51e-6792d98ae35c" targetNamespace="http://schemas.microsoft.com/office/2006/metadata/properties" ma:root="true" ma:fieldsID="ff67b717ee56f74e8d26522ea5dae7c3" ns1:_="" ns2:_="" ns3:_="">
    <xsd:import namespace="http://schemas.microsoft.com/sharepoint/v3"/>
    <xsd:import namespace="d0d0c495-4d42-4ec9-8117-51a176cbb399"/>
    <xsd:import namespace="b7c250ea-731c-4e7e-a51e-6792d98ae3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3:_dlc_DocId" minOccurs="0"/>
                <xsd:element ref="ns3:_dlc_DocIdUrl" minOccurs="0"/>
                <xsd:element ref="ns3:_dlc_DocIdPersistId"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Volu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d0c495-4d42-4ec9-8117-51a176cbb3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Volume" ma:index="26" nillable="true" ma:displayName="Volume " ma:description="This is the volume where the image appears" ma:format="Dropdown" ma:internalName="Volu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c250ea-731c-4e7e-a51e-6792d98ae35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dlc_DocId xmlns="b7c250ea-731c-4e7e-a51e-6792d98ae35c">NGPHYDRO-1119103887-51830</_dlc_DocId>
    <_dlc_DocIdUrl xmlns="b7c250ea-731c-4e7e-a51e-6792d98ae35c">
      <Url>https://doimspp.sharepoint.com/sites/NGPHYDROTEAM/_layouts/15/DocIdRedir.aspx?ID=NGPHYDRO-1119103887-51830</Url>
      <Description>NGPHYDRO-1119103887-51830</Description>
    </_dlc_DocIdUrl>
    <_dlc_DocIdPersistId xmlns="b7c250ea-731c-4e7e-a51e-6792d98ae35c">false</_dlc_DocIdPersistId>
    <SharedWithUsers xmlns="b7c250ea-731c-4e7e-a51e-6792d98ae35c">
      <UserInfo>
        <DisplayName>Gallagher, Kevin T</DisplayName>
        <AccountId>104</AccountId>
        <AccountType/>
      </UserInfo>
      <UserInfo>
        <DisplayName>Tischler, Michael A</DisplayName>
        <AccountId>62</AccountId>
        <AccountType/>
      </UserInfo>
    </SharedWithUsers>
    <Volume xmlns="d0d0c495-4d42-4ec9-8117-51a176cbb399"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EFFBE69-F418-4E86-8E13-7344CD2C6A39}">
  <ds:schemaRefs>
    <ds:schemaRef ds:uri="http://schemas.microsoft.com/sharepoint/v3/contenttype/forms"/>
  </ds:schemaRefs>
</ds:datastoreItem>
</file>

<file path=customXml/itemProps2.xml><?xml version="1.0" encoding="utf-8"?>
<ds:datastoreItem xmlns:ds="http://schemas.openxmlformats.org/officeDocument/2006/customXml" ds:itemID="{4D002536-F923-48B3-BD5A-2556368919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d0c495-4d42-4ec9-8117-51a176cbb399"/>
    <ds:schemaRef ds:uri="b7c250ea-731c-4e7e-a51e-6792d98ae3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32C2C6-2114-416A-BC35-ECDB62BA507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schemas.microsoft.com/sharepoint/v3"/>
    <ds:schemaRef ds:uri="d0d0c495-4d42-4ec9-8117-51a176cbb399"/>
    <ds:schemaRef ds:uri="b7c250ea-731c-4e7e-a51e-6792d98ae35c"/>
    <ds:schemaRef ds:uri="http://purl.org/dc/dcmitype/"/>
  </ds:schemaRefs>
</ds:datastoreItem>
</file>

<file path=customXml/itemProps4.xml><?xml version="1.0" encoding="utf-8"?>
<ds:datastoreItem xmlns:ds="http://schemas.openxmlformats.org/officeDocument/2006/customXml" ds:itemID="{770A162E-7358-4FD8-A889-88509E4D3ABB}">
  <ds:schemaRefs>
    <ds:schemaRef ds:uri="http://schemas.microsoft.com/sharepoint/event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
  <TotalTime>3238</TotalTime>
  <Words>2670</Words>
  <Application>Microsoft Office PowerPoint</Application>
  <PresentationFormat>Widescreen</PresentationFormat>
  <Paragraphs>338</Paragraphs>
  <Slides>33</Slides>
  <Notes>33</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33</vt:i4>
      </vt:variant>
    </vt:vector>
  </HeadingPairs>
  <TitlesOfParts>
    <vt:vector size="48" baseType="lpstr">
      <vt:lpstr>Arial</vt:lpstr>
      <vt:lpstr>Arial,Sans-Serif</vt:lpstr>
      <vt:lpstr>Calibri</vt:lpstr>
      <vt:lpstr>Noto Sans Symbols</vt:lpstr>
      <vt:lpstr>Symbol</vt:lpstr>
      <vt:lpstr>Tahoma</vt:lpstr>
      <vt:lpstr>Times New Roman</vt:lpstr>
      <vt:lpstr>Univers 67 Condensed</vt:lpstr>
      <vt:lpstr>Wingdings</vt:lpstr>
      <vt:lpstr>3_Advantage</vt:lpstr>
      <vt:lpstr>49_Advantage</vt:lpstr>
      <vt:lpstr>3_Standard Title </vt:lpstr>
      <vt:lpstr>1_Corporate Template</vt:lpstr>
      <vt:lpstr>4_Advantage</vt:lpstr>
      <vt:lpstr>5_Advantage</vt:lpstr>
      <vt:lpstr>National DEM-based Hydro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vt:lpstr>
      <vt:lpstr>PowerPoint Presentation</vt:lpstr>
      <vt:lpstr>Test processes to work toward operational approach</vt:lpstr>
      <vt:lpstr>3D Hydrography Program Data Enhancements</vt:lpstr>
      <vt:lpstr>Inland Bathymetry</vt:lpstr>
      <vt:lpstr>Constructed – Culvert features</vt:lpstr>
      <vt:lpstr>3DHP Research</vt:lpstr>
      <vt:lpstr>Thornton River</vt:lpstr>
      <vt:lpstr>Thornton River</vt:lpstr>
      <vt:lpstr>Thornton River</vt:lpstr>
      <vt:lpstr>PowerPoint Presentation</vt:lpstr>
      <vt:lpstr>1989 – 2021 Computing Comparison </vt:lpstr>
      <vt:lpstr>PowerPoint Presentation</vt:lpstr>
      <vt:lpstr>PowerPoint Presentation</vt:lpstr>
      <vt:lpstr>PowerPoint Presentation</vt:lpstr>
      <vt:lpstr>PowerPoint Presentation</vt:lpstr>
    </vt:vector>
  </TitlesOfParts>
  <Company>U.S. Geological Survey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Water Data Initiative</dc:title>
  <dc:creator>Rea, Alan H.</dc:creator>
  <cp:lastModifiedBy>Rea, Alan H</cp:lastModifiedBy>
  <cp:revision>71</cp:revision>
  <cp:lastPrinted>2019-04-24T14:37:09Z</cp:lastPrinted>
  <dcterms:created xsi:type="dcterms:W3CDTF">2014-09-13T00:03:20Z</dcterms:created>
  <dcterms:modified xsi:type="dcterms:W3CDTF">2022-05-12T04:13:27Z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0x010100EB2426FC060DC84096AC1ED933084D58</vt:lpwstr>
  </property>
  <property fmtid="{D5CDD505-2E9C-101B-9397-08002B2CF9AE}" pid="3" name="xd_Signature">
    <vt:bool>false</vt:bool>
  </property>
  <property fmtid="{D5CDD505-2E9C-101B-9397-08002B2CF9AE}" pid="4" name="SharedWithUsers">
    <vt:lpwstr>22;#Anderson, Rebecca D;#18;#Thatcher, Cindy</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Order">
    <vt:r8>5027700</vt:r8>
  </property>
  <property fmtid="{D5CDD505-2E9C-101B-9397-08002B2CF9AE}" pid="9" name="_dlc_DocIdItemGuid">
    <vt:lpwstr>73cd2aab-91a3-4f20-b521-95c4ee42d11b</vt:lpwstr>
  </property>
</Properties>
</file>