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1710" r:id="rId2"/>
    <p:sldId id="1715" r:id="rId3"/>
    <p:sldId id="1675" r:id="rId4"/>
    <p:sldId id="257" r:id="rId5"/>
    <p:sldId id="1668" r:id="rId6"/>
    <p:sldId id="1676" r:id="rId7"/>
    <p:sldId id="1716" r:id="rId8"/>
    <p:sldId id="1378" r:id="rId9"/>
    <p:sldId id="1379" r:id="rId10"/>
    <p:sldId id="903" r:id="rId11"/>
    <p:sldId id="907" r:id="rId12"/>
    <p:sldId id="908" r:id="rId13"/>
    <p:sldId id="906" r:id="rId14"/>
    <p:sldId id="909" r:id="rId15"/>
    <p:sldId id="1709" r:id="rId16"/>
    <p:sldId id="897" r:id="rId17"/>
    <p:sldId id="910" r:id="rId18"/>
    <p:sldId id="1708" r:id="rId19"/>
    <p:sldId id="1312" r:id="rId20"/>
    <p:sldId id="293" r:id="rId21"/>
    <p:sldId id="1759" r:id="rId22"/>
    <p:sldId id="809" r:id="rId23"/>
    <p:sldId id="871" r:id="rId24"/>
    <p:sldId id="361" r:id="rId25"/>
    <p:sldId id="1376"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12" userDrawn="1">
          <p15:clr>
            <a:srgbClr val="A4A3A4"/>
          </p15:clr>
        </p15:guide>
        <p15:guide id="3" pos="5208" userDrawn="1">
          <p15:clr>
            <a:srgbClr val="A4A3A4"/>
          </p15:clr>
        </p15:guide>
        <p15:guide id="4" orient="horz" pos="28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z BallesterosGonzalez" initials="LB" lastIdx="6" clrIdx="0">
    <p:extLst>
      <p:ext uri="{19B8F6BF-5375-455C-9EA6-DF929625EA0E}">
        <p15:presenceInfo xmlns:p15="http://schemas.microsoft.com/office/powerpoint/2012/main" userId="S::Luz.BallesterosGonzalez@twdb.texas.gov::b6818173-9287-496d-9fad-8f5d6548e719" providerId="AD"/>
      </p:ext>
    </p:extLst>
  </p:cmAuthor>
  <p:cmAuthor id="2" name="Yi Chan" initials="YC" lastIdx="3" clrIdx="1">
    <p:extLst>
      <p:ext uri="{19B8F6BF-5375-455C-9EA6-DF929625EA0E}">
        <p15:presenceInfo xmlns:p15="http://schemas.microsoft.com/office/powerpoint/2012/main" userId="S::Yi.Chan@twdb.texas.gov::f8e4ee40-cfd0-4abc-bd5a-00de4b23d5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B1D3"/>
    <a:srgbClr val="8DD3C7"/>
    <a:srgbClr val="295E92"/>
    <a:srgbClr val="33CCCC"/>
    <a:srgbClr val="14A5DE"/>
    <a:srgbClr val="1C5A77"/>
    <a:srgbClr val="2A65A8"/>
    <a:srgbClr val="2183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76093" autoAdjust="0"/>
  </p:normalViewPr>
  <p:slideViewPr>
    <p:cSldViewPr snapToGrid="0" snapToObjects="1">
      <p:cViewPr varScale="1">
        <p:scale>
          <a:sx n="83" d="100"/>
          <a:sy n="83" d="100"/>
        </p:scale>
        <p:origin x="2208" y="84"/>
      </p:cViewPr>
      <p:guideLst>
        <p:guide orient="horz" pos="528"/>
        <p:guide pos="312"/>
        <p:guide pos="5208"/>
        <p:guide orient="horz" pos="283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3D9550-D642-4632-BD86-BEE8E6600321}" type="doc">
      <dgm:prSet loTypeId="urn:microsoft.com/office/officeart/2005/8/layout/process4" loCatId="list" qsTypeId="urn:microsoft.com/office/officeart/2005/8/quickstyle/3d1" qsCatId="3D" csTypeId="urn:microsoft.com/office/officeart/2005/8/colors/accent1_3" csCatId="accent1" phldr="1"/>
      <dgm:spPr/>
      <dgm:t>
        <a:bodyPr/>
        <a:lstStyle/>
        <a:p>
          <a:endParaRPr lang="en-US"/>
        </a:p>
      </dgm:t>
    </dgm:pt>
    <dgm:pt modelId="{85B599C0-8311-47ED-A79E-1B6061CE471A}">
      <dgm:prSet custT="1"/>
      <dgm:spPr>
        <a:xfrm rot="10800000">
          <a:off x="0" y="737"/>
          <a:ext cx="8143953" cy="2154828"/>
        </a:xfrm>
        <a:prstGeom prst="upArrowCallout">
          <a:avLst/>
        </a:prstGeom>
        <a:solidFill>
          <a:srgbClr val="2A65A8"/>
        </a:soli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gm:spPr>
      <dgm:t>
        <a:bodyPr/>
        <a:lstStyle/>
        <a:p>
          <a:pPr rtl="0">
            <a:buNone/>
          </a:pPr>
          <a:r>
            <a:rPr lang="en-US" sz="4000" dirty="0">
              <a:solidFill>
                <a:sysClr val="window" lastClr="FFFFFF"/>
              </a:solidFill>
              <a:latin typeface="Tw Cen MT" panose="020B0602020104020603"/>
              <a:ea typeface="+mn-ea"/>
              <a:cs typeface="+mn-cs"/>
            </a:rPr>
            <a:t>Grants.gov</a:t>
          </a:r>
        </a:p>
        <a:p>
          <a:pPr rtl="0">
            <a:buNone/>
          </a:pPr>
          <a:r>
            <a:rPr lang="en-US" sz="4000" b="0" dirty="0">
              <a:solidFill>
                <a:sysClr val="window" lastClr="FFFFFF"/>
              </a:solidFill>
              <a:latin typeface="Tw Cen MT" panose="020B0602020104020603"/>
              <a:ea typeface="+mn-ea"/>
              <a:cs typeface="+mn-cs"/>
            </a:rPr>
            <a:t>FEMAGO.gov</a:t>
          </a:r>
        </a:p>
      </dgm:t>
    </dgm:pt>
    <dgm:pt modelId="{3C3091A0-134F-4E1E-8AA0-F97F51FF113E}" type="sibTrans" cxnId="{B4274848-3FD6-4EC7-A781-755C324E76CE}">
      <dgm:prSet/>
      <dgm:spPr/>
      <dgm:t>
        <a:bodyPr/>
        <a:lstStyle/>
        <a:p>
          <a:endParaRPr lang="en-US"/>
        </a:p>
      </dgm:t>
    </dgm:pt>
    <dgm:pt modelId="{939BFF37-89FD-40F7-8D73-6BDC6ECA4EC0}" type="parTrans" cxnId="{B4274848-3FD6-4EC7-A781-755C324E76CE}">
      <dgm:prSet/>
      <dgm:spPr/>
      <dgm:t>
        <a:bodyPr/>
        <a:lstStyle/>
        <a:p>
          <a:endParaRPr lang="en-US"/>
        </a:p>
      </dgm:t>
    </dgm:pt>
    <dgm:pt modelId="{0B1991E5-57BF-419F-B1A8-B1F2B8DD05A6}">
      <dgm:prSet custT="1"/>
      <dgm:spPr>
        <a:xfrm>
          <a:off x="0" y="3236695"/>
          <a:ext cx="2035988" cy="984791"/>
        </a:xfrm>
        <a:prstGeom prst="rect">
          <a:avLst/>
        </a:prstGeom>
        <a:solidFill>
          <a:srgbClr val="4A66AC">
            <a:alpha val="90000"/>
            <a:tint val="40000"/>
            <a:hueOff val="0"/>
            <a:satOff val="0"/>
            <a:lumOff val="0"/>
            <a:alphaOff val="0"/>
          </a:srgbClr>
        </a:solidFill>
        <a:ln w="9525" cap="flat" cmpd="sng" algn="ctr">
          <a:solidFill>
            <a:srgbClr val="4A66AC">
              <a:alpha val="90000"/>
              <a:tint val="40000"/>
              <a:hueOff val="0"/>
              <a:satOff val="0"/>
              <a:lumOff val="0"/>
              <a:alphaOff val="0"/>
            </a:srgbClr>
          </a:solidFill>
          <a:prstDash val="solid"/>
        </a:ln>
        <a:effectLst>
          <a:outerShdw blurRad="50800" dist="25400" dir="5400000" rotWithShape="0">
            <a:srgbClr val="000000">
              <a:alpha val="28000"/>
            </a:srgbClr>
          </a:outerShdw>
        </a:effectLst>
        <a:scene3d>
          <a:camera prst="orthographicFront"/>
          <a:lightRig rig="flat" dir="t"/>
        </a:scene3d>
        <a:sp3d z="190500" extrusionH="12700" prstMaterial="plastic">
          <a:bevelT w="50800" h="50800"/>
        </a:sp3d>
      </dgm:spPr>
      <dgm:t>
        <a:bodyPr/>
        <a:lstStyle/>
        <a:p>
          <a:pPr rtl="0">
            <a:buNone/>
          </a:pPr>
          <a:r>
            <a:rPr lang="en-US" sz="2000" b="1" dirty="0">
              <a:solidFill>
                <a:sysClr val="windowText" lastClr="000000">
                  <a:hueOff val="0"/>
                  <a:satOff val="0"/>
                  <a:lumOff val="0"/>
                  <a:alphaOff val="0"/>
                </a:sysClr>
              </a:solidFill>
              <a:latin typeface="Tw Cen MT" panose="020B0602020104020603"/>
              <a:ea typeface="+mn-ea"/>
              <a:cs typeface="+mn-cs"/>
            </a:rPr>
            <a:t>Anticipated Start: 10/01/2022</a:t>
          </a:r>
        </a:p>
      </dgm:t>
    </dgm:pt>
    <dgm:pt modelId="{4D94C1C5-3C34-4895-802A-31928CDFADF0}" type="sibTrans" cxnId="{FE881563-190F-4AA7-AD6B-D26A65944B87}">
      <dgm:prSet/>
      <dgm:spPr/>
      <dgm:t>
        <a:bodyPr/>
        <a:lstStyle/>
        <a:p>
          <a:endParaRPr lang="en-US"/>
        </a:p>
      </dgm:t>
    </dgm:pt>
    <dgm:pt modelId="{E9278833-F923-44AD-B4DA-4F44AF57BF5B}" type="parTrans" cxnId="{FE881563-190F-4AA7-AD6B-D26A65944B87}">
      <dgm:prSet/>
      <dgm:spPr/>
      <dgm:t>
        <a:bodyPr/>
        <a:lstStyle/>
        <a:p>
          <a:endParaRPr lang="en-US"/>
        </a:p>
      </dgm:t>
    </dgm:pt>
    <dgm:pt modelId="{8C7DAF28-8C62-4A29-9B60-66248A3DE858}">
      <dgm:prSet custT="1"/>
      <dgm:spPr>
        <a:xfrm>
          <a:off x="4071976" y="3236695"/>
          <a:ext cx="2035988" cy="984791"/>
        </a:xfrm>
        <a:prstGeom prst="rect">
          <a:avLst/>
        </a:prstGeom>
        <a:solidFill>
          <a:srgbClr val="4A66AC">
            <a:alpha val="90000"/>
            <a:tint val="40000"/>
            <a:hueOff val="0"/>
            <a:satOff val="0"/>
            <a:lumOff val="0"/>
            <a:alphaOff val="0"/>
          </a:srgbClr>
        </a:solidFill>
        <a:ln w="9525" cap="flat" cmpd="sng" algn="ctr">
          <a:solidFill>
            <a:srgbClr val="4A66AC">
              <a:alpha val="90000"/>
              <a:tint val="40000"/>
              <a:hueOff val="0"/>
              <a:satOff val="0"/>
              <a:lumOff val="0"/>
              <a:alphaOff val="0"/>
            </a:srgbClr>
          </a:solidFill>
          <a:prstDash val="solid"/>
        </a:ln>
        <a:effectLst>
          <a:outerShdw blurRad="50800" dist="25400" dir="5400000" rotWithShape="0">
            <a:srgbClr val="000000">
              <a:alpha val="28000"/>
            </a:srgbClr>
          </a:outerShdw>
        </a:effectLst>
        <a:scene3d>
          <a:camera prst="orthographicFront"/>
          <a:lightRig rig="flat" dir="t"/>
        </a:scene3d>
        <a:sp3d z="190500" extrusionH="12700" prstMaterial="plastic">
          <a:bevelT w="50800" h="50800"/>
        </a:sp3d>
      </dgm:spPr>
      <dgm:t>
        <a:bodyPr/>
        <a:lstStyle/>
        <a:p>
          <a:pPr rtl="0">
            <a:buNone/>
          </a:pPr>
          <a:r>
            <a:rPr lang="en-US" sz="2000" b="1" dirty="0">
              <a:solidFill>
                <a:sysClr val="windowText" lastClr="000000">
                  <a:hueOff val="0"/>
                  <a:satOff val="0"/>
                  <a:lumOff val="0"/>
                  <a:alphaOff val="0"/>
                </a:sysClr>
              </a:solidFill>
              <a:latin typeface="Tw Cen MT" panose="020B0602020104020603"/>
              <a:ea typeface="+mn-ea"/>
              <a:cs typeface="+mn-cs"/>
            </a:rPr>
            <a:t>Community Deadline: 11/2022</a:t>
          </a:r>
        </a:p>
      </dgm:t>
    </dgm:pt>
    <dgm:pt modelId="{0C25CCF7-A7FA-4FB6-AAE6-B18B58231BD4}" type="parTrans" cxnId="{38D9BAE5-8C76-4E0D-B941-69BCF1BB49E7}">
      <dgm:prSet/>
      <dgm:spPr/>
      <dgm:t>
        <a:bodyPr/>
        <a:lstStyle/>
        <a:p>
          <a:endParaRPr lang="en-US"/>
        </a:p>
      </dgm:t>
    </dgm:pt>
    <dgm:pt modelId="{C71B6C2D-0576-4F30-93B0-D3E2D54DED41}" type="sibTrans" cxnId="{38D9BAE5-8C76-4E0D-B941-69BCF1BB49E7}">
      <dgm:prSet/>
      <dgm:spPr/>
      <dgm:t>
        <a:bodyPr/>
        <a:lstStyle/>
        <a:p>
          <a:endParaRPr lang="en-US"/>
        </a:p>
      </dgm:t>
    </dgm:pt>
    <dgm:pt modelId="{74629CBA-063D-47C2-BDDF-BAF04073E85C}">
      <dgm:prSet custT="1"/>
      <dgm:spPr>
        <a:xfrm>
          <a:off x="6107964" y="3236695"/>
          <a:ext cx="2035988" cy="984791"/>
        </a:xfrm>
        <a:prstGeom prst="rect">
          <a:avLst/>
        </a:prstGeom>
        <a:solidFill>
          <a:srgbClr val="4A66AC">
            <a:alpha val="90000"/>
            <a:tint val="40000"/>
            <a:hueOff val="0"/>
            <a:satOff val="0"/>
            <a:lumOff val="0"/>
            <a:alphaOff val="0"/>
          </a:srgbClr>
        </a:solidFill>
        <a:ln w="9525" cap="flat" cmpd="sng" algn="ctr">
          <a:solidFill>
            <a:srgbClr val="4A66AC">
              <a:alpha val="90000"/>
              <a:tint val="40000"/>
              <a:hueOff val="0"/>
              <a:satOff val="0"/>
              <a:lumOff val="0"/>
              <a:alphaOff val="0"/>
            </a:srgbClr>
          </a:solidFill>
          <a:prstDash val="solid"/>
        </a:ln>
        <a:effectLst>
          <a:outerShdw blurRad="50800" dist="25400" dir="5400000" rotWithShape="0">
            <a:srgbClr val="000000">
              <a:alpha val="28000"/>
            </a:srgbClr>
          </a:outerShdw>
        </a:effectLst>
        <a:scene3d>
          <a:camera prst="orthographicFront"/>
          <a:lightRig rig="flat" dir="t"/>
        </a:scene3d>
        <a:sp3d z="190500" extrusionH="12700" prstMaterial="plastic">
          <a:bevelT w="50800" h="50800"/>
        </a:sp3d>
      </dgm:spPr>
      <dgm:t>
        <a:bodyPr/>
        <a:lstStyle/>
        <a:p>
          <a:pPr rtl="0">
            <a:buNone/>
          </a:pPr>
          <a:r>
            <a:rPr lang="en-US" sz="2000" b="1" dirty="0">
              <a:solidFill>
                <a:sysClr val="windowText" lastClr="000000">
                  <a:hueOff val="0"/>
                  <a:satOff val="0"/>
                  <a:lumOff val="0"/>
                  <a:alphaOff val="0"/>
                </a:sysClr>
              </a:solidFill>
              <a:latin typeface="Tw Cen MT" panose="020B0602020104020603"/>
              <a:ea typeface="+mn-ea"/>
              <a:cs typeface="+mn-cs"/>
            </a:rPr>
            <a:t>Applications Deadline: 1/2023</a:t>
          </a:r>
        </a:p>
      </dgm:t>
    </dgm:pt>
    <dgm:pt modelId="{4E73B364-5E19-4C9C-BDBA-7AFDC4318686}" type="parTrans" cxnId="{84B671B9-719F-455F-9459-0CFA98400F15}">
      <dgm:prSet/>
      <dgm:spPr/>
      <dgm:t>
        <a:bodyPr/>
        <a:lstStyle/>
        <a:p>
          <a:endParaRPr lang="en-US"/>
        </a:p>
      </dgm:t>
    </dgm:pt>
    <dgm:pt modelId="{910D8F34-DCFA-403B-86A5-BD8E1B1118BC}" type="sibTrans" cxnId="{84B671B9-719F-455F-9459-0CFA98400F15}">
      <dgm:prSet/>
      <dgm:spPr/>
      <dgm:t>
        <a:bodyPr/>
        <a:lstStyle/>
        <a:p>
          <a:endParaRPr lang="en-US"/>
        </a:p>
      </dgm:t>
    </dgm:pt>
    <dgm:pt modelId="{AA9EFAD7-A057-48A4-8F92-6B42C32239E1}">
      <dgm:prSet/>
      <dgm:spPr>
        <a:xfrm>
          <a:off x="0" y="1980893"/>
          <a:ext cx="8143953" cy="2140851"/>
        </a:xfrm>
        <a:prstGeom prst="rect">
          <a:avLst/>
        </a:prstGeom>
        <a:solidFill>
          <a:srgbClr val="2A65A8"/>
        </a:soli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gm:spPr>
      <dgm:t>
        <a:bodyPr/>
        <a:lstStyle/>
        <a:p>
          <a:pPr rtl="0">
            <a:buNone/>
          </a:pPr>
          <a:r>
            <a:rPr lang="en-US" dirty="0">
              <a:solidFill>
                <a:sysClr val="window" lastClr="FFFFFF"/>
              </a:solidFill>
              <a:latin typeface="Tw Cen MT" panose="020B0602020104020603"/>
              <a:ea typeface="+mn-ea"/>
              <a:cs typeface="+mn-cs"/>
            </a:rPr>
            <a:t>Nationally Competitive</a:t>
          </a:r>
        </a:p>
      </dgm:t>
    </dgm:pt>
    <dgm:pt modelId="{DF8E0574-7095-4B0C-BFBB-4FABAD78A0BE}" type="parTrans" cxnId="{37699091-C177-453C-B290-892D40C487BC}">
      <dgm:prSet/>
      <dgm:spPr/>
      <dgm:t>
        <a:bodyPr/>
        <a:lstStyle/>
        <a:p>
          <a:endParaRPr lang="en-US"/>
        </a:p>
      </dgm:t>
    </dgm:pt>
    <dgm:pt modelId="{0F900B20-A088-4A75-A29F-823A55C4342A}" type="sibTrans" cxnId="{37699091-C177-453C-B290-892D40C487BC}">
      <dgm:prSet/>
      <dgm:spPr/>
      <dgm:t>
        <a:bodyPr/>
        <a:lstStyle/>
        <a:p>
          <a:endParaRPr lang="en-US"/>
        </a:p>
      </dgm:t>
    </dgm:pt>
    <dgm:pt modelId="{3EB3E054-4722-48E2-8321-B8384128132D}">
      <dgm:prSet custT="1"/>
      <dgm:spPr>
        <a:xfrm>
          <a:off x="0" y="3236695"/>
          <a:ext cx="2035988" cy="984791"/>
        </a:xfrm>
        <a:solidFill>
          <a:srgbClr val="4A66AC">
            <a:alpha val="90000"/>
            <a:tint val="40000"/>
            <a:hueOff val="0"/>
            <a:satOff val="0"/>
            <a:lumOff val="0"/>
            <a:alphaOff val="0"/>
          </a:srgbClr>
        </a:solidFill>
        <a:ln w="9525" cap="flat" cmpd="sng" algn="ctr">
          <a:solidFill>
            <a:srgbClr val="4A66AC">
              <a:alpha val="90000"/>
              <a:tint val="40000"/>
              <a:hueOff val="0"/>
              <a:satOff val="0"/>
              <a:lumOff val="0"/>
              <a:alphaOff val="0"/>
            </a:srgbClr>
          </a:solidFill>
          <a:prstDash val="solid"/>
        </a:ln>
        <a:effectLst>
          <a:outerShdw blurRad="50800" dist="25400" dir="5400000" rotWithShape="0">
            <a:srgbClr val="000000">
              <a:alpha val="28000"/>
            </a:srgbClr>
          </a:outerShdw>
        </a:effectLst>
        <a:scene3d>
          <a:camera prst="orthographicFront"/>
          <a:lightRig rig="flat" dir="t"/>
        </a:scene3d>
        <a:sp3d z="190500" extrusionH="12700" prstMaterial="plastic">
          <a:bevelT w="50800" h="50800"/>
        </a:sp3d>
      </dgm:spPr>
      <dgm:t>
        <a:bodyPr/>
        <a:lstStyle/>
        <a:p>
          <a:pPr rtl="0">
            <a:buNone/>
          </a:pPr>
          <a:r>
            <a:rPr lang="en-US" sz="2000" b="1" dirty="0">
              <a:solidFill>
                <a:sysClr val="windowText" lastClr="000000">
                  <a:hueOff val="0"/>
                  <a:satOff val="0"/>
                  <a:lumOff val="0"/>
                  <a:alphaOff val="0"/>
                </a:sysClr>
              </a:solidFill>
              <a:latin typeface="Tw Cen MT" panose="020B0602020104020603"/>
              <a:ea typeface="+mn-ea"/>
              <a:cs typeface="+mn-cs"/>
            </a:rPr>
            <a:t>NOFO 8/2022</a:t>
          </a:r>
        </a:p>
      </dgm:t>
    </dgm:pt>
    <dgm:pt modelId="{CD97CC92-F272-4FC8-B8AF-A41A48E1DA95}" type="parTrans" cxnId="{D9117018-3D9E-4E77-B43A-9948EDBA853E}">
      <dgm:prSet/>
      <dgm:spPr/>
      <dgm:t>
        <a:bodyPr/>
        <a:lstStyle/>
        <a:p>
          <a:endParaRPr lang="en-US"/>
        </a:p>
      </dgm:t>
    </dgm:pt>
    <dgm:pt modelId="{73DC4CFF-7C0A-4EF9-BE9A-B24716438E7C}" type="sibTrans" cxnId="{D9117018-3D9E-4E77-B43A-9948EDBA853E}">
      <dgm:prSet/>
      <dgm:spPr/>
      <dgm:t>
        <a:bodyPr/>
        <a:lstStyle/>
        <a:p>
          <a:endParaRPr lang="en-US"/>
        </a:p>
      </dgm:t>
    </dgm:pt>
    <dgm:pt modelId="{512F1489-A3F5-4343-8505-87158EEE2420}" type="pres">
      <dgm:prSet presAssocID="{313D9550-D642-4632-BD86-BEE8E6600321}" presName="Name0" presStyleCnt="0">
        <dgm:presLayoutVars>
          <dgm:dir/>
          <dgm:animLvl val="lvl"/>
          <dgm:resizeHandles val="exact"/>
        </dgm:presLayoutVars>
      </dgm:prSet>
      <dgm:spPr/>
    </dgm:pt>
    <dgm:pt modelId="{92F04DCB-8C99-41E2-B6F9-D3F605790C06}" type="pres">
      <dgm:prSet presAssocID="{AA9EFAD7-A057-48A4-8F92-6B42C32239E1}" presName="boxAndChildren" presStyleCnt="0"/>
      <dgm:spPr/>
    </dgm:pt>
    <dgm:pt modelId="{E0F42998-C7F6-4824-B9EC-D14590EA2BC7}" type="pres">
      <dgm:prSet presAssocID="{AA9EFAD7-A057-48A4-8F92-6B42C32239E1}" presName="parentTextBox" presStyleLbl="node1" presStyleIdx="0" presStyleCnt="2"/>
      <dgm:spPr/>
    </dgm:pt>
    <dgm:pt modelId="{ACF6888B-3C81-450A-9B4A-317F7A148F12}" type="pres">
      <dgm:prSet presAssocID="{AA9EFAD7-A057-48A4-8F92-6B42C32239E1}" presName="entireBox" presStyleLbl="node1" presStyleIdx="0" presStyleCnt="2" custLinFactNeighborY="-6659"/>
      <dgm:spPr/>
    </dgm:pt>
    <dgm:pt modelId="{6DF3CB8C-EC64-4998-8AD3-C0ECEDA87784}" type="pres">
      <dgm:prSet presAssocID="{AA9EFAD7-A057-48A4-8F92-6B42C32239E1}" presName="descendantBox" presStyleCnt="0"/>
      <dgm:spPr/>
    </dgm:pt>
    <dgm:pt modelId="{359870A0-7530-48C6-BDF2-705127EA3E14}" type="pres">
      <dgm:prSet presAssocID="{3EB3E054-4722-48E2-8321-B8384128132D}" presName="childTextBox" presStyleLbl="fgAccFollowNode1" presStyleIdx="0" presStyleCnt="4">
        <dgm:presLayoutVars>
          <dgm:bulletEnabled val="1"/>
        </dgm:presLayoutVars>
      </dgm:prSet>
      <dgm:spPr>
        <a:prstGeom prst="rect">
          <a:avLst/>
        </a:prstGeom>
      </dgm:spPr>
    </dgm:pt>
    <dgm:pt modelId="{9A1E665C-3411-48F8-B14A-CA965F4DBF58}" type="pres">
      <dgm:prSet presAssocID="{0B1991E5-57BF-419F-B1A8-B1F2B8DD05A6}" presName="childTextBox" presStyleLbl="fgAccFollowNode1" presStyleIdx="1" presStyleCnt="4">
        <dgm:presLayoutVars>
          <dgm:bulletEnabled val="1"/>
        </dgm:presLayoutVars>
      </dgm:prSet>
      <dgm:spPr/>
    </dgm:pt>
    <dgm:pt modelId="{AC60C86C-3446-4CD4-8AB4-0A670E54FDD9}" type="pres">
      <dgm:prSet presAssocID="{8C7DAF28-8C62-4A29-9B60-66248A3DE858}" presName="childTextBox" presStyleLbl="fgAccFollowNode1" presStyleIdx="2" presStyleCnt="4">
        <dgm:presLayoutVars>
          <dgm:bulletEnabled val="1"/>
        </dgm:presLayoutVars>
      </dgm:prSet>
      <dgm:spPr/>
    </dgm:pt>
    <dgm:pt modelId="{D9261913-AD3D-4A99-96D5-8105D9067EBD}" type="pres">
      <dgm:prSet presAssocID="{74629CBA-063D-47C2-BDDF-BAF04073E85C}" presName="childTextBox" presStyleLbl="fgAccFollowNode1" presStyleIdx="3" presStyleCnt="4">
        <dgm:presLayoutVars>
          <dgm:bulletEnabled val="1"/>
        </dgm:presLayoutVars>
      </dgm:prSet>
      <dgm:spPr/>
    </dgm:pt>
    <dgm:pt modelId="{D29E9D98-9084-4156-AF11-C50830DDE3B1}" type="pres">
      <dgm:prSet presAssocID="{3C3091A0-134F-4E1E-8AA0-F97F51FF113E}" presName="sp" presStyleCnt="0"/>
      <dgm:spPr/>
    </dgm:pt>
    <dgm:pt modelId="{F57C12D5-FF57-463B-95C0-163845CE4E4B}" type="pres">
      <dgm:prSet presAssocID="{85B599C0-8311-47ED-A79E-1B6061CE471A}" presName="arrowAndChildren" presStyleCnt="0"/>
      <dgm:spPr/>
    </dgm:pt>
    <dgm:pt modelId="{5585FD7F-5AEB-44B2-869C-74A1258F8390}" type="pres">
      <dgm:prSet presAssocID="{85B599C0-8311-47ED-A79E-1B6061CE471A}" presName="parentTextArrow" presStyleLbl="node1" presStyleIdx="1" presStyleCnt="2" custScaleY="65444" custLinFactNeighborX="24729" custLinFactNeighborY="-22"/>
      <dgm:spPr/>
    </dgm:pt>
  </dgm:ptLst>
  <dgm:cxnLst>
    <dgm:cxn modelId="{D9117018-3D9E-4E77-B43A-9948EDBA853E}" srcId="{AA9EFAD7-A057-48A4-8F92-6B42C32239E1}" destId="{3EB3E054-4722-48E2-8321-B8384128132D}" srcOrd="0" destOrd="0" parTransId="{CD97CC92-F272-4FC8-B8AF-A41A48E1DA95}" sibTransId="{73DC4CFF-7C0A-4EF9-BE9A-B24716438E7C}"/>
    <dgm:cxn modelId="{6CC12F2D-C402-4D5E-AABD-C275DB0155C0}" type="presOf" srcId="{8C7DAF28-8C62-4A29-9B60-66248A3DE858}" destId="{AC60C86C-3446-4CD4-8AB4-0A670E54FDD9}" srcOrd="0" destOrd="0" presId="urn:microsoft.com/office/officeart/2005/8/layout/process4"/>
    <dgm:cxn modelId="{FE881563-190F-4AA7-AD6B-D26A65944B87}" srcId="{AA9EFAD7-A057-48A4-8F92-6B42C32239E1}" destId="{0B1991E5-57BF-419F-B1A8-B1F2B8DD05A6}" srcOrd="1" destOrd="0" parTransId="{E9278833-F923-44AD-B4DA-4F44AF57BF5B}" sibTransId="{4D94C1C5-3C34-4895-802A-31928CDFADF0}"/>
    <dgm:cxn modelId="{B4274848-3FD6-4EC7-A781-755C324E76CE}" srcId="{313D9550-D642-4632-BD86-BEE8E6600321}" destId="{85B599C0-8311-47ED-A79E-1B6061CE471A}" srcOrd="0" destOrd="0" parTransId="{939BFF37-89FD-40F7-8D73-6BDC6ECA4EC0}" sibTransId="{3C3091A0-134F-4E1E-8AA0-F97F51FF113E}"/>
    <dgm:cxn modelId="{28A0246E-51C0-4A02-9E81-7D7E56739C30}" type="presOf" srcId="{3EB3E054-4722-48E2-8321-B8384128132D}" destId="{359870A0-7530-48C6-BDF2-705127EA3E14}" srcOrd="0" destOrd="0" presId="urn:microsoft.com/office/officeart/2005/8/layout/process4"/>
    <dgm:cxn modelId="{40CB2051-DBDC-4C69-B040-D7F399D4620F}" type="presOf" srcId="{AA9EFAD7-A057-48A4-8F92-6B42C32239E1}" destId="{ACF6888B-3C81-450A-9B4A-317F7A148F12}" srcOrd="1" destOrd="0" presId="urn:microsoft.com/office/officeart/2005/8/layout/process4"/>
    <dgm:cxn modelId="{EA3C7B91-30C4-4ADB-A1C9-F0F6CF8B75CB}" type="presOf" srcId="{313D9550-D642-4632-BD86-BEE8E6600321}" destId="{512F1489-A3F5-4343-8505-87158EEE2420}" srcOrd="0" destOrd="0" presId="urn:microsoft.com/office/officeart/2005/8/layout/process4"/>
    <dgm:cxn modelId="{37699091-C177-453C-B290-892D40C487BC}" srcId="{313D9550-D642-4632-BD86-BEE8E6600321}" destId="{AA9EFAD7-A057-48A4-8F92-6B42C32239E1}" srcOrd="1" destOrd="0" parTransId="{DF8E0574-7095-4B0C-BFBB-4FABAD78A0BE}" sibTransId="{0F900B20-A088-4A75-A29F-823A55C4342A}"/>
    <dgm:cxn modelId="{84B671B9-719F-455F-9459-0CFA98400F15}" srcId="{AA9EFAD7-A057-48A4-8F92-6B42C32239E1}" destId="{74629CBA-063D-47C2-BDDF-BAF04073E85C}" srcOrd="3" destOrd="0" parTransId="{4E73B364-5E19-4C9C-BDBA-7AFDC4318686}" sibTransId="{910D8F34-DCFA-403B-86A5-BD8E1B1118BC}"/>
    <dgm:cxn modelId="{37C043C4-2526-46E1-AAB3-C8887FDD877D}" type="presOf" srcId="{85B599C0-8311-47ED-A79E-1B6061CE471A}" destId="{5585FD7F-5AEB-44B2-869C-74A1258F8390}" srcOrd="0" destOrd="0" presId="urn:microsoft.com/office/officeart/2005/8/layout/process4"/>
    <dgm:cxn modelId="{735494C8-CF55-43D5-B6A8-DD49F5735FD2}" type="presOf" srcId="{AA9EFAD7-A057-48A4-8F92-6B42C32239E1}" destId="{E0F42998-C7F6-4824-B9EC-D14590EA2BC7}" srcOrd="0" destOrd="0" presId="urn:microsoft.com/office/officeart/2005/8/layout/process4"/>
    <dgm:cxn modelId="{9E5E74D9-CCD7-472D-97F6-605E0E51EE56}" type="presOf" srcId="{0B1991E5-57BF-419F-B1A8-B1F2B8DD05A6}" destId="{9A1E665C-3411-48F8-B14A-CA965F4DBF58}" srcOrd="0" destOrd="0" presId="urn:microsoft.com/office/officeart/2005/8/layout/process4"/>
    <dgm:cxn modelId="{C52E9EDF-868D-4EF2-ABBA-E198B6C4E0D0}" type="presOf" srcId="{74629CBA-063D-47C2-BDDF-BAF04073E85C}" destId="{D9261913-AD3D-4A99-96D5-8105D9067EBD}" srcOrd="0" destOrd="0" presId="urn:microsoft.com/office/officeart/2005/8/layout/process4"/>
    <dgm:cxn modelId="{38D9BAE5-8C76-4E0D-B941-69BCF1BB49E7}" srcId="{AA9EFAD7-A057-48A4-8F92-6B42C32239E1}" destId="{8C7DAF28-8C62-4A29-9B60-66248A3DE858}" srcOrd="2" destOrd="0" parTransId="{0C25CCF7-A7FA-4FB6-AAE6-B18B58231BD4}" sibTransId="{C71B6C2D-0576-4F30-93B0-D3E2D54DED41}"/>
    <dgm:cxn modelId="{204336F9-7B1F-4ABB-8506-E92E4DB42F9C}" type="presParOf" srcId="{512F1489-A3F5-4343-8505-87158EEE2420}" destId="{92F04DCB-8C99-41E2-B6F9-D3F605790C06}" srcOrd="0" destOrd="0" presId="urn:microsoft.com/office/officeart/2005/8/layout/process4"/>
    <dgm:cxn modelId="{3F4B6397-9FE0-4A00-A4E7-9A8A0D4973F7}" type="presParOf" srcId="{92F04DCB-8C99-41E2-B6F9-D3F605790C06}" destId="{E0F42998-C7F6-4824-B9EC-D14590EA2BC7}" srcOrd="0" destOrd="0" presId="urn:microsoft.com/office/officeart/2005/8/layout/process4"/>
    <dgm:cxn modelId="{023B1D46-A1F7-40C4-9BF1-E37A9D871B61}" type="presParOf" srcId="{92F04DCB-8C99-41E2-B6F9-D3F605790C06}" destId="{ACF6888B-3C81-450A-9B4A-317F7A148F12}" srcOrd="1" destOrd="0" presId="urn:microsoft.com/office/officeart/2005/8/layout/process4"/>
    <dgm:cxn modelId="{72B120B6-9790-4BE8-BE01-1EEB6852F5D6}" type="presParOf" srcId="{92F04DCB-8C99-41E2-B6F9-D3F605790C06}" destId="{6DF3CB8C-EC64-4998-8AD3-C0ECEDA87784}" srcOrd="2" destOrd="0" presId="urn:microsoft.com/office/officeart/2005/8/layout/process4"/>
    <dgm:cxn modelId="{6D80E220-5380-47DB-BB24-F223B20B0573}" type="presParOf" srcId="{6DF3CB8C-EC64-4998-8AD3-C0ECEDA87784}" destId="{359870A0-7530-48C6-BDF2-705127EA3E14}" srcOrd="0" destOrd="0" presId="urn:microsoft.com/office/officeart/2005/8/layout/process4"/>
    <dgm:cxn modelId="{F0506722-6D3F-4B26-BFCA-F4825F7FEF95}" type="presParOf" srcId="{6DF3CB8C-EC64-4998-8AD3-C0ECEDA87784}" destId="{9A1E665C-3411-48F8-B14A-CA965F4DBF58}" srcOrd="1" destOrd="0" presId="urn:microsoft.com/office/officeart/2005/8/layout/process4"/>
    <dgm:cxn modelId="{EEE579AD-63F2-4D82-A85F-E5BC77A465CD}" type="presParOf" srcId="{6DF3CB8C-EC64-4998-8AD3-C0ECEDA87784}" destId="{AC60C86C-3446-4CD4-8AB4-0A670E54FDD9}" srcOrd="2" destOrd="0" presId="urn:microsoft.com/office/officeart/2005/8/layout/process4"/>
    <dgm:cxn modelId="{A0EE9AB7-7CA1-4A7B-ADCA-A3E5FD810414}" type="presParOf" srcId="{6DF3CB8C-EC64-4998-8AD3-C0ECEDA87784}" destId="{D9261913-AD3D-4A99-96D5-8105D9067EBD}" srcOrd="3" destOrd="0" presId="urn:microsoft.com/office/officeart/2005/8/layout/process4"/>
    <dgm:cxn modelId="{3FD21EAA-8B44-4A27-8264-7873B0B2C03C}" type="presParOf" srcId="{512F1489-A3F5-4343-8505-87158EEE2420}" destId="{D29E9D98-9084-4156-AF11-C50830DDE3B1}" srcOrd="1" destOrd="0" presId="urn:microsoft.com/office/officeart/2005/8/layout/process4"/>
    <dgm:cxn modelId="{F8C8C114-C5C8-4360-BAA6-057CE82101B0}" type="presParOf" srcId="{512F1489-A3F5-4343-8505-87158EEE2420}" destId="{F57C12D5-FF57-463B-95C0-163845CE4E4B}" srcOrd="2" destOrd="0" presId="urn:microsoft.com/office/officeart/2005/8/layout/process4"/>
    <dgm:cxn modelId="{370B7748-DB0D-4C52-BC07-A6A8A7E3092D}" type="presParOf" srcId="{F57C12D5-FF57-463B-95C0-163845CE4E4B}" destId="{5585FD7F-5AEB-44B2-869C-74A1258F839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6888B-3C81-450A-9B4A-317F7A148F12}">
      <dsp:nvSpPr>
        <dsp:cNvPr id="0" name=""/>
        <dsp:cNvSpPr/>
      </dsp:nvSpPr>
      <dsp:spPr>
        <a:xfrm>
          <a:off x="0" y="1732344"/>
          <a:ext cx="6499274" cy="1872231"/>
        </a:xfrm>
        <a:prstGeom prst="rect">
          <a:avLst/>
        </a:prstGeom>
        <a:solidFill>
          <a:srgbClr val="2A65A8"/>
        </a:soli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rtl="0">
            <a:lnSpc>
              <a:spcPct val="90000"/>
            </a:lnSpc>
            <a:spcBef>
              <a:spcPct val="0"/>
            </a:spcBef>
            <a:spcAft>
              <a:spcPct val="35000"/>
            </a:spcAft>
            <a:buNone/>
          </a:pPr>
          <a:r>
            <a:rPr lang="en-US" sz="3700" kern="1200" dirty="0">
              <a:solidFill>
                <a:sysClr val="window" lastClr="FFFFFF"/>
              </a:solidFill>
              <a:latin typeface="Tw Cen MT" panose="020B0602020104020603"/>
              <a:ea typeface="+mn-ea"/>
              <a:cs typeface="+mn-cs"/>
            </a:rPr>
            <a:t>Nationally Competitive</a:t>
          </a:r>
        </a:p>
      </dsp:txBody>
      <dsp:txXfrm>
        <a:off x="0" y="1732344"/>
        <a:ext cx="6499274" cy="1011005"/>
      </dsp:txXfrm>
    </dsp:sp>
    <dsp:sp modelId="{359870A0-7530-48C6-BDF2-705127EA3E14}">
      <dsp:nvSpPr>
        <dsp:cNvPr id="0" name=""/>
        <dsp:cNvSpPr/>
      </dsp:nvSpPr>
      <dsp:spPr>
        <a:xfrm>
          <a:off x="0" y="2830577"/>
          <a:ext cx="1624818" cy="861226"/>
        </a:xfrm>
        <a:prstGeom prst="rect">
          <a:avLst/>
        </a:prstGeom>
        <a:solidFill>
          <a:srgbClr val="4A66AC">
            <a:alpha val="90000"/>
            <a:tint val="40000"/>
            <a:hueOff val="0"/>
            <a:satOff val="0"/>
            <a:lumOff val="0"/>
            <a:alphaOff val="0"/>
          </a:srgbClr>
        </a:solidFill>
        <a:ln w="9525" cap="flat" cmpd="sng" algn="ctr">
          <a:solidFill>
            <a:srgbClr val="4A66AC">
              <a:alpha val="90000"/>
              <a:tint val="40000"/>
              <a:hueOff val="0"/>
              <a:satOff val="0"/>
              <a:lumOff val="0"/>
              <a:alphaOff val="0"/>
            </a:srgbClr>
          </a:solidFill>
          <a:prstDash val="solid"/>
        </a:ln>
        <a:effectLst>
          <a:outerShdw blurRad="50800" dist="25400" dir="5400000" rotWithShape="0">
            <a:srgbClr val="000000">
              <a:alpha val="2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Tw Cen MT" panose="020B0602020104020603"/>
              <a:ea typeface="+mn-ea"/>
              <a:cs typeface="+mn-cs"/>
            </a:rPr>
            <a:t>NOFO 8/2022</a:t>
          </a:r>
        </a:p>
      </dsp:txBody>
      <dsp:txXfrm>
        <a:off x="0" y="2830577"/>
        <a:ext cx="1624818" cy="861226"/>
      </dsp:txXfrm>
    </dsp:sp>
    <dsp:sp modelId="{9A1E665C-3411-48F8-B14A-CA965F4DBF58}">
      <dsp:nvSpPr>
        <dsp:cNvPr id="0" name=""/>
        <dsp:cNvSpPr/>
      </dsp:nvSpPr>
      <dsp:spPr>
        <a:xfrm>
          <a:off x="1624818" y="2830577"/>
          <a:ext cx="1624818" cy="861226"/>
        </a:xfrm>
        <a:prstGeom prst="rect">
          <a:avLst/>
        </a:prstGeom>
        <a:solidFill>
          <a:srgbClr val="4A66AC">
            <a:alpha val="90000"/>
            <a:tint val="40000"/>
            <a:hueOff val="0"/>
            <a:satOff val="0"/>
            <a:lumOff val="0"/>
            <a:alphaOff val="0"/>
          </a:srgbClr>
        </a:solidFill>
        <a:ln w="9525" cap="flat" cmpd="sng" algn="ctr">
          <a:solidFill>
            <a:srgbClr val="4A66AC">
              <a:alpha val="90000"/>
              <a:tint val="40000"/>
              <a:hueOff val="0"/>
              <a:satOff val="0"/>
              <a:lumOff val="0"/>
              <a:alphaOff val="0"/>
            </a:srgbClr>
          </a:solidFill>
          <a:prstDash val="solid"/>
        </a:ln>
        <a:effectLst>
          <a:outerShdw blurRad="50800" dist="25400" dir="5400000" rotWithShape="0">
            <a:srgbClr val="000000">
              <a:alpha val="2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Tw Cen MT" panose="020B0602020104020603"/>
              <a:ea typeface="+mn-ea"/>
              <a:cs typeface="+mn-cs"/>
            </a:rPr>
            <a:t>Anticipated Start: 10/01/2022</a:t>
          </a:r>
        </a:p>
      </dsp:txBody>
      <dsp:txXfrm>
        <a:off x="1624818" y="2830577"/>
        <a:ext cx="1624818" cy="861226"/>
      </dsp:txXfrm>
    </dsp:sp>
    <dsp:sp modelId="{AC60C86C-3446-4CD4-8AB4-0A670E54FDD9}">
      <dsp:nvSpPr>
        <dsp:cNvPr id="0" name=""/>
        <dsp:cNvSpPr/>
      </dsp:nvSpPr>
      <dsp:spPr>
        <a:xfrm>
          <a:off x="3249637" y="2830577"/>
          <a:ext cx="1624818" cy="861226"/>
        </a:xfrm>
        <a:prstGeom prst="rect">
          <a:avLst/>
        </a:prstGeom>
        <a:solidFill>
          <a:srgbClr val="4A66AC">
            <a:alpha val="90000"/>
            <a:tint val="40000"/>
            <a:hueOff val="0"/>
            <a:satOff val="0"/>
            <a:lumOff val="0"/>
            <a:alphaOff val="0"/>
          </a:srgbClr>
        </a:solidFill>
        <a:ln w="9525" cap="flat" cmpd="sng" algn="ctr">
          <a:solidFill>
            <a:srgbClr val="4A66AC">
              <a:alpha val="90000"/>
              <a:tint val="40000"/>
              <a:hueOff val="0"/>
              <a:satOff val="0"/>
              <a:lumOff val="0"/>
              <a:alphaOff val="0"/>
            </a:srgbClr>
          </a:solidFill>
          <a:prstDash val="solid"/>
        </a:ln>
        <a:effectLst>
          <a:outerShdw blurRad="50800" dist="25400" dir="5400000" rotWithShape="0">
            <a:srgbClr val="000000">
              <a:alpha val="2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Tw Cen MT" panose="020B0602020104020603"/>
              <a:ea typeface="+mn-ea"/>
              <a:cs typeface="+mn-cs"/>
            </a:rPr>
            <a:t>Community Deadline: 11/2022</a:t>
          </a:r>
        </a:p>
      </dsp:txBody>
      <dsp:txXfrm>
        <a:off x="3249637" y="2830577"/>
        <a:ext cx="1624818" cy="861226"/>
      </dsp:txXfrm>
    </dsp:sp>
    <dsp:sp modelId="{D9261913-AD3D-4A99-96D5-8105D9067EBD}">
      <dsp:nvSpPr>
        <dsp:cNvPr id="0" name=""/>
        <dsp:cNvSpPr/>
      </dsp:nvSpPr>
      <dsp:spPr>
        <a:xfrm>
          <a:off x="4874455" y="2830577"/>
          <a:ext cx="1624818" cy="861226"/>
        </a:xfrm>
        <a:prstGeom prst="rect">
          <a:avLst/>
        </a:prstGeom>
        <a:solidFill>
          <a:srgbClr val="4A66AC">
            <a:alpha val="90000"/>
            <a:tint val="40000"/>
            <a:hueOff val="0"/>
            <a:satOff val="0"/>
            <a:lumOff val="0"/>
            <a:alphaOff val="0"/>
          </a:srgbClr>
        </a:solidFill>
        <a:ln w="9525" cap="flat" cmpd="sng" algn="ctr">
          <a:solidFill>
            <a:srgbClr val="4A66AC">
              <a:alpha val="90000"/>
              <a:tint val="40000"/>
              <a:hueOff val="0"/>
              <a:satOff val="0"/>
              <a:lumOff val="0"/>
              <a:alphaOff val="0"/>
            </a:srgbClr>
          </a:solidFill>
          <a:prstDash val="solid"/>
        </a:ln>
        <a:effectLst>
          <a:outerShdw blurRad="50800" dist="25400" dir="5400000" rotWithShape="0">
            <a:srgbClr val="000000">
              <a:alpha val="2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Tw Cen MT" panose="020B0602020104020603"/>
              <a:ea typeface="+mn-ea"/>
              <a:cs typeface="+mn-cs"/>
            </a:rPr>
            <a:t>Applications Deadline: 1/2023</a:t>
          </a:r>
        </a:p>
      </dsp:txBody>
      <dsp:txXfrm>
        <a:off x="4874455" y="2830577"/>
        <a:ext cx="1624818" cy="861226"/>
      </dsp:txXfrm>
    </dsp:sp>
    <dsp:sp modelId="{5585FD7F-5AEB-44B2-869C-74A1258F8390}">
      <dsp:nvSpPr>
        <dsp:cNvPr id="0" name=""/>
        <dsp:cNvSpPr/>
      </dsp:nvSpPr>
      <dsp:spPr>
        <a:xfrm rot="10800000">
          <a:off x="0" y="11"/>
          <a:ext cx="6499274" cy="1884455"/>
        </a:xfrm>
        <a:prstGeom prst="upArrowCallout">
          <a:avLst/>
        </a:prstGeom>
        <a:solidFill>
          <a:srgbClr val="2A65A8"/>
        </a:soli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rtl="0">
            <a:lnSpc>
              <a:spcPct val="90000"/>
            </a:lnSpc>
            <a:spcBef>
              <a:spcPct val="0"/>
            </a:spcBef>
            <a:spcAft>
              <a:spcPct val="35000"/>
            </a:spcAft>
            <a:buNone/>
          </a:pPr>
          <a:r>
            <a:rPr lang="en-US" sz="4000" kern="1200" dirty="0">
              <a:solidFill>
                <a:sysClr val="window" lastClr="FFFFFF"/>
              </a:solidFill>
              <a:latin typeface="Tw Cen MT" panose="020B0602020104020603"/>
              <a:ea typeface="+mn-ea"/>
              <a:cs typeface="+mn-cs"/>
            </a:rPr>
            <a:t>Grants.gov</a:t>
          </a:r>
        </a:p>
        <a:p>
          <a:pPr marL="0" lvl="0" indent="0" algn="ctr" defTabSz="1778000" rtl="0">
            <a:lnSpc>
              <a:spcPct val="90000"/>
            </a:lnSpc>
            <a:spcBef>
              <a:spcPct val="0"/>
            </a:spcBef>
            <a:spcAft>
              <a:spcPct val="35000"/>
            </a:spcAft>
            <a:buNone/>
          </a:pPr>
          <a:r>
            <a:rPr lang="en-US" sz="4000" b="0" kern="1200" dirty="0">
              <a:solidFill>
                <a:sysClr val="window" lastClr="FFFFFF"/>
              </a:solidFill>
              <a:latin typeface="Tw Cen MT" panose="020B0602020104020603"/>
              <a:ea typeface="+mn-ea"/>
              <a:cs typeface="+mn-cs"/>
            </a:rPr>
            <a:t>FEMAGO.gov</a:t>
          </a:r>
        </a:p>
      </dsp:txBody>
      <dsp:txXfrm rot="10800000">
        <a:off x="0" y="11"/>
        <a:ext cx="6499274" cy="12244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CB1534-8F09-5B44-891F-2F92A4F76746}" type="datetimeFigureOut">
              <a:rPr lang="en-US" smtClean="0"/>
              <a:t>5/11/2022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925ED4-B862-F14D-99DF-36E58D048823}" type="slidenum">
              <a:rPr lang="en-US" smtClean="0"/>
              <a:t>‹#›</a:t>
            </a:fld>
            <a:endParaRPr lang="en-US"/>
          </a:p>
        </p:txBody>
      </p:sp>
    </p:spTree>
    <p:extLst>
      <p:ext uri="{BB962C8B-B14F-4D97-AF65-F5344CB8AC3E}">
        <p14:creationId xmlns:p14="http://schemas.microsoft.com/office/powerpoint/2010/main" val="15357047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014F9A-7FBF-744D-A86B-A33D4FA93365}" type="datetimeFigureOut">
              <a:rPr lang="en-US" smtClean="0"/>
              <a:t>5/11/2022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C6CF9E-74D3-5947-9DDD-D2357AF77A93}" type="slidenum">
              <a:rPr lang="en-US" smtClean="0"/>
              <a:t>‹#›</a:t>
            </a:fld>
            <a:endParaRPr lang="en-US"/>
          </a:p>
        </p:txBody>
      </p:sp>
    </p:spTree>
    <p:extLst>
      <p:ext uri="{BB962C8B-B14F-4D97-AF65-F5344CB8AC3E}">
        <p14:creationId xmlns:p14="http://schemas.microsoft.com/office/powerpoint/2010/main" val="38681988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twdb.texas.gov/financial/programs/TWDF/index.asp"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yes, we really are calling an important aspect of our flood work, “The Flood Quilt”, and I’ll touch on that and several other initiatives at TWDB</a:t>
            </a:r>
            <a:endParaRPr lang="en-US" dirty="0">
              <a:cs typeface="Calibri"/>
            </a:endParaRPr>
          </a:p>
        </p:txBody>
      </p:sp>
      <p:sp>
        <p:nvSpPr>
          <p:cNvPr id="4" name="Slide Number Placeholder 3"/>
          <p:cNvSpPr>
            <a:spLocks noGrp="1"/>
          </p:cNvSpPr>
          <p:nvPr>
            <p:ph type="sldNum" sz="quarter" idx="5"/>
          </p:nvPr>
        </p:nvSpPr>
        <p:spPr/>
        <p:txBody>
          <a:bodyPr/>
          <a:lstStyle/>
          <a:p>
            <a:fld id="{E7C6CF9E-74D3-5947-9DDD-D2357AF77A93}" type="slidenum">
              <a:rPr lang="en-US" smtClean="0"/>
              <a:t>1</a:t>
            </a:fld>
            <a:endParaRPr lang="en-US"/>
          </a:p>
        </p:txBody>
      </p:sp>
    </p:spTree>
    <p:extLst>
      <p:ext uri="{BB962C8B-B14F-4D97-AF65-F5344CB8AC3E}">
        <p14:creationId xmlns:p14="http://schemas.microsoft.com/office/powerpoint/2010/main" val="3534016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Since we didn’t have a single/composite data set to use, we decided to ‘quilt’ together the data we did have</a:t>
            </a:r>
          </a:p>
        </p:txBody>
      </p:sp>
      <p:sp>
        <p:nvSpPr>
          <p:cNvPr id="4" name="Slide Number Placeholder 3"/>
          <p:cNvSpPr>
            <a:spLocks noGrp="1"/>
          </p:cNvSpPr>
          <p:nvPr>
            <p:ph type="sldNum" sz="quarter" idx="5"/>
          </p:nvPr>
        </p:nvSpPr>
        <p:spPr/>
        <p:txBody>
          <a:bodyPr/>
          <a:lstStyle/>
          <a:p>
            <a:fld id="{D8629552-AA7F-44B8-ABB4-C47904BFB3E0}" type="slidenum">
              <a:rPr lang="en-US" smtClean="0"/>
              <a:t>10</a:t>
            </a:fld>
            <a:endParaRPr lang="en-US"/>
          </a:p>
        </p:txBody>
      </p:sp>
    </p:spTree>
    <p:extLst>
      <p:ext uri="{BB962C8B-B14F-4D97-AF65-F5344CB8AC3E}">
        <p14:creationId xmlns:p14="http://schemas.microsoft.com/office/powerpoint/2010/main" val="3167065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First, Here’s the extent of what FEMA has downloadable on the map service center. This includes the effective, pending, and preliminary maps</a:t>
            </a:r>
          </a:p>
          <a:p>
            <a:endParaRPr lang="en-US" sz="1200"/>
          </a:p>
          <a:p>
            <a:r>
              <a:rPr lang="en-US" sz="1200"/>
              <a:t>While it covers most of the eastern half of Texas and the state’s large metro areas. It does not cover all of TX and very little of W TX.  </a:t>
            </a:r>
          </a:p>
          <a:p>
            <a:endParaRPr lang="en-US" sz="1200"/>
          </a:p>
          <a:p>
            <a:endParaRPr lang="en-US"/>
          </a:p>
        </p:txBody>
      </p:sp>
      <p:sp>
        <p:nvSpPr>
          <p:cNvPr id="4" name="Slide Number Placeholder 3"/>
          <p:cNvSpPr>
            <a:spLocks noGrp="1"/>
          </p:cNvSpPr>
          <p:nvPr>
            <p:ph type="sldNum" sz="quarter" idx="5"/>
          </p:nvPr>
        </p:nvSpPr>
        <p:spPr/>
        <p:txBody>
          <a:bodyPr/>
          <a:lstStyle/>
          <a:p>
            <a:fld id="{D8629552-AA7F-44B8-ABB4-C47904BFB3E0}" type="slidenum">
              <a:rPr lang="en-US" smtClean="0"/>
              <a:t>11</a:t>
            </a:fld>
            <a:endParaRPr lang="en-US"/>
          </a:p>
        </p:txBody>
      </p:sp>
    </p:spTree>
    <p:extLst>
      <p:ext uri="{BB962C8B-B14F-4D97-AF65-F5344CB8AC3E}">
        <p14:creationId xmlns:p14="http://schemas.microsoft.com/office/powerpoint/2010/main" val="705643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Next up, here’s completed BLE coverage.  </a:t>
            </a:r>
          </a:p>
          <a:p>
            <a:endParaRPr lang="en-US" sz="1200" dirty="0"/>
          </a:p>
          <a:p>
            <a:r>
              <a:rPr lang="en-US" sz="1200" dirty="0"/>
              <a:t>This is not the most current view, more watersheds completed than what’s shown, but this is what was available to RFPGs in 2021.  </a:t>
            </a:r>
          </a:p>
          <a:p>
            <a:endParaRPr lang="en-US" sz="1200" dirty="0"/>
          </a:p>
          <a:p>
            <a:r>
              <a:rPr lang="en-US" sz="1200" dirty="0"/>
              <a:t>By 2024, we’ll have 100% coverage</a:t>
            </a:r>
            <a:endParaRPr lang="en-US" dirty="0"/>
          </a:p>
        </p:txBody>
      </p:sp>
      <p:sp>
        <p:nvSpPr>
          <p:cNvPr id="4" name="Slide Number Placeholder 3"/>
          <p:cNvSpPr>
            <a:spLocks noGrp="1"/>
          </p:cNvSpPr>
          <p:nvPr>
            <p:ph type="sldNum" sz="quarter" idx="5"/>
          </p:nvPr>
        </p:nvSpPr>
        <p:spPr/>
        <p:txBody>
          <a:bodyPr/>
          <a:lstStyle/>
          <a:p>
            <a:fld id="{D8629552-AA7F-44B8-ABB4-C47904BFB3E0}" type="slidenum">
              <a:rPr lang="en-US" smtClean="0"/>
              <a:t>12</a:t>
            </a:fld>
            <a:endParaRPr lang="en-US"/>
          </a:p>
        </p:txBody>
      </p:sp>
    </p:spTree>
    <p:extLst>
      <p:ext uri="{BB962C8B-B14F-4D97-AF65-F5344CB8AC3E}">
        <p14:creationId xmlns:p14="http://schemas.microsoft.com/office/powerpoint/2010/main" val="3904473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Third - the digitized paper maps.</a:t>
            </a:r>
          </a:p>
          <a:p>
            <a:endParaRPr lang="en-US" sz="1200" dirty="0"/>
          </a:p>
          <a:p>
            <a:r>
              <a:rPr lang="en-US" sz="1200" dirty="0"/>
              <a:t>This FEMA effective data is not available on the NFHL, but is available as ‘pdf’ on the MSC.  We have a digitized coverage of this data that we used.</a:t>
            </a:r>
          </a:p>
          <a:p>
            <a:endParaRPr lang="en-US" sz="1200" dirty="0"/>
          </a:p>
          <a:p>
            <a:r>
              <a:rPr lang="en-US" sz="1200" dirty="0"/>
              <a:t>Important to notice the little orange specs on the map - cities that have FIRM data inside counties with no map data.</a:t>
            </a:r>
          </a:p>
        </p:txBody>
      </p:sp>
      <p:sp>
        <p:nvSpPr>
          <p:cNvPr id="4" name="Slide Number Placeholder 3"/>
          <p:cNvSpPr>
            <a:spLocks noGrp="1"/>
          </p:cNvSpPr>
          <p:nvPr>
            <p:ph type="sldNum" sz="quarter" idx="5"/>
          </p:nvPr>
        </p:nvSpPr>
        <p:spPr/>
        <p:txBody>
          <a:bodyPr/>
          <a:lstStyle/>
          <a:p>
            <a:fld id="{D8629552-AA7F-44B8-ABB4-C47904BFB3E0}" type="slidenum">
              <a:rPr lang="en-US" smtClean="0"/>
              <a:t>13</a:t>
            </a:fld>
            <a:endParaRPr lang="en-US"/>
          </a:p>
        </p:txBody>
      </p:sp>
    </p:spTree>
    <p:extLst>
      <p:ext uri="{BB962C8B-B14F-4D97-AF65-F5344CB8AC3E}">
        <p14:creationId xmlns:p14="http://schemas.microsoft.com/office/powerpoint/2010/main" val="3346325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availability layers for those three data sources.</a:t>
            </a:r>
            <a:br>
              <a:rPr lang="en-US" dirty="0"/>
            </a:br>
            <a:br>
              <a:rPr lang="en-US" dirty="0"/>
            </a:br>
            <a:r>
              <a:rPr lang="en-US" dirty="0"/>
              <a:t>As you can see even when these 3 sources are combined, there is still white space (or gaps) with no data.</a:t>
            </a:r>
          </a:p>
          <a:p>
            <a:endParaRPr lang="en-US" dirty="0"/>
          </a:p>
          <a:p>
            <a:r>
              <a:rPr lang="en-US" dirty="0"/>
              <a:t>So, that left us with our next “problem”. Incomplete coverage. Particularly, in rural areas.</a:t>
            </a:r>
            <a:br>
              <a:rPr lang="en-US" dirty="0"/>
            </a:br>
            <a:br>
              <a:rPr lang="en-US" dirty="0"/>
            </a:br>
            <a:r>
              <a:rPr lang="en-US" dirty="0"/>
              <a:t>Nationally, FEMA has mapped 90% of the population.  But in Texas that still left us with large gaps in the state.  We needed to support our rural planning regions with reasonably accurate data and produce complete coverage in a few months versus years…</a:t>
            </a:r>
          </a:p>
        </p:txBody>
      </p:sp>
      <p:sp>
        <p:nvSpPr>
          <p:cNvPr id="4" name="Slide Number Placeholder 3"/>
          <p:cNvSpPr>
            <a:spLocks noGrp="1"/>
          </p:cNvSpPr>
          <p:nvPr>
            <p:ph type="sldNum" sz="quarter" idx="5"/>
          </p:nvPr>
        </p:nvSpPr>
        <p:spPr/>
        <p:txBody>
          <a:bodyPr/>
          <a:lstStyle/>
          <a:p>
            <a:fld id="{D8629552-AA7F-44B8-ABB4-C47904BFB3E0}" type="slidenum">
              <a:rPr lang="en-US" smtClean="0"/>
              <a:t>14</a:t>
            </a:fld>
            <a:endParaRPr lang="en-US"/>
          </a:p>
        </p:txBody>
      </p:sp>
    </p:spTree>
    <p:extLst>
      <p:ext uri="{BB962C8B-B14F-4D97-AF65-F5344CB8AC3E}">
        <p14:creationId xmlns:p14="http://schemas.microsoft.com/office/powerpoint/2010/main" val="1097722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Well, credit goes to Prof. Maidment in first introducing us to Paul Bates from UK Bristol and a group out of the UK, called Fathom was producing data that would meet our needs.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You might be familiar with their product, Flood Factor, that is now on sites like Redfin and realtor.com</a:t>
            </a:r>
            <a:endParaRPr lang="en-US" sz="1200"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We worked with Fathom, who is a collaborator with First Street Foundation</a:t>
            </a:r>
            <a:r>
              <a:rPr lang="en-US" dirty="0"/>
              <a:t> </a:t>
            </a:r>
            <a:r>
              <a:rPr lang="en-US" sz="1200" dirty="0"/>
              <a:t>to fill in that remaining white space with our data.</a:t>
            </a:r>
          </a:p>
          <a:p>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settled on calling this dataset the cursory floodplain, because we already have the approximate floodplain. We wanted to make it clear that the data generated by this model was not as not as robust as other layers in the quilt.</a:t>
            </a:r>
            <a:endParaRPr lang="en-US" sz="1200" dirty="0"/>
          </a:p>
          <a:p>
            <a:endParaRPr lang="en-US" sz="1200" strike="sngStrike" dirty="0"/>
          </a:p>
          <a:p>
            <a:r>
              <a:rPr lang="en-US" sz="1200" dirty="0"/>
              <a:t>Our cursory floodplain generated by Fathom provided sharper resolution than their national scale data, because LiDAR is available for the entire state so they were able to use the TX LiDAR data in the model.</a:t>
            </a:r>
          </a:p>
          <a:p>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layer created used 30-meter modeling, 3 meter mapping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cs typeface="Calibri"/>
            </a:endParaRPr>
          </a:p>
          <a:p>
            <a:r>
              <a:rPr lang="en-US" dirty="0">
                <a:cs typeface="Calibri"/>
              </a:rPr>
              <a:t>We were able to get a statewide model for less than the cost of BLE for one HUC 8 and it only took a few months.  The future of floodplain mapping is changing rapidly towards increased efficiencies.</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629552-AA7F-44B8-ABB4-C47904BFB3E0}" type="slidenum">
              <a:rPr lang="en-US" smtClean="0"/>
              <a:t>15</a:t>
            </a:fld>
            <a:endParaRPr lang="en-US"/>
          </a:p>
        </p:txBody>
      </p:sp>
    </p:spTree>
    <p:extLst>
      <p:ext uri="{BB962C8B-B14F-4D97-AF65-F5344CB8AC3E}">
        <p14:creationId xmlns:p14="http://schemas.microsoft.com/office/powerpoint/2010/main" val="3083038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Here is the final statewide floodplain “Quilt” with all of the layers stitched together according to an initial prioritization we developed </a:t>
            </a:r>
          </a:p>
          <a:p>
            <a:pPr marL="0" indent="0">
              <a:buFontTx/>
              <a:buNone/>
            </a:pPr>
            <a:r>
              <a:rPr lang="en-US" dirty="0"/>
              <a:t>We tried to roughly establish which layer was likely to be ‘best available’ over another layer.</a:t>
            </a:r>
          </a:p>
          <a:p>
            <a:pPr marL="0" indent="0">
              <a:buFontTx/>
              <a:buNone/>
            </a:pPr>
            <a:r>
              <a:rPr lang="en-US" dirty="0"/>
              <a:t>But, RFPGs can adjust those prioritization layers as they desire.  For example, if they think their 2019 BLE data is better than their 2005 “detailed” studies, they can just swap the priority.</a:t>
            </a:r>
          </a:p>
          <a:p>
            <a:pPr marL="0" indent="0">
              <a:buFontTx/>
              <a:buNone/>
            </a:pPr>
            <a:r>
              <a:rPr lang="en-US" dirty="0"/>
              <a:t>Reminder this data is being used for planning purposes, not to be confused with regulatory floodplain data which has stricter controls on how you can adjust it.</a:t>
            </a:r>
          </a:p>
        </p:txBody>
      </p:sp>
      <p:sp>
        <p:nvSpPr>
          <p:cNvPr id="4" name="Slide Number Placeholder 3"/>
          <p:cNvSpPr>
            <a:spLocks noGrp="1"/>
          </p:cNvSpPr>
          <p:nvPr>
            <p:ph type="sldNum" sz="quarter" idx="5"/>
          </p:nvPr>
        </p:nvSpPr>
        <p:spPr/>
        <p:txBody>
          <a:bodyPr/>
          <a:lstStyle/>
          <a:p>
            <a:fld id="{E7C6CF9E-74D3-5947-9DDD-D2357AF77A93}" type="slidenum">
              <a:rPr lang="en-US" smtClean="0"/>
              <a:t>16</a:t>
            </a:fld>
            <a:endParaRPr lang="en-US"/>
          </a:p>
        </p:txBody>
      </p:sp>
    </p:spTree>
    <p:extLst>
      <p:ext uri="{BB962C8B-B14F-4D97-AF65-F5344CB8AC3E}">
        <p14:creationId xmlns:p14="http://schemas.microsoft.com/office/powerpoint/2010/main" val="880791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one zoomed in view of the floodplains around Bryan/College Station.</a:t>
            </a:r>
          </a:p>
          <a:p>
            <a:r>
              <a:rPr lang="en-US" dirty="0"/>
              <a:t>Note, the Navasota River with all the different colors.  You can see 3 different colors (data sets) all on the same river, why?  This river splits Brazos County and Madison County and those two counties had maps developed at different times, resulting in different study efforts of different quality.  Part of </a:t>
            </a:r>
            <a:r>
              <a:rPr lang="en-US" sz="1200" b="0" i="0" kern="1200" dirty="0">
                <a:solidFill>
                  <a:schemeClr val="tx1"/>
                </a:solidFill>
                <a:effectLst/>
                <a:latin typeface="+mn-lt"/>
                <a:ea typeface="+mn-ea"/>
                <a:cs typeface="+mn-cs"/>
              </a:rPr>
              <a:t>Milam County (top left) was recently mapped as part of the BLE effort. Some areas were not mapped yet and so the fathom model is used.</a:t>
            </a:r>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17</a:t>
            </a:fld>
            <a:endParaRPr lang="en-US"/>
          </a:p>
        </p:txBody>
      </p:sp>
    </p:spTree>
    <p:extLst>
      <p:ext uri="{BB962C8B-B14F-4D97-AF65-F5344CB8AC3E}">
        <p14:creationId xmlns:p14="http://schemas.microsoft.com/office/powerpoint/2010/main" val="36635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Tx/>
              <a:buChar char="-"/>
            </a:pPr>
            <a:r>
              <a:rPr lang="en-US" dirty="0"/>
              <a:t>Flood quilt online on our flood planning data hub</a:t>
            </a:r>
          </a:p>
          <a:p>
            <a:pPr marL="171450" indent="-171450">
              <a:buFontTx/>
              <a:buChar char="-"/>
            </a:pPr>
            <a:r>
              <a:rPr lang="en-US" u="none" dirty="0"/>
              <a:t>Last year I was bragging about how we had statewide LiDAR topo publicly available, this year I get to brag about how we have 100% complete statewide flood risk data available through the quilt (and by 2024 with BLE data where you can download each model as well).</a:t>
            </a:r>
          </a:p>
          <a:p>
            <a:pPr marL="171450" indent="-171450">
              <a:buFontTx/>
              <a:buChar char="-"/>
            </a:pPr>
            <a:r>
              <a:rPr lang="en-US" u="none" dirty="0"/>
              <a:t>For those of you that have been in the flood mapping industry, just think about that for a sec.  How complicated it used to be to develop data, much less statewide data.</a:t>
            </a:r>
          </a:p>
          <a:p>
            <a:pPr marL="171450" indent="-171450">
              <a:buFontTx/>
              <a:buChar char="-"/>
            </a:pPr>
            <a:r>
              <a:rPr lang="en-US" u="none" dirty="0"/>
              <a:t>Its certainly not exaggerating to say Prof. Maidment has been an integral part of how this all developed in both TX and across the US.</a:t>
            </a:r>
          </a:p>
          <a:p>
            <a:pPr marL="0" indent="0">
              <a:buNone/>
            </a:pPr>
            <a:endParaRPr lang="en-US" u="none" dirty="0"/>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18</a:t>
            </a:fld>
            <a:endParaRPr lang="en-US"/>
          </a:p>
        </p:txBody>
      </p:sp>
    </p:spTree>
    <p:extLst>
      <p:ext uri="{BB962C8B-B14F-4D97-AF65-F5344CB8AC3E}">
        <p14:creationId xmlns:p14="http://schemas.microsoft.com/office/powerpoint/2010/main" val="292798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u="none" strike="noStrike" kern="1200" baseline="0" dirty="0">
                <a:solidFill>
                  <a:schemeClr val="tx1"/>
                </a:solidFill>
                <a:latin typeface="+mn-lt"/>
                <a:ea typeface="+mn-ea"/>
                <a:cs typeface="+mn-cs"/>
              </a:rPr>
              <a:t>Finally, while I’m not going to touch on state flood funding, I would be remiss if I didn’t mention FEMA’s FMA program managed by TWDB</a:t>
            </a:r>
          </a:p>
          <a:p>
            <a:pPr marL="171450" indent="-171450">
              <a:buFont typeface="Arial" panose="020B0604020202020204" pitchFamily="34" charset="0"/>
              <a:buChar char="•"/>
            </a:pPr>
            <a:r>
              <a:rPr lang="en-US" b="0" i="0" u="none" strike="noStrike" kern="1200" baseline="0" dirty="0">
                <a:solidFill>
                  <a:schemeClr val="tx1"/>
                </a:solidFill>
                <a:latin typeface="+mn-lt"/>
                <a:ea typeface="+mn-ea"/>
                <a:cs typeface="+mn-cs"/>
              </a:rPr>
              <a:t>FMA has 3 main project types shown here.  Perhaps building elevations is most popular in TX.</a:t>
            </a:r>
          </a:p>
          <a:p>
            <a:pPr marL="171450" indent="-171450">
              <a:buFont typeface="Arial" panose="020B0604020202020204" pitchFamily="34" charset="0"/>
              <a:buChar char="•"/>
            </a:pPr>
            <a:r>
              <a:rPr lang="en-US" b="0" i="0" u="none" strike="noStrike" kern="1200" baseline="0" dirty="0">
                <a:solidFill>
                  <a:schemeClr val="tx1"/>
                </a:solidFill>
                <a:latin typeface="+mn-lt"/>
                <a:ea typeface="+mn-ea"/>
                <a:cs typeface="+mn-cs"/>
              </a:rPr>
              <a:t>Table shows how federal and local shares combine for total project costs.  Each row represents usually 10-15 communities and their associated projects.</a:t>
            </a:r>
          </a:p>
          <a:p>
            <a:pPr marL="171450" indent="-171450">
              <a:buFont typeface="Arial" panose="020B0604020202020204" pitchFamily="34" charset="0"/>
              <a:buChar char="•"/>
            </a:pPr>
            <a:r>
              <a:rPr lang="en-US" b="0" i="0" u="none" strike="noStrike" kern="1200" baseline="0" dirty="0">
                <a:solidFill>
                  <a:schemeClr val="tx1"/>
                </a:solidFill>
                <a:latin typeface="+mn-lt"/>
                <a:ea typeface="+mn-ea"/>
                <a:cs typeface="+mn-cs"/>
              </a:rPr>
              <a:t>Key point of this table shows really strong cost leverage for this program.  One of the best for flooding.</a:t>
            </a:r>
          </a:p>
          <a:p>
            <a:pPr marL="171450" lvl="0" indent="-171450">
              <a:buFont typeface="Arial" panose="020B0604020202020204" pitchFamily="34" charset="0"/>
              <a:buChar char="•"/>
            </a:pPr>
            <a:r>
              <a:rPr lang="en-US" b="0" i="0" u="none" strike="noStrike" kern="1200" baseline="0" dirty="0">
                <a:solidFill>
                  <a:schemeClr val="tx1"/>
                </a:solidFill>
                <a:latin typeface="+mn-lt"/>
                <a:ea typeface="+mn-ea"/>
                <a:cs typeface="+mn-cs"/>
              </a:rPr>
              <a:t>In FY20, obtained nearly 1/3 of available federal funding ($200M), good/bad, LA got even more.  Friendly competition for highest past few years.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kern="1200" baseline="0" dirty="0">
                <a:solidFill>
                  <a:schemeClr val="tx1"/>
                </a:solidFill>
                <a:latin typeface="+mn-lt"/>
                <a:ea typeface="+mn-ea"/>
                <a:cs typeface="+mn-cs"/>
              </a:rPr>
              <a:t>Note funds are ALL pass through for state.  State has one contract per year with FEMA, then manages the subcontracts with various communities.  Those communities then have sub-subcontracts with elevation contractors, engineers, and other professionals.</a:t>
            </a:r>
          </a:p>
          <a:p>
            <a:pPr marL="171450" lvl="0" indent="-171450">
              <a:buFont typeface="Arial" panose="020B0604020202020204" pitchFamily="34" charset="0"/>
              <a:buChar char="•"/>
            </a:pPr>
            <a:r>
              <a:rPr lang="en-US" b="0" i="0" u="none" strike="noStrike" kern="1200" baseline="0" dirty="0">
                <a:solidFill>
                  <a:schemeClr val="tx1"/>
                </a:solidFill>
                <a:latin typeface="+mn-lt"/>
                <a:ea typeface="+mn-ea"/>
                <a:cs typeface="+mn-cs"/>
              </a:rPr>
              <a:t>In summary, FMA is one of the best leveraged federal funding programs out there and we have a strong history dating back to 1998 with this program.</a:t>
            </a:r>
          </a:p>
        </p:txBody>
      </p:sp>
      <p:sp>
        <p:nvSpPr>
          <p:cNvPr id="4" name="Slide Number Placeholder 3"/>
          <p:cNvSpPr>
            <a:spLocks noGrp="1"/>
          </p:cNvSpPr>
          <p:nvPr>
            <p:ph type="sldNum" sz="quarter" idx="5"/>
          </p:nvPr>
        </p:nvSpPr>
        <p:spPr/>
        <p:txBody>
          <a:bodyPr/>
          <a:lstStyle/>
          <a:p>
            <a:fld id="{E7C6CF9E-74D3-5947-9DDD-D2357AF77A93}" type="slidenum">
              <a:rPr lang="en-US" smtClean="0"/>
              <a:t>19</a:t>
            </a:fld>
            <a:endParaRPr lang="en-US"/>
          </a:p>
        </p:txBody>
      </p:sp>
    </p:spTree>
    <p:extLst>
      <p:ext uri="{BB962C8B-B14F-4D97-AF65-F5344CB8AC3E}">
        <p14:creationId xmlns:p14="http://schemas.microsoft.com/office/powerpoint/2010/main" val="531846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Texas is no stranger to floods, and in the wake of several consecutive years of extreme floods (2015 Memorial Day, 2016 Tax Day, and 2017 Harvey),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2019 Texas passed a series of laws to improve our efforts against flood risk and damage statewide.  These laws were centered on 3 principles – mapping, planning, mitigation.  </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US" dirty="0"/>
              <a:t>First need improved mapping.  NFHL covers only about 50% of the land area of TX, so many areas have no maps at all.  Texas recently completed statewide LiDAR so focused efforts on approximate mapping (with LiDAR) </a:t>
            </a:r>
            <a:r>
              <a:rPr lang="en-US" u="sng" dirty="0"/>
              <a:t>statewide</a:t>
            </a:r>
            <a:r>
              <a:rPr lang="en-US" u="none" dirty="0"/>
              <a:t>, no watershed unstudied.</a:t>
            </a:r>
            <a:endParaRPr lang="en-US" dirty="0"/>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US" dirty="0"/>
              <a:t>Second, we developed a brand new statewide flood planning process with target dates for 2023 regional plans and 2024 statewide plan.</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US" dirty="0"/>
              <a:t>Finally, Mitigation – Almost $1.5B to support mitigation efforts with several programs.  Goal is that new mapping and planning would support future mitigation, but also knew of immediate needs that could begin right now.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a practical effect on our state agency, we increased from maybe 10 folks focused on flood activities to well over 50 folks in a couple years to manage these new programs.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Have time only to touch on the first two.  But, we have tons of info on our website if you want to learn more.</a:t>
            </a:r>
          </a:p>
          <a:p>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2</a:t>
            </a:fld>
            <a:endParaRPr lang="en-US"/>
          </a:p>
        </p:txBody>
      </p:sp>
    </p:spTree>
    <p:extLst>
      <p:ext uri="{BB962C8B-B14F-4D97-AF65-F5344CB8AC3E}">
        <p14:creationId xmlns:p14="http://schemas.microsoft.com/office/powerpoint/2010/main" val="2561363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main point to highlight is with the new Infrastructure Investment and Jobs (IIJA) Act, FMA is getting a huge infusion of federal funds, resulting in triple the prior year funding levels (~$160M to ~$500M+ per year ongoing for at least 5yrs, I think)</a:t>
            </a:r>
          </a:p>
          <a:p>
            <a:pPr marL="171450" indent="-171450">
              <a:buFontTx/>
              <a:buChar char="-"/>
            </a:pPr>
            <a:r>
              <a:rPr lang="en-US" dirty="0"/>
              <a:t>Because its nationally competitive, it doesn’t automatically mean Texas gets 3x the money.  We need 3x the applicants to get a chance of 3x the awards.  Hence me asking you all to spread the word.  And those of you from other states, please ignore this.</a:t>
            </a:r>
          </a:p>
          <a:p>
            <a:pPr marL="171450" indent="-171450">
              <a:buFontTx/>
              <a:buChar char="-"/>
            </a:pPr>
            <a:r>
              <a:rPr lang="en-US" dirty="0"/>
              <a:t>Notice of Funding Opportunity announcement is usually Aug each year</a:t>
            </a:r>
          </a:p>
          <a:p>
            <a:pPr marL="171450" indent="-171450">
              <a:buFontTx/>
              <a:buChar char="-"/>
            </a:pPr>
            <a:r>
              <a:rPr lang="en-US" dirty="0"/>
              <a:t>Communities need to submit to TWDB by late Nov/early Dec</a:t>
            </a:r>
          </a:p>
          <a:p>
            <a:pPr marL="171450" indent="-171450">
              <a:buFontTx/>
              <a:buChar char="-"/>
            </a:pPr>
            <a:r>
              <a:rPr lang="en-US" dirty="0"/>
              <a:t>TWDB needs to submit to FEMA by Jan 2023.</a:t>
            </a:r>
          </a:p>
          <a:p>
            <a:pPr marL="171450" indent="-171450">
              <a:buFontTx/>
              <a:buChar char="-"/>
            </a:pPr>
            <a:r>
              <a:rPr lang="en-US" dirty="0"/>
              <a:t>Not too early to start considering what sort of projects each community may want to apply for.</a:t>
            </a:r>
          </a:p>
          <a:p>
            <a:pPr marL="171450" indent="-171450">
              <a:buFontTx/>
              <a:buChar char="-"/>
            </a:pPr>
            <a:r>
              <a:rPr lang="en-US" dirty="0"/>
              <a:t>For you consultants out there, even grant application development (aka- efforts now helping communities) may be reimbursed by the grant, if awarded.</a:t>
            </a:r>
          </a:p>
        </p:txBody>
      </p:sp>
      <p:sp>
        <p:nvSpPr>
          <p:cNvPr id="4" name="Slide Number Placeholder 3"/>
          <p:cNvSpPr>
            <a:spLocks noGrp="1"/>
          </p:cNvSpPr>
          <p:nvPr>
            <p:ph type="sldNum" sz="quarter" idx="5"/>
          </p:nvPr>
        </p:nvSpPr>
        <p:spPr/>
        <p:txBody>
          <a:bodyPr/>
          <a:lstStyle/>
          <a:p>
            <a:fld id="{E7C6CF9E-74D3-5947-9DDD-D2357AF77A93}" type="slidenum">
              <a:rPr lang="en-US" smtClean="0"/>
              <a:t>20</a:t>
            </a:fld>
            <a:endParaRPr lang="en-US"/>
          </a:p>
        </p:txBody>
      </p:sp>
    </p:spTree>
    <p:extLst>
      <p:ext uri="{BB962C8B-B14F-4D97-AF65-F5344CB8AC3E}">
        <p14:creationId xmlns:p14="http://schemas.microsoft.com/office/powerpoint/2010/main" val="1496097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FMA gets best funding leverage with SRL and RL properties (100/0, 90/10) and it can be a pain to figure out how many a community has and whether its worth considering FMA grants.  We tried to make that a little easier for communities by recently putting up this web viewer that shows # rep loss structures, # losses, total amount paid out to get a sense of the magnitude of prior claims/payouts.</a:t>
            </a:r>
          </a:p>
          <a:p>
            <a:pPr marL="171450" indent="-171450">
              <a:buFontTx/>
              <a:buChar char="-"/>
            </a:pPr>
            <a:r>
              <a:rPr lang="en-US" dirty="0"/>
              <a:t>This site doesn’t have detail of each address, but gives you a sense of where demand is highest, so those community officials can then quickly assess if they want to spend more time pursuing mitigation activities for their community.</a:t>
            </a:r>
          </a:p>
        </p:txBody>
      </p:sp>
      <p:sp>
        <p:nvSpPr>
          <p:cNvPr id="4" name="Slide Number Placeholder 3"/>
          <p:cNvSpPr>
            <a:spLocks noGrp="1"/>
          </p:cNvSpPr>
          <p:nvPr>
            <p:ph type="sldNum" sz="quarter" idx="5"/>
          </p:nvPr>
        </p:nvSpPr>
        <p:spPr/>
        <p:txBody>
          <a:bodyPr/>
          <a:lstStyle/>
          <a:p>
            <a:fld id="{E7C6CF9E-74D3-5947-9DDD-D2357AF77A93}" type="slidenum">
              <a:rPr lang="en-US" smtClean="0"/>
              <a:t>21</a:t>
            </a:fld>
            <a:endParaRPr lang="en-US"/>
          </a:p>
        </p:txBody>
      </p:sp>
    </p:spTree>
    <p:extLst>
      <p:ext uri="{BB962C8B-B14F-4D97-AF65-F5344CB8AC3E}">
        <p14:creationId xmlns:p14="http://schemas.microsoft.com/office/powerpoint/2010/main" val="4215203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it.  Happy to take any questions you have.</a:t>
            </a:r>
          </a:p>
        </p:txBody>
      </p:sp>
      <p:sp>
        <p:nvSpPr>
          <p:cNvPr id="4" name="Slide Number Placeholder 3"/>
          <p:cNvSpPr>
            <a:spLocks noGrp="1"/>
          </p:cNvSpPr>
          <p:nvPr>
            <p:ph type="sldNum" sz="quarter" idx="5"/>
          </p:nvPr>
        </p:nvSpPr>
        <p:spPr/>
        <p:txBody>
          <a:bodyPr/>
          <a:lstStyle/>
          <a:p>
            <a:fld id="{E7C6CF9E-74D3-5947-9DDD-D2357AF77A93}" type="slidenum">
              <a:rPr lang="en-US" smtClean="0"/>
              <a:t>22</a:t>
            </a:fld>
            <a:endParaRPr lang="en-US"/>
          </a:p>
        </p:txBody>
      </p:sp>
    </p:spTree>
    <p:extLst>
      <p:ext uri="{BB962C8B-B14F-4D97-AF65-F5344CB8AC3E}">
        <p14:creationId xmlns:p14="http://schemas.microsoft.com/office/powerpoint/2010/main" val="193573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Font typeface="Arial" panose="020B0604020202020204" pitchFamily="34" charset="0"/>
              <a:buNone/>
            </a:pPr>
            <a:r>
              <a:rPr lang="en-US" altLang="en-US" dirty="0">
                <a:solidFill>
                  <a:srgbClr val="4C6184"/>
                </a:solidFill>
              </a:rPr>
              <a:t>Go over ordinances, regulations, permitting process, and map updates.  Even with homeowners and business owners.</a:t>
            </a:r>
          </a:p>
          <a:p>
            <a:pPr marL="0" indent="0" eaLnBrk="1" hangingPunct="1">
              <a:spcBef>
                <a:spcPct val="0"/>
              </a:spcBef>
              <a:buFont typeface="Arial" panose="020B0604020202020204" pitchFamily="34" charset="0"/>
              <a:buNone/>
            </a:pPr>
            <a:r>
              <a:rPr lang="en-US" altLang="en-US" dirty="0">
                <a:solidFill>
                  <a:srgbClr val="4C6184"/>
                </a:solidFill>
              </a:rPr>
              <a:t>Trainings virtually and in-person, most of them count for continuing education credits for certified floodplain managers and professional engineers</a:t>
            </a:r>
          </a:p>
          <a:p>
            <a:pPr marL="171450" indent="-171450">
              <a:buFont typeface="Arial" panose="020B0604020202020204" pitchFamily="34" charset="0"/>
              <a:buChar char="•"/>
            </a:pPr>
            <a:r>
              <a:rPr lang="en-US" dirty="0"/>
              <a:t>Floodplain </a:t>
            </a:r>
            <a:r>
              <a:rPr lang="en-US" dirty="0" err="1"/>
              <a:t>Mgmt</a:t>
            </a:r>
            <a:r>
              <a:rPr lang="en-US" dirty="0"/>
              <a:t> 101 is a 2 day online webinar and is a great introduction.</a:t>
            </a:r>
          </a:p>
          <a:p>
            <a:pPr marL="171450" indent="-171450">
              <a:buFont typeface="Arial" panose="020B0604020202020204" pitchFamily="34" charset="0"/>
              <a:buChar char="•"/>
            </a:pPr>
            <a:r>
              <a:rPr lang="en-US" dirty="0"/>
              <a:t>We also have trainings on:</a:t>
            </a:r>
          </a:p>
          <a:p>
            <a:pPr marL="171450" indent="-171450">
              <a:buFont typeface="Arial" panose="020B0604020202020204" pitchFamily="34" charset="0"/>
              <a:buChar char="•"/>
            </a:pPr>
            <a:r>
              <a:rPr lang="en-US" dirty="0"/>
              <a:t>Elevation Certificates </a:t>
            </a:r>
          </a:p>
          <a:p>
            <a:pPr marL="171450" indent="-171450">
              <a:buFont typeface="Arial" panose="020B0604020202020204" pitchFamily="34" charset="0"/>
              <a:buChar char="•"/>
            </a:pPr>
            <a:r>
              <a:rPr lang="en-US" dirty="0"/>
              <a:t>Base Level Engineering</a:t>
            </a:r>
          </a:p>
          <a:p>
            <a:pPr marL="171450" indent="-171450">
              <a:buFont typeface="Arial" panose="020B0604020202020204" pitchFamily="34" charset="0"/>
              <a:buChar char="•"/>
            </a:pPr>
            <a:r>
              <a:rPr lang="en-US" dirty="0"/>
              <a:t>Substantial Damage/Substantial Improvement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kern="1200" dirty="0">
                <a:solidFill>
                  <a:srgbClr val="4C6184"/>
                </a:solidFill>
                <a:latin typeface="+mn-lt"/>
                <a:ea typeface="+mn-ea"/>
                <a:cs typeface="+mn-cs"/>
              </a:rPr>
              <a:t>Conduct Community Assistance Visits (CAVs) – longer process where we review permits, going back a few years, and tour the floodplain areas for structural compliance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kern="1200" dirty="0">
                <a:solidFill>
                  <a:srgbClr val="4C6184"/>
                </a:solidFill>
                <a:latin typeface="+mn-lt"/>
                <a:ea typeface="+mn-ea"/>
                <a:cs typeface="+mn-cs"/>
              </a:rPr>
              <a:t>We can also review how a community does their Substantial Damage assessments, which</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kern="1200" dirty="0">
                <a:solidFill>
                  <a:srgbClr val="4C6184"/>
                </a:solidFill>
                <a:latin typeface="+mn-lt"/>
                <a:ea typeface="+mn-ea"/>
                <a:cs typeface="+mn-cs"/>
              </a:rPr>
              <a:t>are important for building back better, meeting current codes, and retrofitting older homes</a:t>
            </a:r>
          </a:p>
        </p:txBody>
      </p:sp>
      <p:sp>
        <p:nvSpPr>
          <p:cNvPr id="4" name="Slide Number Placeholder 3"/>
          <p:cNvSpPr>
            <a:spLocks noGrp="1"/>
          </p:cNvSpPr>
          <p:nvPr>
            <p:ph type="sldNum" sz="quarter" idx="5"/>
          </p:nvPr>
        </p:nvSpPr>
        <p:spPr/>
        <p:txBody>
          <a:bodyPr/>
          <a:lstStyle/>
          <a:p>
            <a:fld id="{E7C6CF9E-74D3-5947-9DDD-D2357AF77A93}" type="slidenum">
              <a:rPr lang="en-US" smtClean="0"/>
              <a:t>23</a:t>
            </a:fld>
            <a:endParaRPr lang="en-US"/>
          </a:p>
        </p:txBody>
      </p:sp>
    </p:spTree>
    <p:extLst>
      <p:ext uri="{BB962C8B-B14F-4D97-AF65-F5344CB8AC3E}">
        <p14:creationId xmlns:p14="http://schemas.microsoft.com/office/powerpoint/2010/main" val="3581992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20000"/>
              </a:spcBef>
              <a:buFont typeface="Arial" pitchFamily="34" charset="0"/>
              <a:buNone/>
              <a:defRPr/>
            </a:pPr>
            <a:r>
              <a:rPr lang="en-US" sz="1200" dirty="0">
                <a:latin typeface="+mn-lt"/>
              </a:rPr>
              <a:t>$87 Million awarded since 2008</a:t>
            </a:r>
          </a:p>
          <a:p>
            <a:pPr>
              <a:lnSpc>
                <a:spcPct val="120000"/>
              </a:lnSpc>
            </a:pPr>
            <a:r>
              <a:rPr lang="en-US" dirty="0"/>
              <a:t>Jurisdictions that Apply must have a FEMA approved Hazard Mitigation Plan</a:t>
            </a:r>
          </a:p>
          <a:p>
            <a:pPr>
              <a:lnSpc>
                <a:spcPct val="120000"/>
              </a:lnSpc>
            </a:pPr>
            <a:r>
              <a:rPr lang="en-US" dirty="0"/>
              <a:t>And the Properties being mitigated must be insured thru the NFIP</a:t>
            </a:r>
          </a:p>
        </p:txBody>
      </p:sp>
      <p:sp>
        <p:nvSpPr>
          <p:cNvPr id="4" name="Slide Number Placeholder 3"/>
          <p:cNvSpPr>
            <a:spLocks noGrp="1"/>
          </p:cNvSpPr>
          <p:nvPr>
            <p:ph type="sldNum" sz="quarter" idx="10"/>
          </p:nvPr>
        </p:nvSpPr>
        <p:spPr/>
        <p:txBody>
          <a:bodyPr/>
          <a:lstStyle/>
          <a:p>
            <a:fld id="{E7C6CF9E-74D3-5947-9DDD-D2357AF77A93}" type="slidenum">
              <a:rPr lang="en-US" smtClean="0"/>
              <a:t>24</a:t>
            </a:fld>
            <a:endParaRPr lang="en-US"/>
          </a:p>
        </p:txBody>
      </p:sp>
    </p:spTree>
    <p:extLst>
      <p:ext uri="{BB962C8B-B14F-4D97-AF65-F5344CB8AC3E}">
        <p14:creationId xmlns:p14="http://schemas.microsoft.com/office/powerpoint/2010/main" val="1604834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Texas Water Development Fund (</a:t>
            </a:r>
            <a:r>
              <a:rPr lang="en-US" sz="1200" u="sng" kern="1200" dirty="0" err="1">
                <a:solidFill>
                  <a:schemeClr val="tx1"/>
                </a:solidFill>
                <a:effectLst/>
                <a:latin typeface="+mn-lt"/>
                <a:ea typeface="+mn-ea"/>
                <a:cs typeface="+mn-cs"/>
                <a:hlinkClick r:id="rId3"/>
              </a:rPr>
              <a:t>DFund</a:t>
            </a:r>
            <a:r>
              <a:rPr lang="en-US" sz="1200" u="sng" kern="1200" dirty="0">
                <a:solidFill>
                  <a:schemeClr val="tx1"/>
                </a:solidFill>
                <a:effectLst/>
                <a:latin typeface="+mn-lt"/>
                <a:ea typeface="+mn-ea"/>
                <a:cs typeface="+mn-cs"/>
                <a:hlinkClick r:id="rId3"/>
              </a:rPr>
              <a: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DFund</a:t>
            </a:r>
            <a:r>
              <a:rPr lang="en-US" sz="1200" kern="1200" dirty="0">
                <a:solidFill>
                  <a:schemeClr val="tx1"/>
                </a:solidFill>
                <a:effectLst/>
                <a:latin typeface="+mn-lt"/>
                <a:ea typeface="+mn-ea"/>
                <a:cs typeface="+mn-cs"/>
              </a:rPr>
              <a:t> is a streamlined state loan program that provides financing for various types of infrastructure projects.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Flood mitigation &amp; control are eligible, along with water &amp; wastewater projects</a:t>
            </a:r>
          </a:p>
          <a:p>
            <a:pPr lvl="0"/>
            <a:r>
              <a:rPr lang="en-US" sz="1200" kern="1200" dirty="0">
                <a:solidFill>
                  <a:schemeClr val="tx1"/>
                </a:solidFill>
                <a:effectLst/>
                <a:latin typeface="+mn-lt"/>
                <a:ea typeface="+mn-ea"/>
                <a:cs typeface="+mn-cs"/>
              </a:rPr>
              <a:t>This program enables the TWDB to fund projects with multiple purposes (e.g., water and wastewater) in one loan.</a:t>
            </a:r>
          </a:p>
          <a:p>
            <a:pPr lvl="0"/>
            <a:r>
              <a:rPr lang="en-US" sz="1200" kern="1200" dirty="0">
                <a:solidFill>
                  <a:schemeClr val="tx1"/>
                </a:solidFill>
                <a:effectLst/>
                <a:latin typeface="+mn-lt"/>
                <a:ea typeface="+mn-ea"/>
                <a:cs typeface="+mn-cs"/>
              </a:rPr>
              <a:t>Planning, design, acquisition, and construction of projects</a:t>
            </a:r>
          </a:p>
          <a:p>
            <a:endParaRPr lang="en-US" sz="1200" u="sng" kern="1200" dirty="0">
              <a:solidFill>
                <a:schemeClr val="tx1"/>
              </a:solidFill>
              <a:effectLst/>
              <a:latin typeface="+mn-lt"/>
              <a:ea typeface="+mn-ea"/>
              <a:cs typeface="+mn-cs"/>
              <a:hlinkClick r:id="rId3"/>
            </a:endParaRPr>
          </a:p>
          <a:p>
            <a:r>
              <a:rPr lang="en-US" sz="1200" u="sng" kern="1200" dirty="0">
                <a:solidFill>
                  <a:schemeClr val="tx1"/>
                </a:solidFill>
                <a:effectLst/>
                <a:latin typeface="+mn-lt"/>
                <a:ea typeface="+mn-ea"/>
                <a:cs typeface="+mn-cs"/>
                <a:hlinkClick r:id="rId3"/>
              </a:rPr>
              <a:t>Clean Water State Revolving Fund (CWSRF)</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low-cost financing for a wide range of wastewater, stormwater, pollution control projects. Recycling/reuse of water, wetland restoration, and disaster relief after declared flood-related disasters</a:t>
            </a:r>
          </a:p>
          <a:p>
            <a:pPr lvl="0"/>
            <a:r>
              <a:rPr lang="en-US" sz="1200" kern="1200" dirty="0">
                <a:solidFill>
                  <a:schemeClr val="tx1"/>
                </a:solidFill>
                <a:effectLst/>
                <a:latin typeface="+mn-lt"/>
                <a:ea typeface="+mn-ea"/>
                <a:cs typeface="+mn-cs"/>
              </a:rPr>
              <a:t>Recent streamlining of the program provides year-round funding, as long as the project is listed in the CW Intended Use Plan</a:t>
            </a:r>
          </a:p>
          <a:p>
            <a:r>
              <a:rPr lang="en-US" sz="1800" b="0" i="0" u="none" strike="noStrike" baseline="0" dirty="0">
                <a:solidFill>
                  <a:srgbClr val="000000"/>
                </a:solidFill>
                <a:latin typeface="Frutiger LT Std 47 Light Cn"/>
              </a:rPr>
              <a:t>Planning, design, acquisition, and construction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25250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a snapshot of where the state is on digital data available from FEMA.</a:t>
            </a:r>
          </a:p>
          <a:p>
            <a:r>
              <a:rPr lang="en-US" sz="1200" dirty="0"/>
              <a:t>We have 254 counties, about half of those have FEMA digital data the rest are unmapped or have only paper maps.</a:t>
            </a:r>
          </a:p>
          <a:p>
            <a:r>
              <a:rPr lang="en-US" sz="1200" dirty="0"/>
              <a:t>Of the counties with DFIRM: 57 &gt;10 yrs. Old, 60 between 5&amp;10, 8 are 5 years old or less.</a:t>
            </a:r>
          </a:p>
          <a:p>
            <a:r>
              <a:rPr lang="en-US" sz="1200" dirty="0"/>
              <a:t>Also important to highlight those DFIRM map ages reflect just when the map was converted digitally, but NOT the date of the modeling/mapping info, which is very often much older.</a:t>
            </a:r>
          </a:p>
          <a:p>
            <a:endParaRPr lang="en-US" dirty="0"/>
          </a:p>
        </p:txBody>
      </p:sp>
      <p:sp>
        <p:nvSpPr>
          <p:cNvPr id="4" name="Slide Number Placeholder 3"/>
          <p:cNvSpPr>
            <a:spLocks noGrp="1"/>
          </p:cNvSpPr>
          <p:nvPr>
            <p:ph type="sldNum" sz="quarter" idx="5"/>
          </p:nvPr>
        </p:nvSpPr>
        <p:spPr/>
        <p:txBody>
          <a:bodyPr/>
          <a:lstStyle/>
          <a:p>
            <a:fld id="{D8629552-AA7F-44B8-ABB4-C47904BFB3E0}" type="slidenum">
              <a:rPr lang="en-US" smtClean="0"/>
              <a:t>3</a:t>
            </a:fld>
            <a:endParaRPr lang="en-US"/>
          </a:p>
        </p:txBody>
      </p:sp>
    </p:spTree>
    <p:extLst>
      <p:ext uri="{BB962C8B-B14F-4D97-AF65-F5344CB8AC3E}">
        <p14:creationId xmlns:p14="http://schemas.microsoft.com/office/powerpoint/2010/main" val="2978183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couple years back we launched a statewide effort to develop BLE mapping (in coordination with FEMA’s efforts).</a:t>
            </a:r>
          </a:p>
          <a:p>
            <a:pPr marL="171450" indent="-171450">
              <a:buFontTx/>
              <a:buChar char="-"/>
            </a:pPr>
            <a:r>
              <a:rPr lang="en-US" dirty="0"/>
              <a:t>Brown reflects completed </a:t>
            </a:r>
          </a:p>
          <a:p>
            <a:pPr marL="171450" indent="-171450">
              <a:buFontTx/>
              <a:buChar char="-"/>
            </a:pPr>
            <a:r>
              <a:rPr lang="en-US" dirty="0"/>
              <a:t>Yellowish/tan reflects in progress</a:t>
            </a:r>
          </a:p>
          <a:p>
            <a:pPr marL="171450" indent="-171450">
              <a:buFontTx/>
              <a:buChar char="-"/>
            </a:pPr>
            <a:r>
              <a:rPr lang="en-US" dirty="0"/>
              <a:t>Varying shades of blue shades is the planned FY start data</a:t>
            </a:r>
          </a:p>
          <a:p>
            <a:pPr marL="342900" indent="-342900" defTabSz="467579">
              <a:buClr>
                <a:schemeClr val="bg1"/>
              </a:buClr>
              <a:buFont typeface="Arial" panose="020B0604020202020204" pitchFamily="34" charset="0"/>
              <a:buChar char="•"/>
            </a:pPr>
            <a:r>
              <a:rPr lang="en-US" sz="2400" kern="0" dirty="0">
                <a:solidFill>
                  <a:schemeClr val="bg1"/>
                </a:solidFill>
              </a:rPr>
              <a:t>208 HUC-8s in TX</a:t>
            </a:r>
          </a:p>
          <a:p>
            <a:pPr marL="800100" lvl="1" indent="-342900" defTabSz="467579">
              <a:buClr>
                <a:schemeClr val="bg1"/>
              </a:buClr>
              <a:buFont typeface="Arial" panose="020B0604020202020204" pitchFamily="34" charset="0"/>
              <a:buChar char="•"/>
            </a:pPr>
            <a:r>
              <a:rPr lang="en-US" sz="2400" kern="0" dirty="0">
                <a:solidFill>
                  <a:schemeClr val="bg1"/>
                </a:solidFill>
              </a:rPr>
              <a:t>39 complete</a:t>
            </a:r>
          </a:p>
          <a:p>
            <a:pPr marL="800100" lvl="1" indent="-342900" defTabSz="467579">
              <a:buClr>
                <a:schemeClr val="bg1"/>
              </a:buClr>
              <a:buFont typeface="Arial" panose="020B0604020202020204" pitchFamily="34" charset="0"/>
              <a:buChar char="•"/>
            </a:pPr>
            <a:r>
              <a:rPr lang="en-US" sz="2400" kern="0" dirty="0">
                <a:solidFill>
                  <a:schemeClr val="bg1"/>
                </a:solidFill>
              </a:rPr>
              <a:t>92 underway</a:t>
            </a:r>
          </a:p>
          <a:p>
            <a:pPr marL="800100" lvl="1" indent="-342900" defTabSz="467579">
              <a:buClr>
                <a:schemeClr val="bg1"/>
              </a:buClr>
              <a:buFont typeface="Arial" panose="020B0604020202020204" pitchFamily="34" charset="0"/>
              <a:buChar char="•"/>
            </a:pPr>
            <a:r>
              <a:rPr lang="en-US" sz="2400" kern="0" dirty="0">
                <a:solidFill>
                  <a:schemeClr val="bg1"/>
                </a:solidFill>
              </a:rPr>
              <a:t>77 left to go</a:t>
            </a:r>
          </a:p>
        </p:txBody>
      </p:sp>
      <p:sp>
        <p:nvSpPr>
          <p:cNvPr id="4" name="Slide Number Placeholder 3"/>
          <p:cNvSpPr>
            <a:spLocks noGrp="1"/>
          </p:cNvSpPr>
          <p:nvPr>
            <p:ph type="sldNum" sz="quarter" idx="5"/>
          </p:nvPr>
        </p:nvSpPr>
        <p:spPr/>
        <p:txBody>
          <a:bodyPr/>
          <a:lstStyle/>
          <a:p>
            <a:fld id="{E7C6CF9E-74D3-5947-9DDD-D2357AF77A93}" type="slidenum">
              <a:rPr lang="en-US" smtClean="0"/>
              <a:t>4</a:t>
            </a:fld>
            <a:endParaRPr lang="en-US"/>
          </a:p>
        </p:txBody>
      </p:sp>
    </p:spTree>
    <p:extLst>
      <p:ext uri="{BB962C8B-B14F-4D97-AF65-F5344CB8AC3E}">
        <p14:creationId xmlns:p14="http://schemas.microsoft.com/office/powerpoint/2010/main" val="522614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slide, I’m shamelessly ‘borrowing’ from Prof. Maidment where he mapped out from our data which modeling efforts were performed for BLE (1D/2D) by year.</a:t>
            </a:r>
          </a:p>
          <a:p>
            <a:pPr marL="171450" indent="-171450">
              <a:buFontTx/>
              <a:buChar char="-"/>
            </a:pPr>
            <a:r>
              <a:rPr lang="en-US" dirty="0"/>
              <a:t>As you can see, nearly all initial BLE efforts were 1D and now we’ve moved to a full conversion over to 2D modeling (prompted in large part due to the improved ease of use of HEC-RAS for 2D modeling and improvements in computing capacity)</a:t>
            </a:r>
          </a:p>
          <a:p>
            <a:pPr marL="171450" indent="-171450">
              <a:buFontTx/>
              <a:buChar char="-"/>
            </a:pPr>
            <a:r>
              <a:rPr lang="en-US" dirty="0"/>
              <a:t>In the future, we’ll move into a maintenance mode and eventually convert them all to 2D</a:t>
            </a:r>
          </a:p>
          <a:p>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5</a:t>
            </a:fld>
            <a:endParaRPr lang="en-US"/>
          </a:p>
        </p:txBody>
      </p:sp>
    </p:spTree>
    <p:extLst>
      <p:ext uri="{BB962C8B-B14F-4D97-AF65-F5344CB8AC3E}">
        <p14:creationId xmlns:p14="http://schemas.microsoft.com/office/powerpoint/2010/main" val="1177198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These images are for different areas, but helpful to understand how 1D and 2D flood mapping varies and how you get a much better sense of the localized/overland (or pluvial) flood risk.</a:t>
            </a:r>
          </a:p>
          <a:p>
            <a:pPr marL="171450" indent="-171450">
              <a:buFontTx/>
              <a:buChar char="-"/>
            </a:pPr>
            <a:r>
              <a:rPr lang="en-US" dirty="0"/>
              <a:t>1D cross sections limit where flooding will be modeled/shown</a:t>
            </a:r>
          </a:p>
          <a:p>
            <a:pPr marL="171450" indent="-171450">
              <a:buFontTx/>
              <a:buChar char="-"/>
            </a:pPr>
            <a:r>
              <a:rPr lang="en-US" dirty="0"/>
              <a:t>2D we’re literally dropping rain on a terrain grid and letting the water flow/accumulate where the terrain is low</a:t>
            </a:r>
          </a:p>
          <a:p>
            <a:pPr marL="171450" indent="-171450">
              <a:buFontTx/>
              <a:buChar char="-"/>
            </a:pPr>
            <a:r>
              <a:rPr lang="en-US" dirty="0"/>
              <a:t>Certainly has implications for what we all ‘think’ the floodplain should be, and we could have a whole different discussion on that</a:t>
            </a:r>
          </a:p>
          <a:p>
            <a:pPr marL="171450" indent="-171450">
              <a:buFontTx/>
              <a:buChar char="-"/>
            </a:pPr>
            <a:r>
              <a:rPr lang="en-US" dirty="0"/>
              <a:t>Suffice to say, even though we could, we’re not mapping all parking lots puddles and have some removal algorithms for very shallow or small area flooding.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6</a:t>
            </a:fld>
            <a:endParaRPr lang="en-US"/>
          </a:p>
        </p:txBody>
      </p:sp>
    </p:spTree>
    <p:extLst>
      <p:ext uri="{BB962C8B-B14F-4D97-AF65-F5344CB8AC3E}">
        <p14:creationId xmlns:p14="http://schemas.microsoft.com/office/powerpoint/2010/main" val="2321307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Because we are serving up both models/maps easily online, there are many potential uses</a:t>
            </a:r>
          </a:p>
          <a:p>
            <a:pPr marL="171450" indent="-171450">
              <a:buFontTx/>
              <a:buChar char="-"/>
            </a:pPr>
            <a:r>
              <a:rPr lang="en-US" dirty="0"/>
              <a:t>TWDB’s initial focus was to support statewide flood planning, but many other uses</a:t>
            </a:r>
          </a:p>
          <a:p>
            <a:pPr marL="171450" indent="-171450">
              <a:buFontTx/>
              <a:buChar char="-"/>
            </a:pPr>
            <a:r>
              <a:rPr lang="en-US" dirty="0"/>
              <a:t>GLO, TxDOT, and others can leverage the BLE work for more detailed studies.</a:t>
            </a:r>
          </a:p>
          <a:p>
            <a:pPr marL="171450" indent="-171450">
              <a:buFontTx/>
              <a:buChar char="-"/>
            </a:pPr>
            <a:r>
              <a:rPr lang="en-US" dirty="0"/>
              <a:t>Prof. Maidment has been leading an effort to see how we can best leverage BLE for flood forecast modeling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7</a:t>
            </a:fld>
            <a:endParaRPr lang="en-US"/>
          </a:p>
        </p:txBody>
      </p:sp>
    </p:spTree>
    <p:extLst>
      <p:ext uri="{BB962C8B-B14F-4D97-AF65-F5344CB8AC3E}">
        <p14:creationId xmlns:p14="http://schemas.microsoft.com/office/powerpoint/2010/main" val="3164183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Meanwhile with all that mapping effort, we also have a very large concurrent effort of flood planning going on.  15 Regions, 15 RFPGs volunteers, 15 consulting teams, over 320 meetings held to date over past 1.5yrs.</a:t>
            </a:r>
          </a:p>
          <a:p>
            <a:pPr marL="171450" indent="-171450">
              <a:buFontTx/>
              <a:buChar char="-"/>
            </a:pPr>
            <a:r>
              <a:rPr lang="en-US" dirty="0"/>
              <a:t>New process, built off TWDB’s existing approach to water supply planning, somewhat figuring things out as we go, but it's been very well received so far.</a:t>
            </a:r>
          </a:p>
        </p:txBody>
      </p:sp>
      <p:sp>
        <p:nvSpPr>
          <p:cNvPr id="4" name="Slide Number Placeholder 3"/>
          <p:cNvSpPr>
            <a:spLocks noGrp="1"/>
          </p:cNvSpPr>
          <p:nvPr>
            <p:ph type="sldNum" sz="quarter" idx="5"/>
          </p:nvPr>
        </p:nvSpPr>
        <p:spPr/>
        <p:txBody>
          <a:bodyPr/>
          <a:lstStyle/>
          <a:p>
            <a:fld id="{E7C6CF9E-74D3-5947-9DDD-D2357AF77A93}" type="slidenum">
              <a:rPr lang="en-US" smtClean="0"/>
              <a:t>8</a:t>
            </a:fld>
            <a:endParaRPr lang="en-US"/>
          </a:p>
        </p:txBody>
      </p:sp>
    </p:spTree>
    <p:extLst>
      <p:ext uri="{BB962C8B-B14F-4D97-AF65-F5344CB8AC3E}">
        <p14:creationId xmlns:p14="http://schemas.microsoft.com/office/powerpoint/2010/main" val="2541633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RFPGs have a lot to do, but in summary – focus on 1) identifying flood hazards, 2) who/what is exposed to those hazards, and 3) how are they vulnerable</a:t>
            </a:r>
          </a:p>
          <a:p>
            <a:pPr marL="171450" indent="-171450">
              <a:buFontTx/>
              <a:buChar char="-"/>
            </a:pPr>
            <a:r>
              <a:rPr lang="en-US" dirty="0"/>
              <a:t>But we had a problem.  We knew that most of our BLE wouldn’t be complete in time for when RFPGs needed it</a:t>
            </a:r>
          </a:p>
        </p:txBody>
      </p:sp>
      <p:sp>
        <p:nvSpPr>
          <p:cNvPr id="4" name="Slide Number Placeholder 3"/>
          <p:cNvSpPr>
            <a:spLocks noGrp="1"/>
          </p:cNvSpPr>
          <p:nvPr>
            <p:ph type="sldNum" sz="quarter" idx="5"/>
          </p:nvPr>
        </p:nvSpPr>
        <p:spPr/>
        <p:txBody>
          <a:bodyPr/>
          <a:lstStyle/>
          <a:p>
            <a:fld id="{E7C6CF9E-74D3-5947-9DDD-D2357AF77A93}" type="slidenum">
              <a:rPr lang="en-US" smtClean="0"/>
              <a:t>9</a:t>
            </a:fld>
            <a:endParaRPr lang="en-US"/>
          </a:p>
        </p:txBody>
      </p:sp>
    </p:spTree>
    <p:extLst>
      <p:ext uri="{BB962C8B-B14F-4D97-AF65-F5344CB8AC3E}">
        <p14:creationId xmlns:p14="http://schemas.microsoft.com/office/powerpoint/2010/main" val="364296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40290"/>
            <a:ext cx="7772400" cy="1470025"/>
          </a:xfrm>
        </p:spPr>
        <p:txBody>
          <a:bodyPr/>
          <a:lstStyle>
            <a:lvl1pPr>
              <a:defRPr baseline="0"/>
            </a:lvl1pPr>
          </a:lstStyle>
          <a:p>
            <a:r>
              <a:rPr lang="en-US" dirty="0"/>
              <a:t>1. Section Heading Slide</a:t>
            </a:r>
            <a:br>
              <a:rPr lang="en-US" dirty="0"/>
            </a:br>
            <a:r>
              <a:rPr lang="en-US" dirty="0"/>
              <a:t>One or Two Lines, Leading Caps</a:t>
            </a:r>
          </a:p>
        </p:txBody>
      </p:sp>
      <p:sp>
        <p:nvSpPr>
          <p:cNvPr id="6" name="Slide Number Placeholder 5"/>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131371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37905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1897788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6523" y="4589374"/>
            <a:ext cx="8546123" cy="584532"/>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316523" y="290147"/>
            <a:ext cx="8546123" cy="42439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16523" y="5149740"/>
            <a:ext cx="8546123" cy="793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674598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9D0E-DD11-47A0-B3EE-F4E56C0B68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7FB0984-F3ED-401E-AFD7-8102E5EFF3C0}"/>
              </a:ext>
            </a:extLst>
          </p:cNvPr>
          <p:cNvSpPr>
            <a:spLocks noGrp="1"/>
          </p:cNvSpPr>
          <p:nvPr>
            <p:ph type="sldNum" sz="quarter" idx="10"/>
          </p:nvPr>
        </p:nvSpPr>
        <p:spPr/>
        <p:txBody>
          <a:bodyPr/>
          <a:lstStyle/>
          <a:p>
            <a:fld id="{E25C318A-713C-E34F-BE3B-BC9114480D09}" type="slidenum">
              <a:rPr lang="en-US" smtClean="0"/>
              <a:pPr/>
              <a:t>‹#›</a:t>
            </a:fld>
            <a:endParaRPr lang="en-US" dirty="0"/>
          </a:p>
        </p:txBody>
      </p:sp>
      <p:sp>
        <p:nvSpPr>
          <p:cNvPr id="4" name="Content Placeholder 2">
            <a:extLst>
              <a:ext uri="{FF2B5EF4-FFF2-40B4-BE49-F238E27FC236}">
                <a16:creationId xmlns:a16="http://schemas.microsoft.com/office/drawing/2014/main" id="{3D80A77E-1576-47A3-AE1F-D8A100419B75}"/>
              </a:ext>
            </a:extLst>
          </p:cNvPr>
          <p:cNvSpPr>
            <a:spLocks noGrp="1"/>
          </p:cNvSpPr>
          <p:nvPr>
            <p:ph idx="1"/>
          </p:nvPr>
        </p:nvSpPr>
        <p:spPr>
          <a:xfrm>
            <a:off x="219808" y="1330999"/>
            <a:ext cx="8695592" cy="2731048"/>
          </a:xfrm>
        </p:spPr>
        <p:txBody>
          <a:bodyPr/>
          <a:lstStyle>
            <a:lvl1pPr marL="0" indent="0" algn="ctr">
              <a:buNone/>
              <a:defRPr/>
            </a:lvl1pPr>
          </a:lstStyle>
          <a:p>
            <a:pPr lvl="0"/>
            <a:r>
              <a:rPr lang="en-US"/>
              <a:t>Click to edit Master text styles</a:t>
            </a:r>
          </a:p>
        </p:txBody>
      </p:sp>
      <p:pic>
        <p:nvPicPr>
          <p:cNvPr id="5" name="Picture 4">
            <a:extLst>
              <a:ext uri="{FF2B5EF4-FFF2-40B4-BE49-F238E27FC236}">
                <a16:creationId xmlns:a16="http://schemas.microsoft.com/office/drawing/2014/main" id="{E6321841-F75C-45FA-8F33-34C8A7FAAB09}"/>
              </a:ext>
            </a:extLst>
          </p:cNvPr>
          <p:cNvPicPr>
            <a:picLocks noChangeAspect="1"/>
          </p:cNvPicPr>
          <p:nvPr userDrawn="1"/>
        </p:nvPicPr>
        <p:blipFill>
          <a:blip r:embed="rId2"/>
          <a:srcRect/>
          <a:stretch/>
        </p:blipFill>
        <p:spPr>
          <a:xfrm>
            <a:off x="2291727" y="4281706"/>
            <a:ext cx="4560545" cy="1147809"/>
          </a:xfrm>
          <a:prstGeom prst="rect">
            <a:avLst/>
          </a:prstGeom>
        </p:spPr>
      </p:pic>
    </p:spTree>
    <p:extLst>
      <p:ext uri="{BB962C8B-B14F-4D97-AF65-F5344CB8AC3E}">
        <p14:creationId xmlns:p14="http://schemas.microsoft.com/office/powerpoint/2010/main" val="2548657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5E0DF2-E774-40EE-A787-171AEC19B77E}" type="slidenum">
              <a:rPr lang="en-US" smtClean="0"/>
              <a:t>‹#›</a:t>
            </a:fld>
            <a:endParaRPr lang="en-US"/>
          </a:p>
        </p:txBody>
      </p:sp>
    </p:spTree>
    <p:extLst>
      <p:ext uri="{BB962C8B-B14F-4D97-AF65-F5344CB8AC3E}">
        <p14:creationId xmlns:p14="http://schemas.microsoft.com/office/powerpoint/2010/main" val="2540505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8"/>
          <a:srcRect/>
          <a:stretch/>
        </p:blipFill>
        <p:spPr>
          <a:xfrm>
            <a:off x="-9144" y="6136493"/>
            <a:ext cx="9162288" cy="739091"/>
          </a:xfrm>
          <a:prstGeom prst="rect">
            <a:avLst/>
          </a:prstGeom>
        </p:spPr>
      </p:pic>
      <p:sp>
        <p:nvSpPr>
          <p:cNvPr id="2" name="Title Placeholder 1"/>
          <p:cNvSpPr>
            <a:spLocks noGrp="1"/>
          </p:cNvSpPr>
          <p:nvPr>
            <p:ph type="title"/>
          </p:nvPr>
        </p:nvSpPr>
        <p:spPr>
          <a:xfrm>
            <a:off x="219808" y="201373"/>
            <a:ext cx="8695592" cy="9098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9808" y="1330998"/>
            <a:ext cx="8695592" cy="46523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189608" y="6436807"/>
            <a:ext cx="1862228" cy="317918"/>
          </a:xfrm>
          <a:prstGeom prst="rect">
            <a:avLst/>
          </a:prstGeom>
        </p:spPr>
        <p:txBody>
          <a:bodyPr vert="horz" lIns="91440" tIns="45720" rIns="91440" bIns="45720" rtlCol="0" anchor="ctr"/>
          <a:lstStyle>
            <a:lvl1pPr algn="r">
              <a:defRPr sz="1200">
                <a:solidFill>
                  <a:schemeClr val="bg1"/>
                </a:solidFill>
              </a:defRPr>
            </a:lvl1pPr>
          </a:lstStyle>
          <a:p>
            <a:fld id="{E25C318A-713C-E34F-BE3B-BC9114480D09}" type="slidenum">
              <a:rPr lang="en-US" smtClean="0"/>
              <a:pPr/>
              <a:t>‹#›</a:t>
            </a:fld>
            <a:endParaRPr lang="en-US" dirty="0"/>
          </a:p>
        </p:txBody>
      </p:sp>
    </p:spTree>
    <p:extLst>
      <p:ext uri="{BB962C8B-B14F-4D97-AF65-F5344CB8AC3E}">
        <p14:creationId xmlns:p14="http://schemas.microsoft.com/office/powerpoint/2010/main" val="2710088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7" r:id="rId4"/>
    <p:sldLayoutId id="2147483658" r:id="rId5"/>
    <p:sldLayoutId id="2147483661" r:id="rId6"/>
  </p:sldLayoutIdLst>
  <p:hf hdr="0" ftr="0" dt="0"/>
  <p:txStyles>
    <p:titleStyle>
      <a:lvl1pPr algn="ctr" defTabSz="457200" rtl="0" eaLnBrk="1" latinLnBrk="0" hangingPunct="1">
        <a:spcBef>
          <a:spcPct val="0"/>
        </a:spcBef>
        <a:buNone/>
        <a:defRPr sz="4400" kern="1200">
          <a:solidFill>
            <a:srgbClr val="295E9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twdb.texas.gov/flood/grant/index.as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twdb.texas.gov/flood/workshop/index.asp"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mp"/></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tm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twdb.texas.gov/flood/planning/index.asp"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803D8-23C3-476A-9211-34E3205920D5}"/>
              </a:ext>
            </a:extLst>
          </p:cNvPr>
          <p:cNvSpPr>
            <a:spLocks noGrp="1"/>
          </p:cNvSpPr>
          <p:nvPr>
            <p:ph type="title"/>
          </p:nvPr>
        </p:nvSpPr>
        <p:spPr>
          <a:xfrm>
            <a:off x="567008" y="928468"/>
            <a:ext cx="8229600" cy="4543864"/>
          </a:xfrm>
        </p:spPr>
        <p:txBody>
          <a:bodyPr>
            <a:noAutofit/>
          </a:bodyPr>
          <a:lstStyle/>
          <a:p>
            <a:r>
              <a:rPr lang="en-US" sz="6600" b="1" dirty="0"/>
              <a:t>The Flood Quilt and other TWDB Flood Initiatives</a:t>
            </a:r>
            <a:br>
              <a:rPr lang="en-US" sz="6600" b="1" dirty="0"/>
            </a:br>
            <a:br>
              <a:rPr lang="en-US" sz="3000" b="1" dirty="0"/>
            </a:br>
            <a:br>
              <a:rPr lang="en-US" sz="3000" b="1" dirty="0"/>
            </a:br>
            <a:r>
              <a:rPr lang="en-US" sz="3000" b="1" dirty="0"/>
              <a:t>Saul A. Nuccitelli, PE, CFM</a:t>
            </a:r>
            <a:br>
              <a:rPr lang="en-US" sz="3000" b="1" dirty="0"/>
            </a:br>
            <a:r>
              <a:rPr lang="en-US" sz="3000" b="1" dirty="0"/>
              <a:t>May 12, 2022</a:t>
            </a:r>
            <a:endParaRPr lang="en-US" sz="3000" dirty="0"/>
          </a:p>
        </p:txBody>
      </p:sp>
      <p:sp>
        <p:nvSpPr>
          <p:cNvPr id="4" name="Slide Number Placeholder 3">
            <a:extLst>
              <a:ext uri="{FF2B5EF4-FFF2-40B4-BE49-F238E27FC236}">
                <a16:creationId xmlns:a16="http://schemas.microsoft.com/office/drawing/2014/main" id="{B34CAAAA-5FBA-46A7-BF82-8F0558900A08}"/>
              </a:ext>
            </a:extLst>
          </p:cNvPr>
          <p:cNvSpPr>
            <a:spLocks noGrp="1"/>
          </p:cNvSpPr>
          <p:nvPr>
            <p:ph type="sldNum" sz="quarter" idx="12"/>
          </p:nvPr>
        </p:nvSpPr>
        <p:spPr/>
        <p:txBody>
          <a:bodyPr/>
          <a:lstStyle/>
          <a:p>
            <a:fld id="{E25C318A-713C-E34F-BE3B-BC9114480D09}" type="slidenum">
              <a:rPr lang="en-US" smtClean="0"/>
              <a:t>1</a:t>
            </a:fld>
            <a:endParaRPr lang="en-US"/>
          </a:p>
        </p:txBody>
      </p:sp>
    </p:spTree>
    <p:extLst>
      <p:ext uri="{BB962C8B-B14F-4D97-AF65-F5344CB8AC3E}">
        <p14:creationId xmlns:p14="http://schemas.microsoft.com/office/powerpoint/2010/main" val="542858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68F430D8-F01B-4440-B436-7E80EDE1B00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55" b="96824" l="10000" r="96485">
                        <a14:foregroundMark x1="39758" y1="2627" x2="39515" y2="39608"/>
                        <a14:foregroundMark x1="39515" y1="39608" x2="22939" y2="40941"/>
                        <a14:foregroundMark x1="22939" y1="40941" x2="18970" y2="49843"/>
                        <a14:foregroundMark x1="18970" y1="49843" x2="23455" y2="60353"/>
                        <a14:foregroundMark x1="23455" y1="60353" x2="33909" y2="71961"/>
                        <a14:foregroundMark x1="33909" y1="71961" x2="41848" y2="72745"/>
                        <a14:foregroundMark x1="41848" y1="72745" x2="48788" y2="66706"/>
                        <a14:foregroundMark x1="48788" y1="66706" x2="67333" y2="98392"/>
                        <a14:foregroundMark x1="67333" y1="98392" x2="75091" y2="99569"/>
                        <a14:foregroundMark x1="75091" y1="99569" x2="76545" y2="88471"/>
                        <a14:foregroundMark x1="76545" y1="88471" x2="67727" y2="61176"/>
                        <a14:foregroundMark x1="67727" y1="61176" x2="39909" y2="2941"/>
                        <a14:foregroundMark x1="63515" y1="92510" x2="69939" y2="97765"/>
                        <a14:foregroundMark x1="69939" y1="97765" x2="76909" y2="97725"/>
                        <a14:foregroundMark x1="76909" y1="97725" x2="70636" y2="92157"/>
                        <a14:foregroundMark x1="70636" y1="92157" x2="63788" y2="92980"/>
                        <a14:foregroundMark x1="90212" y1="30706" x2="95727" y2="36431"/>
                        <a14:foregroundMark x1="95727" y1="36431" x2="98303" y2="54863"/>
                        <a14:foregroundMark x1="98303" y1="54863" x2="96697" y2="64549"/>
                        <a14:foregroundMark x1="96697" y1="64549" x2="91303" y2="56745"/>
                        <a14:foregroundMark x1="91303" y1="56745" x2="89061" y2="34353"/>
                        <a14:foregroundMark x1="89061" y1="34353" x2="90212" y2="30353"/>
                        <a14:foregroundMark x1="33212" y1="49804" x2="33212" y2="49804"/>
                        <a14:foregroundMark x1="91242" y1="40667" x2="91242" y2="40667"/>
                        <a14:foregroundMark x1="93697" y1="34000" x2="93697" y2="34000"/>
                        <a14:foregroundMark x1="81242" y1="48784" x2="81242" y2="48784"/>
                        <a14:foregroundMark x1="94970" y1="55608" x2="94970" y2="55608"/>
                        <a14:foregroundMark x1="85333" y1="59765" x2="85333" y2="59765"/>
                        <a14:foregroundMark x1="80455" y1="61255" x2="80455" y2="61255"/>
                        <a14:foregroundMark x1="80727" y1="69412" x2="80727" y2="69412"/>
                        <a14:foregroundMark x1="84818" y1="51961" x2="84818" y2="51961"/>
                        <a14:foregroundMark x1="49152" y1="43137" x2="49152" y2="43137"/>
                        <a14:foregroundMark x1="49909" y1="37020" x2="49909" y2="37020"/>
                        <a14:foregroundMark x1="50667" y1="43490" x2="50667" y2="43490"/>
                        <a14:foregroundMark x1="50667" y1="43490" x2="50667" y2="43490"/>
                        <a14:foregroundMark x1="55061" y1="61412" x2="55061" y2="61412"/>
                        <a14:foregroundMark x1="54152" y1="61922" x2="54152" y2="61922"/>
                        <a14:foregroundMark x1="40152" y1="51608" x2="40152" y2="51608"/>
                        <a14:foregroundMark x1="30000" y1="47294" x2="42333" y2="58431"/>
                        <a14:foregroundMark x1="70697" y1="41490" x2="89333" y2="63922"/>
                        <a14:foregroundMark x1="89333" y1="63922" x2="89333" y2="63922"/>
                        <a14:foregroundMark x1="52212" y1="47961" x2="52212" y2="47961"/>
                        <a14:foregroundMark x1="57879" y1="45804" x2="53758" y2="44627"/>
                        <a14:foregroundMark x1="76242" y1="38000" x2="76242" y2="38000"/>
                        <a14:foregroundMark x1="64303" y1="76392" x2="64303" y2="76392"/>
                        <a14:foregroundMark x1="74061" y1="96824" x2="74061" y2="96824"/>
                        <a14:foregroundMark x1="72879" y1="95804" x2="74303" y2="96314"/>
                        <a14:foregroundMark x1="41182" y1="3451" x2="55788" y2="2275"/>
                        <a14:foregroundMark x1="55788" y1="2275" x2="48364" y2="3059"/>
                        <a14:foregroundMark x1="48364" y1="3059" x2="52091" y2="2627"/>
                        <a14:foregroundMark x1="80455" y1="43137" x2="80455" y2="43137"/>
                        <a14:foregroundMark x1="41424" y1="2784" x2="48576" y2="2588"/>
                        <a14:foregroundMark x1="48576" y1="2588" x2="56121" y2="2784"/>
                        <a14:foregroundMark x1="56121" y1="2784" x2="59333" y2="11529"/>
                        <a14:foregroundMark x1="59333" y1="11529" x2="59152" y2="20784"/>
                        <a14:foregroundMark x1="59152" y1="20784" x2="58697" y2="3804"/>
                        <a14:foregroundMark x1="55667" y1="2431" x2="59091" y2="10275"/>
                        <a14:foregroundMark x1="59091" y1="10275" x2="59091" y2="13020"/>
                        <a14:foregroundMark x1="55818" y1="2784" x2="59364" y2="11137"/>
                        <a14:foregroundMark x1="59364" y1="11137" x2="59242" y2="12667"/>
                        <a14:foregroundMark x1="41303" y1="3098" x2="48879" y2="3098"/>
                        <a14:foregroundMark x1="48879" y1="3098" x2="56333" y2="2941"/>
                        <a14:foregroundMark x1="56333" y1="2941" x2="58970" y2="11294"/>
                        <a14:foregroundMark x1="58970" y1="11294" x2="58970" y2="11804"/>
                        <a14:foregroundMark x1="41030" y1="3098" x2="48273" y2="1412"/>
                        <a14:foregroundMark x1="48273" y1="1412" x2="41455" y2="4000"/>
                        <a14:foregroundMark x1="41455" y1="4000" x2="40636" y2="3451"/>
                        <a14:foregroundMark x1="59485" y1="10784" x2="56121" y2="2784"/>
                        <a14:foregroundMark x1="56121" y1="2784" x2="59091" y2="8902"/>
                        <a14:foregroundMark x1="41152" y1="2588" x2="57515" y2="4000"/>
                        <a14:foregroundMark x1="57515" y1="4000" x2="50303" y2="1765"/>
                        <a14:foregroundMark x1="50303" y1="1765" x2="50273" y2="2941"/>
                        <a14:foregroundMark x1="19545" y1="47490" x2="20182" y2="47137"/>
                        <a14:foregroundMark x1="20333" y1="45961" x2="19394" y2="44431"/>
                        <a14:foregroundMark x1="19394" y1="44431" x2="22576" y2="43922"/>
                        <a14:foregroundMark x1="56212" y1="2588" x2="59424" y2="10627"/>
                        <a14:foregroundMark x1="59424" y1="10627" x2="58576" y2="1255"/>
                        <a14:foregroundMark x1="58576" y1="1255" x2="58303" y2="1765"/>
                        <a14:foregroundMark x1="55939" y1="2431" x2="58970" y2="2078"/>
                        <a14:foregroundMark x1="59091" y1="3098" x2="59697" y2="12196"/>
                        <a14:foregroundMark x1="59697" y1="12196" x2="59091" y2="2275"/>
                        <a14:foregroundMark x1="59485" y1="20863" x2="80303" y2="28706"/>
                        <a14:foregroundMark x1="80303" y1="28706" x2="87606" y2="26510"/>
                        <a14:foregroundMark x1="87606" y1="26510" x2="94273" y2="30078"/>
                        <a14:foregroundMark x1="94273" y1="30078" x2="93788" y2="32667"/>
                        <a14:foregroundMark x1="70576" y1="26000" x2="78727" y2="24196"/>
                        <a14:foregroundMark x1="78727" y1="24196" x2="88242" y2="26314"/>
                        <a14:foregroundMark x1="94455" y1="35020" x2="93273" y2="28902"/>
                        <a14:foregroundMark x1="60697" y1="19490" x2="59758" y2="20196"/>
                        <a14:foregroundMark x1="75576" y1="84863" x2="84758" y2="77765"/>
                        <a14:foregroundMark x1="84758" y1="77765" x2="77455" y2="78941"/>
                        <a14:foregroundMark x1="77455" y1="78941" x2="84485" y2="75686"/>
                        <a14:foregroundMark x1="84485" y1="75686" x2="75758" y2="76431"/>
                        <a14:foregroundMark x1="75758" y1="76431" x2="92788" y2="65765"/>
                        <a14:foregroundMark x1="92788" y1="65765" x2="86939" y2="72745"/>
                        <a14:foregroundMark x1="86939" y1="72745" x2="94152" y2="66706"/>
                        <a14:foregroundMark x1="94152" y1="66706" x2="86485" y2="72039"/>
                        <a14:foregroundMark x1="86485" y1="72039" x2="96485" y2="71137"/>
                        <a14:foregroundMark x1="96485" y1="71137" x2="89576" y2="69922"/>
                        <a14:foregroundMark x1="89576" y1="69922" x2="84424" y2="76431"/>
                        <a14:foregroundMark x1="84424" y1="76431" x2="85364" y2="76157"/>
                        <a14:backgroundMark x1="35368" y1="72687" x2="37394" y2="74275"/>
                        <a14:backgroundMark x1="212" y1="45137" x2="29975" y2="68461"/>
                        <a14:backgroundMark x1="37394" y1="74275" x2="52697" y2="79686"/>
                        <a14:backgroundMark x1="52697" y1="79686" x2="63970" y2="96667"/>
                        <a14:backgroundMark x1="66999" y1="98922" x2="68394" y2="99961"/>
                        <a14:backgroundMark x1="63970" y1="96667" x2="66841" y2="98805"/>
                        <a14:backgroundMark x1="727" y1="45961" x2="5121" y2="54000"/>
                        <a14:backgroundMark x1="5121" y1="54000" x2="6909" y2="75137"/>
                        <a14:backgroundMark x1="6909" y1="75137" x2="14636" y2="90039"/>
                        <a14:backgroundMark x1="14636" y1="90039" x2="23848" y2="95765"/>
                        <a14:backgroundMark x1="23848" y1="95765" x2="32697" y2="94314"/>
                        <a14:backgroundMark x1="32697" y1="94314" x2="39485" y2="99608"/>
                        <a14:backgroundMark x1="39485" y1="99608" x2="50667" y2="99647"/>
                        <a14:backgroundMark x1="50667" y1="99647" x2="48364" y2="88980"/>
                        <a14:backgroundMark x1="48364" y1="88980" x2="22758" y2="74078"/>
                        <a14:backgroundMark x1="22758" y1="74078" x2="9242" y2="55216"/>
                        <a14:backgroundMark x1="9242" y1="55216" x2="1333" y2="49882"/>
                        <a14:backgroundMark x1="1333" y1="49882" x2="91" y2="46314"/>
                        <a14:backgroundMark x1="38667" y1="902" x2="46364" y2="902"/>
                        <a14:backgroundMark x1="46364" y1="902" x2="53364" y2="549"/>
                        <a14:backgroundMark x1="53364" y1="549" x2="37970" y2="196"/>
                        <a14:backgroundMark x1="37970" y1="196" x2="37455" y2="549"/>
                        <a14:backgroundMark x1="25727" y1="76353" x2="35727" y2="73725"/>
                        <a14:backgroundMark x1="35727" y1="73725" x2="59485" y2="88549"/>
                        <a14:backgroundMark x1="59485" y1="88549" x2="63667" y2="96667"/>
                        <a14:backgroundMark x1="63667" y1="96667" x2="55333" y2="99137"/>
                        <a14:backgroundMark x1="55333" y1="99137" x2="28242" y2="76588"/>
                        <a14:backgroundMark x1="28242" y1="76588" x2="34394" y2="81961"/>
                        <a14:backgroundMark x1="34394" y1="81961" x2="26273" y2="74471"/>
                      </a14:backgroundRemoval>
                    </a14:imgEffect>
                  </a14:imgLayer>
                </a14:imgProps>
              </a:ext>
            </a:extLst>
          </a:blip>
          <a:srcRect t="1795" b="1643"/>
          <a:stretch/>
        </p:blipFill>
        <p:spPr>
          <a:xfrm>
            <a:off x="427383" y="954157"/>
            <a:ext cx="6927180" cy="5168806"/>
          </a:xfrm>
          <a:prstGeom prst="rect">
            <a:avLst/>
          </a:prstGeom>
        </p:spPr>
      </p:pic>
      <p:sp>
        <p:nvSpPr>
          <p:cNvPr id="18" name="Content Placeholder 17">
            <a:extLst>
              <a:ext uri="{FF2B5EF4-FFF2-40B4-BE49-F238E27FC236}">
                <a16:creationId xmlns:a16="http://schemas.microsoft.com/office/drawing/2014/main" id="{48864646-A7FF-4A27-889D-44AAF9B3C1F9}"/>
              </a:ext>
            </a:extLst>
          </p:cNvPr>
          <p:cNvSpPr>
            <a:spLocks noGrp="1"/>
          </p:cNvSpPr>
          <p:nvPr>
            <p:ph idx="1"/>
          </p:nvPr>
        </p:nvSpPr>
        <p:spPr>
          <a:xfrm>
            <a:off x="469894" y="1918337"/>
            <a:ext cx="2639085" cy="307777"/>
          </a:xfrm>
          <a:prstGeom prst="rect">
            <a:avLst/>
          </a:prstGeom>
        </p:spPr>
        <p:txBody>
          <a:bodyPr wrap="square">
            <a:spAutoFit/>
          </a:bodyPr>
          <a:lstStyle/>
          <a:p>
            <a:pPr marL="0" indent="0">
              <a:buNone/>
            </a:pPr>
            <a:r>
              <a:rPr lang="en-US" sz="1400"/>
              <a:t>Regional Flood Planning Groups</a:t>
            </a:r>
          </a:p>
        </p:txBody>
      </p:sp>
      <p:sp>
        <p:nvSpPr>
          <p:cNvPr id="9" name="Title 1">
            <a:extLst>
              <a:ext uri="{FF2B5EF4-FFF2-40B4-BE49-F238E27FC236}">
                <a16:creationId xmlns:a16="http://schemas.microsoft.com/office/drawing/2014/main" id="{DEBC58AD-1142-4A9E-8BA7-D07E8648410D}"/>
              </a:ext>
            </a:extLst>
          </p:cNvPr>
          <p:cNvSpPr>
            <a:spLocks noGrp="1"/>
          </p:cNvSpPr>
          <p:nvPr>
            <p:ph type="title"/>
          </p:nvPr>
        </p:nvSpPr>
        <p:spPr>
          <a:xfrm>
            <a:off x="748141" y="232229"/>
            <a:ext cx="8229600" cy="870862"/>
          </a:xfrm>
        </p:spPr>
        <p:txBody>
          <a:bodyPr>
            <a:normAutofit/>
          </a:bodyPr>
          <a:lstStyle/>
          <a:p>
            <a:r>
              <a:rPr lang="en-US" b="1">
                <a:solidFill>
                  <a:srgbClr val="295E92"/>
                </a:solidFill>
                <a:latin typeface="Calibri"/>
              </a:rPr>
              <a:t>Flood Planning Regions</a:t>
            </a:r>
          </a:p>
        </p:txBody>
      </p:sp>
    </p:spTree>
    <p:extLst>
      <p:ext uri="{BB962C8B-B14F-4D97-AF65-F5344CB8AC3E}">
        <p14:creationId xmlns:p14="http://schemas.microsoft.com/office/powerpoint/2010/main" val="3681394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A7D5-A4A9-49CF-8025-60EC37DB5585}"/>
              </a:ext>
            </a:extLst>
          </p:cNvPr>
          <p:cNvSpPr>
            <a:spLocks noGrp="1"/>
          </p:cNvSpPr>
          <p:nvPr>
            <p:ph type="title"/>
          </p:nvPr>
        </p:nvSpPr>
        <p:spPr>
          <a:xfrm>
            <a:off x="457200" y="232229"/>
            <a:ext cx="8229600" cy="870862"/>
          </a:xfrm>
        </p:spPr>
        <p:txBody>
          <a:bodyPr>
            <a:normAutofit/>
          </a:bodyPr>
          <a:lstStyle/>
          <a:p>
            <a:r>
              <a:rPr lang="en-US" b="1">
                <a:solidFill>
                  <a:srgbClr val="295E92"/>
                </a:solidFill>
                <a:latin typeface="Calibri"/>
              </a:rPr>
              <a:t>Flood Data Coverage</a:t>
            </a:r>
          </a:p>
        </p:txBody>
      </p:sp>
      <p:pic>
        <p:nvPicPr>
          <p:cNvPr id="4" name="Content Placeholder 8">
            <a:extLst>
              <a:ext uri="{FF2B5EF4-FFF2-40B4-BE49-F238E27FC236}">
                <a16:creationId xmlns:a16="http://schemas.microsoft.com/office/drawing/2014/main" id="{B8633432-B283-4B8C-B666-DE077EAC4FE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700" t="4307" r="13448" b="5058"/>
          <a:stretch/>
        </p:blipFill>
        <p:spPr>
          <a:xfrm>
            <a:off x="1064616" y="954158"/>
            <a:ext cx="6160368" cy="5145482"/>
          </a:xfrm>
          <a:prstGeom prst="rect">
            <a:avLst/>
          </a:prstGeom>
        </p:spPr>
      </p:pic>
    </p:spTree>
    <p:extLst>
      <p:ext uri="{BB962C8B-B14F-4D97-AF65-F5344CB8AC3E}">
        <p14:creationId xmlns:p14="http://schemas.microsoft.com/office/powerpoint/2010/main" val="21739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8">
            <a:extLst>
              <a:ext uri="{FF2B5EF4-FFF2-40B4-BE49-F238E27FC236}">
                <a16:creationId xmlns:a16="http://schemas.microsoft.com/office/drawing/2014/main" id="{A15F9A2C-8979-4D78-96BE-71EF4DF1A083}"/>
              </a:ext>
            </a:extLst>
          </p:cNvPr>
          <p:cNvPicPr>
            <a:picLocks noChangeAspect="1"/>
          </p:cNvPicPr>
          <p:nvPr/>
        </p:nvPicPr>
        <p:blipFill>
          <a:blip r:embed="rId3">
            <a:alphaModFix/>
          </a:blip>
          <a:srcRect l="3743" r="3743"/>
          <a:stretch/>
        </p:blipFill>
        <p:spPr>
          <a:xfrm>
            <a:off x="1130841" y="711605"/>
            <a:ext cx="6813277" cy="5690828"/>
          </a:xfrm>
          <a:prstGeom prst="rect">
            <a:avLst/>
          </a:prstGeom>
        </p:spPr>
      </p:pic>
      <p:sp>
        <p:nvSpPr>
          <p:cNvPr id="2" name="Title 1">
            <a:extLst>
              <a:ext uri="{FF2B5EF4-FFF2-40B4-BE49-F238E27FC236}">
                <a16:creationId xmlns:a16="http://schemas.microsoft.com/office/drawing/2014/main" id="{8255A7D5-A4A9-49CF-8025-60EC37DB5585}"/>
              </a:ext>
            </a:extLst>
          </p:cNvPr>
          <p:cNvSpPr>
            <a:spLocks noGrp="1"/>
          </p:cNvSpPr>
          <p:nvPr>
            <p:ph type="title"/>
          </p:nvPr>
        </p:nvSpPr>
        <p:spPr/>
        <p:txBody>
          <a:bodyPr>
            <a:normAutofit/>
          </a:bodyPr>
          <a:lstStyle/>
          <a:p>
            <a:r>
              <a:rPr lang="en-US" b="1">
                <a:solidFill>
                  <a:srgbClr val="295E92"/>
                </a:solidFill>
                <a:latin typeface="Calibri"/>
              </a:rPr>
              <a:t>Flood Data Coverage</a:t>
            </a:r>
          </a:p>
        </p:txBody>
      </p:sp>
      <p:grpSp>
        <p:nvGrpSpPr>
          <p:cNvPr id="14" name="Group 13">
            <a:extLst>
              <a:ext uri="{FF2B5EF4-FFF2-40B4-BE49-F238E27FC236}">
                <a16:creationId xmlns:a16="http://schemas.microsoft.com/office/drawing/2014/main" id="{9C8645DA-2C71-4157-BD14-DB2520F73F04}"/>
              </a:ext>
            </a:extLst>
          </p:cNvPr>
          <p:cNvGrpSpPr/>
          <p:nvPr/>
        </p:nvGrpSpPr>
        <p:grpSpPr>
          <a:xfrm>
            <a:off x="779318" y="1849581"/>
            <a:ext cx="4733059" cy="276999"/>
            <a:chOff x="710009" y="2179265"/>
            <a:chExt cx="5098509" cy="403113"/>
          </a:xfrm>
        </p:grpSpPr>
        <p:sp>
          <p:nvSpPr>
            <p:cNvPr id="8" name="TextBox 7">
              <a:extLst>
                <a:ext uri="{FF2B5EF4-FFF2-40B4-BE49-F238E27FC236}">
                  <a16:creationId xmlns:a16="http://schemas.microsoft.com/office/drawing/2014/main" id="{9953B944-4359-432A-AFE5-19FE991AD2E5}"/>
                </a:ext>
              </a:extLst>
            </p:cNvPr>
            <p:cNvSpPr txBox="1"/>
            <p:nvPr/>
          </p:nvSpPr>
          <p:spPr>
            <a:xfrm>
              <a:off x="1236518" y="2179265"/>
              <a:ext cx="4572000" cy="403113"/>
            </a:xfrm>
            <a:prstGeom prst="rect">
              <a:avLst/>
            </a:prstGeom>
            <a:noFill/>
          </p:spPr>
          <p:txBody>
            <a:bodyPr wrap="square">
              <a:spAutoFit/>
            </a:bodyPr>
            <a:lstStyle/>
            <a:p>
              <a:r>
                <a:rPr lang="en-US" sz="1200"/>
                <a:t>Base Level Engineering (BLE)</a:t>
              </a:r>
            </a:p>
          </p:txBody>
        </p:sp>
        <p:sp>
          <p:nvSpPr>
            <p:cNvPr id="10" name="Rectangle 9">
              <a:extLst>
                <a:ext uri="{FF2B5EF4-FFF2-40B4-BE49-F238E27FC236}">
                  <a16:creationId xmlns:a16="http://schemas.microsoft.com/office/drawing/2014/main" id="{84DA0483-2E67-4AC5-9EDB-2BC8DD218D3E}"/>
                </a:ext>
              </a:extLst>
            </p:cNvPr>
            <p:cNvSpPr/>
            <p:nvPr/>
          </p:nvSpPr>
          <p:spPr>
            <a:xfrm>
              <a:off x="710009" y="2225233"/>
              <a:ext cx="420832" cy="215840"/>
            </a:xfrm>
            <a:prstGeom prst="rect">
              <a:avLst/>
            </a:prstGeom>
            <a:solidFill>
              <a:srgbClr val="33AB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839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a:extLst>
              <a:ext uri="{FF2B5EF4-FFF2-40B4-BE49-F238E27FC236}">
                <a16:creationId xmlns:a16="http://schemas.microsoft.com/office/drawing/2014/main" id="{9B5B648C-BC69-4DBE-AC32-03EF857104FC}"/>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l="2441" t="4316" r="13761" b="4689"/>
          <a:stretch/>
        </p:blipFill>
        <p:spPr>
          <a:xfrm>
            <a:off x="1047451" y="961328"/>
            <a:ext cx="6153452" cy="5163364"/>
          </a:xfrm>
          <a:prstGeom prst="rect">
            <a:avLst/>
          </a:prstGeom>
        </p:spPr>
      </p:pic>
      <p:sp>
        <p:nvSpPr>
          <p:cNvPr id="2" name="Title 1">
            <a:extLst>
              <a:ext uri="{FF2B5EF4-FFF2-40B4-BE49-F238E27FC236}">
                <a16:creationId xmlns:a16="http://schemas.microsoft.com/office/drawing/2014/main" id="{8255A7D5-A4A9-49CF-8025-60EC37DB5585}"/>
              </a:ext>
            </a:extLst>
          </p:cNvPr>
          <p:cNvSpPr>
            <a:spLocks noGrp="1"/>
          </p:cNvSpPr>
          <p:nvPr>
            <p:ph type="title"/>
          </p:nvPr>
        </p:nvSpPr>
        <p:spPr/>
        <p:txBody>
          <a:bodyPr>
            <a:normAutofit/>
          </a:bodyPr>
          <a:lstStyle/>
          <a:p>
            <a:r>
              <a:rPr lang="en-US" b="1">
                <a:solidFill>
                  <a:srgbClr val="295E92"/>
                </a:solidFill>
                <a:latin typeface="Calibri"/>
              </a:rPr>
              <a:t>Flood Data Coverage</a:t>
            </a:r>
          </a:p>
        </p:txBody>
      </p:sp>
    </p:spTree>
    <p:extLst>
      <p:ext uri="{BB962C8B-B14F-4D97-AF65-F5344CB8AC3E}">
        <p14:creationId xmlns:p14="http://schemas.microsoft.com/office/powerpoint/2010/main" val="1280555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CB44537-B8C1-4509-B2FF-8AAD9955198E}"/>
              </a:ext>
            </a:extLst>
          </p:cNvPr>
          <p:cNvPicPr>
            <a:picLocks noChangeAspect="1"/>
          </p:cNvPicPr>
          <p:nvPr/>
        </p:nvPicPr>
        <p:blipFill>
          <a:blip r:embed="rId3">
            <a:alphaModFix/>
          </a:blip>
          <a:srcRect/>
          <a:stretch/>
        </p:blipFill>
        <p:spPr>
          <a:xfrm>
            <a:off x="872401" y="719261"/>
            <a:ext cx="7332410" cy="5665953"/>
          </a:xfrm>
          <a:prstGeom prst="rect">
            <a:avLst/>
          </a:prstGeom>
        </p:spPr>
      </p:pic>
      <p:sp>
        <p:nvSpPr>
          <p:cNvPr id="2" name="Title 1">
            <a:extLst>
              <a:ext uri="{FF2B5EF4-FFF2-40B4-BE49-F238E27FC236}">
                <a16:creationId xmlns:a16="http://schemas.microsoft.com/office/drawing/2014/main" id="{8255A7D5-A4A9-49CF-8025-60EC37DB5585}"/>
              </a:ext>
            </a:extLst>
          </p:cNvPr>
          <p:cNvSpPr>
            <a:spLocks noGrp="1"/>
          </p:cNvSpPr>
          <p:nvPr>
            <p:ph type="title"/>
          </p:nvPr>
        </p:nvSpPr>
        <p:spPr/>
        <p:txBody>
          <a:bodyPr>
            <a:normAutofit/>
          </a:bodyPr>
          <a:lstStyle/>
          <a:p>
            <a:r>
              <a:rPr lang="en-US" b="1">
                <a:solidFill>
                  <a:srgbClr val="295E92"/>
                </a:solidFill>
                <a:latin typeface="Calibri"/>
              </a:rPr>
              <a:t>Flood Data Coverage</a:t>
            </a:r>
          </a:p>
        </p:txBody>
      </p:sp>
      <p:sp>
        <p:nvSpPr>
          <p:cNvPr id="15" name="TextBox 14">
            <a:extLst>
              <a:ext uri="{FF2B5EF4-FFF2-40B4-BE49-F238E27FC236}">
                <a16:creationId xmlns:a16="http://schemas.microsoft.com/office/drawing/2014/main" id="{28B1C583-66F7-49B0-9037-8366C31D2ABD}"/>
              </a:ext>
            </a:extLst>
          </p:cNvPr>
          <p:cNvSpPr txBox="1"/>
          <p:nvPr/>
        </p:nvSpPr>
        <p:spPr>
          <a:xfrm>
            <a:off x="1421215" y="1740825"/>
            <a:ext cx="1836336" cy="1161857"/>
          </a:xfrm>
          <a:prstGeom prst="rect">
            <a:avLst/>
          </a:prstGeom>
          <a:solidFill>
            <a:schemeClr val="bg1"/>
          </a:solidFill>
        </p:spPr>
        <p:txBody>
          <a:bodyPr wrap="square" rtlCol="0">
            <a:spAutoFit/>
          </a:bodyPr>
          <a:lstStyle/>
          <a:p>
            <a:r>
              <a:rPr lang="en-US" sz="1400"/>
              <a:t>NFHL Availability</a:t>
            </a:r>
          </a:p>
          <a:p>
            <a:r>
              <a:rPr lang="en-US" sz="1400"/>
              <a:t>BLE</a:t>
            </a:r>
          </a:p>
          <a:p>
            <a:r>
              <a:rPr lang="en-US" sz="1400"/>
              <a:t>Digitized Paper FIRMs</a:t>
            </a:r>
          </a:p>
          <a:p>
            <a:endParaRPr lang="en-US" sz="1350">
              <a:solidFill>
                <a:srgbClr val="FF0000"/>
              </a:solidFill>
            </a:endParaRPr>
          </a:p>
          <a:p>
            <a:endParaRPr lang="en-US" sz="1400">
              <a:solidFill>
                <a:srgbClr val="FF0000"/>
              </a:solidFill>
            </a:endParaRPr>
          </a:p>
        </p:txBody>
      </p:sp>
      <p:pic>
        <p:nvPicPr>
          <p:cNvPr id="16" name="Picture 15">
            <a:extLst>
              <a:ext uri="{FF2B5EF4-FFF2-40B4-BE49-F238E27FC236}">
                <a16:creationId xmlns:a16="http://schemas.microsoft.com/office/drawing/2014/main" id="{775EF76C-BA5F-4C60-B089-B242A2D34E7C}"/>
              </a:ext>
            </a:extLst>
          </p:cNvPr>
          <p:cNvPicPr>
            <a:picLocks noChangeAspect="1"/>
          </p:cNvPicPr>
          <p:nvPr/>
        </p:nvPicPr>
        <p:blipFill rotWithShape="1">
          <a:blip r:embed="rId4"/>
          <a:srcRect l="1" r="7349" b="84767"/>
          <a:stretch/>
        </p:blipFill>
        <p:spPr>
          <a:xfrm>
            <a:off x="909198" y="1559647"/>
            <a:ext cx="512016" cy="1119067"/>
          </a:xfrm>
          <a:prstGeom prst="rect">
            <a:avLst/>
          </a:prstGeom>
        </p:spPr>
      </p:pic>
    </p:spTree>
    <p:extLst>
      <p:ext uri="{BB962C8B-B14F-4D97-AF65-F5344CB8AC3E}">
        <p14:creationId xmlns:p14="http://schemas.microsoft.com/office/powerpoint/2010/main" val="2840543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A7D5-A4A9-49CF-8025-60EC37DB5585}"/>
              </a:ext>
            </a:extLst>
          </p:cNvPr>
          <p:cNvSpPr>
            <a:spLocks noGrp="1"/>
          </p:cNvSpPr>
          <p:nvPr>
            <p:ph type="title"/>
          </p:nvPr>
        </p:nvSpPr>
        <p:spPr/>
        <p:txBody>
          <a:bodyPr>
            <a:normAutofit/>
          </a:bodyPr>
          <a:lstStyle/>
          <a:p>
            <a:r>
              <a:rPr lang="en-US" b="1">
                <a:solidFill>
                  <a:srgbClr val="295E92"/>
                </a:solidFill>
                <a:latin typeface="Calibri"/>
              </a:rPr>
              <a:t>Flood Data Coverage</a:t>
            </a:r>
          </a:p>
        </p:txBody>
      </p:sp>
      <p:pic>
        <p:nvPicPr>
          <p:cNvPr id="6" name="Content Placeholder 8">
            <a:extLst>
              <a:ext uri="{FF2B5EF4-FFF2-40B4-BE49-F238E27FC236}">
                <a16:creationId xmlns:a16="http://schemas.microsoft.com/office/drawing/2014/main" id="{F7A42C08-E82E-4F6D-89C2-4C64C61A37C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927" t="4197" r="12591" b="5066"/>
          <a:stretch/>
        </p:blipFill>
        <p:spPr>
          <a:xfrm>
            <a:off x="1899611" y="965553"/>
            <a:ext cx="5554737" cy="5159734"/>
          </a:xfrm>
        </p:spPr>
      </p:pic>
      <p:sp>
        <p:nvSpPr>
          <p:cNvPr id="3" name="Rectangle 2">
            <a:extLst>
              <a:ext uri="{FF2B5EF4-FFF2-40B4-BE49-F238E27FC236}">
                <a16:creationId xmlns:a16="http://schemas.microsoft.com/office/drawing/2014/main" id="{C0CABDAA-EB82-4C8D-9655-6F9A9C0BC7E5}"/>
              </a:ext>
            </a:extLst>
          </p:cNvPr>
          <p:cNvSpPr/>
          <p:nvPr/>
        </p:nvSpPr>
        <p:spPr>
          <a:xfrm>
            <a:off x="1292087" y="1639957"/>
            <a:ext cx="397565" cy="228600"/>
          </a:xfrm>
          <a:prstGeom prst="rect">
            <a:avLst/>
          </a:prstGeom>
          <a:solidFill>
            <a:srgbClr val="A900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58E884-9629-46D1-AEEA-67135BB16AEB}"/>
              </a:ext>
            </a:extLst>
          </p:cNvPr>
          <p:cNvSpPr txBox="1"/>
          <p:nvPr/>
        </p:nvSpPr>
        <p:spPr>
          <a:xfrm>
            <a:off x="1839358" y="1600368"/>
            <a:ext cx="1639566" cy="307777"/>
          </a:xfrm>
          <a:prstGeom prst="rect">
            <a:avLst/>
          </a:prstGeom>
          <a:noFill/>
        </p:spPr>
        <p:txBody>
          <a:bodyPr wrap="square" rtlCol="0">
            <a:spAutoFit/>
          </a:bodyPr>
          <a:lstStyle/>
          <a:p>
            <a:r>
              <a:rPr lang="en-US" sz="1400"/>
              <a:t>Cursory Floodplain</a:t>
            </a:r>
          </a:p>
        </p:txBody>
      </p:sp>
    </p:spTree>
    <p:extLst>
      <p:ext uri="{BB962C8B-B14F-4D97-AF65-F5344CB8AC3E}">
        <p14:creationId xmlns:p14="http://schemas.microsoft.com/office/powerpoint/2010/main" val="3485189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A322-1196-49A8-8D52-62893B290CC9}"/>
              </a:ext>
            </a:extLst>
          </p:cNvPr>
          <p:cNvSpPr>
            <a:spLocks noGrp="1"/>
          </p:cNvSpPr>
          <p:nvPr>
            <p:ph type="title"/>
          </p:nvPr>
        </p:nvSpPr>
        <p:spPr>
          <a:xfrm>
            <a:off x="457200" y="199391"/>
            <a:ext cx="8229600" cy="909828"/>
          </a:xfrm>
        </p:spPr>
        <p:txBody>
          <a:bodyPr/>
          <a:lstStyle/>
          <a:p>
            <a:r>
              <a:rPr lang="en-US" b="1"/>
              <a:t>Flood Planning Data Quilt</a:t>
            </a:r>
            <a:endParaRPr lang="en-US"/>
          </a:p>
        </p:txBody>
      </p:sp>
      <p:sp>
        <p:nvSpPr>
          <p:cNvPr id="4" name="Slide Number Placeholder 3">
            <a:extLst>
              <a:ext uri="{FF2B5EF4-FFF2-40B4-BE49-F238E27FC236}">
                <a16:creationId xmlns:a16="http://schemas.microsoft.com/office/drawing/2014/main" id="{C2D3A1A1-3E21-4873-B41C-6E9EDE1C7E20}"/>
              </a:ext>
            </a:extLst>
          </p:cNvPr>
          <p:cNvSpPr>
            <a:spLocks noGrp="1"/>
          </p:cNvSpPr>
          <p:nvPr>
            <p:ph type="sldNum" sz="quarter" idx="12"/>
          </p:nvPr>
        </p:nvSpPr>
        <p:spPr/>
        <p:txBody>
          <a:bodyPr/>
          <a:lstStyle/>
          <a:p>
            <a:fld id="{E25C318A-713C-E34F-BE3B-BC9114480D09}" type="slidenum">
              <a:rPr lang="en-US" smtClean="0"/>
              <a:t>16</a:t>
            </a:fld>
            <a:endParaRPr lang="en-US"/>
          </a:p>
        </p:txBody>
      </p:sp>
      <p:pic>
        <p:nvPicPr>
          <p:cNvPr id="48" name="Picture 47">
            <a:extLst>
              <a:ext uri="{FF2B5EF4-FFF2-40B4-BE49-F238E27FC236}">
                <a16:creationId xmlns:a16="http://schemas.microsoft.com/office/drawing/2014/main" id="{95C2E154-2CD4-4BD1-98BF-1EF2C7CB376A}"/>
              </a:ext>
            </a:extLst>
          </p:cNvPr>
          <p:cNvPicPr>
            <a:picLocks noChangeAspect="1"/>
          </p:cNvPicPr>
          <p:nvPr/>
        </p:nvPicPr>
        <p:blipFill rotWithShape="1">
          <a:blip r:embed="rId3"/>
          <a:srcRect l="9964" t="4094" r="9964" b="4237"/>
          <a:stretch/>
        </p:blipFill>
        <p:spPr>
          <a:xfrm>
            <a:off x="1739092" y="927441"/>
            <a:ext cx="5871297" cy="5193959"/>
          </a:xfrm>
          <a:prstGeom prst="rect">
            <a:avLst/>
          </a:prstGeom>
        </p:spPr>
      </p:pic>
      <p:sp>
        <p:nvSpPr>
          <p:cNvPr id="7" name="Rectangle 6">
            <a:extLst>
              <a:ext uri="{FF2B5EF4-FFF2-40B4-BE49-F238E27FC236}">
                <a16:creationId xmlns:a16="http://schemas.microsoft.com/office/drawing/2014/main" id="{9EE76834-6046-448D-8A00-1DA7D63944C0}"/>
              </a:ext>
            </a:extLst>
          </p:cNvPr>
          <p:cNvSpPr/>
          <p:nvPr/>
        </p:nvSpPr>
        <p:spPr>
          <a:xfrm>
            <a:off x="1533610" y="1276937"/>
            <a:ext cx="1629232" cy="295564"/>
          </a:xfrm>
          <a:prstGeom prst="rect">
            <a:avLst/>
          </a:prstGeom>
          <a:solidFill>
            <a:schemeClr val="bg1"/>
          </a:solidFill>
          <a:ln>
            <a:solidFill>
              <a:schemeClr val="bg1"/>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DE9637B1-C999-4283-A83B-033EC883BF8D}"/>
              </a:ext>
            </a:extLst>
          </p:cNvPr>
          <p:cNvPicPr>
            <a:picLocks noChangeAspect="1"/>
          </p:cNvPicPr>
          <p:nvPr/>
        </p:nvPicPr>
        <p:blipFill>
          <a:blip r:embed="rId4"/>
          <a:stretch>
            <a:fillRect/>
          </a:stretch>
        </p:blipFill>
        <p:spPr>
          <a:xfrm>
            <a:off x="635722" y="1200458"/>
            <a:ext cx="2466975" cy="2038350"/>
          </a:xfrm>
          <a:prstGeom prst="rect">
            <a:avLst/>
          </a:prstGeom>
        </p:spPr>
      </p:pic>
    </p:spTree>
    <p:extLst>
      <p:ext uri="{BB962C8B-B14F-4D97-AF65-F5344CB8AC3E}">
        <p14:creationId xmlns:p14="http://schemas.microsoft.com/office/powerpoint/2010/main" val="2868923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2B254-F54D-4BCE-9FDB-3F20E37DBA8C}"/>
              </a:ext>
            </a:extLst>
          </p:cNvPr>
          <p:cNvPicPr>
            <a:picLocks noChangeAspect="1"/>
          </p:cNvPicPr>
          <p:nvPr/>
        </p:nvPicPr>
        <p:blipFill rotWithShape="1">
          <a:blip r:embed="rId3"/>
          <a:srcRect t="1639"/>
          <a:stretch/>
        </p:blipFill>
        <p:spPr>
          <a:xfrm>
            <a:off x="651249" y="1185127"/>
            <a:ext cx="6538359" cy="4554979"/>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B0FCA322-1196-49A8-8D52-62893B290CC9}"/>
              </a:ext>
            </a:extLst>
          </p:cNvPr>
          <p:cNvSpPr>
            <a:spLocks noGrp="1"/>
          </p:cNvSpPr>
          <p:nvPr>
            <p:ph type="title"/>
          </p:nvPr>
        </p:nvSpPr>
        <p:spPr>
          <a:xfrm>
            <a:off x="457200" y="199391"/>
            <a:ext cx="8229600" cy="909828"/>
          </a:xfrm>
        </p:spPr>
        <p:txBody>
          <a:bodyPr/>
          <a:lstStyle/>
          <a:p>
            <a:r>
              <a:rPr lang="en-US" b="1" dirty="0"/>
              <a:t>Taking a Closer Look</a:t>
            </a:r>
            <a:endParaRPr lang="en-US" dirty="0"/>
          </a:p>
        </p:txBody>
      </p:sp>
      <p:sp>
        <p:nvSpPr>
          <p:cNvPr id="4" name="Slide Number Placeholder 3">
            <a:extLst>
              <a:ext uri="{FF2B5EF4-FFF2-40B4-BE49-F238E27FC236}">
                <a16:creationId xmlns:a16="http://schemas.microsoft.com/office/drawing/2014/main" id="{C2D3A1A1-3E21-4873-B41C-6E9EDE1C7E2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C318A-713C-E34F-BE3B-BC9114480D09}"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2DCAF0C6-B0AD-4C9F-B83C-1517BAFFA6B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76" b="94954" l="2530" r="95685">
                        <a14:foregroundMark x1="38542" y1="3976" x2="38542" y2="3976"/>
                        <a14:foregroundMark x1="92411" y1="48777" x2="92411" y2="48777"/>
                        <a14:foregroundMark x1="66518" y1="91437" x2="66518" y2="91437"/>
                        <a14:foregroundMark x1="7292" y1="44495" x2="7292" y2="44495"/>
                        <a14:foregroundMark x1="2530" y1="43884" x2="2530" y2="43884"/>
                        <a14:foregroundMark x1="95685" y1="50153" x2="95685" y2="50153"/>
                        <a14:foregroundMark x1="67857" y1="94954" x2="67857" y2="94954"/>
                      </a14:backgroundRemoval>
                    </a14:imgEffect>
                  </a14:imgLayer>
                </a14:imgProps>
              </a:ext>
            </a:extLst>
          </a:blip>
          <a:stretch>
            <a:fillRect/>
          </a:stretch>
        </p:blipFill>
        <p:spPr>
          <a:xfrm>
            <a:off x="7357095" y="2949548"/>
            <a:ext cx="1329705" cy="1294088"/>
          </a:xfrm>
          <a:prstGeom prst="rect">
            <a:avLst/>
          </a:prstGeom>
        </p:spPr>
      </p:pic>
      <p:pic>
        <p:nvPicPr>
          <p:cNvPr id="19" name="Picture 18">
            <a:extLst>
              <a:ext uri="{FF2B5EF4-FFF2-40B4-BE49-F238E27FC236}">
                <a16:creationId xmlns:a16="http://schemas.microsoft.com/office/drawing/2014/main" id="{ED024EBF-3BA6-4860-933A-7145C47D3250}"/>
              </a:ext>
            </a:extLst>
          </p:cNvPr>
          <p:cNvPicPr>
            <a:picLocks noChangeAspect="1"/>
          </p:cNvPicPr>
          <p:nvPr/>
        </p:nvPicPr>
        <p:blipFill rotWithShape="1">
          <a:blip r:embed="rId6"/>
          <a:srcRect r="18507"/>
          <a:stretch/>
        </p:blipFill>
        <p:spPr>
          <a:xfrm>
            <a:off x="6861287" y="1038381"/>
            <a:ext cx="2131367" cy="1719221"/>
          </a:xfrm>
          <a:prstGeom prst="rect">
            <a:avLst/>
          </a:prstGeom>
          <a:solidFill>
            <a:schemeClr val="bg1"/>
          </a:solidFill>
          <a:ln>
            <a:solidFill>
              <a:schemeClr val="bg1">
                <a:lumMod val="85000"/>
              </a:schemeClr>
            </a:solid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105535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66F1-EE49-45BE-BBAE-BDB0131A6E36}"/>
              </a:ext>
            </a:extLst>
          </p:cNvPr>
          <p:cNvSpPr>
            <a:spLocks noGrp="1"/>
          </p:cNvSpPr>
          <p:nvPr>
            <p:ph type="title"/>
          </p:nvPr>
        </p:nvSpPr>
        <p:spPr/>
        <p:txBody>
          <a:bodyPr/>
          <a:lstStyle/>
          <a:p>
            <a:r>
              <a:rPr lang="en-US"/>
              <a:t>Flood Quilt is Online</a:t>
            </a:r>
          </a:p>
        </p:txBody>
      </p:sp>
      <p:sp>
        <p:nvSpPr>
          <p:cNvPr id="4" name="Slide Number Placeholder 3">
            <a:extLst>
              <a:ext uri="{FF2B5EF4-FFF2-40B4-BE49-F238E27FC236}">
                <a16:creationId xmlns:a16="http://schemas.microsoft.com/office/drawing/2014/main" id="{D5ABE207-5A55-4CCC-9DEA-6FA05779D965}"/>
              </a:ext>
            </a:extLst>
          </p:cNvPr>
          <p:cNvSpPr>
            <a:spLocks noGrp="1"/>
          </p:cNvSpPr>
          <p:nvPr>
            <p:ph type="sldNum" sz="quarter" idx="12"/>
          </p:nvPr>
        </p:nvSpPr>
        <p:spPr/>
        <p:txBody>
          <a:bodyPr/>
          <a:lstStyle/>
          <a:p>
            <a:fld id="{E25C318A-713C-E34F-BE3B-BC9114480D09}" type="slidenum">
              <a:rPr lang="en-US" smtClean="0"/>
              <a:t>18</a:t>
            </a:fld>
            <a:endParaRPr lang="en-US"/>
          </a:p>
        </p:txBody>
      </p:sp>
      <p:pic>
        <p:nvPicPr>
          <p:cNvPr id="5" name="Picture 4">
            <a:extLst>
              <a:ext uri="{FF2B5EF4-FFF2-40B4-BE49-F238E27FC236}">
                <a16:creationId xmlns:a16="http://schemas.microsoft.com/office/drawing/2014/main" id="{95B2626D-E6B9-4162-8E79-E5E69AFA0287}"/>
              </a:ext>
            </a:extLst>
          </p:cNvPr>
          <p:cNvPicPr>
            <a:picLocks noChangeAspect="1"/>
          </p:cNvPicPr>
          <p:nvPr/>
        </p:nvPicPr>
        <p:blipFill>
          <a:blip r:embed="rId3"/>
          <a:stretch>
            <a:fillRect/>
          </a:stretch>
        </p:blipFill>
        <p:spPr>
          <a:xfrm>
            <a:off x="1205796" y="1067658"/>
            <a:ext cx="6732408" cy="5001055"/>
          </a:xfrm>
          <a:prstGeom prst="rect">
            <a:avLst/>
          </a:prstGeom>
        </p:spPr>
      </p:pic>
    </p:spTree>
    <p:extLst>
      <p:ext uri="{BB962C8B-B14F-4D97-AF65-F5344CB8AC3E}">
        <p14:creationId xmlns:p14="http://schemas.microsoft.com/office/powerpoint/2010/main" val="3699894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75177D-A71F-497C-B66C-F6367083DE25}"/>
              </a:ext>
            </a:extLst>
          </p:cNvPr>
          <p:cNvSpPr>
            <a:spLocks noGrp="1"/>
          </p:cNvSpPr>
          <p:nvPr>
            <p:ph type="sldNum" sz="quarter" idx="12"/>
          </p:nvPr>
        </p:nvSpPr>
        <p:spPr/>
        <p:txBody>
          <a:bodyPr/>
          <a:lstStyle/>
          <a:p>
            <a:fld id="{E25C318A-713C-E34F-BE3B-BC9114480D09}" type="slidenum">
              <a:rPr lang="en-US" smtClean="0"/>
              <a:t>19</a:t>
            </a:fld>
            <a:endParaRPr lang="en-US"/>
          </a:p>
        </p:txBody>
      </p:sp>
      <p:sp>
        <p:nvSpPr>
          <p:cNvPr id="5" name="Freeform: Shape 4">
            <a:extLst>
              <a:ext uri="{FF2B5EF4-FFF2-40B4-BE49-F238E27FC236}">
                <a16:creationId xmlns:a16="http://schemas.microsoft.com/office/drawing/2014/main" id="{9441FA66-A455-4BDD-9EA9-F3C695B4C06D}"/>
              </a:ext>
            </a:extLst>
          </p:cNvPr>
          <p:cNvSpPr/>
          <p:nvPr/>
        </p:nvSpPr>
        <p:spPr>
          <a:xfrm>
            <a:off x="158436" y="1604884"/>
            <a:ext cx="2432364" cy="1190378"/>
          </a:xfrm>
          <a:custGeom>
            <a:avLst/>
            <a:gdLst>
              <a:gd name="connsiteX0" fmla="*/ 0 w 3291840"/>
              <a:gd name="connsiteY0" fmla="*/ 230192 h 1381125"/>
              <a:gd name="connsiteX1" fmla="*/ 230192 w 3291840"/>
              <a:gd name="connsiteY1" fmla="*/ 0 h 1381125"/>
              <a:gd name="connsiteX2" fmla="*/ 3061648 w 3291840"/>
              <a:gd name="connsiteY2" fmla="*/ 0 h 1381125"/>
              <a:gd name="connsiteX3" fmla="*/ 3291840 w 3291840"/>
              <a:gd name="connsiteY3" fmla="*/ 230192 h 1381125"/>
              <a:gd name="connsiteX4" fmla="*/ 3291840 w 3291840"/>
              <a:gd name="connsiteY4" fmla="*/ 1150933 h 1381125"/>
              <a:gd name="connsiteX5" fmla="*/ 3061648 w 3291840"/>
              <a:gd name="connsiteY5" fmla="*/ 1381125 h 1381125"/>
              <a:gd name="connsiteX6" fmla="*/ 230192 w 3291840"/>
              <a:gd name="connsiteY6" fmla="*/ 1381125 h 1381125"/>
              <a:gd name="connsiteX7" fmla="*/ 0 w 3291840"/>
              <a:gd name="connsiteY7" fmla="*/ 1150933 h 1381125"/>
              <a:gd name="connsiteX8" fmla="*/ 0 w 3291840"/>
              <a:gd name="connsiteY8" fmla="*/ 230192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381125">
                <a:moveTo>
                  <a:pt x="0" y="230192"/>
                </a:moveTo>
                <a:cubicBezTo>
                  <a:pt x="0" y="103060"/>
                  <a:pt x="103060" y="0"/>
                  <a:pt x="230192" y="0"/>
                </a:cubicBezTo>
                <a:lnTo>
                  <a:pt x="3061648" y="0"/>
                </a:lnTo>
                <a:cubicBezTo>
                  <a:pt x="3188780" y="0"/>
                  <a:pt x="3291840" y="103060"/>
                  <a:pt x="3291840" y="230192"/>
                </a:cubicBezTo>
                <a:lnTo>
                  <a:pt x="3291840" y="1150933"/>
                </a:lnTo>
                <a:cubicBezTo>
                  <a:pt x="3291840" y="1278065"/>
                  <a:pt x="3188780" y="1381125"/>
                  <a:pt x="3061648" y="1381125"/>
                </a:cubicBezTo>
                <a:lnTo>
                  <a:pt x="230192" y="1381125"/>
                </a:lnTo>
                <a:cubicBezTo>
                  <a:pt x="103060" y="1381125"/>
                  <a:pt x="0" y="1278065"/>
                  <a:pt x="0" y="1150933"/>
                </a:cubicBezTo>
                <a:lnTo>
                  <a:pt x="0" y="2301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0578" tIns="100572" rIns="150578" bIns="100572" numCol="1" spcCol="1270" anchor="ctr" anchorCtr="0">
            <a:noAutofit/>
          </a:bodyPr>
          <a:lstStyle/>
          <a:p>
            <a:pPr algn="ctr" defTabSz="1166813">
              <a:lnSpc>
                <a:spcPct val="90000"/>
              </a:lnSpc>
              <a:spcBef>
                <a:spcPct val="0"/>
              </a:spcBef>
              <a:spcAft>
                <a:spcPct val="35000"/>
              </a:spcAft>
            </a:pPr>
            <a:r>
              <a:rPr lang="en-US" sz="2100" dirty="0">
                <a:solidFill>
                  <a:schemeClr val="bg1"/>
                </a:solidFill>
              </a:rPr>
              <a:t>FEMA Flood Mitigation Assistance (FMA) Grants</a:t>
            </a:r>
          </a:p>
        </p:txBody>
      </p:sp>
      <p:sp>
        <p:nvSpPr>
          <p:cNvPr id="6" name="Title 3">
            <a:extLst>
              <a:ext uri="{FF2B5EF4-FFF2-40B4-BE49-F238E27FC236}">
                <a16:creationId xmlns:a16="http://schemas.microsoft.com/office/drawing/2014/main" id="{1DA5AE6A-F5D9-407B-A317-6B741F2EB0BA}"/>
              </a:ext>
            </a:extLst>
          </p:cNvPr>
          <p:cNvSpPr txBox="1">
            <a:spLocks/>
          </p:cNvSpPr>
          <p:nvPr/>
        </p:nvSpPr>
        <p:spPr>
          <a:xfrm>
            <a:off x="158436" y="328448"/>
            <a:ext cx="8827128" cy="682371"/>
          </a:xfrm>
          <a:prstGeom prst="rect">
            <a:avLst/>
          </a:prstGeom>
        </p:spPr>
        <p:txBody>
          <a:bodyPr/>
          <a:lstStyle>
            <a:lvl1pPr algn="ctr" defTabSz="457200" rtl="0" eaLnBrk="1" latinLnBrk="0" hangingPunct="1">
              <a:spcBef>
                <a:spcPct val="0"/>
              </a:spcBef>
              <a:buNone/>
              <a:defRPr sz="4400" kern="1200">
                <a:solidFill>
                  <a:srgbClr val="295E92"/>
                </a:solidFill>
                <a:latin typeface="+mj-lt"/>
                <a:ea typeface="+mj-ea"/>
                <a:cs typeface="+mj-cs"/>
              </a:defRPr>
            </a:lvl1pPr>
          </a:lstStyle>
          <a:p>
            <a:r>
              <a:rPr lang="en-US" b="1" dirty="0"/>
              <a:t>Flood Mitigation Assistance </a:t>
            </a:r>
          </a:p>
        </p:txBody>
      </p:sp>
      <p:sp>
        <p:nvSpPr>
          <p:cNvPr id="11" name="Freeform: Shape 10">
            <a:extLst>
              <a:ext uri="{FF2B5EF4-FFF2-40B4-BE49-F238E27FC236}">
                <a16:creationId xmlns:a16="http://schemas.microsoft.com/office/drawing/2014/main" id="{EA1ACBE0-B4E6-4E4C-9B82-182284BB1938}"/>
              </a:ext>
            </a:extLst>
          </p:cNvPr>
          <p:cNvSpPr/>
          <p:nvPr/>
        </p:nvSpPr>
        <p:spPr>
          <a:xfrm>
            <a:off x="210916" y="2800351"/>
            <a:ext cx="2379884" cy="2452765"/>
          </a:xfrm>
          <a:custGeom>
            <a:avLst/>
            <a:gdLst>
              <a:gd name="connsiteX0" fmla="*/ 0 w 3291840"/>
              <a:gd name="connsiteY0" fmla="*/ 230192 h 1381125"/>
              <a:gd name="connsiteX1" fmla="*/ 230192 w 3291840"/>
              <a:gd name="connsiteY1" fmla="*/ 0 h 1381125"/>
              <a:gd name="connsiteX2" fmla="*/ 3061648 w 3291840"/>
              <a:gd name="connsiteY2" fmla="*/ 0 h 1381125"/>
              <a:gd name="connsiteX3" fmla="*/ 3291840 w 3291840"/>
              <a:gd name="connsiteY3" fmla="*/ 230192 h 1381125"/>
              <a:gd name="connsiteX4" fmla="*/ 3291840 w 3291840"/>
              <a:gd name="connsiteY4" fmla="*/ 1150933 h 1381125"/>
              <a:gd name="connsiteX5" fmla="*/ 3061648 w 3291840"/>
              <a:gd name="connsiteY5" fmla="*/ 1381125 h 1381125"/>
              <a:gd name="connsiteX6" fmla="*/ 230192 w 3291840"/>
              <a:gd name="connsiteY6" fmla="*/ 1381125 h 1381125"/>
              <a:gd name="connsiteX7" fmla="*/ 0 w 3291840"/>
              <a:gd name="connsiteY7" fmla="*/ 1150933 h 1381125"/>
              <a:gd name="connsiteX8" fmla="*/ 0 w 3291840"/>
              <a:gd name="connsiteY8" fmla="*/ 230192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381125">
                <a:moveTo>
                  <a:pt x="0" y="230192"/>
                </a:moveTo>
                <a:cubicBezTo>
                  <a:pt x="0" y="103060"/>
                  <a:pt x="103060" y="0"/>
                  <a:pt x="230192" y="0"/>
                </a:cubicBezTo>
                <a:lnTo>
                  <a:pt x="3061648" y="0"/>
                </a:lnTo>
                <a:cubicBezTo>
                  <a:pt x="3188780" y="0"/>
                  <a:pt x="3291840" y="103060"/>
                  <a:pt x="3291840" y="230192"/>
                </a:cubicBezTo>
                <a:lnTo>
                  <a:pt x="3291840" y="1150933"/>
                </a:lnTo>
                <a:cubicBezTo>
                  <a:pt x="3291840" y="1278065"/>
                  <a:pt x="3188780" y="1381125"/>
                  <a:pt x="3061648" y="1381125"/>
                </a:cubicBezTo>
                <a:lnTo>
                  <a:pt x="230192" y="1381125"/>
                </a:lnTo>
                <a:cubicBezTo>
                  <a:pt x="103060" y="1381125"/>
                  <a:pt x="0" y="1278065"/>
                  <a:pt x="0" y="1150933"/>
                </a:cubicBezTo>
                <a:lnTo>
                  <a:pt x="0" y="230192"/>
                </a:lnTo>
                <a:close/>
              </a:path>
            </a:pathLst>
          </a:custGeom>
          <a:solidFill>
            <a:schemeClr val="accent1">
              <a:lumMod val="20000"/>
              <a:lumOff val="80000"/>
            </a:schemeClr>
          </a:solidFill>
          <a:ln>
            <a:solidFill>
              <a:schemeClr val="accent1">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0578" tIns="100572" rIns="150578" bIns="100572" numCol="1" spcCol="1270" anchor="ctr" anchorCtr="0">
            <a:noAutofit/>
          </a:bodyPr>
          <a:lstStyle/>
          <a:p>
            <a:pPr marL="257175" indent="-257175" defTabSz="1166813">
              <a:lnSpc>
                <a:spcPct val="90000"/>
              </a:lnSpc>
              <a:spcBef>
                <a:spcPct val="0"/>
              </a:spcBef>
              <a:spcAft>
                <a:spcPct val="35000"/>
              </a:spcAft>
              <a:buFont typeface="Arial" panose="020B0604020202020204" pitchFamily="34" charset="0"/>
              <a:buChar char="•"/>
            </a:pPr>
            <a:r>
              <a:rPr lang="en-US" sz="2000" dirty="0">
                <a:solidFill>
                  <a:schemeClr val="tx1"/>
                </a:solidFill>
              </a:rPr>
              <a:t>Flood Reduction Planning and drainage Projects</a:t>
            </a:r>
          </a:p>
          <a:p>
            <a:pPr marL="257175" indent="-257175" defTabSz="1166813">
              <a:lnSpc>
                <a:spcPct val="90000"/>
              </a:lnSpc>
              <a:spcBef>
                <a:spcPct val="0"/>
              </a:spcBef>
              <a:spcAft>
                <a:spcPct val="35000"/>
              </a:spcAft>
              <a:buFont typeface="Arial" panose="020B0604020202020204" pitchFamily="34" charset="0"/>
              <a:buChar char="•"/>
            </a:pPr>
            <a:r>
              <a:rPr lang="en-US" sz="2000" dirty="0">
                <a:solidFill>
                  <a:schemeClr val="tx1"/>
                </a:solidFill>
              </a:rPr>
              <a:t>Building Elevation</a:t>
            </a:r>
          </a:p>
          <a:p>
            <a:pPr marL="257175" indent="-257175" defTabSz="1166813">
              <a:lnSpc>
                <a:spcPct val="90000"/>
              </a:lnSpc>
              <a:spcBef>
                <a:spcPct val="0"/>
              </a:spcBef>
              <a:spcAft>
                <a:spcPct val="35000"/>
              </a:spcAft>
              <a:buFont typeface="Arial" panose="020B0604020202020204" pitchFamily="34" charset="0"/>
              <a:buChar char="•"/>
            </a:pPr>
            <a:r>
              <a:rPr lang="en-US" sz="2000" dirty="0">
                <a:solidFill>
                  <a:schemeClr val="tx1"/>
                </a:solidFill>
              </a:rPr>
              <a:t>Property Acquisition</a:t>
            </a:r>
          </a:p>
        </p:txBody>
      </p:sp>
      <p:graphicFrame>
        <p:nvGraphicFramePr>
          <p:cNvPr id="14" name="Table 14">
            <a:extLst>
              <a:ext uri="{FF2B5EF4-FFF2-40B4-BE49-F238E27FC236}">
                <a16:creationId xmlns:a16="http://schemas.microsoft.com/office/drawing/2014/main" id="{3844475A-84E1-4029-9A00-D19EF3C455CE}"/>
              </a:ext>
            </a:extLst>
          </p:cNvPr>
          <p:cNvGraphicFramePr>
            <a:graphicFrameLocks noGrp="1"/>
          </p:cNvGraphicFramePr>
          <p:nvPr/>
        </p:nvGraphicFramePr>
        <p:xfrm>
          <a:off x="2886076" y="1693191"/>
          <a:ext cx="6047009" cy="3675982"/>
        </p:xfrm>
        <a:graphic>
          <a:graphicData uri="http://schemas.openxmlformats.org/drawingml/2006/table">
            <a:tbl>
              <a:tblPr firstRow="1" bandRow="1">
                <a:tableStyleId>{5C22544A-7EE6-4342-B048-85BDC9FD1C3A}</a:tableStyleId>
              </a:tblPr>
              <a:tblGrid>
                <a:gridCol w="1110165">
                  <a:extLst>
                    <a:ext uri="{9D8B030D-6E8A-4147-A177-3AD203B41FA5}">
                      <a16:colId xmlns:a16="http://schemas.microsoft.com/office/drawing/2014/main" val="2833985765"/>
                    </a:ext>
                  </a:extLst>
                </a:gridCol>
                <a:gridCol w="1683464">
                  <a:extLst>
                    <a:ext uri="{9D8B030D-6E8A-4147-A177-3AD203B41FA5}">
                      <a16:colId xmlns:a16="http://schemas.microsoft.com/office/drawing/2014/main" val="3055971702"/>
                    </a:ext>
                  </a:extLst>
                </a:gridCol>
                <a:gridCol w="1554791">
                  <a:extLst>
                    <a:ext uri="{9D8B030D-6E8A-4147-A177-3AD203B41FA5}">
                      <a16:colId xmlns:a16="http://schemas.microsoft.com/office/drawing/2014/main" val="359361767"/>
                    </a:ext>
                  </a:extLst>
                </a:gridCol>
                <a:gridCol w="1698589">
                  <a:extLst>
                    <a:ext uri="{9D8B030D-6E8A-4147-A177-3AD203B41FA5}">
                      <a16:colId xmlns:a16="http://schemas.microsoft.com/office/drawing/2014/main" val="3410620372"/>
                    </a:ext>
                  </a:extLst>
                </a:gridCol>
              </a:tblGrid>
              <a:tr h="388620">
                <a:tc gridSpan="4">
                  <a:txBody>
                    <a:bodyPr/>
                    <a:lstStyle/>
                    <a:p>
                      <a:pPr algn="ctr"/>
                      <a:r>
                        <a:rPr lang="en-US" sz="2100" dirty="0"/>
                        <a:t>FMA Funding for Texas Communities</a:t>
                      </a:r>
                    </a:p>
                  </a:txBody>
                  <a:tcPr marL="68580" marR="68580" marT="34290" marB="34290"/>
                </a:tc>
                <a:tc hMerge="1">
                  <a:txBody>
                    <a:bodyPr/>
                    <a:lstStyle/>
                    <a:p>
                      <a:pPr algn="ctr"/>
                      <a:endParaRPr lang="en-US" sz="2800" dirty="0"/>
                    </a:p>
                  </a:txBody>
                  <a:tcPr/>
                </a:tc>
                <a:tc hMerge="1">
                  <a:txBody>
                    <a:bodyPr/>
                    <a:lstStyle/>
                    <a:p>
                      <a:pPr algn="ctr"/>
                      <a:endParaRPr lang="en-US" sz="2800" dirty="0"/>
                    </a:p>
                  </a:txBody>
                  <a:tcPr/>
                </a:tc>
                <a:tc hMerge="1">
                  <a:txBody>
                    <a:bodyPr/>
                    <a:lstStyle/>
                    <a:p>
                      <a:pPr algn="ctr"/>
                      <a:endParaRPr lang="en-US" sz="2800" dirty="0"/>
                    </a:p>
                  </a:txBody>
                  <a:tcPr/>
                </a:tc>
                <a:extLst>
                  <a:ext uri="{0D108BD9-81ED-4DB2-BD59-A6C34878D82A}">
                    <a16:rowId xmlns:a16="http://schemas.microsoft.com/office/drawing/2014/main" val="223071091"/>
                  </a:ext>
                </a:extLst>
              </a:tr>
              <a:tr h="708660">
                <a:tc>
                  <a:txBody>
                    <a:bodyPr/>
                    <a:lstStyle/>
                    <a:p>
                      <a:pPr algn="ctr"/>
                      <a:r>
                        <a:rPr lang="en-US" sz="2100" dirty="0"/>
                        <a:t>FY</a:t>
                      </a:r>
                    </a:p>
                  </a:txBody>
                  <a:tcPr marL="68580" marR="68580" marT="34290" marB="34290">
                    <a:lnB w="28575" cap="flat" cmpd="sng" algn="ctr">
                      <a:solidFill>
                        <a:schemeClr val="tx1"/>
                      </a:solidFill>
                      <a:prstDash val="solid"/>
                      <a:round/>
                      <a:headEnd type="none" w="med" len="med"/>
                      <a:tailEnd type="none" w="med" len="med"/>
                    </a:lnB>
                  </a:tcPr>
                </a:tc>
                <a:tc>
                  <a:txBody>
                    <a:bodyPr/>
                    <a:lstStyle/>
                    <a:p>
                      <a:pPr algn="ctr"/>
                      <a:r>
                        <a:rPr lang="en-US" sz="2100" dirty="0"/>
                        <a:t>Federal Share ($M)</a:t>
                      </a:r>
                    </a:p>
                  </a:txBody>
                  <a:tcPr marL="68580" marR="68580" marT="34290" marB="34290">
                    <a:lnB w="28575" cap="flat" cmpd="sng" algn="ctr">
                      <a:solidFill>
                        <a:schemeClr val="tx1"/>
                      </a:solidFill>
                      <a:prstDash val="solid"/>
                      <a:round/>
                      <a:headEnd type="none" w="med" len="med"/>
                      <a:tailEnd type="none" w="med" len="med"/>
                    </a:lnB>
                  </a:tcPr>
                </a:tc>
                <a:tc>
                  <a:txBody>
                    <a:bodyPr/>
                    <a:lstStyle/>
                    <a:p>
                      <a:pPr algn="ctr"/>
                      <a:r>
                        <a:rPr lang="en-US" sz="2100" dirty="0"/>
                        <a:t>Local Share ($M)</a:t>
                      </a:r>
                    </a:p>
                  </a:txBody>
                  <a:tcPr marL="68580" marR="68580" marT="34290" marB="34290">
                    <a:lnB w="28575" cap="flat" cmpd="sng" algn="ctr">
                      <a:solidFill>
                        <a:schemeClr val="tx1"/>
                      </a:solidFill>
                      <a:prstDash val="solid"/>
                      <a:round/>
                      <a:headEnd type="none" w="med" len="med"/>
                      <a:tailEnd type="none" w="med" len="med"/>
                    </a:lnB>
                  </a:tcPr>
                </a:tc>
                <a:tc>
                  <a:txBody>
                    <a:bodyPr/>
                    <a:lstStyle/>
                    <a:p>
                      <a:pPr algn="ctr"/>
                      <a:r>
                        <a:rPr lang="en-US" sz="2100" dirty="0"/>
                        <a:t>Total Project Cost ($M)</a:t>
                      </a:r>
                    </a:p>
                  </a:txBody>
                  <a:tcPr marL="68580" marR="68580" marT="34290" marB="34290">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1279483"/>
                  </a:ext>
                </a:extLst>
              </a:tr>
              <a:tr h="368386">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2015</a:t>
                      </a:r>
                      <a:endParaRPr lang="en-US" sz="2100" dirty="0">
                        <a:effectLst/>
                        <a:latin typeface="Calibri" panose="020F0502020204030204" pitchFamily="34" charset="0"/>
                        <a:ea typeface="Calibri" panose="020F0502020204030204" pitchFamily="34" charset="0"/>
                      </a:endParaRPr>
                    </a:p>
                  </a:txBody>
                  <a:tcPr marL="51435" marR="51435" marT="0" marB="0" anchor="b">
                    <a:lnT w="2857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17.5</a:t>
                      </a:r>
                      <a:endParaRPr lang="en-US" sz="2100" dirty="0">
                        <a:effectLst/>
                        <a:latin typeface="Calibri" panose="020F0502020204030204" pitchFamily="34" charset="0"/>
                        <a:ea typeface="Calibri" panose="020F0502020204030204" pitchFamily="34" charset="0"/>
                      </a:endParaRPr>
                    </a:p>
                  </a:txBody>
                  <a:tcPr marL="51435" marR="51435" marT="0" marB="0" anchor="b">
                    <a:lnT w="2857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0.1</a:t>
                      </a:r>
                      <a:endParaRPr lang="en-US" sz="2100" dirty="0">
                        <a:effectLst/>
                        <a:latin typeface="Calibri" panose="020F0502020204030204" pitchFamily="34" charset="0"/>
                        <a:ea typeface="Calibri" panose="020F0502020204030204" pitchFamily="34" charset="0"/>
                      </a:endParaRPr>
                    </a:p>
                  </a:txBody>
                  <a:tcPr marL="51435" marR="51435" marT="0" marB="0" anchor="b">
                    <a:lnT w="2857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17.6</a:t>
                      </a:r>
                      <a:endParaRPr lang="en-US" sz="2100" dirty="0">
                        <a:effectLst/>
                        <a:latin typeface="Calibri" panose="020F0502020204030204" pitchFamily="34" charset="0"/>
                        <a:ea typeface="Calibri" panose="020F0502020204030204" pitchFamily="34" charset="0"/>
                      </a:endParaRPr>
                    </a:p>
                  </a:txBody>
                  <a:tcPr marL="51435" marR="51435" marT="0" marB="0" anchor="b">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9049610"/>
                  </a:ext>
                </a:extLst>
              </a:tr>
              <a:tr h="368386">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2016</a:t>
                      </a:r>
                      <a:endParaRPr lang="en-US" sz="2100" dirty="0">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33.4</a:t>
                      </a:r>
                      <a:endParaRPr lang="en-US" sz="2100" dirty="0">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1.5</a:t>
                      </a:r>
                      <a:endParaRPr lang="en-US" sz="2100" dirty="0">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34.9</a:t>
                      </a:r>
                      <a:endParaRPr lang="en-US" sz="2100" dirty="0">
                        <a:effectLst/>
                        <a:latin typeface="Calibri" panose="020F0502020204030204" pitchFamily="34" charset="0"/>
                        <a:ea typeface="Calibri" panose="020F0502020204030204" pitchFamily="34" charset="0"/>
                      </a:endParaRPr>
                    </a:p>
                  </a:txBody>
                  <a:tcPr marL="51435" marR="51435" marT="0" marB="0" anchor="b"/>
                </a:tc>
                <a:extLst>
                  <a:ext uri="{0D108BD9-81ED-4DB2-BD59-A6C34878D82A}">
                    <a16:rowId xmlns:a16="http://schemas.microsoft.com/office/drawing/2014/main" val="4194326586"/>
                  </a:ext>
                </a:extLst>
              </a:tr>
              <a:tr h="368386">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2017</a:t>
                      </a:r>
                      <a:endParaRPr lang="en-US" sz="2100" dirty="0">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48.5</a:t>
                      </a:r>
                      <a:endParaRPr lang="en-US" sz="2100" dirty="0">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4.9</a:t>
                      </a:r>
                      <a:endParaRPr lang="en-US" sz="2100" dirty="0">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53.4</a:t>
                      </a:r>
                      <a:endParaRPr lang="en-US" sz="2100" dirty="0">
                        <a:effectLst/>
                        <a:latin typeface="Calibri" panose="020F0502020204030204" pitchFamily="34" charset="0"/>
                        <a:ea typeface="Calibri" panose="020F0502020204030204" pitchFamily="34" charset="0"/>
                      </a:endParaRPr>
                    </a:p>
                  </a:txBody>
                  <a:tcPr marL="51435" marR="51435" marT="0" marB="0" anchor="b"/>
                </a:tc>
                <a:extLst>
                  <a:ext uri="{0D108BD9-81ED-4DB2-BD59-A6C34878D82A}">
                    <a16:rowId xmlns:a16="http://schemas.microsoft.com/office/drawing/2014/main" val="2890590924"/>
                  </a:ext>
                </a:extLst>
              </a:tr>
              <a:tr h="368386">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2018</a:t>
                      </a:r>
                      <a:endParaRPr lang="en-US" sz="2100" dirty="0">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29.5</a:t>
                      </a:r>
                      <a:endParaRPr lang="en-US" sz="2100" dirty="0">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3.0</a:t>
                      </a:r>
                      <a:endParaRPr lang="en-US" sz="2100" dirty="0">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32.5</a:t>
                      </a:r>
                      <a:endParaRPr lang="en-US" sz="2100" dirty="0">
                        <a:effectLst/>
                        <a:latin typeface="Calibri" panose="020F0502020204030204" pitchFamily="34" charset="0"/>
                        <a:ea typeface="Calibri" panose="020F0502020204030204" pitchFamily="34" charset="0"/>
                      </a:endParaRPr>
                    </a:p>
                  </a:txBody>
                  <a:tcPr marL="51435" marR="51435" marT="0" marB="0" anchor="b"/>
                </a:tc>
                <a:extLst>
                  <a:ext uri="{0D108BD9-81ED-4DB2-BD59-A6C34878D82A}">
                    <a16:rowId xmlns:a16="http://schemas.microsoft.com/office/drawing/2014/main" val="1428873935"/>
                  </a:ext>
                </a:extLst>
              </a:tr>
              <a:tr h="368386">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2019</a:t>
                      </a:r>
                      <a:endParaRPr lang="en-US" sz="2100" dirty="0">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47.2</a:t>
                      </a:r>
                      <a:endParaRPr lang="en-US" sz="2100" dirty="0">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3.5</a:t>
                      </a:r>
                      <a:endParaRPr lang="en-US" sz="2100" dirty="0">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50.7</a:t>
                      </a:r>
                      <a:endParaRPr lang="en-US" sz="2100" dirty="0">
                        <a:effectLst/>
                        <a:latin typeface="Calibri" panose="020F0502020204030204" pitchFamily="34" charset="0"/>
                        <a:ea typeface="Calibri" panose="020F0502020204030204" pitchFamily="34" charset="0"/>
                      </a:endParaRPr>
                    </a:p>
                  </a:txBody>
                  <a:tcPr marL="51435" marR="51435" marT="0" marB="0" anchor="b"/>
                </a:tc>
                <a:extLst>
                  <a:ext uri="{0D108BD9-81ED-4DB2-BD59-A6C34878D82A}">
                    <a16:rowId xmlns:a16="http://schemas.microsoft.com/office/drawing/2014/main" val="1162893859"/>
                  </a:ext>
                </a:extLst>
              </a:tr>
              <a:tr h="368386">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2020</a:t>
                      </a:r>
                      <a:endParaRPr lang="en-US" sz="2100" dirty="0">
                        <a:effectLst/>
                        <a:latin typeface="Calibri" panose="020F0502020204030204" pitchFamily="34" charset="0"/>
                        <a:ea typeface="Calibri" panose="020F0502020204030204" pitchFamily="34" charset="0"/>
                      </a:endParaRPr>
                    </a:p>
                  </a:txBody>
                  <a:tcPr marL="51435" marR="51435" marT="0" marB="0" anchor="b">
                    <a:lnB w="28575"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63.6</a:t>
                      </a:r>
                      <a:endParaRPr lang="en-US" sz="2100" dirty="0">
                        <a:effectLst/>
                        <a:latin typeface="Calibri" panose="020F0502020204030204" pitchFamily="34" charset="0"/>
                        <a:ea typeface="Calibri" panose="020F0502020204030204" pitchFamily="34" charset="0"/>
                      </a:endParaRPr>
                    </a:p>
                  </a:txBody>
                  <a:tcPr marL="51435" marR="51435" marT="0" marB="0" anchor="b">
                    <a:lnB w="28575"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10.2</a:t>
                      </a:r>
                      <a:endParaRPr lang="en-US" sz="2100" dirty="0">
                        <a:effectLst/>
                        <a:latin typeface="Calibri" panose="020F0502020204030204" pitchFamily="34" charset="0"/>
                        <a:ea typeface="Calibri" panose="020F0502020204030204" pitchFamily="34" charset="0"/>
                      </a:endParaRPr>
                    </a:p>
                  </a:txBody>
                  <a:tcPr marL="51435" marR="51435" marT="0" marB="0" anchor="b">
                    <a:lnB w="28575"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73.8</a:t>
                      </a:r>
                      <a:endParaRPr lang="en-US" sz="2100" dirty="0">
                        <a:effectLst/>
                        <a:latin typeface="Calibri" panose="020F0502020204030204" pitchFamily="34" charset="0"/>
                        <a:ea typeface="Calibri" panose="020F0502020204030204" pitchFamily="34" charset="0"/>
                      </a:endParaRPr>
                    </a:p>
                  </a:txBody>
                  <a:tcPr marL="51435" marR="51435" marT="0" marB="0" anchor="b">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390584"/>
                  </a:ext>
                </a:extLst>
              </a:tr>
              <a:tr h="368386">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Total</a:t>
                      </a:r>
                      <a:endParaRPr lang="en-US" sz="2100" dirty="0">
                        <a:effectLst/>
                        <a:latin typeface="Calibri" panose="020F0502020204030204" pitchFamily="34" charset="0"/>
                        <a:ea typeface="Calibri" panose="020F0502020204030204" pitchFamily="34" charset="0"/>
                      </a:endParaRPr>
                    </a:p>
                  </a:txBody>
                  <a:tcPr marL="51435" marR="51435" marT="0" marB="0" anchor="b">
                    <a:lnT w="2857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239.7</a:t>
                      </a:r>
                      <a:endParaRPr lang="en-US" sz="2100" dirty="0">
                        <a:effectLst/>
                        <a:latin typeface="Calibri" panose="020F0502020204030204" pitchFamily="34" charset="0"/>
                        <a:ea typeface="Calibri" panose="020F0502020204030204" pitchFamily="34" charset="0"/>
                      </a:endParaRPr>
                    </a:p>
                  </a:txBody>
                  <a:tcPr marL="51435" marR="51435" marT="0" marB="0" anchor="b">
                    <a:lnT w="2857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23.2</a:t>
                      </a:r>
                      <a:endParaRPr lang="en-US" sz="2100" dirty="0">
                        <a:effectLst/>
                        <a:latin typeface="Calibri" panose="020F0502020204030204" pitchFamily="34" charset="0"/>
                        <a:ea typeface="Calibri" panose="020F0502020204030204" pitchFamily="34" charset="0"/>
                      </a:endParaRPr>
                    </a:p>
                  </a:txBody>
                  <a:tcPr marL="51435" marR="51435" marT="0" marB="0" anchor="b">
                    <a:lnT w="2857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100" dirty="0">
                          <a:solidFill>
                            <a:srgbClr val="000000"/>
                          </a:solidFill>
                          <a:effectLst/>
                          <a:latin typeface="Calibri" panose="020F0502020204030204" pitchFamily="34" charset="0"/>
                          <a:ea typeface="Calibri" panose="020F0502020204030204" pitchFamily="34" charset="0"/>
                        </a:rPr>
                        <a:t>262.9</a:t>
                      </a:r>
                      <a:endParaRPr lang="en-US" sz="2100" dirty="0">
                        <a:effectLst/>
                        <a:latin typeface="Calibri" panose="020F0502020204030204" pitchFamily="34" charset="0"/>
                        <a:ea typeface="Calibri" panose="020F0502020204030204" pitchFamily="34" charset="0"/>
                      </a:endParaRPr>
                    </a:p>
                  </a:txBody>
                  <a:tcPr marL="51435" marR="51435" marT="0" marB="0" anchor="b">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88506704"/>
                  </a:ext>
                </a:extLst>
              </a:tr>
            </a:tbl>
          </a:graphicData>
        </a:graphic>
      </p:graphicFrame>
    </p:spTree>
    <p:extLst>
      <p:ext uri="{BB962C8B-B14F-4D97-AF65-F5344CB8AC3E}">
        <p14:creationId xmlns:p14="http://schemas.microsoft.com/office/powerpoint/2010/main" val="388947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86985-4A8B-4C16-9A3C-E9C4A1760F05}"/>
              </a:ext>
            </a:extLst>
          </p:cNvPr>
          <p:cNvSpPr>
            <a:spLocks noGrp="1"/>
          </p:cNvSpPr>
          <p:nvPr>
            <p:ph type="title"/>
          </p:nvPr>
        </p:nvSpPr>
        <p:spPr/>
        <p:txBody>
          <a:bodyPr/>
          <a:lstStyle/>
          <a:p>
            <a:r>
              <a:rPr lang="en-US"/>
              <a:t>2019 - Senate Bills 7 &amp; 8 </a:t>
            </a:r>
          </a:p>
        </p:txBody>
      </p:sp>
      <p:sp>
        <p:nvSpPr>
          <p:cNvPr id="3" name="Content Placeholder 2">
            <a:extLst>
              <a:ext uri="{FF2B5EF4-FFF2-40B4-BE49-F238E27FC236}">
                <a16:creationId xmlns:a16="http://schemas.microsoft.com/office/drawing/2014/main" id="{55EC6F2A-A69E-4C9E-B690-59A4ADC738B7}"/>
              </a:ext>
            </a:extLst>
          </p:cNvPr>
          <p:cNvSpPr>
            <a:spLocks noGrp="1"/>
          </p:cNvSpPr>
          <p:nvPr>
            <p:ph idx="1"/>
          </p:nvPr>
        </p:nvSpPr>
        <p:spPr>
          <a:xfrm>
            <a:off x="299545" y="1191469"/>
            <a:ext cx="8229600" cy="4777531"/>
          </a:xfrm>
        </p:spPr>
        <p:txBody>
          <a:bodyPr>
            <a:noAutofit/>
          </a:bodyPr>
          <a:lstStyle/>
          <a:p>
            <a:pPr>
              <a:buFont typeface="Arial" panose="020B0604020202020204" pitchFamily="34" charset="0"/>
              <a:buChar char="•"/>
            </a:pPr>
            <a:r>
              <a:rPr lang="en-US" sz="2400" b="1">
                <a:solidFill>
                  <a:srgbClr val="2A65A8"/>
                </a:solidFill>
              </a:rPr>
              <a:t>Mapping - Base Level Engineering (BLE)</a:t>
            </a:r>
            <a:r>
              <a:rPr lang="en-US" sz="2400"/>
              <a:t> </a:t>
            </a:r>
          </a:p>
          <a:p>
            <a:pPr lvl="1">
              <a:buFont typeface="Arial" panose="020B0604020202020204" pitchFamily="34" charset="0"/>
              <a:buChar char="•"/>
            </a:pPr>
            <a:r>
              <a:rPr lang="en-US" sz="2400" b="1">
                <a:solidFill>
                  <a:srgbClr val="2A65A8"/>
                </a:solidFill>
              </a:rPr>
              <a:t>2024 – approximate flood mapping complete for all of Texas</a:t>
            </a:r>
          </a:p>
          <a:p>
            <a:endParaRPr lang="en-US" sz="2400" b="1">
              <a:solidFill>
                <a:srgbClr val="2A65A8"/>
              </a:solidFill>
            </a:endParaRPr>
          </a:p>
          <a:p>
            <a:r>
              <a:rPr lang="en-US" sz="2400" b="1">
                <a:solidFill>
                  <a:srgbClr val="2A65A8"/>
                </a:solidFill>
              </a:rPr>
              <a:t>Planning - Develop statewide flood plan</a:t>
            </a:r>
          </a:p>
          <a:p>
            <a:pPr lvl="1">
              <a:buFont typeface="Arial" panose="020B0604020202020204" pitchFamily="34" charset="0"/>
              <a:buChar char="•"/>
            </a:pPr>
            <a:r>
              <a:rPr lang="en-US" sz="2400" b="1">
                <a:solidFill>
                  <a:srgbClr val="2A65A8"/>
                </a:solidFill>
              </a:rPr>
              <a:t>January 2023 – 1</a:t>
            </a:r>
            <a:r>
              <a:rPr lang="en-US" sz="2400" b="1" baseline="30000">
                <a:solidFill>
                  <a:srgbClr val="2A65A8"/>
                </a:solidFill>
              </a:rPr>
              <a:t>st</a:t>
            </a:r>
            <a:r>
              <a:rPr lang="en-US" sz="2400" b="1">
                <a:solidFill>
                  <a:srgbClr val="2A65A8"/>
                </a:solidFill>
              </a:rPr>
              <a:t> regional flood plans due</a:t>
            </a:r>
          </a:p>
          <a:p>
            <a:pPr lvl="1">
              <a:buFont typeface="Arial" panose="020B0604020202020204" pitchFamily="34" charset="0"/>
              <a:buChar char="•"/>
            </a:pPr>
            <a:r>
              <a:rPr lang="en-US" sz="2400" b="1">
                <a:solidFill>
                  <a:srgbClr val="2A65A8"/>
                </a:solidFill>
              </a:rPr>
              <a:t>September 2024 – 1</a:t>
            </a:r>
            <a:r>
              <a:rPr lang="en-US" sz="2400" b="1" baseline="30000">
                <a:solidFill>
                  <a:srgbClr val="2A65A8"/>
                </a:solidFill>
              </a:rPr>
              <a:t>st</a:t>
            </a:r>
            <a:r>
              <a:rPr lang="en-US" sz="2400" b="1">
                <a:solidFill>
                  <a:srgbClr val="2A65A8"/>
                </a:solidFill>
              </a:rPr>
              <a:t> statewide flood plan due</a:t>
            </a:r>
          </a:p>
          <a:p>
            <a:pPr lvl="1">
              <a:buFont typeface="Arial" panose="020B0604020202020204" pitchFamily="34" charset="0"/>
              <a:buChar char="•"/>
            </a:pPr>
            <a:endParaRPr lang="en-US" sz="2400" b="1">
              <a:solidFill>
                <a:srgbClr val="2A65A8"/>
              </a:solidFill>
            </a:endParaRPr>
          </a:p>
          <a:p>
            <a:pPr>
              <a:buFont typeface="Arial" panose="020B0604020202020204" pitchFamily="34" charset="0"/>
              <a:buChar char="•"/>
            </a:pPr>
            <a:r>
              <a:rPr lang="en-US" sz="2400" b="1">
                <a:solidFill>
                  <a:srgbClr val="2A65A8"/>
                </a:solidFill>
              </a:rPr>
              <a:t>Mitigation – State Flood Mitigation Funding</a:t>
            </a:r>
          </a:p>
          <a:p>
            <a:pPr lvl="1">
              <a:buFont typeface="Arial" panose="020B0604020202020204" pitchFamily="34" charset="0"/>
              <a:buChar char="•"/>
            </a:pPr>
            <a:r>
              <a:rPr lang="en-US" sz="2400" b="1">
                <a:solidFill>
                  <a:srgbClr val="2A65A8"/>
                </a:solidFill>
              </a:rPr>
              <a:t>Flood Infrastructure Fund (FIF), &gt;$790M</a:t>
            </a:r>
          </a:p>
          <a:p>
            <a:pPr lvl="1">
              <a:buFont typeface="Arial" panose="020B0604020202020204" pitchFamily="34" charset="0"/>
              <a:buChar char="•"/>
            </a:pPr>
            <a:r>
              <a:rPr lang="en-US" sz="2400" b="1">
                <a:solidFill>
                  <a:srgbClr val="2A65A8"/>
                </a:solidFill>
              </a:rPr>
              <a:t>Texas Infrastructure Resiliency Fund (TIRF), &gt;$680M</a:t>
            </a:r>
          </a:p>
          <a:p>
            <a:pPr lvl="1">
              <a:buFont typeface="Arial" panose="020B0604020202020204" pitchFamily="34" charset="0"/>
              <a:buChar char="•"/>
            </a:pPr>
            <a:endParaRPr lang="en-US" sz="2400"/>
          </a:p>
          <a:p>
            <a:pPr>
              <a:buFont typeface="Arial" panose="020B0604020202020204" pitchFamily="34" charset="0"/>
              <a:buChar char="•"/>
            </a:pPr>
            <a:endParaRPr lang="en-US" sz="2400"/>
          </a:p>
          <a:p>
            <a:pPr>
              <a:buFont typeface="Arial" panose="020B0604020202020204" pitchFamily="34" charset="0"/>
              <a:buChar char="•"/>
            </a:pPr>
            <a:endParaRPr lang="en-US" sz="2400"/>
          </a:p>
        </p:txBody>
      </p:sp>
      <p:sp>
        <p:nvSpPr>
          <p:cNvPr id="4" name="Slide Number Placeholder 3">
            <a:extLst>
              <a:ext uri="{FF2B5EF4-FFF2-40B4-BE49-F238E27FC236}">
                <a16:creationId xmlns:a16="http://schemas.microsoft.com/office/drawing/2014/main" id="{ED4E853C-9771-49DD-BCF0-E9FB5CC317C8}"/>
              </a:ext>
            </a:extLst>
          </p:cNvPr>
          <p:cNvSpPr>
            <a:spLocks noGrp="1"/>
          </p:cNvSpPr>
          <p:nvPr>
            <p:ph type="sldNum" sz="quarter" idx="12"/>
          </p:nvPr>
        </p:nvSpPr>
        <p:spPr/>
        <p:txBody>
          <a:bodyPr/>
          <a:lstStyle/>
          <a:p>
            <a:fld id="{E25C318A-713C-E34F-BE3B-BC9114480D09}" type="slidenum">
              <a:rPr lang="en-US" smtClean="0"/>
              <a:t>2</a:t>
            </a:fld>
            <a:endParaRPr lang="en-US"/>
          </a:p>
        </p:txBody>
      </p:sp>
    </p:spTree>
    <p:extLst>
      <p:ext uri="{BB962C8B-B14F-4D97-AF65-F5344CB8AC3E}">
        <p14:creationId xmlns:p14="http://schemas.microsoft.com/office/powerpoint/2010/main" val="578762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4D94-D644-4E25-8E0B-092672E997A2}"/>
              </a:ext>
            </a:extLst>
          </p:cNvPr>
          <p:cNvSpPr>
            <a:spLocks noGrp="1"/>
          </p:cNvSpPr>
          <p:nvPr>
            <p:ph type="title"/>
          </p:nvPr>
        </p:nvSpPr>
        <p:spPr>
          <a:xfrm>
            <a:off x="457200" y="583817"/>
            <a:ext cx="8229600" cy="1309406"/>
          </a:xfrm>
        </p:spPr>
        <p:txBody>
          <a:bodyPr>
            <a:normAutofit fontScale="90000"/>
          </a:bodyPr>
          <a:lstStyle/>
          <a:p>
            <a:r>
              <a:rPr lang="en-US" b="1" dirty="0"/>
              <a:t>Application Period for FY 2022</a:t>
            </a:r>
            <a:br>
              <a:rPr lang="en-US" b="1" dirty="0"/>
            </a:br>
            <a:br>
              <a:rPr lang="en-US" sz="3600" b="1" dirty="0"/>
            </a:br>
            <a:r>
              <a:rPr lang="en-US" sz="3600" b="1" dirty="0"/>
              <a:t>Anticipated </a:t>
            </a:r>
            <a:r>
              <a:rPr lang="en-US" sz="3600" b="1" u="sng" dirty="0"/>
              <a:t>triple</a:t>
            </a:r>
            <a:r>
              <a:rPr lang="en-US" sz="3600" b="1" dirty="0"/>
              <a:t> funding over past years</a:t>
            </a:r>
          </a:p>
        </p:txBody>
      </p:sp>
      <p:sp>
        <p:nvSpPr>
          <p:cNvPr id="4" name="Slide Number Placeholder 3">
            <a:extLst>
              <a:ext uri="{FF2B5EF4-FFF2-40B4-BE49-F238E27FC236}">
                <a16:creationId xmlns:a16="http://schemas.microsoft.com/office/drawing/2014/main" id="{40FA0DFD-B022-4EF5-8B41-23D5C1DD811F}"/>
              </a:ext>
            </a:extLst>
          </p:cNvPr>
          <p:cNvSpPr>
            <a:spLocks noGrp="1"/>
          </p:cNvSpPr>
          <p:nvPr>
            <p:ph type="sldNum" sz="quarter" idx="12"/>
          </p:nvPr>
        </p:nvSpPr>
        <p:spPr/>
        <p:txBody>
          <a:bodyPr/>
          <a:lstStyle/>
          <a:p>
            <a:fld id="{E25C318A-713C-E34F-BE3B-BC9114480D09}" type="slidenum">
              <a:rPr lang="en-US" smtClean="0"/>
              <a:t>20</a:t>
            </a:fld>
            <a:endParaRPr lang="en-US"/>
          </a:p>
        </p:txBody>
      </p:sp>
      <p:graphicFrame>
        <p:nvGraphicFramePr>
          <p:cNvPr id="8" name="Content Placeholder 3">
            <a:extLst>
              <a:ext uri="{FF2B5EF4-FFF2-40B4-BE49-F238E27FC236}">
                <a16:creationId xmlns:a16="http://schemas.microsoft.com/office/drawing/2014/main" id="{F59E8E29-5867-4208-89C2-EF321CA88CC9}"/>
              </a:ext>
            </a:extLst>
          </p:cNvPr>
          <p:cNvGraphicFramePr>
            <a:graphicFrameLocks/>
          </p:cNvGraphicFramePr>
          <p:nvPr>
            <p:extLst>
              <p:ext uri="{D42A27DB-BD31-4B8C-83A1-F6EECF244321}">
                <p14:modId xmlns:p14="http://schemas.microsoft.com/office/powerpoint/2010/main" val="3006211050"/>
              </p:ext>
            </p:extLst>
          </p:nvPr>
        </p:nvGraphicFramePr>
        <p:xfrm>
          <a:off x="1322363" y="2208628"/>
          <a:ext cx="6499274" cy="3729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7989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B1B9F-881A-4EC0-9BB3-4D59A95E670B}"/>
              </a:ext>
            </a:extLst>
          </p:cNvPr>
          <p:cNvSpPr>
            <a:spLocks noGrp="1"/>
          </p:cNvSpPr>
          <p:nvPr>
            <p:ph type="title"/>
          </p:nvPr>
        </p:nvSpPr>
        <p:spPr>
          <a:xfrm>
            <a:off x="219808" y="-9647"/>
            <a:ext cx="8695592" cy="909828"/>
          </a:xfrm>
        </p:spPr>
        <p:txBody>
          <a:bodyPr/>
          <a:lstStyle/>
          <a:p>
            <a:r>
              <a:rPr lang="en-US" dirty="0"/>
              <a:t>Repetitive Loss Viewer</a:t>
            </a:r>
          </a:p>
        </p:txBody>
      </p:sp>
      <p:sp>
        <p:nvSpPr>
          <p:cNvPr id="4" name="Slide Number Placeholder 3">
            <a:extLst>
              <a:ext uri="{FF2B5EF4-FFF2-40B4-BE49-F238E27FC236}">
                <a16:creationId xmlns:a16="http://schemas.microsoft.com/office/drawing/2014/main" id="{B6A6AEA2-8651-4B0A-8131-4FF67F58042F}"/>
              </a:ext>
            </a:extLst>
          </p:cNvPr>
          <p:cNvSpPr>
            <a:spLocks noGrp="1"/>
          </p:cNvSpPr>
          <p:nvPr>
            <p:ph type="sldNum" sz="quarter" idx="12"/>
          </p:nvPr>
        </p:nvSpPr>
        <p:spPr/>
        <p:txBody>
          <a:bodyPr/>
          <a:lstStyle/>
          <a:p>
            <a:fld id="{E25C318A-713C-E34F-BE3B-BC9114480D09}" type="slidenum">
              <a:rPr lang="en-US" smtClean="0"/>
              <a:t>21</a:t>
            </a:fld>
            <a:endParaRPr lang="en-US"/>
          </a:p>
        </p:txBody>
      </p:sp>
      <p:pic>
        <p:nvPicPr>
          <p:cNvPr id="9" name="Picture 8">
            <a:extLst>
              <a:ext uri="{FF2B5EF4-FFF2-40B4-BE49-F238E27FC236}">
                <a16:creationId xmlns:a16="http://schemas.microsoft.com/office/drawing/2014/main" id="{E2C4B2A8-233E-440E-99C5-30FC24C704CF}"/>
              </a:ext>
            </a:extLst>
          </p:cNvPr>
          <p:cNvPicPr>
            <a:picLocks noChangeAspect="1"/>
          </p:cNvPicPr>
          <p:nvPr/>
        </p:nvPicPr>
        <p:blipFill>
          <a:blip r:embed="rId3"/>
          <a:stretch>
            <a:fillRect/>
          </a:stretch>
        </p:blipFill>
        <p:spPr>
          <a:xfrm>
            <a:off x="717452" y="760219"/>
            <a:ext cx="7700303" cy="5337561"/>
          </a:xfrm>
          <a:prstGeom prst="rect">
            <a:avLst/>
          </a:prstGeom>
        </p:spPr>
      </p:pic>
      <p:sp>
        <p:nvSpPr>
          <p:cNvPr id="7" name="TextBox 6">
            <a:extLst>
              <a:ext uri="{FF2B5EF4-FFF2-40B4-BE49-F238E27FC236}">
                <a16:creationId xmlns:a16="http://schemas.microsoft.com/office/drawing/2014/main" id="{AF393235-E864-4487-B80B-AA1CB8888C2E}"/>
              </a:ext>
            </a:extLst>
          </p:cNvPr>
          <p:cNvSpPr txBox="1"/>
          <p:nvPr/>
        </p:nvSpPr>
        <p:spPr>
          <a:xfrm>
            <a:off x="4023360" y="1239208"/>
            <a:ext cx="502847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hlinkClick r:id="rId4"/>
              </a:rPr>
              <a:t>https://www.twdb.texas.gov/flood/grant/index.asp</a:t>
            </a:r>
            <a:endParaRPr lang="en-US" dirty="0"/>
          </a:p>
          <a:p>
            <a:endParaRPr lang="en-US" dirty="0"/>
          </a:p>
        </p:txBody>
      </p:sp>
    </p:spTree>
    <p:extLst>
      <p:ext uri="{BB962C8B-B14F-4D97-AF65-F5344CB8AC3E}">
        <p14:creationId xmlns:p14="http://schemas.microsoft.com/office/powerpoint/2010/main" val="3460052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1E5C-BF6A-4F9C-8E2A-6A5F6E2517AB}"/>
              </a:ext>
            </a:extLst>
          </p:cNvPr>
          <p:cNvSpPr>
            <a:spLocks noGrp="1"/>
          </p:cNvSpPr>
          <p:nvPr>
            <p:ph type="title"/>
          </p:nvPr>
        </p:nvSpPr>
        <p:spPr>
          <a:xfrm>
            <a:off x="0" y="671641"/>
            <a:ext cx="9144000" cy="909828"/>
          </a:xfrm>
        </p:spPr>
        <p:txBody>
          <a:bodyPr>
            <a:noAutofit/>
          </a:bodyPr>
          <a:lstStyle/>
          <a:p>
            <a:r>
              <a:rPr lang="en-US" sz="6000" b="1" dirty="0"/>
              <a:t>Questions?</a:t>
            </a:r>
          </a:p>
        </p:txBody>
      </p:sp>
      <p:sp>
        <p:nvSpPr>
          <p:cNvPr id="4" name="Slide Number Placeholder 3">
            <a:extLst>
              <a:ext uri="{FF2B5EF4-FFF2-40B4-BE49-F238E27FC236}">
                <a16:creationId xmlns:a16="http://schemas.microsoft.com/office/drawing/2014/main" id="{F3932E53-6742-4634-8EAE-77D67CFC6A82}"/>
              </a:ext>
            </a:extLst>
          </p:cNvPr>
          <p:cNvSpPr>
            <a:spLocks noGrp="1"/>
          </p:cNvSpPr>
          <p:nvPr>
            <p:ph type="sldNum" sz="quarter" idx="12"/>
          </p:nvPr>
        </p:nvSpPr>
        <p:spPr/>
        <p:txBody>
          <a:bodyPr/>
          <a:lstStyle/>
          <a:p>
            <a:fld id="{E25C318A-713C-E34F-BE3B-BC9114480D09}" type="slidenum">
              <a:rPr lang="en-US" smtClean="0"/>
              <a:t>22</a:t>
            </a:fld>
            <a:endParaRPr lang="en-US"/>
          </a:p>
        </p:txBody>
      </p:sp>
      <p:sp>
        <p:nvSpPr>
          <p:cNvPr id="3" name="Content Placeholder 2">
            <a:extLst>
              <a:ext uri="{FF2B5EF4-FFF2-40B4-BE49-F238E27FC236}">
                <a16:creationId xmlns:a16="http://schemas.microsoft.com/office/drawing/2014/main" id="{1A570B88-134B-4795-9557-198F08A51D68}"/>
              </a:ext>
            </a:extLst>
          </p:cNvPr>
          <p:cNvSpPr>
            <a:spLocks noGrp="1"/>
          </p:cNvSpPr>
          <p:nvPr>
            <p:ph idx="4294967295"/>
          </p:nvPr>
        </p:nvSpPr>
        <p:spPr>
          <a:xfrm>
            <a:off x="464233" y="3643532"/>
            <a:ext cx="8271803" cy="2289466"/>
          </a:xfrm>
        </p:spPr>
        <p:txBody>
          <a:bodyPr>
            <a:normAutofit lnSpcReduction="10000"/>
          </a:bodyPr>
          <a:lstStyle/>
          <a:p>
            <a:pPr marL="0" indent="0" algn="ctr">
              <a:buNone/>
            </a:pPr>
            <a:endParaRPr lang="en-US" dirty="0"/>
          </a:p>
          <a:p>
            <a:pPr marL="0" indent="0" algn="ctr">
              <a:buNone/>
            </a:pPr>
            <a:r>
              <a:rPr lang="en-US" dirty="0"/>
              <a:t>Saul Nuccitelli, PE, CFM</a:t>
            </a:r>
          </a:p>
          <a:p>
            <a:pPr marL="0" indent="0" algn="ctr">
              <a:buNone/>
            </a:pPr>
            <a:r>
              <a:rPr lang="en-US" dirty="0"/>
              <a:t>Director, Flood Science &amp; Community Assistance</a:t>
            </a:r>
          </a:p>
          <a:p>
            <a:pPr marL="0" indent="0" algn="ctr">
              <a:buNone/>
            </a:pPr>
            <a:r>
              <a:rPr lang="en-US" dirty="0">
                <a:solidFill>
                  <a:srgbClr val="0070C0"/>
                </a:solidFill>
              </a:rPr>
              <a:t>saul.nuccitelli@twdb.texas.gov</a:t>
            </a:r>
          </a:p>
          <a:p>
            <a:pPr marL="0" indent="0" algn="ctr">
              <a:buNone/>
            </a:pPr>
            <a:endParaRPr lang="en-US" dirty="0"/>
          </a:p>
        </p:txBody>
      </p:sp>
    </p:spTree>
    <p:extLst>
      <p:ext uri="{BB962C8B-B14F-4D97-AF65-F5344CB8AC3E}">
        <p14:creationId xmlns:p14="http://schemas.microsoft.com/office/powerpoint/2010/main" val="3829584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C5975-8E8F-4A75-8409-7A109AF53205}"/>
              </a:ext>
            </a:extLst>
          </p:cNvPr>
          <p:cNvSpPr>
            <a:spLocks noGrp="1"/>
          </p:cNvSpPr>
          <p:nvPr>
            <p:ph type="title"/>
          </p:nvPr>
        </p:nvSpPr>
        <p:spPr>
          <a:xfrm>
            <a:off x="0" y="377332"/>
            <a:ext cx="9144000" cy="1097280"/>
          </a:xfrm>
        </p:spPr>
        <p:txBody>
          <a:bodyPr>
            <a:noAutofit/>
          </a:bodyPr>
          <a:lstStyle/>
          <a:p>
            <a:r>
              <a:rPr lang="en-US" b="1" dirty="0"/>
              <a:t>Community Assistance Program</a:t>
            </a:r>
            <a:br>
              <a:rPr lang="en-US" b="1" dirty="0"/>
            </a:br>
            <a:r>
              <a:rPr lang="en-US" sz="3600" b="1" dirty="0"/>
              <a:t>(CAP)</a:t>
            </a:r>
            <a:endParaRPr lang="en-US" b="1" dirty="0"/>
          </a:p>
        </p:txBody>
      </p:sp>
      <p:sp>
        <p:nvSpPr>
          <p:cNvPr id="3" name="Content Placeholder 2">
            <a:extLst>
              <a:ext uri="{FF2B5EF4-FFF2-40B4-BE49-F238E27FC236}">
                <a16:creationId xmlns:a16="http://schemas.microsoft.com/office/drawing/2014/main" id="{EFE7B9A7-B6E2-4E0E-B27A-F14E5D016DC1}"/>
              </a:ext>
            </a:extLst>
          </p:cNvPr>
          <p:cNvSpPr>
            <a:spLocks noGrp="1"/>
          </p:cNvSpPr>
          <p:nvPr>
            <p:ph idx="1"/>
          </p:nvPr>
        </p:nvSpPr>
        <p:spPr>
          <a:xfrm>
            <a:off x="381000" y="1638386"/>
            <a:ext cx="8229600" cy="4297680"/>
          </a:xfrm>
        </p:spPr>
        <p:txBody>
          <a:bodyPr>
            <a:normAutofit fontScale="92500" lnSpcReduction="20000"/>
          </a:bodyPr>
          <a:lstStyle/>
          <a:p>
            <a:pPr lvl="1">
              <a:lnSpc>
                <a:spcPct val="110000"/>
              </a:lnSpc>
              <a:spcBef>
                <a:spcPts val="0"/>
              </a:spcBef>
              <a:spcAft>
                <a:spcPts val="1200"/>
              </a:spcAft>
              <a:buFont typeface="Arial" panose="020B0604020202020204" pitchFamily="34" charset="0"/>
              <a:buChar char="•"/>
            </a:pPr>
            <a:r>
              <a:rPr lang="en-US" sz="2400" dirty="0"/>
              <a:t>Promote and maintain enrollment in the NFIP/CRS</a:t>
            </a:r>
          </a:p>
          <a:p>
            <a:pPr lvl="2">
              <a:lnSpc>
                <a:spcPct val="110000"/>
              </a:lnSpc>
              <a:spcBef>
                <a:spcPts val="0"/>
              </a:spcBef>
              <a:spcAft>
                <a:spcPts val="1200"/>
              </a:spcAft>
              <a:buFont typeface="Courier New" panose="02070309020205020404" pitchFamily="49" charset="0"/>
              <a:buChar char="o"/>
            </a:pPr>
            <a:r>
              <a:rPr lang="en-US" sz="2000" dirty="0"/>
              <a:t>Roughly 1,260 NFIP participating communities</a:t>
            </a:r>
          </a:p>
          <a:p>
            <a:pPr lvl="1">
              <a:lnSpc>
                <a:spcPct val="110000"/>
              </a:lnSpc>
              <a:spcBef>
                <a:spcPts val="0"/>
              </a:spcBef>
              <a:spcAft>
                <a:spcPts val="1200"/>
              </a:spcAft>
              <a:buFont typeface="Arial" panose="020B0604020202020204" pitchFamily="34" charset="0"/>
              <a:buChar char="•"/>
            </a:pPr>
            <a:r>
              <a:rPr lang="en-US" sz="2400" dirty="0"/>
              <a:t>Provide technical assistance</a:t>
            </a:r>
          </a:p>
          <a:p>
            <a:pPr lvl="2">
              <a:lnSpc>
                <a:spcPct val="110000"/>
              </a:lnSpc>
              <a:spcBef>
                <a:spcPts val="0"/>
              </a:spcBef>
              <a:spcAft>
                <a:spcPts val="1200"/>
              </a:spcAft>
              <a:buFont typeface="Courier New" panose="02070309020205020404" pitchFamily="49" charset="0"/>
              <a:buChar char="o"/>
            </a:pPr>
            <a:r>
              <a:rPr lang="en-US" sz="2000" dirty="0"/>
              <a:t>Floodplain management regulations, permitting, general inquiries</a:t>
            </a:r>
          </a:p>
          <a:p>
            <a:pPr lvl="1">
              <a:lnSpc>
                <a:spcPct val="110000"/>
              </a:lnSpc>
              <a:spcBef>
                <a:spcPts val="0"/>
              </a:spcBef>
              <a:spcAft>
                <a:spcPts val="1200"/>
              </a:spcAft>
              <a:buFont typeface="Arial" panose="020B0604020202020204" pitchFamily="34" charset="0"/>
              <a:buChar char="•"/>
            </a:pPr>
            <a:r>
              <a:rPr lang="en-US" sz="2400" dirty="0"/>
              <a:t>Provide training</a:t>
            </a:r>
          </a:p>
          <a:p>
            <a:pPr lvl="2">
              <a:lnSpc>
                <a:spcPct val="110000"/>
              </a:lnSpc>
              <a:spcBef>
                <a:spcPts val="0"/>
              </a:spcBef>
              <a:spcAft>
                <a:spcPts val="1200"/>
              </a:spcAft>
              <a:buFont typeface="Courier New" panose="02070309020205020404" pitchFamily="49" charset="0"/>
              <a:buChar char="o"/>
            </a:pPr>
            <a:r>
              <a:rPr lang="en-US" sz="2000" dirty="0">
                <a:solidFill>
                  <a:schemeClr val="accent1"/>
                </a:solidFill>
                <a:hlinkClick r:id="rId3">
                  <a:extLst>
                    <a:ext uri="{A12FA001-AC4F-418D-AE19-62706E023703}">
                      <ahyp:hlinkClr xmlns:ahyp="http://schemas.microsoft.com/office/drawing/2018/hyperlinkcolor" val="tx"/>
                    </a:ext>
                  </a:extLst>
                </a:hlinkClick>
              </a:rPr>
              <a:t>https://www.twdb.texas.gov/flood/workshop/index.asp</a:t>
            </a:r>
            <a:r>
              <a:rPr lang="en-US" sz="2000" dirty="0">
                <a:solidFill>
                  <a:schemeClr val="accent1"/>
                </a:solidFill>
              </a:rPr>
              <a:t> </a:t>
            </a:r>
          </a:p>
          <a:p>
            <a:pPr lvl="1">
              <a:lnSpc>
                <a:spcPct val="110000"/>
              </a:lnSpc>
              <a:spcBef>
                <a:spcPts val="0"/>
              </a:spcBef>
              <a:spcAft>
                <a:spcPts val="1200"/>
              </a:spcAft>
              <a:buFont typeface="Arial" panose="020B0604020202020204" pitchFamily="34" charset="0"/>
              <a:buChar char="•"/>
            </a:pPr>
            <a:r>
              <a:rPr lang="en-US" sz="2400" dirty="0"/>
              <a:t>Assist with local and federal coordination</a:t>
            </a:r>
          </a:p>
          <a:p>
            <a:pPr lvl="2">
              <a:lnSpc>
                <a:spcPct val="110000"/>
              </a:lnSpc>
              <a:spcBef>
                <a:spcPts val="0"/>
              </a:spcBef>
              <a:spcAft>
                <a:spcPts val="1200"/>
              </a:spcAft>
              <a:buFont typeface="Courier New" panose="02070309020205020404" pitchFamily="49" charset="0"/>
              <a:buChar char="o"/>
            </a:pPr>
            <a:r>
              <a:rPr lang="en-US" sz="2000" dirty="0"/>
              <a:t>Community Assistance Visits</a:t>
            </a:r>
          </a:p>
          <a:p>
            <a:pPr lvl="1">
              <a:lnSpc>
                <a:spcPct val="110000"/>
              </a:lnSpc>
              <a:spcBef>
                <a:spcPts val="0"/>
              </a:spcBef>
              <a:spcAft>
                <a:spcPts val="1200"/>
              </a:spcAft>
              <a:buFont typeface="Arial" panose="020B0604020202020204" pitchFamily="34" charset="0"/>
              <a:buChar char="•"/>
            </a:pPr>
            <a:r>
              <a:rPr lang="en-US" sz="2400" dirty="0"/>
              <a:t>Assist with disaster preparation and recovery</a:t>
            </a:r>
          </a:p>
          <a:p>
            <a:pPr lvl="2">
              <a:lnSpc>
                <a:spcPct val="110000"/>
              </a:lnSpc>
              <a:spcBef>
                <a:spcPts val="0"/>
              </a:spcBef>
              <a:spcAft>
                <a:spcPts val="1200"/>
              </a:spcAft>
              <a:buFont typeface="Courier New" panose="02070309020205020404" pitchFamily="49" charset="0"/>
              <a:buChar char="o"/>
            </a:pPr>
            <a:r>
              <a:rPr lang="en-US" sz="2000" dirty="0"/>
              <a:t>Substantial Damage assessments</a:t>
            </a:r>
          </a:p>
        </p:txBody>
      </p:sp>
      <p:sp>
        <p:nvSpPr>
          <p:cNvPr id="4" name="Slide Number Placeholder 1">
            <a:extLst>
              <a:ext uri="{FF2B5EF4-FFF2-40B4-BE49-F238E27FC236}">
                <a16:creationId xmlns:a16="http://schemas.microsoft.com/office/drawing/2014/main" id="{A1E963D4-38F6-4104-A3E7-9BE48BEF4F8F}"/>
              </a:ext>
            </a:extLst>
          </p:cNvPr>
          <p:cNvSpPr>
            <a:spLocks noGrp="1"/>
          </p:cNvSpPr>
          <p:nvPr>
            <p:ph type="sldNum" sz="quarter" idx="12"/>
          </p:nvPr>
        </p:nvSpPr>
        <p:spPr>
          <a:xfrm>
            <a:off x="7189608" y="6436807"/>
            <a:ext cx="1862228" cy="317918"/>
          </a:xfrm>
        </p:spPr>
        <p:txBody>
          <a:bodyPr/>
          <a:lstStyle/>
          <a:p>
            <a:fld id="{E25C318A-713C-E34F-BE3B-BC9114480D09}" type="slidenum">
              <a:rPr lang="en-US" smtClean="0"/>
              <a:t>23</a:t>
            </a:fld>
            <a:endParaRPr lang="en-US" dirty="0"/>
          </a:p>
        </p:txBody>
      </p:sp>
    </p:spTree>
    <p:extLst>
      <p:ext uri="{BB962C8B-B14F-4D97-AF65-F5344CB8AC3E}">
        <p14:creationId xmlns:p14="http://schemas.microsoft.com/office/powerpoint/2010/main" val="677306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90F2CF22-F2C9-434A-8232-23361F6CBD98}"/>
              </a:ext>
            </a:extLst>
          </p:cNvPr>
          <p:cNvSpPr>
            <a:spLocks noGrp="1"/>
          </p:cNvSpPr>
          <p:nvPr>
            <p:ph type="sldNum" sz="quarter" idx="12"/>
          </p:nvPr>
        </p:nvSpPr>
        <p:spPr/>
        <p:txBody>
          <a:bodyPr/>
          <a:lstStyle/>
          <a:p>
            <a:fld id="{195E0DF2-E774-40EE-A787-171AEC19B77E}" type="slidenum">
              <a:rPr lang="en-US" smtClean="0"/>
              <a:t>24</a:t>
            </a:fld>
            <a:endParaRPr lang="en-US" dirty="0"/>
          </a:p>
        </p:txBody>
      </p:sp>
      <p:sp>
        <p:nvSpPr>
          <p:cNvPr id="23554" name="Title 1"/>
          <p:cNvSpPr>
            <a:spLocks noGrp="1"/>
          </p:cNvSpPr>
          <p:nvPr>
            <p:ph type="title" idx="4294967295"/>
          </p:nvPr>
        </p:nvSpPr>
        <p:spPr>
          <a:xfrm>
            <a:off x="0" y="188899"/>
            <a:ext cx="9144000" cy="909638"/>
          </a:xfrm>
        </p:spPr>
        <p:txBody>
          <a:bodyPr>
            <a:normAutofit/>
          </a:bodyPr>
          <a:lstStyle/>
          <a:p>
            <a:r>
              <a:rPr lang="en-US" b="1" dirty="0"/>
              <a:t>Flood Mitigation Assistance Grants</a:t>
            </a:r>
            <a:endParaRPr lang="en-US" altLang="en-US" b="1" dirty="0"/>
          </a:p>
        </p:txBody>
      </p:sp>
      <p:sp>
        <p:nvSpPr>
          <p:cNvPr id="5" name="Content Placeholder 2"/>
          <p:cNvSpPr txBox="1">
            <a:spLocks/>
          </p:cNvSpPr>
          <p:nvPr/>
        </p:nvSpPr>
        <p:spPr>
          <a:xfrm>
            <a:off x="222071" y="1200897"/>
            <a:ext cx="4663439" cy="475488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None/>
            </a:pPr>
            <a:r>
              <a:rPr lang="en-US" sz="8000" b="1" dirty="0"/>
              <a:t>FMA Planning Grants </a:t>
            </a:r>
            <a:r>
              <a:rPr lang="en-US" sz="7200" dirty="0"/>
              <a:t>(75%/25%): develop/update Flood Hazard component of the Multi-Hazard Mitigation Plan.</a:t>
            </a:r>
          </a:p>
          <a:p>
            <a:pPr marL="0" indent="0">
              <a:lnSpc>
                <a:spcPct val="120000"/>
              </a:lnSpc>
              <a:spcBef>
                <a:spcPts val="0"/>
              </a:spcBef>
              <a:buNone/>
            </a:pPr>
            <a:endParaRPr lang="en-US" sz="8000" b="1" dirty="0"/>
          </a:p>
          <a:p>
            <a:pPr marL="0" indent="0">
              <a:lnSpc>
                <a:spcPct val="120000"/>
              </a:lnSpc>
              <a:spcBef>
                <a:spcPts val="0"/>
              </a:spcBef>
              <a:spcAft>
                <a:spcPts val="1200"/>
              </a:spcAft>
              <a:buNone/>
            </a:pPr>
            <a:r>
              <a:rPr lang="en-US" sz="8000" b="1" dirty="0"/>
              <a:t>FMA Project Grants </a:t>
            </a:r>
            <a:r>
              <a:rPr lang="en-US" sz="7200" dirty="0"/>
              <a:t>(75%/25%, can be 90/10 or 100%): focus on mitigation for repetitive and severe repetitive loss properties, including: </a:t>
            </a:r>
          </a:p>
          <a:p>
            <a:pPr marL="342900" lvl="1" indent="-342900">
              <a:lnSpc>
                <a:spcPct val="120000"/>
              </a:lnSpc>
              <a:spcBef>
                <a:spcPts val="0"/>
              </a:spcBef>
              <a:spcAft>
                <a:spcPts val="1200"/>
              </a:spcAft>
              <a:buFont typeface="Arial"/>
              <a:buChar char="•"/>
            </a:pPr>
            <a:r>
              <a:rPr lang="en-US" sz="7200" dirty="0"/>
              <a:t>Acquisition of structures and property</a:t>
            </a:r>
          </a:p>
          <a:p>
            <a:pPr marL="342900" lvl="1" indent="-342900">
              <a:lnSpc>
                <a:spcPct val="120000"/>
              </a:lnSpc>
              <a:spcBef>
                <a:spcPts val="0"/>
              </a:spcBef>
              <a:spcAft>
                <a:spcPts val="1200"/>
              </a:spcAft>
              <a:buFont typeface="Arial"/>
              <a:buChar char="•"/>
            </a:pPr>
            <a:r>
              <a:rPr lang="en-US" sz="7200" dirty="0"/>
              <a:t>Demolition, relocation, elevation, and/or retrofitting of structures</a:t>
            </a:r>
          </a:p>
          <a:p>
            <a:pPr marL="342900" lvl="1" indent="-342900">
              <a:lnSpc>
                <a:spcPct val="120000"/>
              </a:lnSpc>
              <a:spcBef>
                <a:spcPts val="0"/>
              </a:spcBef>
              <a:spcAft>
                <a:spcPts val="1200"/>
              </a:spcAft>
              <a:buFont typeface="Arial"/>
              <a:buChar char="•"/>
            </a:pPr>
            <a:r>
              <a:rPr lang="en-US" sz="7200" dirty="0"/>
              <a:t>Dry floodproofing of non-residential or historic structures</a:t>
            </a:r>
          </a:p>
          <a:p>
            <a:pPr marL="342900" lvl="1" indent="-342900">
              <a:lnSpc>
                <a:spcPct val="120000"/>
              </a:lnSpc>
              <a:spcBef>
                <a:spcPts val="0"/>
              </a:spcBef>
              <a:spcAft>
                <a:spcPts val="1200"/>
              </a:spcAft>
              <a:buFont typeface="Arial"/>
              <a:buChar char="•"/>
            </a:pPr>
            <a:r>
              <a:rPr lang="en-US" sz="7200" dirty="0"/>
              <a:t>Minor localized flood control and drainage projects</a:t>
            </a:r>
          </a:p>
        </p:txBody>
      </p:sp>
      <p:pic>
        <p:nvPicPr>
          <p:cNvPr id="4" name="Picture 6">
            <a:extLst>
              <a:ext uri="{FF2B5EF4-FFF2-40B4-BE49-F238E27FC236}">
                <a16:creationId xmlns:a16="http://schemas.microsoft.com/office/drawing/2014/main" id="{8270C313-91A0-4AD1-9B9D-2C7F6EAE9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568" y="1838591"/>
            <a:ext cx="4001231" cy="318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026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66FB-32A5-44D5-88C4-6E962F8A1037}"/>
              </a:ext>
            </a:extLst>
          </p:cNvPr>
          <p:cNvSpPr>
            <a:spLocks noGrp="1"/>
          </p:cNvSpPr>
          <p:nvPr>
            <p:ph type="title"/>
          </p:nvPr>
        </p:nvSpPr>
        <p:spPr>
          <a:xfrm>
            <a:off x="0" y="266258"/>
            <a:ext cx="9144000" cy="822960"/>
          </a:xfrm>
        </p:spPr>
        <p:txBody>
          <a:bodyPr>
            <a:normAutofit/>
          </a:bodyPr>
          <a:lstStyle/>
          <a:p>
            <a:r>
              <a:rPr lang="en-US" sz="4000" b="1" dirty="0"/>
              <a:t>Other Financial Assistance at TWDB</a:t>
            </a:r>
          </a:p>
        </p:txBody>
      </p:sp>
      <p:sp>
        <p:nvSpPr>
          <p:cNvPr id="3" name="Content Placeholder 2">
            <a:extLst>
              <a:ext uri="{FF2B5EF4-FFF2-40B4-BE49-F238E27FC236}">
                <a16:creationId xmlns:a16="http://schemas.microsoft.com/office/drawing/2014/main" id="{1C22EC0D-113F-4A45-8206-BCC7ACBF525F}"/>
              </a:ext>
            </a:extLst>
          </p:cNvPr>
          <p:cNvSpPr>
            <a:spLocks noGrp="1"/>
          </p:cNvSpPr>
          <p:nvPr>
            <p:ph idx="1"/>
          </p:nvPr>
        </p:nvSpPr>
        <p:spPr>
          <a:xfrm>
            <a:off x="1371600" y="1051560"/>
            <a:ext cx="7132320" cy="4937760"/>
          </a:xfrm>
        </p:spPr>
        <p:txBody>
          <a:bodyPr>
            <a:normAutofit fontScale="92500"/>
          </a:bodyPr>
          <a:lstStyle/>
          <a:p>
            <a:pPr>
              <a:spcBef>
                <a:spcPts val="0"/>
              </a:spcBef>
              <a:spcAft>
                <a:spcPts val="1800"/>
              </a:spcAft>
            </a:pPr>
            <a:r>
              <a:rPr lang="en-US" sz="2400" i="0" dirty="0">
                <a:solidFill>
                  <a:srgbClr val="000000"/>
                </a:solidFill>
                <a:effectLst/>
              </a:rPr>
              <a:t>FIF:  Flood Infrastructure Fund</a:t>
            </a:r>
          </a:p>
          <a:p>
            <a:pPr>
              <a:spcBef>
                <a:spcPts val="0"/>
              </a:spcBef>
              <a:spcAft>
                <a:spcPts val="1800"/>
              </a:spcAft>
            </a:pPr>
            <a:r>
              <a:rPr lang="en-US" sz="2400" i="0" dirty="0">
                <a:solidFill>
                  <a:srgbClr val="000000"/>
                </a:solidFill>
                <a:effectLst/>
              </a:rPr>
              <a:t>SWIFT:  State Water Implementation Fund for Texas</a:t>
            </a:r>
          </a:p>
          <a:p>
            <a:pPr>
              <a:spcBef>
                <a:spcPts val="0"/>
              </a:spcBef>
              <a:spcAft>
                <a:spcPts val="1800"/>
              </a:spcAft>
            </a:pPr>
            <a:r>
              <a:rPr lang="en-US" sz="2400" b="1" dirty="0" err="1"/>
              <a:t>Dfund</a:t>
            </a:r>
            <a:r>
              <a:rPr lang="en-US" sz="2400" b="1" dirty="0"/>
              <a:t>:  Texas Water Development Fund</a:t>
            </a:r>
          </a:p>
          <a:p>
            <a:pPr>
              <a:spcBef>
                <a:spcPts val="0"/>
              </a:spcBef>
              <a:spcAft>
                <a:spcPts val="1800"/>
              </a:spcAft>
            </a:pPr>
            <a:r>
              <a:rPr lang="en-US" sz="2400" dirty="0">
                <a:solidFill>
                  <a:srgbClr val="000000"/>
                </a:solidFill>
              </a:rPr>
              <a:t>EDAP:  Economically Distressed Areas Program</a:t>
            </a:r>
          </a:p>
          <a:p>
            <a:pPr>
              <a:spcBef>
                <a:spcPts val="0"/>
              </a:spcBef>
              <a:spcAft>
                <a:spcPts val="1800"/>
              </a:spcAft>
            </a:pPr>
            <a:r>
              <a:rPr lang="en-US" sz="2400" dirty="0">
                <a:solidFill>
                  <a:srgbClr val="000000"/>
                </a:solidFill>
              </a:rPr>
              <a:t>DWSRF:  Drinking Water State Revolving Fund</a:t>
            </a:r>
          </a:p>
          <a:p>
            <a:pPr>
              <a:spcBef>
                <a:spcPts val="0"/>
              </a:spcBef>
              <a:spcAft>
                <a:spcPts val="1800"/>
              </a:spcAft>
            </a:pPr>
            <a:r>
              <a:rPr lang="en-US" sz="2400" b="1" dirty="0">
                <a:solidFill>
                  <a:srgbClr val="000000"/>
                </a:solidFill>
              </a:rPr>
              <a:t>CWSRF:  Clean Water State Revolving Fund</a:t>
            </a:r>
          </a:p>
          <a:p>
            <a:pPr>
              <a:spcBef>
                <a:spcPts val="0"/>
              </a:spcBef>
              <a:spcAft>
                <a:spcPts val="1800"/>
              </a:spcAft>
            </a:pPr>
            <a:r>
              <a:rPr lang="en-US" sz="2400" dirty="0">
                <a:solidFill>
                  <a:srgbClr val="000000"/>
                </a:solidFill>
              </a:rPr>
              <a:t>RWAF:  Rural Water Assistance Fund</a:t>
            </a:r>
          </a:p>
          <a:p>
            <a:pPr>
              <a:spcBef>
                <a:spcPts val="0"/>
              </a:spcBef>
              <a:spcAft>
                <a:spcPts val="1800"/>
              </a:spcAft>
            </a:pPr>
            <a:r>
              <a:rPr lang="en-US" sz="2400" dirty="0"/>
              <a:t>Agricultural Water Conservation Grant and Loan Programs</a:t>
            </a:r>
          </a:p>
          <a:p>
            <a:pPr>
              <a:spcBef>
                <a:spcPts val="0"/>
              </a:spcBef>
              <a:spcAft>
                <a:spcPts val="1800"/>
              </a:spcAft>
            </a:pPr>
            <a:r>
              <a:rPr lang="en-US" sz="2400" dirty="0"/>
              <a:t>Groundwater District Loan Program</a:t>
            </a:r>
          </a:p>
        </p:txBody>
      </p:sp>
      <p:sp>
        <p:nvSpPr>
          <p:cNvPr id="4" name="Slide Number Placeholder 1">
            <a:extLst>
              <a:ext uri="{FF2B5EF4-FFF2-40B4-BE49-F238E27FC236}">
                <a16:creationId xmlns:a16="http://schemas.microsoft.com/office/drawing/2014/main" id="{21835BD0-000C-42C1-A531-43DD136A48C1}"/>
              </a:ext>
            </a:extLst>
          </p:cNvPr>
          <p:cNvSpPr>
            <a:spLocks noGrp="1"/>
          </p:cNvSpPr>
          <p:nvPr>
            <p:ph type="sldNum" sz="quarter" idx="12"/>
          </p:nvPr>
        </p:nvSpPr>
        <p:spPr>
          <a:xfrm>
            <a:off x="7189608" y="6436807"/>
            <a:ext cx="1862228" cy="317918"/>
          </a:xfrm>
        </p:spPr>
        <p:txBody>
          <a:bodyPr/>
          <a:lstStyle/>
          <a:p>
            <a:fld id="{E25C318A-713C-E34F-BE3B-BC9114480D09}" type="slidenum">
              <a:rPr lang="en-US" smtClean="0"/>
              <a:t>25</a:t>
            </a:fld>
            <a:endParaRPr lang="en-US" dirty="0"/>
          </a:p>
        </p:txBody>
      </p:sp>
    </p:spTree>
    <p:extLst>
      <p:ext uri="{BB962C8B-B14F-4D97-AF65-F5344CB8AC3E}">
        <p14:creationId xmlns:p14="http://schemas.microsoft.com/office/powerpoint/2010/main" val="1902170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3D24899-C20A-4014-9977-983B8312161F}"/>
              </a:ext>
            </a:extLst>
          </p:cNvPr>
          <p:cNvSpPr>
            <a:spLocks noGrp="1"/>
          </p:cNvSpPr>
          <p:nvPr>
            <p:ph type="title"/>
          </p:nvPr>
        </p:nvSpPr>
        <p:spPr>
          <a:xfrm>
            <a:off x="219456" y="89452"/>
            <a:ext cx="8714232" cy="909828"/>
          </a:xfrm>
        </p:spPr>
        <p:txBody>
          <a:bodyPr>
            <a:noAutofit/>
          </a:bodyPr>
          <a:lstStyle/>
          <a:p>
            <a:r>
              <a:rPr lang="en-US" sz="4000" dirty="0"/>
              <a:t>Initial Flood Risk Data Availability</a:t>
            </a:r>
          </a:p>
        </p:txBody>
      </p:sp>
      <p:pic>
        <p:nvPicPr>
          <p:cNvPr id="3" name="Picture 2" descr="Map&#10;&#10;Description automatically generated with medium confidence">
            <a:extLst>
              <a:ext uri="{FF2B5EF4-FFF2-40B4-BE49-F238E27FC236}">
                <a16:creationId xmlns:a16="http://schemas.microsoft.com/office/drawing/2014/main" id="{5BDFE45A-127F-4648-BDEE-4C4057FA042F}"/>
              </a:ext>
            </a:extLst>
          </p:cNvPr>
          <p:cNvPicPr>
            <a:picLocks noChangeAspect="1"/>
          </p:cNvPicPr>
          <p:nvPr/>
        </p:nvPicPr>
        <p:blipFill>
          <a:blip r:embed="rId3"/>
          <a:stretch>
            <a:fillRect/>
          </a:stretch>
        </p:blipFill>
        <p:spPr>
          <a:xfrm>
            <a:off x="1639955" y="280885"/>
            <a:ext cx="6490253" cy="649025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F592412-9574-4642-A34F-110498D31187}"/>
              </a:ext>
            </a:extLst>
          </p:cNvPr>
          <p:cNvPicPr>
            <a:picLocks noChangeAspect="1"/>
          </p:cNvPicPr>
          <p:nvPr/>
        </p:nvPicPr>
        <p:blipFill>
          <a:blip r:embed="rId4"/>
          <a:stretch>
            <a:fillRect/>
          </a:stretch>
        </p:blipFill>
        <p:spPr>
          <a:xfrm>
            <a:off x="280010" y="1921489"/>
            <a:ext cx="1467563" cy="3310051"/>
          </a:xfrm>
          <a:prstGeom prst="rect">
            <a:avLst/>
          </a:prstGeom>
        </p:spPr>
      </p:pic>
    </p:spTree>
    <p:extLst>
      <p:ext uri="{BB962C8B-B14F-4D97-AF65-F5344CB8AC3E}">
        <p14:creationId xmlns:p14="http://schemas.microsoft.com/office/powerpoint/2010/main" val="585839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8522" y="157132"/>
            <a:ext cx="7772400" cy="925047"/>
          </a:xfrm>
        </p:spPr>
        <p:txBody>
          <a:bodyPr>
            <a:normAutofit fontScale="90000"/>
          </a:bodyPr>
          <a:lstStyle/>
          <a:p>
            <a:r>
              <a:rPr lang="en-US" dirty="0"/>
              <a:t>Base Level Engineering (BLE) Status</a:t>
            </a:r>
            <a:endParaRPr lang="en-US" sz="3100" dirty="0"/>
          </a:p>
        </p:txBody>
      </p:sp>
      <p:sp>
        <p:nvSpPr>
          <p:cNvPr id="4" name="Slide Number Placeholder 3"/>
          <p:cNvSpPr>
            <a:spLocks noGrp="1"/>
          </p:cNvSpPr>
          <p:nvPr>
            <p:ph type="sldNum" sz="quarter" idx="12"/>
          </p:nvPr>
        </p:nvSpPr>
        <p:spPr/>
        <p:txBody>
          <a:bodyPr/>
          <a:lstStyle/>
          <a:p>
            <a:fld id="{E25C318A-713C-E34F-BE3B-BC9114480D09}" type="slidenum">
              <a:rPr lang="en-US" smtClean="0"/>
              <a:t>4</a:t>
            </a:fld>
            <a:endParaRPr lang="en-US"/>
          </a:p>
        </p:txBody>
      </p:sp>
      <p:pic>
        <p:nvPicPr>
          <p:cNvPr id="9" name="Picture 8" descr="Map&#10;&#10;Description automatically generated">
            <a:extLst>
              <a:ext uri="{FF2B5EF4-FFF2-40B4-BE49-F238E27FC236}">
                <a16:creationId xmlns:a16="http://schemas.microsoft.com/office/drawing/2014/main" id="{7ADC4E23-2047-47A8-B7B1-04C990FBABBA}"/>
              </a:ext>
            </a:extLst>
          </p:cNvPr>
          <p:cNvPicPr>
            <a:picLocks noChangeAspect="1"/>
          </p:cNvPicPr>
          <p:nvPr/>
        </p:nvPicPr>
        <p:blipFill>
          <a:blip r:embed="rId3"/>
          <a:stretch>
            <a:fillRect/>
          </a:stretch>
        </p:blipFill>
        <p:spPr>
          <a:xfrm>
            <a:off x="3069627" y="1056562"/>
            <a:ext cx="4852417" cy="464457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47763C8D-FB5C-4110-B5BA-80A2BC9206DE}"/>
              </a:ext>
            </a:extLst>
          </p:cNvPr>
          <p:cNvPicPr>
            <a:picLocks noChangeAspect="1"/>
          </p:cNvPicPr>
          <p:nvPr/>
        </p:nvPicPr>
        <p:blipFill>
          <a:blip r:embed="rId4"/>
          <a:stretch>
            <a:fillRect/>
          </a:stretch>
        </p:blipFill>
        <p:spPr>
          <a:xfrm>
            <a:off x="178598" y="1056562"/>
            <a:ext cx="1921262" cy="4356877"/>
          </a:xfrm>
          <a:prstGeom prst="rect">
            <a:avLst/>
          </a:prstGeom>
        </p:spPr>
      </p:pic>
      <p:sp>
        <p:nvSpPr>
          <p:cNvPr id="12" name="TextBox 11">
            <a:extLst>
              <a:ext uri="{FF2B5EF4-FFF2-40B4-BE49-F238E27FC236}">
                <a16:creationId xmlns:a16="http://schemas.microsoft.com/office/drawing/2014/main" id="{A680FF64-9144-4F1E-A269-F7CAA6567ED6}"/>
              </a:ext>
            </a:extLst>
          </p:cNvPr>
          <p:cNvSpPr txBox="1"/>
          <p:nvPr/>
        </p:nvSpPr>
        <p:spPr>
          <a:xfrm>
            <a:off x="130184" y="5801438"/>
            <a:ext cx="5236854" cy="307777"/>
          </a:xfrm>
          <a:prstGeom prst="rect">
            <a:avLst/>
          </a:prstGeom>
          <a:noFill/>
        </p:spPr>
        <p:txBody>
          <a:bodyPr wrap="square" rtlCol="0">
            <a:spAutoFit/>
          </a:bodyPr>
          <a:lstStyle/>
          <a:p>
            <a:r>
              <a:rPr lang="en-US" sz="1400" dirty="0">
                <a:solidFill>
                  <a:schemeClr val="tx2"/>
                </a:solidFill>
              </a:rPr>
              <a:t>https://www.twdb.texas.gov/flood/mapping/ble-status-viewer.html</a:t>
            </a:r>
          </a:p>
        </p:txBody>
      </p:sp>
    </p:spTree>
    <p:extLst>
      <p:ext uri="{BB962C8B-B14F-4D97-AF65-F5344CB8AC3E}">
        <p14:creationId xmlns:p14="http://schemas.microsoft.com/office/powerpoint/2010/main" val="1169402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6F550-1F60-4A80-93E9-0126EF7E51C2}"/>
              </a:ext>
            </a:extLst>
          </p:cNvPr>
          <p:cNvSpPr>
            <a:spLocks noGrp="1"/>
          </p:cNvSpPr>
          <p:nvPr>
            <p:ph type="title"/>
          </p:nvPr>
        </p:nvSpPr>
        <p:spPr>
          <a:xfrm>
            <a:off x="247903" y="201373"/>
            <a:ext cx="8648194" cy="909828"/>
          </a:xfrm>
        </p:spPr>
        <p:txBody>
          <a:bodyPr>
            <a:noAutofit/>
          </a:bodyPr>
          <a:lstStyle/>
          <a:p>
            <a:r>
              <a:rPr lang="en-US" sz="3400" dirty="0"/>
              <a:t>Completion Time Profile of 1D and 2D Models</a:t>
            </a:r>
          </a:p>
        </p:txBody>
      </p:sp>
      <p:sp>
        <p:nvSpPr>
          <p:cNvPr id="4" name="Slide Number Placeholder 3">
            <a:extLst>
              <a:ext uri="{FF2B5EF4-FFF2-40B4-BE49-F238E27FC236}">
                <a16:creationId xmlns:a16="http://schemas.microsoft.com/office/drawing/2014/main" id="{B37FC204-15BF-4BFA-A993-67C3EDF3D3F0}"/>
              </a:ext>
            </a:extLst>
          </p:cNvPr>
          <p:cNvSpPr>
            <a:spLocks noGrp="1"/>
          </p:cNvSpPr>
          <p:nvPr>
            <p:ph type="sldNum" sz="quarter" idx="12"/>
          </p:nvPr>
        </p:nvSpPr>
        <p:spPr/>
        <p:txBody>
          <a:bodyPr/>
          <a:lstStyle/>
          <a:p>
            <a:fld id="{E25C318A-713C-E34F-BE3B-BC9114480D09}" type="slidenum">
              <a:rPr lang="en-US" smtClean="0"/>
              <a:t>5</a:t>
            </a:fld>
            <a:endParaRPr lang="en-US"/>
          </a:p>
        </p:txBody>
      </p:sp>
      <p:pic>
        <p:nvPicPr>
          <p:cNvPr id="5" name="Content Placeholder 4">
            <a:extLst>
              <a:ext uri="{FF2B5EF4-FFF2-40B4-BE49-F238E27FC236}">
                <a16:creationId xmlns:a16="http://schemas.microsoft.com/office/drawing/2014/main" id="{654DE5DA-278D-45AA-A0B8-EB275E659559}"/>
              </a:ext>
            </a:extLst>
          </p:cNvPr>
          <p:cNvPicPr>
            <a:picLocks noGrp="1" noChangeAspect="1"/>
          </p:cNvPicPr>
          <p:nvPr>
            <p:ph idx="1"/>
          </p:nvPr>
        </p:nvPicPr>
        <p:blipFill>
          <a:blip r:embed="rId3"/>
          <a:stretch>
            <a:fillRect/>
          </a:stretch>
        </p:blipFill>
        <p:spPr>
          <a:xfrm>
            <a:off x="247903" y="1102518"/>
            <a:ext cx="5002351" cy="4652963"/>
          </a:xfrm>
          <a:prstGeom prst="rect">
            <a:avLst/>
          </a:prstGeom>
          <a:ln w="0">
            <a:solidFill>
              <a:schemeClr val="bg1">
                <a:lumMod val="65000"/>
              </a:schemeClr>
            </a:solidFill>
          </a:ln>
        </p:spPr>
      </p:pic>
      <p:pic>
        <p:nvPicPr>
          <p:cNvPr id="6" name="Picture 5">
            <a:extLst>
              <a:ext uri="{FF2B5EF4-FFF2-40B4-BE49-F238E27FC236}">
                <a16:creationId xmlns:a16="http://schemas.microsoft.com/office/drawing/2014/main" id="{18D97A36-599F-4C6A-BE4F-C17645DF29B0}"/>
              </a:ext>
            </a:extLst>
          </p:cNvPr>
          <p:cNvPicPr>
            <a:picLocks noChangeAspect="1"/>
          </p:cNvPicPr>
          <p:nvPr/>
        </p:nvPicPr>
        <p:blipFill>
          <a:blip r:embed="rId4"/>
          <a:stretch>
            <a:fillRect/>
          </a:stretch>
        </p:blipFill>
        <p:spPr>
          <a:xfrm>
            <a:off x="5250254" y="2278856"/>
            <a:ext cx="3779044" cy="2300288"/>
          </a:xfrm>
          <a:prstGeom prst="rect">
            <a:avLst/>
          </a:prstGeom>
        </p:spPr>
      </p:pic>
    </p:spTree>
    <p:extLst>
      <p:ext uri="{BB962C8B-B14F-4D97-AF65-F5344CB8AC3E}">
        <p14:creationId xmlns:p14="http://schemas.microsoft.com/office/powerpoint/2010/main" val="1971513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8522" y="157132"/>
            <a:ext cx="7772400" cy="925047"/>
          </a:xfrm>
        </p:spPr>
        <p:txBody>
          <a:bodyPr>
            <a:normAutofit/>
          </a:bodyPr>
          <a:lstStyle/>
          <a:p>
            <a:r>
              <a:rPr lang="en-US" sz="4000" dirty="0"/>
              <a:t>BLE Modeling Approach</a:t>
            </a:r>
            <a:endParaRPr lang="en-US" sz="2800" dirty="0"/>
          </a:p>
        </p:txBody>
      </p:sp>
      <p:sp>
        <p:nvSpPr>
          <p:cNvPr id="4" name="Slide Number Placeholder 3"/>
          <p:cNvSpPr>
            <a:spLocks noGrp="1"/>
          </p:cNvSpPr>
          <p:nvPr>
            <p:ph type="sldNum" sz="quarter" idx="12"/>
          </p:nvPr>
        </p:nvSpPr>
        <p:spPr/>
        <p:txBody>
          <a:bodyPr/>
          <a:lstStyle/>
          <a:p>
            <a:fld id="{E25C318A-713C-E34F-BE3B-BC9114480D09}" type="slidenum">
              <a:rPr lang="en-US" smtClean="0"/>
              <a:t>6</a:t>
            </a:fld>
            <a:endParaRPr lang="en-US"/>
          </a:p>
        </p:txBody>
      </p:sp>
      <p:sp>
        <p:nvSpPr>
          <p:cNvPr id="7" name="Rectangle 6">
            <a:extLst>
              <a:ext uri="{FF2B5EF4-FFF2-40B4-BE49-F238E27FC236}">
                <a16:creationId xmlns:a16="http://schemas.microsoft.com/office/drawing/2014/main" id="{C97F6C64-4736-4524-AC72-AD89BB739DF4}"/>
              </a:ext>
            </a:extLst>
          </p:cNvPr>
          <p:cNvSpPr/>
          <p:nvPr/>
        </p:nvSpPr>
        <p:spPr>
          <a:xfrm>
            <a:off x="414669" y="1302004"/>
            <a:ext cx="3956163" cy="892552"/>
          </a:xfrm>
          <a:prstGeom prst="rect">
            <a:avLst/>
          </a:prstGeom>
        </p:spPr>
        <p:txBody>
          <a:bodyPr wrap="square">
            <a:spAutoFit/>
          </a:bodyPr>
          <a:lstStyle/>
          <a:p>
            <a:pPr marL="342900" indent="-342900" defTabSz="467579">
              <a:buClr>
                <a:schemeClr val="bg1"/>
              </a:buClr>
              <a:buFont typeface="Arial" panose="020B0604020202020204" pitchFamily="34" charset="0"/>
              <a:buChar char="•"/>
            </a:pPr>
            <a:r>
              <a:rPr lang="en-US" sz="2800" b="1" kern="0" dirty="0">
                <a:solidFill>
                  <a:srgbClr val="295E92"/>
                </a:solidFill>
                <a:latin typeface="Calibri Light" panose="020F0302020204030204" pitchFamily="34" charset="0"/>
                <a:cs typeface="Calibri Light" panose="020F0302020204030204" pitchFamily="34" charset="0"/>
              </a:rPr>
              <a:t>1D BLE: </a:t>
            </a:r>
          </a:p>
          <a:p>
            <a:pPr marL="800100" lvl="1" indent="-342900" defTabSz="467579">
              <a:buClr>
                <a:srgbClr val="295E92"/>
              </a:buClr>
              <a:buFont typeface="Arial" panose="020B0604020202020204" pitchFamily="34" charset="0"/>
              <a:buChar char="•"/>
            </a:pPr>
            <a:r>
              <a:rPr lang="en-US" sz="2400" kern="0" dirty="0"/>
              <a:t>Riverine Flood Risk</a:t>
            </a:r>
          </a:p>
        </p:txBody>
      </p:sp>
      <p:sp>
        <p:nvSpPr>
          <p:cNvPr id="6" name="Rectangle 5">
            <a:extLst>
              <a:ext uri="{FF2B5EF4-FFF2-40B4-BE49-F238E27FC236}">
                <a16:creationId xmlns:a16="http://schemas.microsoft.com/office/drawing/2014/main" id="{4A4AAAB5-F3FD-4CA0-82C1-A9834131AF7D}"/>
              </a:ext>
            </a:extLst>
          </p:cNvPr>
          <p:cNvSpPr/>
          <p:nvPr/>
        </p:nvSpPr>
        <p:spPr>
          <a:xfrm>
            <a:off x="4242816" y="1302004"/>
            <a:ext cx="3877906" cy="1261884"/>
          </a:xfrm>
          <a:prstGeom prst="rect">
            <a:avLst/>
          </a:prstGeom>
        </p:spPr>
        <p:txBody>
          <a:bodyPr wrap="square">
            <a:spAutoFit/>
          </a:bodyPr>
          <a:lstStyle/>
          <a:p>
            <a:pPr marL="342900" indent="-342900" defTabSz="467579">
              <a:buClr>
                <a:schemeClr val="bg1"/>
              </a:buClr>
              <a:buFont typeface="Arial" panose="020B0604020202020204" pitchFamily="34" charset="0"/>
              <a:buChar char="•"/>
            </a:pPr>
            <a:r>
              <a:rPr lang="en-US" sz="2800" b="1" kern="0" dirty="0">
                <a:solidFill>
                  <a:srgbClr val="295E92"/>
                </a:solidFill>
                <a:latin typeface="Calibri Light" panose="020F0302020204030204" pitchFamily="34" charset="0"/>
                <a:cs typeface="Calibri Light" panose="020F0302020204030204" pitchFamily="34" charset="0"/>
              </a:rPr>
              <a:t>2D BLE: </a:t>
            </a:r>
          </a:p>
          <a:p>
            <a:pPr marL="800100" lvl="1" indent="-342900" defTabSz="467579">
              <a:buClr>
                <a:srgbClr val="295E92"/>
              </a:buClr>
              <a:buFont typeface="Arial" panose="020B0604020202020204" pitchFamily="34" charset="0"/>
              <a:buChar char="•"/>
            </a:pPr>
            <a:r>
              <a:rPr lang="en-US" sz="2400" kern="0" dirty="0"/>
              <a:t>Riverine and Localized Flood Risk</a:t>
            </a:r>
          </a:p>
        </p:txBody>
      </p:sp>
      <p:pic>
        <p:nvPicPr>
          <p:cNvPr id="5" name="Picture 4">
            <a:extLst>
              <a:ext uri="{FF2B5EF4-FFF2-40B4-BE49-F238E27FC236}">
                <a16:creationId xmlns:a16="http://schemas.microsoft.com/office/drawing/2014/main" id="{27E1CDA6-52F6-4327-9B1C-971165AB8247}"/>
              </a:ext>
            </a:extLst>
          </p:cNvPr>
          <p:cNvPicPr>
            <a:picLocks noChangeAspect="1"/>
          </p:cNvPicPr>
          <p:nvPr/>
        </p:nvPicPr>
        <p:blipFill rotWithShape="1">
          <a:blip r:embed="rId3"/>
          <a:srcRect r="15491"/>
          <a:stretch/>
        </p:blipFill>
        <p:spPr>
          <a:xfrm>
            <a:off x="397844" y="2750009"/>
            <a:ext cx="4174156" cy="3051429"/>
          </a:xfrm>
          <a:prstGeom prst="rect">
            <a:avLst/>
          </a:prstGeom>
        </p:spPr>
      </p:pic>
      <p:pic>
        <p:nvPicPr>
          <p:cNvPr id="9" name="Picture 8">
            <a:extLst>
              <a:ext uri="{FF2B5EF4-FFF2-40B4-BE49-F238E27FC236}">
                <a16:creationId xmlns:a16="http://schemas.microsoft.com/office/drawing/2014/main" id="{BDE5A743-117B-4F97-8D10-3D34ADEB1011}"/>
              </a:ext>
            </a:extLst>
          </p:cNvPr>
          <p:cNvPicPr>
            <a:picLocks noChangeAspect="1"/>
          </p:cNvPicPr>
          <p:nvPr/>
        </p:nvPicPr>
        <p:blipFill rotWithShape="1">
          <a:blip r:embed="rId4"/>
          <a:srcRect r="3787"/>
          <a:stretch/>
        </p:blipFill>
        <p:spPr>
          <a:xfrm>
            <a:off x="4748212" y="2747342"/>
            <a:ext cx="3997944" cy="3054096"/>
          </a:xfrm>
          <a:prstGeom prst="rect">
            <a:avLst/>
          </a:prstGeom>
        </p:spPr>
      </p:pic>
    </p:spTree>
    <p:extLst>
      <p:ext uri="{BB962C8B-B14F-4D97-AF65-F5344CB8AC3E}">
        <p14:creationId xmlns:p14="http://schemas.microsoft.com/office/powerpoint/2010/main" val="765871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8522" y="157132"/>
            <a:ext cx="7772400" cy="925047"/>
          </a:xfrm>
        </p:spPr>
        <p:txBody>
          <a:bodyPr>
            <a:normAutofit/>
          </a:bodyPr>
          <a:lstStyle/>
          <a:p>
            <a:r>
              <a:rPr lang="en-US" sz="4000" dirty="0"/>
              <a:t>BLE – Potential Uses</a:t>
            </a:r>
            <a:endParaRPr lang="en-US" sz="2800" dirty="0"/>
          </a:p>
        </p:txBody>
      </p:sp>
      <p:sp>
        <p:nvSpPr>
          <p:cNvPr id="4" name="Slide Number Placeholder 3"/>
          <p:cNvSpPr>
            <a:spLocks noGrp="1"/>
          </p:cNvSpPr>
          <p:nvPr>
            <p:ph type="sldNum" sz="quarter" idx="12"/>
          </p:nvPr>
        </p:nvSpPr>
        <p:spPr/>
        <p:txBody>
          <a:bodyPr/>
          <a:lstStyle/>
          <a:p>
            <a:fld id="{E25C318A-713C-E34F-BE3B-BC9114480D09}" type="slidenum">
              <a:rPr lang="en-US" smtClean="0"/>
              <a:t>7</a:t>
            </a:fld>
            <a:endParaRPr lang="en-US"/>
          </a:p>
        </p:txBody>
      </p:sp>
      <p:sp>
        <p:nvSpPr>
          <p:cNvPr id="8" name="Content Placeholder 2">
            <a:extLst>
              <a:ext uri="{FF2B5EF4-FFF2-40B4-BE49-F238E27FC236}">
                <a16:creationId xmlns:a16="http://schemas.microsoft.com/office/drawing/2014/main" id="{B87BA31A-4668-4457-8FED-3C0D688EA503}"/>
              </a:ext>
            </a:extLst>
          </p:cNvPr>
          <p:cNvSpPr txBox="1">
            <a:spLocks/>
          </p:cNvSpPr>
          <p:nvPr/>
        </p:nvSpPr>
        <p:spPr>
          <a:xfrm>
            <a:off x="381000" y="1498536"/>
            <a:ext cx="8229600" cy="4297680"/>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110000"/>
              </a:lnSpc>
              <a:spcBef>
                <a:spcPts val="0"/>
              </a:spcBef>
              <a:spcAft>
                <a:spcPts val="1200"/>
              </a:spcAft>
              <a:buFont typeface="Arial" panose="020B0604020202020204" pitchFamily="34" charset="0"/>
              <a:buChar char="•"/>
            </a:pPr>
            <a:r>
              <a:rPr lang="en-US" sz="3000" dirty="0"/>
              <a:t>Advisory Flood Data</a:t>
            </a:r>
          </a:p>
          <a:p>
            <a:pPr lvl="2">
              <a:lnSpc>
                <a:spcPct val="110000"/>
              </a:lnSpc>
              <a:spcBef>
                <a:spcPts val="0"/>
              </a:spcBef>
              <a:spcAft>
                <a:spcPts val="1200"/>
              </a:spcAft>
              <a:buFont typeface="Arial" panose="020B0604020202020204" pitchFamily="34" charset="0"/>
              <a:buChar char="•"/>
            </a:pPr>
            <a:r>
              <a:rPr lang="en-US" sz="2000" dirty="0"/>
              <a:t>Support Planning, Emergency Management, Research, other efforts</a:t>
            </a:r>
          </a:p>
          <a:p>
            <a:pPr lvl="1">
              <a:lnSpc>
                <a:spcPct val="110000"/>
              </a:lnSpc>
              <a:spcBef>
                <a:spcPts val="0"/>
              </a:spcBef>
              <a:spcAft>
                <a:spcPts val="1200"/>
              </a:spcAft>
              <a:buFont typeface="Arial" panose="020B0604020202020204" pitchFamily="34" charset="0"/>
              <a:buChar char="•"/>
            </a:pPr>
            <a:r>
              <a:rPr lang="en-US" sz="3000" dirty="0"/>
              <a:t>Support Local Regulatory Efforts</a:t>
            </a:r>
          </a:p>
          <a:p>
            <a:pPr lvl="2">
              <a:lnSpc>
                <a:spcPct val="110000"/>
              </a:lnSpc>
              <a:spcBef>
                <a:spcPts val="0"/>
              </a:spcBef>
              <a:spcAft>
                <a:spcPts val="1200"/>
              </a:spcAft>
              <a:buFont typeface="Arial" panose="020B0604020202020204" pitchFamily="34" charset="0"/>
              <a:buChar char="•"/>
            </a:pPr>
            <a:r>
              <a:rPr lang="en-US" sz="2000" dirty="0"/>
              <a:t>BFE estimates, adopted as ‘local’ regulatory floodplain</a:t>
            </a:r>
          </a:p>
          <a:p>
            <a:pPr lvl="1">
              <a:lnSpc>
                <a:spcPct val="110000"/>
              </a:lnSpc>
              <a:spcBef>
                <a:spcPts val="0"/>
              </a:spcBef>
              <a:spcAft>
                <a:spcPts val="1200"/>
              </a:spcAft>
              <a:buFont typeface="Arial" panose="020B0604020202020204" pitchFamily="34" charset="0"/>
              <a:buChar char="•"/>
            </a:pPr>
            <a:r>
              <a:rPr lang="en-US" sz="3000" dirty="0"/>
              <a:t>Develop detailed studies using BLE as a start</a:t>
            </a:r>
          </a:p>
          <a:p>
            <a:pPr lvl="2">
              <a:lnSpc>
                <a:spcPct val="110000"/>
              </a:lnSpc>
              <a:spcBef>
                <a:spcPts val="0"/>
              </a:spcBef>
              <a:spcAft>
                <a:spcPts val="1200"/>
              </a:spcAft>
              <a:buFont typeface="Courier New" panose="02070309020205020404" pitchFamily="49" charset="0"/>
              <a:buChar char="o"/>
            </a:pPr>
            <a:r>
              <a:rPr lang="en-US" sz="2000" dirty="0"/>
              <a:t>GLO Regional Flood Planning Studies</a:t>
            </a:r>
          </a:p>
          <a:p>
            <a:pPr lvl="2">
              <a:lnSpc>
                <a:spcPct val="110000"/>
              </a:lnSpc>
              <a:spcBef>
                <a:spcPts val="0"/>
              </a:spcBef>
              <a:spcAft>
                <a:spcPts val="1200"/>
              </a:spcAft>
              <a:buFont typeface="Courier New" panose="02070309020205020404" pitchFamily="49" charset="0"/>
              <a:buChar char="o"/>
            </a:pPr>
            <a:r>
              <a:rPr lang="en-US" sz="2000" dirty="0"/>
              <a:t>Drainage Master Plans</a:t>
            </a:r>
          </a:p>
          <a:p>
            <a:pPr lvl="2">
              <a:lnSpc>
                <a:spcPct val="110000"/>
              </a:lnSpc>
              <a:spcBef>
                <a:spcPts val="0"/>
              </a:spcBef>
              <a:spcAft>
                <a:spcPts val="1200"/>
              </a:spcAft>
              <a:buFont typeface="Courier New" panose="02070309020205020404" pitchFamily="49" charset="0"/>
              <a:buChar char="o"/>
            </a:pPr>
            <a:r>
              <a:rPr lang="en-US" sz="2000" dirty="0"/>
              <a:t>TxDOT Projects</a:t>
            </a:r>
          </a:p>
          <a:p>
            <a:pPr lvl="1">
              <a:lnSpc>
                <a:spcPct val="110000"/>
              </a:lnSpc>
              <a:spcBef>
                <a:spcPts val="0"/>
              </a:spcBef>
              <a:spcAft>
                <a:spcPts val="1200"/>
              </a:spcAft>
              <a:buFont typeface="Arial" panose="020B0604020202020204" pitchFamily="34" charset="0"/>
              <a:buChar char="•"/>
            </a:pPr>
            <a:r>
              <a:rPr lang="en-US" sz="3000" dirty="0"/>
              <a:t>Develop Flood Forecast Modeling</a:t>
            </a:r>
          </a:p>
        </p:txBody>
      </p:sp>
    </p:spTree>
    <p:extLst>
      <p:ext uri="{BB962C8B-B14F-4D97-AF65-F5344CB8AC3E}">
        <p14:creationId xmlns:p14="http://schemas.microsoft.com/office/powerpoint/2010/main" val="2926938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C583D2-3588-4237-876D-99E285B72765}"/>
              </a:ext>
            </a:extLst>
          </p:cNvPr>
          <p:cNvSpPr>
            <a:spLocks noGrp="1"/>
          </p:cNvSpPr>
          <p:nvPr>
            <p:ph type="sldNum" sz="quarter" idx="12"/>
          </p:nvPr>
        </p:nvSpPr>
        <p:spPr/>
        <p:txBody>
          <a:bodyPr/>
          <a:lstStyle/>
          <a:p>
            <a:fld id="{E25C318A-713C-E34F-BE3B-BC9114480D09}" type="slidenum">
              <a:rPr lang="en-US" smtClean="0"/>
              <a:t>8</a:t>
            </a:fld>
            <a:endParaRPr lang="en-US"/>
          </a:p>
        </p:txBody>
      </p:sp>
      <p:pic>
        <p:nvPicPr>
          <p:cNvPr id="3" name="Picture 2" descr="A picture containing text, map&#10;&#10;Description automatically generated">
            <a:extLst>
              <a:ext uri="{FF2B5EF4-FFF2-40B4-BE49-F238E27FC236}">
                <a16:creationId xmlns:a16="http://schemas.microsoft.com/office/drawing/2014/main" id="{C7A39435-FE39-49AF-80E3-DF61EEAF338E}"/>
              </a:ext>
            </a:extLst>
          </p:cNvPr>
          <p:cNvPicPr>
            <a:picLocks noChangeAspect="1"/>
          </p:cNvPicPr>
          <p:nvPr/>
        </p:nvPicPr>
        <p:blipFill rotWithShape="1">
          <a:blip r:embed="rId3"/>
          <a:srcRect l="2026" t="4445" r="29477" b="4711"/>
          <a:stretch/>
        </p:blipFill>
        <p:spPr>
          <a:xfrm>
            <a:off x="4454109" y="1317673"/>
            <a:ext cx="4498732" cy="3789873"/>
          </a:xfrm>
          <a:prstGeom prst="rect">
            <a:avLst/>
          </a:prstGeom>
        </p:spPr>
      </p:pic>
      <p:sp>
        <p:nvSpPr>
          <p:cNvPr id="4" name="Title 1">
            <a:extLst>
              <a:ext uri="{FF2B5EF4-FFF2-40B4-BE49-F238E27FC236}">
                <a16:creationId xmlns:a16="http://schemas.microsoft.com/office/drawing/2014/main" id="{4AEF6A7B-3BA9-4C54-98A1-6E01F7165322}"/>
              </a:ext>
            </a:extLst>
          </p:cNvPr>
          <p:cNvSpPr txBox="1">
            <a:spLocks/>
          </p:cNvSpPr>
          <p:nvPr/>
        </p:nvSpPr>
        <p:spPr>
          <a:xfrm>
            <a:off x="0" y="270198"/>
            <a:ext cx="9144000" cy="909828"/>
          </a:xfrm>
          <a:prstGeom prst="rect">
            <a:avLst/>
          </a:prstGeom>
        </p:spPr>
        <p:txBody>
          <a:bodyPr>
            <a:normAutofit/>
          </a:bodyPr>
          <a:lstStyle>
            <a:lvl1pPr algn="ctr" defTabSz="457200" rtl="0" eaLnBrk="1" latinLnBrk="0" hangingPunct="1">
              <a:spcBef>
                <a:spcPct val="0"/>
              </a:spcBef>
              <a:buNone/>
              <a:defRPr sz="4400" kern="1200">
                <a:solidFill>
                  <a:srgbClr val="295E92"/>
                </a:solidFill>
                <a:latin typeface="+mj-lt"/>
                <a:ea typeface="+mj-ea"/>
                <a:cs typeface="+mj-cs"/>
              </a:defRPr>
            </a:lvl1pPr>
          </a:lstStyle>
          <a:p>
            <a:r>
              <a:rPr lang="en-US" b="1" dirty="0"/>
              <a:t>Flood Planning</a:t>
            </a:r>
          </a:p>
        </p:txBody>
      </p:sp>
      <p:sp>
        <p:nvSpPr>
          <p:cNvPr id="5" name="Content Placeholder 7">
            <a:extLst>
              <a:ext uri="{FF2B5EF4-FFF2-40B4-BE49-F238E27FC236}">
                <a16:creationId xmlns:a16="http://schemas.microsoft.com/office/drawing/2014/main" id="{7721C23B-3D3E-4811-8E64-9CD4B0194D7A}"/>
              </a:ext>
            </a:extLst>
          </p:cNvPr>
          <p:cNvSpPr txBox="1">
            <a:spLocks/>
          </p:cNvSpPr>
          <p:nvPr/>
        </p:nvSpPr>
        <p:spPr>
          <a:xfrm>
            <a:off x="376910" y="1303683"/>
            <a:ext cx="4663440" cy="3984384"/>
          </a:xfrm>
          <a:prstGeom prst="rect">
            <a:avLst/>
          </a:prstGeom>
        </p:spPr>
        <p:txBody>
          <a:bodyPr vert="horz" lIns="68580" tIns="34290" rIns="68580" bIns="3429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spcBef>
                <a:spcPts val="0"/>
              </a:spcBef>
              <a:spcAft>
                <a:spcPts val="3000"/>
              </a:spcAft>
            </a:pPr>
            <a:r>
              <a:rPr lang="en-US" sz="2200" dirty="0">
                <a:ea typeface="+mn-lt"/>
                <a:cs typeface="+mn-lt"/>
              </a:rPr>
              <a:t>First of its kind statewide flood plan</a:t>
            </a:r>
          </a:p>
          <a:p>
            <a:pPr marL="228600" indent="-228600">
              <a:spcBef>
                <a:spcPts val="0"/>
              </a:spcBef>
              <a:spcAft>
                <a:spcPts val="3000"/>
              </a:spcAft>
            </a:pPr>
            <a:r>
              <a:rPr lang="en-US" sz="2200" dirty="0">
                <a:ea typeface="+mn-lt"/>
                <a:cs typeface="+mn-lt"/>
              </a:rPr>
              <a:t>Bottom-up approach to planning</a:t>
            </a:r>
          </a:p>
          <a:p>
            <a:pPr marL="228600" indent="-228600">
              <a:spcBef>
                <a:spcPts val="0"/>
              </a:spcBef>
              <a:spcAft>
                <a:spcPts val="3000"/>
              </a:spcAft>
            </a:pPr>
            <a:r>
              <a:rPr lang="en-US" sz="2200" dirty="0">
                <a:ea typeface="+mn-lt"/>
                <a:cs typeface="+mn-lt"/>
              </a:rPr>
              <a:t>Watershed-based regions</a:t>
            </a:r>
            <a:endParaRPr lang="en-US" sz="2200" dirty="0">
              <a:cs typeface="Calibri"/>
            </a:endParaRPr>
          </a:p>
          <a:p>
            <a:pPr marL="228600" indent="-228600">
              <a:spcBef>
                <a:spcPts val="0"/>
              </a:spcBef>
              <a:spcAft>
                <a:spcPts val="3000"/>
              </a:spcAft>
            </a:pPr>
            <a:r>
              <a:rPr lang="en-US" sz="2200" dirty="0">
                <a:ea typeface="+mn-lt"/>
                <a:cs typeface="+mn-lt"/>
              </a:rPr>
              <a:t>Volunteer RFPG members representing different interest categories</a:t>
            </a:r>
          </a:p>
          <a:p>
            <a:pPr marL="228600" indent="-228600">
              <a:spcBef>
                <a:spcPts val="0"/>
              </a:spcBef>
              <a:spcAft>
                <a:spcPts val="3000"/>
              </a:spcAft>
            </a:pPr>
            <a:r>
              <a:rPr lang="en-US" sz="2200" dirty="0">
                <a:ea typeface="+mn-lt"/>
                <a:cs typeface="+mn-lt"/>
              </a:rPr>
              <a:t>Transparent process with public input</a:t>
            </a:r>
          </a:p>
        </p:txBody>
      </p:sp>
      <p:sp>
        <p:nvSpPr>
          <p:cNvPr id="6" name="TextBox 5">
            <a:extLst>
              <a:ext uri="{FF2B5EF4-FFF2-40B4-BE49-F238E27FC236}">
                <a16:creationId xmlns:a16="http://schemas.microsoft.com/office/drawing/2014/main" id="{EFE99B80-5DBB-4B3C-914C-768FE081BAA1}"/>
              </a:ext>
            </a:extLst>
          </p:cNvPr>
          <p:cNvSpPr txBox="1"/>
          <p:nvPr/>
        </p:nvSpPr>
        <p:spPr>
          <a:xfrm>
            <a:off x="443029" y="5391303"/>
            <a:ext cx="8229600" cy="761747"/>
          </a:xfrm>
          <a:prstGeom prst="rect">
            <a:avLst/>
          </a:prstGeom>
          <a:noFill/>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defTabSz="342900">
              <a:lnSpc>
                <a:spcPct val="150000"/>
              </a:lnSpc>
            </a:pPr>
            <a:r>
              <a:rPr lang="en-US" b="1" dirty="0">
                <a:solidFill>
                  <a:srgbClr val="366092"/>
                </a:solidFill>
                <a:latin typeface="Calibri"/>
              </a:rPr>
              <a:t>Find your RFPG Information, Meeting Schedules &amp; Important Documents here: </a:t>
            </a:r>
          </a:p>
          <a:p>
            <a:pPr algn="ctr" defTabSz="342900"/>
            <a:r>
              <a:rPr lang="en-US" b="1" dirty="0">
                <a:solidFill>
                  <a:srgbClr val="366092"/>
                </a:solidFill>
                <a:latin typeface="Calibri"/>
              </a:rPr>
              <a:t> </a:t>
            </a:r>
            <a:r>
              <a:rPr lang="en-US" b="1" dirty="0">
                <a:solidFill>
                  <a:srgbClr val="366092"/>
                </a:solidFill>
                <a:latin typeface="Calibri"/>
                <a:ea typeface="+mn-lt"/>
                <a:cs typeface="Calibri"/>
                <a:hlinkClick r:id="rId4"/>
              </a:rPr>
              <a:t>https://www.twdb.texas.gov/flood/planning/index.asp</a:t>
            </a:r>
            <a:r>
              <a:rPr lang="en-US" b="1" dirty="0">
                <a:solidFill>
                  <a:srgbClr val="366092"/>
                </a:solidFill>
                <a:latin typeface="Calibri"/>
                <a:ea typeface="+mn-lt"/>
                <a:cs typeface="Calibri"/>
              </a:rPr>
              <a:t> </a:t>
            </a:r>
            <a:endParaRPr lang="en-US" b="1" dirty="0">
              <a:solidFill>
                <a:srgbClr val="366092"/>
              </a:solidFill>
              <a:latin typeface="Calibri"/>
              <a:cs typeface="Calibri"/>
            </a:endParaRPr>
          </a:p>
        </p:txBody>
      </p:sp>
    </p:spTree>
    <p:extLst>
      <p:ext uri="{BB962C8B-B14F-4D97-AF65-F5344CB8AC3E}">
        <p14:creationId xmlns:p14="http://schemas.microsoft.com/office/powerpoint/2010/main" val="3951818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9E992D-BF9D-43D4-AE16-4672874623BA}"/>
              </a:ext>
            </a:extLst>
          </p:cNvPr>
          <p:cNvSpPr>
            <a:spLocks noGrp="1"/>
          </p:cNvSpPr>
          <p:nvPr>
            <p:ph type="sldNum" sz="quarter" idx="12"/>
          </p:nvPr>
        </p:nvSpPr>
        <p:spPr/>
        <p:txBody>
          <a:bodyPr/>
          <a:lstStyle/>
          <a:p>
            <a:fld id="{E25C318A-713C-E34F-BE3B-BC9114480D09}" type="slidenum">
              <a:rPr lang="en-US" smtClean="0"/>
              <a:t>9</a:t>
            </a:fld>
            <a:endParaRPr lang="en-US"/>
          </a:p>
        </p:txBody>
      </p:sp>
      <p:sp>
        <p:nvSpPr>
          <p:cNvPr id="3" name="Title 1">
            <a:extLst>
              <a:ext uri="{FF2B5EF4-FFF2-40B4-BE49-F238E27FC236}">
                <a16:creationId xmlns:a16="http://schemas.microsoft.com/office/drawing/2014/main" id="{52AEC3E8-5F92-4508-85DF-031BB0DF01A0}"/>
              </a:ext>
            </a:extLst>
          </p:cNvPr>
          <p:cNvSpPr txBox="1">
            <a:spLocks/>
          </p:cNvSpPr>
          <p:nvPr/>
        </p:nvSpPr>
        <p:spPr>
          <a:xfrm>
            <a:off x="0" y="270198"/>
            <a:ext cx="9144000" cy="909828"/>
          </a:xfrm>
          <a:prstGeom prst="rect">
            <a:avLst/>
          </a:prstGeom>
        </p:spPr>
        <p:txBody>
          <a:bodyPr>
            <a:normAutofit/>
          </a:bodyPr>
          <a:lstStyle>
            <a:lvl1pPr algn="ctr" defTabSz="457200" rtl="0" eaLnBrk="1" latinLnBrk="0" hangingPunct="1">
              <a:spcBef>
                <a:spcPct val="0"/>
              </a:spcBef>
              <a:buNone/>
              <a:defRPr sz="4400" kern="1200">
                <a:solidFill>
                  <a:srgbClr val="295E92"/>
                </a:solidFill>
                <a:latin typeface="+mj-lt"/>
                <a:ea typeface="+mj-ea"/>
                <a:cs typeface="+mj-cs"/>
              </a:defRPr>
            </a:lvl1pPr>
          </a:lstStyle>
          <a:p>
            <a:r>
              <a:rPr lang="en-US" b="1" dirty="0"/>
              <a:t>Key Tasks of the RFPGs</a:t>
            </a:r>
          </a:p>
        </p:txBody>
      </p:sp>
      <p:sp>
        <p:nvSpPr>
          <p:cNvPr id="4" name="Content Placeholder 7">
            <a:extLst>
              <a:ext uri="{FF2B5EF4-FFF2-40B4-BE49-F238E27FC236}">
                <a16:creationId xmlns:a16="http://schemas.microsoft.com/office/drawing/2014/main" id="{ACCC8943-D480-4617-BEF3-3CCDAE3B429F}"/>
              </a:ext>
            </a:extLst>
          </p:cNvPr>
          <p:cNvSpPr txBox="1">
            <a:spLocks/>
          </p:cNvSpPr>
          <p:nvPr/>
        </p:nvSpPr>
        <p:spPr>
          <a:xfrm>
            <a:off x="328321" y="1325880"/>
            <a:ext cx="3336386" cy="4632468"/>
          </a:xfrm>
          <a:prstGeom prst="rect">
            <a:avLst/>
          </a:prstGeom>
        </p:spPr>
        <p:txBody>
          <a:bodyPr vert="horz" lIns="68580" tIns="34290" rIns="68580" bIns="34290" rtlCol="0" anchor="t">
            <a:noAutofit/>
          </a:bodyPr>
          <a:lstStyle>
            <a:defPPr>
              <a:defRPr lang="en-US"/>
            </a:defPPr>
            <a:lvl1pPr marL="228600" indent="-228600">
              <a:spcBef>
                <a:spcPts val="0"/>
              </a:spcBef>
              <a:spcAft>
                <a:spcPts val="1800"/>
              </a:spcAft>
              <a:buFont typeface="Arial"/>
              <a:buChar char="•"/>
              <a:defRPr sz="2000">
                <a:ea typeface="+mn-lt"/>
                <a:cs typeface="+mn-lt"/>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sz="2200" dirty="0"/>
              <a:t>Gather and analyze data</a:t>
            </a:r>
          </a:p>
          <a:p>
            <a:r>
              <a:rPr lang="en-US" sz="2200" dirty="0"/>
              <a:t>Identify existing and future flood risks</a:t>
            </a:r>
          </a:p>
          <a:p>
            <a:r>
              <a:rPr lang="en-US" sz="2200" dirty="0"/>
              <a:t>Evaluate floodplain management practices </a:t>
            </a:r>
          </a:p>
          <a:p>
            <a:r>
              <a:rPr lang="en-US" sz="2200" dirty="0"/>
              <a:t>Recommend evaluations, strategies, and projects to reduce flood risks </a:t>
            </a:r>
          </a:p>
          <a:p>
            <a:r>
              <a:rPr lang="en-US" sz="2200" dirty="0"/>
              <a:t>Develop a regional flood plan by Jan 2023</a:t>
            </a:r>
          </a:p>
          <a:p>
            <a:endParaRPr lang="en-US" sz="2200" dirty="0"/>
          </a:p>
        </p:txBody>
      </p:sp>
      <p:grpSp>
        <p:nvGrpSpPr>
          <p:cNvPr id="10" name="Group 9">
            <a:extLst>
              <a:ext uri="{FF2B5EF4-FFF2-40B4-BE49-F238E27FC236}">
                <a16:creationId xmlns:a16="http://schemas.microsoft.com/office/drawing/2014/main" id="{6E39F998-C029-4323-AFAD-0D70A4A3154E}"/>
              </a:ext>
            </a:extLst>
          </p:cNvPr>
          <p:cNvGrpSpPr/>
          <p:nvPr/>
        </p:nvGrpSpPr>
        <p:grpSpPr>
          <a:xfrm>
            <a:off x="3664707" y="1547329"/>
            <a:ext cx="5387129" cy="4206241"/>
            <a:chOff x="5241701" y="1086021"/>
            <a:chExt cx="6619443" cy="4941644"/>
          </a:xfrm>
        </p:grpSpPr>
        <p:sp>
          <p:nvSpPr>
            <p:cNvPr id="11" name="Rectangle 10">
              <a:extLst>
                <a:ext uri="{FF2B5EF4-FFF2-40B4-BE49-F238E27FC236}">
                  <a16:creationId xmlns:a16="http://schemas.microsoft.com/office/drawing/2014/main" id="{8A2FEB31-502B-46FC-A6B1-1903EF18CCC7}"/>
                </a:ext>
              </a:extLst>
            </p:cNvPr>
            <p:cNvSpPr/>
            <p:nvPr/>
          </p:nvSpPr>
          <p:spPr>
            <a:xfrm>
              <a:off x="5241701" y="1086021"/>
              <a:ext cx="2910625" cy="173747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R="0" lvl="0" algn="ctr">
                <a:lnSpc>
                  <a:spcPct val="107000"/>
                </a:lnSpc>
                <a:spcBef>
                  <a:spcPts val="0"/>
                </a:spcBef>
                <a:spcAft>
                  <a:spcPts val="0"/>
                </a:spcAft>
              </a:pPr>
              <a:r>
                <a:rPr lang="en-US" sz="2000" b="1" dirty="0">
                  <a:solidFill>
                    <a:srgbClr val="295E92"/>
                  </a:solidFill>
                  <a:latin typeface="Calibri" panose="020F0502020204030204" pitchFamily="34" charset="0"/>
                  <a:ea typeface="Calibri" panose="020F0502020204030204" pitchFamily="34" charset="0"/>
                  <a:cs typeface="Calibri" panose="020F0502020204030204" pitchFamily="34" charset="0"/>
                </a:rPr>
                <a:t>Flood Hazard Analysis </a:t>
              </a:r>
            </a:p>
            <a:p>
              <a:pPr marR="0" lvl="0" algn="ctr">
                <a:lnSpc>
                  <a:spcPct val="107000"/>
                </a:lnSpc>
                <a:spcBef>
                  <a:spcPts val="0"/>
                </a:spcBef>
                <a:spcAft>
                  <a:spcPts val="0"/>
                </a:spcAft>
              </a:pPr>
              <a:r>
                <a:rPr lang="en-US" sz="1600" dirty="0">
                  <a:solidFill>
                    <a:srgbClr val="295E92"/>
                  </a:solidFill>
                  <a:latin typeface="Calibri" panose="020F0502020204030204" pitchFamily="34" charset="0"/>
                  <a:ea typeface="Calibri" panose="020F0502020204030204" pitchFamily="34" charset="0"/>
                  <a:cs typeface="Calibri" panose="020F0502020204030204" pitchFamily="34" charset="0"/>
                </a:rPr>
                <a:t>Determines location, magnitude, and frequency of flooding</a:t>
              </a:r>
            </a:p>
          </p:txBody>
        </p:sp>
        <p:sp>
          <p:nvSpPr>
            <p:cNvPr id="12" name="Rectangle 11">
              <a:extLst>
                <a:ext uri="{FF2B5EF4-FFF2-40B4-BE49-F238E27FC236}">
                  <a16:creationId xmlns:a16="http://schemas.microsoft.com/office/drawing/2014/main" id="{8846181F-835A-4B34-ACE6-C538F58D1344}"/>
                </a:ext>
              </a:extLst>
            </p:cNvPr>
            <p:cNvSpPr/>
            <p:nvPr/>
          </p:nvSpPr>
          <p:spPr>
            <a:xfrm>
              <a:off x="8950519" y="1086022"/>
              <a:ext cx="2910625" cy="1758153"/>
            </a:xfrm>
            <a:prstGeom prst="rect">
              <a:avLst/>
            </a:prstGeom>
            <a:solidFill>
              <a:schemeClr val="bg1"/>
            </a:solidFill>
            <a:ln>
              <a:solidFill>
                <a:srgbClr val="295E9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R="0" lvl="0" algn="ctr">
                <a:lnSpc>
                  <a:spcPct val="107000"/>
                </a:lnSpc>
                <a:spcBef>
                  <a:spcPts val="0"/>
                </a:spcBef>
                <a:spcAft>
                  <a:spcPts val="0"/>
                </a:spcAft>
              </a:pPr>
              <a:r>
                <a:rPr lang="en-US" sz="2000" b="1" dirty="0">
                  <a:solidFill>
                    <a:srgbClr val="295E92"/>
                  </a:solidFill>
                  <a:latin typeface="Calibri" panose="020F0502020204030204" pitchFamily="34" charset="0"/>
                  <a:ea typeface="Calibri" panose="020F0502020204030204" pitchFamily="34" charset="0"/>
                  <a:cs typeface="Calibri" panose="020F0502020204030204" pitchFamily="34" charset="0"/>
                </a:rPr>
                <a:t>Flood Exposure Analysis  </a:t>
              </a:r>
            </a:p>
            <a:p>
              <a:pPr marR="0" lvl="0" algn="ctr">
                <a:lnSpc>
                  <a:spcPct val="107000"/>
                </a:lnSpc>
                <a:spcBef>
                  <a:spcPts val="0"/>
                </a:spcBef>
                <a:spcAft>
                  <a:spcPts val="0"/>
                </a:spcAft>
              </a:pPr>
              <a:r>
                <a:rPr lang="en-US" sz="1600" dirty="0">
                  <a:solidFill>
                    <a:srgbClr val="295E92"/>
                  </a:solidFill>
                  <a:latin typeface="Calibri" panose="020F0502020204030204" pitchFamily="34" charset="0"/>
                  <a:ea typeface="Calibri" panose="020F0502020204030204" pitchFamily="34" charset="0"/>
                  <a:cs typeface="Calibri" panose="020F0502020204030204" pitchFamily="34" charset="0"/>
                </a:rPr>
                <a:t>Identifies who and what might be harmed within the region</a:t>
              </a:r>
            </a:p>
          </p:txBody>
        </p:sp>
        <p:sp>
          <p:nvSpPr>
            <p:cNvPr id="13" name="Rectangle 12">
              <a:extLst>
                <a:ext uri="{FF2B5EF4-FFF2-40B4-BE49-F238E27FC236}">
                  <a16:creationId xmlns:a16="http://schemas.microsoft.com/office/drawing/2014/main" id="{B08AB0AC-7683-4A3F-A8E6-E3F4055486FB}"/>
                </a:ext>
              </a:extLst>
            </p:cNvPr>
            <p:cNvSpPr/>
            <p:nvPr/>
          </p:nvSpPr>
          <p:spPr>
            <a:xfrm>
              <a:off x="7091816" y="4433423"/>
              <a:ext cx="2910625" cy="1594242"/>
            </a:xfrm>
            <a:prstGeom prst="rect">
              <a:avLst/>
            </a:prstGeom>
            <a:noFill/>
            <a:ln>
              <a:solidFill>
                <a:srgbClr val="2A65A8"/>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R="0" lvl="0" algn="ctr">
                <a:lnSpc>
                  <a:spcPct val="107000"/>
                </a:lnSpc>
                <a:spcBef>
                  <a:spcPts val="0"/>
                </a:spcBef>
                <a:spcAft>
                  <a:spcPts val="0"/>
                </a:spcAft>
              </a:pPr>
              <a:r>
                <a:rPr lang="en-US" sz="2000" b="1" dirty="0">
                  <a:solidFill>
                    <a:srgbClr val="295E92"/>
                  </a:solidFill>
                  <a:latin typeface="Calibri" panose="020F0502020204030204" pitchFamily="34" charset="0"/>
                  <a:cs typeface="Calibri" panose="020F0502020204030204" pitchFamily="34" charset="0"/>
                </a:rPr>
                <a:t>Vulnerability Analysis </a:t>
              </a:r>
              <a:endParaRPr lang="en-US" sz="2400" b="1" dirty="0">
                <a:solidFill>
                  <a:srgbClr val="295E92"/>
                </a:solidFill>
                <a:latin typeface="Calibri" panose="020F0502020204030204" pitchFamily="34" charset="0"/>
                <a:cs typeface="Calibri" panose="020F0502020204030204" pitchFamily="34" charset="0"/>
              </a:endParaRPr>
            </a:p>
            <a:p>
              <a:pPr marR="0" lvl="0" algn="ctr">
                <a:lnSpc>
                  <a:spcPct val="107000"/>
                </a:lnSpc>
                <a:spcBef>
                  <a:spcPts val="0"/>
                </a:spcBef>
                <a:spcAft>
                  <a:spcPts val="0"/>
                </a:spcAft>
              </a:pPr>
              <a:r>
                <a:rPr lang="en-US" sz="1600" dirty="0">
                  <a:solidFill>
                    <a:srgbClr val="295E92"/>
                  </a:solidFill>
                  <a:latin typeface="Calibri" panose="020F0502020204030204" pitchFamily="34" charset="0"/>
                  <a:ea typeface="Calibri" panose="020F0502020204030204" pitchFamily="34" charset="0"/>
                  <a:cs typeface="Calibri" panose="020F0502020204030204" pitchFamily="34" charset="0"/>
                </a:rPr>
                <a:t>Susceptibility, critical facilities, resilience</a:t>
              </a:r>
            </a:p>
          </p:txBody>
        </p:sp>
        <p:sp>
          <p:nvSpPr>
            <p:cNvPr id="14" name="Rectangle 13">
              <a:extLst>
                <a:ext uri="{FF2B5EF4-FFF2-40B4-BE49-F238E27FC236}">
                  <a16:creationId xmlns:a16="http://schemas.microsoft.com/office/drawing/2014/main" id="{34C1183C-4CCB-4BF5-BE8F-4478CDDAEF3D}"/>
                </a:ext>
              </a:extLst>
            </p:cNvPr>
            <p:cNvSpPr/>
            <p:nvPr/>
          </p:nvSpPr>
          <p:spPr>
            <a:xfrm>
              <a:off x="7495207" y="3366192"/>
              <a:ext cx="2103845" cy="659560"/>
            </a:xfrm>
            <a:prstGeom prst="rect">
              <a:avLst/>
            </a:prstGeom>
            <a:solidFill>
              <a:srgbClr val="295E92"/>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b="1" dirty="0"/>
                <a:t>Flood Risk</a:t>
              </a:r>
            </a:p>
          </p:txBody>
        </p:sp>
        <p:cxnSp>
          <p:nvCxnSpPr>
            <p:cNvPr id="15" name="Connector: Elbow 14">
              <a:extLst>
                <a:ext uri="{FF2B5EF4-FFF2-40B4-BE49-F238E27FC236}">
                  <a16:creationId xmlns:a16="http://schemas.microsoft.com/office/drawing/2014/main" id="{15CC4211-4375-4B18-B662-7EB5280F7C7A}"/>
                </a:ext>
              </a:extLst>
            </p:cNvPr>
            <p:cNvCxnSpPr>
              <a:cxnSpLocks/>
              <a:stCxn id="11" idx="2"/>
              <a:endCxn id="14" idx="1"/>
            </p:cNvCxnSpPr>
            <p:nvPr/>
          </p:nvCxnSpPr>
          <p:spPr>
            <a:xfrm rot="16200000" flipH="1">
              <a:off x="6659873" y="2860637"/>
              <a:ext cx="872475" cy="798193"/>
            </a:xfrm>
            <a:prstGeom prst="bentConnector2">
              <a:avLst/>
            </a:prstGeom>
            <a:ln w="12700">
              <a:solidFill>
                <a:srgbClr val="295E92"/>
              </a:solidFill>
              <a:tailEnd type="triangle"/>
            </a:ln>
          </p:spPr>
          <p:style>
            <a:lnRef idx="2">
              <a:schemeClr val="dk1"/>
            </a:lnRef>
            <a:fillRef idx="0">
              <a:schemeClr val="dk1"/>
            </a:fillRef>
            <a:effectRef idx="1">
              <a:schemeClr val="dk1"/>
            </a:effectRef>
            <a:fontRef idx="minor">
              <a:schemeClr val="tx1"/>
            </a:fontRef>
          </p:style>
        </p:cxnSp>
        <p:cxnSp>
          <p:nvCxnSpPr>
            <p:cNvPr id="16" name="Connector: Elbow 15">
              <a:extLst>
                <a:ext uri="{FF2B5EF4-FFF2-40B4-BE49-F238E27FC236}">
                  <a16:creationId xmlns:a16="http://schemas.microsoft.com/office/drawing/2014/main" id="{B7674CE1-5158-4D51-9C6C-5D75091D04B0}"/>
                </a:ext>
              </a:extLst>
            </p:cNvPr>
            <p:cNvCxnSpPr>
              <a:endCxn id="14" idx="3"/>
            </p:cNvCxnSpPr>
            <p:nvPr/>
          </p:nvCxnSpPr>
          <p:spPr>
            <a:xfrm rot="5400000">
              <a:off x="9587932" y="2864895"/>
              <a:ext cx="842197" cy="819956"/>
            </a:xfrm>
            <a:prstGeom prst="bentConnector2">
              <a:avLst/>
            </a:prstGeom>
            <a:ln w="12700">
              <a:solidFill>
                <a:srgbClr val="295E92"/>
              </a:solidFill>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054CF23B-C57C-4FD5-91CC-312AC8F68A41}"/>
                </a:ext>
              </a:extLst>
            </p:cNvPr>
            <p:cNvCxnSpPr>
              <a:cxnSpLocks/>
              <a:stCxn id="13" idx="0"/>
              <a:endCxn id="14" idx="2"/>
            </p:cNvCxnSpPr>
            <p:nvPr/>
          </p:nvCxnSpPr>
          <p:spPr>
            <a:xfrm flipV="1">
              <a:off x="8547129" y="4025752"/>
              <a:ext cx="1" cy="407671"/>
            </a:xfrm>
            <a:prstGeom prst="straightConnector1">
              <a:avLst/>
            </a:prstGeom>
            <a:ln w="12700">
              <a:solidFill>
                <a:srgbClr val="295E92"/>
              </a:solidFill>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141400446"/>
      </p:ext>
    </p:extLst>
  </p:cSld>
  <p:clrMapOvr>
    <a:masterClrMapping/>
  </p:clrMapOvr>
</p:sld>
</file>

<file path=ppt/theme/theme1.xml><?xml version="1.0" encoding="utf-8"?>
<a:theme xmlns:a="http://schemas.openxmlformats.org/drawingml/2006/main" name="twdb-ppt-white-template-footer-blue-15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wdb-ppt-white-template-footer-blue-4-3-2003" id="{E143D6B3-D4F6-4137-B7B6-11B901B985C1}" vid="{E10A6944-1DDE-4A53-A8E0-3DE0A48D6E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3017</TotalTime>
  <Words>3271</Words>
  <Application>Microsoft Office PowerPoint</Application>
  <PresentationFormat>On-screen Show (4:3)</PresentationFormat>
  <Paragraphs>311</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Courier New</vt:lpstr>
      <vt:lpstr>Frutiger LT Std 47 Light Cn</vt:lpstr>
      <vt:lpstr>Tw Cen MT</vt:lpstr>
      <vt:lpstr>twdb-ppt-white-template-footer-blue-1504</vt:lpstr>
      <vt:lpstr>The Flood Quilt and other TWDB Flood Initiatives   Saul A. Nuccitelli, PE, CFM May 12, 2022</vt:lpstr>
      <vt:lpstr>2019 - Senate Bills 7 &amp; 8 </vt:lpstr>
      <vt:lpstr>Initial Flood Risk Data Availability</vt:lpstr>
      <vt:lpstr>Base Level Engineering (BLE) Status</vt:lpstr>
      <vt:lpstr>Completion Time Profile of 1D and 2D Models</vt:lpstr>
      <vt:lpstr>BLE Modeling Approach</vt:lpstr>
      <vt:lpstr>BLE – Potential Uses</vt:lpstr>
      <vt:lpstr>PowerPoint Presentation</vt:lpstr>
      <vt:lpstr>PowerPoint Presentation</vt:lpstr>
      <vt:lpstr>Flood Planning Regions</vt:lpstr>
      <vt:lpstr>Flood Data Coverage</vt:lpstr>
      <vt:lpstr>Flood Data Coverage</vt:lpstr>
      <vt:lpstr>Flood Data Coverage</vt:lpstr>
      <vt:lpstr>Flood Data Coverage</vt:lpstr>
      <vt:lpstr>Flood Data Coverage</vt:lpstr>
      <vt:lpstr>Flood Planning Data Quilt</vt:lpstr>
      <vt:lpstr>Taking a Closer Look</vt:lpstr>
      <vt:lpstr>Flood Quilt is Online</vt:lpstr>
      <vt:lpstr>PowerPoint Presentation</vt:lpstr>
      <vt:lpstr>Application Period for FY 2022  Anticipated triple funding over past years</vt:lpstr>
      <vt:lpstr>Repetitive Loss Viewer</vt:lpstr>
      <vt:lpstr>Questions?</vt:lpstr>
      <vt:lpstr>Community Assistance Program (CAP)</vt:lpstr>
      <vt:lpstr>Flood Mitigation Assistance Grants</vt:lpstr>
      <vt:lpstr>Other Financial Assistance at TWDB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Luz BallesterosGonzalez</dc:creator>
  <cp:lastModifiedBy>Saul Nuccitelli</cp:lastModifiedBy>
  <cp:revision>108</cp:revision>
  <dcterms:created xsi:type="dcterms:W3CDTF">2021-02-24T22:36:06Z</dcterms:created>
  <dcterms:modified xsi:type="dcterms:W3CDTF">2022-05-12T02:05:55Z</dcterms:modified>
</cp:coreProperties>
</file>