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9" r:id="rId5"/>
    <p:sldMasterId id="2147483659" r:id="rId6"/>
    <p:sldMasterId id="2147483669" r:id="rId7"/>
  </p:sldMasterIdLst>
  <p:notesMasterIdLst>
    <p:notesMasterId r:id="rId25"/>
  </p:notesMasterIdLst>
  <p:sldIdLst>
    <p:sldId id="712" r:id="rId8"/>
    <p:sldId id="751" r:id="rId9"/>
    <p:sldId id="758" r:id="rId10"/>
    <p:sldId id="759" r:id="rId11"/>
    <p:sldId id="760" r:id="rId12"/>
    <p:sldId id="762" r:id="rId13"/>
    <p:sldId id="763" r:id="rId14"/>
    <p:sldId id="764" r:id="rId15"/>
    <p:sldId id="756" r:id="rId16"/>
    <p:sldId id="767" r:id="rId17"/>
    <p:sldId id="765" r:id="rId18"/>
    <p:sldId id="766" r:id="rId19"/>
    <p:sldId id="768" r:id="rId20"/>
    <p:sldId id="757" r:id="rId21"/>
    <p:sldId id="770" r:id="rId22"/>
    <p:sldId id="769" r:id="rId23"/>
    <p:sldId id="771" r:id="rId24"/>
  </p:sldIdLst>
  <p:sldSz cx="9144000" cy="5143500" type="screen16x9"/>
  <p:notesSz cx="6858000" cy="93138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ヒラギノ角ゴ Pro W3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Untitled Section" id="{3540F3E4-3A56-594D-A98C-62123F4F527F}">
          <p14:sldIdLst>
            <p14:sldId id="712"/>
            <p14:sldId id="751"/>
            <p14:sldId id="758"/>
            <p14:sldId id="759"/>
            <p14:sldId id="760"/>
            <p14:sldId id="762"/>
            <p14:sldId id="763"/>
            <p14:sldId id="764"/>
            <p14:sldId id="756"/>
            <p14:sldId id="767"/>
            <p14:sldId id="765"/>
            <p14:sldId id="766"/>
            <p14:sldId id="768"/>
            <p14:sldId id="757"/>
            <p14:sldId id="770"/>
            <p14:sldId id="769"/>
            <p14:sldId id="7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F86"/>
    <a:srgbClr val="BD5800"/>
    <a:srgbClr val="00A9B7"/>
    <a:srgbClr val="F79720"/>
    <a:srgbClr val="1C2B39"/>
    <a:srgbClr val="F3961E"/>
    <a:srgbClr val="E2DDCB"/>
    <a:srgbClr val="BF5700"/>
    <a:srgbClr val="333F48"/>
    <a:srgbClr val="9CA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46" autoAdjust="0"/>
    <p:restoredTop sz="91111" autoAdjust="0"/>
  </p:normalViewPr>
  <p:slideViewPr>
    <p:cSldViewPr>
      <p:cViewPr varScale="1">
        <p:scale>
          <a:sx n="138" d="100"/>
          <a:sy n="138" d="100"/>
        </p:scale>
        <p:origin x="780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5" d="100"/>
        <a:sy n="5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F6FD56A5-6355-4B13-B783-7CC5477550B3}" type="datetimeFigureOut">
              <a:rPr lang="en-US"/>
              <a:pPr>
                <a:defRPr/>
              </a:pPr>
              <a:t>5/11/2022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7025" y="700088"/>
            <a:ext cx="6203950" cy="34909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24085"/>
            <a:ext cx="5486400" cy="419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46554"/>
            <a:ext cx="2971800" cy="465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32" tIns="45666" rIns="91332" bIns="4566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cs typeface="ヒラギノ角ゴ Pro W3"/>
              </a:defRPr>
            </a:lvl1pPr>
          </a:lstStyle>
          <a:p>
            <a:pPr>
              <a:defRPr/>
            </a:pPr>
            <a:fld id="{6E074355-CE0D-4C68-A6CB-C364ED71B3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0979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51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4681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897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7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720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9899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43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9256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23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24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524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581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362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387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780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217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74355-CE0D-4C68-A6CB-C364ED71B33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69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644D6-F469-4C8E-B817-DBFAC9F21E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158FD5-A176-46AB-A750-70B064CF9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27596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79158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49028"/>
            <a:ext cx="4038600" cy="310872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43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90217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6708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 rot="16200000">
            <a:off x="4036618" y="-131364"/>
            <a:ext cx="2571750" cy="683498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819150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343"/>
            <a:ext cx="7772400" cy="110299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61331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37360"/>
            <a:ext cx="8229600" cy="29489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3078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988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74470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74470"/>
            <a:ext cx="4038600" cy="30175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6750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0688" y="641510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20884"/>
            <a:ext cx="5111750" cy="405116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0688" y="1601629"/>
            <a:ext cx="3008313" cy="31418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6964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829050"/>
            <a:ext cx="5486400" cy="42576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85800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254817"/>
            <a:ext cx="5486400" cy="6029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138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9085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77478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650"/>
            <a:ext cx="8229600" cy="2914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77501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/>
          <p:cNvSpPr>
            <a:spLocks noGrp="1"/>
          </p:cNvSpPr>
          <p:nvPr>
            <p:ph type="title"/>
          </p:nvPr>
        </p:nvSpPr>
        <p:spPr>
          <a:xfrm>
            <a:off x="495300" y="1200150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/>
          <a:p>
            <a:r>
              <a:rPr lang="en-US" dirty="0"/>
              <a:t>Insert your</a:t>
            </a:r>
            <a:br>
              <a:rPr lang="en-US" dirty="0"/>
            </a:br>
            <a:r>
              <a:rPr lang="en-US" dirty="0"/>
              <a:t>headline here</a:t>
            </a:r>
            <a:br>
              <a:rPr lang="en-US" dirty="0"/>
            </a:br>
            <a:r>
              <a:rPr lang="en-US" dirty="0"/>
              <a:t>up to 3 lines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idx="1"/>
          </p:nvPr>
        </p:nvSpPr>
        <p:spPr>
          <a:xfrm>
            <a:off x="495300" y="33337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Insert your subtitle or any additional description text here up to</a:t>
            </a:r>
            <a:br>
              <a:rPr lang="en-US" dirty="0"/>
            </a:br>
            <a:r>
              <a:rPr lang="en-US" dirty="0"/>
              <a:t>two lines of text or you can delete this text box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28650" y="3105150"/>
            <a:ext cx="561975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9"/>
          <p:cNvSpPr txBox="1">
            <a:spLocks/>
          </p:cNvSpPr>
          <p:nvPr userDrawn="1"/>
        </p:nvSpPr>
        <p:spPr>
          <a:xfrm>
            <a:off x="490384" y="4171949"/>
            <a:ext cx="7886700" cy="4572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050" b="0" i="0" cap="all" baseline="0" dirty="0">
                <a:latin typeface="Arial Black" charset="0"/>
              </a:rPr>
              <a:t>Presenter or speaker name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050" dirty="0"/>
              <a:t>Position/Role,</a:t>
            </a:r>
            <a:r>
              <a:rPr lang="en-US" sz="1050" baseline="0" dirty="0"/>
              <a:t> The University of Texas at Austin</a:t>
            </a:r>
            <a:endParaRPr lang="en-US" sz="1050" dirty="0"/>
          </a:p>
        </p:txBody>
      </p:sp>
      <p:sp>
        <p:nvSpPr>
          <p:cNvPr id="16" name="Text Placeholder 9"/>
          <p:cNvSpPr txBox="1">
            <a:spLocks/>
          </p:cNvSpPr>
          <p:nvPr userDrawn="1"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200" b="0" i="0" cap="all" baseline="0" dirty="0">
                <a:latin typeface="Arial Black" charset="0"/>
              </a:rPr>
              <a:t>Month 20xx</a:t>
            </a:r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503322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hf hdr="0" ftr="0" dt="0"/>
  <p:txStyles>
    <p:titleStyle>
      <a:lvl1pPr algn="l" defTabSz="914400" rtl="0" eaLnBrk="1" latinLnBrk="0" hangingPunct="1">
        <a:lnSpc>
          <a:spcPts val="4000"/>
        </a:lnSpc>
        <a:spcBef>
          <a:spcPct val="0"/>
        </a:spcBef>
        <a:buNone/>
        <a:defRPr sz="4800" b="1" i="0" kern="800" cap="all" normalizeH="0" baseline="0">
          <a:solidFill>
            <a:schemeClr val="bg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1400" b="0" i="0" kern="1200" baseline="0">
          <a:solidFill>
            <a:schemeClr val="bg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bg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80210"/>
            <a:ext cx="8229600" cy="29489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182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7" r:id="rId5"/>
    <p:sldLayoutId id="2147483668" r:id="rId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85000"/>
              <a:lumOff val="15000"/>
            </a:schemeClr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85000"/>
              <a:lumOff val="15000"/>
            </a:schemeClr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9972"/>
            <a:ext cx="8229600" cy="2914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1638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7" r:id="rId5"/>
    <p:sldLayoutId id="2147483678" r:id="rId6"/>
    <p:sldLayoutId id="2147483658" r:id="rId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e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13" Type="http://schemas.openxmlformats.org/officeDocument/2006/relationships/image" Target="../media/image19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wmf"/><Relationship Id="rId12" Type="http://schemas.openxmlformats.org/officeDocument/2006/relationships/image" Target="../media/image18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7.png"/><Relationship Id="rId5" Type="http://schemas.openxmlformats.org/officeDocument/2006/relationships/image" Target="../media/image15.png"/><Relationship Id="rId10" Type="http://schemas.openxmlformats.org/officeDocument/2006/relationships/image" Target="../media/image16.png"/><Relationship Id="rId4" Type="http://schemas.openxmlformats.org/officeDocument/2006/relationships/image" Target="../media/image14.png"/><Relationship Id="rId9" Type="http://schemas.openxmlformats.org/officeDocument/2006/relationships/image" Target="../media/image1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w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 txBox="1">
            <a:spLocks/>
          </p:cNvSpPr>
          <p:nvPr/>
        </p:nvSpPr>
        <p:spPr>
          <a:xfrm>
            <a:off x="539401" y="4135919"/>
            <a:ext cx="8597449" cy="66827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50000"/>
              </a:lnSpc>
              <a:spcAft>
                <a:spcPts val="0"/>
              </a:spcAft>
            </a:pPr>
            <a:r>
              <a:rPr lang="en-US" sz="1100" b="0" i="0" cap="all" baseline="0" dirty="0">
                <a:latin typeface="Arial Black" charset="0"/>
              </a:rPr>
              <a:t>paola </a:t>
            </a:r>
            <a:r>
              <a:rPr lang="en-US" sz="1100" b="0" i="0" cap="all" dirty="0">
                <a:latin typeface="Arial Black" charset="0"/>
              </a:rPr>
              <a:t>passalacqua</a:t>
            </a:r>
            <a:r>
              <a:rPr lang="en-US" sz="1100" cap="all" dirty="0">
                <a:latin typeface="Arial Black" charset="0"/>
              </a:rPr>
              <a:t> </a:t>
            </a:r>
            <a:endParaRPr lang="en-US" sz="1100" b="0" i="0" cap="all" baseline="30000" dirty="0">
              <a:latin typeface="Arial Black" charset="0"/>
            </a:endParaRP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r>
              <a:rPr lang="en-US" sz="1100" dirty="0"/>
              <a:t>Associate Professor, Department of Civil, Architectural and Environmental Engineering,</a:t>
            </a:r>
            <a:r>
              <a:rPr lang="en-US" sz="1100" baseline="0" dirty="0"/>
              <a:t> The University of Texas at Austin</a:t>
            </a:r>
          </a:p>
          <a:p>
            <a:pPr fontAlgn="auto">
              <a:lnSpc>
                <a:spcPct val="30000"/>
              </a:lnSpc>
              <a:spcAft>
                <a:spcPts val="0"/>
              </a:spcAft>
            </a:pPr>
            <a:endParaRPr lang="en-US" sz="1100" dirty="0"/>
          </a:p>
        </p:txBody>
      </p:sp>
      <p:sp>
        <p:nvSpPr>
          <p:cNvPr id="12" name="Text Placeholder 9"/>
          <p:cNvSpPr txBox="1">
            <a:spLocks/>
          </p:cNvSpPr>
          <p:nvPr/>
        </p:nvSpPr>
        <p:spPr>
          <a:xfrm>
            <a:off x="548640" y="457200"/>
            <a:ext cx="7828444" cy="38929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6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sz="1200" b="0" dirty="0"/>
          </a:p>
        </p:txBody>
      </p:sp>
      <p:sp>
        <p:nvSpPr>
          <p:cNvPr id="13" name="Title Placeholder 7"/>
          <p:cNvSpPr txBox="1">
            <a:spLocks/>
          </p:cNvSpPr>
          <p:nvPr/>
        </p:nvSpPr>
        <p:spPr>
          <a:xfrm>
            <a:off x="502920" y="1200150"/>
            <a:ext cx="7886700" cy="1752600"/>
          </a:xfrm>
          <a:prstGeom prst="rect">
            <a:avLst/>
          </a:prstGeom>
        </p:spPr>
        <p:txBody>
          <a:bodyPr vert="horz" wrap="square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800" b="1" i="0" kern="800" cap="all" normalizeH="0" baseline="0">
                <a:solidFill>
                  <a:schemeClr val="bg1"/>
                </a:solidFill>
                <a:latin typeface="Arial Black" charset="0"/>
                <a:ea typeface="Arial Black" charset="0"/>
                <a:cs typeface="Arial Black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en-US" dirty="0"/>
          </a:p>
        </p:txBody>
      </p:sp>
      <p:sp>
        <p:nvSpPr>
          <p:cNvPr id="15" name="Text Placeholder 9"/>
          <p:cNvSpPr txBox="1">
            <a:spLocks/>
          </p:cNvSpPr>
          <p:nvPr/>
        </p:nvSpPr>
        <p:spPr>
          <a:xfrm>
            <a:off x="514592" y="3474249"/>
            <a:ext cx="8307456" cy="4572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 b="0" i="0" kern="120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r>
              <a:rPr lang="en-US" sz="1600" b="1" dirty="0"/>
              <a:t>Maidment Symposium</a:t>
            </a:r>
          </a:p>
          <a:p>
            <a:pPr fontAlgn="auto">
              <a:spcAft>
                <a:spcPts val="0"/>
              </a:spcAft>
            </a:pPr>
            <a:r>
              <a:rPr lang="en-US" sz="1600" dirty="0"/>
              <a:t>12 May 2022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564" y="-1844"/>
            <a:ext cx="1877397" cy="9144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DD788A-DFF1-4ACD-A2CD-34A970212F57}"/>
              </a:ext>
            </a:extLst>
          </p:cNvPr>
          <p:cNvSpPr txBox="1"/>
          <p:nvPr/>
        </p:nvSpPr>
        <p:spPr>
          <a:xfrm>
            <a:off x="448101" y="1223906"/>
            <a:ext cx="83074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TOPOGRAPHY, GEOMORPHOLOGY, AND FLOOD MODELING</a:t>
            </a:r>
          </a:p>
          <a:p>
            <a:r>
              <a:rPr lang="en-U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…with a couple of additional stories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973EB6-A64B-4786-AA11-72E53E24F0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9620" y="3840048"/>
            <a:ext cx="685800" cy="612901"/>
          </a:xfrm>
          <a:prstGeom prst="rect">
            <a:avLst/>
          </a:prstGeom>
        </p:spPr>
      </p:pic>
      <p:sp>
        <p:nvSpPr>
          <p:cNvPr id="2" name="Arc 1">
            <a:extLst>
              <a:ext uri="{FF2B5EF4-FFF2-40B4-BE49-F238E27FC236}">
                <a16:creationId xmlns:a16="http://schemas.microsoft.com/office/drawing/2014/main" id="{A0EFD6C9-0573-43BA-9031-81D1DB13FC38}"/>
              </a:ext>
            </a:extLst>
          </p:cNvPr>
          <p:cNvSpPr/>
          <p:nvPr/>
        </p:nvSpPr>
        <p:spPr>
          <a:xfrm>
            <a:off x="10927081" y="5726431"/>
            <a:ext cx="45719" cy="45719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 descr="Image result for txdot logo">
            <a:extLst>
              <a:ext uri="{FF2B5EF4-FFF2-40B4-BE49-F238E27FC236}">
                <a16:creationId xmlns:a16="http://schemas.microsoft.com/office/drawing/2014/main" id="{66136714-28CD-4776-968E-0E7DA3B46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9620" y="4503516"/>
            <a:ext cx="685800" cy="590641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466C6850-1CC3-4C8C-9418-C49B3F7A48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0170" y="3140055"/>
            <a:ext cx="685800" cy="65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739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9ACEEE1-C3CB-4D4A-8B3A-0FD987BC38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38"/>
          <a:stretch/>
        </p:blipFill>
        <p:spPr>
          <a:xfrm>
            <a:off x="0" y="432290"/>
            <a:ext cx="9154633" cy="469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19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5987852-DF00-4BB8-A72E-A0D30814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79" y="550790"/>
            <a:ext cx="8763000" cy="77207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GeoNet could resolve the issues with accuracy of the NHD lines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DBA8F0-17F3-8144-B2EF-928849AAEE12}"/>
              </a:ext>
            </a:extLst>
          </p:cNvPr>
          <p:cNvSpPr/>
          <p:nvPr/>
        </p:nvSpPr>
        <p:spPr>
          <a:xfrm>
            <a:off x="6804855" y="5163243"/>
            <a:ext cx="746764" cy="1251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75A10-9636-4B70-B92A-DBB98F9545C6}"/>
              </a:ext>
            </a:extLst>
          </p:cNvPr>
          <p:cNvSpPr txBox="1"/>
          <p:nvPr/>
        </p:nvSpPr>
        <p:spPr>
          <a:xfrm>
            <a:off x="0" y="4843934"/>
            <a:ext cx="4872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Zheng et al., 2018; Zheng et al., 2022</a:t>
            </a: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25A90E37-570A-4A41-AD2B-EE1908187A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714"/>
          <a:stretch/>
        </p:blipFill>
        <p:spPr>
          <a:xfrm>
            <a:off x="1489628" y="1387022"/>
            <a:ext cx="6164743" cy="3347616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A402DD81-36E1-427C-BD53-F1A33BE50E91}"/>
              </a:ext>
            </a:extLst>
          </p:cNvPr>
          <p:cNvSpPr txBox="1"/>
          <p:nvPr/>
        </p:nvSpPr>
        <p:spPr>
          <a:xfrm>
            <a:off x="1483241" y="2054054"/>
            <a:ext cx="1650124" cy="766202"/>
          </a:xfrm>
          <a:prstGeom prst="rect">
            <a:avLst/>
          </a:prstGeom>
          <a:solidFill>
            <a:schemeClr val="bg1">
              <a:alpha val="3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NHDPlus</a:t>
            </a:r>
            <a:endParaRPr lang="en-US" sz="1400" dirty="0">
              <a:solidFill>
                <a:srgbClr val="1910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4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GeoNet centerline</a:t>
            </a:r>
          </a:p>
        </p:txBody>
      </p:sp>
    </p:spTree>
    <p:extLst>
      <p:ext uri="{BB962C8B-B14F-4D97-AF65-F5344CB8AC3E}">
        <p14:creationId xmlns:p14="http://schemas.microsoft.com/office/powerpoint/2010/main" val="111411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5987852-DF00-4BB8-A72E-A0D30814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79" y="550790"/>
            <a:ext cx="8763000" cy="372739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GeoNet combined with HAND became GeoFlood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DBA8F0-17F3-8144-B2EF-928849AAEE12}"/>
              </a:ext>
            </a:extLst>
          </p:cNvPr>
          <p:cNvSpPr/>
          <p:nvPr/>
        </p:nvSpPr>
        <p:spPr>
          <a:xfrm>
            <a:off x="6804855" y="5163243"/>
            <a:ext cx="746764" cy="1251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75A10-9636-4B70-B92A-DBB98F9545C6}"/>
              </a:ext>
            </a:extLst>
          </p:cNvPr>
          <p:cNvSpPr txBox="1"/>
          <p:nvPr/>
        </p:nvSpPr>
        <p:spPr>
          <a:xfrm>
            <a:off x="0" y="4843934"/>
            <a:ext cx="4872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Zheng et al., 2018; Zheng et al., 2022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90A0873-7764-45F4-BB1C-06BB2F64AA1A}"/>
              </a:ext>
            </a:extLst>
          </p:cNvPr>
          <p:cNvGrpSpPr/>
          <p:nvPr/>
        </p:nvGrpSpPr>
        <p:grpSpPr>
          <a:xfrm>
            <a:off x="111579" y="1321395"/>
            <a:ext cx="8827944" cy="3443982"/>
            <a:chOff x="116650" y="2099839"/>
            <a:chExt cx="8827944" cy="3443982"/>
          </a:xfrm>
        </p:grpSpPr>
        <p:pic>
          <p:nvPicPr>
            <p:cNvPr id="10" name="Picture 9" descr="Map&#10;&#10;Description automatically generated">
              <a:extLst>
                <a:ext uri="{FF2B5EF4-FFF2-40B4-BE49-F238E27FC236}">
                  <a16:creationId xmlns:a16="http://schemas.microsoft.com/office/drawing/2014/main" id="{FF45524E-6BB6-4171-9717-F0D31A78A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9550" y="2099839"/>
              <a:ext cx="3935044" cy="344398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153BA9D-1378-43DC-8E39-7D2076CD8974}"/>
                </a:ext>
              </a:extLst>
            </p:cNvPr>
            <p:cNvGrpSpPr/>
            <p:nvPr/>
          </p:nvGrpSpPr>
          <p:grpSpPr>
            <a:xfrm>
              <a:off x="116650" y="2099839"/>
              <a:ext cx="3935043" cy="3443980"/>
              <a:chOff x="339885" y="1330201"/>
              <a:chExt cx="3935043" cy="3443980"/>
            </a:xfrm>
          </p:grpSpPr>
          <p:pic>
            <p:nvPicPr>
              <p:cNvPr id="20" name="Picture 19" descr="Map&#10;&#10;Description automatically generated">
                <a:extLst>
                  <a:ext uri="{FF2B5EF4-FFF2-40B4-BE49-F238E27FC236}">
                    <a16:creationId xmlns:a16="http://schemas.microsoft.com/office/drawing/2014/main" id="{3FDB6D10-80DA-47FB-A18C-9707D76EE3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9885" y="1330201"/>
                <a:ext cx="3935043" cy="3443980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BDF32DB-E1B8-445D-B9A6-2D6FB53B8FC9}"/>
                  </a:ext>
                </a:extLst>
              </p:cNvPr>
              <p:cNvSpPr/>
              <p:nvPr/>
            </p:nvSpPr>
            <p:spPr>
              <a:xfrm>
                <a:off x="1793631" y="1434905"/>
                <a:ext cx="1118381" cy="29542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CAE37E4-D14B-4CBA-8FA9-66B9EF23384F}"/>
                </a:ext>
              </a:extLst>
            </p:cNvPr>
            <p:cNvGrpSpPr/>
            <p:nvPr/>
          </p:nvGrpSpPr>
          <p:grpSpPr>
            <a:xfrm>
              <a:off x="6252784" y="2165272"/>
              <a:ext cx="1078061" cy="379978"/>
              <a:chOff x="7684839" y="1041437"/>
              <a:chExt cx="1078061" cy="379978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B8428B2D-A1BC-47DC-B0C7-C6C16B3F6BDF}"/>
                  </a:ext>
                </a:extLst>
              </p:cNvPr>
              <p:cNvSpPr/>
              <p:nvPr/>
            </p:nvSpPr>
            <p:spPr>
              <a:xfrm>
                <a:off x="7684839" y="1041437"/>
                <a:ext cx="1072637" cy="37997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8" name="TextBox 31">
                <a:extLst>
                  <a:ext uri="{FF2B5EF4-FFF2-40B4-BE49-F238E27FC236}">
                    <a16:creationId xmlns:a16="http://schemas.microsoft.com/office/drawing/2014/main" id="{C4135FE6-0CFC-4F12-8EE3-C750E72CD359}"/>
                  </a:ext>
                </a:extLst>
              </p:cNvPr>
              <p:cNvSpPr txBox="1"/>
              <p:nvPr/>
            </p:nvSpPr>
            <p:spPr>
              <a:xfrm>
                <a:off x="7943445" y="1092958"/>
                <a:ext cx="81945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ヒラギノ角ゴ Pro W3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ヒラギノ角ゴ Pro W3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ヒラギノ角ゴ Pro W3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ヒラギノ角ゴ Pro W3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tx1"/>
                    </a:solidFill>
                    <a:latin typeface="Arial" charset="0"/>
                    <a:ea typeface="ヒラギノ角ゴ Pro W3"/>
                    <a:cs typeface="Arial" charset="0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ヒラギノ角ゴ Pro W3"/>
                    <a:cs typeface="Arial" charset="0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ヒラギノ角ゴ Pro W3"/>
                    <a:cs typeface="Arial" charset="0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ヒラギノ角ゴ Pro W3"/>
                    <a:cs typeface="Arial" charset="0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tx1"/>
                    </a:solidFill>
                    <a:latin typeface="Arial" charset="0"/>
                    <a:ea typeface="ヒラギノ角ゴ Pro W3"/>
                    <a:cs typeface="Arial" charset="0"/>
                  </a:defRPr>
                </a:lvl9pPr>
              </a:lstStyle>
              <a:p>
                <a:r>
                  <a:rPr lang="en-US" sz="12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GeoFlood</a:t>
                </a: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BD37DF9A-91E6-44BF-BB4E-E99FED3185A4}"/>
                  </a:ext>
                </a:extLst>
              </p:cNvPr>
              <p:cNvSpPr/>
              <p:nvPr/>
            </p:nvSpPr>
            <p:spPr>
              <a:xfrm>
                <a:off x="7762001" y="1200213"/>
                <a:ext cx="177850" cy="54212"/>
              </a:xfrm>
              <a:prstGeom prst="rect">
                <a:avLst/>
              </a:prstGeom>
              <a:solidFill>
                <a:srgbClr val="13DF18"/>
              </a:solidFill>
              <a:ln>
                <a:solidFill>
                  <a:srgbClr val="13DF18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8DB31A4-BBB9-4F9A-8E7A-4EDEADFBF140}"/>
                </a:ext>
              </a:extLst>
            </p:cNvPr>
            <p:cNvSpPr/>
            <p:nvPr/>
          </p:nvSpPr>
          <p:spPr>
            <a:xfrm>
              <a:off x="7360429" y="2181562"/>
              <a:ext cx="1474470" cy="2339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4" name="TextBox 36">
              <a:extLst>
                <a:ext uri="{FF2B5EF4-FFF2-40B4-BE49-F238E27FC236}">
                  <a16:creationId xmlns:a16="http://schemas.microsoft.com/office/drawing/2014/main" id="{A81ACB75-63DA-4033-8D80-80D1B4C95F5C}"/>
                </a:ext>
              </a:extLst>
            </p:cNvPr>
            <p:cNvSpPr txBox="1"/>
            <p:nvPr/>
          </p:nvSpPr>
          <p:spPr>
            <a:xfrm>
              <a:off x="7561832" y="2176794"/>
              <a:ext cx="10198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9pPr>
            </a:lstStyle>
            <a:p>
              <a:r>
                <a:rPr lang="en-US" sz="120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NHDPlus</a:t>
              </a:r>
              <a:r>
                <a:rPr lang="en-US" sz="1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HR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2999E15-E657-449D-8493-18CD89972C34}"/>
                </a:ext>
              </a:extLst>
            </p:cNvPr>
            <p:cNvSpPr/>
            <p:nvPr/>
          </p:nvSpPr>
          <p:spPr>
            <a:xfrm>
              <a:off x="7385057" y="2291373"/>
              <a:ext cx="177850" cy="54212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6" name="Arrow: Right 38">
              <a:extLst>
                <a:ext uri="{FF2B5EF4-FFF2-40B4-BE49-F238E27FC236}">
                  <a16:creationId xmlns:a16="http://schemas.microsoft.com/office/drawing/2014/main" id="{D0D6BC79-0F73-4FE0-82B3-D32F6779CBBC}"/>
                </a:ext>
              </a:extLst>
            </p:cNvPr>
            <p:cNvSpPr/>
            <p:nvPr/>
          </p:nvSpPr>
          <p:spPr>
            <a:xfrm>
              <a:off x="4200130" y="3760947"/>
              <a:ext cx="726664" cy="51260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23186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CDBA8F0-17F3-8144-B2EF-928849AAEE12}"/>
              </a:ext>
            </a:extLst>
          </p:cNvPr>
          <p:cNvSpPr/>
          <p:nvPr/>
        </p:nvSpPr>
        <p:spPr>
          <a:xfrm>
            <a:off x="6804855" y="5163243"/>
            <a:ext cx="746764" cy="1251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C7DD8-A3E4-4775-85AC-C5D331D57270}"/>
              </a:ext>
            </a:extLst>
          </p:cNvPr>
          <p:cNvSpPr txBox="1"/>
          <p:nvPr/>
        </p:nvSpPr>
        <p:spPr>
          <a:xfrm>
            <a:off x="1371600" y="1971585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David’s view of any challenge as an opportunity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…as that time he walked into my office while I was preparing for my lecture</a:t>
            </a:r>
          </a:p>
        </p:txBody>
      </p:sp>
    </p:spTree>
    <p:extLst>
      <p:ext uri="{BB962C8B-B14F-4D97-AF65-F5344CB8AC3E}">
        <p14:creationId xmlns:p14="http://schemas.microsoft.com/office/powerpoint/2010/main" val="564170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EB7FB2-EA98-DE46-94D2-DEBCB6C5F820}"/>
              </a:ext>
            </a:extLst>
          </p:cNvPr>
          <p:cNvCxnSpPr>
            <a:cxnSpLocks/>
          </p:cNvCxnSpPr>
          <p:nvPr/>
        </p:nvCxnSpPr>
        <p:spPr>
          <a:xfrm>
            <a:off x="0" y="5010150"/>
            <a:ext cx="9144000" cy="0"/>
          </a:xfrm>
          <a:prstGeom prst="line">
            <a:avLst/>
          </a:prstGeom>
          <a:ln w="381000" cmpd="sng">
            <a:gradFill>
              <a:gsLst>
                <a:gs pos="0">
                  <a:schemeClr val="bg1"/>
                </a:gs>
                <a:gs pos="73000">
                  <a:srgbClr val="E2DDCB"/>
                </a:gs>
                <a:gs pos="83000">
                  <a:srgbClr val="E2DDCB"/>
                </a:gs>
                <a:gs pos="99000">
                  <a:srgbClr val="E2DDCB"/>
                </a:gs>
              </a:gsLst>
              <a:lin ang="5400000" scaled="1"/>
            </a:gra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E5987852-DF00-4BB8-A72E-A0D30814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74" y="540031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and integrating methods for coastal and pluvial flooding in GeoFlood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5E10ADD-222A-4342-9C30-D5C86FCE7DA5}"/>
              </a:ext>
            </a:extLst>
          </p:cNvPr>
          <p:cNvSpPr txBox="1"/>
          <p:nvPr/>
        </p:nvSpPr>
        <p:spPr>
          <a:xfrm>
            <a:off x="478919" y="4617817"/>
            <a:ext cx="4872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Wang et al, in preparation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ECC4E1-1589-491C-B696-8F80E1347041}"/>
              </a:ext>
            </a:extLst>
          </p:cNvPr>
          <p:cNvSpPr txBox="1"/>
          <p:nvPr/>
        </p:nvSpPr>
        <p:spPr>
          <a:xfrm>
            <a:off x="5682522" y="4617817"/>
            <a:ext cx="26824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Preisser et al., under review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3DCF64-C6BD-C14A-8D13-28DD20B84C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180"/>
          <a:stretch/>
        </p:blipFill>
        <p:spPr>
          <a:xfrm>
            <a:off x="5682522" y="1619975"/>
            <a:ext cx="2441909" cy="2849880"/>
          </a:xfrm>
          <a:prstGeom prst="rect">
            <a:avLst/>
          </a:prstGeom>
        </p:spPr>
      </p:pic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DEE4B18D-15FD-44A5-B672-143C41ECC2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05174"/>
            <a:ext cx="4714875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853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EB7FB2-EA98-DE46-94D2-DEBCB6C5F820}"/>
              </a:ext>
            </a:extLst>
          </p:cNvPr>
          <p:cNvCxnSpPr>
            <a:cxnSpLocks/>
          </p:cNvCxnSpPr>
          <p:nvPr/>
        </p:nvCxnSpPr>
        <p:spPr>
          <a:xfrm>
            <a:off x="0" y="5010150"/>
            <a:ext cx="9144000" cy="0"/>
          </a:xfrm>
          <a:prstGeom prst="line">
            <a:avLst/>
          </a:prstGeom>
          <a:ln w="381000" cmpd="sng">
            <a:gradFill>
              <a:gsLst>
                <a:gs pos="0">
                  <a:schemeClr val="bg1"/>
                </a:gs>
                <a:gs pos="73000">
                  <a:srgbClr val="E2DDCB"/>
                </a:gs>
                <a:gs pos="83000">
                  <a:srgbClr val="E2DDCB"/>
                </a:gs>
                <a:gs pos="99000">
                  <a:srgbClr val="E2DDCB"/>
                </a:gs>
              </a:gsLst>
              <a:lin ang="5400000" scaled="1"/>
            </a:gra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E5987852-DF00-4BB8-A72E-A0D30814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07" y="514350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Pin2Flood: providing emergency responders with real time inundation mapping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CC35991-7A07-4586-BF46-A8BF39999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0" y="1428749"/>
            <a:ext cx="2286000" cy="3638095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2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By standing at the edge of the flood water and clicking their position (pin drop) on a web map. The flood maps are looked up from the library. Results include estimated damage impacts using GIS.</a:t>
            </a:r>
          </a:p>
          <a:p>
            <a:pPr marL="0" indent="0">
              <a:buNone/>
            </a:pPr>
            <a:endParaRPr lang="en-US" sz="2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funded by Texas Division of Emergency Management for: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Mobile application development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Testing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Implementation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600" dirty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Security/maintenance </a:t>
            </a:r>
          </a:p>
          <a:p>
            <a:pPr marL="0" indent="0">
              <a:buNone/>
            </a:pPr>
            <a:endParaRPr lang="en-US" sz="750" dirty="0">
              <a:cs typeface="Segoe UI" panose="020B0502040204020203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D03F8BE-3F06-49E1-9215-28A9B9736F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428750"/>
            <a:ext cx="5428572" cy="36380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92EF0C-63AB-4369-B25C-0896D9C08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0" y="4806857"/>
            <a:ext cx="947738" cy="33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266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0028" y="452819"/>
            <a:ext cx="8660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Investigation of river hydraulics and improvement of the NWM</a:t>
            </a:r>
            <a:endParaRPr lang="en-US" sz="2000" dirty="0">
              <a:solidFill>
                <a:srgbClr val="005F8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5CC258CF-FD29-452E-8694-D1A187CEB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542" y="914460"/>
            <a:ext cx="4114800" cy="22568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44904C9-93DE-4E45-8B10-ABDE1DA51663}"/>
              </a:ext>
            </a:extLst>
          </p:cNvPr>
          <p:cNvSpPr txBox="1"/>
          <p:nvPr/>
        </p:nvSpPr>
        <p:spPr>
          <a:xfrm>
            <a:off x="3085736" y="2792490"/>
            <a:ext cx="1225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Datasphere</a:t>
            </a:r>
          </a:p>
        </p:txBody>
      </p:sp>
      <p:pic>
        <p:nvPicPr>
          <p:cNvPr id="43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7BAA8989-D239-445B-A853-54955A173ED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7" r="6699" b="39802"/>
          <a:stretch/>
        </p:blipFill>
        <p:spPr>
          <a:xfrm>
            <a:off x="270028" y="3632931"/>
            <a:ext cx="5486400" cy="1280151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47B7ED6-4BC7-4068-B5C5-2000F2AFA5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2407" y="804643"/>
            <a:ext cx="3990499" cy="2597468"/>
          </a:xfrm>
          <a:prstGeom prst="rect">
            <a:avLst/>
          </a:prstGeom>
        </p:spPr>
      </p:pic>
      <p:pic>
        <p:nvPicPr>
          <p:cNvPr id="40" name="Picture 2" descr="Image result for txdot logo">
            <a:extLst>
              <a:ext uri="{FF2B5EF4-FFF2-40B4-BE49-F238E27FC236}">
                <a16:creationId xmlns:a16="http://schemas.microsoft.com/office/drawing/2014/main" id="{4211CE5A-EAEC-4229-9B91-7079A84E7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94" y="2454162"/>
            <a:ext cx="785673" cy="67665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ext Box 35">
            <a:extLst>
              <a:ext uri="{FF2B5EF4-FFF2-40B4-BE49-F238E27FC236}">
                <a16:creationId xmlns:a16="http://schemas.microsoft.com/office/drawing/2014/main" id="{2698E04C-D622-46FE-8460-CD823EB9C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719008"/>
            <a:ext cx="3235171" cy="110799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Radar sensor data provides information on river hydraulics -&gt; hysteresis</a:t>
            </a:r>
          </a:p>
          <a:p>
            <a:pPr marL="285750" indent="-285750" eaLnBrk="1" hangingPunct="1">
              <a:spcBef>
                <a:spcPct val="50000"/>
              </a:spcBef>
              <a:buFont typeface="Wingdings" panose="05000000000000000000" pitchFamily="2" charset="2"/>
              <a:buChar char="§"/>
            </a:pPr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Integrated into NOAA’s National Water Model via Data Assimilation to improve flood forecasting</a:t>
            </a:r>
          </a:p>
        </p:txBody>
      </p:sp>
    </p:spTree>
    <p:extLst>
      <p:ext uri="{BB962C8B-B14F-4D97-AF65-F5344CB8AC3E}">
        <p14:creationId xmlns:p14="http://schemas.microsoft.com/office/powerpoint/2010/main" val="2451300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CDBA8F0-17F3-8144-B2EF-928849AAEE12}"/>
              </a:ext>
            </a:extLst>
          </p:cNvPr>
          <p:cNvSpPr/>
          <p:nvPr/>
        </p:nvSpPr>
        <p:spPr>
          <a:xfrm>
            <a:off x="6804855" y="5163243"/>
            <a:ext cx="746764" cy="1251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C7DD8-A3E4-4775-85AC-C5D331D57270}"/>
              </a:ext>
            </a:extLst>
          </p:cNvPr>
          <p:cNvSpPr txBox="1"/>
          <p:nvPr/>
        </p:nvSpPr>
        <p:spPr>
          <a:xfrm>
            <a:off x="1371600" y="1971585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David’s ability to have a vision and enable its transformation into operational tools</a:t>
            </a:r>
          </a:p>
        </p:txBody>
      </p:sp>
    </p:spTree>
    <p:extLst>
      <p:ext uri="{BB962C8B-B14F-4D97-AF65-F5344CB8AC3E}">
        <p14:creationId xmlns:p14="http://schemas.microsoft.com/office/powerpoint/2010/main" val="2608980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BF9ECEF-1292-4AF4-9EE8-C570CE3693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1" b="20310"/>
          <a:stretch/>
        </p:blipFill>
        <p:spPr>
          <a:xfrm>
            <a:off x="0" y="416886"/>
            <a:ext cx="9163485" cy="474635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5987852-DF00-4BB8-A72E-A0D30814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4781742"/>
            <a:ext cx="9163485" cy="381693"/>
          </a:xfrm>
          <a:solidFill>
            <a:schemeClr val="bg1">
              <a:alpha val="30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it all started…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DBA8F0-17F3-8144-B2EF-928849AAEE12}"/>
              </a:ext>
            </a:extLst>
          </p:cNvPr>
          <p:cNvSpPr/>
          <p:nvPr/>
        </p:nvSpPr>
        <p:spPr>
          <a:xfrm>
            <a:off x="6804855" y="5163243"/>
            <a:ext cx="746764" cy="1251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741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CDBA8F0-17F3-8144-B2EF-928849AAEE12}"/>
              </a:ext>
            </a:extLst>
          </p:cNvPr>
          <p:cNvSpPr/>
          <p:nvPr/>
        </p:nvSpPr>
        <p:spPr>
          <a:xfrm>
            <a:off x="6804855" y="5163243"/>
            <a:ext cx="746764" cy="1251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EF158CF6-8393-4532-8808-5E8DB2CF0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6043"/>
            <a:ext cx="3931920" cy="2647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25559B-8956-4511-A39C-44FC921283B7}"/>
              </a:ext>
            </a:extLst>
          </p:cNvPr>
          <p:cNvSpPr txBox="1"/>
          <p:nvPr/>
        </p:nvSpPr>
        <p:spPr>
          <a:xfrm>
            <a:off x="4419600" y="1123950"/>
            <a:ext cx="4100512" cy="31700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Channel initiation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Identification of accurate centerline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Presence of roads and bridges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Artificial drainage ditches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Small signal to noise ratio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Identification of channel banks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12" name="Picture 3">
            <a:extLst>
              <a:ext uri="{FF2B5EF4-FFF2-40B4-BE49-F238E27FC236}">
                <a16:creationId xmlns:a16="http://schemas.microsoft.com/office/drawing/2014/main" id="{7B8DE07A-4866-4D17-989C-EEFB4751D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5" y="3257550"/>
            <a:ext cx="3931920" cy="1790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085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BBA9B34-C4BB-4FAF-9501-E23055CA051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12001" y="2048988"/>
            <a:ext cx="1725943" cy="2853089"/>
            <a:chOff x="-1143000" y="2132013"/>
            <a:chExt cx="2410742" cy="3986837"/>
          </a:xfrm>
        </p:grpSpPr>
        <p:pic>
          <p:nvPicPr>
            <p:cNvPr id="17" name="Picture 17">
              <a:extLst>
                <a:ext uri="{FF2B5EF4-FFF2-40B4-BE49-F238E27FC236}">
                  <a16:creationId xmlns:a16="http://schemas.microsoft.com/office/drawing/2014/main" id="{DED8293D-D309-497B-ACEB-A3211C1108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43000" y="4265613"/>
              <a:ext cx="2410742" cy="18532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0">
              <a:extLst>
                <a:ext uri="{FF2B5EF4-FFF2-40B4-BE49-F238E27FC236}">
                  <a16:creationId xmlns:a16="http://schemas.microsoft.com/office/drawing/2014/main" id="{4B45644C-4D62-4619-9E33-503BF183CE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66800" y="2132013"/>
              <a:ext cx="2320112" cy="1771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DCDBA8F0-17F3-8144-B2EF-928849AAEE12}"/>
              </a:ext>
            </a:extLst>
          </p:cNvPr>
          <p:cNvSpPr/>
          <p:nvPr/>
        </p:nvSpPr>
        <p:spPr>
          <a:xfrm>
            <a:off x="6804855" y="5163243"/>
            <a:ext cx="746764" cy="1251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3CE111-A991-4F6B-A826-1C64809D2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707831"/>
            <a:ext cx="8915400" cy="381693"/>
          </a:xfrm>
          <a:solidFill>
            <a:schemeClr val="bg1">
              <a:alpha val="30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GeoNet: channel extraction from lidar</a:t>
            </a:r>
            <a:br>
              <a:rPr lang="en-US" sz="28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 1: Nonlinear filtering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7FEEA-749F-444F-898D-EDFFC761898C}"/>
              </a:ext>
            </a:extLst>
          </p:cNvPr>
          <p:cNvSpPr txBox="1"/>
          <p:nvPr/>
        </p:nvSpPr>
        <p:spPr>
          <a:xfrm>
            <a:off x="6444644" y="4851038"/>
            <a:ext cx="2623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github.com/passaH2O/GeoNet</a:t>
            </a:r>
          </a:p>
        </p:txBody>
      </p:sp>
      <p:graphicFrame>
        <p:nvGraphicFramePr>
          <p:cNvPr id="8" name="Object 15">
            <a:extLst>
              <a:ext uri="{FF2B5EF4-FFF2-40B4-BE49-F238E27FC236}">
                <a16:creationId xmlns:a16="http://schemas.microsoft.com/office/drawing/2014/main" id="{2E822755-4F98-404A-9554-97254CC2E22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5809616"/>
              </p:ext>
            </p:extLst>
          </p:nvPr>
        </p:nvGraphicFramePr>
        <p:xfrm>
          <a:off x="214459" y="1463263"/>
          <a:ext cx="3121025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2" name="Equation" r:id="rId6" imgW="1879600" imgH="279400" progId="Equation.DSMT4">
                  <p:embed/>
                </p:oleObj>
              </mc:Choice>
              <mc:Fallback>
                <p:oleObj name="Equation" r:id="rId6" imgW="1879600" imgH="279400" progId="Equation.DSMT4">
                  <p:embed/>
                  <p:pic>
                    <p:nvPicPr>
                      <p:cNvPr id="8201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4459" y="1463263"/>
                        <a:ext cx="3121025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22">
            <a:extLst>
              <a:ext uri="{FF2B5EF4-FFF2-40B4-BE49-F238E27FC236}">
                <a16:creationId xmlns:a16="http://schemas.microsoft.com/office/drawing/2014/main" id="{004758CB-C1A6-46E7-84B4-A8B57BB925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4756"/>
              </p:ext>
            </p:extLst>
          </p:nvPr>
        </p:nvGraphicFramePr>
        <p:xfrm>
          <a:off x="4152900" y="1346499"/>
          <a:ext cx="1562100" cy="70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8" imgW="1040948" imgH="469696" progId="Equation.3">
                  <p:embed/>
                </p:oleObj>
              </mc:Choice>
              <mc:Fallback>
                <p:oleObj name="Equation" r:id="rId8" imgW="1040948" imgH="469696" progId="Equation.3">
                  <p:embed/>
                  <p:pic>
                    <p:nvPicPr>
                      <p:cNvPr id="8202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52900" y="1346499"/>
                        <a:ext cx="1562100" cy="70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E68DBCD8-DCF5-464E-8BEB-04C5E143436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43200" y="2049867"/>
            <a:ext cx="1689583" cy="2826955"/>
            <a:chOff x="2440571" y="2151062"/>
            <a:chExt cx="2360029" cy="3950306"/>
          </a:xfrm>
        </p:grpSpPr>
        <p:pic>
          <p:nvPicPr>
            <p:cNvPr id="14" name="Picture 12">
              <a:extLst>
                <a:ext uri="{FF2B5EF4-FFF2-40B4-BE49-F238E27FC236}">
                  <a16:creationId xmlns:a16="http://schemas.microsoft.com/office/drawing/2014/main" id="{3B0EA85C-AB2F-4F19-86BD-65871020BED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232" y="2151062"/>
              <a:ext cx="2266368" cy="17809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15">
              <a:extLst>
                <a:ext uri="{FF2B5EF4-FFF2-40B4-BE49-F238E27FC236}">
                  <a16:creationId xmlns:a16="http://schemas.microsoft.com/office/drawing/2014/main" id="{9B7BB2DD-D62C-47A1-94C0-20774CDECC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0571" y="4284292"/>
              <a:ext cx="2347301" cy="18170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DAB9F30-DBDE-4F4C-AB9F-DD4F1EC369E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15423" y="2035357"/>
            <a:ext cx="3275769" cy="2840590"/>
            <a:chOff x="4572000" y="2159238"/>
            <a:chExt cx="4576784" cy="3968757"/>
          </a:xfrm>
        </p:grpSpPr>
        <p:pic>
          <p:nvPicPr>
            <p:cNvPr id="20" name="Picture 13">
              <a:extLst>
                <a:ext uri="{FF2B5EF4-FFF2-40B4-BE49-F238E27FC236}">
                  <a16:creationId xmlns:a16="http://schemas.microsoft.com/office/drawing/2014/main" id="{16263CAB-A958-4CFB-8A13-77BD1B1A86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8200" y="2159238"/>
              <a:ext cx="4495217" cy="1798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6">
              <a:extLst>
                <a:ext uri="{FF2B5EF4-FFF2-40B4-BE49-F238E27FC236}">
                  <a16:creationId xmlns:a16="http://schemas.microsoft.com/office/drawing/2014/main" id="{34DD31D8-E387-49CD-9C4D-04DF6F372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4292838"/>
              <a:ext cx="4576784" cy="1835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B88EB92-248C-4BF3-A50B-CA074DAD8344}"/>
              </a:ext>
            </a:extLst>
          </p:cNvPr>
          <p:cNvSpPr txBox="1"/>
          <p:nvPr/>
        </p:nvSpPr>
        <p:spPr>
          <a:xfrm>
            <a:off x="76200" y="4887613"/>
            <a:ext cx="5105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Schoolbook" panose="02040604050505020304" pitchFamily="18" charset="0"/>
              </a:rPr>
              <a:t>Passalacqua et al., JGR-ES, 2010; Perona &amp; Malik, 1990</a:t>
            </a:r>
          </a:p>
        </p:txBody>
      </p:sp>
    </p:spTree>
    <p:extLst>
      <p:ext uri="{BB962C8B-B14F-4D97-AF65-F5344CB8AC3E}">
        <p14:creationId xmlns:p14="http://schemas.microsoft.com/office/powerpoint/2010/main" val="35716602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CDBA8F0-17F3-8144-B2EF-928849AAEE12}"/>
              </a:ext>
            </a:extLst>
          </p:cNvPr>
          <p:cNvSpPr/>
          <p:nvPr/>
        </p:nvSpPr>
        <p:spPr>
          <a:xfrm>
            <a:off x="6804855" y="5163243"/>
            <a:ext cx="746764" cy="1251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3CE111-A991-4F6B-A826-1C64809D2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707831"/>
            <a:ext cx="8915400" cy="381693"/>
          </a:xfrm>
          <a:solidFill>
            <a:schemeClr val="bg1">
              <a:alpha val="30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GeoNet: channel extraction from lidar</a:t>
            </a:r>
            <a:br>
              <a:rPr lang="en-US" sz="24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 2: Statistical analysis of curvature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7FEEA-749F-444F-898D-EDFFC761898C}"/>
              </a:ext>
            </a:extLst>
          </p:cNvPr>
          <p:cNvSpPr txBox="1"/>
          <p:nvPr/>
        </p:nvSpPr>
        <p:spPr>
          <a:xfrm>
            <a:off x="6444644" y="4851038"/>
            <a:ext cx="2623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github.com/passaH2O/GeoNet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5737EE1-66F7-4071-964A-B0E5790D7A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320" y="1489219"/>
            <a:ext cx="5107305" cy="329374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22763E7-15D5-42D7-B313-86C761EBAB70}"/>
              </a:ext>
            </a:extLst>
          </p:cNvPr>
          <p:cNvSpPr txBox="1"/>
          <p:nvPr/>
        </p:nvSpPr>
        <p:spPr>
          <a:xfrm>
            <a:off x="1295400" y="1828637"/>
            <a:ext cx="126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897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Channel</a:t>
            </a:r>
            <a:r>
              <a:rPr lang="en-US" sz="1800" dirty="0"/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0CD6C2B-4F18-47B7-8C8E-220D0712818E}"/>
              </a:ext>
            </a:extLst>
          </p:cNvPr>
          <p:cNvSpPr txBox="1"/>
          <p:nvPr/>
        </p:nvSpPr>
        <p:spPr>
          <a:xfrm>
            <a:off x="1367950" y="2820691"/>
            <a:ext cx="1269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897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Road</a:t>
            </a:r>
            <a:r>
              <a:rPr lang="en-US" dirty="0"/>
              <a:t> 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C800EC7-1E38-4A40-8CCD-F438CDBE489C}"/>
              </a:ext>
            </a:extLst>
          </p:cNvPr>
          <p:cNvSpPr txBox="1"/>
          <p:nvPr/>
        </p:nvSpPr>
        <p:spPr>
          <a:xfrm>
            <a:off x="1367950" y="4021469"/>
            <a:ext cx="12691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F8971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Ditch</a:t>
            </a:r>
            <a:r>
              <a:rPr lang="en-US" sz="1800" dirty="0"/>
              <a:t>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F2A5A61-ECAC-4A83-960E-02154BDA5CD1}"/>
              </a:ext>
            </a:extLst>
          </p:cNvPr>
          <p:cNvSpPr txBox="1"/>
          <p:nvPr/>
        </p:nvSpPr>
        <p:spPr>
          <a:xfrm>
            <a:off x="6151475" y="1190311"/>
            <a:ext cx="1277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579D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Laplacian</a:t>
            </a:r>
            <a:r>
              <a:rPr lang="en-US" dirty="0"/>
              <a:t>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FE3B45B-70FD-4BB2-986C-D593F227281B}"/>
              </a:ext>
            </a:extLst>
          </p:cNvPr>
          <p:cNvSpPr txBox="1"/>
          <p:nvPr/>
        </p:nvSpPr>
        <p:spPr>
          <a:xfrm>
            <a:off x="4648200" y="1190312"/>
            <a:ext cx="137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579D4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Geometric</a:t>
            </a:r>
            <a:r>
              <a:rPr lang="en-US" dirty="0"/>
              <a:t>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EC61B9-C159-47F6-8987-B1DC553F40B8}"/>
              </a:ext>
            </a:extLst>
          </p:cNvPr>
          <p:cNvSpPr txBox="1"/>
          <p:nvPr/>
        </p:nvSpPr>
        <p:spPr>
          <a:xfrm>
            <a:off x="76200" y="4851037"/>
            <a:ext cx="3121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Schoolbook" panose="02040604050505020304" pitchFamily="18" charset="0"/>
              </a:rPr>
              <a:t>Passalacqua et al., WRR, 2012</a:t>
            </a:r>
          </a:p>
        </p:txBody>
      </p:sp>
    </p:spTree>
    <p:extLst>
      <p:ext uri="{BB962C8B-B14F-4D97-AF65-F5344CB8AC3E}">
        <p14:creationId xmlns:p14="http://schemas.microsoft.com/office/powerpoint/2010/main" val="785461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CDBA8F0-17F3-8144-B2EF-928849AAEE12}"/>
              </a:ext>
            </a:extLst>
          </p:cNvPr>
          <p:cNvSpPr/>
          <p:nvPr/>
        </p:nvSpPr>
        <p:spPr>
          <a:xfrm>
            <a:off x="6804855" y="5163243"/>
            <a:ext cx="746764" cy="1251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3CE111-A991-4F6B-A826-1C64809D2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5870"/>
            <a:ext cx="9029700" cy="381693"/>
          </a:xfrm>
          <a:solidFill>
            <a:schemeClr val="bg1">
              <a:alpha val="30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extract all pixels above a curvature threshold to identify the likely channelized pixels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7FEEA-749F-444F-898D-EDFFC761898C}"/>
              </a:ext>
            </a:extLst>
          </p:cNvPr>
          <p:cNvSpPr txBox="1"/>
          <p:nvPr/>
        </p:nvSpPr>
        <p:spPr>
          <a:xfrm>
            <a:off x="6444644" y="4851038"/>
            <a:ext cx="2623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github.com/passaH2O/GeoNet</a:t>
            </a:r>
          </a:p>
        </p:txBody>
      </p:sp>
      <p:pic>
        <p:nvPicPr>
          <p:cNvPr id="25" name="Picture 18">
            <a:extLst>
              <a:ext uri="{FF2B5EF4-FFF2-40B4-BE49-F238E27FC236}">
                <a16:creationId xmlns:a16="http://schemas.microsoft.com/office/drawing/2014/main" id="{EBFD3D42-C1B2-4A32-9E67-289ADE98E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05" y="1585018"/>
            <a:ext cx="3027868" cy="232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6" name="Object 17">
            <a:extLst>
              <a:ext uri="{FF2B5EF4-FFF2-40B4-BE49-F238E27FC236}">
                <a16:creationId xmlns:a16="http://schemas.microsoft.com/office/drawing/2014/main" id="{400D32CF-DB41-4EA4-831E-13D5DAB682A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7690129"/>
              </p:ext>
            </p:extLst>
          </p:nvPr>
        </p:nvGraphicFramePr>
        <p:xfrm>
          <a:off x="3943562" y="2859845"/>
          <a:ext cx="555625" cy="555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quation" r:id="rId5" imgW="190440" imgH="228600" progId="Equation.3">
                  <p:embed/>
                </p:oleObj>
              </mc:Choice>
              <mc:Fallback>
                <p:oleObj name="Equation" r:id="rId5" imgW="190440" imgH="228600" progId="Equation.3">
                  <p:embed/>
                  <p:pic>
                    <p:nvPicPr>
                      <p:cNvPr id="26" name="Object 17">
                        <a:extLst>
                          <a:ext uri="{FF2B5EF4-FFF2-40B4-BE49-F238E27FC236}">
                            <a16:creationId xmlns:a16="http://schemas.microsoft.com/office/drawing/2014/main" id="{400D32CF-DB41-4EA4-831E-13D5DAB682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43562" y="2859845"/>
                        <a:ext cx="555625" cy="555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Line 19">
            <a:extLst>
              <a:ext uri="{FF2B5EF4-FFF2-40B4-BE49-F238E27FC236}">
                <a16:creationId xmlns:a16="http://schemas.microsoft.com/office/drawing/2014/main" id="{4C9675ED-FEB4-4DD7-A6D1-E1952292B66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68987" y="2647950"/>
            <a:ext cx="1447800" cy="457200"/>
          </a:xfrm>
          <a:prstGeom prst="line">
            <a:avLst/>
          </a:prstGeom>
          <a:noFill/>
          <a:ln w="19050">
            <a:solidFill>
              <a:srgbClr val="005F86"/>
            </a:solidFill>
            <a:round/>
            <a:headEnd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8" name="Text Box 17">
            <a:extLst>
              <a:ext uri="{FF2B5EF4-FFF2-40B4-BE49-F238E27FC236}">
                <a16:creationId xmlns:a16="http://schemas.microsoft.com/office/drawing/2014/main" id="{D582BE0C-FEC8-4E41-812A-4807ED773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94" y="4035430"/>
            <a:ext cx="4237306" cy="73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buSzPct val="70000"/>
              <a:buFont typeface="Wingdings" panose="05000000000000000000" pitchFamily="2" charset="2"/>
              <a:buNone/>
            </a:pPr>
            <a:r>
              <a:rPr lang="en-US" altLang="en-US" sz="1400" b="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point at which the curvature deviates from a Normal distribution in the positive tail is interpreted as the transition from hillslope to valley. </a:t>
            </a:r>
          </a:p>
        </p:txBody>
      </p:sp>
      <p:pic>
        <p:nvPicPr>
          <p:cNvPr id="11" name="Picture 18">
            <a:extLst>
              <a:ext uri="{FF2B5EF4-FFF2-40B4-BE49-F238E27FC236}">
                <a16:creationId xmlns:a16="http://schemas.microsoft.com/office/drawing/2014/main" id="{C2598440-720C-430F-86BC-70A9A6C1EC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876" y="1582755"/>
            <a:ext cx="2552686" cy="2322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179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CDBA8F0-17F3-8144-B2EF-928849AAEE12}"/>
              </a:ext>
            </a:extLst>
          </p:cNvPr>
          <p:cNvSpPr/>
          <p:nvPr/>
        </p:nvSpPr>
        <p:spPr>
          <a:xfrm>
            <a:off x="6804855" y="5163243"/>
            <a:ext cx="746764" cy="1251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13CE111-A991-4F6B-A826-1C64809D2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" y="707831"/>
            <a:ext cx="8915400" cy="381693"/>
          </a:xfrm>
          <a:solidFill>
            <a:schemeClr val="bg1">
              <a:alpha val="30000"/>
            </a:schemeClr>
          </a:solidFill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GeoNet: channel extraction from lidar</a:t>
            </a:r>
            <a:br>
              <a:rPr lang="en-US" sz="24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4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 3: Channel network extraction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E7FEEA-749F-444F-898D-EDFFC761898C}"/>
              </a:ext>
            </a:extLst>
          </p:cNvPr>
          <p:cNvSpPr txBox="1"/>
          <p:nvPr/>
        </p:nvSpPr>
        <p:spPr>
          <a:xfrm>
            <a:off x="6444644" y="4851038"/>
            <a:ext cx="26231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github.com/passaH2O/GeoNet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3EC61B9-C159-47F6-8987-B1DC553F40B8}"/>
              </a:ext>
            </a:extLst>
          </p:cNvPr>
          <p:cNvSpPr txBox="1"/>
          <p:nvPr/>
        </p:nvSpPr>
        <p:spPr>
          <a:xfrm>
            <a:off x="76200" y="4851037"/>
            <a:ext cx="312102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Schoolbook" panose="02040604050505020304" pitchFamily="18" charset="0"/>
              </a:rPr>
              <a:t>Passalacqua et al., JGR-ES, 2010</a:t>
            </a:r>
          </a:p>
        </p:txBody>
      </p:sp>
      <p:sp>
        <p:nvSpPr>
          <p:cNvPr id="12" name="Text Box 32">
            <a:extLst>
              <a:ext uri="{FF2B5EF4-FFF2-40B4-BE49-F238E27FC236}">
                <a16:creationId xmlns:a16="http://schemas.microsoft.com/office/drawing/2014/main" id="{A829E13A-3C2A-4F0D-A956-5624FBEA5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0" y="1326025"/>
            <a:ext cx="8915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altLang="en-US" sz="1600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 function</a:t>
            </a:r>
            <a:r>
              <a:rPr lang="en-US" alt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l-GR" alt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ψ</a:t>
            </a:r>
            <a:r>
              <a:rPr lang="en-US" alt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represents the cost of traveling between point a and point b in terms of, e.g., surface curvature and flow accumulation:</a:t>
            </a:r>
            <a:endParaRPr lang="el-GR" alt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3B5282E-91E6-4E7C-A892-1FC11F29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015" y="2052992"/>
            <a:ext cx="1685544" cy="661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" name="Text Box 36">
            <a:extLst>
              <a:ext uri="{FF2B5EF4-FFF2-40B4-BE49-F238E27FC236}">
                <a16:creationId xmlns:a16="http://schemas.microsoft.com/office/drawing/2014/main" id="{95D77593-946A-4228-AECE-E58ACB7D5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55" y="2874268"/>
            <a:ext cx="460709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curve with minimum cost is the </a:t>
            </a:r>
            <a:r>
              <a:rPr lang="en-US" altLang="en-US" sz="1600" b="1" dirty="0">
                <a:solidFill>
                  <a:srgbClr val="00A9B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geodesic curve</a:t>
            </a:r>
            <a:r>
              <a:rPr lang="en-US" alt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el-GR" altLang="en-U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08E3F88-EF33-4436-A95A-E39601DD7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50" y="3691118"/>
            <a:ext cx="3008376" cy="64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C7BFE003-EB47-4159-A529-A267C8E3B409}"/>
              </a:ext>
            </a:extLst>
          </p:cNvPr>
          <p:cNvGrpSpPr/>
          <p:nvPr/>
        </p:nvGrpSpPr>
        <p:grpSpPr>
          <a:xfrm>
            <a:off x="4876800" y="1841273"/>
            <a:ext cx="4055294" cy="2992162"/>
            <a:chOff x="433388" y="1219201"/>
            <a:chExt cx="4956175" cy="36568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F3D3F8E-49A5-4FF9-A02A-3A8BEDA18A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3388" y="1219201"/>
              <a:ext cx="4956175" cy="365687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28" name="TextBox 11">
              <a:extLst>
                <a:ext uri="{FF2B5EF4-FFF2-40B4-BE49-F238E27FC236}">
                  <a16:creationId xmlns:a16="http://schemas.microsoft.com/office/drawing/2014/main" id="{9AEB1429-FAC0-41AE-9399-8864AB7E553A}"/>
                </a:ext>
              </a:extLst>
            </p:cNvPr>
            <p:cNvSpPr txBox="1"/>
            <p:nvPr/>
          </p:nvSpPr>
          <p:spPr bwMode="auto">
            <a:xfrm>
              <a:off x="787962" y="2317303"/>
              <a:ext cx="416655" cy="394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5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36" name="TextBox 12">
              <a:extLst>
                <a:ext uri="{FF2B5EF4-FFF2-40B4-BE49-F238E27FC236}">
                  <a16:creationId xmlns:a16="http://schemas.microsoft.com/office/drawing/2014/main" id="{F082EFBF-95C6-4073-B10E-5036809BB8DE}"/>
                </a:ext>
              </a:extLst>
            </p:cNvPr>
            <p:cNvSpPr txBox="1"/>
            <p:nvPr/>
          </p:nvSpPr>
          <p:spPr bwMode="auto">
            <a:xfrm>
              <a:off x="4038600" y="4451837"/>
              <a:ext cx="407531" cy="39495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5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37" name="TextBox 13">
              <a:extLst>
                <a:ext uri="{FF2B5EF4-FFF2-40B4-BE49-F238E27FC236}">
                  <a16:creationId xmlns:a16="http://schemas.microsoft.com/office/drawing/2014/main" id="{783B3818-8AFE-45A7-AC5E-69088D8B1041}"/>
                </a:ext>
              </a:extLst>
            </p:cNvPr>
            <p:cNvSpPr txBox="1"/>
            <p:nvPr/>
          </p:nvSpPr>
          <p:spPr bwMode="auto">
            <a:xfrm>
              <a:off x="508137" y="1868313"/>
              <a:ext cx="1523999" cy="3385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Channel head</a:t>
              </a:r>
            </a:p>
          </p:txBody>
        </p:sp>
        <p:sp>
          <p:nvSpPr>
            <p:cNvPr id="38" name="TextBox 14">
              <a:extLst>
                <a:ext uri="{FF2B5EF4-FFF2-40B4-BE49-F238E27FC236}">
                  <a16:creationId xmlns:a16="http://schemas.microsoft.com/office/drawing/2014/main" id="{06786582-643D-494F-9215-6F393DAAAE9D}"/>
                </a:ext>
              </a:extLst>
            </p:cNvPr>
            <p:cNvSpPr txBox="1"/>
            <p:nvPr/>
          </p:nvSpPr>
          <p:spPr bwMode="auto">
            <a:xfrm>
              <a:off x="2010682" y="4499997"/>
              <a:ext cx="1460581" cy="3385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Basin outlet</a:t>
              </a:r>
            </a:p>
          </p:txBody>
        </p:sp>
        <p:sp>
          <p:nvSpPr>
            <p:cNvPr id="40" name="TextBox 15">
              <a:extLst>
                <a:ext uri="{FF2B5EF4-FFF2-40B4-BE49-F238E27FC236}">
                  <a16:creationId xmlns:a16="http://schemas.microsoft.com/office/drawing/2014/main" id="{7D029E30-6BDB-4D7A-B733-1CD897A19F35}"/>
                </a:ext>
              </a:extLst>
            </p:cNvPr>
            <p:cNvSpPr txBox="1"/>
            <p:nvPr/>
          </p:nvSpPr>
          <p:spPr bwMode="auto">
            <a:xfrm>
              <a:off x="2667002" y="1868314"/>
              <a:ext cx="1681480" cy="3385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Geodesic curve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CB11AA2A-F945-4FA9-BC98-8ECB371C0955}"/>
                </a:ext>
              </a:extLst>
            </p:cNvPr>
            <p:cNvCxnSpPr>
              <a:cxnSpLocks/>
              <a:stCxn id="40" idx="2"/>
            </p:cNvCxnSpPr>
            <p:nvPr/>
          </p:nvCxnSpPr>
          <p:spPr bwMode="auto">
            <a:xfrm flipH="1">
              <a:off x="2590802" y="2206849"/>
              <a:ext cx="916940" cy="963388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2" name="TextBox 17">
              <a:extLst>
                <a:ext uri="{FF2B5EF4-FFF2-40B4-BE49-F238E27FC236}">
                  <a16:creationId xmlns:a16="http://schemas.microsoft.com/office/drawing/2014/main" id="{FD64F7F3-D517-4AAF-AD5F-7B67EE2EECA6}"/>
                </a:ext>
              </a:extLst>
            </p:cNvPr>
            <p:cNvSpPr txBox="1"/>
            <p:nvPr/>
          </p:nvSpPr>
          <p:spPr bwMode="auto">
            <a:xfrm>
              <a:off x="612775" y="3702050"/>
              <a:ext cx="1027578" cy="33853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12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Channel</a:t>
              </a:r>
              <a:endParaRPr lang="en-US" sz="105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3EF15144-E73E-48A2-AFC6-2D1D51C60DB1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640353" y="3125100"/>
              <a:ext cx="721844" cy="573469"/>
            </a:xfrm>
            <a:prstGeom prst="straightConnector1">
              <a:avLst/>
            </a:prstGeom>
            <a:ln>
              <a:tailEnd type="arrow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9861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DCDBA8F0-17F3-8144-B2EF-928849AAEE12}"/>
              </a:ext>
            </a:extLst>
          </p:cNvPr>
          <p:cNvSpPr/>
          <p:nvPr/>
        </p:nvSpPr>
        <p:spPr>
          <a:xfrm>
            <a:off x="6804855" y="5163243"/>
            <a:ext cx="746764" cy="1251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7C7DD8-A3E4-4775-85AC-C5D331D57270}"/>
              </a:ext>
            </a:extLst>
          </p:cNvPr>
          <p:cNvSpPr txBox="1"/>
          <p:nvPr/>
        </p:nvSpPr>
        <p:spPr>
          <a:xfrm>
            <a:off x="1447800" y="219075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David’s enthusiasm for learning new things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…as the first time we met during my interview</a:t>
            </a:r>
          </a:p>
        </p:txBody>
      </p:sp>
    </p:spTree>
    <p:extLst>
      <p:ext uri="{BB962C8B-B14F-4D97-AF65-F5344CB8AC3E}">
        <p14:creationId xmlns:p14="http://schemas.microsoft.com/office/powerpoint/2010/main" val="78395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5987852-DF00-4BB8-A72E-A0D30814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79" y="550790"/>
            <a:ext cx="8763000" cy="772070"/>
          </a:xfrm>
        </p:spPr>
        <p:txBody>
          <a:bodyPr>
            <a:noAutofit/>
          </a:bodyPr>
          <a:lstStyle/>
          <a:p>
            <a:r>
              <a:rPr lang="en-US" sz="2400" b="1" dirty="0">
                <a:solidFill>
                  <a:srgbClr val="005F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HAND requires information on channel centerlines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CDBA8F0-17F3-8144-B2EF-928849AAEE12}"/>
              </a:ext>
            </a:extLst>
          </p:cNvPr>
          <p:cNvSpPr/>
          <p:nvPr/>
        </p:nvSpPr>
        <p:spPr>
          <a:xfrm>
            <a:off x="6804855" y="5163243"/>
            <a:ext cx="746764" cy="12516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875A10-9636-4B70-B92A-DBB98F9545C6}"/>
              </a:ext>
            </a:extLst>
          </p:cNvPr>
          <p:cNvSpPr txBox="1"/>
          <p:nvPr/>
        </p:nvSpPr>
        <p:spPr>
          <a:xfrm>
            <a:off x="0" y="4843934"/>
            <a:ext cx="48721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entury Schoolbook" panose="02040604050505020304" pitchFamily="18" charset="0"/>
                <a:ea typeface="Tahoma" panose="020B0604030504040204" pitchFamily="34" charset="0"/>
                <a:cs typeface="Tahoma" panose="020B0604030504040204" pitchFamily="34" charset="0"/>
              </a:rPr>
              <a:t>Zheng et al., 2018; Zheng et al., 2022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2537066-EAA5-46D2-AEF1-2D6C601773C2}"/>
              </a:ext>
            </a:extLst>
          </p:cNvPr>
          <p:cNvGrpSpPr>
            <a:grpSpLocks noChangeAspect="1"/>
          </p:cNvGrpSpPr>
          <p:nvPr/>
        </p:nvGrpSpPr>
        <p:grpSpPr>
          <a:xfrm>
            <a:off x="914400" y="1504950"/>
            <a:ext cx="7612962" cy="2502240"/>
            <a:chOff x="572733" y="1580036"/>
            <a:chExt cx="7612962" cy="2502240"/>
          </a:xfrm>
        </p:grpSpPr>
        <p:sp>
          <p:nvSpPr>
            <p:cNvPr id="33" name="Freeform: Shape 6">
              <a:extLst>
                <a:ext uri="{FF2B5EF4-FFF2-40B4-BE49-F238E27FC236}">
                  <a16:creationId xmlns:a16="http://schemas.microsoft.com/office/drawing/2014/main" id="{07917577-ED5E-491D-BDBC-46ABB2B3906F}"/>
                </a:ext>
              </a:extLst>
            </p:cNvPr>
            <p:cNvSpPr/>
            <p:nvPr/>
          </p:nvSpPr>
          <p:spPr>
            <a:xfrm>
              <a:off x="1115725" y="2397026"/>
              <a:ext cx="6562574" cy="1632830"/>
            </a:xfrm>
            <a:custGeom>
              <a:avLst/>
              <a:gdLst>
                <a:gd name="connsiteX0" fmla="*/ 0 w 4655820"/>
                <a:gd name="connsiteY0" fmla="*/ 173406 h 1250585"/>
                <a:gd name="connsiteX1" fmla="*/ 861060 w 4655820"/>
                <a:gd name="connsiteY1" fmla="*/ 219126 h 1250585"/>
                <a:gd name="connsiteX2" fmla="*/ 1135380 w 4655820"/>
                <a:gd name="connsiteY2" fmla="*/ 600126 h 1250585"/>
                <a:gd name="connsiteX3" fmla="*/ 1531620 w 4655820"/>
                <a:gd name="connsiteY3" fmla="*/ 706806 h 1250585"/>
                <a:gd name="connsiteX4" fmla="*/ 1996440 w 4655820"/>
                <a:gd name="connsiteY4" fmla="*/ 1247826 h 1250585"/>
                <a:gd name="connsiteX5" fmla="*/ 2758440 w 4655820"/>
                <a:gd name="connsiteY5" fmla="*/ 447726 h 1250585"/>
                <a:gd name="connsiteX6" fmla="*/ 3276600 w 4655820"/>
                <a:gd name="connsiteY6" fmla="*/ 287706 h 1250585"/>
                <a:gd name="connsiteX7" fmla="*/ 3444240 w 4655820"/>
                <a:gd name="connsiteY7" fmla="*/ 112446 h 1250585"/>
                <a:gd name="connsiteX8" fmla="*/ 4655820 w 4655820"/>
                <a:gd name="connsiteY8" fmla="*/ 5766 h 125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5820" h="1250585">
                  <a:moveTo>
                    <a:pt x="0" y="173406"/>
                  </a:moveTo>
                  <a:cubicBezTo>
                    <a:pt x="335915" y="160706"/>
                    <a:pt x="671830" y="148006"/>
                    <a:pt x="861060" y="219126"/>
                  </a:cubicBezTo>
                  <a:cubicBezTo>
                    <a:pt x="1050290" y="290246"/>
                    <a:pt x="1023620" y="518846"/>
                    <a:pt x="1135380" y="600126"/>
                  </a:cubicBezTo>
                  <a:cubicBezTo>
                    <a:pt x="1247140" y="681406"/>
                    <a:pt x="1388110" y="598856"/>
                    <a:pt x="1531620" y="706806"/>
                  </a:cubicBezTo>
                  <a:cubicBezTo>
                    <a:pt x="1675130" y="814756"/>
                    <a:pt x="1791970" y="1291006"/>
                    <a:pt x="1996440" y="1247826"/>
                  </a:cubicBezTo>
                  <a:cubicBezTo>
                    <a:pt x="2200910" y="1204646"/>
                    <a:pt x="2545080" y="607746"/>
                    <a:pt x="2758440" y="447726"/>
                  </a:cubicBezTo>
                  <a:cubicBezTo>
                    <a:pt x="2971800" y="287706"/>
                    <a:pt x="3162300" y="343586"/>
                    <a:pt x="3276600" y="287706"/>
                  </a:cubicBezTo>
                  <a:cubicBezTo>
                    <a:pt x="3390900" y="231826"/>
                    <a:pt x="3214370" y="159436"/>
                    <a:pt x="3444240" y="112446"/>
                  </a:cubicBezTo>
                  <a:cubicBezTo>
                    <a:pt x="3674110" y="65456"/>
                    <a:pt x="4530090" y="-23444"/>
                    <a:pt x="4655820" y="5766"/>
                  </a:cubicBezTo>
                </a:path>
              </a:pathLst>
            </a:custGeom>
            <a:noFill/>
            <a:ln w="76200"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34" name="Graphic 7" descr="House outline">
              <a:extLst>
                <a:ext uri="{FF2B5EF4-FFF2-40B4-BE49-F238E27FC236}">
                  <a16:creationId xmlns:a16="http://schemas.microsoft.com/office/drawing/2014/main" id="{3C3439E8-522F-4AF4-A162-3A8200825E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898830" y="1580036"/>
              <a:ext cx="949963" cy="949963"/>
            </a:xfrm>
            <a:prstGeom prst="rect">
              <a:avLst/>
            </a:prstGeom>
          </p:spPr>
        </p:pic>
        <p:pic>
          <p:nvPicPr>
            <p:cNvPr id="35" name="Graphic 8" descr="Car outline">
              <a:extLst>
                <a:ext uri="{FF2B5EF4-FFF2-40B4-BE49-F238E27FC236}">
                  <a16:creationId xmlns:a16="http://schemas.microsoft.com/office/drawing/2014/main" id="{6F799FD3-E293-4BB3-9FE6-DD46F5FC1F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flipH="1">
              <a:off x="1498523" y="2033919"/>
              <a:ext cx="661698" cy="661698"/>
            </a:xfrm>
            <a:prstGeom prst="rect">
              <a:avLst/>
            </a:prstGeom>
          </p:spPr>
        </p:pic>
        <p:sp>
          <p:nvSpPr>
            <p:cNvPr id="36" name="Freeform: Shape 9">
              <a:extLst>
                <a:ext uri="{FF2B5EF4-FFF2-40B4-BE49-F238E27FC236}">
                  <a16:creationId xmlns:a16="http://schemas.microsoft.com/office/drawing/2014/main" id="{6E39C841-1B82-4FC5-97F6-F3B81A14389A}"/>
                </a:ext>
              </a:extLst>
            </p:cNvPr>
            <p:cNvSpPr/>
            <p:nvPr/>
          </p:nvSpPr>
          <p:spPr>
            <a:xfrm>
              <a:off x="6000637" y="2411267"/>
              <a:ext cx="737226" cy="106331"/>
            </a:xfrm>
            <a:custGeom>
              <a:avLst/>
              <a:gdLst>
                <a:gd name="connsiteX0" fmla="*/ 0 w 529590"/>
                <a:gd name="connsiteY0" fmla="*/ 85725 h 85725"/>
                <a:gd name="connsiteX1" fmla="*/ 53340 w 529590"/>
                <a:gd name="connsiteY1" fmla="*/ 3810 h 85725"/>
                <a:gd name="connsiteX2" fmla="*/ 529590 w 529590"/>
                <a:gd name="connsiteY2" fmla="*/ 0 h 85725"/>
                <a:gd name="connsiteX3" fmla="*/ 521970 w 529590"/>
                <a:gd name="connsiteY3" fmla="*/ 45720 h 85725"/>
                <a:gd name="connsiteX4" fmla="*/ 0 w 529590"/>
                <a:gd name="connsiteY4" fmla="*/ 85725 h 85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29590" h="85725">
                  <a:moveTo>
                    <a:pt x="0" y="85725"/>
                  </a:moveTo>
                  <a:lnTo>
                    <a:pt x="53340" y="3810"/>
                  </a:lnTo>
                  <a:lnTo>
                    <a:pt x="529590" y="0"/>
                  </a:lnTo>
                  <a:lnTo>
                    <a:pt x="521970" y="45720"/>
                  </a:lnTo>
                  <a:lnTo>
                    <a:pt x="0" y="85725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9EB6538-C6EB-48A2-B31E-461830208EDE}"/>
                </a:ext>
              </a:extLst>
            </p:cNvPr>
            <p:cNvSpPr/>
            <p:nvPr/>
          </p:nvSpPr>
          <p:spPr>
            <a:xfrm>
              <a:off x="1115725" y="2517598"/>
              <a:ext cx="1042914" cy="82700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>
              <a:solidFill>
                <a:schemeClr val="accent3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8" name="Freeform: Shape 14">
              <a:extLst>
                <a:ext uri="{FF2B5EF4-FFF2-40B4-BE49-F238E27FC236}">
                  <a16:creationId xmlns:a16="http://schemas.microsoft.com/office/drawing/2014/main" id="{0E4CF2B3-5856-4C96-AC9B-2F595633A1E0}"/>
                </a:ext>
              </a:extLst>
            </p:cNvPr>
            <p:cNvSpPr/>
            <p:nvPr/>
          </p:nvSpPr>
          <p:spPr>
            <a:xfrm>
              <a:off x="3478157" y="3464110"/>
              <a:ext cx="996036" cy="548764"/>
            </a:xfrm>
            <a:custGeom>
              <a:avLst/>
              <a:gdLst>
                <a:gd name="connsiteX0" fmla="*/ 28652 w 709453"/>
                <a:gd name="connsiteY0" fmla="*/ 21313 h 348715"/>
                <a:gd name="connsiteX1" fmla="*/ 135332 w 709453"/>
                <a:gd name="connsiteY1" fmla="*/ 242293 h 348715"/>
                <a:gd name="connsiteX2" fmla="*/ 327737 w 709453"/>
                <a:gd name="connsiteY2" fmla="*/ 347068 h 348715"/>
                <a:gd name="connsiteX3" fmla="*/ 583007 w 709453"/>
                <a:gd name="connsiteY3" fmla="*/ 166093 h 348715"/>
                <a:gd name="connsiteX4" fmla="*/ 676352 w 709453"/>
                <a:gd name="connsiteY4" fmla="*/ 27028 h 348715"/>
                <a:gd name="connsiteX5" fmla="*/ 28652 w 709453"/>
                <a:gd name="connsiteY5" fmla="*/ 21313 h 3487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09453" h="348715">
                  <a:moveTo>
                    <a:pt x="28652" y="21313"/>
                  </a:moveTo>
                  <a:cubicBezTo>
                    <a:pt x="-61518" y="57190"/>
                    <a:pt x="85485" y="188001"/>
                    <a:pt x="135332" y="242293"/>
                  </a:cubicBezTo>
                  <a:cubicBezTo>
                    <a:pt x="185179" y="296585"/>
                    <a:pt x="253125" y="359768"/>
                    <a:pt x="327737" y="347068"/>
                  </a:cubicBezTo>
                  <a:cubicBezTo>
                    <a:pt x="402349" y="334368"/>
                    <a:pt x="524905" y="219433"/>
                    <a:pt x="583007" y="166093"/>
                  </a:cubicBezTo>
                  <a:cubicBezTo>
                    <a:pt x="641109" y="112753"/>
                    <a:pt x="770014" y="54015"/>
                    <a:pt x="676352" y="27028"/>
                  </a:cubicBezTo>
                  <a:cubicBezTo>
                    <a:pt x="582690" y="41"/>
                    <a:pt x="118822" y="-14564"/>
                    <a:pt x="28652" y="21313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3C3D116A-89B8-4EAC-B71B-2370111EAC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15726" y="4005589"/>
              <a:ext cx="6631987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4F21CC4-7F6E-4552-AD0E-85044511F96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82479" y="3464110"/>
              <a:ext cx="686818" cy="148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23282A5-F53B-4377-BEAB-1CE266CFC4C9}"/>
                </a:ext>
              </a:extLst>
            </p:cNvPr>
            <p:cNvCxnSpPr>
              <a:cxnSpLocks/>
            </p:cNvCxnSpPr>
            <p:nvPr/>
          </p:nvCxnSpPr>
          <p:spPr>
            <a:xfrm>
              <a:off x="3309761" y="3481819"/>
              <a:ext cx="0" cy="507549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3" name="TextBox 32">
              <a:extLst>
                <a:ext uri="{FF2B5EF4-FFF2-40B4-BE49-F238E27FC236}">
                  <a16:creationId xmlns:a16="http://schemas.microsoft.com/office/drawing/2014/main" id="{7B26C0F1-117B-4DA8-8170-9D2658C4580C}"/>
                </a:ext>
              </a:extLst>
            </p:cNvPr>
            <p:cNvSpPr txBox="1"/>
            <p:nvPr/>
          </p:nvSpPr>
          <p:spPr>
            <a:xfrm>
              <a:off x="2206175" y="3381620"/>
              <a:ext cx="10310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9pPr>
            </a:lstStyle>
            <a:p>
              <a:r>
                <a: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Normal</a:t>
              </a:r>
            </a:p>
            <a:p>
              <a:r>
                <a: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Depth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4A459C08-22E3-4F2A-9116-A2656FBC22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98189" y="2263822"/>
              <a:ext cx="1" cy="1741767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5" name="TextBox 37">
              <a:extLst>
                <a:ext uri="{FF2B5EF4-FFF2-40B4-BE49-F238E27FC236}">
                  <a16:creationId xmlns:a16="http://schemas.microsoft.com/office/drawing/2014/main" id="{AD16F368-EFA5-44AA-AD7E-7D5B3CEDCF11}"/>
                </a:ext>
              </a:extLst>
            </p:cNvPr>
            <p:cNvSpPr txBox="1"/>
            <p:nvPr/>
          </p:nvSpPr>
          <p:spPr>
            <a:xfrm>
              <a:off x="1298188" y="2755416"/>
              <a:ext cx="8867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9pPr>
            </a:lstStyle>
            <a:p>
              <a:r>
                <a: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Flood</a:t>
              </a:r>
            </a:p>
            <a:p>
              <a:r>
                <a: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Depth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85B4E718-5461-434F-B1C5-1994ED3EDA72}"/>
                </a:ext>
              </a:extLst>
            </p:cNvPr>
            <p:cNvSpPr/>
            <p:nvPr/>
          </p:nvSpPr>
          <p:spPr>
            <a:xfrm>
              <a:off x="6292062" y="2315963"/>
              <a:ext cx="154376" cy="154376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47" name="TextBox 45">
              <a:extLst>
                <a:ext uri="{FF2B5EF4-FFF2-40B4-BE49-F238E27FC236}">
                  <a16:creationId xmlns:a16="http://schemas.microsoft.com/office/drawing/2014/main" id="{13C46C0B-3D65-4D27-9832-613CC0CAD413}"/>
                </a:ext>
              </a:extLst>
            </p:cNvPr>
            <p:cNvSpPr txBox="1"/>
            <p:nvPr/>
          </p:nvSpPr>
          <p:spPr>
            <a:xfrm>
              <a:off x="6369250" y="2986127"/>
              <a:ext cx="8723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9pPr>
            </a:lstStyle>
            <a:p>
              <a:r>
                <a: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HAND</a:t>
              </a:r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A049F0B9-AC51-4FD7-8244-95896E1886A1}"/>
                </a:ext>
              </a:extLst>
            </p:cNvPr>
            <p:cNvSpPr/>
            <p:nvPr/>
          </p:nvSpPr>
          <p:spPr>
            <a:xfrm flipV="1">
              <a:off x="4158877" y="3343827"/>
              <a:ext cx="105858" cy="121541"/>
            </a:xfrm>
            <a:prstGeom prst="triangl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4F755D76-B332-4DEF-BC7C-61FF8996F7FF}"/>
                </a:ext>
              </a:extLst>
            </p:cNvPr>
            <p:cNvCxnSpPr/>
            <p:nvPr/>
          </p:nvCxnSpPr>
          <p:spPr>
            <a:xfrm>
              <a:off x="4158877" y="3538836"/>
              <a:ext cx="10585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D4FBA5F1-1020-485E-A16F-E77C04FC2748}"/>
                </a:ext>
              </a:extLst>
            </p:cNvPr>
            <p:cNvCxnSpPr/>
            <p:nvPr/>
          </p:nvCxnSpPr>
          <p:spPr>
            <a:xfrm>
              <a:off x="4158877" y="3586094"/>
              <a:ext cx="10585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2912950E-E1B1-4509-9862-BE9378ADF20B}"/>
                </a:ext>
              </a:extLst>
            </p:cNvPr>
            <p:cNvCxnSpPr/>
            <p:nvPr/>
          </p:nvCxnSpPr>
          <p:spPr>
            <a:xfrm>
              <a:off x="4158877" y="3633352"/>
              <a:ext cx="105858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CEE4A41-F580-48CB-A90A-6C269BC3CC7E}"/>
                </a:ext>
              </a:extLst>
            </p:cNvPr>
            <p:cNvSpPr/>
            <p:nvPr/>
          </p:nvSpPr>
          <p:spPr>
            <a:xfrm>
              <a:off x="6317877" y="2344608"/>
              <a:ext cx="102747" cy="102747"/>
            </a:xfrm>
            <a:prstGeom prst="ellipse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434F3D40-0CE0-4747-9A36-5C44F72AD56F}"/>
                </a:ext>
              </a:extLst>
            </p:cNvPr>
            <p:cNvCxnSpPr>
              <a:cxnSpLocks/>
            </p:cNvCxnSpPr>
            <p:nvPr/>
          </p:nvCxnSpPr>
          <p:spPr>
            <a:xfrm>
              <a:off x="6369250" y="2411266"/>
              <a:ext cx="0" cy="159432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2544387-6BE3-46DB-8F32-AC60CA6225B3}"/>
                </a:ext>
              </a:extLst>
            </p:cNvPr>
            <p:cNvSpPr txBox="1"/>
            <p:nvPr/>
          </p:nvSpPr>
          <p:spPr>
            <a:xfrm>
              <a:off x="4896346" y="3675739"/>
              <a:ext cx="10358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tx1"/>
                  </a:solidFill>
                  <a:latin typeface="Arial" charset="0"/>
                  <a:ea typeface="ヒラギノ角ゴ Pro W3"/>
                  <a:cs typeface="Arial" charset="0"/>
                </a:defRPr>
              </a:lvl9pPr>
            </a:lstStyle>
            <a:p>
              <a:r>
                <a:rPr lang="en-US" sz="18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DATUM</a:t>
              </a: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830AA39-D201-43A9-8B90-FD00CC5A0C3E}"/>
                </a:ext>
              </a:extLst>
            </p:cNvPr>
            <p:cNvGrpSpPr/>
            <p:nvPr/>
          </p:nvGrpSpPr>
          <p:grpSpPr>
            <a:xfrm>
              <a:off x="572733" y="2086089"/>
              <a:ext cx="7612962" cy="485855"/>
              <a:chOff x="765519" y="1626890"/>
              <a:chExt cx="7612962" cy="485855"/>
            </a:xfrm>
          </p:grpSpPr>
          <p:pic>
            <p:nvPicPr>
              <p:cNvPr id="57" name="Graphic 26" descr="Wave outline">
                <a:extLst>
                  <a:ext uri="{FF2B5EF4-FFF2-40B4-BE49-F238E27FC236}">
                    <a16:creationId xmlns:a16="http://schemas.microsoft.com/office/drawing/2014/main" id="{56199796-3564-4EFF-B911-CA1BD7B7DA1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76693"/>
              <a:stretch/>
            </p:blipFill>
            <p:spPr>
              <a:xfrm>
                <a:off x="765519" y="1700359"/>
                <a:ext cx="7612962" cy="412386"/>
              </a:xfrm>
              <a:prstGeom prst="rect">
                <a:avLst/>
              </a:prstGeom>
            </p:spPr>
          </p:pic>
          <p:sp>
            <p:nvSpPr>
              <p:cNvPr id="58" name="Isosceles Triangle 57">
                <a:extLst>
                  <a:ext uri="{FF2B5EF4-FFF2-40B4-BE49-F238E27FC236}">
                    <a16:creationId xmlns:a16="http://schemas.microsoft.com/office/drawing/2014/main" id="{D3C87A1E-89E7-4022-9C43-EEE59368C786}"/>
                  </a:ext>
                </a:extLst>
              </p:cNvPr>
              <p:cNvSpPr/>
              <p:nvPr/>
            </p:nvSpPr>
            <p:spPr>
              <a:xfrm flipV="1">
                <a:off x="3446310" y="1626890"/>
                <a:ext cx="105858" cy="121541"/>
              </a:xfrm>
              <a:prstGeom prst="triangl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24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F612698A-D9A6-4D13-9654-921127149FE1}"/>
                  </a:ext>
                </a:extLst>
              </p:cNvPr>
              <p:cNvCxnSpPr/>
              <p:nvPr/>
            </p:nvCxnSpPr>
            <p:spPr>
              <a:xfrm>
                <a:off x="3446310" y="1821899"/>
                <a:ext cx="10585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9343E18A-B463-43A4-B46F-CCE41B451D20}"/>
                  </a:ext>
                </a:extLst>
              </p:cNvPr>
              <p:cNvCxnSpPr/>
              <p:nvPr/>
            </p:nvCxnSpPr>
            <p:spPr>
              <a:xfrm>
                <a:off x="3446310" y="1869157"/>
                <a:ext cx="10585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A6EA9470-C1AC-4AF1-B04D-FBC61663112B}"/>
                  </a:ext>
                </a:extLst>
              </p:cNvPr>
              <p:cNvCxnSpPr/>
              <p:nvPr/>
            </p:nvCxnSpPr>
            <p:spPr>
              <a:xfrm>
                <a:off x="3446310" y="1916415"/>
                <a:ext cx="10585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4A2E778D-A98A-4F49-811E-4E644B219392}"/>
                </a:ext>
              </a:extLst>
            </p:cNvPr>
            <p:cNvSpPr/>
            <p:nvPr/>
          </p:nvSpPr>
          <p:spPr>
            <a:xfrm>
              <a:off x="3833971" y="3925567"/>
              <a:ext cx="156709" cy="156709"/>
            </a:xfrm>
            <a:prstGeom prst="ellipse">
              <a:avLst/>
            </a:prstGeom>
            <a:solidFill>
              <a:srgbClr val="13DF18"/>
            </a:solidFill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7164713"/>
      </p:ext>
    </p:extLst>
  </p:cSld>
  <p:clrMapOvr>
    <a:masterClrMapping/>
  </p:clrMapOvr>
</p:sld>
</file>

<file path=ppt/theme/theme1.xml><?xml version="1.0" encoding="utf-8"?>
<a:theme xmlns:a="http://schemas.openxmlformats.org/drawingml/2006/main" name="16-9 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6-9 Light Backgroun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6-9 White Backgrou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286E968834B674A85631BF3960E49CB" ma:contentTypeVersion="13" ma:contentTypeDescription="Create a new document." ma:contentTypeScope="" ma:versionID="472115073feb3708e704b3ad407e562a">
  <xsd:schema xmlns:xsd="http://www.w3.org/2001/XMLSchema" xmlns:xs="http://www.w3.org/2001/XMLSchema" xmlns:p="http://schemas.microsoft.com/office/2006/metadata/properties" xmlns:ns2="24678195-2578-48d4-a1ea-8bd728c03410" xmlns:ns3="0d8e777e-e154-4f4e-ad14-4f81562ddcc3" targetNamespace="http://schemas.microsoft.com/office/2006/metadata/properties" ma:root="true" ma:fieldsID="2d0576cadcf82728ee5b63fdabb720ff" ns2:_="" ns3:_="">
    <xsd:import namespace="24678195-2578-48d4-a1ea-8bd728c03410"/>
    <xsd:import namespace="0d8e777e-e154-4f4e-ad14-4f81562ddcc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678195-2578-48d4-a1ea-8bd728c034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d8e777e-e154-4f4e-ad14-4f81562ddcc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1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2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3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0d8e777e-e154-4f4e-ad14-4f81562ddcc3">
      <UserInfo>
        <DisplayName/>
        <AccountId xsi:nil="true"/>
        <AccountType/>
      </UserInfo>
    </SharedWithUsers>
    <_dlc_DocId xmlns="0d8e777e-e154-4f4e-ad14-4f81562ddcc3">E6JVJHJNKE2P-1179020021-37601</_dlc_DocId>
    <MediaLengthInSeconds xmlns="24678195-2578-48d4-a1ea-8bd728c03410" xsi:nil="true"/>
    <_dlc_DocIdUrl xmlns="0d8e777e-e154-4f4e-ad14-4f81562ddcc3">
      <Url>https://utexas.sharepoint.com/sites/grp.vres.bb2/_layouts/15/DocIdRedir.aspx?ID=E6JVJHJNKE2P-1179020021-37601</Url>
      <Description>E6JVJHJNKE2P-1179020021-37601</Description>
    </_dlc_DocIdUrl>
    <_dlc_DocIdPersistId xmlns="0d8e777e-e154-4f4e-ad14-4f81562ddcc3">false</_dlc_DocIdPersistId>
  </documentManagement>
</p:properties>
</file>

<file path=customXml/itemProps1.xml><?xml version="1.0" encoding="utf-8"?>
<ds:datastoreItem xmlns:ds="http://schemas.openxmlformats.org/officeDocument/2006/customXml" ds:itemID="{33032BC9-F400-45EC-9F09-C30E6EE532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4678195-2578-48d4-a1ea-8bd728c03410"/>
    <ds:schemaRef ds:uri="0d8e777e-e154-4f4e-ad14-4f81562ddc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81AFD7-6391-4E53-B3A2-99691B1D639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499510AD-2DDF-47B2-8C48-397C4DEFA785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D4BEE84-1FE6-43A4-8B24-EBD147B52B79}">
  <ds:schemaRefs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elements/1.1/"/>
    <ds:schemaRef ds:uri="24678195-2578-48d4-a1ea-8bd728c03410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0d8e777e-e154-4f4e-ad14-4f81562ddcc3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6583</TotalTime>
  <Words>515</Words>
  <Application>Microsoft Office PowerPoint</Application>
  <PresentationFormat>On-screen Show (16:9)</PresentationFormat>
  <Paragraphs>96</Paragraphs>
  <Slides>17</Slides>
  <Notes>17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Arial</vt:lpstr>
      <vt:lpstr>Arial Black</vt:lpstr>
      <vt:lpstr>Calibri</vt:lpstr>
      <vt:lpstr>Century Schoolbook</vt:lpstr>
      <vt:lpstr>Segoe UI</vt:lpstr>
      <vt:lpstr>Tahoma</vt:lpstr>
      <vt:lpstr>Wingdings</vt:lpstr>
      <vt:lpstr>ヒラギノ角ゴ Pro W3</vt:lpstr>
      <vt:lpstr>16-9 Cover</vt:lpstr>
      <vt:lpstr>16-9 Light Background</vt:lpstr>
      <vt:lpstr>16-9 White Backgroud</vt:lpstr>
      <vt:lpstr>Equation</vt:lpstr>
      <vt:lpstr>PowerPoint Presentation</vt:lpstr>
      <vt:lpstr>How it all started…</vt:lpstr>
      <vt:lpstr>PowerPoint Presentation</vt:lpstr>
      <vt:lpstr>GeoNet: channel extraction from lidar STEP 1: Nonlinear filtering</vt:lpstr>
      <vt:lpstr>GeoNet: channel extraction from lidar STEP 2: Statistical analysis of curvature</vt:lpstr>
      <vt:lpstr>We extract all pixels above a curvature threshold to identify the likely channelized pixels</vt:lpstr>
      <vt:lpstr>GeoNet: channel extraction from lidar STEP 3: Channel network extraction </vt:lpstr>
      <vt:lpstr>PowerPoint Presentation</vt:lpstr>
      <vt:lpstr>HAND requires information on channel centerlines</vt:lpstr>
      <vt:lpstr>PowerPoint Presentation</vt:lpstr>
      <vt:lpstr>GeoNet could resolve the issues with accuracy of the NHD lines</vt:lpstr>
      <vt:lpstr>GeoNet combined with HAND became GeoFlood</vt:lpstr>
      <vt:lpstr>PowerPoint Presentation</vt:lpstr>
      <vt:lpstr>Developing and integrating methods for coastal and pluvial flooding in GeoFlood</vt:lpstr>
      <vt:lpstr>Pin2Flood: providing emergency responders with real time inundation mapping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</dc:title>
  <dc:subject/>
  <dc:creator>University Marketing and Creative Services</dc:creator>
  <cp:keywords/>
  <dc:description/>
  <cp:lastModifiedBy>Passalacqua, Paola</cp:lastModifiedBy>
  <cp:revision>804</cp:revision>
  <cp:lastPrinted>2011-01-24T02:49:42Z</cp:lastPrinted>
  <dcterms:created xsi:type="dcterms:W3CDTF">2011-06-30T15:04:08Z</dcterms:created>
  <dcterms:modified xsi:type="dcterms:W3CDTF">2022-05-11T19:28:12Z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0x010100B286E968834B674A85631BF3960E49CB</vt:lpwstr>
  </property>
  <property fmtid="{D5CDD505-2E9C-101B-9397-08002B2CF9AE}" pid="3" name="Order">
    <vt:r8>668000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_dlc_DocIdItemGuid">
    <vt:lpwstr>a8940155-3d91-47e1-ad44-12b1f24b708a</vt:lpwstr>
  </property>
</Properties>
</file>