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3"/>
  </p:notesMasterIdLst>
  <p:sldIdLst>
    <p:sldId id="257" r:id="rId3"/>
    <p:sldId id="259" r:id="rId4"/>
    <p:sldId id="267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58" r:id="rId13"/>
    <p:sldId id="340" r:id="rId14"/>
    <p:sldId id="341" r:id="rId15"/>
    <p:sldId id="335" r:id="rId16"/>
    <p:sldId id="31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314" r:id="rId27"/>
    <p:sldId id="315" r:id="rId28"/>
    <p:sldId id="33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80" r:id="rId38"/>
    <p:sldId id="281" r:id="rId39"/>
    <p:sldId id="319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286" r:id="rId70"/>
    <p:sldId id="287" r:id="rId71"/>
    <p:sldId id="33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2AE"/>
    <a:srgbClr val="180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77" autoAdjust="0"/>
  </p:normalViewPr>
  <p:slideViewPr>
    <p:cSldViewPr>
      <p:cViewPr varScale="1">
        <p:scale>
          <a:sx n="64" d="100"/>
          <a:sy n="64" d="100"/>
        </p:scale>
        <p:origin x="-1320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1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Historic_Precipitation_CONAGU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x"/>
            <c:size val="7"/>
            <c:spPr>
              <a:noFill/>
              <a:ln w="15875">
                <a:solidFill>
                  <a:srgbClr val="00B050"/>
                </a:solidFill>
              </a:ln>
            </c:spPr>
          </c:marker>
          <c:trendline>
            <c:trendlineType val="power"/>
            <c:dispRSqr val="1"/>
            <c:dispEq val="1"/>
            <c:trendlineLbl>
              <c:layout>
                <c:manualLayout>
                  <c:x val="-0.35081140857392829"/>
                  <c:y val="-0.1414850212688931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0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en-US"/>
                </a:p>
              </c:txPr>
            </c:trendlineLbl>
          </c:trendline>
          <c:xVal>
            <c:numRef>
              <c:f>Fit!$X$26:$X$42</c:f>
              <c:numCache>
                <c:formatCode>0</c:formatCode>
                <c:ptCount val="17"/>
                <c:pt idx="0">
                  <c:v>1283.7169180000001</c:v>
                </c:pt>
                <c:pt idx="1">
                  <c:v>1307.749145</c:v>
                </c:pt>
                <c:pt idx="2">
                  <c:v>1315.325073</c:v>
                </c:pt>
                <c:pt idx="3">
                  <c:v>1410.2071530000001</c:v>
                </c:pt>
                <c:pt idx="4">
                  <c:v>1477.8106680000001</c:v>
                </c:pt>
                <c:pt idx="5">
                  <c:v>1504.0373529999999</c:v>
                </c:pt>
                <c:pt idx="6">
                  <c:v>1629.9219969999999</c:v>
                </c:pt>
                <c:pt idx="7">
                  <c:v>1645.3167719999999</c:v>
                </c:pt>
                <c:pt idx="8">
                  <c:v>1677.2325430000001</c:v>
                </c:pt>
                <c:pt idx="9">
                  <c:v>1756.9962149999999</c:v>
                </c:pt>
                <c:pt idx="10">
                  <c:v>1772.492675</c:v>
                </c:pt>
                <c:pt idx="11">
                  <c:v>1790.5732419999999</c:v>
                </c:pt>
                <c:pt idx="12">
                  <c:v>1816.057006</c:v>
                </c:pt>
                <c:pt idx="13">
                  <c:v>1950.7299800000001</c:v>
                </c:pt>
                <c:pt idx="14">
                  <c:v>2034.0965570000001</c:v>
                </c:pt>
                <c:pt idx="15">
                  <c:v>2073.8776849999999</c:v>
                </c:pt>
                <c:pt idx="16">
                  <c:v>2084.6586910000001</c:v>
                </c:pt>
              </c:numCache>
            </c:numRef>
          </c:xVal>
          <c:yVal>
            <c:numRef>
              <c:f>Fit!$Y$26:$Y$42</c:f>
              <c:numCache>
                <c:formatCode>0</c:formatCode>
                <c:ptCount val="17"/>
                <c:pt idx="0">
                  <c:v>780.410841</c:v>
                </c:pt>
                <c:pt idx="1">
                  <c:v>41.709466999999997</c:v>
                </c:pt>
                <c:pt idx="2">
                  <c:v>856.12545399999999</c:v>
                </c:pt>
                <c:pt idx="3">
                  <c:v>988.53072999999995</c:v>
                </c:pt>
                <c:pt idx="4">
                  <c:v>923.57691899999998</c:v>
                </c:pt>
                <c:pt idx="5">
                  <c:v>548.28690800000004</c:v>
                </c:pt>
                <c:pt idx="6">
                  <c:v>289.80109900000002</c:v>
                </c:pt>
                <c:pt idx="7">
                  <c:v>228.72013999999999</c:v>
                </c:pt>
                <c:pt idx="8">
                  <c:v>1028.0904599999999</c:v>
                </c:pt>
                <c:pt idx="9">
                  <c:v>835.88275299999998</c:v>
                </c:pt>
                <c:pt idx="10">
                  <c:v>710.03935200000001</c:v>
                </c:pt>
                <c:pt idx="11">
                  <c:v>736.00266099999999</c:v>
                </c:pt>
                <c:pt idx="12">
                  <c:v>274.25626</c:v>
                </c:pt>
                <c:pt idx="13">
                  <c:v>1189.7000929999999</c:v>
                </c:pt>
                <c:pt idx="14">
                  <c:v>1510.205336</c:v>
                </c:pt>
                <c:pt idx="15">
                  <c:v>788.28306899999995</c:v>
                </c:pt>
                <c:pt idx="16">
                  <c:v>941.73569999999995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600896"/>
        <c:axId val="85603072"/>
      </c:scatterChart>
      <c:valAx>
        <c:axId val="85600896"/>
        <c:scaling>
          <c:orientation val="minMax"/>
          <c:max val="2100"/>
          <c:min val="1200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/>
                  <a:t>Precipitation [mm/year]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5603072"/>
        <c:crosses val="autoZero"/>
        <c:crossBetween val="midCat"/>
        <c:majorUnit val="100"/>
      </c:valAx>
      <c:valAx>
        <c:axId val="85603072"/>
        <c:scaling>
          <c:orientation val="minMax"/>
          <c:max val="2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200"/>
                  <a:t>Streamflow [mm/year]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560089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C24C7-42FB-415D-8EE5-060236F7625F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B305D-0242-463B-AD70-6269FDC83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3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D8DAC-8040-49F6-B911-7C901202A5D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89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5F7A4-AAD9-414E-B18D-F9430E3088F2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B305D-0242-463B-AD70-6269FDC838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4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Based on using the GRDC Flow Classes—other geometry had flow classes determined</a:t>
            </a:r>
            <a:r>
              <a:rPr lang="en-US" baseline="0" dirty="0" smtClean="0"/>
              <a:t> by level 5 watersheds.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want people to do a better job based on our template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6DC44-663B-4CFD-96C5-F7716D29B74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C772A-A4CF-41DB-8918-01304AFAC25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6DC44-663B-4CFD-96C5-F7716D29B74D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Hydrologic conditioning of elevation data is a time consuming, specialized skill.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More people want this information than have the skills or time to create it.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C772A-A4CF-41DB-8918-01304AFAC25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6DC44-663B-4CFD-96C5-F7716D29B74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2A3E3B-26C8-41C0-8D80-A161D94C2E0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7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25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76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780CA-FE1D-48E5-99F2-7C3CF0FD4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3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37790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9520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117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976452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666568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8777302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701626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7446991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  <p:extLst>
      <p:ext uri="{BB962C8B-B14F-4D97-AF65-F5344CB8AC3E}">
        <p14:creationId xmlns:p14="http://schemas.microsoft.com/office/powerpoint/2010/main" val="320063419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87592752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0313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 userDrawn="1"/>
        </p:nvPicPr>
        <p:blipFill>
          <a:blip r:embed="rId2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 userDrawn="1"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0380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1120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1091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451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54742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05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39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8137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8719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17411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266331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3837718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64580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563578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D275356A-62B8-429B-A11E-9FCF91ECD02A}" type="datetimeFigureOut">
              <a:rPr lang="en-US" sz="1400" b="1">
                <a:solidFill>
                  <a:srgbClr val="FFFFFF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3/26/2012</a:t>
            </a:fld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48279E43-058E-49F8-89FA-7A3A570BEA4D}" type="slidenum">
              <a:rPr lang="en-US" sz="1400" b="1">
                <a:solidFill>
                  <a:srgbClr val="FFFFFF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41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C10_agd_bnnr_txt_July10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92491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eaLnBrk="0" fontAlgn="base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defRPr/>
            </a:pPr>
            <a:r>
              <a:rPr lang="en-US" sz="1900" kern="0" dirty="0" smtClean="0">
                <a:solidFill>
                  <a:srgbClr val="9BCDFF"/>
                </a:solidFill>
              </a:rPr>
              <a:t>Preconference Seminars</a:t>
            </a:r>
            <a:endParaRPr lang="en-US" sz="1900" kern="0" dirty="0">
              <a:solidFill>
                <a:srgbClr val="9BCDFF"/>
              </a:solidFill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2923"/>
      </p:ext>
    </p:extLst>
  </p:cSld>
  <p:clrMapOvr>
    <a:masterClrMapping/>
  </p:clrMapOvr>
  <p:transition spd="med">
    <p:fade/>
  </p:transition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4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9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49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9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34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683D6-E011-41C5-9E13-F037F241466D}" type="datetimeFigureOut">
              <a:rPr lang="en-US" smtClean="0"/>
              <a:t>3/26/2012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7AF59-921A-4593-BBD3-A5EDCCE0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53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wmf"/><Relationship Id="rId7" Type="http://schemas.openxmlformats.org/officeDocument/2006/relationships/image" Target="../media/image15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Relationship Id="rId9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35.png"/><Relationship Id="rId7" Type="http://schemas.openxmlformats.org/officeDocument/2006/relationships/image" Target="../media/image1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wmf"/><Relationship Id="rId11" Type="http://schemas.openxmlformats.org/officeDocument/2006/relationships/image" Target="../media/image38.gif"/><Relationship Id="rId5" Type="http://schemas.openxmlformats.org/officeDocument/2006/relationships/image" Target="../media/image11.wmf"/><Relationship Id="rId10" Type="http://schemas.openxmlformats.org/officeDocument/2006/relationships/image" Target="../media/image37.png"/><Relationship Id="rId4" Type="http://schemas.openxmlformats.org/officeDocument/2006/relationships/image" Target="../media/image10.wmf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orldwateronline.org/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4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77.tiff"/><Relationship Id="rId16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7.tiff"/><Relationship Id="rId7" Type="http://schemas.openxmlformats.org/officeDocument/2006/relationships/image" Target="../media/image83.png"/><Relationship Id="rId12" Type="http://schemas.openxmlformats.org/officeDocument/2006/relationships/image" Target="../media/image88.jpeg"/><Relationship Id="rId2" Type="http://schemas.openxmlformats.org/officeDocument/2006/relationships/image" Target="../media/image78.jpe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77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77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tiff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77.tif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cwcid.org/Overview/Overview.aspx?id=1" TargetMode="Externa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://www.arcgis.com/home/search.html?q=brushy&amp;t=conten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orldwateronline.org/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4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services.usgs.gov/nwis/iv?sites=08158000&amp;period=P1D&amp;parameterCd=0006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657601"/>
            <a:ext cx="7772400" cy="1066800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World Water Online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2700" i="1" spc="-100" dirty="0" smtClean="0">
                <a:solidFill>
                  <a:schemeClr val="tx2"/>
                </a:solidFill>
              </a:rPr>
              <a:t>Linking people with water data, maps and models everywhere</a:t>
            </a:r>
            <a:endParaRPr lang="en-US" i="1" dirty="0">
              <a:solidFill>
                <a:schemeClr val="tx2"/>
              </a:solidFill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-685800" y="0"/>
            <a:ext cx="6989829" cy="3200400"/>
            <a:chOff x="-685800" y="0"/>
            <a:chExt cx="6989829" cy="3200400"/>
          </a:xfrm>
        </p:grpSpPr>
        <p:pic>
          <p:nvPicPr>
            <p:cNvPr id="1028" name="Picture 4" descr="C:\Users\crwr-frs86\AppData\Local\Microsoft\Windows\Temporary Internet Files\Content.IE5\6THB7S5V\MC900413532[1].wmf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492" y="440194"/>
              <a:ext cx="2566537" cy="2445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rc 8"/>
            <p:cNvSpPr/>
            <p:nvPr/>
          </p:nvSpPr>
          <p:spPr>
            <a:xfrm rot="6454943">
              <a:off x="1640076" y="-7458"/>
              <a:ext cx="2113166" cy="2128081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 rot="6454943">
              <a:off x="1383726" y="-1707495"/>
              <a:ext cx="2613735" cy="6752787"/>
            </a:xfrm>
            <a:prstGeom prst="arc">
              <a:avLst>
                <a:gd name="adj1" fmla="val 16200000"/>
                <a:gd name="adj2" fmla="val 21548205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2048959" y="2076487"/>
              <a:ext cx="641633" cy="853372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6350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WWO</a:t>
              </a:r>
            </a:p>
            <a:p>
              <a:pPr algn="ctr"/>
              <a:endParaRPr 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Can 12"/>
            <p:cNvSpPr/>
            <p:nvPr/>
          </p:nvSpPr>
          <p:spPr>
            <a:xfrm>
              <a:off x="5638800" y="985915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Can 15"/>
            <p:cNvSpPr/>
            <p:nvPr/>
          </p:nvSpPr>
          <p:spPr>
            <a:xfrm>
              <a:off x="5791200" y="1251500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Can 16"/>
            <p:cNvSpPr/>
            <p:nvPr/>
          </p:nvSpPr>
          <p:spPr>
            <a:xfrm>
              <a:off x="5486400" y="1527565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Can 17"/>
            <p:cNvSpPr/>
            <p:nvPr/>
          </p:nvSpPr>
          <p:spPr>
            <a:xfrm>
              <a:off x="4267200" y="985914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Can 18"/>
            <p:cNvSpPr/>
            <p:nvPr/>
          </p:nvSpPr>
          <p:spPr>
            <a:xfrm>
              <a:off x="5105400" y="2133600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5380135" y="2385228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4114800" y="1114878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Can 21"/>
            <p:cNvSpPr/>
            <p:nvPr/>
          </p:nvSpPr>
          <p:spPr>
            <a:xfrm>
              <a:off x="5738067" y="1592122"/>
              <a:ext cx="106265" cy="141333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27" name="Picture 3" descr="C:\Users\frs86\AppData\Local\Microsoft\Windows\Temporary Internet Files\Content.IE5\YVA9Z4OV\MC900361966[1].wm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973" y="2201417"/>
              <a:ext cx="165027" cy="77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4" descr="C:\Users\frs86\AppData\Local\Microsoft\Windows\Temporary Internet Files\Content.IE5\6THB7S5V\MC900361964[1].wmf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355" y="1885591"/>
              <a:ext cx="275137" cy="39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frs86\AppData\Local\Microsoft\Windows\Temporary Internet Files\Content.IE5\KHJL5XQI\MC900361934[1].wmf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651" y="2740914"/>
              <a:ext cx="606949" cy="459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frs86\AppData\Local\Microsoft\Windows\Temporary Internet Files\Content.IE5\BJHKO428\MC900326974[1].wmf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71" y="2394876"/>
              <a:ext cx="398126" cy="53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18" y="2417825"/>
              <a:ext cx="475705" cy="376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ardrop 3"/>
          <p:cNvSpPr/>
          <p:nvPr/>
        </p:nvSpPr>
        <p:spPr>
          <a:xfrm rot="18900000">
            <a:off x="2301903" y="2676064"/>
            <a:ext cx="135745" cy="135745"/>
          </a:xfrm>
          <a:prstGeom prst="teardrop">
            <a:avLst>
              <a:gd name="adj" fmla="val 170833"/>
            </a:avLst>
          </a:prstGeom>
          <a:solidFill>
            <a:srgbClr val="93DD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629" y="5595782"/>
            <a:ext cx="2252051" cy="685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168" y="5443378"/>
            <a:ext cx="2016943" cy="9025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42391" y="5486399"/>
            <a:ext cx="1031398" cy="990601"/>
            <a:chOff x="1242391" y="5486399"/>
            <a:chExt cx="750888" cy="754063"/>
          </a:xfrm>
        </p:grpSpPr>
        <p:grpSp>
          <p:nvGrpSpPr>
            <p:cNvPr id="26" name="Group 7"/>
            <p:cNvGrpSpPr>
              <a:grpSpLocks/>
            </p:cNvGrpSpPr>
            <p:nvPr/>
          </p:nvGrpSpPr>
          <p:grpSpPr bwMode="auto">
            <a:xfrm>
              <a:off x="1258266" y="5486399"/>
              <a:ext cx="735013" cy="754063"/>
              <a:chOff x="5170" y="3766"/>
              <a:chExt cx="463" cy="475"/>
            </a:xfrm>
          </p:grpSpPr>
          <p:grpSp>
            <p:nvGrpSpPr>
              <p:cNvPr id="27" name="Group 8"/>
              <p:cNvGrpSpPr>
                <a:grpSpLocks/>
              </p:cNvGrpSpPr>
              <p:nvPr/>
            </p:nvGrpSpPr>
            <p:grpSpPr bwMode="auto">
              <a:xfrm>
                <a:off x="5170" y="3766"/>
                <a:ext cx="463" cy="475"/>
                <a:chOff x="510" y="2705"/>
                <a:chExt cx="1149" cy="1147"/>
              </a:xfrm>
            </p:grpSpPr>
            <p:sp>
              <p:nvSpPr>
                <p:cNvPr id="29" name="Rectangle 9"/>
                <p:cNvSpPr>
                  <a:spLocks noChangeArrowheads="1"/>
                </p:cNvSpPr>
                <p:nvPr/>
              </p:nvSpPr>
              <p:spPr bwMode="auto">
                <a:xfrm>
                  <a:off x="567" y="3149"/>
                  <a:ext cx="1056" cy="13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Rectangle 10"/>
                <p:cNvSpPr>
                  <a:spLocks noChangeArrowheads="1"/>
                </p:cNvSpPr>
                <p:nvPr/>
              </p:nvSpPr>
              <p:spPr bwMode="auto">
                <a:xfrm>
                  <a:off x="540" y="3211"/>
                  <a:ext cx="1072" cy="36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Rectangle 11"/>
                <p:cNvSpPr>
                  <a:spLocks noChangeArrowheads="1"/>
                </p:cNvSpPr>
                <p:nvPr/>
              </p:nvSpPr>
              <p:spPr bwMode="auto">
                <a:xfrm>
                  <a:off x="564" y="3297"/>
                  <a:ext cx="1059" cy="58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Rectangle 12"/>
                <p:cNvSpPr>
                  <a:spLocks noChangeArrowheads="1"/>
                </p:cNvSpPr>
                <p:nvPr/>
              </p:nvSpPr>
              <p:spPr bwMode="auto">
                <a:xfrm>
                  <a:off x="567" y="3403"/>
                  <a:ext cx="1031" cy="80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Freeform 13"/>
                <p:cNvSpPr>
                  <a:spLocks/>
                </p:cNvSpPr>
                <p:nvPr/>
              </p:nvSpPr>
              <p:spPr bwMode="auto">
                <a:xfrm>
                  <a:off x="594" y="3530"/>
                  <a:ext cx="970" cy="101"/>
                </a:xfrm>
                <a:custGeom>
                  <a:avLst/>
                  <a:gdLst>
                    <a:gd name="T0" fmla="*/ 0 w 1940"/>
                    <a:gd name="T1" fmla="*/ 0 h 203"/>
                    <a:gd name="T2" fmla="*/ 1940 w 1940"/>
                    <a:gd name="T3" fmla="*/ 0 h 203"/>
                    <a:gd name="T4" fmla="*/ 1847 w 1940"/>
                    <a:gd name="T5" fmla="*/ 203 h 203"/>
                    <a:gd name="T6" fmla="*/ 99 w 1940"/>
                    <a:gd name="T7" fmla="*/ 203 h 203"/>
                    <a:gd name="T8" fmla="*/ 0 w 194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0" h="203">
                      <a:moveTo>
                        <a:pt x="0" y="0"/>
                      </a:moveTo>
                      <a:lnTo>
                        <a:pt x="1940" y="0"/>
                      </a:lnTo>
                      <a:lnTo>
                        <a:pt x="1847" y="203"/>
                      </a:lnTo>
                      <a:lnTo>
                        <a:pt x="99" y="2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4"/>
                <p:cNvSpPr>
                  <a:spLocks/>
                </p:cNvSpPr>
                <p:nvPr/>
              </p:nvSpPr>
              <p:spPr bwMode="auto">
                <a:xfrm>
                  <a:off x="737" y="3681"/>
                  <a:ext cx="712" cy="133"/>
                </a:xfrm>
                <a:custGeom>
                  <a:avLst/>
                  <a:gdLst>
                    <a:gd name="T0" fmla="*/ 0 w 1425"/>
                    <a:gd name="T1" fmla="*/ 0 h 267"/>
                    <a:gd name="T2" fmla="*/ 1425 w 1425"/>
                    <a:gd name="T3" fmla="*/ 0 h 267"/>
                    <a:gd name="T4" fmla="*/ 1070 w 1425"/>
                    <a:gd name="T5" fmla="*/ 267 h 267"/>
                    <a:gd name="T6" fmla="*/ 392 w 1425"/>
                    <a:gd name="T7" fmla="*/ 263 h 267"/>
                    <a:gd name="T8" fmla="*/ 0 w 1425"/>
                    <a:gd name="T9" fmla="*/ 0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25" h="267">
                      <a:moveTo>
                        <a:pt x="0" y="0"/>
                      </a:moveTo>
                      <a:lnTo>
                        <a:pt x="1425" y="0"/>
                      </a:lnTo>
                      <a:lnTo>
                        <a:pt x="1070" y="267"/>
                      </a:lnTo>
                      <a:lnTo>
                        <a:pt x="392" y="2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15"/>
                <p:cNvSpPr>
                  <a:spLocks noEditPoints="1"/>
                </p:cNvSpPr>
                <p:nvPr/>
              </p:nvSpPr>
              <p:spPr bwMode="auto">
                <a:xfrm>
                  <a:off x="510" y="2705"/>
                  <a:ext cx="1149" cy="1147"/>
                </a:xfrm>
                <a:custGeom>
                  <a:avLst/>
                  <a:gdLst>
                    <a:gd name="T0" fmla="*/ 1418 w 2300"/>
                    <a:gd name="T1" fmla="*/ 148 h 2295"/>
                    <a:gd name="T2" fmla="*/ 1700 w 2300"/>
                    <a:gd name="T3" fmla="*/ 267 h 2295"/>
                    <a:gd name="T4" fmla="*/ 1933 w 2300"/>
                    <a:gd name="T5" fmla="*/ 459 h 2295"/>
                    <a:gd name="T6" fmla="*/ 2102 w 2300"/>
                    <a:gd name="T7" fmla="*/ 709 h 2295"/>
                    <a:gd name="T8" fmla="*/ 2193 w 2300"/>
                    <a:gd name="T9" fmla="*/ 1003 h 2295"/>
                    <a:gd name="T10" fmla="*/ 2193 w 2300"/>
                    <a:gd name="T11" fmla="*/ 1321 h 2295"/>
                    <a:gd name="T12" fmla="*/ 2102 w 2300"/>
                    <a:gd name="T13" fmla="*/ 1614 h 2295"/>
                    <a:gd name="T14" fmla="*/ 1933 w 2300"/>
                    <a:gd name="T15" fmla="*/ 1864 h 2295"/>
                    <a:gd name="T16" fmla="*/ 1700 w 2300"/>
                    <a:gd name="T17" fmla="*/ 2056 h 2295"/>
                    <a:gd name="T18" fmla="*/ 1418 w 2300"/>
                    <a:gd name="T19" fmla="*/ 2175 h 2295"/>
                    <a:gd name="T20" fmla="*/ 1104 w 2300"/>
                    <a:gd name="T21" fmla="*/ 2206 h 2295"/>
                    <a:gd name="T22" fmla="*/ 798 w 2300"/>
                    <a:gd name="T23" fmla="*/ 2144 h 2295"/>
                    <a:gd name="T24" fmla="*/ 531 w 2300"/>
                    <a:gd name="T25" fmla="*/ 1999 h 2295"/>
                    <a:gd name="T26" fmla="*/ 317 w 2300"/>
                    <a:gd name="T27" fmla="*/ 1786 h 2295"/>
                    <a:gd name="T28" fmla="*/ 172 w 2300"/>
                    <a:gd name="T29" fmla="*/ 1520 h 2295"/>
                    <a:gd name="T30" fmla="*/ 110 w 2300"/>
                    <a:gd name="T31" fmla="*/ 1214 h 2295"/>
                    <a:gd name="T32" fmla="*/ 142 w 2300"/>
                    <a:gd name="T33" fmla="*/ 901 h 2295"/>
                    <a:gd name="T34" fmla="*/ 261 w 2300"/>
                    <a:gd name="T35" fmla="*/ 620 h 2295"/>
                    <a:gd name="T36" fmla="*/ 453 w 2300"/>
                    <a:gd name="T37" fmla="*/ 388 h 2295"/>
                    <a:gd name="T38" fmla="*/ 704 w 2300"/>
                    <a:gd name="T39" fmla="*/ 218 h 2295"/>
                    <a:gd name="T40" fmla="*/ 997 w 2300"/>
                    <a:gd name="T41" fmla="*/ 127 h 2295"/>
                    <a:gd name="T42" fmla="*/ 1209 w 2300"/>
                    <a:gd name="T43" fmla="*/ 1 h 2295"/>
                    <a:gd name="T44" fmla="*/ 1382 w 2300"/>
                    <a:gd name="T45" fmla="*/ 23 h 2295"/>
                    <a:gd name="T46" fmla="*/ 1545 w 2300"/>
                    <a:gd name="T47" fmla="*/ 70 h 2295"/>
                    <a:gd name="T48" fmla="*/ 1793 w 2300"/>
                    <a:gd name="T49" fmla="*/ 196 h 2295"/>
                    <a:gd name="T50" fmla="*/ 2037 w 2300"/>
                    <a:gd name="T51" fmla="*/ 419 h 2295"/>
                    <a:gd name="T52" fmla="*/ 2210 w 2300"/>
                    <a:gd name="T53" fmla="*/ 702 h 2295"/>
                    <a:gd name="T54" fmla="*/ 2264 w 2300"/>
                    <a:gd name="T55" fmla="*/ 862 h 2295"/>
                    <a:gd name="T56" fmla="*/ 2294 w 2300"/>
                    <a:gd name="T57" fmla="*/ 1031 h 2295"/>
                    <a:gd name="T58" fmla="*/ 2298 w 2300"/>
                    <a:gd name="T59" fmla="*/ 1206 h 2295"/>
                    <a:gd name="T60" fmla="*/ 2277 w 2300"/>
                    <a:gd name="T61" fmla="*/ 1379 h 2295"/>
                    <a:gd name="T62" fmla="*/ 2230 w 2300"/>
                    <a:gd name="T63" fmla="*/ 1542 h 2295"/>
                    <a:gd name="T64" fmla="*/ 2103 w 2300"/>
                    <a:gd name="T65" fmla="*/ 1789 h 2295"/>
                    <a:gd name="T66" fmla="*/ 1882 w 2300"/>
                    <a:gd name="T67" fmla="*/ 2032 h 2295"/>
                    <a:gd name="T68" fmla="*/ 1598 w 2300"/>
                    <a:gd name="T69" fmla="*/ 2205 h 2295"/>
                    <a:gd name="T70" fmla="*/ 1437 w 2300"/>
                    <a:gd name="T71" fmla="*/ 2259 h 2295"/>
                    <a:gd name="T72" fmla="*/ 1267 w 2300"/>
                    <a:gd name="T73" fmla="*/ 2289 h 2295"/>
                    <a:gd name="T74" fmla="*/ 1091 w 2300"/>
                    <a:gd name="T75" fmla="*/ 2293 h 2295"/>
                    <a:gd name="T76" fmla="*/ 920 w 2300"/>
                    <a:gd name="T77" fmla="*/ 2271 h 2295"/>
                    <a:gd name="T78" fmla="*/ 755 w 2300"/>
                    <a:gd name="T79" fmla="*/ 2226 h 2295"/>
                    <a:gd name="T80" fmla="*/ 508 w 2300"/>
                    <a:gd name="T81" fmla="*/ 2099 h 2295"/>
                    <a:gd name="T82" fmla="*/ 263 w 2300"/>
                    <a:gd name="T83" fmla="*/ 1878 h 2295"/>
                    <a:gd name="T84" fmla="*/ 90 w 2300"/>
                    <a:gd name="T85" fmla="*/ 1594 h 2295"/>
                    <a:gd name="T86" fmla="*/ 36 w 2300"/>
                    <a:gd name="T87" fmla="*/ 1434 h 2295"/>
                    <a:gd name="T88" fmla="*/ 6 w 2300"/>
                    <a:gd name="T89" fmla="*/ 1265 h 2295"/>
                    <a:gd name="T90" fmla="*/ 2 w 2300"/>
                    <a:gd name="T91" fmla="*/ 1089 h 2295"/>
                    <a:gd name="T92" fmla="*/ 24 w 2300"/>
                    <a:gd name="T93" fmla="*/ 917 h 2295"/>
                    <a:gd name="T94" fmla="*/ 70 w 2300"/>
                    <a:gd name="T95" fmla="*/ 754 h 2295"/>
                    <a:gd name="T96" fmla="*/ 197 w 2300"/>
                    <a:gd name="T97" fmla="*/ 507 h 2295"/>
                    <a:gd name="T98" fmla="*/ 420 w 2300"/>
                    <a:gd name="T99" fmla="*/ 262 h 2295"/>
                    <a:gd name="T100" fmla="*/ 704 w 2300"/>
                    <a:gd name="T101" fmla="*/ 91 h 2295"/>
                    <a:gd name="T102" fmla="*/ 863 w 2300"/>
                    <a:gd name="T103" fmla="*/ 36 h 2295"/>
                    <a:gd name="T104" fmla="*/ 1033 w 2300"/>
                    <a:gd name="T105" fmla="*/ 7 h 2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300" h="2295">
                      <a:moveTo>
                        <a:pt x="1158" y="116"/>
                      </a:moveTo>
                      <a:lnTo>
                        <a:pt x="1210" y="117"/>
                      </a:lnTo>
                      <a:lnTo>
                        <a:pt x="1264" y="120"/>
                      </a:lnTo>
                      <a:lnTo>
                        <a:pt x="1317" y="127"/>
                      </a:lnTo>
                      <a:lnTo>
                        <a:pt x="1368" y="137"/>
                      </a:lnTo>
                      <a:lnTo>
                        <a:pt x="1418" y="148"/>
                      </a:lnTo>
                      <a:lnTo>
                        <a:pt x="1468" y="163"/>
                      </a:lnTo>
                      <a:lnTo>
                        <a:pt x="1516" y="180"/>
                      </a:lnTo>
                      <a:lnTo>
                        <a:pt x="1565" y="197"/>
                      </a:lnTo>
                      <a:lnTo>
                        <a:pt x="1610" y="218"/>
                      </a:lnTo>
                      <a:lnTo>
                        <a:pt x="1656" y="242"/>
                      </a:lnTo>
                      <a:lnTo>
                        <a:pt x="1700" y="267"/>
                      </a:lnTo>
                      <a:lnTo>
                        <a:pt x="1742" y="294"/>
                      </a:lnTo>
                      <a:lnTo>
                        <a:pt x="1783" y="323"/>
                      </a:lnTo>
                      <a:lnTo>
                        <a:pt x="1823" y="355"/>
                      </a:lnTo>
                      <a:lnTo>
                        <a:pt x="1861" y="388"/>
                      </a:lnTo>
                      <a:lnTo>
                        <a:pt x="1898" y="423"/>
                      </a:lnTo>
                      <a:lnTo>
                        <a:pt x="1933" y="459"/>
                      </a:lnTo>
                      <a:lnTo>
                        <a:pt x="1966" y="497"/>
                      </a:lnTo>
                      <a:lnTo>
                        <a:pt x="1996" y="536"/>
                      </a:lnTo>
                      <a:lnTo>
                        <a:pt x="2025" y="577"/>
                      </a:lnTo>
                      <a:lnTo>
                        <a:pt x="2053" y="620"/>
                      </a:lnTo>
                      <a:lnTo>
                        <a:pt x="2078" y="663"/>
                      </a:lnTo>
                      <a:lnTo>
                        <a:pt x="2102" y="709"/>
                      </a:lnTo>
                      <a:lnTo>
                        <a:pt x="2122" y="754"/>
                      </a:lnTo>
                      <a:lnTo>
                        <a:pt x="2142" y="803"/>
                      </a:lnTo>
                      <a:lnTo>
                        <a:pt x="2158" y="851"/>
                      </a:lnTo>
                      <a:lnTo>
                        <a:pt x="2172" y="901"/>
                      </a:lnTo>
                      <a:lnTo>
                        <a:pt x="2183" y="950"/>
                      </a:lnTo>
                      <a:lnTo>
                        <a:pt x="2193" y="1003"/>
                      </a:lnTo>
                      <a:lnTo>
                        <a:pt x="2200" y="1054"/>
                      </a:lnTo>
                      <a:lnTo>
                        <a:pt x="2204" y="1108"/>
                      </a:lnTo>
                      <a:lnTo>
                        <a:pt x="2205" y="1162"/>
                      </a:lnTo>
                      <a:lnTo>
                        <a:pt x="2204" y="1214"/>
                      </a:lnTo>
                      <a:lnTo>
                        <a:pt x="2200" y="1268"/>
                      </a:lnTo>
                      <a:lnTo>
                        <a:pt x="2193" y="1321"/>
                      </a:lnTo>
                      <a:lnTo>
                        <a:pt x="2183" y="1372"/>
                      </a:lnTo>
                      <a:lnTo>
                        <a:pt x="2172" y="1422"/>
                      </a:lnTo>
                      <a:lnTo>
                        <a:pt x="2158" y="1471"/>
                      </a:lnTo>
                      <a:lnTo>
                        <a:pt x="2142" y="1520"/>
                      </a:lnTo>
                      <a:lnTo>
                        <a:pt x="2122" y="1568"/>
                      </a:lnTo>
                      <a:lnTo>
                        <a:pt x="2102" y="1614"/>
                      </a:lnTo>
                      <a:lnTo>
                        <a:pt x="2078" y="1659"/>
                      </a:lnTo>
                      <a:lnTo>
                        <a:pt x="2053" y="1703"/>
                      </a:lnTo>
                      <a:lnTo>
                        <a:pt x="2025" y="1745"/>
                      </a:lnTo>
                      <a:lnTo>
                        <a:pt x="1996" y="1786"/>
                      </a:lnTo>
                      <a:lnTo>
                        <a:pt x="1966" y="1826"/>
                      </a:lnTo>
                      <a:lnTo>
                        <a:pt x="1933" y="1864"/>
                      </a:lnTo>
                      <a:lnTo>
                        <a:pt x="1898" y="1900"/>
                      </a:lnTo>
                      <a:lnTo>
                        <a:pt x="1861" y="1936"/>
                      </a:lnTo>
                      <a:lnTo>
                        <a:pt x="1823" y="1967"/>
                      </a:lnTo>
                      <a:lnTo>
                        <a:pt x="1783" y="1999"/>
                      </a:lnTo>
                      <a:lnTo>
                        <a:pt x="1742" y="2028"/>
                      </a:lnTo>
                      <a:lnTo>
                        <a:pt x="1700" y="2056"/>
                      </a:lnTo>
                      <a:lnTo>
                        <a:pt x="1656" y="2081"/>
                      </a:lnTo>
                      <a:lnTo>
                        <a:pt x="1610" y="2104"/>
                      </a:lnTo>
                      <a:lnTo>
                        <a:pt x="1565" y="2125"/>
                      </a:lnTo>
                      <a:lnTo>
                        <a:pt x="1516" y="2144"/>
                      </a:lnTo>
                      <a:lnTo>
                        <a:pt x="1468" y="2161"/>
                      </a:lnTo>
                      <a:lnTo>
                        <a:pt x="1418" y="2175"/>
                      </a:lnTo>
                      <a:lnTo>
                        <a:pt x="1368" y="2186"/>
                      </a:lnTo>
                      <a:lnTo>
                        <a:pt x="1317" y="2195"/>
                      </a:lnTo>
                      <a:lnTo>
                        <a:pt x="1264" y="2202"/>
                      </a:lnTo>
                      <a:lnTo>
                        <a:pt x="1210" y="2206"/>
                      </a:lnTo>
                      <a:lnTo>
                        <a:pt x="1158" y="2208"/>
                      </a:lnTo>
                      <a:lnTo>
                        <a:pt x="1104" y="2206"/>
                      </a:lnTo>
                      <a:lnTo>
                        <a:pt x="1050" y="2202"/>
                      </a:lnTo>
                      <a:lnTo>
                        <a:pt x="997" y="2195"/>
                      </a:lnTo>
                      <a:lnTo>
                        <a:pt x="946" y="2186"/>
                      </a:lnTo>
                      <a:lnTo>
                        <a:pt x="896" y="2175"/>
                      </a:lnTo>
                      <a:lnTo>
                        <a:pt x="846" y="2161"/>
                      </a:lnTo>
                      <a:lnTo>
                        <a:pt x="798" y="2144"/>
                      </a:lnTo>
                      <a:lnTo>
                        <a:pt x="749" y="2125"/>
                      </a:lnTo>
                      <a:lnTo>
                        <a:pt x="704" y="2104"/>
                      </a:lnTo>
                      <a:lnTo>
                        <a:pt x="658" y="2081"/>
                      </a:lnTo>
                      <a:lnTo>
                        <a:pt x="614" y="2056"/>
                      </a:lnTo>
                      <a:lnTo>
                        <a:pt x="572" y="2028"/>
                      </a:lnTo>
                      <a:lnTo>
                        <a:pt x="531" y="1999"/>
                      </a:lnTo>
                      <a:lnTo>
                        <a:pt x="490" y="1967"/>
                      </a:lnTo>
                      <a:lnTo>
                        <a:pt x="453" y="1936"/>
                      </a:lnTo>
                      <a:lnTo>
                        <a:pt x="416" y="1900"/>
                      </a:lnTo>
                      <a:lnTo>
                        <a:pt x="381" y="1864"/>
                      </a:lnTo>
                      <a:lnTo>
                        <a:pt x="349" y="1826"/>
                      </a:lnTo>
                      <a:lnTo>
                        <a:pt x="317" y="1786"/>
                      </a:lnTo>
                      <a:lnTo>
                        <a:pt x="288" y="1745"/>
                      </a:lnTo>
                      <a:lnTo>
                        <a:pt x="261" y="1703"/>
                      </a:lnTo>
                      <a:lnTo>
                        <a:pt x="236" y="1659"/>
                      </a:lnTo>
                      <a:lnTo>
                        <a:pt x="212" y="1614"/>
                      </a:lnTo>
                      <a:lnTo>
                        <a:pt x="191" y="1568"/>
                      </a:lnTo>
                      <a:lnTo>
                        <a:pt x="172" y="1520"/>
                      </a:lnTo>
                      <a:lnTo>
                        <a:pt x="155" y="1471"/>
                      </a:lnTo>
                      <a:lnTo>
                        <a:pt x="142" y="1422"/>
                      </a:lnTo>
                      <a:lnTo>
                        <a:pt x="131" y="1372"/>
                      </a:lnTo>
                      <a:lnTo>
                        <a:pt x="121" y="1321"/>
                      </a:lnTo>
                      <a:lnTo>
                        <a:pt x="114" y="1268"/>
                      </a:lnTo>
                      <a:lnTo>
                        <a:pt x="110" y="1214"/>
                      </a:lnTo>
                      <a:lnTo>
                        <a:pt x="108" y="1162"/>
                      </a:lnTo>
                      <a:lnTo>
                        <a:pt x="110" y="1108"/>
                      </a:lnTo>
                      <a:lnTo>
                        <a:pt x="114" y="1054"/>
                      </a:lnTo>
                      <a:lnTo>
                        <a:pt x="121" y="1003"/>
                      </a:lnTo>
                      <a:lnTo>
                        <a:pt x="131" y="950"/>
                      </a:lnTo>
                      <a:lnTo>
                        <a:pt x="142" y="901"/>
                      </a:lnTo>
                      <a:lnTo>
                        <a:pt x="155" y="851"/>
                      </a:lnTo>
                      <a:lnTo>
                        <a:pt x="172" y="803"/>
                      </a:lnTo>
                      <a:lnTo>
                        <a:pt x="191" y="754"/>
                      </a:lnTo>
                      <a:lnTo>
                        <a:pt x="212" y="709"/>
                      </a:lnTo>
                      <a:lnTo>
                        <a:pt x="236" y="663"/>
                      </a:lnTo>
                      <a:lnTo>
                        <a:pt x="261" y="620"/>
                      </a:lnTo>
                      <a:lnTo>
                        <a:pt x="288" y="577"/>
                      </a:lnTo>
                      <a:lnTo>
                        <a:pt x="317" y="536"/>
                      </a:lnTo>
                      <a:lnTo>
                        <a:pt x="349" y="497"/>
                      </a:lnTo>
                      <a:lnTo>
                        <a:pt x="381" y="459"/>
                      </a:lnTo>
                      <a:lnTo>
                        <a:pt x="416" y="423"/>
                      </a:lnTo>
                      <a:lnTo>
                        <a:pt x="453" y="388"/>
                      </a:lnTo>
                      <a:lnTo>
                        <a:pt x="490" y="355"/>
                      </a:lnTo>
                      <a:lnTo>
                        <a:pt x="531" y="323"/>
                      </a:lnTo>
                      <a:lnTo>
                        <a:pt x="572" y="294"/>
                      </a:lnTo>
                      <a:lnTo>
                        <a:pt x="614" y="267"/>
                      </a:lnTo>
                      <a:lnTo>
                        <a:pt x="658" y="242"/>
                      </a:lnTo>
                      <a:lnTo>
                        <a:pt x="704" y="218"/>
                      </a:lnTo>
                      <a:lnTo>
                        <a:pt x="749" y="197"/>
                      </a:lnTo>
                      <a:lnTo>
                        <a:pt x="798" y="180"/>
                      </a:lnTo>
                      <a:lnTo>
                        <a:pt x="846" y="163"/>
                      </a:lnTo>
                      <a:lnTo>
                        <a:pt x="896" y="148"/>
                      </a:lnTo>
                      <a:lnTo>
                        <a:pt x="946" y="137"/>
                      </a:lnTo>
                      <a:lnTo>
                        <a:pt x="997" y="127"/>
                      </a:lnTo>
                      <a:lnTo>
                        <a:pt x="1050" y="120"/>
                      </a:lnTo>
                      <a:lnTo>
                        <a:pt x="1104" y="117"/>
                      </a:lnTo>
                      <a:lnTo>
                        <a:pt x="1158" y="116"/>
                      </a:lnTo>
                      <a:close/>
                      <a:moveTo>
                        <a:pt x="1151" y="0"/>
                      </a:moveTo>
                      <a:lnTo>
                        <a:pt x="1180" y="1"/>
                      </a:lnTo>
                      <a:lnTo>
                        <a:pt x="1209" y="1"/>
                      </a:lnTo>
                      <a:lnTo>
                        <a:pt x="1238" y="4"/>
                      </a:lnTo>
                      <a:lnTo>
                        <a:pt x="1267" y="7"/>
                      </a:lnTo>
                      <a:lnTo>
                        <a:pt x="1296" y="10"/>
                      </a:lnTo>
                      <a:lnTo>
                        <a:pt x="1325" y="14"/>
                      </a:lnTo>
                      <a:lnTo>
                        <a:pt x="1353" y="18"/>
                      </a:lnTo>
                      <a:lnTo>
                        <a:pt x="1382" y="23"/>
                      </a:lnTo>
                      <a:lnTo>
                        <a:pt x="1410" y="30"/>
                      </a:lnTo>
                      <a:lnTo>
                        <a:pt x="1437" y="36"/>
                      </a:lnTo>
                      <a:lnTo>
                        <a:pt x="1465" y="44"/>
                      </a:lnTo>
                      <a:lnTo>
                        <a:pt x="1491" y="52"/>
                      </a:lnTo>
                      <a:lnTo>
                        <a:pt x="1519" y="61"/>
                      </a:lnTo>
                      <a:lnTo>
                        <a:pt x="1545" y="70"/>
                      </a:lnTo>
                      <a:lnTo>
                        <a:pt x="1571" y="80"/>
                      </a:lnTo>
                      <a:lnTo>
                        <a:pt x="1598" y="91"/>
                      </a:lnTo>
                      <a:lnTo>
                        <a:pt x="1648" y="113"/>
                      </a:lnTo>
                      <a:lnTo>
                        <a:pt x="1697" y="139"/>
                      </a:lnTo>
                      <a:lnTo>
                        <a:pt x="1746" y="167"/>
                      </a:lnTo>
                      <a:lnTo>
                        <a:pt x="1793" y="196"/>
                      </a:lnTo>
                      <a:lnTo>
                        <a:pt x="1837" y="229"/>
                      </a:lnTo>
                      <a:lnTo>
                        <a:pt x="1882" y="262"/>
                      </a:lnTo>
                      <a:lnTo>
                        <a:pt x="1923" y="298"/>
                      </a:lnTo>
                      <a:lnTo>
                        <a:pt x="1963" y="337"/>
                      </a:lnTo>
                      <a:lnTo>
                        <a:pt x="2001" y="377"/>
                      </a:lnTo>
                      <a:lnTo>
                        <a:pt x="2037" y="419"/>
                      </a:lnTo>
                      <a:lnTo>
                        <a:pt x="2071" y="461"/>
                      </a:lnTo>
                      <a:lnTo>
                        <a:pt x="2103" y="507"/>
                      </a:lnTo>
                      <a:lnTo>
                        <a:pt x="2133" y="554"/>
                      </a:lnTo>
                      <a:lnTo>
                        <a:pt x="2161" y="601"/>
                      </a:lnTo>
                      <a:lnTo>
                        <a:pt x="2186" y="651"/>
                      </a:lnTo>
                      <a:lnTo>
                        <a:pt x="2210" y="702"/>
                      </a:lnTo>
                      <a:lnTo>
                        <a:pt x="2221" y="728"/>
                      </a:lnTo>
                      <a:lnTo>
                        <a:pt x="2230" y="754"/>
                      </a:lnTo>
                      <a:lnTo>
                        <a:pt x="2240" y="781"/>
                      </a:lnTo>
                      <a:lnTo>
                        <a:pt x="2248" y="807"/>
                      </a:lnTo>
                      <a:lnTo>
                        <a:pt x="2257" y="834"/>
                      </a:lnTo>
                      <a:lnTo>
                        <a:pt x="2264" y="862"/>
                      </a:lnTo>
                      <a:lnTo>
                        <a:pt x="2270" y="890"/>
                      </a:lnTo>
                      <a:lnTo>
                        <a:pt x="2277" y="917"/>
                      </a:lnTo>
                      <a:lnTo>
                        <a:pt x="2282" y="945"/>
                      </a:lnTo>
                      <a:lnTo>
                        <a:pt x="2287" y="974"/>
                      </a:lnTo>
                      <a:lnTo>
                        <a:pt x="2291" y="1002"/>
                      </a:lnTo>
                      <a:lnTo>
                        <a:pt x="2294" y="1031"/>
                      </a:lnTo>
                      <a:lnTo>
                        <a:pt x="2297" y="1060"/>
                      </a:lnTo>
                      <a:lnTo>
                        <a:pt x="2298" y="1089"/>
                      </a:lnTo>
                      <a:lnTo>
                        <a:pt x="2300" y="1118"/>
                      </a:lnTo>
                      <a:lnTo>
                        <a:pt x="2300" y="1148"/>
                      </a:lnTo>
                      <a:lnTo>
                        <a:pt x="2300" y="1177"/>
                      </a:lnTo>
                      <a:lnTo>
                        <a:pt x="2298" y="1206"/>
                      </a:lnTo>
                      <a:lnTo>
                        <a:pt x="2297" y="1236"/>
                      </a:lnTo>
                      <a:lnTo>
                        <a:pt x="2294" y="1265"/>
                      </a:lnTo>
                      <a:lnTo>
                        <a:pt x="2291" y="1293"/>
                      </a:lnTo>
                      <a:lnTo>
                        <a:pt x="2287" y="1322"/>
                      </a:lnTo>
                      <a:lnTo>
                        <a:pt x="2282" y="1350"/>
                      </a:lnTo>
                      <a:lnTo>
                        <a:pt x="2277" y="1379"/>
                      </a:lnTo>
                      <a:lnTo>
                        <a:pt x="2270" y="1406"/>
                      </a:lnTo>
                      <a:lnTo>
                        <a:pt x="2264" y="1434"/>
                      </a:lnTo>
                      <a:lnTo>
                        <a:pt x="2257" y="1462"/>
                      </a:lnTo>
                      <a:lnTo>
                        <a:pt x="2248" y="1488"/>
                      </a:lnTo>
                      <a:lnTo>
                        <a:pt x="2240" y="1516"/>
                      </a:lnTo>
                      <a:lnTo>
                        <a:pt x="2230" y="1542"/>
                      </a:lnTo>
                      <a:lnTo>
                        <a:pt x="2221" y="1568"/>
                      </a:lnTo>
                      <a:lnTo>
                        <a:pt x="2210" y="1594"/>
                      </a:lnTo>
                      <a:lnTo>
                        <a:pt x="2186" y="1644"/>
                      </a:lnTo>
                      <a:lnTo>
                        <a:pt x="2161" y="1694"/>
                      </a:lnTo>
                      <a:lnTo>
                        <a:pt x="2133" y="1742"/>
                      </a:lnTo>
                      <a:lnTo>
                        <a:pt x="2103" y="1789"/>
                      </a:lnTo>
                      <a:lnTo>
                        <a:pt x="2071" y="1833"/>
                      </a:lnTo>
                      <a:lnTo>
                        <a:pt x="2037" y="1878"/>
                      </a:lnTo>
                      <a:lnTo>
                        <a:pt x="2001" y="1919"/>
                      </a:lnTo>
                      <a:lnTo>
                        <a:pt x="1963" y="1959"/>
                      </a:lnTo>
                      <a:lnTo>
                        <a:pt x="1923" y="1996"/>
                      </a:lnTo>
                      <a:lnTo>
                        <a:pt x="1882" y="2032"/>
                      </a:lnTo>
                      <a:lnTo>
                        <a:pt x="1837" y="2067"/>
                      </a:lnTo>
                      <a:lnTo>
                        <a:pt x="1793" y="2099"/>
                      </a:lnTo>
                      <a:lnTo>
                        <a:pt x="1746" y="2129"/>
                      </a:lnTo>
                      <a:lnTo>
                        <a:pt x="1697" y="2157"/>
                      </a:lnTo>
                      <a:lnTo>
                        <a:pt x="1648" y="2181"/>
                      </a:lnTo>
                      <a:lnTo>
                        <a:pt x="1598" y="2205"/>
                      </a:lnTo>
                      <a:lnTo>
                        <a:pt x="1571" y="2216"/>
                      </a:lnTo>
                      <a:lnTo>
                        <a:pt x="1545" y="2226"/>
                      </a:lnTo>
                      <a:lnTo>
                        <a:pt x="1519" y="2235"/>
                      </a:lnTo>
                      <a:lnTo>
                        <a:pt x="1491" y="2244"/>
                      </a:lnTo>
                      <a:lnTo>
                        <a:pt x="1465" y="2252"/>
                      </a:lnTo>
                      <a:lnTo>
                        <a:pt x="1437" y="2259"/>
                      </a:lnTo>
                      <a:lnTo>
                        <a:pt x="1410" y="2266"/>
                      </a:lnTo>
                      <a:lnTo>
                        <a:pt x="1382" y="2271"/>
                      </a:lnTo>
                      <a:lnTo>
                        <a:pt x="1353" y="2277"/>
                      </a:lnTo>
                      <a:lnTo>
                        <a:pt x="1325" y="2282"/>
                      </a:lnTo>
                      <a:lnTo>
                        <a:pt x="1296" y="2286"/>
                      </a:lnTo>
                      <a:lnTo>
                        <a:pt x="1267" y="2289"/>
                      </a:lnTo>
                      <a:lnTo>
                        <a:pt x="1238" y="2292"/>
                      </a:lnTo>
                      <a:lnTo>
                        <a:pt x="1209" y="2293"/>
                      </a:lnTo>
                      <a:lnTo>
                        <a:pt x="1180" y="2295"/>
                      </a:lnTo>
                      <a:lnTo>
                        <a:pt x="1151" y="2295"/>
                      </a:lnTo>
                      <a:lnTo>
                        <a:pt x="1120" y="2295"/>
                      </a:lnTo>
                      <a:lnTo>
                        <a:pt x="1091" y="2293"/>
                      </a:lnTo>
                      <a:lnTo>
                        <a:pt x="1062" y="2292"/>
                      </a:lnTo>
                      <a:lnTo>
                        <a:pt x="1033" y="2289"/>
                      </a:lnTo>
                      <a:lnTo>
                        <a:pt x="1004" y="2286"/>
                      </a:lnTo>
                      <a:lnTo>
                        <a:pt x="975" y="2282"/>
                      </a:lnTo>
                      <a:lnTo>
                        <a:pt x="947" y="2277"/>
                      </a:lnTo>
                      <a:lnTo>
                        <a:pt x="920" y="2271"/>
                      </a:lnTo>
                      <a:lnTo>
                        <a:pt x="890" y="2266"/>
                      </a:lnTo>
                      <a:lnTo>
                        <a:pt x="863" y="2259"/>
                      </a:lnTo>
                      <a:lnTo>
                        <a:pt x="836" y="2252"/>
                      </a:lnTo>
                      <a:lnTo>
                        <a:pt x="809" y="2244"/>
                      </a:lnTo>
                      <a:lnTo>
                        <a:pt x="782" y="2235"/>
                      </a:lnTo>
                      <a:lnTo>
                        <a:pt x="755" y="2226"/>
                      </a:lnTo>
                      <a:lnTo>
                        <a:pt x="730" y="2216"/>
                      </a:lnTo>
                      <a:lnTo>
                        <a:pt x="704" y="2205"/>
                      </a:lnTo>
                      <a:lnTo>
                        <a:pt x="652" y="2181"/>
                      </a:lnTo>
                      <a:lnTo>
                        <a:pt x="603" y="2157"/>
                      </a:lnTo>
                      <a:lnTo>
                        <a:pt x="554" y="2129"/>
                      </a:lnTo>
                      <a:lnTo>
                        <a:pt x="508" y="2099"/>
                      </a:lnTo>
                      <a:lnTo>
                        <a:pt x="463" y="2067"/>
                      </a:lnTo>
                      <a:lnTo>
                        <a:pt x="420" y="2032"/>
                      </a:lnTo>
                      <a:lnTo>
                        <a:pt x="378" y="1996"/>
                      </a:lnTo>
                      <a:lnTo>
                        <a:pt x="338" y="1959"/>
                      </a:lnTo>
                      <a:lnTo>
                        <a:pt x="299" y="1919"/>
                      </a:lnTo>
                      <a:lnTo>
                        <a:pt x="263" y="1878"/>
                      </a:lnTo>
                      <a:lnTo>
                        <a:pt x="229" y="1833"/>
                      </a:lnTo>
                      <a:lnTo>
                        <a:pt x="197" y="1789"/>
                      </a:lnTo>
                      <a:lnTo>
                        <a:pt x="167" y="1742"/>
                      </a:lnTo>
                      <a:lnTo>
                        <a:pt x="139" y="1694"/>
                      </a:lnTo>
                      <a:lnTo>
                        <a:pt x="114" y="1644"/>
                      </a:lnTo>
                      <a:lnTo>
                        <a:pt x="90" y="1594"/>
                      </a:lnTo>
                      <a:lnTo>
                        <a:pt x="81" y="1568"/>
                      </a:lnTo>
                      <a:lnTo>
                        <a:pt x="70" y="1542"/>
                      </a:lnTo>
                      <a:lnTo>
                        <a:pt x="61" y="1516"/>
                      </a:lnTo>
                      <a:lnTo>
                        <a:pt x="52" y="1488"/>
                      </a:lnTo>
                      <a:lnTo>
                        <a:pt x="43" y="1462"/>
                      </a:lnTo>
                      <a:lnTo>
                        <a:pt x="36" y="1434"/>
                      </a:lnTo>
                      <a:lnTo>
                        <a:pt x="29" y="1406"/>
                      </a:lnTo>
                      <a:lnTo>
                        <a:pt x="24" y="1379"/>
                      </a:lnTo>
                      <a:lnTo>
                        <a:pt x="18" y="1350"/>
                      </a:lnTo>
                      <a:lnTo>
                        <a:pt x="13" y="1322"/>
                      </a:lnTo>
                      <a:lnTo>
                        <a:pt x="10" y="1293"/>
                      </a:lnTo>
                      <a:lnTo>
                        <a:pt x="6" y="1265"/>
                      </a:lnTo>
                      <a:lnTo>
                        <a:pt x="3" y="1236"/>
                      </a:lnTo>
                      <a:lnTo>
                        <a:pt x="2" y="1206"/>
                      </a:lnTo>
                      <a:lnTo>
                        <a:pt x="0" y="1177"/>
                      </a:lnTo>
                      <a:lnTo>
                        <a:pt x="0" y="1148"/>
                      </a:lnTo>
                      <a:lnTo>
                        <a:pt x="0" y="1118"/>
                      </a:lnTo>
                      <a:lnTo>
                        <a:pt x="2" y="1089"/>
                      </a:lnTo>
                      <a:lnTo>
                        <a:pt x="3" y="1060"/>
                      </a:lnTo>
                      <a:lnTo>
                        <a:pt x="6" y="1031"/>
                      </a:lnTo>
                      <a:lnTo>
                        <a:pt x="10" y="1002"/>
                      </a:lnTo>
                      <a:lnTo>
                        <a:pt x="13" y="974"/>
                      </a:lnTo>
                      <a:lnTo>
                        <a:pt x="18" y="945"/>
                      </a:lnTo>
                      <a:lnTo>
                        <a:pt x="24" y="917"/>
                      </a:lnTo>
                      <a:lnTo>
                        <a:pt x="29" y="890"/>
                      </a:lnTo>
                      <a:lnTo>
                        <a:pt x="36" y="862"/>
                      </a:lnTo>
                      <a:lnTo>
                        <a:pt x="43" y="834"/>
                      </a:lnTo>
                      <a:lnTo>
                        <a:pt x="52" y="807"/>
                      </a:lnTo>
                      <a:lnTo>
                        <a:pt x="61" y="781"/>
                      </a:lnTo>
                      <a:lnTo>
                        <a:pt x="70" y="754"/>
                      </a:lnTo>
                      <a:lnTo>
                        <a:pt x="81" y="728"/>
                      </a:lnTo>
                      <a:lnTo>
                        <a:pt x="90" y="702"/>
                      </a:lnTo>
                      <a:lnTo>
                        <a:pt x="114" y="651"/>
                      </a:lnTo>
                      <a:lnTo>
                        <a:pt x="139" y="601"/>
                      </a:lnTo>
                      <a:lnTo>
                        <a:pt x="167" y="554"/>
                      </a:lnTo>
                      <a:lnTo>
                        <a:pt x="197" y="507"/>
                      </a:lnTo>
                      <a:lnTo>
                        <a:pt x="229" y="461"/>
                      </a:lnTo>
                      <a:lnTo>
                        <a:pt x="263" y="419"/>
                      </a:lnTo>
                      <a:lnTo>
                        <a:pt x="299" y="377"/>
                      </a:lnTo>
                      <a:lnTo>
                        <a:pt x="338" y="337"/>
                      </a:lnTo>
                      <a:lnTo>
                        <a:pt x="378" y="298"/>
                      </a:lnTo>
                      <a:lnTo>
                        <a:pt x="420" y="262"/>
                      </a:lnTo>
                      <a:lnTo>
                        <a:pt x="463" y="229"/>
                      </a:lnTo>
                      <a:lnTo>
                        <a:pt x="508" y="196"/>
                      </a:lnTo>
                      <a:lnTo>
                        <a:pt x="554" y="167"/>
                      </a:lnTo>
                      <a:lnTo>
                        <a:pt x="603" y="139"/>
                      </a:lnTo>
                      <a:lnTo>
                        <a:pt x="652" y="113"/>
                      </a:lnTo>
                      <a:lnTo>
                        <a:pt x="704" y="91"/>
                      </a:lnTo>
                      <a:lnTo>
                        <a:pt x="730" y="80"/>
                      </a:lnTo>
                      <a:lnTo>
                        <a:pt x="755" y="70"/>
                      </a:lnTo>
                      <a:lnTo>
                        <a:pt x="782" y="61"/>
                      </a:lnTo>
                      <a:lnTo>
                        <a:pt x="809" y="52"/>
                      </a:lnTo>
                      <a:lnTo>
                        <a:pt x="836" y="44"/>
                      </a:lnTo>
                      <a:lnTo>
                        <a:pt x="863" y="36"/>
                      </a:lnTo>
                      <a:lnTo>
                        <a:pt x="890" y="30"/>
                      </a:lnTo>
                      <a:lnTo>
                        <a:pt x="920" y="23"/>
                      </a:lnTo>
                      <a:lnTo>
                        <a:pt x="947" y="18"/>
                      </a:lnTo>
                      <a:lnTo>
                        <a:pt x="975" y="14"/>
                      </a:lnTo>
                      <a:lnTo>
                        <a:pt x="1004" y="10"/>
                      </a:lnTo>
                      <a:lnTo>
                        <a:pt x="1033" y="7"/>
                      </a:lnTo>
                      <a:lnTo>
                        <a:pt x="1062" y="4"/>
                      </a:lnTo>
                      <a:lnTo>
                        <a:pt x="1091" y="1"/>
                      </a:lnTo>
                      <a:lnTo>
                        <a:pt x="1120" y="1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5180" y="3794"/>
                <a:ext cx="44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i="1">
                    <a:solidFill>
                      <a:schemeClr val="bg1"/>
                    </a:solidFill>
                  </a:rPr>
                  <a:t>CRWR</a:t>
                </a:r>
                <a:endParaRPr lang="en-US" sz="1400" b="1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36" name="Text Box 17"/>
            <p:cNvSpPr txBox="1">
              <a:spLocks noChangeArrowheads="1"/>
            </p:cNvSpPr>
            <p:nvPr/>
          </p:nvSpPr>
          <p:spPr bwMode="auto">
            <a:xfrm>
              <a:off x="1242391" y="5530849"/>
              <a:ext cx="735013" cy="304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2000" b="1" i="1" dirty="0">
                  <a:solidFill>
                    <a:srgbClr val="2512AE"/>
                  </a:solidFill>
                </a:rPr>
                <a:t>CRWR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31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39254" y="2515097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Global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405933" y="3200400"/>
            <a:ext cx="2081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Accounting</a:t>
            </a:r>
          </a:p>
          <a:p>
            <a:pPr algn="ctr"/>
            <a:r>
              <a:rPr lang="en-US" sz="2000" dirty="0" smtClean="0"/>
              <a:t>How much water?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945" y="4288211"/>
            <a:ext cx="2039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Regional, State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698836" y="4100458"/>
            <a:ext cx="2628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Management</a:t>
            </a:r>
          </a:p>
          <a:p>
            <a:pPr algn="ctr"/>
            <a:r>
              <a:rPr lang="en-US" sz="2000" dirty="0" smtClean="0"/>
              <a:t>Solving water problems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5033962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Engineering</a:t>
            </a:r>
          </a:p>
          <a:p>
            <a:pPr algn="ctr"/>
            <a:r>
              <a:rPr lang="en-US" sz="2000" dirty="0" smtClean="0"/>
              <a:t>How does this affect me?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65546" y="5190131"/>
            <a:ext cx="2038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Local, Personal</a:t>
            </a:r>
            <a:endParaRPr lang="en-US" sz="24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Scales of Application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Isosceles Triangle 2"/>
          <p:cNvSpPr/>
          <p:nvPr/>
        </p:nvSpPr>
        <p:spPr>
          <a:xfrm>
            <a:off x="2286000" y="1752600"/>
            <a:ext cx="3886200" cy="41910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3564370" y="3200400"/>
            <a:ext cx="13560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43200" y="5033962"/>
            <a:ext cx="2971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29734" y="4288211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River Basin, Aquifer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78225" y="3470046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Landscape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0400" y="5190131"/>
            <a:ext cx="207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My house, </a:t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>my well, my ranch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124200" y="4070211"/>
            <a:ext cx="2209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682248" y="3377713"/>
            <a:ext cx="124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Nationa</a:t>
            </a:r>
            <a:r>
              <a:rPr lang="en-US" sz="2400" dirty="0"/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2025" y="2667000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World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49448" y="2326259"/>
            <a:ext cx="2127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Assessment </a:t>
            </a:r>
          </a:p>
          <a:p>
            <a:pPr algn="ctr"/>
            <a:r>
              <a:rPr lang="en-US" sz="2000" dirty="0" smtClean="0"/>
              <a:t>Water and Climate</a:t>
            </a:r>
          </a:p>
        </p:txBody>
      </p:sp>
    </p:spTree>
    <p:extLst>
      <p:ext uri="{BB962C8B-B14F-4D97-AF65-F5344CB8AC3E}">
        <p14:creationId xmlns:p14="http://schemas.microsoft.com/office/powerpoint/2010/main" val="99114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9299" y="4969871"/>
            <a:ext cx="2421384" cy="153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94132" y="6466184"/>
            <a:ext cx="1591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Observations</a:t>
            </a:r>
            <a:endParaRPr lang="en-US" sz="20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8749" y="3010660"/>
            <a:ext cx="1939582" cy="1851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39136" y="4823350"/>
            <a:ext cx="173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River Mapping</a:t>
            </a:r>
            <a:endParaRPr lang="en-US" sz="2000" b="1" dirty="0"/>
          </a:p>
        </p:txBody>
      </p:sp>
      <p:sp>
        <p:nvSpPr>
          <p:cNvPr id="4" name="Isosceles Triangle 3"/>
          <p:cNvSpPr/>
          <p:nvPr/>
        </p:nvSpPr>
        <p:spPr>
          <a:xfrm>
            <a:off x="3373528" y="2945477"/>
            <a:ext cx="2029345" cy="1877873"/>
          </a:xfrm>
          <a:prstGeom prst="triangle">
            <a:avLst/>
          </a:prstGeom>
          <a:gradFill flip="none" rotWithShape="1">
            <a:gsLst>
              <a:gs pos="0">
                <a:srgbClr val="0070C0">
                  <a:lumMod val="8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6200000" scaled="1"/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SCALE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52401" y="1151826"/>
            <a:ext cx="1587895" cy="760625"/>
            <a:chOff x="-381000" y="5861272"/>
            <a:chExt cx="1661242" cy="760625"/>
          </a:xfrm>
        </p:grpSpPr>
        <p:grpSp>
          <p:nvGrpSpPr>
            <p:cNvPr id="17" name="Group 16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9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Arc 19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Arc 20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Can 22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Can 23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Can 24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Can 25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Can 26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Can 27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Can 28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Can 29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31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8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Teardrop 17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Bent Arrow 7"/>
          <p:cNvSpPr/>
          <p:nvPr/>
        </p:nvSpPr>
        <p:spPr>
          <a:xfrm rot="10800000" flipH="1">
            <a:off x="1922339" y="5246144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4236" y="2934186"/>
            <a:ext cx="2012744" cy="1927750"/>
            <a:chOff x="533400" y="1447800"/>
            <a:chExt cx="2386789" cy="2286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3400" y="1447800"/>
              <a:ext cx="2386789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841600" y="2819400"/>
              <a:ext cx="149000" cy="149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6" t="6115" r="-1640" b="29811"/>
          <a:stretch/>
        </p:blipFill>
        <p:spPr>
          <a:xfrm>
            <a:off x="2943553" y="1066800"/>
            <a:ext cx="2892877" cy="1452637"/>
          </a:xfrm>
          <a:prstGeom prst="rect">
            <a:avLst/>
          </a:prstGeom>
          <a:ln>
            <a:noFill/>
          </a:ln>
        </p:spPr>
      </p:pic>
      <p:sp>
        <p:nvSpPr>
          <p:cNvPr id="37" name="Bent Arrow 36"/>
          <p:cNvSpPr/>
          <p:nvPr/>
        </p:nvSpPr>
        <p:spPr>
          <a:xfrm rot="5400000" flipH="1">
            <a:off x="5958942" y="5219909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Bent Arrow 38"/>
          <p:cNvSpPr/>
          <p:nvPr/>
        </p:nvSpPr>
        <p:spPr>
          <a:xfrm rot="10800000" flipH="1" flipV="1">
            <a:off x="1924336" y="1855035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Bent Arrow 39"/>
          <p:cNvSpPr/>
          <p:nvPr/>
        </p:nvSpPr>
        <p:spPr>
          <a:xfrm rot="16200000" flipH="1" flipV="1">
            <a:off x="5960939" y="1828800"/>
            <a:ext cx="916397" cy="978177"/>
          </a:xfrm>
          <a:prstGeom prst="bent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880" y="4823350"/>
            <a:ext cx="227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Watershed Analysis</a:t>
            </a:r>
            <a:endParaRPr lang="en-US" sz="20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3891461" y="2519437"/>
            <a:ext cx="993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Climate</a:t>
            </a:r>
            <a:endParaRPr lang="en-US" sz="2000" b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772566" y="76200"/>
            <a:ext cx="7772400" cy="1066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 smtClean="0">
                <a:solidFill>
                  <a:schemeClr val="tx2"/>
                </a:solidFill>
              </a:rPr>
              <a:t>World Water Online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2700" spc="-100" dirty="0" smtClean="0">
                <a:solidFill>
                  <a:schemeClr val="tx2"/>
                </a:solidFill>
              </a:rPr>
              <a:t>Linking people with water data, maps and models everywhere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70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2461" y="2702588"/>
            <a:ext cx="2514600" cy="36982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72200" y="2702587"/>
            <a:ext cx="2514600" cy="36982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89" y="2854761"/>
            <a:ext cx="2016943" cy="902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03" y="3895407"/>
            <a:ext cx="2252051" cy="685800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3117054" y="3306039"/>
            <a:ext cx="3055146" cy="2060557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93081" y="5366597"/>
            <a:ext cx="233360" cy="24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93081" y="5948515"/>
            <a:ext cx="233360" cy="24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1" y="3581082"/>
            <a:ext cx="11144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06898" y="4581207"/>
            <a:ext cx="1445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CUAHSI</a:t>
            </a:r>
            <a:endParaRPr lang="en-US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64" y="5091341"/>
            <a:ext cx="1791670" cy="550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8860" y="304800"/>
            <a:ext cx="8522740" cy="64008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19" y="2790086"/>
            <a:ext cx="17049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92" y="5769931"/>
            <a:ext cx="2157413" cy="420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805440" y="1624012"/>
            <a:ext cx="3798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hlinkClick r:id="rId8"/>
              </a:rPr>
              <a:t>http://worldwateronline.org</a:t>
            </a:r>
            <a:r>
              <a:rPr lang="en-US" sz="2400" i="1" dirty="0" smtClean="0">
                <a:solidFill>
                  <a:schemeClr val="tx2"/>
                </a:solidFill>
              </a:rPr>
              <a:t> </a:t>
            </a:r>
            <a:endParaRPr lang="en-US" sz="2400" i="1" dirty="0">
              <a:solidFill>
                <a:schemeClr val="tx2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8" y="533400"/>
            <a:ext cx="57912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91028" y="2085677"/>
            <a:ext cx="555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Committed to Open Standards</a:t>
            </a:r>
            <a:endParaRPr lang="en-US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806794"/>
            <a:ext cx="1809750" cy="1066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1793081" y="4752596"/>
            <a:ext cx="233360" cy="24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0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World Water Online in the Dominican Republic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5486400"/>
            <a:ext cx="8763000" cy="100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74" y="1905000"/>
            <a:ext cx="8510954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0" y="5543549"/>
            <a:ext cx="2514600" cy="3571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104900"/>
            <a:ext cx="3563112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2" y="1121568"/>
            <a:ext cx="28803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91400" y="4191000"/>
            <a:ext cx="1417028" cy="3571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1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A framework for sharing of data, workflows, and services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800" dirty="0" smtClean="0"/>
              <a:t>Sharing data, workflows, and services</a:t>
            </a:r>
          </a:p>
          <a:p>
            <a:r>
              <a:rPr lang="en-US" sz="2800" dirty="0" smtClean="0"/>
              <a:t>Community driven, participatory</a:t>
            </a:r>
          </a:p>
          <a:p>
            <a:pPr lvl="1"/>
            <a:r>
              <a:rPr lang="en-US" sz="2400" dirty="0" smtClean="0"/>
              <a:t>Authoritative providers</a:t>
            </a:r>
          </a:p>
          <a:p>
            <a:pPr lvl="1"/>
            <a:r>
              <a:rPr lang="en-US" sz="2400" dirty="0" smtClean="0"/>
              <a:t>Best available </a:t>
            </a:r>
            <a:r>
              <a:rPr lang="en-US" sz="2400" dirty="0" smtClean="0"/>
              <a:t>data</a:t>
            </a:r>
          </a:p>
          <a:p>
            <a:pPr lvl="1"/>
            <a:r>
              <a:rPr lang="en-US" sz="2400" dirty="0" smtClean="0"/>
              <a:t>Making it easier for </a:t>
            </a:r>
            <a:r>
              <a:rPr lang="en-US" sz="2400" b="1" i="1" dirty="0" smtClean="0">
                <a:solidFill>
                  <a:srgbClr val="FF0000"/>
                </a:solidFill>
              </a:rPr>
              <a:t>you</a:t>
            </a:r>
            <a:r>
              <a:rPr lang="en-US" sz="2400" dirty="0" smtClean="0"/>
              <a:t> to share with each other</a:t>
            </a:r>
            <a:endParaRPr lang="en-US" sz="2400" dirty="0" smtClean="0"/>
          </a:p>
          <a:p>
            <a:r>
              <a:rPr lang="en-US" sz="2800" dirty="0" smtClean="0"/>
              <a:t>Supporting </a:t>
            </a:r>
            <a:r>
              <a:rPr lang="en-US" sz="2800" b="1" i="1" dirty="0" smtClean="0">
                <a:solidFill>
                  <a:srgbClr val="FF0000"/>
                </a:solidFill>
              </a:rPr>
              <a:t>open </a:t>
            </a:r>
            <a:r>
              <a:rPr lang="en-US" sz="2800" b="1" i="1" dirty="0" smtClean="0">
                <a:solidFill>
                  <a:srgbClr val="FF0000"/>
                </a:solidFill>
              </a:rPr>
              <a:t>standards</a:t>
            </a:r>
          </a:p>
          <a:p>
            <a:pPr lvl="1"/>
            <a:r>
              <a:rPr lang="en-US" sz="2400" dirty="0" smtClean="0"/>
              <a:t>WMS, WFS, WCS, WPS, SOS</a:t>
            </a:r>
          </a:p>
          <a:p>
            <a:pPr lvl="1"/>
            <a:r>
              <a:rPr lang="en-US" sz="2400" dirty="0" smtClean="0"/>
              <a:t>REST, SOAP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37" y="4953000"/>
            <a:ext cx="50637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6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Session Roadmap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280" y="1295400"/>
            <a:ext cx="13411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chemeClr val="tx2"/>
                </a:solidFill>
              </a:rPr>
              <a:t>Scale</a:t>
            </a:r>
          </a:p>
          <a:p>
            <a:endParaRPr lang="en-US" sz="1000" dirty="0" smtClean="0"/>
          </a:p>
          <a:p>
            <a:r>
              <a:rPr lang="en-US" sz="2400" dirty="0" smtClean="0"/>
              <a:t>Global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National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Regional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Local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1295400"/>
            <a:ext cx="2286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chemeClr val="tx2"/>
                </a:solidFill>
              </a:rPr>
              <a:t>Demo</a:t>
            </a:r>
          </a:p>
          <a:p>
            <a:endParaRPr lang="en-US" sz="1000" dirty="0" smtClean="0"/>
          </a:p>
          <a:p>
            <a:r>
              <a:rPr lang="en-US" sz="2400" dirty="0" smtClean="0"/>
              <a:t>Africa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Mexico</a:t>
            </a:r>
          </a:p>
          <a:p>
            <a:r>
              <a:rPr lang="en-US" sz="2400" dirty="0" smtClean="0"/>
              <a:t>US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Texas Region 12</a:t>
            </a:r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Brushy Creek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1295400"/>
            <a:ext cx="1828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u="sng" dirty="0" smtClean="0">
                <a:solidFill>
                  <a:schemeClr val="tx2"/>
                </a:solidFill>
              </a:rPr>
              <a:t>Task</a:t>
            </a:r>
          </a:p>
          <a:p>
            <a:endParaRPr lang="en-US" sz="1000" dirty="0"/>
          </a:p>
          <a:p>
            <a:r>
              <a:rPr lang="en-US" sz="2400" dirty="0" smtClean="0"/>
              <a:t>Mapping</a:t>
            </a:r>
            <a:endParaRPr lang="en-US" sz="2400" dirty="0" smtClean="0"/>
          </a:p>
          <a:p>
            <a:r>
              <a:rPr lang="en-US" sz="2400" dirty="0" smtClean="0"/>
              <a:t>Analysis</a:t>
            </a:r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Observations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Modeling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883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962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Global scale </a:t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dirty="0" err="1" smtClean="0">
                <a:solidFill>
                  <a:schemeClr val="tx2"/>
                </a:solidFill>
              </a:rPr>
              <a:t>Basemaps</a:t>
            </a:r>
            <a:r>
              <a:rPr lang="en-US" sz="3600" dirty="0" smtClean="0">
                <a:solidFill>
                  <a:schemeClr val="tx2"/>
                </a:solidFill>
              </a:rPr>
              <a:t> &amp; Foundational Data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Base maps are the context for explaining:  problems, processes, &amp; results</a:t>
            </a:r>
          </a:p>
          <a:p>
            <a:pPr lvl="1"/>
            <a:r>
              <a:rPr lang="en-US" dirty="0" smtClean="0"/>
              <a:t>Continuous coverage facilitates interaction; pan &amp; zoom </a:t>
            </a:r>
          </a:p>
          <a:p>
            <a:pPr lvl="1"/>
            <a:r>
              <a:rPr lang="en-US" dirty="0" smtClean="0"/>
              <a:t>Basis for the non-experts to understand the work of the hydro community</a:t>
            </a:r>
          </a:p>
          <a:p>
            <a:r>
              <a:rPr lang="en-US" b="1" dirty="0" smtClean="0"/>
              <a:t>Foundational Data </a:t>
            </a:r>
            <a:r>
              <a:rPr lang="en-US" dirty="0" smtClean="0"/>
              <a:t>– </a:t>
            </a:r>
            <a:r>
              <a:rPr lang="en-US" i="1" dirty="0" smtClean="0"/>
              <a:t>noun, 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Specific layers/themes of information that are reused frequently, for WWO these are:</a:t>
            </a:r>
          </a:p>
          <a:p>
            <a:pPr marL="1234440" lvl="2" indent="-457200">
              <a:buFont typeface="+mj-lt"/>
              <a:buAutoNum type="arabicPeriod"/>
            </a:pPr>
            <a:r>
              <a:rPr lang="en-US" dirty="0" smtClean="0"/>
              <a:t>Basemaps</a:t>
            </a:r>
          </a:p>
          <a:p>
            <a:pPr marL="1234440" lvl="2" indent="-457200">
              <a:buFont typeface="+mj-lt"/>
              <a:buAutoNum type="arabicPeriod"/>
            </a:pPr>
            <a:r>
              <a:rPr lang="en-US" dirty="0" err="1" smtClean="0"/>
              <a:t>Flowlines</a:t>
            </a:r>
            <a:r>
              <a:rPr lang="en-US" dirty="0" smtClean="0"/>
              <a:t> &amp; accompanying network with Flow &amp; Name attributes</a:t>
            </a:r>
          </a:p>
          <a:p>
            <a:pPr marL="1234440" lvl="2" indent="-457200">
              <a:buFont typeface="+mj-lt"/>
              <a:buAutoNum type="arabicPeriod"/>
            </a:pPr>
            <a:r>
              <a:rPr lang="en-US" dirty="0" smtClean="0"/>
              <a:t>Hydrologic unit polygons &amp; boundaries</a:t>
            </a:r>
          </a:p>
          <a:p>
            <a:pPr marL="1234440" lvl="2" indent="-457200">
              <a:buFont typeface="+mj-lt"/>
              <a:buAutoNum type="arabicPeriod"/>
            </a:pPr>
            <a:r>
              <a:rPr lang="en-US" dirty="0" smtClean="0"/>
              <a:t>Water body features</a:t>
            </a:r>
          </a:p>
          <a:p>
            <a:pPr marL="1234440" lvl="2" indent="-457200">
              <a:buFont typeface="+mj-lt"/>
              <a:buAutoNum type="arabicPeriod"/>
            </a:pPr>
            <a:r>
              <a:rPr lang="en-US" dirty="0" smtClean="0"/>
              <a:t>Hydro-conditioned Elevation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dirty="0" smtClean="0"/>
              <a:t>Specific layers/themes of information that one or more other layers/themes are derived from</a:t>
            </a:r>
          </a:p>
        </p:txBody>
      </p:sp>
    </p:spTree>
    <p:extLst>
      <p:ext uri="{BB962C8B-B14F-4D97-AF65-F5344CB8AC3E}">
        <p14:creationId xmlns:p14="http://schemas.microsoft.com/office/powerpoint/2010/main" val="167036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Globally Consistent Compilation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Basemaps look and function the same everywhere at each scale, so consistently compiled data is a requirement</a:t>
            </a:r>
          </a:p>
          <a:p>
            <a:pPr lvl="1"/>
            <a:r>
              <a:rPr lang="en-US" dirty="0" smtClean="0"/>
              <a:t>Community development of data for and basemaps, </a:t>
            </a:r>
          </a:p>
          <a:p>
            <a:pPr lvl="1"/>
            <a:r>
              <a:rPr lang="en-US" dirty="0" smtClean="0"/>
              <a:t>Workflows and templates will be published late summer of 2012.</a:t>
            </a:r>
          </a:p>
          <a:p>
            <a:r>
              <a:rPr lang="en-US" dirty="0" smtClean="0"/>
              <a:t>It’s already happening:</a:t>
            </a:r>
          </a:p>
          <a:p>
            <a:pPr lvl="1"/>
            <a:r>
              <a:rPr lang="en-US" dirty="0" smtClean="0"/>
              <a:t>Global scales:  </a:t>
            </a:r>
          </a:p>
          <a:p>
            <a:pPr lvl="2"/>
            <a:r>
              <a:rPr lang="en-US" dirty="0" err="1" smtClean="0"/>
              <a:t>Flowlines</a:t>
            </a:r>
            <a:r>
              <a:rPr lang="en-US" dirty="0" smtClean="0"/>
              <a:t>:  </a:t>
            </a:r>
            <a:r>
              <a:rPr lang="en-US" dirty="0" err="1" smtClean="0"/>
              <a:t>Hydrosheds</a:t>
            </a:r>
            <a:r>
              <a:rPr lang="en-US" dirty="0" smtClean="0"/>
              <a:t> &amp; Global Topographic Data</a:t>
            </a:r>
          </a:p>
          <a:p>
            <a:pPr lvl="2"/>
            <a:r>
              <a:rPr lang="en-US" dirty="0" smtClean="0"/>
              <a:t>Water Bodies: SRTM &amp; GLWD</a:t>
            </a:r>
          </a:p>
          <a:p>
            <a:pPr lvl="2"/>
            <a:r>
              <a:rPr lang="en-US" dirty="0" smtClean="0"/>
              <a:t>Flow was derived based on:</a:t>
            </a:r>
          </a:p>
          <a:p>
            <a:pPr lvl="3"/>
            <a:r>
              <a:rPr lang="en-US" dirty="0" err="1" smtClean="0"/>
              <a:t>WorldClim</a:t>
            </a:r>
            <a:r>
              <a:rPr lang="en-US" dirty="0" smtClean="0"/>
              <a:t> (UC Berkeley, CIAT, Rainforest CRC)</a:t>
            </a:r>
          </a:p>
          <a:p>
            <a:pPr lvl="3"/>
            <a:r>
              <a:rPr lang="en-US" dirty="0" smtClean="0"/>
              <a:t>GRDC Runoff Grid</a:t>
            </a:r>
          </a:p>
          <a:p>
            <a:pPr lvl="3"/>
            <a:r>
              <a:rPr lang="en-US" dirty="0" smtClean="0"/>
              <a:t>WWF Global 200 Terrestrial </a:t>
            </a:r>
            <a:r>
              <a:rPr lang="en-US" dirty="0" err="1" smtClean="0"/>
              <a:t>Ecoregions</a:t>
            </a:r>
            <a:endParaRPr lang="en-US" dirty="0" smtClean="0"/>
          </a:p>
          <a:p>
            <a:pPr lvl="1"/>
            <a:r>
              <a:rPr lang="en-US" dirty="0" smtClean="0"/>
              <a:t>National</a:t>
            </a:r>
          </a:p>
          <a:p>
            <a:pPr lvl="2"/>
            <a:r>
              <a:rPr lang="en-US" dirty="0" smtClean="0"/>
              <a:t>U.S. </a:t>
            </a:r>
            <a:r>
              <a:rPr lang="en-US" dirty="0" err="1" smtClean="0"/>
              <a:t>NHDPlus</a:t>
            </a:r>
            <a:endParaRPr lang="en-US" dirty="0" smtClean="0"/>
          </a:p>
          <a:p>
            <a:pPr lvl="2"/>
            <a:r>
              <a:rPr lang="en-US" dirty="0" smtClean="0"/>
              <a:t>Mexico: </a:t>
            </a:r>
          </a:p>
        </p:txBody>
      </p:sp>
    </p:spTree>
    <p:extLst>
      <p:ext uri="{BB962C8B-B14F-4D97-AF65-F5344CB8AC3E}">
        <p14:creationId xmlns:p14="http://schemas.microsoft.com/office/powerpoint/2010/main" val="2840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14400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chemeClr val="tx2"/>
                </a:solidFill>
              </a:rPr>
              <a:t>Global Hydro Reference Overlay Online Basemap</a:t>
            </a:r>
            <a:endParaRPr lang="en-US" sz="3300" b="1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18872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43840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7096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4191000"/>
            <a:ext cx="33909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Hydro-Centric Design</a:t>
            </a:r>
          </a:p>
          <a:p>
            <a:pPr lvl="1"/>
            <a:r>
              <a:rPr lang="en-US" sz="2400" dirty="0" smtClean="0"/>
              <a:t>Symbology based on Flow</a:t>
            </a:r>
          </a:p>
          <a:p>
            <a:pPr lvl="1"/>
            <a:r>
              <a:rPr lang="en-US" sz="2400" dirty="0" smtClean="0"/>
              <a:t>High quality cartographic portrayal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Multi-scale, Global to Local</a:t>
            </a:r>
          </a:p>
          <a:p>
            <a:r>
              <a:rPr lang="en-US" sz="2800" dirty="0" smtClean="0"/>
              <a:t>Designed to facilitate understanding hydro processes in a geographic context</a:t>
            </a:r>
          </a:p>
          <a:p>
            <a:r>
              <a:rPr lang="en-US" sz="2800" dirty="0" smtClean="0"/>
              <a:t>Used with operational and time series hydro                and  hydro-related information</a:t>
            </a:r>
          </a:p>
        </p:txBody>
      </p:sp>
    </p:spTree>
    <p:extLst>
      <p:ext uri="{BB962C8B-B14F-4D97-AF65-F5344CB8AC3E}">
        <p14:creationId xmlns:p14="http://schemas.microsoft.com/office/powerpoint/2010/main" val="1075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tx2"/>
                </a:solidFill>
              </a:rPr>
              <a:t>Landcover</a:t>
            </a:r>
            <a:r>
              <a:rPr lang="en-US" sz="4000" b="1" dirty="0" smtClean="0">
                <a:solidFill>
                  <a:schemeClr val="tx2"/>
                </a:solidFill>
              </a:rPr>
              <a:t> -- Europe</a:t>
            </a:r>
            <a:endParaRPr lang="en-US" sz="4000" b="1" dirty="0">
              <a:solidFill>
                <a:schemeClr val="tx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381000" y="5861272"/>
            <a:ext cx="1661242" cy="760625"/>
            <a:chOff x="-381000" y="5861272"/>
            <a:chExt cx="1661242" cy="760625"/>
          </a:xfrm>
        </p:grpSpPr>
        <p:grpSp>
          <p:nvGrpSpPr>
            <p:cNvPr id="9" name="Group 8"/>
            <p:cNvGrpSpPr/>
            <p:nvPr/>
          </p:nvGrpSpPr>
          <p:grpSpPr>
            <a:xfrm>
              <a:off x="-381000" y="5861272"/>
              <a:ext cx="1661242" cy="760625"/>
              <a:chOff x="-685800" y="0"/>
              <a:chExt cx="6989829" cy="3200400"/>
            </a:xfrm>
          </p:grpSpPr>
          <p:pic>
            <p:nvPicPr>
              <p:cNvPr id="11" name="Picture 4" descr="C:\Users\crwr-frs86\AppData\Local\Microsoft\Windows\Temporary Internet Files\Content.IE5\6THB7S5V\MC900413532[1].wmf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7492" y="440194"/>
                <a:ext cx="2566537" cy="2445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Arc 11"/>
              <p:cNvSpPr/>
              <p:nvPr/>
            </p:nvSpPr>
            <p:spPr>
              <a:xfrm rot="6454943">
                <a:off x="1640076" y="-7458"/>
                <a:ext cx="2113166" cy="2128081"/>
              </a:xfrm>
              <a:prstGeom prst="arc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rc 12"/>
              <p:cNvSpPr/>
              <p:nvPr/>
            </p:nvSpPr>
            <p:spPr>
              <a:xfrm rot="6454943">
                <a:off x="1383726" y="-1707495"/>
                <a:ext cx="2613735" cy="6752787"/>
              </a:xfrm>
              <a:prstGeom prst="arc">
                <a:avLst>
                  <a:gd name="adj1" fmla="val 16200000"/>
                  <a:gd name="adj2" fmla="val 21548205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Can 13"/>
              <p:cNvSpPr/>
              <p:nvPr/>
            </p:nvSpPr>
            <p:spPr>
              <a:xfrm>
                <a:off x="2048959" y="2076487"/>
                <a:ext cx="641633" cy="853372"/>
              </a:xfrm>
              <a:prstGeom prst="can">
                <a:avLst/>
              </a:prstGeom>
              <a:noFill/>
              <a:ln w="2540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Can 14"/>
              <p:cNvSpPr/>
              <p:nvPr/>
            </p:nvSpPr>
            <p:spPr>
              <a:xfrm>
                <a:off x="5638800" y="98591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5791200" y="12515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5486400" y="1527565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Can 17"/>
              <p:cNvSpPr/>
              <p:nvPr/>
            </p:nvSpPr>
            <p:spPr>
              <a:xfrm>
                <a:off x="4267200" y="985914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Can 18"/>
              <p:cNvSpPr/>
              <p:nvPr/>
            </p:nvSpPr>
            <p:spPr>
              <a:xfrm>
                <a:off x="5105400" y="2133600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Can 19"/>
              <p:cNvSpPr/>
              <p:nvPr/>
            </p:nvSpPr>
            <p:spPr>
              <a:xfrm>
                <a:off x="5380135" y="238522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Can 20"/>
              <p:cNvSpPr/>
              <p:nvPr/>
            </p:nvSpPr>
            <p:spPr>
              <a:xfrm>
                <a:off x="4114800" y="1114878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Can 21"/>
              <p:cNvSpPr/>
              <p:nvPr/>
            </p:nvSpPr>
            <p:spPr>
              <a:xfrm>
                <a:off x="5738067" y="1592122"/>
                <a:ext cx="106265" cy="141333"/>
              </a:xfrm>
              <a:prstGeom prst="can">
                <a:avLst/>
              </a:prstGeom>
              <a:solidFill>
                <a:srgbClr val="93DDF7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3" descr="C:\Users\frs86\AppData\Local\Microsoft\Windows\Temporary Internet Files\Content.IE5\YVA9Z4OV\MC900361966[1].wmf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73" y="2201417"/>
                <a:ext cx="165027" cy="7703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:\Users\frs86\AppData\Local\Microsoft\Windows\Temporary Internet Files\Content.IE5\6THB7S5V\MC900361964[1].wmf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2355" y="1885591"/>
                <a:ext cx="275137" cy="398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5" descr="C:\Users\frs86\AppData\Local\Microsoft\Windows\Temporary Internet Files\Content.IE5\KHJL5XQI\MC900361934[1].wmf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51" y="2740914"/>
                <a:ext cx="606949" cy="4594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6" descr="C:\Users\frs86\AppData\Local\Microsoft\Windows\Temporary Internet Files\Content.IE5\BJHKO428\MC900326974[1].wmf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3371" y="2394876"/>
                <a:ext cx="398126" cy="53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8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18" y="2417825"/>
                <a:ext cx="475705" cy="376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ardrop 9"/>
            <p:cNvSpPr/>
            <p:nvPr/>
          </p:nvSpPr>
          <p:spPr>
            <a:xfrm rot="18900000">
              <a:off x="313428" y="6465021"/>
              <a:ext cx="57268" cy="57268"/>
            </a:xfrm>
            <a:prstGeom prst="teardrop">
              <a:avLst>
                <a:gd name="adj" fmla="val 170833"/>
              </a:avLst>
            </a:prstGeom>
            <a:solidFill>
              <a:srgbClr val="93DDF7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Content Placeholder 2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" y="1447800"/>
            <a:ext cx="6828631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76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Geospatial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14400" y="1431252"/>
            <a:ext cx="7315200" cy="3429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How to make this work for Water Resources?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215662" y="5956768"/>
            <a:ext cx="7615825" cy="508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Slide from Jack </a:t>
            </a:r>
            <a:r>
              <a:rPr lang="en-US" sz="1600" dirty="0" err="1" smtClean="0">
                <a:solidFill>
                  <a:srgbClr val="FFFF00"/>
                </a:solidFill>
              </a:rPr>
              <a:t>Dangermond’s</a:t>
            </a:r>
            <a:r>
              <a:rPr lang="en-US" sz="1600" dirty="0" smtClean="0">
                <a:solidFill>
                  <a:srgbClr val="FFFF00"/>
                </a:solidFill>
              </a:rPr>
              <a:t> 2010 ESRI User Conference Plenary Presentation 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5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Billions</a:t>
              </a: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Application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GIS Professionals</a:t>
              </a: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Society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7007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Vegetation</a:t>
            </a:r>
            <a:r>
              <a:rPr lang="en-US" sz="3600" b="1" baseline="0" dirty="0" smtClean="0">
                <a:solidFill>
                  <a:schemeClr val="tx2"/>
                </a:solidFill>
              </a:rPr>
              <a:t> – Democratic Republic of Congo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6933151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66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Geology –</a:t>
            </a:r>
            <a:r>
              <a:rPr lang="en-US" sz="4000" b="1" baseline="0" dirty="0" smtClean="0">
                <a:solidFill>
                  <a:schemeClr val="tx2"/>
                </a:solidFill>
              </a:rPr>
              <a:t> Australia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371601"/>
            <a:ext cx="71073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27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Habitats</a:t>
            </a:r>
            <a:r>
              <a:rPr lang="en-US" sz="4000" b="1" baseline="0" dirty="0" smtClean="0">
                <a:solidFill>
                  <a:schemeClr val="tx2"/>
                </a:solidFill>
              </a:rPr>
              <a:t> – Asia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7037671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10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Funding – Central</a:t>
            </a:r>
            <a:r>
              <a:rPr lang="en-US" sz="4000" b="1" baseline="0" dirty="0" smtClean="0">
                <a:solidFill>
                  <a:schemeClr val="tx2"/>
                </a:solidFill>
              </a:rPr>
              <a:t> &amp; South America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099300" cy="517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28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Hydro Analysis Data and Services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Multi-scale - </a:t>
            </a:r>
            <a:r>
              <a:rPr lang="en-US" sz="3400" dirty="0">
                <a:solidFill>
                  <a:schemeClr val="accent6">
                    <a:lumMod val="75000"/>
                  </a:schemeClr>
                </a:solidFill>
              </a:rPr>
              <a:t>Global to Local</a:t>
            </a:r>
          </a:p>
          <a:p>
            <a:pPr lvl="1"/>
            <a:r>
              <a:rPr lang="en-US" dirty="0" smtClean="0"/>
              <a:t>Develop methodologies</a:t>
            </a:r>
            <a:r>
              <a:rPr lang="en-US" baseline="0" dirty="0" smtClean="0"/>
              <a:t> for essential resolutions of elevation data (</a:t>
            </a:r>
            <a:r>
              <a:rPr lang="en-US" baseline="0" dirty="0" err="1" smtClean="0"/>
              <a:t>LiDAR</a:t>
            </a:r>
            <a:r>
              <a:rPr lang="en-US" baseline="0" dirty="0" smtClean="0"/>
              <a:t>, DEMs) to produce </a:t>
            </a:r>
            <a:r>
              <a:rPr lang="en-US" dirty="0" smtClean="0"/>
              <a:t>a hydrologically conditioned DTM and derivatives and services</a:t>
            </a:r>
          </a:p>
          <a:p>
            <a:pPr lvl="0"/>
            <a:endParaRPr lang="en-US" sz="2000" dirty="0" smtClean="0"/>
          </a:p>
          <a:p>
            <a:pPr lvl="0"/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Map and Data Services</a:t>
            </a:r>
          </a:p>
          <a:p>
            <a:pPr lvl="1"/>
            <a:r>
              <a:rPr lang="en-US" dirty="0" smtClean="0"/>
              <a:t>Flow Direction </a:t>
            </a:r>
          </a:p>
          <a:p>
            <a:pPr lvl="1"/>
            <a:r>
              <a:rPr lang="en-US" dirty="0" smtClean="0"/>
              <a:t>Flow Accumulation</a:t>
            </a:r>
          </a:p>
          <a:p>
            <a:pPr lvl="1"/>
            <a:r>
              <a:rPr lang="en-US" dirty="0" smtClean="0"/>
              <a:t>Synthetic Stream Network</a:t>
            </a:r>
          </a:p>
          <a:p>
            <a:pPr lvl="1"/>
            <a:endParaRPr lang="en-US" dirty="0" smtClean="0"/>
          </a:p>
          <a:p>
            <a:pPr lvl="0"/>
            <a:r>
              <a:rPr lang="en-US" sz="3400" dirty="0" smtClean="0">
                <a:solidFill>
                  <a:schemeClr val="accent6">
                    <a:lumMod val="75000"/>
                  </a:schemeClr>
                </a:solidFill>
              </a:rPr>
              <a:t>Analytic Web Services</a:t>
            </a:r>
          </a:p>
          <a:p>
            <a:pPr lvl="1"/>
            <a:r>
              <a:rPr lang="en-US" dirty="0" smtClean="0"/>
              <a:t>Watershed Delineation</a:t>
            </a:r>
          </a:p>
          <a:p>
            <a:pPr lvl="1"/>
            <a:r>
              <a:rPr lang="en-US" dirty="0" smtClean="0"/>
              <a:t>Upstream and Downstream Tracing</a:t>
            </a:r>
          </a:p>
          <a:p>
            <a:pPr lvl="1"/>
            <a:r>
              <a:rPr lang="en-US" dirty="0" smtClean="0"/>
              <a:t>Descriptive Statistics </a:t>
            </a:r>
          </a:p>
          <a:p>
            <a:pPr lvl="1"/>
            <a:r>
              <a:rPr lang="en-US" dirty="0" smtClean="0"/>
              <a:t>Overlay of hydrologically relevant landscape information</a:t>
            </a:r>
          </a:p>
          <a:p>
            <a:pPr lvl="2"/>
            <a:r>
              <a:rPr lang="en-US" dirty="0" err="1" smtClean="0"/>
              <a:t>Landcover</a:t>
            </a:r>
            <a:r>
              <a:rPr lang="en-US" dirty="0" smtClean="0"/>
              <a:t>, Soils, Precipitation, Slope, Flow length, Population, Historic and forecasted climate</a:t>
            </a:r>
          </a:p>
          <a:p>
            <a:pPr lvl="1"/>
            <a:endParaRPr lang="en-US" dirty="0"/>
          </a:p>
        </p:txBody>
      </p:sp>
      <p:pic>
        <p:nvPicPr>
          <p:cNvPr id="4" name="Picture 4" descr="dem3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257800" y="2514600"/>
            <a:ext cx="3505200" cy="2942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5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Creating Hydro Analysis </a:t>
            </a:r>
            <a:r>
              <a:rPr lang="en-US" sz="4000" b="1" dirty="0">
                <a:solidFill>
                  <a:schemeClr val="tx2"/>
                </a:solidFill>
              </a:rPr>
              <a:t>S</a:t>
            </a:r>
            <a:r>
              <a:rPr lang="en-US" sz="4000" b="1" dirty="0" smtClean="0">
                <a:solidFill>
                  <a:schemeClr val="tx2"/>
                </a:solidFill>
              </a:rPr>
              <a:t>ervices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with authoritative, curated data</a:t>
            </a:r>
          </a:p>
          <a:p>
            <a:endParaRPr lang="en-US" dirty="0" smtClean="0"/>
          </a:p>
          <a:p>
            <a:r>
              <a:rPr lang="en-US" i="1" dirty="0" smtClean="0"/>
              <a:t>Best practice </a:t>
            </a:r>
            <a:r>
              <a:rPr lang="en-US" dirty="0" smtClean="0"/>
              <a:t>workflows and service scripts designed to be used together.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3763617" cy="197858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Using Hydro Analysis </a:t>
            </a:r>
            <a:r>
              <a:rPr lang="en-US" sz="4000" b="1" dirty="0">
                <a:solidFill>
                  <a:schemeClr val="tx2"/>
                </a:solidFill>
              </a:rPr>
              <a:t>S</a:t>
            </a:r>
            <a:r>
              <a:rPr lang="en-US" sz="4000" b="1" dirty="0" smtClean="0">
                <a:solidFill>
                  <a:schemeClr val="tx2"/>
                </a:solidFill>
              </a:rPr>
              <a:t>ervices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directly in ArcGIS Desktop</a:t>
            </a:r>
          </a:p>
          <a:p>
            <a:endParaRPr lang="en-US" dirty="0" smtClean="0"/>
          </a:p>
          <a:p>
            <a:r>
              <a:rPr lang="en-US" dirty="0" smtClean="0"/>
              <a:t>In s</a:t>
            </a:r>
            <a:r>
              <a:rPr lang="en-US" dirty="0" smtClean="0"/>
              <a:t>ample </a:t>
            </a:r>
            <a:r>
              <a:rPr lang="en-US" dirty="0" smtClean="0"/>
              <a:t>client web applications</a:t>
            </a:r>
          </a:p>
          <a:p>
            <a:endParaRPr lang="en-US" dirty="0" smtClean="0"/>
          </a:p>
          <a:p>
            <a:r>
              <a:rPr lang="en-US" dirty="0" smtClean="0"/>
              <a:t>In y</a:t>
            </a:r>
            <a:r>
              <a:rPr lang="en-US" dirty="0" smtClean="0"/>
              <a:t>our </a:t>
            </a:r>
            <a:r>
              <a:rPr lang="en-US" dirty="0" smtClean="0"/>
              <a:t>own client web </a:t>
            </a:r>
            <a:br>
              <a:rPr lang="en-US" dirty="0" smtClean="0"/>
            </a:br>
            <a:r>
              <a:rPr lang="en-US" dirty="0" smtClean="0"/>
              <a:t>applications via REST, OGC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52600"/>
            <a:ext cx="1919654" cy="1143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09" y="5072743"/>
            <a:ext cx="2367182" cy="1597134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00400"/>
            <a:ext cx="2399140" cy="155089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5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0057"/>
            <a:ext cx="8077200" cy="643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88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Mexico Precipitation Observations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Precipitation Data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 Mean Annual Statistics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Obtain Mexico </a:t>
            </a:r>
            <a:r>
              <a:rPr lang="en-US" dirty="0" smtClean="0"/>
              <a:t>20m </a:t>
            </a:r>
            <a:r>
              <a:rPr lang="en-US" dirty="0" smtClean="0"/>
              <a:t>DEM from INEGI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Interpolate Mean Annual </a:t>
            </a:r>
            <a:r>
              <a:rPr lang="en-US" dirty="0" err="1" smtClean="0"/>
              <a:t>Precip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171" y="1538841"/>
            <a:ext cx="5684266" cy="4302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9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Mean Precipitation at Gages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Precipitation Data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 Mean Annual Statistics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Obtain Mexico </a:t>
            </a:r>
            <a:r>
              <a:rPr lang="en-US" dirty="0" smtClean="0"/>
              <a:t>20m </a:t>
            </a:r>
            <a:r>
              <a:rPr lang="en-US" dirty="0" smtClean="0"/>
              <a:t>DEM from INEGI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Interpolate Mean Annual </a:t>
            </a:r>
            <a:r>
              <a:rPr lang="en-US" dirty="0" err="1" smtClean="0"/>
              <a:t>Precip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13" name="Picture 3" descr="C:\Users\gee272\Desktop\DEM_cool_Precip_Station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07" y="156391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1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</a:t>
            </a:r>
            <a:r>
              <a:rPr lang="en-US" i="1" dirty="0" smtClean="0"/>
              <a:t>Hydrologic</a:t>
            </a:r>
            <a:r>
              <a:rPr lang="en-US" dirty="0" smtClean="0"/>
              <a:t>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14400" y="1431252"/>
            <a:ext cx="7315200" cy="3429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How to make this work for Water Resources?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5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srgbClr val="FFFFFF"/>
                  </a:solidFill>
                </a:rPr>
                <a:t>Billions</a:t>
              </a: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Application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GIS Professionals</a:t>
              </a: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Society</a:t>
              </a:r>
            </a:p>
          </p:txBody>
        </p:sp>
      </p:grp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71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15" y="-289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Digital Elevation Model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Precipitation Data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 Mean Annual Statistics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Obtain Mexico </a:t>
            </a:r>
            <a:r>
              <a:rPr lang="en-US" dirty="0" smtClean="0"/>
              <a:t>20m </a:t>
            </a:r>
            <a:r>
              <a:rPr lang="en-US" dirty="0" smtClean="0"/>
              <a:t>DEM from INEGI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Interpolate Mean Annual </a:t>
            </a:r>
            <a:r>
              <a:rPr lang="en-US" dirty="0" err="1" smtClean="0"/>
              <a:t>Precip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13" name="Picture 3" descr="C:\Users\gee272\Desktop\0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42407"/>
            <a:ext cx="5842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6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Mean Annual Precipitation Map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2686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Precipitation Data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1318986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686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Compute Mean Annual Statistics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1318986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2686" y="446677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Obtain Mexico </a:t>
            </a:r>
            <a:r>
              <a:rPr lang="en-US" dirty="0" smtClean="0"/>
              <a:t>20m </a:t>
            </a:r>
            <a:r>
              <a:rPr lang="en-US" dirty="0" smtClean="0"/>
              <a:t>DEM from INEGI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1318986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2686" y="6060158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Interpolate Mean Annual </a:t>
            </a:r>
            <a:r>
              <a:rPr lang="en-US" dirty="0" err="1" smtClean="0"/>
              <a:t>Precip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15" name="Picture 3" descr="C:\Users\gee272\Desktop\DEM_cool_Precip_Raster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24229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Mexico </a:t>
            </a:r>
            <a:r>
              <a:rPr lang="en-US" sz="4000" b="1" dirty="0" err="1" smtClean="0">
                <a:solidFill>
                  <a:schemeClr val="tx2"/>
                </a:solidFill>
              </a:rPr>
              <a:t>Streamflow</a:t>
            </a:r>
            <a:r>
              <a:rPr lang="en-US" sz="4000" b="1" dirty="0" smtClean="0">
                <a:solidFill>
                  <a:schemeClr val="tx2"/>
                </a:solidFill>
              </a:rPr>
              <a:t> Observations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</a:t>
            </a:r>
            <a:r>
              <a:rPr lang="en-US" dirty="0" err="1" smtClean="0"/>
              <a:t>Streamflow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Hydrography in Vera Cruz Region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Delineate Watersheds at each Stream Gage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Annual </a:t>
            </a:r>
            <a:r>
              <a:rPr lang="en-US" dirty="0" err="1" smtClean="0"/>
              <a:t>Streamflow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5676"/>
            <a:ext cx="5634368" cy="42091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80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Vera Cruz Hydrography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</a:t>
            </a:r>
            <a:r>
              <a:rPr lang="en-US" dirty="0" err="1" smtClean="0"/>
              <a:t>Streamflow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5" name="Down Arrow 4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Hydrography in Vera Cruz Region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Delineate Watersheds at each Stream Gage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Annual </a:t>
            </a:r>
            <a:r>
              <a:rPr lang="en-US" dirty="0" err="1" smtClean="0"/>
              <a:t>Streamflow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13" name="Picture 2" descr="H:\Master's Thesis\map_P_Mexico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3" y="1409700"/>
            <a:ext cx="2555359" cy="19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66" y="3022600"/>
            <a:ext cx="3001392" cy="22679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5"/>
          <a:stretch/>
        </p:blipFill>
        <p:spPr bwMode="auto">
          <a:xfrm>
            <a:off x="3276600" y="4642808"/>
            <a:ext cx="2099889" cy="21040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2770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Watersheds for Each Stream Gage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</a:t>
            </a:r>
            <a:r>
              <a:rPr lang="en-US" dirty="0" err="1" smtClean="0"/>
              <a:t>Streamflow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Hydrography in Vera Cruz Region</a:t>
            </a:r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Delineate Watersheds at each Stream Gage</a:t>
            </a: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Annual </a:t>
            </a:r>
            <a:r>
              <a:rPr lang="en-US" dirty="0" err="1" smtClean="0"/>
              <a:t>Streamflow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15" name="Picture 3" descr="H:\Master's Thesis\DischargeStation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492"/>
            <a:ext cx="5359399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0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Mean Annual </a:t>
            </a:r>
            <a:r>
              <a:rPr lang="en-US" sz="4000" b="1" dirty="0" err="1" smtClean="0">
                <a:solidFill>
                  <a:schemeClr val="tx2"/>
                </a:solidFill>
              </a:rPr>
              <a:t>Streamflow</a:t>
            </a:r>
            <a:r>
              <a:rPr lang="en-US" sz="4000" b="1" dirty="0" smtClean="0">
                <a:solidFill>
                  <a:schemeClr val="tx2"/>
                </a:solidFill>
              </a:rPr>
              <a:t> Map</a:t>
            </a:r>
            <a:endParaRPr lang="en-US" sz="4000" b="1" dirty="0">
              <a:solidFill>
                <a:schemeClr val="tx2"/>
              </a:solidFill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576976"/>
              </p:ext>
            </p:extLst>
          </p:nvPr>
        </p:nvGraphicFramePr>
        <p:xfrm>
          <a:off x="0" y="4300739"/>
          <a:ext cx="4648200" cy="2599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943600" y="137160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Collect Gaged </a:t>
            </a:r>
            <a:r>
              <a:rPr lang="en-US" dirty="0" err="1" smtClean="0"/>
              <a:t>Streamflow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>
            <a:off x="6819900" y="21336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43600" y="2928257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Hydrography in Vera Cruz Region</a:t>
            </a:r>
            <a:endParaRPr lang="en-US" dirty="0"/>
          </a:p>
        </p:txBody>
      </p:sp>
      <p:sp>
        <p:nvSpPr>
          <p:cNvPr id="23" name="Down Arrow 22"/>
          <p:cNvSpPr/>
          <p:nvPr/>
        </p:nvSpPr>
        <p:spPr>
          <a:xfrm>
            <a:off x="6819900" y="369025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943600" y="4466770"/>
            <a:ext cx="2286000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Delineate Watersheds at each Stream Gage</a:t>
            </a: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>
            <a:off x="6819900" y="525780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943600" y="6060158"/>
            <a:ext cx="2286000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Annual </a:t>
            </a:r>
            <a:r>
              <a:rPr lang="en-US" dirty="0" err="1" smtClean="0"/>
              <a:t>Streamflow</a:t>
            </a:r>
            <a:r>
              <a:rPr lang="en-US" dirty="0" smtClean="0"/>
              <a:t> Map</a:t>
            </a:r>
            <a:endParaRPr lang="en-US" dirty="0"/>
          </a:p>
        </p:txBody>
      </p:sp>
      <p:pic>
        <p:nvPicPr>
          <p:cNvPr id="27" name="Picture 3" descr="C:\Users\gee272\Desktop\DEM_cool_Precip_Raster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64" y="5103865"/>
            <a:ext cx="12954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:\Master's Thesis\MeanAnnualRunoff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19187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206009" y="5961115"/>
            <a:ext cx="381000" cy="228600"/>
          </a:xfrm>
          <a:prstGeom prst="rightArrow">
            <a:avLst/>
          </a:prstGeom>
          <a:scene3d>
            <a:camera prst="orthographicFront">
              <a:rot lat="0" lon="0" rev="13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36154" y="4018869"/>
            <a:ext cx="228600" cy="357188"/>
          </a:xfrm>
          <a:prstGeom prst="downArrow">
            <a:avLst/>
          </a:prstGeom>
          <a:scene3d>
            <a:camera prst="orthographicFront">
              <a:rot lat="0" lon="0" rev="7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U.S. Story = </a:t>
            </a:r>
            <a:r>
              <a:rPr lang="en-US" sz="4000" b="1" dirty="0" err="1" smtClean="0">
                <a:solidFill>
                  <a:schemeClr val="tx2"/>
                </a:solidFill>
              </a:rPr>
              <a:t>NHDPlus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Compiled from:</a:t>
            </a:r>
          </a:p>
          <a:p>
            <a:pPr lvl="1"/>
            <a:r>
              <a:rPr lang="en-US" dirty="0" smtClean="0"/>
              <a:t>National Hydrography Dataset (NHD)</a:t>
            </a:r>
          </a:p>
          <a:p>
            <a:pPr lvl="1"/>
            <a:r>
              <a:rPr lang="en-US" dirty="0" smtClean="0"/>
              <a:t>National Elevation Dataset (NED)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430" y="3124200"/>
            <a:ext cx="460712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34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U.S.</a:t>
            </a:r>
            <a:r>
              <a:rPr lang="en-US" sz="4000" b="1" baseline="0" dirty="0" smtClean="0">
                <a:solidFill>
                  <a:schemeClr val="tx2"/>
                </a:solidFill>
              </a:rPr>
              <a:t> Story = </a:t>
            </a:r>
            <a:r>
              <a:rPr lang="en-US" sz="4000" b="1" baseline="0" dirty="0" err="1" smtClean="0">
                <a:solidFill>
                  <a:schemeClr val="tx2"/>
                </a:solidFill>
              </a:rPr>
              <a:t>NHDPLus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Seeing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hydrography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in a intuitive way that supports understanding flow-based analyses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Flow</a:t>
            </a:r>
            <a:r>
              <a:rPr lang="en-US" sz="2800" dirty="0" smtClean="0"/>
              <a:t> is based on upstream drainage area rather than gauging stations, which are not on every flowing stream</a:t>
            </a:r>
          </a:p>
          <a:p>
            <a:r>
              <a:rPr lang="en-US" sz="2800" dirty="0" smtClean="0"/>
              <a:t>Multi-scale</a:t>
            </a:r>
            <a:r>
              <a:rPr lang="en-US" sz="2800" b="1" dirty="0" smtClean="0">
                <a:solidFill>
                  <a:srgbClr val="FF0000"/>
                </a:solidFill>
              </a:rPr>
              <a:t> Cartographic </a:t>
            </a:r>
            <a:r>
              <a:rPr lang="en-US" sz="2800" dirty="0" smtClean="0"/>
              <a:t>presentation</a:t>
            </a:r>
          </a:p>
          <a:p>
            <a:pPr lvl="1"/>
            <a:r>
              <a:rPr lang="en-US" dirty="0" smtClean="0"/>
              <a:t>Same density of features at each scale</a:t>
            </a:r>
          </a:p>
          <a:p>
            <a:pPr lvl="1"/>
            <a:r>
              <a:rPr lang="en-US" dirty="0" smtClean="0"/>
              <a:t>Two scales of generalization (only one remains)</a:t>
            </a:r>
          </a:p>
          <a:p>
            <a:r>
              <a:rPr lang="en-US" dirty="0" smtClean="0"/>
              <a:t>Future Challenges:</a:t>
            </a:r>
          </a:p>
          <a:p>
            <a:pPr lvl="1"/>
            <a:r>
              <a:rPr lang="en-US" dirty="0" smtClean="0"/>
              <a:t>Better integration between elevation, flow network, and hydrological units</a:t>
            </a:r>
          </a:p>
          <a:p>
            <a:pPr lvl="1"/>
            <a:r>
              <a:rPr lang="en-US" dirty="0" smtClean="0"/>
              <a:t>Support more definitions of flow (e.g., include </a:t>
            </a:r>
            <a:r>
              <a:rPr lang="en-US" dirty="0" err="1" smtClean="0"/>
              <a:t>withdrawls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Support larger scales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4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2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489575" y="2200275"/>
            <a:ext cx="3654425" cy="419100"/>
            <a:chOff x="5489576" y="2200275"/>
            <a:chExt cx="3654424" cy="419100"/>
          </a:xfrm>
        </p:grpSpPr>
        <p:sp>
          <p:nvSpPr>
            <p:cNvPr id="2" name="Rectangle 1"/>
            <p:cNvSpPr>
              <a:spLocks noChangeArrowheads="1"/>
            </p:cNvSpPr>
            <p:nvPr/>
          </p:nvSpPr>
          <p:spPr bwMode="auto">
            <a:xfrm>
              <a:off x="5843589" y="2200275"/>
              <a:ext cx="3300411" cy="419100"/>
            </a:xfrm>
            <a:prstGeom prst="rect">
              <a:avLst/>
            </a:prstGeom>
            <a:solidFill>
              <a:srgbClr val="2C4D76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lt1"/>
                  </a:solidFill>
                  <a:latin typeface="+mn-lt"/>
                  <a:cs typeface="+mn-cs"/>
                </a:rPr>
                <a:t>WISKI</a:t>
              </a:r>
              <a:endParaRPr lang="en-US" b="1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3" name="Isosceles Triangle 2"/>
            <p:cNvSpPr>
              <a:spLocks noChangeArrowheads="1"/>
            </p:cNvSpPr>
            <p:nvPr/>
          </p:nvSpPr>
          <p:spPr bwMode="auto">
            <a:xfrm>
              <a:off x="5489576" y="2200275"/>
              <a:ext cx="711200" cy="419100"/>
            </a:xfrm>
            <a:prstGeom prst="triangle">
              <a:avLst>
                <a:gd name="adj" fmla="val 50000"/>
              </a:avLst>
            </a:prstGeom>
            <a:solidFill>
              <a:srgbClr val="2C4D76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4341" name="TextBox 8"/>
          <p:cNvSpPr txBox="1">
            <a:spLocks noChangeArrowheads="1"/>
          </p:cNvSpPr>
          <p:nvPr/>
        </p:nvSpPr>
        <p:spPr bwMode="auto">
          <a:xfrm>
            <a:off x="714375" y="1371600"/>
            <a:ext cx="6675438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Calibri" pitchFamily="34" charset="0"/>
              </a:rPr>
              <a:t>KISTERS TimeSeries HUB</a:t>
            </a:r>
          </a:p>
          <a:p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and Central Texas implementation</a:t>
            </a:r>
          </a:p>
          <a:p>
            <a:endParaRPr lang="en-US" sz="3200" b="1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b="1">
                <a:solidFill>
                  <a:srgbClr val="002060"/>
                </a:solidFill>
                <a:latin typeface="Calibri" pitchFamily="34" charset="0"/>
              </a:rPr>
              <a:t>Stefan Fuest and Phil Stefanoff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487988" y="2736850"/>
            <a:ext cx="3652837" cy="420688"/>
            <a:chOff x="5487212" y="2736850"/>
            <a:chExt cx="3653613" cy="420688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839712" y="2736850"/>
              <a:ext cx="3301113" cy="420688"/>
            </a:xfrm>
            <a:prstGeom prst="rect">
              <a:avLst/>
            </a:prstGeom>
            <a:solidFill>
              <a:srgbClr val="2C4D76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chemeClr val="lt1"/>
                  </a:solidFill>
                  <a:latin typeface="+mn-lt"/>
                  <a:cs typeface="+mn-cs"/>
                </a:rPr>
                <a:t>KiWIS</a:t>
              </a:r>
              <a:endParaRPr lang="en-US" b="1" dirty="0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Isosceles Triangle 15"/>
            <p:cNvSpPr>
              <a:spLocks noChangeArrowheads="1"/>
            </p:cNvSpPr>
            <p:nvPr/>
          </p:nvSpPr>
          <p:spPr bwMode="auto">
            <a:xfrm>
              <a:off x="5487212" y="2736850"/>
              <a:ext cx="708175" cy="420688"/>
            </a:xfrm>
            <a:prstGeom prst="triangle">
              <a:avLst>
                <a:gd name="adj" fmla="val 50000"/>
              </a:avLst>
            </a:prstGeom>
            <a:solidFill>
              <a:srgbClr val="2C4D76"/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r="3983"/>
          <a:stretch>
            <a:fillRect/>
          </a:stretch>
        </p:blipFill>
        <p:spPr bwMode="auto">
          <a:xfrm>
            <a:off x="5453063" y="3157538"/>
            <a:ext cx="36877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064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5"/>
          <p:cNvSpPr>
            <a:spLocks noChangeArrowheads="1"/>
          </p:cNvSpPr>
          <p:nvPr/>
        </p:nvSpPr>
        <p:spPr bwMode="auto">
          <a:xfrm>
            <a:off x="6380163" y="0"/>
            <a:ext cx="290830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5362" name="Picture 63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2159000" y="1838325"/>
            <a:ext cx="4879975" cy="3381375"/>
            <a:chOff x="2158999" y="1837532"/>
            <a:chExt cx="4879975" cy="3381375"/>
          </a:xfrm>
        </p:grpSpPr>
        <p:sp>
          <p:nvSpPr>
            <p:cNvPr id="15367" name="AutoShape 4"/>
            <p:cNvSpPr>
              <a:spLocks noChangeArrowheads="1"/>
            </p:cNvSpPr>
            <p:nvPr/>
          </p:nvSpPr>
          <p:spPr bwMode="auto">
            <a:xfrm>
              <a:off x="2158999" y="45727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000" b="1">
                  <a:latin typeface="Calibri" pitchFamily="34" charset="0"/>
                </a:rPr>
                <a:t>Local</a:t>
              </a:r>
            </a:p>
          </p:txBody>
        </p:sp>
        <p:sp>
          <p:nvSpPr>
            <p:cNvPr id="15368" name="AutoShape 5"/>
            <p:cNvSpPr>
              <a:spLocks noChangeArrowheads="1"/>
            </p:cNvSpPr>
            <p:nvPr/>
          </p:nvSpPr>
          <p:spPr bwMode="auto">
            <a:xfrm>
              <a:off x="3527424" y="464423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000" b="1">
                  <a:latin typeface="Calibri" pitchFamily="34" charset="0"/>
                </a:rPr>
                <a:t>Local</a:t>
              </a:r>
            </a:p>
          </p:txBody>
        </p:sp>
        <p:sp>
          <p:nvSpPr>
            <p:cNvPr id="15369" name="AutoShape 6"/>
            <p:cNvSpPr>
              <a:spLocks noChangeArrowheads="1"/>
            </p:cNvSpPr>
            <p:nvPr/>
          </p:nvSpPr>
          <p:spPr bwMode="auto">
            <a:xfrm>
              <a:off x="4808537" y="471725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000" b="1">
                  <a:latin typeface="Calibri" pitchFamily="34" charset="0"/>
                </a:rPr>
                <a:t>Local</a:t>
              </a:r>
            </a:p>
          </p:txBody>
        </p:sp>
        <p:sp>
          <p:nvSpPr>
            <p:cNvPr id="15370" name="AutoShape 7"/>
            <p:cNvSpPr>
              <a:spLocks noChangeArrowheads="1"/>
            </p:cNvSpPr>
            <p:nvPr/>
          </p:nvSpPr>
          <p:spPr bwMode="auto">
            <a:xfrm>
              <a:off x="6175374" y="478710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Calibri" pitchFamily="34" charset="0"/>
                </a:rPr>
                <a:t>Local</a:t>
              </a:r>
            </a:p>
          </p:txBody>
        </p:sp>
        <p:sp>
          <p:nvSpPr>
            <p:cNvPr id="15371" name="AutoShape 9"/>
            <p:cNvSpPr>
              <a:spLocks noChangeArrowheads="1"/>
            </p:cNvSpPr>
            <p:nvPr/>
          </p:nvSpPr>
          <p:spPr bwMode="auto">
            <a:xfrm>
              <a:off x="2232024" y="183753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Global</a:t>
              </a:r>
            </a:p>
          </p:txBody>
        </p:sp>
        <p:sp>
          <p:nvSpPr>
            <p:cNvPr id="15372" name="AutoShape 10"/>
            <p:cNvSpPr>
              <a:spLocks noChangeArrowheads="1"/>
            </p:cNvSpPr>
            <p:nvPr/>
          </p:nvSpPr>
          <p:spPr bwMode="auto">
            <a:xfrm>
              <a:off x="3529012" y="190896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Global</a:t>
              </a:r>
            </a:p>
          </p:txBody>
        </p:sp>
        <p:sp>
          <p:nvSpPr>
            <p:cNvPr id="15373" name="AutoShape 11"/>
            <p:cNvSpPr>
              <a:spLocks noChangeArrowheads="1"/>
            </p:cNvSpPr>
            <p:nvPr/>
          </p:nvSpPr>
          <p:spPr bwMode="auto">
            <a:xfrm>
              <a:off x="4879974" y="19819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Global</a:t>
              </a:r>
            </a:p>
          </p:txBody>
        </p:sp>
        <p:sp>
          <p:nvSpPr>
            <p:cNvPr id="15374" name="AutoShape 12"/>
            <p:cNvSpPr>
              <a:spLocks noChangeArrowheads="1"/>
            </p:cNvSpPr>
            <p:nvPr/>
          </p:nvSpPr>
          <p:spPr bwMode="auto">
            <a:xfrm>
              <a:off x="6175374" y="205184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Calibri" pitchFamily="34" charset="0"/>
                </a:rPr>
                <a:t>Global</a:t>
              </a:r>
            </a:p>
          </p:txBody>
        </p:sp>
        <p:sp>
          <p:nvSpPr>
            <p:cNvPr id="15375" name="AutoShape 14"/>
            <p:cNvSpPr>
              <a:spLocks noChangeArrowheads="1"/>
            </p:cNvSpPr>
            <p:nvPr/>
          </p:nvSpPr>
          <p:spPr bwMode="auto">
            <a:xfrm>
              <a:off x="2160587" y="277415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National</a:t>
              </a:r>
            </a:p>
          </p:txBody>
        </p:sp>
        <p:sp>
          <p:nvSpPr>
            <p:cNvPr id="15376" name="AutoShape 15"/>
            <p:cNvSpPr>
              <a:spLocks noChangeArrowheads="1"/>
            </p:cNvSpPr>
            <p:nvPr/>
          </p:nvSpPr>
          <p:spPr bwMode="auto">
            <a:xfrm>
              <a:off x="3527424" y="28455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National</a:t>
              </a:r>
            </a:p>
          </p:txBody>
        </p:sp>
        <p:sp>
          <p:nvSpPr>
            <p:cNvPr id="15377" name="AutoShape 16"/>
            <p:cNvSpPr>
              <a:spLocks noChangeArrowheads="1"/>
            </p:cNvSpPr>
            <p:nvPr/>
          </p:nvSpPr>
          <p:spPr bwMode="auto">
            <a:xfrm>
              <a:off x="4808537" y="291861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National</a:t>
              </a:r>
            </a:p>
          </p:txBody>
        </p:sp>
        <p:sp>
          <p:nvSpPr>
            <p:cNvPr id="15378" name="AutoShape 17"/>
            <p:cNvSpPr>
              <a:spLocks noChangeArrowheads="1"/>
            </p:cNvSpPr>
            <p:nvPr/>
          </p:nvSpPr>
          <p:spPr bwMode="auto">
            <a:xfrm>
              <a:off x="6175374" y="298846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Calibri" pitchFamily="34" charset="0"/>
                </a:rPr>
                <a:t>National</a:t>
              </a:r>
            </a:p>
          </p:txBody>
        </p:sp>
        <p:sp>
          <p:nvSpPr>
            <p:cNvPr id="15379" name="AutoShape 19"/>
            <p:cNvSpPr>
              <a:spLocks noChangeArrowheads="1"/>
            </p:cNvSpPr>
            <p:nvPr/>
          </p:nvSpPr>
          <p:spPr bwMode="auto">
            <a:xfrm>
              <a:off x="2160587" y="371078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Regional</a:t>
              </a:r>
            </a:p>
          </p:txBody>
        </p:sp>
        <p:sp>
          <p:nvSpPr>
            <p:cNvPr id="15380" name="AutoShape 20"/>
            <p:cNvSpPr>
              <a:spLocks noChangeArrowheads="1"/>
            </p:cNvSpPr>
            <p:nvPr/>
          </p:nvSpPr>
          <p:spPr bwMode="auto">
            <a:xfrm>
              <a:off x="3527424" y="378221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Regional</a:t>
              </a:r>
            </a:p>
          </p:txBody>
        </p:sp>
        <p:sp>
          <p:nvSpPr>
            <p:cNvPr id="15381" name="AutoShape 21"/>
            <p:cNvSpPr>
              <a:spLocks noChangeArrowheads="1"/>
            </p:cNvSpPr>
            <p:nvPr/>
          </p:nvSpPr>
          <p:spPr bwMode="auto">
            <a:xfrm>
              <a:off x="4808537" y="385524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latin typeface="Calibri" pitchFamily="34" charset="0"/>
                </a:rPr>
                <a:t>Regional</a:t>
              </a:r>
            </a:p>
          </p:txBody>
        </p:sp>
        <p:sp>
          <p:nvSpPr>
            <p:cNvPr id="15382" name="AutoShape 22"/>
            <p:cNvSpPr>
              <a:spLocks noChangeArrowheads="1"/>
            </p:cNvSpPr>
            <p:nvPr/>
          </p:nvSpPr>
          <p:spPr bwMode="auto">
            <a:xfrm>
              <a:off x="6175374" y="392509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Calibri" pitchFamily="34" charset="0"/>
                </a:rPr>
                <a:t>Regional</a:t>
              </a:r>
            </a:p>
          </p:txBody>
        </p:sp>
        <p:cxnSp>
          <p:nvCxnSpPr>
            <p:cNvPr id="15383" name="AutoShape 23"/>
            <p:cNvCxnSpPr>
              <a:cxnSpLocks noChangeShapeType="1"/>
              <a:stCxn id="15371" idx="4"/>
              <a:endCxn id="15372" idx="2"/>
            </p:cNvCxnSpPr>
            <p:nvPr/>
          </p:nvCxnSpPr>
          <p:spPr bwMode="auto">
            <a:xfrm>
              <a:off x="3109912" y="2053432"/>
              <a:ext cx="404812" cy="71437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4" name="AutoShape 24"/>
            <p:cNvCxnSpPr>
              <a:cxnSpLocks noChangeShapeType="1"/>
              <a:stCxn id="15372" idx="4"/>
              <a:endCxn id="15373" idx="2"/>
            </p:cNvCxnSpPr>
            <p:nvPr/>
          </p:nvCxnSpPr>
          <p:spPr bwMode="auto">
            <a:xfrm>
              <a:off x="4406899" y="2124869"/>
              <a:ext cx="458788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5" name="AutoShape 25"/>
            <p:cNvCxnSpPr>
              <a:cxnSpLocks noChangeShapeType="1"/>
              <a:stCxn id="15373" idx="4"/>
              <a:endCxn id="15374" idx="2"/>
            </p:cNvCxnSpPr>
            <p:nvPr/>
          </p:nvCxnSpPr>
          <p:spPr bwMode="auto">
            <a:xfrm>
              <a:off x="5757862" y="2197894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6" name="AutoShape 26"/>
            <p:cNvCxnSpPr>
              <a:cxnSpLocks noChangeShapeType="1"/>
            </p:cNvCxnSpPr>
            <p:nvPr/>
          </p:nvCxnSpPr>
          <p:spPr bwMode="auto">
            <a:xfrm>
              <a:off x="3095624" y="2988469"/>
              <a:ext cx="404813" cy="71438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7" name="AutoShape 27"/>
            <p:cNvCxnSpPr>
              <a:cxnSpLocks noChangeShapeType="1"/>
            </p:cNvCxnSpPr>
            <p:nvPr/>
          </p:nvCxnSpPr>
          <p:spPr bwMode="auto">
            <a:xfrm>
              <a:off x="4392612" y="3059907"/>
              <a:ext cx="458787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8" name="AutoShape 28"/>
            <p:cNvCxnSpPr>
              <a:cxnSpLocks noChangeShapeType="1"/>
            </p:cNvCxnSpPr>
            <p:nvPr/>
          </p:nvCxnSpPr>
          <p:spPr bwMode="auto">
            <a:xfrm>
              <a:off x="5743574" y="3132932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89" name="AutoShape 29"/>
            <p:cNvCxnSpPr>
              <a:cxnSpLocks noChangeShapeType="1"/>
            </p:cNvCxnSpPr>
            <p:nvPr/>
          </p:nvCxnSpPr>
          <p:spPr bwMode="auto">
            <a:xfrm>
              <a:off x="3068637" y="3925094"/>
              <a:ext cx="404812" cy="71438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0" name="AutoShape 30"/>
            <p:cNvCxnSpPr>
              <a:cxnSpLocks noChangeShapeType="1"/>
            </p:cNvCxnSpPr>
            <p:nvPr/>
          </p:nvCxnSpPr>
          <p:spPr bwMode="auto">
            <a:xfrm>
              <a:off x="4365624" y="3996532"/>
              <a:ext cx="458788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1" name="AutoShape 31"/>
            <p:cNvCxnSpPr>
              <a:cxnSpLocks noChangeShapeType="1"/>
            </p:cNvCxnSpPr>
            <p:nvPr/>
          </p:nvCxnSpPr>
          <p:spPr bwMode="auto">
            <a:xfrm>
              <a:off x="5716587" y="4069557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2" name="AutoShape 32"/>
            <p:cNvCxnSpPr>
              <a:cxnSpLocks noChangeShapeType="1"/>
            </p:cNvCxnSpPr>
            <p:nvPr/>
          </p:nvCxnSpPr>
          <p:spPr bwMode="auto">
            <a:xfrm>
              <a:off x="3095624" y="4788694"/>
              <a:ext cx="404813" cy="71438"/>
            </a:xfrm>
            <a:prstGeom prst="bentConnector3">
              <a:avLst>
                <a:gd name="adj1" fmla="val 49806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3" name="AutoShape 33"/>
            <p:cNvCxnSpPr>
              <a:cxnSpLocks noChangeShapeType="1"/>
            </p:cNvCxnSpPr>
            <p:nvPr/>
          </p:nvCxnSpPr>
          <p:spPr bwMode="auto">
            <a:xfrm>
              <a:off x="4392612" y="4860132"/>
              <a:ext cx="458787" cy="73025"/>
            </a:xfrm>
            <a:prstGeom prst="bentConnector3">
              <a:avLst>
                <a:gd name="adj1" fmla="val 4982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4" name="AutoShape 34"/>
            <p:cNvCxnSpPr>
              <a:cxnSpLocks noChangeShapeType="1"/>
            </p:cNvCxnSpPr>
            <p:nvPr/>
          </p:nvCxnSpPr>
          <p:spPr bwMode="auto">
            <a:xfrm>
              <a:off x="5743574" y="4933157"/>
              <a:ext cx="403225" cy="69850"/>
            </a:xfrm>
            <a:prstGeom prst="bentConnector3">
              <a:avLst>
                <a:gd name="adj1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5" name="AutoShape 35"/>
            <p:cNvCxnSpPr>
              <a:cxnSpLocks noChangeShapeType="1"/>
              <a:stCxn id="15371" idx="3"/>
              <a:endCxn id="15375" idx="0"/>
            </p:cNvCxnSpPr>
            <p:nvPr/>
          </p:nvCxnSpPr>
          <p:spPr bwMode="auto">
            <a:xfrm rot="5400000">
              <a:off x="2336006" y="2540000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6" name="AutoShape 36"/>
            <p:cNvCxnSpPr>
              <a:cxnSpLocks noChangeShapeType="1"/>
              <a:stCxn id="15375" idx="3"/>
              <a:endCxn id="15379" idx="1"/>
            </p:cNvCxnSpPr>
            <p:nvPr/>
          </p:nvCxnSpPr>
          <p:spPr bwMode="auto">
            <a:xfrm rot="5400000">
              <a:off x="2354262" y="3458369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397" name="AutoShape 37"/>
            <p:cNvCxnSpPr>
              <a:cxnSpLocks noChangeShapeType="1"/>
              <a:stCxn id="15379" idx="3"/>
              <a:endCxn id="15367" idx="1"/>
            </p:cNvCxnSpPr>
            <p:nvPr/>
          </p:nvCxnSpPr>
          <p:spPr bwMode="auto">
            <a:xfrm rot="5400000">
              <a:off x="2390774" y="4356894"/>
              <a:ext cx="401638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8" name="AutoShape 38"/>
            <p:cNvCxnSpPr>
              <a:cxnSpLocks noChangeShapeType="1"/>
            </p:cNvCxnSpPr>
            <p:nvPr/>
          </p:nvCxnSpPr>
          <p:spPr bwMode="auto">
            <a:xfrm rot="5400000">
              <a:off x="3631406" y="2595563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399" name="AutoShape 39"/>
            <p:cNvCxnSpPr>
              <a:cxnSpLocks noChangeShapeType="1"/>
            </p:cNvCxnSpPr>
            <p:nvPr/>
          </p:nvCxnSpPr>
          <p:spPr bwMode="auto">
            <a:xfrm rot="5400000">
              <a:off x="3649662" y="3513932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400" name="AutoShape 40"/>
            <p:cNvCxnSpPr>
              <a:cxnSpLocks noChangeShapeType="1"/>
            </p:cNvCxnSpPr>
            <p:nvPr/>
          </p:nvCxnSpPr>
          <p:spPr bwMode="auto">
            <a:xfrm rot="5400000">
              <a:off x="3686174" y="4412457"/>
              <a:ext cx="401637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1" name="AutoShape 41"/>
            <p:cNvCxnSpPr>
              <a:cxnSpLocks noChangeShapeType="1"/>
            </p:cNvCxnSpPr>
            <p:nvPr/>
          </p:nvCxnSpPr>
          <p:spPr bwMode="auto">
            <a:xfrm rot="5400000">
              <a:off x="4926806" y="2667000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2" name="AutoShape 42"/>
            <p:cNvCxnSpPr>
              <a:cxnSpLocks noChangeShapeType="1"/>
            </p:cNvCxnSpPr>
            <p:nvPr/>
          </p:nvCxnSpPr>
          <p:spPr bwMode="auto">
            <a:xfrm rot="5400000">
              <a:off x="4945062" y="3585369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403" name="AutoShape 43"/>
            <p:cNvCxnSpPr>
              <a:cxnSpLocks noChangeShapeType="1"/>
            </p:cNvCxnSpPr>
            <p:nvPr/>
          </p:nvCxnSpPr>
          <p:spPr bwMode="auto">
            <a:xfrm rot="5400000">
              <a:off x="4981574" y="4483894"/>
              <a:ext cx="401638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4" name="AutoShape 44"/>
            <p:cNvCxnSpPr>
              <a:cxnSpLocks noChangeShapeType="1"/>
            </p:cNvCxnSpPr>
            <p:nvPr/>
          </p:nvCxnSpPr>
          <p:spPr bwMode="auto">
            <a:xfrm rot="5400000">
              <a:off x="6295231" y="2738438"/>
              <a:ext cx="584200" cy="71437"/>
            </a:xfrm>
            <a:prstGeom prst="bentConnector3">
              <a:avLst>
                <a:gd name="adj1" fmla="val 40759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5405" name="AutoShape 45"/>
            <p:cNvCxnSpPr>
              <a:cxnSpLocks noChangeShapeType="1"/>
            </p:cNvCxnSpPr>
            <p:nvPr/>
          </p:nvCxnSpPr>
          <p:spPr bwMode="auto">
            <a:xfrm rot="5400000">
              <a:off x="6313487" y="3656807"/>
              <a:ext cx="47625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5406" name="AutoShape 46"/>
            <p:cNvCxnSpPr>
              <a:cxnSpLocks noChangeShapeType="1"/>
            </p:cNvCxnSpPr>
            <p:nvPr/>
          </p:nvCxnSpPr>
          <p:spPr bwMode="auto">
            <a:xfrm rot="5400000">
              <a:off x="6349999" y="4555332"/>
              <a:ext cx="401637" cy="1588"/>
            </a:xfrm>
            <a:prstGeom prst="bentConnector3">
              <a:avLst>
                <a:gd name="adj1" fmla="val 49801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>
              <a:off x="3095624" y="2339182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 flipV="1">
              <a:off x="3095624" y="2410619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>
              <a:off x="3022599" y="3202782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 flipV="1">
              <a:off x="3022599" y="3274219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3022599" y="4139407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 flipV="1">
              <a:off x="3022599" y="4210844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391024" y="2339182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4" name="Line 55"/>
            <p:cNvSpPr>
              <a:spLocks noChangeShapeType="1"/>
            </p:cNvSpPr>
            <p:nvPr/>
          </p:nvSpPr>
          <p:spPr bwMode="auto">
            <a:xfrm flipV="1">
              <a:off x="4391024" y="2410619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5" name="Line 56"/>
            <p:cNvSpPr>
              <a:spLocks noChangeShapeType="1"/>
            </p:cNvSpPr>
            <p:nvPr/>
          </p:nvSpPr>
          <p:spPr bwMode="auto">
            <a:xfrm>
              <a:off x="4391024" y="3275807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6" name="Line 57"/>
            <p:cNvSpPr>
              <a:spLocks noChangeShapeType="1"/>
            </p:cNvSpPr>
            <p:nvPr/>
          </p:nvSpPr>
          <p:spPr bwMode="auto">
            <a:xfrm flipV="1">
              <a:off x="4391024" y="3347244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7" name="Line 58"/>
            <p:cNvSpPr>
              <a:spLocks noChangeShapeType="1"/>
            </p:cNvSpPr>
            <p:nvPr/>
          </p:nvSpPr>
          <p:spPr bwMode="auto">
            <a:xfrm>
              <a:off x="4391024" y="4210844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8" name="Line 59"/>
            <p:cNvSpPr>
              <a:spLocks noChangeShapeType="1"/>
            </p:cNvSpPr>
            <p:nvPr/>
          </p:nvSpPr>
          <p:spPr bwMode="auto">
            <a:xfrm flipV="1">
              <a:off x="4391024" y="4282282"/>
              <a:ext cx="43180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19" name="Line 60"/>
            <p:cNvSpPr>
              <a:spLocks noChangeShapeType="1"/>
            </p:cNvSpPr>
            <p:nvPr/>
          </p:nvSpPr>
          <p:spPr bwMode="auto">
            <a:xfrm>
              <a:off x="5759449" y="2482057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20" name="Line 61"/>
            <p:cNvSpPr>
              <a:spLocks noChangeShapeType="1"/>
            </p:cNvSpPr>
            <p:nvPr/>
          </p:nvSpPr>
          <p:spPr bwMode="auto">
            <a:xfrm flipV="1">
              <a:off x="5759449" y="2553494"/>
              <a:ext cx="431800" cy="360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21" name="Line 62"/>
            <p:cNvSpPr>
              <a:spLocks noChangeShapeType="1"/>
            </p:cNvSpPr>
            <p:nvPr/>
          </p:nvSpPr>
          <p:spPr bwMode="auto">
            <a:xfrm>
              <a:off x="5688012" y="3347244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22" name="Line 63"/>
            <p:cNvSpPr>
              <a:spLocks noChangeShapeType="1"/>
            </p:cNvSpPr>
            <p:nvPr/>
          </p:nvSpPr>
          <p:spPr bwMode="auto">
            <a:xfrm flipV="1">
              <a:off x="5688012" y="3418682"/>
              <a:ext cx="43180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23" name="Line 64"/>
            <p:cNvSpPr>
              <a:spLocks noChangeShapeType="1"/>
            </p:cNvSpPr>
            <p:nvPr/>
          </p:nvSpPr>
          <p:spPr bwMode="auto">
            <a:xfrm>
              <a:off x="5688012" y="4283869"/>
              <a:ext cx="431800" cy="431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424" name="Line 65"/>
            <p:cNvSpPr>
              <a:spLocks noChangeShapeType="1"/>
            </p:cNvSpPr>
            <p:nvPr/>
          </p:nvSpPr>
          <p:spPr bwMode="auto">
            <a:xfrm flipV="1">
              <a:off x="5688012" y="4355307"/>
              <a:ext cx="431800" cy="3603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de-DE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365" name="TextBox 64"/>
          <p:cNvSpPr txBox="1">
            <a:spLocks noChangeArrowheads="1"/>
          </p:cNvSpPr>
          <p:nvPr/>
        </p:nvSpPr>
        <p:spPr bwMode="auto">
          <a:xfrm>
            <a:off x="620713" y="611188"/>
            <a:ext cx="6238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Common data exchange scenario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0188" y="1565275"/>
            <a:ext cx="6569075" cy="4832350"/>
          </a:xfrm>
          <a:prstGeom prst="rect">
            <a:avLst/>
          </a:prstGeom>
          <a:solidFill>
            <a:srgbClr val="FFFFFF">
              <a:shade val="85000"/>
              <a:alpha val="95000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Each arrow means discussion &amp; bi-lateral agreement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de-DE" sz="28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How do you call your variables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What formats can you deliver data to me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What software system do you use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What is the schedule of your data logger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What is the quality of your data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Do we need a contract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800" dirty="0">
                <a:solidFill>
                  <a:srgbClr val="002060"/>
                </a:solidFill>
                <a:latin typeface="+mn-lt"/>
                <a:cs typeface="+mn-cs"/>
              </a:rPr>
              <a:t>What do I get when I provide something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35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Some Technology Trends ….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4" y="1828800"/>
            <a:ext cx="7639722" cy="39766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6248400"/>
            <a:ext cx="503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800 million users – one person in eight on the earth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76547" y="4731841"/>
            <a:ext cx="6144759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800" dirty="0" smtClean="0"/>
              <a:t>Aggregated content on YouTube ….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…. upload 10 years of video every 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06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620713" y="611188"/>
            <a:ext cx="67691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A KISTERS TimeSeries Hub with KiWIS...</a:t>
            </a:r>
          </a:p>
        </p:txBody>
      </p:sp>
      <p:sp>
        <p:nvSpPr>
          <p:cNvPr id="16389" name="Rectangle 3"/>
          <p:cNvSpPr txBox="1">
            <a:spLocks noChangeArrowheads="1"/>
          </p:cNvSpPr>
          <p:nvPr/>
        </p:nvSpPr>
        <p:spPr bwMode="auto">
          <a:xfrm>
            <a:off x="620713" y="1393825"/>
            <a:ext cx="78486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… solves those problems because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It can be community based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It is highly configurable and can mediate terminology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It can easily  generate new information products (e.g. 3hr moving totals, …)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Has state of the art interfaces (Authoring via Desktop app, Public interface via Browser, API via standard service types)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de-DE" sz="2800">
                <a:solidFill>
                  <a:srgbClr val="002060"/>
                </a:solidFill>
                <a:latin typeface="Calibri" pitchFamily="34" charset="0"/>
              </a:rPr>
              <a:t>Is proven COTS software</a:t>
            </a:r>
          </a:p>
        </p:txBody>
      </p:sp>
    </p:spTree>
    <p:extLst>
      <p:ext uri="{BB962C8B-B14F-4D97-AF65-F5344CB8AC3E}">
        <p14:creationId xmlns:p14="http://schemas.microsoft.com/office/powerpoint/2010/main" val="194463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7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430213" y="525463"/>
            <a:ext cx="61579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KISTERS TimeSeries Hub Principles...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469900" y="1431925"/>
            <a:ext cx="5327650" cy="3384550"/>
            <a:chOff x="469900" y="1656377"/>
            <a:chExt cx="5327650" cy="3384550"/>
          </a:xfrm>
        </p:grpSpPr>
        <p:cxnSp>
          <p:nvCxnSpPr>
            <p:cNvPr id="17439" name="AutoShape 4"/>
            <p:cNvCxnSpPr>
              <a:cxnSpLocks noChangeShapeType="1"/>
              <a:stCxn id="17470" idx="4"/>
              <a:endCxn id="17445" idx="2"/>
            </p:cNvCxnSpPr>
            <p:nvPr/>
          </p:nvCxnSpPr>
          <p:spPr bwMode="auto">
            <a:xfrm>
              <a:off x="1635125" y="2086589"/>
              <a:ext cx="763588" cy="1477963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17440" name="AutoShape 6"/>
            <p:cNvSpPr>
              <a:spLocks noChangeArrowheads="1"/>
            </p:cNvSpPr>
            <p:nvPr/>
          </p:nvSpPr>
          <p:spPr bwMode="auto">
            <a:xfrm>
              <a:off x="469900" y="439163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D10037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000" b="1">
                  <a:latin typeface="Calibri" pitchFamily="34" charset="0"/>
                </a:rPr>
                <a:t>Local</a:t>
              </a:r>
            </a:p>
          </p:txBody>
        </p:sp>
        <p:sp>
          <p:nvSpPr>
            <p:cNvPr id="17441" name="AutoShape 12"/>
            <p:cNvSpPr>
              <a:spLocks noChangeArrowheads="1"/>
            </p:cNvSpPr>
            <p:nvPr/>
          </p:nvSpPr>
          <p:spPr bwMode="auto">
            <a:xfrm>
              <a:off x="4357688" y="1656377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Public</a:t>
              </a:r>
            </a:p>
          </p:txBody>
        </p:sp>
        <p:sp>
          <p:nvSpPr>
            <p:cNvPr id="17442" name="AutoShape 29"/>
            <p:cNvSpPr>
              <a:spLocks noChangeArrowheads="1"/>
            </p:cNvSpPr>
            <p:nvPr/>
          </p:nvSpPr>
          <p:spPr bwMode="auto">
            <a:xfrm>
              <a:off x="541338" y="4463077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EE7F0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000" b="1">
                  <a:latin typeface="Calibri" pitchFamily="34" charset="0"/>
                </a:rPr>
                <a:t>Local</a:t>
              </a:r>
            </a:p>
          </p:txBody>
        </p:sp>
        <p:sp>
          <p:nvSpPr>
            <p:cNvPr id="17443" name="AutoShape 30"/>
            <p:cNvSpPr>
              <a:spLocks noChangeArrowheads="1"/>
            </p:cNvSpPr>
            <p:nvPr/>
          </p:nvSpPr>
          <p:spPr bwMode="auto">
            <a:xfrm>
              <a:off x="614363" y="453610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8065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000" b="1">
                  <a:latin typeface="Calibri" pitchFamily="34" charset="0"/>
                </a:rPr>
                <a:t>Local</a:t>
              </a:r>
            </a:p>
          </p:txBody>
        </p:sp>
        <p:sp>
          <p:nvSpPr>
            <p:cNvPr id="17444" name="AutoShape 31"/>
            <p:cNvSpPr>
              <a:spLocks noChangeArrowheads="1"/>
            </p:cNvSpPr>
            <p:nvPr/>
          </p:nvSpPr>
          <p:spPr bwMode="auto">
            <a:xfrm>
              <a:off x="757238" y="4605952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Calibri" pitchFamily="34" charset="0"/>
                </a:rPr>
                <a:t>Local</a:t>
              </a:r>
            </a:p>
          </p:txBody>
        </p:sp>
        <p:sp>
          <p:nvSpPr>
            <p:cNvPr id="17445" name="AutoShape 32"/>
            <p:cNvSpPr>
              <a:spLocks noChangeArrowheads="1"/>
            </p:cNvSpPr>
            <p:nvPr/>
          </p:nvSpPr>
          <p:spPr bwMode="auto">
            <a:xfrm>
              <a:off x="2413000" y="3096239"/>
              <a:ext cx="1368425" cy="935038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KISTERS </a:t>
              </a:r>
            </a:p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TimeSeries HUB</a:t>
              </a:r>
            </a:p>
          </p:txBody>
        </p:sp>
        <p:cxnSp>
          <p:nvCxnSpPr>
            <p:cNvPr id="17446" name="AutoShape 49"/>
            <p:cNvCxnSpPr>
              <a:cxnSpLocks noChangeShapeType="1"/>
              <a:stCxn id="17466" idx="4"/>
              <a:endCxn id="17445" idx="2"/>
            </p:cNvCxnSpPr>
            <p:nvPr/>
          </p:nvCxnSpPr>
          <p:spPr bwMode="auto">
            <a:xfrm>
              <a:off x="1635125" y="3023214"/>
              <a:ext cx="763588" cy="541338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7447" name="AutoShape 50"/>
            <p:cNvCxnSpPr>
              <a:cxnSpLocks noChangeShapeType="1"/>
              <a:stCxn id="17462" idx="4"/>
              <a:endCxn id="17445" idx="2"/>
            </p:cNvCxnSpPr>
            <p:nvPr/>
          </p:nvCxnSpPr>
          <p:spPr bwMode="auto">
            <a:xfrm flipV="1">
              <a:off x="1635125" y="3564552"/>
              <a:ext cx="763588" cy="395287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7448" name="AutoShape 51"/>
            <p:cNvCxnSpPr>
              <a:cxnSpLocks noChangeShapeType="1"/>
              <a:stCxn id="17444" idx="4"/>
              <a:endCxn id="17445" idx="2"/>
            </p:cNvCxnSpPr>
            <p:nvPr/>
          </p:nvCxnSpPr>
          <p:spPr bwMode="auto">
            <a:xfrm flipV="1">
              <a:off x="1635125" y="3564552"/>
              <a:ext cx="763588" cy="1257300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17449" name="Group 83"/>
            <p:cNvGrpSpPr>
              <a:grpSpLocks/>
            </p:cNvGrpSpPr>
            <p:nvPr/>
          </p:nvGrpSpPr>
          <p:grpSpPr bwMode="auto">
            <a:xfrm>
              <a:off x="4284663" y="3528039"/>
              <a:ext cx="1512887" cy="647700"/>
              <a:chOff x="2812" y="1588"/>
              <a:chExt cx="953" cy="408"/>
            </a:xfrm>
          </p:grpSpPr>
          <p:sp>
            <p:nvSpPr>
              <p:cNvPr id="17471" name="AutoShape 54"/>
              <p:cNvSpPr>
                <a:spLocks noChangeArrowheads="1"/>
              </p:cNvSpPr>
              <p:nvPr/>
            </p:nvSpPr>
            <p:spPr bwMode="auto">
              <a:xfrm>
                <a:off x="2812" y="1588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8065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1000" b="1">
                    <a:latin typeface="Calibri" pitchFamily="34" charset="0"/>
                  </a:rPr>
                  <a:t>OGC, CUAHSI,…</a:t>
                </a:r>
              </a:p>
            </p:txBody>
          </p:sp>
          <p:sp>
            <p:nvSpPr>
              <p:cNvPr id="17472" name="AutoShape 55"/>
              <p:cNvSpPr>
                <a:spLocks noChangeArrowheads="1"/>
              </p:cNvSpPr>
              <p:nvPr/>
            </p:nvSpPr>
            <p:spPr bwMode="auto">
              <a:xfrm>
                <a:off x="2858" y="163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AD007C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1000" b="1">
                    <a:latin typeface="Calibri" pitchFamily="34" charset="0"/>
                  </a:rPr>
                  <a:t>OGC, CUAHSI,…</a:t>
                </a:r>
              </a:p>
            </p:txBody>
          </p:sp>
          <p:sp>
            <p:nvSpPr>
              <p:cNvPr id="17473" name="AutoShape 56"/>
              <p:cNvSpPr>
                <a:spLocks noChangeArrowheads="1"/>
              </p:cNvSpPr>
              <p:nvPr/>
            </p:nvSpPr>
            <p:spPr bwMode="auto">
              <a:xfrm>
                <a:off x="2903" y="1679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79B53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1000" b="1">
                    <a:latin typeface="Calibri" pitchFamily="34" charset="0"/>
                  </a:rPr>
                  <a:t>OGC, CUAHSI,…</a:t>
                </a:r>
              </a:p>
            </p:txBody>
          </p:sp>
          <p:sp>
            <p:nvSpPr>
              <p:cNvPr id="17474" name="AutoShape 57"/>
              <p:cNvSpPr>
                <a:spLocks noChangeArrowheads="1"/>
              </p:cNvSpPr>
              <p:nvPr/>
            </p:nvSpPr>
            <p:spPr bwMode="auto">
              <a:xfrm>
                <a:off x="2948" y="172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400">
                    <a:solidFill>
                      <a:schemeClr val="bg1"/>
                    </a:solidFill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900">
                    <a:solidFill>
                      <a:schemeClr val="bg1"/>
                    </a:solidFill>
                    <a:latin typeface="Calibri" pitchFamily="34" charset="0"/>
                  </a:rPr>
                  <a:t>OGC, CUAHSI,…</a:t>
                </a:r>
              </a:p>
            </p:txBody>
          </p:sp>
        </p:grpSp>
        <p:grpSp>
          <p:nvGrpSpPr>
            <p:cNvPr id="17450" name="Group 65"/>
            <p:cNvGrpSpPr>
              <a:grpSpLocks/>
            </p:cNvGrpSpPr>
            <p:nvPr/>
          </p:nvGrpSpPr>
          <p:grpSpPr bwMode="auto">
            <a:xfrm>
              <a:off x="469900" y="1656377"/>
              <a:ext cx="1150938" cy="646112"/>
              <a:chOff x="454" y="817"/>
              <a:chExt cx="725" cy="407"/>
            </a:xfrm>
          </p:grpSpPr>
          <p:sp>
            <p:nvSpPr>
              <p:cNvPr id="17467" name="AutoShape 61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D10037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8" name="AutoShape 62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EE7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9" name="AutoShape 63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8065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70" name="AutoShape 64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008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200">
                    <a:solidFill>
                      <a:schemeClr val="bg1"/>
                    </a:solidFill>
                    <a:latin typeface="Calibri" pitchFamily="34" charset="0"/>
                  </a:rPr>
                  <a:t>Global</a:t>
                </a:r>
              </a:p>
            </p:txBody>
          </p:sp>
        </p:grpSp>
        <p:grpSp>
          <p:nvGrpSpPr>
            <p:cNvPr id="17451" name="Group 66"/>
            <p:cNvGrpSpPr>
              <a:grpSpLocks/>
            </p:cNvGrpSpPr>
            <p:nvPr/>
          </p:nvGrpSpPr>
          <p:grpSpPr bwMode="auto">
            <a:xfrm>
              <a:off x="469900" y="2593002"/>
              <a:ext cx="1150938" cy="646112"/>
              <a:chOff x="454" y="817"/>
              <a:chExt cx="725" cy="407"/>
            </a:xfrm>
          </p:grpSpPr>
          <p:sp>
            <p:nvSpPr>
              <p:cNvPr id="17463" name="AutoShape 67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D10037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4" name="AutoShape 68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EE7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5" name="AutoShape 69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8065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6" name="AutoShape 70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008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200">
                    <a:solidFill>
                      <a:schemeClr val="bg1"/>
                    </a:solidFill>
                    <a:latin typeface="Calibri" pitchFamily="34" charset="0"/>
                  </a:rPr>
                  <a:t>National</a:t>
                </a:r>
              </a:p>
            </p:txBody>
          </p:sp>
        </p:grpSp>
        <p:grpSp>
          <p:nvGrpSpPr>
            <p:cNvPr id="17452" name="Group 71"/>
            <p:cNvGrpSpPr>
              <a:grpSpLocks/>
            </p:cNvGrpSpPr>
            <p:nvPr/>
          </p:nvGrpSpPr>
          <p:grpSpPr bwMode="auto">
            <a:xfrm>
              <a:off x="469900" y="3529627"/>
              <a:ext cx="1150938" cy="646112"/>
              <a:chOff x="454" y="817"/>
              <a:chExt cx="725" cy="407"/>
            </a:xfrm>
          </p:grpSpPr>
          <p:sp>
            <p:nvSpPr>
              <p:cNvPr id="17459" name="AutoShape 72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D10037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0" name="AutoShape 73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EE7F0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1" name="AutoShape 74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8065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Local</a:t>
                </a:r>
              </a:p>
            </p:txBody>
          </p:sp>
          <p:sp>
            <p:nvSpPr>
              <p:cNvPr id="17462" name="AutoShape 75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solidFill>
                <a:srgbClr val="000080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200">
                    <a:solidFill>
                      <a:schemeClr val="bg1"/>
                    </a:solidFill>
                    <a:latin typeface="Calibri" pitchFamily="34" charset="0"/>
                  </a:rPr>
                  <a:t>Regional</a:t>
                </a:r>
              </a:p>
            </p:txBody>
          </p:sp>
        </p:grpSp>
        <p:sp>
          <p:nvSpPr>
            <p:cNvPr id="17453" name="AutoShape 78"/>
            <p:cNvSpPr>
              <a:spLocks noChangeArrowheads="1"/>
            </p:cNvSpPr>
            <p:nvPr/>
          </p:nvSpPr>
          <p:spPr bwMode="auto">
            <a:xfrm>
              <a:off x="4357688" y="4609127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Professional</a:t>
              </a:r>
            </a:p>
          </p:txBody>
        </p:sp>
        <p:cxnSp>
          <p:nvCxnSpPr>
            <p:cNvPr id="17454" name="AutoShape 79"/>
            <p:cNvCxnSpPr>
              <a:cxnSpLocks noChangeShapeType="1"/>
              <a:stCxn id="17445" idx="4"/>
              <a:endCxn id="17472" idx="1"/>
            </p:cNvCxnSpPr>
            <p:nvPr/>
          </p:nvCxnSpPr>
          <p:spPr bwMode="auto">
            <a:xfrm>
              <a:off x="3795713" y="3564552"/>
              <a:ext cx="547687" cy="252412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7455" name="AutoShape 80"/>
            <p:cNvCxnSpPr>
              <a:cxnSpLocks noChangeShapeType="1"/>
              <a:stCxn id="17445" idx="4"/>
              <a:endCxn id="17441" idx="1"/>
            </p:cNvCxnSpPr>
            <p:nvPr/>
          </p:nvCxnSpPr>
          <p:spPr bwMode="auto">
            <a:xfrm flipV="1">
              <a:off x="3795713" y="1872277"/>
              <a:ext cx="547687" cy="16922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7456" name="AutoShape 81"/>
            <p:cNvCxnSpPr>
              <a:cxnSpLocks noChangeShapeType="1"/>
              <a:stCxn id="17445" idx="4"/>
              <a:endCxn id="17453" idx="1"/>
            </p:cNvCxnSpPr>
            <p:nvPr/>
          </p:nvCxnSpPr>
          <p:spPr bwMode="auto">
            <a:xfrm>
              <a:off x="3795713" y="3564552"/>
              <a:ext cx="547687" cy="12604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7457" name="AutoShape 98"/>
            <p:cNvSpPr>
              <a:spLocks noChangeArrowheads="1"/>
            </p:cNvSpPr>
            <p:nvPr/>
          </p:nvSpPr>
          <p:spPr bwMode="auto">
            <a:xfrm>
              <a:off x="4357688" y="2664439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Notification</a:t>
              </a:r>
            </a:p>
          </p:txBody>
        </p:sp>
        <p:cxnSp>
          <p:nvCxnSpPr>
            <p:cNvPr id="17458" name="AutoShape 99"/>
            <p:cNvCxnSpPr>
              <a:cxnSpLocks noChangeShapeType="1"/>
              <a:stCxn id="17445" idx="4"/>
              <a:endCxn id="17457" idx="1"/>
            </p:cNvCxnSpPr>
            <p:nvPr/>
          </p:nvCxnSpPr>
          <p:spPr bwMode="auto">
            <a:xfrm flipV="1">
              <a:off x="3795713" y="2880339"/>
              <a:ext cx="547687" cy="684213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</p:grpSp>
      <p:grpSp>
        <p:nvGrpSpPr>
          <p:cNvPr id="103" name="Group 102"/>
          <p:cNvGrpSpPr>
            <a:grpSpLocks/>
          </p:cNvGrpSpPr>
          <p:nvPr/>
        </p:nvGrpSpPr>
        <p:grpSpPr bwMode="auto">
          <a:xfrm>
            <a:off x="6565900" y="1050925"/>
            <a:ext cx="2447925" cy="4208463"/>
            <a:chOff x="6566198" y="1258708"/>
            <a:chExt cx="2447925" cy="4208462"/>
          </a:xfrm>
        </p:grpSpPr>
        <p:pic>
          <p:nvPicPr>
            <p:cNvPr id="17421" name="Picture 18"/>
            <p:cNvPicPr>
              <a:picLocks noChangeAspect="1" noChangeArrowheads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7429798" y="2303283"/>
              <a:ext cx="360362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1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790160" y="2198508"/>
              <a:ext cx="28892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3" name="Picture 7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1330145"/>
              <a:ext cx="5048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4" name="Picture 86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7286923" y="32748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5" name="Picture 8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3201808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6" name="Picture 9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566198" y="4748033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7" name="Picture 9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1258708"/>
              <a:ext cx="576263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8" name="Picture 93"/>
            <p:cNvPicPr>
              <a:picLocks noChangeAspect="1" noChangeArrowheads="1"/>
            </p:cNvPicPr>
            <p:nvPr/>
          </p:nvPicPr>
          <p:blipFill>
            <a:blip r:embed="rId10">
              <a:grayscl/>
            </a:blip>
            <a:srcRect/>
            <a:stretch>
              <a:fillRect/>
            </a:stretch>
          </p:blipFill>
          <p:spPr bwMode="auto">
            <a:xfrm>
              <a:off x="6710660" y="403048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9" name="Picture 94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47861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0" name="Picture 97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13898" y="2050870"/>
              <a:ext cx="357187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1" name="Picture 10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429798" y="2485845"/>
              <a:ext cx="576262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2" name="Picture 101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6637635" y="2342970"/>
              <a:ext cx="623888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33" name="Text Box 103"/>
            <p:cNvSpPr txBox="1">
              <a:spLocks noChangeArrowheads="1"/>
            </p:cNvSpPr>
            <p:nvPr/>
          </p:nvSpPr>
          <p:spPr bwMode="auto">
            <a:xfrm>
              <a:off x="8036223" y="146984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private</a:t>
              </a:r>
            </a:p>
          </p:txBody>
        </p:sp>
        <p:sp>
          <p:nvSpPr>
            <p:cNvPr id="17434" name="Text Box 104"/>
            <p:cNvSpPr txBox="1">
              <a:spLocks noChangeArrowheads="1"/>
            </p:cNvSpPr>
            <p:nvPr/>
          </p:nvSpPr>
          <p:spPr bwMode="auto">
            <a:xfrm>
              <a:off x="8077498" y="2411233"/>
              <a:ext cx="9366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emergency</a:t>
              </a:r>
            </a:p>
          </p:txBody>
        </p:sp>
        <p:sp>
          <p:nvSpPr>
            <p:cNvPr id="17435" name="Text Box 105"/>
            <p:cNvSpPr txBox="1">
              <a:spLocks noChangeArrowheads="1"/>
            </p:cNvSpPr>
            <p:nvPr/>
          </p:nvSpPr>
          <p:spPr bwMode="auto">
            <a:xfrm>
              <a:off x="8077498" y="34192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business</a:t>
              </a:r>
            </a:p>
          </p:txBody>
        </p:sp>
        <p:sp>
          <p:nvSpPr>
            <p:cNvPr id="17436" name="Text Box 106"/>
            <p:cNvSpPr txBox="1">
              <a:spLocks noChangeArrowheads="1"/>
            </p:cNvSpPr>
            <p:nvPr/>
          </p:nvSpPr>
          <p:spPr bwMode="auto">
            <a:xfrm>
              <a:off x="8077498" y="42828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university</a:t>
              </a:r>
            </a:p>
          </p:txBody>
        </p:sp>
        <p:sp>
          <p:nvSpPr>
            <p:cNvPr id="17437" name="Text Box 107"/>
            <p:cNvSpPr txBox="1">
              <a:spLocks noChangeArrowheads="1"/>
            </p:cNvSpPr>
            <p:nvPr/>
          </p:nvSpPr>
          <p:spPr bwMode="auto">
            <a:xfrm>
              <a:off x="7934623" y="5075058"/>
              <a:ext cx="10795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engineering</a:t>
              </a:r>
            </a:p>
          </p:txBody>
        </p:sp>
        <p:pic>
          <p:nvPicPr>
            <p:cNvPr id="17438" name="Picture 110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358360" y="4066995"/>
              <a:ext cx="649288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414" name="Picture 3"/>
          <p:cNvPicPr>
            <a:picLocks noChangeAspect="1"/>
          </p:cNvPicPr>
          <p:nvPr/>
        </p:nvPicPr>
        <p:blipFill>
          <a:blip r:embed="rId16"/>
          <a:srcRect t="21886" b="59525"/>
          <a:stretch>
            <a:fillRect/>
          </a:stretch>
        </p:blipFill>
        <p:spPr bwMode="auto">
          <a:xfrm>
            <a:off x="0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87325" y="5391150"/>
            <a:ext cx="8712200" cy="1374775"/>
            <a:chOff x="187325" y="5391150"/>
            <a:chExt cx="8712201" cy="1374776"/>
          </a:xfrm>
        </p:grpSpPr>
        <p:sp>
          <p:nvSpPr>
            <p:cNvPr id="17416" name="Text Box 10"/>
            <p:cNvSpPr txBox="1">
              <a:spLocks noChangeArrowheads="1"/>
            </p:cNvSpPr>
            <p:nvPr/>
          </p:nvSpPr>
          <p:spPr bwMode="auto">
            <a:xfrm>
              <a:off x="1974850" y="5484813"/>
              <a:ext cx="2112963" cy="128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mediation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validation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Information products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TimeSeries WareHouse</a:t>
              </a:r>
            </a:p>
            <a:p>
              <a:pPr algn="ctr">
                <a:spcBef>
                  <a:spcPct val="50000"/>
                </a:spcBef>
              </a:pPr>
              <a:endParaRPr lang="de-DE" sz="1200">
                <a:latin typeface="Calibri" pitchFamily="34" charset="0"/>
              </a:endParaRPr>
            </a:p>
          </p:txBody>
        </p:sp>
        <p:sp>
          <p:nvSpPr>
            <p:cNvPr id="17417" name="Text Box 52"/>
            <p:cNvSpPr txBox="1">
              <a:spLocks noChangeArrowheads="1"/>
            </p:cNvSpPr>
            <p:nvPr/>
          </p:nvSpPr>
          <p:spPr bwMode="auto">
            <a:xfrm>
              <a:off x="187325" y="5492750"/>
              <a:ext cx="16557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providing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consuming</a:t>
              </a:r>
            </a:p>
          </p:txBody>
        </p:sp>
        <p:sp>
          <p:nvSpPr>
            <p:cNvPr id="17418" name="Text Box 53"/>
            <p:cNvSpPr txBox="1">
              <a:spLocks noChangeArrowheads="1"/>
            </p:cNvSpPr>
            <p:nvPr/>
          </p:nvSpPr>
          <p:spPr bwMode="auto">
            <a:xfrm>
              <a:off x="4148138" y="5484813"/>
              <a:ext cx="1655763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&amp; Information</a:t>
              </a:r>
              <a:br>
                <a:rPr lang="de-DE" sz="1200">
                  <a:latin typeface="Calibri" pitchFamily="34" charset="0"/>
                </a:rPr>
              </a:br>
              <a:r>
                <a:rPr lang="de-DE" sz="1200">
                  <a:latin typeface="Calibri" pitchFamily="34" charset="0"/>
                </a:rPr>
                <a:t>dissemination</a:t>
              </a:r>
            </a:p>
          </p:txBody>
        </p:sp>
        <p:sp>
          <p:nvSpPr>
            <p:cNvPr id="17419" name="Text Box 102"/>
            <p:cNvSpPr txBox="1">
              <a:spLocks noChangeArrowheads="1"/>
            </p:cNvSpPr>
            <p:nvPr/>
          </p:nvSpPr>
          <p:spPr bwMode="auto">
            <a:xfrm>
              <a:off x="6235700" y="5462588"/>
              <a:ext cx="1655763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&amp; Information</a:t>
              </a:r>
              <a:br>
                <a:rPr lang="de-DE" sz="1200">
                  <a:latin typeface="Calibri" pitchFamily="34" charset="0"/>
                </a:rPr>
              </a:br>
              <a:r>
                <a:rPr lang="de-DE" sz="1200">
                  <a:latin typeface="Calibri" pitchFamily="34" charset="0"/>
                </a:rPr>
                <a:t>consumption</a:t>
              </a:r>
            </a:p>
          </p:txBody>
        </p:sp>
        <p:sp>
          <p:nvSpPr>
            <p:cNvPr id="17420" name="Line 109"/>
            <p:cNvSpPr>
              <a:spLocks noChangeShapeType="1"/>
            </p:cNvSpPr>
            <p:nvPr/>
          </p:nvSpPr>
          <p:spPr bwMode="auto">
            <a:xfrm>
              <a:off x="258763" y="5391150"/>
              <a:ext cx="86407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4576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3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8434" name="Group 66"/>
          <p:cNvGrpSpPr>
            <a:grpSpLocks/>
          </p:cNvGrpSpPr>
          <p:nvPr/>
        </p:nvGrpSpPr>
        <p:grpSpPr bwMode="auto">
          <a:xfrm>
            <a:off x="473075" y="1431925"/>
            <a:ext cx="5327650" cy="3598863"/>
            <a:chOff x="508359" y="1397086"/>
            <a:chExt cx="5327650" cy="3598863"/>
          </a:xfrm>
        </p:grpSpPr>
        <p:cxnSp>
          <p:nvCxnSpPr>
            <p:cNvPr id="18464" name="AutoShape 3"/>
            <p:cNvCxnSpPr>
              <a:cxnSpLocks noChangeShapeType="1"/>
              <a:endCxn id="18470" idx="2"/>
            </p:cNvCxnSpPr>
            <p:nvPr/>
          </p:nvCxnSpPr>
          <p:spPr bwMode="auto">
            <a:xfrm>
              <a:off x="1673584" y="2044786"/>
              <a:ext cx="763588" cy="1260475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508359" y="434983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18466" name="AutoShape 6"/>
            <p:cNvSpPr>
              <a:spLocks noChangeArrowheads="1"/>
            </p:cNvSpPr>
            <p:nvPr/>
          </p:nvSpPr>
          <p:spPr bwMode="auto">
            <a:xfrm>
              <a:off x="4396147" y="1397086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rgbClr val="000080"/>
            </a:solidFill>
            <a:ln w="2857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Public</a:t>
              </a:r>
            </a:p>
          </p:txBody>
        </p:sp>
        <p:sp>
          <p:nvSpPr>
            <p:cNvPr id="7" name="AutoShape 9"/>
            <p:cNvSpPr>
              <a:spLocks noChangeArrowheads="1"/>
            </p:cNvSpPr>
            <p:nvPr/>
          </p:nvSpPr>
          <p:spPr bwMode="auto">
            <a:xfrm>
              <a:off x="579797" y="442127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652822" y="449429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18469" name="AutoShape 11"/>
            <p:cNvSpPr>
              <a:spLocks noChangeArrowheads="1"/>
            </p:cNvSpPr>
            <p:nvPr/>
          </p:nvSpPr>
          <p:spPr bwMode="auto">
            <a:xfrm>
              <a:off x="795697" y="456414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900">
                  <a:solidFill>
                    <a:schemeClr val="bg1"/>
                  </a:solidFill>
                  <a:latin typeface="Calibri" pitchFamily="34" charset="0"/>
                </a:rPr>
                <a:t>City of Austin</a:t>
              </a:r>
            </a:p>
          </p:txBody>
        </p:sp>
        <p:sp>
          <p:nvSpPr>
            <p:cNvPr id="18470" name="AutoShape 12"/>
            <p:cNvSpPr>
              <a:spLocks noChangeArrowheads="1"/>
            </p:cNvSpPr>
            <p:nvPr/>
          </p:nvSpPr>
          <p:spPr bwMode="auto">
            <a:xfrm>
              <a:off x="2451459" y="2836949"/>
              <a:ext cx="1368425" cy="935037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KISTERS </a:t>
              </a:r>
            </a:p>
            <a:p>
              <a:pPr algn="ctr"/>
              <a:r>
                <a:rPr lang="de-DE" sz="1400">
                  <a:solidFill>
                    <a:schemeClr val="bg1"/>
                  </a:solidFill>
                  <a:latin typeface="Calibri" pitchFamily="34" charset="0"/>
                </a:rPr>
                <a:t>TimeSeries HUB</a:t>
              </a:r>
            </a:p>
          </p:txBody>
        </p:sp>
        <p:cxnSp>
          <p:nvCxnSpPr>
            <p:cNvPr id="18471" name="AutoShape 13"/>
            <p:cNvCxnSpPr>
              <a:cxnSpLocks noChangeShapeType="1"/>
              <a:stCxn id="18479" idx="4"/>
              <a:endCxn id="18470" idx="2"/>
            </p:cNvCxnSpPr>
            <p:nvPr/>
          </p:nvCxnSpPr>
          <p:spPr bwMode="auto">
            <a:xfrm>
              <a:off x="1673584" y="2981411"/>
              <a:ext cx="763588" cy="323850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8472" name="AutoShape 14"/>
            <p:cNvCxnSpPr>
              <a:cxnSpLocks noChangeShapeType="1"/>
              <a:stCxn id="18483" idx="4"/>
              <a:endCxn id="18470" idx="2"/>
            </p:cNvCxnSpPr>
            <p:nvPr/>
          </p:nvCxnSpPr>
          <p:spPr bwMode="auto">
            <a:xfrm flipV="1">
              <a:off x="1673584" y="3305261"/>
              <a:ext cx="763588" cy="612775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18473" name="AutoShape 15"/>
            <p:cNvCxnSpPr>
              <a:cxnSpLocks noChangeShapeType="1"/>
              <a:stCxn id="18469" idx="4"/>
              <a:endCxn id="18470" idx="2"/>
            </p:cNvCxnSpPr>
            <p:nvPr/>
          </p:nvCxnSpPr>
          <p:spPr bwMode="auto">
            <a:xfrm flipV="1">
              <a:off x="1673584" y="3305261"/>
              <a:ext cx="763588" cy="1474788"/>
            </a:xfrm>
            <a:prstGeom prst="bentConnector3">
              <a:avLst>
                <a:gd name="adj1" fmla="val 49898"/>
              </a:avLst>
            </a:prstGeom>
            <a:noFill/>
            <a:ln w="19050">
              <a:solidFill>
                <a:schemeClr val="tx1"/>
              </a:solidFill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18474" name="Group 18"/>
            <p:cNvGrpSpPr>
              <a:grpSpLocks/>
            </p:cNvGrpSpPr>
            <p:nvPr/>
          </p:nvGrpSpPr>
          <p:grpSpPr bwMode="auto">
            <a:xfrm>
              <a:off x="4323122" y="3268749"/>
              <a:ext cx="1512887" cy="647700"/>
              <a:chOff x="2812" y="1588"/>
              <a:chExt cx="953" cy="408"/>
            </a:xfrm>
          </p:grpSpPr>
          <p:sp>
            <p:nvSpPr>
              <p:cNvPr id="18491" name="AutoShape 19"/>
              <p:cNvSpPr>
                <a:spLocks noChangeArrowheads="1"/>
              </p:cNvSpPr>
              <p:nvPr/>
            </p:nvSpPr>
            <p:spPr bwMode="auto">
              <a:xfrm>
                <a:off x="2812" y="1588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8065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1000" b="1">
                    <a:latin typeface="Calibri" pitchFamily="34" charset="0"/>
                  </a:rPr>
                  <a:t>OGC, CUAHSI,…</a:t>
                </a:r>
              </a:p>
            </p:txBody>
          </p:sp>
          <p:sp>
            <p:nvSpPr>
              <p:cNvPr id="18492" name="AutoShape 20"/>
              <p:cNvSpPr>
                <a:spLocks noChangeArrowheads="1"/>
              </p:cNvSpPr>
              <p:nvPr/>
            </p:nvSpPr>
            <p:spPr bwMode="auto">
              <a:xfrm>
                <a:off x="2858" y="163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AD007C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1000" b="1">
                    <a:latin typeface="Calibri" pitchFamily="34" charset="0"/>
                  </a:rPr>
                  <a:t>OGC, CUAHSI,…</a:t>
                </a:r>
              </a:p>
            </p:txBody>
          </p:sp>
          <p:sp>
            <p:nvSpPr>
              <p:cNvPr id="18493" name="AutoShape 21"/>
              <p:cNvSpPr>
                <a:spLocks noChangeArrowheads="1"/>
              </p:cNvSpPr>
              <p:nvPr/>
            </p:nvSpPr>
            <p:spPr bwMode="auto">
              <a:xfrm>
                <a:off x="2903" y="1679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79B53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000" b="1"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1000" b="1">
                    <a:latin typeface="Calibri" pitchFamily="34" charset="0"/>
                  </a:rPr>
                  <a:t>OGC, CUAHSI,…</a:t>
                </a:r>
              </a:p>
            </p:txBody>
          </p:sp>
          <p:sp>
            <p:nvSpPr>
              <p:cNvPr id="18494" name="AutoShape 22"/>
              <p:cNvSpPr>
                <a:spLocks noChangeArrowheads="1"/>
              </p:cNvSpPr>
              <p:nvPr/>
            </p:nvSpPr>
            <p:spPr bwMode="auto">
              <a:xfrm>
                <a:off x="2948" y="1724"/>
                <a:ext cx="817" cy="272"/>
              </a:xfrm>
              <a:prstGeom prst="roundRect">
                <a:avLst>
                  <a:gd name="adj" fmla="val 16667"/>
                </a:avLst>
              </a:prstGeom>
              <a:solidFill>
                <a:srgbClr val="000080"/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 algn="ctr"/>
                <a:r>
                  <a:rPr lang="de-DE" sz="1400">
                    <a:solidFill>
                      <a:schemeClr val="bg1"/>
                    </a:solidFill>
                    <a:latin typeface="Calibri" pitchFamily="34" charset="0"/>
                  </a:rPr>
                  <a:t>Services</a:t>
                </a:r>
              </a:p>
              <a:p>
                <a:pPr algn="ctr"/>
                <a:r>
                  <a:rPr lang="de-DE" sz="900">
                    <a:solidFill>
                      <a:schemeClr val="bg1"/>
                    </a:solidFill>
                    <a:latin typeface="Calibri" pitchFamily="34" charset="0"/>
                  </a:rPr>
                  <a:t>OGC, CUAHSI,…</a:t>
                </a:r>
              </a:p>
            </p:txBody>
          </p:sp>
        </p:grpSp>
        <p:grpSp>
          <p:nvGrpSpPr>
            <p:cNvPr id="19" name="Group 23"/>
            <p:cNvGrpSpPr>
              <a:grpSpLocks/>
            </p:cNvGrpSpPr>
            <p:nvPr/>
          </p:nvGrpSpPr>
          <p:grpSpPr bwMode="auto">
            <a:xfrm>
              <a:off x="508359" y="1614574"/>
              <a:ext cx="1150938" cy="646112"/>
              <a:chOff x="454" y="817"/>
              <a:chExt cx="725" cy="407"/>
            </a:xfrm>
            <a:solidFill>
              <a:schemeClr val="bg1">
                <a:lumMod val="50000"/>
              </a:schemeClr>
            </a:solidFill>
          </p:grpSpPr>
          <p:sp>
            <p:nvSpPr>
              <p:cNvPr id="20" name="AutoShape 24"/>
              <p:cNvSpPr>
                <a:spLocks noChangeArrowheads="1"/>
              </p:cNvSpPr>
              <p:nvPr/>
            </p:nvSpPr>
            <p:spPr bwMode="auto">
              <a:xfrm>
                <a:off x="454" y="817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00" b="1">
                    <a:latin typeface="+mn-lt"/>
                    <a:cs typeface="+mn-cs"/>
                  </a:rPr>
                  <a:t>Local</a:t>
                </a:r>
              </a:p>
            </p:txBody>
          </p:sp>
          <p:sp>
            <p:nvSpPr>
              <p:cNvPr id="21" name="AutoShape 25"/>
              <p:cNvSpPr>
                <a:spLocks noChangeArrowheads="1"/>
              </p:cNvSpPr>
              <p:nvPr/>
            </p:nvSpPr>
            <p:spPr bwMode="auto">
              <a:xfrm>
                <a:off x="499" y="862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00" b="1">
                    <a:latin typeface="+mn-lt"/>
                    <a:cs typeface="+mn-cs"/>
                  </a:rPr>
                  <a:t>Local</a:t>
                </a:r>
              </a:p>
            </p:txBody>
          </p:sp>
          <p:sp>
            <p:nvSpPr>
              <p:cNvPr id="22" name="AutoShape 26"/>
              <p:cNvSpPr>
                <a:spLocks noChangeArrowheads="1"/>
              </p:cNvSpPr>
              <p:nvPr/>
            </p:nvSpPr>
            <p:spPr bwMode="auto">
              <a:xfrm>
                <a:off x="545" y="908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00" b="1">
                    <a:latin typeface="+mn-lt"/>
                    <a:cs typeface="+mn-cs"/>
                  </a:rPr>
                  <a:t>Local</a:t>
                </a:r>
              </a:p>
            </p:txBody>
          </p:sp>
          <p:sp>
            <p:nvSpPr>
              <p:cNvPr id="23" name="AutoShape 27"/>
              <p:cNvSpPr>
                <a:spLocks noChangeArrowheads="1"/>
              </p:cNvSpPr>
              <p:nvPr/>
            </p:nvSpPr>
            <p:spPr bwMode="auto">
              <a:xfrm>
                <a:off x="635" y="952"/>
                <a:ext cx="544" cy="272"/>
              </a:xfrm>
              <a:prstGeom prst="can">
                <a:avLst>
                  <a:gd name="adj" fmla="val 25000"/>
                </a:avLst>
              </a:prstGeom>
              <a:grp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200" dirty="0">
                    <a:solidFill>
                      <a:schemeClr val="bg1"/>
                    </a:solidFill>
                    <a:latin typeface="+mn-lt"/>
                    <a:cs typeface="+mn-cs"/>
                  </a:rPr>
                  <a:t>Global</a:t>
                </a:r>
              </a:p>
            </p:txBody>
          </p:sp>
        </p:grpSp>
        <p:sp>
          <p:nvSpPr>
            <p:cNvPr id="24" name="AutoShape 29"/>
            <p:cNvSpPr>
              <a:spLocks noChangeArrowheads="1"/>
            </p:cNvSpPr>
            <p:nvPr/>
          </p:nvSpPr>
          <p:spPr bwMode="auto">
            <a:xfrm>
              <a:off x="508359" y="2551199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25" name="AutoShape 30"/>
            <p:cNvSpPr>
              <a:spLocks noChangeArrowheads="1"/>
            </p:cNvSpPr>
            <p:nvPr/>
          </p:nvSpPr>
          <p:spPr bwMode="auto">
            <a:xfrm>
              <a:off x="579797" y="262263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26" name="AutoShape 31"/>
            <p:cNvSpPr>
              <a:spLocks noChangeArrowheads="1"/>
            </p:cNvSpPr>
            <p:nvPr/>
          </p:nvSpPr>
          <p:spPr bwMode="auto">
            <a:xfrm>
              <a:off x="652822" y="2695661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18479" name="AutoShape 32"/>
            <p:cNvSpPr>
              <a:spLocks noChangeArrowheads="1"/>
            </p:cNvSpPr>
            <p:nvPr/>
          </p:nvSpPr>
          <p:spPr bwMode="auto">
            <a:xfrm>
              <a:off x="795697" y="2765511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Calibri" pitchFamily="34" charset="0"/>
                </a:rPr>
                <a:t>USGS</a:t>
              </a:r>
            </a:p>
          </p:txBody>
        </p:sp>
        <p:sp>
          <p:nvSpPr>
            <p:cNvPr id="28" name="AutoShape 34"/>
            <p:cNvSpPr>
              <a:spLocks noChangeArrowheads="1"/>
            </p:cNvSpPr>
            <p:nvPr/>
          </p:nvSpPr>
          <p:spPr bwMode="auto">
            <a:xfrm>
              <a:off x="508359" y="3487824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29" name="AutoShape 35"/>
            <p:cNvSpPr>
              <a:spLocks noChangeArrowheads="1"/>
            </p:cNvSpPr>
            <p:nvPr/>
          </p:nvSpPr>
          <p:spPr bwMode="auto">
            <a:xfrm>
              <a:off x="579797" y="3559261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30" name="AutoShape 36"/>
            <p:cNvSpPr>
              <a:spLocks noChangeArrowheads="1"/>
            </p:cNvSpPr>
            <p:nvPr/>
          </p:nvSpPr>
          <p:spPr bwMode="auto">
            <a:xfrm>
              <a:off x="652822" y="363228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chemeClr val="bg1">
                <a:lumMod val="5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000" b="1">
                  <a:latin typeface="+mn-lt"/>
                  <a:cs typeface="+mn-cs"/>
                </a:rPr>
                <a:t>Local</a:t>
              </a:r>
            </a:p>
          </p:txBody>
        </p:sp>
        <p:sp>
          <p:nvSpPr>
            <p:cNvPr id="18483" name="AutoShape 37"/>
            <p:cNvSpPr>
              <a:spLocks noChangeArrowheads="1"/>
            </p:cNvSpPr>
            <p:nvPr/>
          </p:nvSpPr>
          <p:spPr bwMode="auto">
            <a:xfrm>
              <a:off x="795697" y="3702136"/>
              <a:ext cx="863600" cy="431800"/>
            </a:xfrm>
            <a:prstGeom prst="can">
              <a:avLst>
                <a:gd name="adj" fmla="val 25000"/>
              </a:avLst>
            </a:prstGeom>
            <a:solidFill>
              <a:srgbClr val="000080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de-DE" sz="1200">
                  <a:solidFill>
                    <a:schemeClr val="bg1"/>
                  </a:solidFill>
                  <a:latin typeface="Calibri" pitchFamily="34" charset="0"/>
                </a:rPr>
                <a:t>LCRA</a:t>
              </a:r>
            </a:p>
          </p:txBody>
        </p:sp>
        <p:sp>
          <p:nvSpPr>
            <p:cNvPr id="32" name="AutoShape 39"/>
            <p:cNvSpPr>
              <a:spLocks noChangeArrowheads="1"/>
            </p:cNvSpPr>
            <p:nvPr/>
          </p:nvSpPr>
          <p:spPr bwMode="auto">
            <a:xfrm>
              <a:off x="4396147" y="4349836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</a:schemeClr>
            </a:solid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chemeClr val="bg1"/>
                  </a:solidFill>
                  <a:latin typeface="+mn-lt"/>
                  <a:cs typeface="+mn-cs"/>
                </a:rPr>
                <a:t>Professional</a:t>
              </a:r>
            </a:p>
          </p:txBody>
        </p:sp>
        <p:cxnSp>
          <p:nvCxnSpPr>
            <p:cNvPr id="18485" name="AutoShape 40"/>
            <p:cNvCxnSpPr>
              <a:cxnSpLocks noChangeShapeType="1"/>
              <a:stCxn id="18470" idx="4"/>
              <a:endCxn id="18492" idx="1"/>
            </p:cNvCxnSpPr>
            <p:nvPr/>
          </p:nvCxnSpPr>
          <p:spPr bwMode="auto">
            <a:xfrm>
              <a:off x="3834172" y="3305261"/>
              <a:ext cx="547687" cy="252413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8486" name="AutoShape 41"/>
            <p:cNvCxnSpPr>
              <a:cxnSpLocks noChangeShapeType="1"/>
              <a:stCxn id="18470" idx="4"/>
              <a:endCxn id="18466" idx="1"/>
            </p:cNvCxnSpPr>
            <p:nvPr/>
          </p:nvCxnSpPr>
          <p:spPr bwMode="auto">
            <a:xfrm flipV="1">
              <a:off x="3834172" y="1612986"/>
              <a:ext cx="547687" cy="16922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8487" name="AutoShape 42"/>
            <p:cNvCxnSpPr>
              <a:cxnSpLocks noChangeShapeType="1"/>
              <a:stCxn id="18470" idx="4"/>
              <a:endCxn id="32" idx="1"/>
            </p:cNvCxnSpPr>
            <p:nvPr/>
          </p:nvCxnSpPr>
          <p:spPr bwMode="auto">
            <a:xfrm>
              <a:off x="3834172" y="3305261"/>
              <a:ext cx="547687" cy="1260475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36" name="AutoShape 50"/>
            <p:cNvSpPr>
              <a:spLocks noChangeArrowheads="1"/>
            </p:cNvSpPr>
            <p:nvPr/>
          </p:nvSpPr>
          <p:spPr bwMode="auto">
            <a:xfrm>
              <a:off x="4396147" y="2405149"/>
              <a:ext cx="1439862" cy="4318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50000"/>
              </a:schemeClr>
            </a:solidFill>
            <a:ln w="2857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dirty="0">
                  <a:solidFill>
                    <a:schemeClr val="bg1"/>
                  </a:solidFill>
                  <a:latin typeface="+mn-lt"/>
                  <a:cs typeface="+mn-cs"/>
                </a:rPr>
                <a:t>Notification</a:t>
              </a:r>
            </a:p>
          </p:txBody>
        </p:sp>
        <p:cxnSp>
          <p:nvCxnSpPr>
            <p:cNvPr id="18489" name="AutoShape 51"/>
            <p:cNvCxnSpPr>
              <a:cxnSpLocks noChangeShapeType="1"/>
              <a:stCxn id="18470" idx="4"/>
              <a:endCxn id="36" idx="1"/>
            </p:cNvCxnSpPr>
            <p:nvPr/>
          </p:nvCxnSpPr>
          <p:spPr bwMode="auto">
            <a:xfrm flipV="1">
              <a:off x="3834172" y="2621049"/>
              <a:ext cx="547687" cy="684212"/>
            </a:xfrm>
            <a:prstGeom prst="bentConnector3">
              <a:avLst>
                <a:gd name="adj1" fmla="val 49856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8490" name="Text Box 60"/>
            <p:cNvSpPr txBox="1">
              <a:spLocks noChangeArrowheads="1"/>
            </p:cNvSpPr>
            <p:nvPr/>
          </p:nvSpPr>
          <p:spPr bwMode="auto">
            <a:xfrm>
              <a:off x="2306997" y="3873586"/>
              <a:ext cx="1655762" cy="547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Moving totals</a:t>
              </a:r>
              <a:br>
                <a:rPr lang="de-DE" sz="1200">
                  <a:latin typeface="Calibri" pitchFamily="34" charset="0"/>
                </a:rPr>
              </a:br>
              <a:r>
                <a:rPr lang="de-DE" sz="1200">
                  <a:latin typeface="Calibri" pitchFamily="34" charset="0"/>
                </a:rPr>
                <a:t>Rate of Change</a:t>
              </a:r>
              <a:br>
                <a:rPr lang="de-DE" sz="1200">
                  <a:latin typeface="Calibri" pitchFamily="34" charset="0"/>
                </a:rPr>
              </a:br>
              <a:r>
                <a:rPr lang="de-DE" sz="1200">
                  <a:latin typeface="Calibri" pitchFamily="34" charset="0"/>
                </a:rPr>
                <a:t>Percentage Normal</a:t>
              </a:r>
            </a:p>
          </p:txBody>
        </p:sp>
      </p:grpSp>
      <p:pic>
        <p:nvPicPr>
          <p:cNvPr id="18435" name="Picture 38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7" name="TextBox 40"/>
          <p:cNvSpPr txBox="1">
            <a:spLocks noChangeArrowheads="1"/>
          </p:cNvSpPr>
          <p:nvPr/>
        </p:nvSpPr>
        <p:spPr bwMode="auto">
          <a:xfrm>
            <a:off x="620713" y="611188"/>
            <a:ext cx="56435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Central Texas Implementation</a:t>
            </a:r>
          </a:p>
        </p:txBody>
      </p:sp>
      <p:grpSp>
        <p:nvGrpSpPr>
          <p:cNvPr id="18438" name="Group 41"/>
          <p:cNvGrpSpPr>
            <a:grpSpLocks/>
          </p:cNvGrpSpPr>
          <p:nvPr/>
        </p:nvGrpSpPr>
        <p:grpSpPr bwMode="auto">
          <a:xfrm>
            <a:off x="6565900" y="1050925"/>
            <a:ext cx="2447925" cy="4208463"/>
            <a:chOff x="6566198" y="1258708"/>
            <a:chExt cx="2447925" cy="4208462"/>
          </a:xfrm>
        </p:grpSpPr>
        <p:pic>
          <p:nvPicPr>
            <p:cNvPr id="18446" name="Picture 18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7429798" y="2303283"/>
              <a:ext cx="360362" cy="36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9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790160" y="2198508"/>
              <a:ext cx="288925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7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1330145"/>
              <a:ext cx="504825" cy="504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86"/>
            <p:cNvPicPr>
              <a:picLocks noChangeAspect="1" noChangeArrowheads="1"/>
            </p:cNvPicPr>
            <p:nvPr/>
          </p:nvPicPr>
          <p:blipFill>
            <a:blip r:embed="rId7">
              <a:grayscl/>
            </a:blip>
            <a:srcRect/>
            <a:stretch>
              <a:fillRect/>
            </a:stretch>
          </p:blipFill>
          <p:spPr bwMode="auto">
            <a:xfrm>
              <a:off x="7286923" y="32748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0" name="Picture 8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3201808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9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66198" y="4748033"/>
              <a:ext cx="719137" cy="719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91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0660" y="1258708"/>
              <a:ext cx="576263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Picture 93"/>
            <p:cNvPicPr>
              <a:picLocks noChangeAspect="1" noChangeArrowheads="1"/>
            </p:cNvPicPr>
            <p:nvPr/>
          </p:nvPicPr>
          <p:blipFill>
            <a:blip r:embed="rId11">
              <a:grayscl/>
            </a:blip>
            <a:srcRect/>
            <a:stretch>
              <a:fillRect/>
            </a:stretch>
          </p:blipFill>
          <p:spPr bwMode="auto">
            <a:xfrm>
              <a:off x="6710660" y="403048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4" name="Picture 94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85335" y="4786133"/>
              <a:ext cx="647700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5" name="Picture 97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213898" y="2050870"/>
              <a:ext cx="357187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6" name="Picture 100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429798" y="2485845"/>
              <a:ext cx="576262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7" name="Picture 101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6637635" y="2342970"/>
              <a:ext cx="623888" cy="62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8" name="Text Box 103"/>
            <p:cNvSpPr txBox="1">
              <a:spLocks noChangeArrowheads="1"/>
            </p:cNvSpPr>
            <p:nvPr/>
          </p:nvSpPr>
          <p:spPr bwMode="auto">
            <a:xfrm>
              <a:off x="8036223" y="146984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private</a:t>
              </a:r>
            </a:p>
          </p:txBody>
        </p:sp>
        <p:sp>
          <p:nvSpPr>
            <p:cNvPr id="18459" name="Text Box 104"/>
            <p:cNvSpPr txBox="1">
              <a:spLocks noChangeArrowheads="1"/>
            </p:cNvSpPr>
            <p:nvPr/>
          </p:nvSpPr>
          <p:spPr bwMode="auto">
            <a:xfrm>
              <a:off x="8077498" y="2411233"/>
              <a:ext cx="936625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emergency</a:t>
              </a:r>
            </a:p>
          </p:txBody>
        </p:sp>
        <p:sp>
          <p:nvSpPr>
            <p:cNvPr id="18460" name="Text Box 105"/>
            <p:cNvSpPr txBox="1">
              <a:spLocks noChangeArrowheads="1"/>
            </p:cNvSpPr>
            <p:nvPr/>
          </p:nvSpPr>
          <p:spPr bwMode="auto">
            <a:xfrm>
              <a:off x="8077498" y="34192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business</a:t>
              </a:r>
            </a:p>
          </p:txBody>
        </p:sp>
        <p:sp>
          <p:nvSpPr>
            <p:cNvPr id="18461" name="Text Box 106"/>
            <p:cNvSpPr txBox="1">
              <a:spLocks noChangeArrowheads="1"/>
            </p:cNvSpPr>
            <p:nvPr/>
          </p:nvSpPr>
          <p:spPr bwMode="auto">
            <a:xfrm>
              <a:off x="8077498" y="4282895"/>
              <a:ext cx="936625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university</a:t>
              </a:r>
            </a:p>
          </p:txBody>
        </p:sp>
        <p:sp>
          <p:nvSpPr>
            <p:cNvPr id="18462" name="Text Box 107"/>
            <p:cNvSpPr txBox="1">
              <a:spLocks noChangeArrowheads="1"/>
            </p:cNvSpPr>
            <p:nvPr/>
          </p:nvSpPr>
          <p:spPr bwMode="auto">
            <a:xfrm>
              <a:off x="7934623" y="5075058"/>
              <a:ext cx="10795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engineering</a:t>
              </a:r>
            </a:p>
          </p:txBody>
        </p:sp>
        <p:pic>
          <p:nvPicPr>
            <p:cNvPr id="18463" name="Picture 110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7358360" y="4066995"/>
              <a:ext cx="649288" cy="64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439" name="Group 62"/>
          <p:cNvGrpSpPr>
            <a:grpSpLocks/>
          </p:cNvGrpSpPr>
          <p:nvPr/>
        </p:nvGrpSpPr>
        <p:grpSpPr bwMode="auto">
          <a:xfrm>
            <a:off x="0" y="5391150"/>
            <a:ext cx="9144000" cy="1466850"/>
            <a:chOff x="0" y="3396"/>
            <a:chExt cx="5760" cy="924"/>
          </a:xfrm>
        </p:grpSpPr>
        <p:pic>
          <p:nvPicPr>
            <p:cNvPr id="18440" name="Picture 3"/>
            <p:cNvPicPr>
              <a:picLocks noChangeAspect="1"/>
            </p:cNvPicPr>
            <p:nvPr/>
          </p:nvPicPr>
          <p:blipFill>
            <a:blip r:embed="rId2"/>
            <a:srcRect t="21886" b="59525"/>
            <a:stretch>
              <a:fillRect/>
            </a:stretch>
          </p:blipFill>
          <p:spPr bwMode="auto">
            <a:xfrm>
              <a:off x="0" y="3603"/>
              <a:ext cx="5760" cy="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1" name="Text Box 10"/>
            <p:cNvSpPr txBox="1">
              <a:spLocks noChangeArrowheads="1"/>
            </p:cNvSpPr>
            <p:nvPr/>
          </p:nvSpPr>
          <p:spPr bwMode="auto">
            <a:xfrm>
              <a:off x="1244" y="3455"/>
              <a:ext cx="1331" cy="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mediation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validation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Information products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TimeSeries WareHouse</a:t>
              </a:r>
            </a:p>
            <a:p>
              <a:pPr algn="ctr">
                <a:spcBef>
                  <a:spcPct val="50000"/>
                </a:spcBef>
              </a:pPr>
              <a:endParaRPr lang="de-DE" sz="1200">
                <a:latin typeface="Calibri" pitchFamily="34" charset="0"/>
              </a:endParaRPr>
            </a:p>
          </p:txBody>
        </p:sp>
        <p:sp>
          <p:nvSpPr>
            <p:cNvPr id="18442" name="Text Box 52"/>
            <p:cNvSpPr txBox="1">
              <a:spLocks noChangeArrowheads="1"/>
            </p:cNvSpPr>
            <p:nvPr/>
          </p:nvSpPr>
          <p:spPr bwMode="auto">
            <a:xfrm>
              <a:off x="118" y="3460"/>
              <a:ext cx="10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providing</a:t>
              </a:r>
            </a:p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consuming</a:t>
              </a:r>
            </a:p>
          </p:txBody>
        </p:sp>
        <p:sp>
          <p:nvSpPr>
            <p:cNvPr id="18443" name="Text Box 53"/>
            <p:cNvSpPr txBox="1">
              <a:spLocks noChangeArrowheads="1"/>
            </p:cNvSpPr>
            <p:nvPr/>
          </p:nvSpPr>
          <p:spPr bwMode="auto">
            <a:xfrm>
              <a:off x="2613" y="3455"/>
              <a:ext cx="10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&amp; Information</a:t>
              </a:r>
              <a:br>
                <a:rPr lang="de-DE" sz="1200">
                  <a:latin typeface="Calibri" pitchFamily="34" charset="0"/>
                </a:rPr>
              </a:br>
              <a:r>
                <a:rPr lang="de-DE" sz="1200">
                  <a:latin typeface="Calibri" pitchFamily="34" charset="0"/>
                </a:rPr>
                <a:t>dissemination</a:t>
              </a:r>
            </a:p>
          </p:txBody>
        </p:sp>
        <p:sp>
          <p:nvSpPr>
            <p:cNvPr id="18444" name="Text Box 102"/>
            <p:cNvSpPr txBox="1">
              <a:spLocks noChangeArrowheads="1"/>
            </p:cNvSpPr>
            <p:nvPr/>
          </p:nvSpPr>
          <p:spPr bwMode="auto">
            <a:xfrm>
              <a:off x="3928" y="3441"/>
              <a:ext cx="1043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200">
                  <a:latin typeface="Calibri" pitchFamily="34" charset="0"/>
                </a:rPr>
                <a:t>Data &amp; Information</a:t>
              </a:r>
              <a:br>
                <a:rPr lang="de-DE" sz="1200">
                  <a:latin typeface="Calibri" pitchFamily="34" charset="0"/>
                </a:rPr>
              </a:br>
              <a:r>
                <a:rPr lang="de-DE" sz="1200">
                  <a:latin typeface="Calibri" pitchFamily="34" charset="0"/>
                </a:rPr>
                <a:t>consumption</a:t>
              </a:r>
            </a:p>
          </p:txBody>
        </p:sp>
        <p:sp>
          <p:nvSpPr>
            <p:cNvPr id="18445" name="Line 109"/>
            <p:cNvSpPr>
              <a:spLocks noChangeShapeType="1"/>
            </p:cNvSpPr>
            <p:nvPr/>
          </p:nvSpPr>
          <p:spPr bwMode="auto">
            <a:xfrm>
              <a:off x="163" y="3396"/>
              <a:ext cx="54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834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6989" y="6326748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87850" y="2851150"/>
            <a:ext cx="35655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KISTERS TimeSeries HUB “in Action”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775" y="841375"/>
            <a:ext cx="2898775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n-lt"/>
                <a:cs typeface="+mn-cs"/>
              </a:rPr>
              <a:t>Combine data feeds from national, regional and local sources - USGS, Lower Colorado River Authority, and City of Austin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125" y="2838450"/>
            <a:ext cx="2892425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n-lt"/>
                <a:cs typeface="+mn-cs"/>
              </a:rPr>
              <a:t>Display spatial information from ESRI and Time Series data from KISTERS WISKI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125" y="4316413"/>
            <a:ext cx="28924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n-lt"/>
                <a:cs typeface="+mn-cs"/>
              </a:rPr>
              <a:t>Flash flood situational awareness and drought contingency planning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0" y="0"/>
            <a:ext cx="5429250" cy="6858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2455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6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Rounded Rectangle 65"/>
          <p:cNvSpPr/>
          <p:nvPr/>
        </p:nvSpPr>
        <p:spPr>
          <a:xfrm>
            <a:off x="-3175" y="2751138"/>
            <a:ext cx="3367088" cy="106203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8" name="Picture 56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98513" y="78263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73213" y="782638"/>
            <a:ext cx="249237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57438" y="77628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>
            <a:stCxn id="4" idx="4"/>
            <a:endCxn id="9" idx="1"/>
          </p:cNvCxnSpPr>
          <p:nvPr/>
        </p:nvCxnSpPr>
        <p:spPr>
          <a:xfrm>
            <a:off x="923925" y="1033463"/>
            <a:ext cx="466725" cy="84772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257300" y="1747838"/>
            <a:ext cx="903288" cy="90328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/>
              <a:t>WISKI</a:t>
            </a:r>
          </a:p>
        </p:txBody>
      </p:sp>
      <p:sp>
        <p:nvSpPr>
          <p:cNvPr id="21514" name="TextBox 18"/>
          <p:cNvSpPr txBox="1">
            <a:spLocks noChangeArrowheads="1"/>
          </p:cNvSpPr>
          <p:nvPr/>
        </p:nvSpPr>
        <p:spPr bwMode="auto">
          <a:xfrm>
            <a:off x="558800" y="414338"/>
            <a:ext cx="688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USGS</a:t>
            </a:r>
          </a:p>
        </p:txBody>
      </p:sp>
      <p:sp>
        <p:nvSpPr>
          <p:cNvPr id="21515" name="TextBox 19"/>
          <p:cNvSpPr txBox="1">
            <a:spLocks noChangeArrowheads="1"/>
          </p:cNvSpPr>
          <p:nvPr/>
        </p:nvSpPr>
        <p:spPr bwMode="auto">
          <a:xfrm>
            <a:off x="1377950" y="414338"/>
            <a:ext cx="661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LCRA</a:t>
            </a:r>
          </a:p>
        </p:txBody>
      </p:sp>
      <p:sp>
        <p:nvSpPr>
          <p:cNvPr id="21516" name="TextBox 20"/>
          <p:cNvSpPr txBox="1">
            <a:spLocks noChangeArrowheads="1"/>
          </p:cNvSpPr>
          <p:nvPr/>
        </p:nvSpPr>
        <p:spPr bwMode="auto">
          <a:xfrm>
            <a:off x="2187575" y="406400"/>
            <a:ext cx="58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COA</a:t>
            </a:r>
          </a:p>
        </p:txBody>
      </p:sp>
      <p:cxnSp>
        <p:nvCxnSpPr>
          <p:cNvPr id="23" name="Straight Connector 22"/>
          <p:cNvCxnSpPr>
            <a:stCxn id="5" idx="4"/>
            <a:endCxn id="9" idx="0"/>
          </p:cNvCxnSpPr>
          <p:nvPr/>
        </p:nvCxnSpPr>
        <p:spPr>
          <a:xfrm>
            <a:off x="1697038" y="1033463"/>
            <a:ext cx="12700" cy="7143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4"/>
            <a:endCxn id="9" idx="7"/>
          </p:cNvCxnSpPr>
          <p:nvPr/>
        </p:nvCxnSpPr>
        <p:spPr>
          <a:xfrm flipH="1">
            <a:off x="2028825" y="1027113"/>
            <a:ext cx="454025" cy="8540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06388" y="3027363"/>
            <a:ext cx="2805112" cy="5270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Develop Derived Data Products</a:t>
            </a:r>
          </a:p>
        </p:txBody>
      </p:sp>
      <p:cxnSp>
        <p:nvCxnSpPr>
          <p:cNvPr id="31" name="Straight Connector 30"/>
          <p:cNvCxnSpPr>
            <a:stCxn id="9" idx="4"/>
            <a:endCxn id="30" idx="0"/>
          </p:cNvCxnSpPr>
          <p:nvPr/>
        </p:nvCxnSpPr>
        <p:spPr>
          <a:xfrm>
            <a:off x="1709738" y="2651125"/>
            <a:ext cx="0" cy="376238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306388" y="3940175"/>
            <a:ext cx="2805112" cy="3825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Mapping &amp; Spatial Analysis</a:t>
            </a:r>
          </a:p>
        </p:txBody>
      </p:sp>
      <p:cxnSp>
        <p:nvCxnSpPr>
          <p:cNvPr id="36" name="Straight Connector 35"/>
          <p:cNvCxnSpPr>
            <a:stCxn id="30" idx="2"/>
            <a:endCxn id="35" idx="0"/>
          </p:cNvCxnSpPr>
          <p:nvPr/>
        </p:nvCxnSpPr>
        <p:spPr>
          <a:xfrm flipH="1">
            <a:off x="1709738" y="3554413"/>
            <a:ext cx="0" cy="385762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23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4838700"/>
            <a:ext cx="21367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1120739" y="5367777"/>
            <a:ext cx="1259457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cs typeface="+mn-cs"/>
              </a:rPr>
              <a:t>Display on Webpage</a:t>
            </a:r>
          </a:p>
        </p:txBody>
      </p:sp>
      <p:cxnSp>
        <p:nvCxnSpPr>
          <p:cNvPr id="59" name="Straight Connector 58"/>
          <p:cNvCxnSpPr>
            <a:stCxn id="35" idx="2"/>
          </p:cNvCxnSpPr>
          <p:nvPr/>
        </p:nvCxnSpPr>
        <p:spPr>
          <a:xfrm flipH="1">
            <a:off x="1697038" y="4322763"/>
            <a:ext cx="12700" cy="515937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8" name="TextBox 64"/>
          <p:cNvSpPr txBox="1">
            <a:spLocks noChangeArrowheads="1"/>
          </p:cNvSpPr>
          <p:nvPr/>
        </p:nvSpPr>
        <p:spPr bwMode="auto">
          <a:xfrm>
            <a:off x="3873500" y="611188"/>
            <a:ext cx="48482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A behind the scenes look...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951288" y="2851150"/>
            <a:ext cx="42179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How WISKI turns raw data into actionable information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729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1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Rounded Rectangle 65"/>
          <p:cNvSpPr/>
          <p:nvPr/>
        </p:nvSpPr>
        <p:spPr>
          <a:xfrm>
            <a:off x="-3175" y="2751138"/>
            <a:ext cx="3367088" cy="106203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56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98513" y="78263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573213" y="782638"/>
            <a:ext cx="249237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357438" y="77628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>
            <a:stCxn id="4" idx="4"/>
            <a:endCxn id="9" idx="1"/>
          </p:cNvCxnSpPr>
          <p:nvPr/>
        </p:nvCxnSpPr>
        <p:spPr>
          <a:xfrm>
            <a:off x="923925" y="1033463"/>
            <a:ext cx="466725" cy="84772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257300" y="1747838"/>
            <a:ext cx="903288" cy="90328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WISKI</a:t>
            </a:r>
          </a:p>
        </p:txBody>
      </p:sp>
      <p:sp>
        <p:nvSpPr>
          <p:cNvPr id="22537" name="TextBox 18"/>
          <p:cNvSpPr txBox="1">
            <a:spLocks noChangeArrowheads="1"/>
          </p:cNvSpPr>
          <p:nvPr/>
        </p:nvSpPr>
        <p:spPr bwMode="auto">
          <a:xfrm>
            <a:off x="558800" y="414338"/>
            <a:ext cx="688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USGS</a:t>
            </a:r>
          </a:p>
        </p:txBody>
      </p:sp>
      <p:sp>
        <p:nvSpPr>
          <p:cNvPr id="22538" name="TextBox 19"/>
          <p:cNvSpPr txBox="1">
            <a:spLocks noChangeArrowheads="1"/>
          </p:cNvSpPr>
          <p:nvPr/>
        </p:nvSpPr>
        <p:spPr bwMode="auto">
          <a:xfrm>
            <a:off x="1377950" y="414338"/>
            <a:ext cx="661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LCRA</a:t>
            </a:r>
          </a:p>
        </p:txBody>
      </p:sp>
      <p:sp>
        <p:nvSpPr>
          <p:cNvPr id="22539" name="TextBox 20"/>
          <p:cNvSpPr txBox="1">
            <a:spLocks noChangeArrowheads="1"/>
          </p:cNvSpPr>
          <p:nvPr/>
        </p:nvSpPr>
        <p:spPr bwMode="auto">
          <a:xfrm>
            <a:off x="2187575" y="406400"/>
            <a:ext cx="58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COA</a:t>
            </a:r>
          </a:p>
        </p:txBody>
      </p:sp>
      <p:cxnSp>
        <p:nvCxnSpPr>
          <p:cNvPr id="23" name="Straight Connector 22"/>
          <p:cNvCxnSpPr>
            <a:stCxn id="5" idx="4"/>
            <a:endCxn id="9" idx="0"/>
          </p:cNvCxnSpPr>
          <p:nvPr/>
        </p:nvCxnSpPr>
        <p:spPr>
          <a:xfrm>
            <a:off x="1697038" y="1033463"/>
            <a:ext cx="12700" cy="7143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4"/>
            <a:endCxn id="9" idx="7"/>
          </p:cNvCxnSpPr>
          <p:nvPr/>
        </p:nvCxnSpPr>
        <p:spPr>
          <a:xfrm flipH="1">
            <a:off x="2028825" y="1027113"/>
            <a:ext cx="454025" cy="8540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06388" y="3027363"/>
            <a:ext cx="2805112" cy="5270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Develop Derived Data Products</a:t>
            </a:r>
          </a:p>
        </p:txBody>
      </p:sp>
      <p:cxnSp>
        <p:nvCxnSpPr>
          <p:cNvPr id="31" name="Straight Connector 30"/>
          <p:cNvCxnSpPr>
            <a:stCxn id="9" idx="4"/>
            <a:endCxn id="30" idx="0"/>
          </p:cNvCxnSpPr>
          <p:nvPr/>
        </p:nvCxnSpPr>
        <p:spPr>
          <a:xfrm>
            <a:off x="1709738" y="2651125"/>
            <a:ext cx="0" cy="376238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306388" y="3940175"/>
            <a:ext cx="2805112" cy="3825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Mapping &amp; Spatial Analysis</a:t>
            </a:r>
          </a:p>
        </p:txBody>
      </p:sp>
      <p:cxnSp>
        <p:nvCxnSpPr>
          <p:cNvPr id="36" name="Straight Connector 35"/>
          <p:cNvCxnSpPr>
            <a:stCxn id="30" idx="2"/>
            <a:endCxn id="35" idx="0"/>
          </p:cNvCxnSpPr>
          <p:nvPr/>
        </p:nvCxnSpPr>
        <p:spPr>
          <a:xfrm flipH="1">
            <a:off x="1709738" y="3554413"/>
            <a:ext cx="0" cy="385762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6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4838700"/>
            <a:ext cx="21367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1120739" y="5367777"/>
            <a:ext cx="1259457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cs typeface="+mn-cs"/>
              </a:rPr>
              <a:t>Display on Webpage</a:t>
            </a:r>
          </a:p>
        </p:txBody>
      </p:sp>
      <p:cxnSp>
        <p:nvCxnSpPr>
          <p:cNvPr id="59" name="Straight Connector 58"/>
          <p:cNvCxnSpPr>
            <a:stCxn id="35" idx="2"/>
          </p:cNvCxnSpPr>
          <p:nvPr/>
        </p:nvCxnSpPr>
        <p:spPr>
          <a:xfrm flipH="1">
            <a:off x="1697038" y="4322763"/>
            <a:ext cx="12700" cy="515937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51" name="TextBox 24"/>
          <p:cNvSpPr txBox="1">
            <a:spLocks noChangeArrowheads="1"/>
          </p:cNvSpPr>
          <p:nvPr/>
        </p:nvSpPr>
        <p:spPr bwMode="auto">
          <a:xfrm>
            <a:off x="3871913" y="604838"/>
            <a:ext cx="4848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Derived Time Series...</a:t>
            </a:r>
          </a:p>
        </p:txBody>
      </p:sp>
      <p:pic>
        <p:nvPicPr>
          <p:cNvPr id="2255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59175" y="1409700"/>
            <a:ext cx="558165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3" name="TextBox 9"/>
          <p:cNvSpPr txBox="1">
            <a:spLocks noChangeArrowheads="1"/>
          </p:cNvSpPr>
          <p:nvPr/>
        </p:nvSpPr>
        <p:spPr bwMode="auto">
          <a:xfrm>
            <a:off x="6159500" y="2651125"/>
            <a:ext cx="1974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Raw Data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467100" y="1343025"/>
            <a:ext cx="5676900" cy="3906838"/>
            <a:chOff x="6443425" y="1601238"/>
            <a:chExt cx="5677695" cy="3905705"/>
          </a:xfrm>
        </p:grpSpPr>
        <p:pic>
          <p:nvPicPr>
            <p:cNvPr id="22557" name="Picture 3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43425" y="1601238"/>
              <a:ext cx="5677695" cy="3905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578647" y="2405868"/>
              <a:ext cx="2872189" cy="923657"/>
            </a:xfrm>
            <a:prstGeom prst="rect">
              <a:avLst/>
            </a:prstGeom>
            <a:solidFill>
              <a:schemeClr val="bg1">
                <a:lumMod val="65000"/>
                <a:alpha val="67000"/>
              </a:schemeClr>
            </a:solidFill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atin typeface="+mn-lt"/>
                  <a:cs typeface="+mn-cs"/>
                </a:rPr>
                <a:t>Using standard functions to create derived time series (eg. Long term values)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2838" y="1196975"/>
            <a:ext cx="4225925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98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1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Rounded Rectangle 65"/>
          <p:cNvSpPr/>
          <p:nvPr/>
        </p:nvSpPr>
        <p:spPr>
          <a:xfrm>
            <a:off x="-3175" y="2751138"/>
            <a:ext cx="3367088" cy="106203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3555" name="Picture 56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798513" y="78263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573213" y="782638"/>
            <a:ext cx="249237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357438" y="77628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>
            <a:stCxn id="4" idx="4"/>
            <a:endCxn id="9" idx="1"/>
          </p:cNvCxnSpPr>
          <p:nvPr/>
        </p:nvCxnSpPr>
        <p:spPr>
          <a:xfrm>
            <a:off x="923925" y="1033463"/>
            <a:ext cx="466725" cy="84772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257300" y="1747838"/>
            <a:ext cx="903288" cy="90328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WISKI</a:t>
            </a:r>
          </a:p>
        </p:txBody>
      </p:sp>
      <p:sp>
        <p:nvSpPr>
          <p:cNvPr id="23561" name="TextBox 18"/>
          <p:cNvSpPr txBox="1">
            <a:spLocks noChangeArrowheads="1"/>
          </p:cNvSpPr>
          <p:nvPr/>
        </p:nvSpPr>
        <p:spPr bwMode="auto">
          <a:xfrm>
            <a:off x="558800" y="414338"/>
            <a:ext cx="688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USGS</a:t>
            </a:r>
          </a:p>
        </p:txBody>
      </p:sp>
      <p:sp>
        <p:nvSpPr>
          <p:cNvPr id="23562" name="TextBox 19"/>
          <p:cNvSpPr txBox="1">
            <a:spLocks noChangeArrowheads="1"/>
          </p:cNvSpPr>
          <p:nvPr/>
        </p:nvSpPr>
        <p:spPr bwMode="auto">
          <a:xfrm>
            <a:off x="1377950" y="414338"/>
            <a:ext cx="661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LCRA</a:t>
            </a:r>
          </a:p>
        </p:txBody>
      </p:sp>
      <p:sp>
        <p:nvSpPr>
          <p:cNvPr id="23563" name="TextBox 20"/>
          <p:cNvSpPr txBox="1">
            <a:spLocks noChangeArrowheads="1"/>
          </p:cNvSpPr>
          <p:nvPr/>
        </p:nvSpPr>
        <p:spPr bwMode="auto">
          <a:xfrm>
            <a:off x="2187575" y="406400"/>
            <a:ext cx="58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COA</a:t>
            </a:r>
          </a:p>
        </p:txBody>
      </p:sp>
      <p:cxnSp>
        <p:nvCxnSpPr>
          <p:cNvPr id="23" name="Straight Connector 22"/>
          <p:cNvCxnSpPr>
            <a:stCxn id="5" idx="4"/>
            <a:endCxn id="9" idx="0"/>
          </p:cNvCxnSpPr>
          <p:nvPr/>
        </p:nvCxnSpPr>
        <p:spPr>
          <a:xfrm>
            <a:off x="1697038" y="1033463"/>
            <a:ext cx="12700" cy="7143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4"/>
            <a:endCxn id="9" idx="7"/>
          </p:cNvCxnSpPr>
          <p:nvPr/>
        </p:nvCxnSpPr>
        <p:spPr>
          <a:xfrm flipH="1">
            <a:off x="2028825" y="1027113"/>
            <a:ext cx="454025" cy="8540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306388" y="3027363"/>
            <a:ext cx="2805112" cy="5270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Develop Derived Data Products</a:t>
            </a:r>
          </a:p>
        </p:txBody>
      </p:sp>
      <p:cxnSp>
        <p:nvCxnSpPr>
          <p:cNvPr id="31" name="Straight Connector 30"/>
          <p:cNvCxnSpPr>
            <a:stCxn id="9" idx="4"/>
            <a:endCxn id="30" idx="0"/>
          </p:cNvCxnSpPr>
          <p:nvPr/>
        </p:nvCxnSpPr>
        <p:spPr>
          <a:xfrm>
            <a:off x="1709738" y="2651125"/>
            <a:ext cx="0" cy="376238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306388" y="3940175"/>
            <a:ext cx="2805112" cy="3825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Mapping &amp; Spatial Analysis</a:t>
            </a:r>
          </a:p>
        </p:txBody>
      </p:sp>
      <p:cxnSp>
        <p:nvCxnSpPr>
          <p:cNvPr id="36" name="Straight Connector 35"/>
          <p:cNvCxnSpPr>
            <a:stCxn id="30" idx="2"/>
            <a:endCxn id="35" idx="0"/>
          </p:cNvCxnSpPr>
          <p:nvPr/>
        </p:nvCxnSpPr>
        <p:spPr>
          <a:xfrm flipH="1">
            <a:off x="1709738" y="3554413"/>
            <a:ext cx="0" cy="385762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70" name="Picture 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4838700"/>
            <a:ext cx="21367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1120739" y="5367777"/>
            <a:ext cx="1259457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cs typeface="+mn-cs"/>
              </a:rPr>
              <a:t>Display on Webpage</a:t>
            </a:r>
          </a:p>
        </p:txBody>
      </p:sp>
      <p:cxnSp>
        <p:nvCxnSpPr>
          <p:cNvPr id="59" name="Straight Connector 58"/>
          <p:cNvCxnSpPr>
            <a:stCxn id="35" idx="2"/>
          </p:cNvCxnSpPr>
          <p:nvPr/>
        </p:nvCxnSpPr>
        <p:spPr>
          <a:xfrm flipH="1">
            <a:off x="1697038" y="4322763"/>
            <a:ext cx="12700" cy="515937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5" name="TextBox 28"/>
          <p:cNvSpPr txBox="1">
            <a:spLocks noChangeArrowheads="1"/>
          </p:cNvSpPr>
          <p:nvPr/>
        </p:nvSpPr>
        <p:spPr bwMode="auto">
          <a:xfrm>
            <a:off x="3871913" y="604838"/>
            <a:ext cx="4848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Derived Time Series...</a:t>
            </a:r>
          </a:p>
        </p:txBody>
      </p:sp>
      <p:pic>
        <p:nvPicPr>
          <p:cNvPr id="23576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2038" y="1890713"/>
            <a:ext cx="55245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29025" y="1890713"/>
            <a:ext cx="5472113" cy="376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rcRect r="21835"/>
          <a:stretch>
            <a:fillRect/>
          </a:stretch>
        </p:blipFill>
        <p:spPr bwMode="auto">
          <a:xfrm>
            <a:off x="3629025" y="1270000"/>
            <a:ext cx="5514975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386513" y="3103563"/>
            <a:ext cx="1692275" cy="1477962"/>
          </a:xfrm>
          <a:prstGeom prst="rect">
            <a:avLst/>
          </a:prstGeom>
          <a:solidFill>
            <a:schemeClr val="bg1">
              <a:lumMod val="75000"/>
              <a:alpha val="81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Derived time series are now part of every station in the network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27700" y="2200275"/>
            <a:ext cx="733425" cy="258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735638" y="2562225"/>
            <a:ext cx="733425" cy="319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238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2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Rounded Rectangle 3"/>
          <p:cNvSpPr/>
          <p:nvPr/>
        </p:nvSpPr>
        <p:spPr>
          <a:xfrm>
            <a:off x="-3175" y="2751138"/>
            <a:ext cx="3367088" cy="1062037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4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98513" y="78263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73213" y="782638"/>
            <a:ext cx="249237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57438" y="77628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>
            <a:stCxn id="6" idx="4"/>
            <a:endCxn id="10" idx="1"/>
          </p:cNvCxnSpPr>
          <p:nvPr/>
        </p:nvCxnSpPr>
        <p:spPr>
          <a:xfrm>
            <a:off x="923925" y="1033463"/>
            <a:ext cx="466725" cy="84772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257300" y="1747838"/>
            <a:ext cx="903288" cy="90328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WISKI</a:t>
            </a:r>
          </a:p>
        </p:txBody>
      </p:sp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558800" y="414338"/>
            <a:ext cx="688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USGS</a:t>
            </a:r>
          </a:p>
        </p:txBody>
      </p:sp>
      <p:sp>
        <p:nvSpPr>
          <p:cNvPr id="24586" name="TextBox 11"/>
          <p:cNvSpPr txBox="1">
            <a:spLocks noChangeArrowheads="1"/>
          </p:cNvSpPr>
          <p:nvPr/>
        </p:nvSpPr>
        <p:spPr bwMode="auto">
          <a:xfrm>
            <a:off x="1377950" y="414338"/>
            <a:ext cx="661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LCRA</a:t>
            </a:r>
          </a:p>
        </p:txBody>
      </p:sp>
      <p:sp>
        <p:nvSpPr>
          <p:cNvPr id="24587" name="TextBox 12"/>
          <p:cNvSpPr txBox="1">
            <a:spLocks noChangeArrowheads="1"/>
          </p:cNvSpPr>
          <p:nvPr/>
        </p:nvSpPr>
        <p:spPr bwMode="auto">
          <a:xfrm>
            <a:off x="2187575" y="406400"/>
            <a:ext cx="58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COA</a:t>
            </a:r>
          </a:p>
        </p:txBody>
      </p:sp>
      <p:cxnSp>
        <p:nvCxnSpPr>
          <p:cNvPr id="14" name="Straight Connector 13"/>
          <p:cNvCxnSpPr>
            <a:stCxn id="7" idx="4"/>
            <a:endCxn id="10" idx="0"/>
          </p:cNvCxnSpPr>
          <p:nvPr/>
        </p:nvCxnSpPr>
        <p:spPr>
          <a:xfrm>
            <a:off x="1697038" y="1033463"/>
            <a:ext cx="12700" cy="7143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4"/>
            <a:endCxn id="10" idx="7"/>
          </p:cNvCxnSpPr>
          <p:nvPr/>
        </p:nvCxnSpPr>
        <p:spPr>
          <a:xfrm flipH="1">
            <a:off x="2028825" y="1027113"/>
            <a:ext cx="454025" cy="8540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06388" y="3027363"/>
            <a:ext cx="2805112" cy="5270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Develop Derived Data Products</a:t>
            </a:r>
          </a:p>
        </p:txBody>
      </p:sp>
      <p:cxnSp>
        <p:nvCxnSpPr>
          <p:cNvPr id="17" name="Straight Connector 16"/>
          <p:cNvCxnSpPr>
            <a:stCxn id="10" idx="4"/>
            <a:endCxn id="16" idx="0"/>
          </p:cNvCxnSpPr>
          <p:nvPr/>
        </p:nvCxnSpPr>
        <p:spPr>
          <a:xfrm>
            <a:off x="1709738" y="2651125"/>
            <a:ext cx="0" cy="376238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06388" y="3940175"/>
            <a:ext cx="2805112" cy="3825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Mapping &amp; Spatial Analysis</a:t>
            </a:r>
          </a:p>
        </p:txBody>
      </p:sp>
      <p:cxnSp>
        <p:nvCxnSpPr>
          <p:cNvPr id="19" name="Straight Connector 18"/>
          <p:cNvCxnSpPr>
            <a:stCxn id="16" idx="2"/>
            <a:endCxn id="18" idx="0"/>
          </p:cNvCxnSpPr>
          <p:nvPr/>
        </p:nvCxnSpPr>
        <p:spPr>
          <a:xfrm flipH="1">
            <a:off x="1709738" y="3554413"/>
            <a:ext cx="0" cy="385762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94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4838700"/>
            <a:ext cx="21367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120739" y="5367777"/>
            <a:ext cx="1259457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cs typeface="+mn-cs"/>
              </a:rPr>
              <a:t>Display on Webpage</a:t>
            </a:r>
          </a:p>
        </p:txBody>
      </p:sp>
      <p:cxnSp>
        <p:nvCxnSpPr>
          <p:cNvPr id="22" name="Straight Connector 21"/>
          <p:cNvCxnSpPr>
            <a:stCxn id="18" idx="2"/>
          </p:cNvCxnSpPr>
          <p:nvPr/>
        </p:nvCxnSpPr>
        <p:spPr>
          <a:xfrm flipH="1">
            <a:off x="1697038" y="4322763"/>
            <a:ext cx="12700" cy="515937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99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6938" y="1747838"/>
            <a:ext cx="5703887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00" name="TextBox 24"/>
          <p:cNvSpPr txBox="1">
            <a:spLocks noChangeArrowheads="1"/>
          </p:cNvSpPr>
          <p:nvPr/>
        </p:nvSpPr>
        <p:spPr bwMode="auto">
          <a:xfrm>
            <a:off x="3871913" y="604838"/>
            <a:ext cx="4848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Derived Time Series...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64250" y="2921000"/>
            <a:ext cx="1854200" cy="708025"/>
          </a:xfrm>
          <a:prstGeom prst="rect">
            <a:avLst/>
          </a:prstGeom>
          <a:solidFill>
            <a:schemeClr val="bg1">
              <a:lumMod val="75000"/>
              <a:alpha val="66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2060"/>
                </a:solidFill>
                <a:latin typeface="+mn-lt"/>
                <a:cs typeface="+mn-cs"/>
              </a:rPr>
              <a:t>Cumulative Lake Inflow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rcRect r="1276"/>
          <a:stretch>
            <a:fillRect/>
          </a:stretch>
        </p:blipFill>
        <p:spPr bwMode="auto">
          <a:xfrm>
            <a:off x="3441700" y="1771650"/>
            <a:ext cx="57023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916738" y="3525838"/>
            <a:ext cx="22272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Normal Accumulation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789738" y="3894138"/>
            <a:ext cx="395287" cy="42862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165600" y="3849688"/>
            <a:ext cx="652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Calibri" pitchFamily="34" charset="0"/>
              </a:rPr>
              <a:t>2012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492625" y="4219575"/>
            <a:ext cx="76200" cy="741363"/>
          </a:xfrm>
          <a:prstGeom prst="straightConnector1">
            <a:avLst/>
          </a:prstGeom>
          <a:ln w="28575">
            <a:solidFill>
              <a:srgbClr val="33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010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5602" name="Picture 4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98513" y="78263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73213" y="782638"/>
            <a:ext cx="249237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57438" y="776288"/>
            <a:ext cx="250825" cy="25082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>
            <a:stCxn id="6" idx="4"/>
            <a:endCxn id="10" idx="1"/>
          </p:cNvCxnSpPr>
          <p:nvPr/>
        </p:nvCxnSpPr>
        <p:spPr>
          <a:xfrm>
            <a:off x="923925" y="1033463"/>
            <a:ext cx="466725" cy="84772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257300" y="1747838"/>
            <a:ext cx="903288" cy="903287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white"/>
                </a:solidFill>
              </a:rPr>
              <a:t>WISKI</a:t>
            </a:r>
          </a:p>
        </p:txBody>
      </p:sp>
      <p:sp>
        <p:nvSpPr>
          <p:cNvPr id="25608" name="TextBox 10"/>
          <p:cNvSpPr txBox="1">
            <a:spLocks noChangeArrowheads="1"/>
          </p:cNvSpPr>
          <p:nvPr/>
        </p:nvSpPr>
        <p:spPr bwMode="auto">
          <a:xfrm>
            <a:off x="558800" y="414338"/>
            <a:ext cx="688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USGS</a:t>
            </a:r>
          </a:p>
        </p:txBody>
      </p: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1377950" y="414338"/>
            <a:ext cx="6619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LCRA</a:t>
            </a:r>
          </a:p>
        </p:txBody>
      </p:sp>
      <p:sp>
        <p:nvSpPr>
          <p:cNvPr id="25610" name="TextBox 12"/>
          <p:cNvSpPr txBox="1">
            <a:spLocks noChangeArrowheads="1"/>
          </p:cNvSpPr>
          <p:nvPr/>
        </p:nvSpPr>
        <p:spPr bwMode="auto">
          <a:xfrm>
            <a:off x="2187575" y="406400"/>
            <a:ext cx="5889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Calibri" pitchFamily="34" charset="0"/>
              </a:rPr>
              <a:t>COA</a:t>
            </a:r>
          </a:p>
        </p:txBody>
      </p:sp>
      <p:cxnSp>
        <p:nvCxnSpPr>
          <p:cNvPr id="14" name="Straight Connector 13"/>
          <p:cNvCxnSpPr>
            <a:stCxn id="7" idx="4"/>
            <a:endCxn id="10" idx="0"/>
          </p:cNvCxnSpPr>
          <p:nvPr/>
        </p:nvCxnSpPr>
        <p:spPr>
          <a:xfrm>
            <a:off x="1697038" y="1033463"/>
            <a:ext cx="12700" cy="7143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4"/>
            <a:endCxn id="10" idx="7"/>
          </p:cNvCxnSpPr>
          <p:nvPr/>
        </p:nvCxnSpPr>
        <p:spPr>
          <a:xfrm flipH="1">
            <a:off x="2028825" y="1027113"/>
            <a:ext cx="454025" cy="854075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06388" y="3027363"/>
            <a:ext cx="2805112" cy="5270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</a:rPr>
              <a:t>Develop Derived Data Products</a:t>
            </a:r>
          </a:p>
        </p:txBody>
      </p:sp>
      <p:cxnSp>
        <p:nvCxnSpPr>
          <p:cNvPr id="17" name="Straight Connector 16"/>
          <p:cNvCxnSpPr>
            <a:stCxn id="10" idx="4"/>
            <a:endCxn id="16" idx="0"/>
          </p:cNvCxnSpPr>
          <p:nvPr/>
        </p:nvCxnSpPr>
        <p:spPr>
          <a:xfrm>
            <a:off x="1709738" y="2651125"/>
            <a:ext cx="0" cy="376238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06388" y="3940175"/>
            <a:ext cx="2805112" cy="38258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Mapping &amp; Spatial Analysis</a:t>
            </a:r>
          </a:p>
        </p:txBody>
      </p:sp>
      <p:cxnSp>
        <p:nvCxnSpPr>
          <p:cNvPr id="19" name="Straight Connector 18"/>
          <p:cNvCxnSpPr>
            <a:stCxn id="16" idx="2"/>
            <a:endCxn id="18" idx="0"/>
          </p:cNvCxnSpPr>
          <p:nvPr/>
        </p:nvCxnSpPr>
        <p:spPr>
          <a:xfrm flipH="1">
            <a:off x="1709738" y="3554413"/>
            <a:ext cx="0" cy="385762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17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4838700"/>
            <a:ext cx="2136775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120739" y="5367777"/>
            <a:ext cx="1259457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white"/>
                </a:solidFill>
                <a:latin typeface="+mn-lt"/>
                <a:cs typeface="+mn-cs"/>
              </a:rPr>
              <a:t>Display on Webpage</a:t>
            </a:r>
          </a:p>
        </p:txBody>
      </p:sp>
      <p:cxnSp>
        <p:nvCxnSpPr>
          <p:cNvPr id="22" name="Straight Connector 21"/>
          <p:cNvCxnSpPr>
            <a:stCxn id="18" idx="2"/>
          </p:cNvCxnSpPr>
          <p:nvPr/>
        </p:nvCxnSpPr>
        <p:spPr>
          <a:xfrm flipH="1">
            <a:off x="1697038" y="4322763"/>
            <a:ext cx="12700" cy="515937"/>
          </a:xfrm>
          <a:prstGeom prst="line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22" name="TextBox 24"/>
          <p:cNvSpPr txBox="1">
            <a:spLocks noChangeArrowheads="1"/>
          </p:cNvSpPr>
          <p:nvPr/>
        </p:nvSpPr>
        <p:spPr bwMode="auto">
          <a:xfrm>
            <a:off x="3871913" y="604838"/>
            <a:ext cx="48482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Mapping and Spatial Analysis</a:t>
            </a:r>
          </a:p>
        </p:txBody>
      </p:sp>
      <p:sp>
        <p:nvSpPr>
          <p:cNvPr id="25623" name="TextBox 28"/>
          <p:cNvSpPr txBox="1">
            <a:spLocks noChangeArrowheads="1"/>
          </p:cNvSpPr>
          <p:nvPr/>
        </p:nvSpPr>
        <p:spPr bwMode="auto">
          <a:xfrm>
            <a:off x="4084638" y="3538538"/>
            <a:ext cx="4848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Mapping and spatial analysis of KISTERS derived time series data in ArcGIS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25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1163" y="1949450"/>
            <a:ext cx="2941637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ounded Rectangle 30"/>
          <p:cNvSpPr/>
          <p:nvPr/>
        </p:nvSpPr>
        <p:spPr>
          <a:xfrm>
            <a:off x="26988" y="3795713"/>
            <a:ext cx="3368675" cy="3001962"/>
          </a:xfrm>
          <a:prstGeom prst="roundRect">
            <a:avLst/>
          </a:prstGeom>
          <a:solidFill>
            <a:schemeClr val="accent1">
              <a:alpha val="2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2"/>
          <p:cNvSpPr>
            <a:spLocks noChangeArrowheads="1"/>
          </p:cNvSpPr>
          <p:nvPr/>
        </p:nvSpPr>
        <p:spPr bwMode="auto">
          <a:xfrm>
            <a:off x="6081713" y="0"/>
            <a:ext cx="3206750" cy="705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6626" name="Picture 33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Line 2"/>
          <p:cNvSpPr>
            <a:spLocks noChangeShapeType="1"/>
          </p:cNvSpPr>
          <p:nvPr/>
        </p:nvSpPr>
        <p:spPr bwMode="auto">
          <a:xfrm flipV="1">
            <a:off x="0" y="2952750"/>
            <a:ext cx="9288463" cy="0"/>
          </a:xfrm>
          <a:prstGeom prst="line">
            <a:avLst/>
          </a:prstGeom>
          <a:noFill/>
          <a:ln w="28575">
            <a:solidFill>
              <a:schemeClr val="bg2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0" y="3013075"/>
            <a:ext cx="8623300" cy="50323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r"/>
            <a:endParaRPr lang="de-DE" sz="1000">
              <a:latin typeface="Calibri" pitchFamily="34" charset="0"/>
            </a:endParaRPr>
          </a:p>
          <a:p>
            <a:pPr algn="r"/>
            <a:endParaRPr lang="de-DE" sz="1000">
              <a:latin typeface="Calibri" pitchFamily="34" charset="0"/>
            </a:endParaRPr>
          </a:p>
          <a:p>
            <a:pPr algn="r"/>
            <a:r>
              <a:rPr lang="de-DE" sz="1400">
                <a:latin typeface="Calibri" pitchFamily="34" charset="0"/>
              </a:rPr>
              <a:t>REST/JSON services  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1584325" y="4967288"/>
            <a:ext cx="1670050" cy="793750"/>
          </a:xfrm>
          <a:prstGeom prst="can">
            <a:avLst>
              <a:gd name="adj" fmla="val 25000"/>
            </a:avLst>
          </a:prstGeom>
          <a:solidFill>
            <a:srgbClr val="003366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Calibri" pitchFamily="34" charset="0"/>
              </a:rPr>
              <a:t>W7 Database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1598613" y="4032250"/>
            <a:ext cx="1635125" cy="647700"/>
          </a:xfrm>
          <a:prstGeom prst="roundRect">
            <a:avLst>
              <a:gd name="adj" fmla="val 16667"/>
            </a:avLst>
          </a:prstGeom>
          <a:solidFill>
            <a:srgbClr val="003366"/>
          </a:solidFill>
          <a:ln w="28575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1" dirty="0">
                <a:solidFill>
                  <a:schemeClr val="bg1"/>
                </a:solidFill>
                <a:latin typeface="+mn-lt"/>
              </a:rPr>
              <a:t>Time</a:t>
            </a:r>
            <a:r>
              <a:rPr lang="de-DE" dirty="0">
                <a:solidFill>
                  <a:schemeClr val="bg1"/>
                </a:solidFill>
                <a:latin typeface="+mn-lt"/>
              </a:rPr>
              <a:t> Services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050" dirty="0">
                <a:solidFill>
                  <a:schemeClr val="bg1"/>
                </a:solidFill>
                <a:latin typeface="+mn-lt"/>
              </a:rPr>
              <a:t>OGC, CUAHSI, REST…</a:t>
            </a:r>
          </a:p>
        </p:txBody>
      </p:sp>
      <p:cxnSp>
        <p:nvCxnSpPr>
          <p:cNvPr id="26631" name="AutoShape 7"/>
          <p:cNvCxnSpPr>
            <a:cxnSpLocks noChangeShapeType="1"/>
            <a:stCxn id="26629" idx="1"/>
            <a:endCxn id="8" idx="2"/>
          </p:cNvCxnSpPr>
          <p:nvPr/>
        </p:nvCxnSpPr>
        <p:spPr bwMode="auto">
          <a:xfrm rot="5400000" flipH="1">
            <a:off x="2288382" y="4822031"/>
            <a:ext cx="258762" cy="3175"/>
          </a:xfrm>
          <a:prstGeom prst="bentConnector3">
            <a:avLst>
              <a:gd name="adj1" fmla="val 49694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5545138" y="4986338"/>
            <a:ext cx="1625600" cy="774700"/>
          </a:xfrm>
          <a:prstGeom prst="can">
            <a:avLst>
              <a:gd name="adj" fmla="val 25000"/>
            </a:avLst>
          </a:prstGeom>
          <a:solidFill>
            <a:srgbClr val="99CC00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Calibri" pitchFamily="34" charset="0"/>
              </a:rPr>
              <a:t>ArcGIS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5545138" y="4032250"/>
            <a:ext cx="1614487" cy="647700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1600" b="1">
                <a:solidFill>
                  <a:schemeClr val="bg1"/>
                </a:solidFill>
                <a:latin typeface="Calibri" pitchFamily="34" charset="0"/>
              </a:rPr>
              <a:t>GIS</a:t>
            </a:r>
            <a:r>
              <a:rPr lang="de-DE" sz="1600">
                <a:solidFill>
                  <a:schemeClr val="bg1"/>
                </a:solidFill>
                <a:latin typeface="Calibri" pitchFamily="34" charset="0"/>
              </a:rPr>
              <a:t> Services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Calibri" pitchFamily="34" charset="0"/>
              </a:rPr>
              <a:t>OGC, REST...</a:t>
            </a:r>
            <a:endParaRPr lang="de-DE" sz="90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6634" name="AutoShape 10"/>
          <p:cNvCxnSpPr>
            <a:cxnSpLocks noChangeShapeType="1"/>
            <a:stCxn id="26632" idx="1"/>
            <a:endCxn id="26633" idx="2"/>
          </p:cNvCxnSpPr>
          <p:nvPr/>
        </p:nvCxnSpPr>
        <p:spPr bwMode="auto">
          <a:xfrm rot="5400000" flipH="1">
            <a:off x="6216651" y="4830762"/>
            <a:ext cx="277812" cy="4763"/>
          </a:xfrm>
          <a:prstGeom prst="bentConnector3">
            <a:avLst>
              <a:gd name="adj1" fmla="val 49713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26635" name="AutoShape 11"/>
          <p:cNvCxnSpPr>
            <a:cxnSpLocks noChangeShapeType="1"/>
            <a:stCxn id="8" idx="0"/>
            <a:endCxn id="26636" idx="1"/>
          </p:cNvCxnSpPr>
          <p:nvPr/>
        </p:nvCxnSpPr>
        <p:spPr bwMode="auto">
          <a:xfrm rot="-5400000">
            <a:off x="1684337" y="2547938"/>
            <a:ext cx="2201863" cy="738188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6636" name="AutoShape 12"/>
          <p:cNvSpPr>
            <a:spLocks noChangeArrowheads="1"/>
          </p:cNvSpPr>
          <p:nvPr/>
        </p:nvSpPr>
        <p:spPr bwMode="auto">
          <a:xfrm>
            <a:off x="3168650" y="1182688"/>
            <a:ext cx="2500313" cy="1265237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r"/>
            <a:r>
              <a:rPr lang="de-DE" sz="2000">
                <a:solidFill>
                  <a:schemeClr val="bg1"/>
                </a:solidFill>
                <a:latin typeface="Calibri" pitchFamily="34" charset="0"/>
              </a:rPr>
              <a:t>WebSolution</a:t>
            </a:r>
          </a:p>
          <a:p>
            <a:pPr algn="r"/>
            <a:endParaRPr lang="de-DE" sz="200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de-DE" sz="2000">
              <a:solidFill>
                <a:schemeClr val="bg1"/>
              </a:solidFill>
              <a:latin typeface="Calibri" pitchFamily="34" charset="0"/>
            </a:endParaRPr>
          </a:p>
          <a:p>
            <a:pPr algn="r"/>
            <a:endParaRPr lang="de-DE" sz="1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6637" name="AutoShape 13"/>
          <p:cNvSpPr>
            <a:spLocks noChangeArrowheads="1"/>
          </p:cNvSpPr>
          <p:nvPr/>
        </p:nvSpPr>
        <p:spPr bwMode="auto">
          <a:xfrm>
            <a:off x="3243263" y="1798638"/>
            <a:ext cx="728662" cy="593725"/>
          </a:xfrm>
          <a:prstGeom prst="roundRect">
            <a:avLst>
              <a:gd name="adj" fmla="val 16667"/>
            </a:avLst>
          </a:prstGeom>
          <a:solidFill>
            <a:srgbClr val="003366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1300">
                <a:solidFill>
                  <a:schemeClr val="bg1"/>
                </a:solidFill>
                <a:latin typeface="Calibri" pitchFamily="34" charset="0"/>
              </a:rPr>
              <a:t>Time</a:t>
            </a:r>
          </a:p>
          <a:p>
            <a:pPr algn="ctr"/>
            <a:r>
              <a:rPr lang="de-DE" sz="1300">
                <a:solidFill>
                  <a:schemeClr val="bg1"/>
                </a:solidFill>
                <a:latin typeface="Calibri" pitchFamily="34" charset="0"/>
              </a:rPr>
              <a:t>Series</a:t>
            </a:r>
          </a:p>
          <a:p>
            <a:pPr algn="ctr"/>
            <a:r>
              <a:rPr lang="de-DE" sz="1300">
                <a:solidFill>
                  <a:schemeClr val="bg1"/>
                </a:solidFill>
                <a:latin typeface="Calibri" pitchFamily="34" charset="0"/>
              </a:rPr>
              <a:t>widget</a:t>
            </a:r>
          </a:p>
        </p:txBody>
      </p:sp>
      <p:cxnSp>
        <p:nvCxnSpPr>
          <p:cNvPr id="26638" name="AutoShape 14"/>
          <p:cNvCxnSpPr>
            <a:cxnSpLocks noChangeShapeType="1"/>
            <a:stCxn id="26633" idx="0"/>
            <a:endCxn id="26636" idx="3"/>
          </p:cNvCxnSpPr>
          <p:nvPr/>
        </p:nvCxnSpPr>
        <p:spPr bwMode="auto">
          <a:xfrm rot="5400000" flipH="1">
            <a:off x="4917281" y="2582069"/>
            <a:ext cx="2201863" cy="669925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26639" name="AutoShape 15"/>
          <p:cNvSpPr>
            <a:spLocks noChangeArrowheads="1"/>
          </p:cNvSpPr>
          <p:nvPr/>
        </p:nvSpPr>
        <p:spPr bwMode="auto">
          <a:xfrm>
            <a:off x="3232150" y="1252538"/>
            <a:ext cx="728663" cy="547687"/>
          </a:xfrm>
          <a:prstGeom prst="roundRect">
            <a:avLst>
              <a:gd name="adj" fmla="val 16667"/>
            </a:avLst>
          </a:prstGeom>
          <a:solidFill>
            <a:srgbClr val="003366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Calibri" pitchFamily="34" charset="0"/>
              </a:rPr>
              <a:t>Station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Calibri" pitchFamily="34" charset="0"/>
              </a:rPr>
              <a:t>pages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248525" y="936625"/>
            <a:ext cx="13128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02" tIns="43201" rIns="86402" bIns="43201">
            <a:spAutoFit/>
          </a:bodyPr>
          <a:lstStyle/>
          <a:p>
            <a:pPr algn="ctr" defTabSz="863600">
              <a:spcBef>
                <a:spcPct val="50000"/>
              </a:spcBef>
            </a:pPr>
            <a:r>
              <a:rPr lang="de-DE" b="1"/>
              <a:t>Browser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7602538" y="5446713"/>
            <a:ext cx="10382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02" tIns="43201" rIns="86402" bIns="43201">
            <a:spAutoFit/>
          </a:bodyPr>
          <a:lstStyle/>
          <a:p>
            <a:pPr algn="ctr" defTabSz="863600">
              <a:spcBef>
                <a:spcPct val="50000"/>
              </a:spcBef>
            </a:pPr>
            <a:r>
              <a:rPr lang="de-DE" b="1"/>
              <a:t>Server</a:t>
            </a:r>
          </a:p>
        </p:txBody>
      </p:sp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25" y="3095625"/>
            <a:ext cx="34131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43" name="Group 19"/>
          <p:cNvGrpSpPr>
            <a:grpSpLocks/>
          </p:cNvGrpSpPr>
          <p:nvPr/>
        </p:nvGrpSpPr>
        <p:grpSpPr bwMode="auto">
          <a:xfrm>
            <a:off x="2520950" y="3063875"/>
            <a:ext cx="433388" cy="392113"/>
            <a:chOff x="2119" y="1022"/>
            <a:chExt cx="273" cy="247"/>
          </a:xfrm>
        </p:grpSpPr>
        <p:pic>
          <p:nvPicPr>
            <p:cNvPr id="26653" name="Picture 2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19" y="1066"/>
              <a:ext cx="21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4" name="Picture 2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49" y="1041"/>
              <a:ext cx="21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5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77" y="1022"/>
              <a:ext cx="215" cy="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44" name="Picture 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4325" y="3048000"/>
            <a:ext cx="431800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45" name="AutoShape 24"/>
          <p:cNvCxnSpPr>
            <a:cxnSpLocks noChangeShapeType="1"/>
            <a:stCxn id="8" idx="3"/>
            <a:endCxn id="26633" idx="1"/>
          </p:cNvCxnSpPr>
          <p:nvPr/>
        </p:nvCxnSpPr>
        <p:spPr bwMode="auto">
          <a:xfrm>
            <a:off x="3248025" y="4356100"/>
            <a:ext cx="22828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6646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6575" y="3024188"/>
            <a:ext cx="6477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7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48150" y="3960813"/>
            <a:ext cx="341313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51263" y="4392613"/>
            <a:ext cx="1217612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Box 31"/>
          <p:cNvSpPr txBox="1">
            <a:spLocks noChangeArrowheads="1"/>
          </p:cNvSpPr>
          <p:nvPr/>
        </p:nvSpPr>
        <p:spPr bwMode="auto">
          <a:xfrm>
            <a:off x="620713" y="611188"/>
            <a:ext cx="56435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KISTERS / ESRI Integration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51" name="Picture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30850" y="66675"/>
            <a:ext cx="16287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2" name="AutoShape 12"/>
          <p:cNvSpPr>
            <a:spLocks noChangeArrowheads="1"/>
          </p:cNvSpPr>
          <p:nvPr/>
        </p:nvSpPr>
        <p:spPr bwMode="auto">
          <a:xfrm>
            <a:off x="4122738" y="1778000"/>
            <a:ext cx="1431925" cy="585788"/>
          </a:xfrm>
          <a:prstGeom prst="roundRect">
            <a:avLst>
              <a:gd name="adj" fmla="val 16667"/>
            </a:avLst>
          </a:prstGeom>
          <a:solidFill>
            <a:srgbClr val="99CC00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de-DE" sz="2000">
                <a:solidFill>
                  <a:schemeClr val="bg1"/>
                </a:solidFill>
                <a:latin typeface="Calibri" pitchFamily="34" charset="0"/>
              </a:rPr>
              <a:t>Mapping</a:t>
            </a:r>
            <a:endParaRPr lang="de-DE" sz="140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Some Technology Trends ….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4" y="1295400"/>
            <a:ext cx="7639722" cy="3976688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" y="1828800"/>
            <a:ext cx="8505826" cy="420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6248400"/>
            <a:ext cx="503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800 million users – one person in eight on the earth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76600" y="5272088"/>
            <a:ext cx="376051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800" dirty="0" smtClean="0"/>
              <a:t>Global social networking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620713" y="611188"/>
            <a:ext cx="56435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Integrate, Standardize</a:t>
            </a:r>
          </a:p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and Share</a:t>
            </a:r>
          </a:p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Hydrological Data</a:t>
            </a:r>
          </a:p>
        </p:txBody>
      </p:sp>
      <p:pic>
        <p:nvPicPr>
          <p:cNvPr id="2765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2547938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/>
          </p:cNvSpPr>
          <p:nvPr/>
        </p:nvSpPr>
        <p:spPr bwMode="auto">
          <a:xfrm>
            <a:off x="4459288" y="1204913"/>
            <a:ext cx="45608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Calibri" pitchFamily="34" charset="0"/>
              </a:rPr>
              <a:t>KISTERS TimeSeries HUB with KiWIS </a:t>
            </a:r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integrates 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</a:rPr>
              <a:t>all forms of hydrological data from different sources, domains, formats and spatial and temporal resolutions.  A robust set of timeseries authoring tools in WISKI enables users to develop a multitude of derived data sets that are then </a:t>
            </a:r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shared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</a:rPr>
              <a:t> through a </a:t>
            </a:r>
            <a:r>
              <a:rPr lang="en-US" sz="2400" b="1">
                <a:solidFill>
                  <a:srgbClr val="002060"/>
                </a:solidFill>
                <a:latin typeface="Calibri" pitchFamily="34" charset="0"/>
              </a:rPr>
              <a:t>standardized </a:t>
            </a:r>
            <a:r>
              <a:rPr lang="en-US" sz="2400">
                <a:solidFill>
                  <a:srgbClr val="002060"/>
                </a:solidFill>
                <a:latin typeface="Calibri" pitchFamily="34" charset="0"/>
              </a:rPr>
              <a:t>view using web modules like WISKI Web Pubic/Pro.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270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/>
          </p:cNvPicPr>
          <p:nvPr/>
        </p:nvPicPr>
        <p:blipFill>
          <a:blip r:embed="rId2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620713" y="611188"/>
            <a:ext cx="56435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KiWIS Features &amp; Benefits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89963" y="173969"/>
            <a:ext cx="1630091" cy="43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8500" y="1604963"/>
            <a:ext cx="8186738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Service oriented architecture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KISTERS high speed data protocol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Supported standards: WaterML 2.0, WaterML1, SOS, WaterOneFlow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Command return formats: ASCII, HTML, CSV, XLS, JSON, GeoJSON and PNG/JPG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Service multiple data sources at once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KiWIS GUI: configurable, intuitive, easy to use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>
                <a:solidFill>
                  <a:srgbClr val="002060"/>
                </a:solidFill>
                <a:latin typeface="Calibri" pitchFamily="34" charset="0"/>
              </a:rPr>
              <a:t>Integration with KISTERS time series archives</a:t>
            </a:r>
          </a:p>
        </p:txBody>
      </p:sp>
    </p:spTree>
    <p:extLst>
      <p:ext uri="{BB962C8B-B14F-4D97-AF65-F5344CB8AC3E}">
        <p14:creationId xmlns:p14="http://schemas.microsoft.com/office/powerpoint/2010/main" val="324955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17468" y="2626886"/>
            <a:ext cx="4072871" cy="1094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0713" y="733425"/>
            <a:ext cx="81438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Calibri" pitchFamily="34" charset="0"/>
              </a:rPr>
              <a:t>Building the synergy between Time and Space...</a:t>
            </a:r>
          </a:p>
        </p:txBody>
      </p:sp>
      <p:pic>
        <p:nvPicPr>
          <p:cNvPr id="29699" name="Picture 6"/>
          <p:cNvPicPr>
            <a:picLocks noChangeAspect="1"/>
          </p:cNvPicPr>
          <p:nvPr/>
        </p:nvPicPr>
        <p:blipFill>
          <a:blip r:embed="rId3"/>
          <a:srcRect t="21886" b="59525"/>
          <a:stretch>
            <a:fillRect/>
          </a:stretch>
        </p:blipFill>
        <p:spPr bwMode="auto">
          <a:xfrm>
            <a:off x="-3175" y="5719763"/>
            <a:ext cx="9144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4663" y="2422525"/>
            <a:ext cx="3375025" cy="1508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890588" y="4692650"/>
            <a:ext cx="70056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3200">
                <a:solidFill>
                  <a:srgbClr val="002060"/>
                </a:solidFill>
                <a:latin typeface="Calibri" pitchFamily="34" charset="0"/>
              </a:rPr>
              <a:t>Come to our booths to learn more….</a:t>
            </a:r>
          </a:p>
        </p:txBody>
      </p:sp>
    </p:spTree>
    <p:extLst>
      <p:ext uri="{BB962C8B-B14F-4D97-AF65-F5344CB8AC3E}">
        <p14:creationId xmlns:p14="http://schemas.microsoft.com/office/powerpoint/2010/main" val="2331740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45" y="2025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Regional to Engineering Scale</a:t>
            </a:r>
            <a:endParaRPr lang="en-US" sz="4000" b="1" dirty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200" y="1295400"/>
            <a:ext cx="6311881" cy="4346964"/>
            <a:chOff x="403225" y="1295400"/>
            <a:chExt cx="6311881" cy="434696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5" y="1295400"/>
              <a:ext cx="5324475" cy="43469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821913" y="1295400"/>
              <a:ext cx="893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HUC8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4057" y="1729430"/>
            <a:ext cx="6927077" cy="4419600"/>
            <a:chOff x="1143000" y="1752600"/>
            <a:chExt cx="6927077" cy="44196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752600"/>
              <a:ext cx="5791200" cy="441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021392" y="1789289"/>
              <a:ext cx="104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HUC12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00" y="2189452"/>
            <a:ext cx="6878077" cy="4250267"/>
            <a:chOff x="2133600" y="2267887"/>
            <a:chExt cx="6878077" cy="4250267"/>
          </a:xfrm>
        </p:grpSpPr>
        <p:sp>
          <p:nvSpPr>
            <p:cNvPr id="13" name="TextBox 12"/>
            <p:cNvSpPr txBox="1"/>
            <p:nvPr/>
          </p:nvSpPr>
          <p:spPr>
            <a:xfrm>
              <a:off x="7467600" y="2302933"/>
              <a:ext cx="1544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Catchment</a:t>
              </a:r>
              <a:endParaRPr lang="en-US" sz="2400" dirty="0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2267887"/>
              <a:ext cx="5191324" cy="425026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479136" y="2686163"/>
            <a:ext cx="5069420" cy="3887962"/>
            <a:chOff x="3733800" y="2817638"/>
            <a:chExt cx="5069420" cy="388796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2817638"/>
              <a:ext cx="5069420" cy="38879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810000" y="6172200"/>
              <a:ext cx="3005438" cy="461665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Engineering Hydrology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86200" y="3048000"/>
            <a:ext cx="4752945" cy="3638974"/>
            <a:chOff x="3886200" y="3048000"/>
            <a:chExt cx="4752945" cy="3638974"/>
          </a:xfrm>
        </p:grpSpPr>
        <p:grpSp>
          <p:nvGrpSpPr>
            <p:cNvPr id="17" name="Group 16"/>
            <p:cNvGrpSpPr/>
            <p:nvPr/>
          </p:nvGrpSpPr>
          <p:grpSpPr>
            <a:xfrm>
              <a:off x="3886200" y="3048000"/>
              <a:ext cx="4752945" cy="3638974"/>
              <a:chOff x="3933853" y="3089927"/>
              <a:chExt cx="4752945" cy="3638974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3853" y="3089927"/>
                <a:ext cx="4752945" cy="363897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8936" y="3468882"/>
                <a:ext cx="2315710" cy="12428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189498" y="6237528"/>
                <a:ext cx="3026534" cy="461665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Engineering Hydraulics</a:t>
                </a:r>
                <a:endParaRPr lang="en-US" sz="2400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671328" y="4682821"/>
              <a:ext cx="2694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Personal – a flooded home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228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076" y="1371600"/>
            <a:ext cx="7010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843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tx2"/>
                </a:solidFill>
              </a:rPr>
              <a:t>Tropical Storm </a:t>
            </a:r>
            <a:r>
              <a:rPr lang="en-US" sz="4000" b="1" dirty="0" err="1" smtClean="0">
                <a:solidFill>
                  <a:schemeClr val="tx2"/>
                </a:solidFill>
              </a:rPr>
              <a:t>Hermine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smtClean="0">
                <a:solidFill>
                  <a:schemeClr val="tx2"/>
                </a:solidFill>
              </a:rPr>
              <a:t>in Texas </a:t>
            </a:r>
            <a:br>
              <a:rPr lang="en-US" sz="4000" b="1" dirty="0" smtClean="0">
                <a:solidFill>
                  <a:schemeClr val="tx2"/>
                </a:solidFill>
              </a:rPr>
            </a:br>
            <a:r>
              <a:rPr lang="en-US" sz="3200" dirty="0" smtClean="0">
                <a:solidFill>
                  <a:schemeClr val="tx2"/>
                </a:solidFill>
              </a:rPr>
              <a:t>Sept 7-8, 2010</a:t>
            </a:r>
          </a:p>
        </p:txBody>
      </p:sp>
    </p:spTree>
    <p:extLst>
      <p:ext uri="{BB962C8B-B14F-4D97-AF65-F5344CB8AC3E}">
        <p14:creationId xmlns:p14="http://schemas.microsoft.com/office/powerpoint/2010/main" val="135504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5098"/>
            <a:ext cx="89154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HUC-12 </a:t>
            </a:r>
            <a:r>
              <a:rPr lang="en-US" sz="4000" b="1" dirty="0" err="1" smtClean="0">
                <a:solidFill>
                  <a:schemeClr val="tx2"/>
                </a:solidFill>
              </a:rPr>
              <a:t>Subwatershed</a:t>
            </a:r>
            <a:r>
              <a:rPr lang="en-US" sz="4000" b="1" dirty="0" smtClean="0">
                <a:solidFill>
                  <a:schemeClr val="tx2"/>
                </a:solidFill>
              </a:rPr>
              <a:t> 120702050401 </a:t>
            </a:r>
            <a:r>
              <a:rPr lang="en-US" sz="3600" b="1" dirty="0" smtClean="0">
                <a:solidFill>
                  <a:schemeClr val="tx2"/>
                </a:solidFill>
              </a:rPr>
              <a:t/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Upper Brushy Creek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79" y="1414282"/>
            <a:ext cx="6600825" cy="542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73" y="3124200"/>
            <a:ext cx="3025581" cy="16238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70259" y="2667000"/>
            <a:ext cx="18598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Hermine</a:t>
            </a:r>
            <a:r>
              <a:rPr lang="en-US" dirty="0" smtClean="0"/>
              <a:t> Flooding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6179" y="5450732"/>
            <a:ext cx="203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Flood Control Dams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3481288" y="5029200"/>
            <a:ext cx="557312" cy="606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481288" y="4495800"/>
            <a:ext cx="1547912" cy="1139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6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729018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12192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sz="2600" dirty="0" smtClean="0">
                <a:solidFill>
                  <a:srgbClr val="000000"/>
                </a:solidFill>
              </a:rPr>
              <a:t>Flood Monitoring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1704975" y="6400800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hlinkClick r:id="rId3"/>
              </a:rPr>
              <a:t>http://www.ubcwcid.org/Overview/Overview.aspx?id=1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13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710113"/>
            <a:ext cx="49149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68" y="2114550"/>
            <a:ext cx="2613932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 flipV="1">
            <a:off x="6057901" y="1652588"/>
            <a:ext cx="2247899" cy="162401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057902" y="3505200"/>
            <a:ext cx="2247898" cy="31242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12192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sz="2600" dirty="0" smtClean="0">
                <a:solidFill>
                  <a:srgbClr val="000000"/>
                </a:solidFill>
              </a:rPr>
              <a:t>Flood Control Dam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652588"/>
            <a:ext cx="5553075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5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GIS Hydrology Analysis (HEC-</a:t>
            </a:r>
            <a:r>
              <a:rPr lang="en-US" b="1" dirty="0" err="1" smtClean="0">
                <a:solidFill>
                  <a:schemeClr val="tx2"/>
                </a:solidFill>
              </a:rPr>
              <a:t>GeoHMS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  <a:r>
              <a:rPr lang="en-US" dirty="0" smtClean="0">
                <a:solidFill>
                  <a:schemeClr val="tx2"/>
                </a:solidFill>
              </a:rPr>
              <a:t/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sz="3100" dirty="0" smtClean="0">
                <a:solidFill>
                  <a:schemeClr val="tx2"/>
                </a:solidFill>
              </a:rPr>
              <a:t>using </a:t>
            </a:r>
            <a:r>
              <a:rPr lang="en-US" sz="3100" dirty="0" smtClean="0">
                <a:solidFill>
                  <a:srgbClr val="FF0000"/>
                </a:solidFill>
              </a:rPr>
              <a:t>10ft DEM </a:t>
            </a:r>
            <a:r>
              <a:rPr lang="en-US" sz="3100" dirty="0" smtClean="0">
                <a:solidFill>
                  <a:schemeClr val="tx2"/>
                </a:solidFill>
              </a:rPr>
              <a:t>derived from LIDAR</a:t>
            </a:r>
            <a:endParaRPr lang="en-US" sz="3100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398"/>
            <a:ext cx="5956855" cy="4724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7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97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HEC-HMS Flood Discharge Model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62975"/>
            <a:ext cx="5943600" cy="478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4315952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7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01040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73" y="1171575"/>
            <a:ext cx="461010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0" y="1981200"/>
            <a:ext cx="8352460" cy="39624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84745" y="6096000"/>
            <a:ext cx="602210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Aggregated content and social networking</a:t>
            </a:r>
            <a:endParaRPr lang="en-US" sz="2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27138"/>
            <a:ext cx="1445491" cy="49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127138"/>
            <a:ext cx="13716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4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Engineering Hydraulics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69224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86" y="2940851"/>
            <a:ext cx="2315710" cy="12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6631" y="4196717"/>
            <a:ext cx="269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Personal – a flooded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7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Flooding Occurred Here during Tropical Storm </a:t>
            </a:r>
            <a:r>
              <a:rPr lang="en-US" sz="3200" b="1" dirty="0" err="1" smtClean="0">
                <a:solidFill>
                  <a:schemeClr val="tx2"/>
                </a:solidFill>
              </a:rPr>
              <a:t>Hermine</a:t>
            </a:r>
            <a:r>
              <a:rPr lang="en-US" sz="3200" b="1" dirty="0" smtClean="0">
                <a:solidFill>
                  <a:schemeClr val="tx2"/>
                </a:solidFill>
              </a:rPr>
              <a:t> in September 2010</a:t>
            </a:r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676400"/>
            <a:ext cx="5105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00600" y="2685365"/>
            <a:ext cx="4191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What happens to the flooding of this home if we remove this lower water crossing and build a bridge instead?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4419600" y="3147030"/>
            <a:ext cx="381000" cy="5105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70" y="4038600"/>
            <a:ext cx="2315710" cy="12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9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HEC-RAS Flood Elevation Model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670173"/>
            <a:ext cx="5305425" cy="486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2634" y="1143000"/>
            <a:ext cx="4498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using </a:t>
            </a:r>
            <a:r>
              <a:rPr lang="en-US" sz="2400" dirty="0" smtClean="0">
                <a:solidFill>
                  <a:srgbClr val="FF0000"/>
                </a:solidFill>
              </a:rPr>
              <a:t>1 </a:t>
            </a:r>
            <a:r>
              <a:rPr lang="en-US" sz="2400" dirty="0" err="1" smtClean="0">
                <a:solidFill>
                  <a:srgbClr val="FF0000"/>
                </a:solidFill>
              </a:rPr>
              <a:t>ft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DEM </a:t>
            </a:r>
            <a:r>
              <a:rPr lang="en-US" sz="2400" dirty="0">
                <a:solidFill>
                  <a:schemeClr val="tx2"/>
                </a:solidFill>
              </a:rPr>
              <a:t>derived from LIDAR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4191000"/>
            <a:ext cx="337297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Cross-Sections for HEC-RAS model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24200" y="4668890"/>
            <a:ext cx="401175" cy="2171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4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HEC-RAS Flood Water Surface Elevation Model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07837"/>
            <a:ext cx="4957630" cy="367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7837"/>
            <a:ext cx="410344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47" y="3907675"/>
            <a:ext cx="3649946" cy="2547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3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Flood Inundation Map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619750" cy="5106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12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Flood Impact on Houses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52600"/>
            <a:ext cx="5943600" cy="448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96" y="3981531"/>
            <a:ext cx="2315710" cy="124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13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81" y="1981200"/>
            <a:ext cx="7492738" cy="468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Rain Map to Flood Map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32684"/>
            <a:ext cx="2780444" cy="1772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29000" y="1472754"/>
            <a:ext cx="350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Connect the Models to Real-Time Observations in Brushy 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Brushy Creek in ArcGIS Online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60452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www.arcgis.com/home/search.html?q=brushy&amp;t=content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55" y="1219200"/>
            <a:ext cx="6400800" cy="4599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893" y="1904999"/>
            <a:ext cx="3548107" cy="3110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3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Resources &amp; Community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Call for Participation to Share Hydro GIS Tradecraft</a:t>
            </a:r>
          </a:p>
          <a:p>
            <a:pPr lvl="1"/>
            <a:r>
              <a:rPr lang="en-US" sz="2000" dirty="0" smtClean="0"/>
              <a:t>ArcGIS </a:t>
            </a:r>
            <a:r>
              <a:rPr lang="en-US" sz="2000" dirty="0" smtClean="0"/>
              <a:t>Hydro Resource Center</a:t>
            </a:r>
          </a:p>
          <a:p>
            <a:pPr lvl="1"/>
            <a:r>
              <a:rPr lang="en-US" sz="2000" dirty="0" smtClean="0"/>
              <a:t>Serves the Community that drives it (</a:t>
            </a:r>
            <a:r>
              <a:rPr lang="en-US" sz="2000" b="1" dirty="0" smtClean="0">
                <a:solidFill>
                  <a:srgbClr val="FF0000"/>
                </a:solidFill>
              </a:rPr>
              <a:t>you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Useful Examples (templates</a:t>
            </a:r>
          </a:p>
          <a:p>
            <a:pPr lvl="1"/>
            <a:r>
              <a:rPr lang="en-US" sz="2000" dirty="0" smtClean="0"/>
              <a:t>Education (tutorials to backgrounders)</a:t>
            </a:r>
          </a:p>
          <a:p>
            <a:pPr lvl="1"/>
            <a:r>
              <a:rPr lang="en-US" sz="2000" dirty="0" smtClean="0"/>
              <a:t>Current information on the state of Hydro GIS </a:t>
            </a:r>
          </a:p>
          <a:p>
            <a:pPr lvl="2"/>
            <a:r>
              <a:rPr lang="en-US" sz="2000" dirty="0" smtClean="0"/>
              <a:t>Blog</a:t>
            </a:r>
          </a:p>
          <a:p>
            <a:pPr lvl="2"/>
            <a:r>
              <a:rPr lang="en-US" sz="2000" dirty="0" smtClean="0"/>
              <a:t>Forums</a:t>
            </a:r>
          </a:p>
          <a:p>
            <a:pPr lvl="2"/>
            <a:r>
              <a:rPr lang="en-US" sz="2000" dirty="0" smtClean="0"/>
              <a:t>Featured Content</a:t>
            </a:r>
          </a:p>
          <a:p>
            <a:pPr lvl="3"/>
            <a:r>
              <a:rPr lang="en-US" sz="1600" dirty="0" smtClean="0"/>
              <a:t>Apps</a:t>
            </a:r>
          </a:p>
          <a:p>
            <a:pPr lvl="3"/>
            <a:r>
              <a:rPr lang="en-US" sz="1600" dirty="0" smtClean="0"/>
              <a:t>Maps</a:t>
            </a:r>
          </a:p>
          <a:p>
            <a:pPr lvl="3"/>
            <a:r>
              <a:rPr lang="en-US" sz="1600" dirty="0" smtClean="0"/>
              <a:t>Data</a:t>
            </a:r>
          </a:p>
          <a:p>
            <a:pPr lvl="3"/>
            <a:r>
              <a:rPr lang="en-US" sz="1600" dirty="0" smtClean="0"/>
              <a:t>Tools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3124200" cy="23844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1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366748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1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Text Messaging, Mobile Phones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219200"/>
            <a:ext cx="504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Instantaneous  machine to machine communication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250" y="1598744"/>
            <a:ext cx="4572000" cy="3429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245" y="5105400"/>
            <a:ext cx="7086600" cy="1573103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9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2461" y="2702588"/>
            <a:ext cx="2514600" cy="36982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72200" y="2702587"/>
            <a:ext cx="2514600" cy="36982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89" y="2854761"/>
            <a:ext cx="2016943" cy="902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03" y="3895407"/>
            <a:ext cx="2252051" cy="685800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3117054" y="3306039"/>
            <a:ext cx="3055146" cy="2060557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93081" y="5366597"/>
            <a:ext cx="233360" cy="24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93081" y="5948515"/>
            <a:ext cx="233360" cy="24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1" y="3581082"/>
            <a:ext cx="11144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06898" y="4581207"/>
            <a:ext cx="1445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CUAHSI</a:t>
            </a:r>
            <a:endParaRPr lang="en-US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64" y="5091341"/>
            <a:ext cx="1791670" cy="550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8860" y="304800"/>
            <a:ext cx="8522740" cy="64008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19" y="2790086"/>
            <a:ext cx="17049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92" y="5769931"/>
            <a:ext cx="2157413" cy="420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805440" y="1624012"/>
            <a:ext cx="3798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hlinkClick r:id="rId8"/>
              </a:rPr>
              <a:t>http://worldwateronline.org</a:t>
            </a:r>
            <a:r>
              <a:rPr lang="en-US" sz="2400" i="1" dirty="0" smtClean="0">
                <a:solidFill>
                  <a:schemeClr val="tx2"/>
                </a:solidFill>
              </a:rPr>
              <a:t> </a:t>
            </a:r>
            <a:endParaRPr lang="en-US" sz="2400" i="1" dirty="0">
              <a:solidFill>
                <a:schemeClr val="tx2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8" y="533400"/>
            <a:ext cx="57912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91028" y="2085677"/>
            <a:ext cx="5552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Committed to Open Standards</a:t>
            </a:r>
            <a:endParaRPr lang="en-US" sz="32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3806794"/>
            <a:ext cx="1809750" cy="1066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1793081" y="4752596"/>
            <a:ext cx="233360" cy="24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04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9" y="3153962"/>
            <a:ext cx="6046896" cy="344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Water Web Services – </a:t>
            </a:r>
            <a:r>
              <a:rPr lang="en-US" sz="3200" b="1" dirty="0" err="1" smtClean="0">
                <a:solidFill>
                  <a:schemeClr val="tx2"/>
                </a:solidFill>
              </a:rPr>
              <a:t>WaterML</a:t>
            </a:r>
            <a:r>
              <a:rPr lang="en-US" sz="3200" b="1" dirty="0" smtClean="0">
                <a:solidFill>
                  <a:schemeClr val="tx2"/>
                </a:solidFill>
              </a:rPr>
              <a:t> and WaterML2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1673" y="1413102"/>
            <a:ext cx="891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waterservices.usgs.gov/nwis/iv?sites=08158000&amp;period=P1D&amp;parameterCd=00060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9797"/>
            <a:ext cx="6200775" cy="111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79781" y="1043770"/>
            <a:ext cx="504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Instantaneous  machine to machine communication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181600"/>
            <a:ext cx="457721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Water web services “hub” ….</a:t>
            </a:r>
          </a:p>
          <a:p>
            <a:r>
              <a:rPr lang="en-US" dirty="0"/>
              <a:t> </a:t>
            </a:r>
            <a:r>
              <a:rPr lang="en-US" dirty="0" smtClean="0"/>
              <a:t>    …. synthesis of water observation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6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World Water Online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Bring together </a:t>
            </a:r>
            <a:r>
              <a:rPr lang="en-US" dirty="0" smtClean="0">
                <a:solidFill>
                  <a:srgbClr val="FF0000"/>
                </a:solidFill>
              </a:rPr>
              <a:t>water information</a:t>
            </a:r>
            <a:r>
              <a:rPr lang="en-US" dirty="0" smtClean="0"/>
              <a:t> for the whole earth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All spatial scales</a:t>
            </a:r>
            <a:r>
              <a:rPr lang="en-US" dirty="0" smtClean="0"/>
              <a:t>: global, regional, local</a:t>
            </a:r>
          </a:p>
          <a:p>
            <a:r>
              <a:rPr lang="en-US" dirty="0" smtClean="0"/>
              <a:t>Both </a:t>
            </a:r>
            <a:r>
              <a:rPr lang="en-US" dirty="0" smtClean="0">
                <a:solidFill>
                  <a:srgbClr val="FF0000"/>
                </a:solidFill>
              </a:rPr>
              <a:t>geospatial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temporal</a:t>
            </a:r>
            <a:r>
              <a:rPr lang="en-US" dirty="0" smtClean="0"/>
              <a:t> information</a:t>
            </a:r>
          </a:p>
          <a:p>
            <a:r>
              <a:rPr lang="en-US" dirty="0" smtClean="0"/>
              <a:t>Linking </a:t>
            </a:r>
            <a:r>
              <a:rPr lang="en-US" dirty="0" smtClean="0">
                <a:solidFill>
                  <a:srgbClr val="FF0000"/>
                </a:solidFill>
              </a:rPr>
              <a:t>data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modeling</a:t>
            </a:r>
          </a:p>
          <a:p>
            <a:r>
              <a:rPr lang="en-US" dirty="0" smtClean="0"/>
              <a:t>Everything on the </a:t>
            </a:r>
            <a:r>
              <a:rPr lang="en-US" dirty="0" smtClean="0">
                <a:solidFill>
                  <a:srgbClr val="FF0000"/>
                </a:solidFill>
              </a:rPr>
              <a:t>web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6215390"/>
            <a:ext cx="508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…. a transformation of our world!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99" y="3905038"/>
            <a:ext cx="3535067" cy="217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07" y="1233055"/>
            <a:ext cx="3143250" cy="25587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9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>
        <a:spAutoFit/>
      </a:bodyPr>
      <a:lstStyle>
        <a:defPPr>
          <a:defRPr sz="1200" dirty="0"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</TotalTime>
  <Words>1926</Words>
  <Application>Microsoft Office PowerPoint</Application>
  <PresentationFormat>On-screen Show (4:3)</PresentationFormat>
  <Paragraphs>521</Paragraphs>
  <Slides>70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2010UC_4x3_Precon</vt:lpstr>
      <vt:lpstr>World Water Online Linking people with water data, maps and models everywhere</vt:lpstr>
      <vt:lpstr>Is Global Geospatial Consciousness Possible?</vt:lpstr>
      <vt:lpstr>Is Global Hydrologic Consciousness Possible?</vt:lpstr>
      <vt:lpstr>Some Technology Trends ….</vt:lpstr>
      <vt:lpstr>Some Technology Trends ….</vt:lpstr>
      <vt:lpstr>PowerPoint Presentation</vt:lpstr>
      <vt:lpstr>Text Messaging, Mobile Phones</vt:lpstr>
      <vt:lpstr>Water Web Services – WaterML and WaterML2</vt:lpstr>
      <vt:lpstr>World Water Online</vt:lpstr>
      <vt:lpstr>Scales of Application</vt:lpstr>
      <vt:lpstr>PowerPoint Presentation</vt:lpstr>
      <vt:lpstr>PowerPoint Presentation</vt:lpstr>
      <vt:lpstr>World Water Online in the Dominican Republic</vt:lpstr>
      <vt:lpstr>A framework for sharing of data, workflows, and services</vt:lpstr>
      <vt:lpstr>Session Roadmap</vt:lpstr>
      <vt:lpstr>Global scale  Basemaps &amp; Foundational Data</vt:lpstr>
      <vt:lpstr>Globally Consistent Compilation</vt:lpstr>
      <vt:lpstr>Global Hydro Reference Overlay Online Basemap</vt:lpstr>
      <vt:lpstr>Landcover -- Europe</vt:lpstr>
      <vt:lpstr>Vegetation – Democratic Republic of Congo</vt:lpstr>
      <vt:lpstr>Geology – Australia</vt:lpstr>
      <vt:lpstr>Habitats – Asia</vt:lpstr>
      <vt:lpstr>Funding – Central &amp; South America</vt:lpstr>
      <vt:lpstr>Hydro Analysis Data and Services</vt:lpstr>
      <vt:lpstr>Creating Hydro Analysis Services</vt:lpstr>
      <vt:lpstr>Using Hydro Analysis Services</vt:lpstr>
      <vt:lpstr>PowerPoint Presentation</vt:lpstr>
      <vt:lpstr>Mexico Precipitation Observations</vt:lpstr>
      <vt:lpstr>Mean Precipitation at Gages</vt:lpstr>
      <vt:lpstr>Digital Elevation Model</vt:lpstr>
      <vt:lpstr>Mean Annual Precipitation Map</vt:lpstr>
      <vt:lpstr>Mexico Streamflow Observations</vt:lpstr>
      <vt:lpstr>Vera Cruz Hydrography</vt:lpstr>
      <vt:lpstr>Watersheds for Each Stream Gage</vt:lpstr>
      <vt:lpstr>Mean Annual Streamflow Map</vt:lpstr>
      <vt:lpstr>U.S. Story = NHDPlus</vt:lpstr>
      <vt:lpstr>U.S. Story = NHDPLus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Regional to Engineering Scale</vt:lpstr>
      <vt:lpstr>Tropical Storm Hermine in Texas  Sept 7-8, 2010</vt:lpstr>
      <vt:lpstr>HUC-12 Subwatershed 120702050401  Upper Brushy Creek</vt:lpstr>
      <vt:lpstr>PowerPoint Presentation</vt:lpstr>
      <vt:lpstr>PowerPoint Presentation</vt:lpstr>
      <vt:lpstr>GIS Hydrology Analysis (HEC-GeoHMS) using 10ft DEM derived from LIDAR</vt:lpstr>
      <vt:lpstr>HEC-HMS Flood Discharge Model</vt:lpstr>
      <vt:lpstr>Engineering Hydraulics</vt:lpstr>
      <vt:lpstr>Flooding Occurred Here during Tropical Storm Hermine in September 2010</vt:lpstr>
      <vt:lpstr>HEC-RAS Flood Elevation Model</vt:lpstr>
      <vt:lpstr>HEC-RAS Flood Water Surface Elevation Model</vt:lpstr>
      <vt:lpstr>Flood Inundation Map</vt:lpstr>
      <vt:lpstr>Flood Impact on Houses</vt:lpstr>
      <vt:lpstr>Rain Map to Flood Map</vt:lpstr>
      <vt:lpstr>Brushy Creek in ArcGIS Online</vt:lpstr>
      <vt:lpstr>Resources &amp; Community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</dc:creator>
  <cp:lastModifiedBy>Steve Kopp</cp:lastModifiedBy>
  <cp:revision>50</cp:revision>
  <dcterms:created xsi:type="dcterms:W3CDTF">2012-03-25T12:57:59Z</dcterms:created>
  <dcterms:modified xsi:type="dcterms:W3CDTF">2012-03-26T20:23:48Z</dcterms:modified>
</cp:coreProperties>
</file>