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56" r:id="rId2"/>
    <p:sldId id="257" r:id="rId3"/>
    <p:sldId id="266" r:id="rId4"/>
    <p:sldId id="258" r:id="rId5"/>
    <p:sldId id="263" r:id="rId6"/>
    <p:sldId id="267" r:id="rId7"/>
    <p:sldId id="259" r:id="rId8"/>
    <p:sldId id="273" r:id="rId9"/>
    <p:sldId id="274" r:id="rId10"/>
    <p:sldId id="275" r:id="rId11"/>
    <p:sldId id="265" r:id="rId12"/>
    <p:sldId id="260" r:id="rId13"/>
    <p:sldId id="276" r:id="rId14"/>
    <p:sldId id="268" r:id="rId15"/>
    <p:sldId id="269" r:id="rId16"/>
    <p:sldId id="271" r:id="rId17"/>
    <p:sldId id="261" r:id="rId18"/>
    <p:sldId id="270" r:id="rId19"/>
    <p:sldId id="262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2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3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6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5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9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07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1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7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5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8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7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6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0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su.edu/picp/FactSheets/DesignProfessionals-PICP.pdf" TargetMode="External"/><Relationship Id="rId2" Type="http://schemas.openxmlformats.org/officeDocument/2006/relationships/hyperlink" Target="http://vwrrc.vt.edu/swc/NonPBMPSpecsMarch11/VASWMBMPSpec7PERMEABLEPAVEMEN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Permeable_paving" TargetMode="External"/><Relationship Id="rId4" Type="http://schemas.openxmlformats.org/officeDocument/2006/relationships/hyperlink" Target="https://austintexas.gov/faq/porous-pavemen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austintech.amlegal.com/nxt/gateway.dll?f=jumplink$jumplink_x=Advanced$jumplink_vpc=first$jumplink_xsl=querylink.xsl$jumplink_sel=title;path;content-type;home-title;item-bookmark$jumplink_d=texas(drainage)$jumplink_q=%5bfield%20folio-destination-name:'Table%202-4'%5d$jumplink_md=target-id=JD_Table2-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UT Campus: </a:t>
            </a:r>
            <a:br>
              <a:rPr lang="en-US" dirty="0" smtClean="0"/>
            </a:br>
            <a:r>
              <a:rPr lang="en-US" dirty="0" smtClean="0"/>
              <a:t>Burdine Hall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300" b="1" dirty="0" smtClean="0"/>
              <a:t>Group 10</a:t>
            </a:r>
          </a:p>
          <a:p>
            <a:r>
              <a:rPr lang="en-US" dirty="0" smtClean="0"/>
              <a:t>Abby Stout</a:t>
            </a:r>
          </a:p>
          <a:p>
            <a:r>
              <a:rPr lang="en-US" dirty="0" smtClean="0"/>
              <a:t>Alexis Sheehan</a:t>
            </a:r>
          </a:p>
          <a:p>
            <a:r>
              <a:rPr lang="en-US" dirty="0" smtClean="0"/>
              <a:t>Phillip Kenny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121594"/>
              </p:ext>
            </p:extLst>
          </p:nvPr>
        </p:nvGraphicFramePr>
        <p:xfrm>
          <a:off x="2942556" y="4362758"/>
          <a:ext cx="5084986" cy="1741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122"/>
                <a:gridCol w="871712"/>
                <a:gridCol w="1162282"/>
                <a:gridCol w="1035158"/>
                <a:gridCol w="871712"/>
              </a:tblGrid>
              <a:tr h="435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 (in)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 (ft)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 (ft)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Cw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Q</a:t>
                      </a:r>
                      <a:r>
                        <a:rPr lang="en-US" sz="1000" b="1" u="none" strike="noStrike" dirty="0" smtClean="0">
                          <a:effectLst/>
                        </a:rPr>
                        <a:t>max (</a:t>
                      </a:r>
                      <a:r>
                        <a:rPr lang="en-US" sz="1000" b="1" u="none" strike="noStrike" dirty="0" err="1" smtClean="0">
                          <a:effectLst/>
                        </a:rPr>
                        <a:t>cfs</a:t>
                      </a:r>
                      <a:r>
                        <a:rPr lang="en-US" sz="1000" b="1" u="none" strike="noStrike" dirty="0" smtClean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5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0.108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5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0.306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5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0.563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23047"/>
              </p:ext>
            </p:extLst>
          </p:nvPr>
        </p:nvGraphicFramePr>
        <p:xfrm>
          <a:off x="1750539" y="1773022"/>
          <a:ext cx="7021852" cy="2166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224"/>
                <a:gridCol w="700361"/>
                <a:gridCol w="933816"/>
                <a:gridCol w="831679"/>
                <a:gridCol w="700361"/>
                <a:gridCol w="700361"/>
                <a:gridCol w="846270"/>
                <a:gridCol w="1389780"/>
              </a:tblGrid>
              <a:tr h="465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Recurrence Interval (year)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 min*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 (impervious)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 (pervious)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C (avg)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A (acres)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Q (</a:t>
                      </a:r>
                      <a:r>
                        <a:rPr lang="en-US" sz="1100" b="1" u="none" strike="noStrike" dirty="0" err="1" smtClean="0">
                          <a:effectLst/>
                        </a:rPr>
                        <a:t>cfs</a:t>
                      </a:r>
                      <a:r>
                        <a:rPr lang="en-US" sz="1100" b="1" u="none" strike="noStrike" dirty="0" smtClean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Main Grate: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effectLst/>
                        </a:rPr>
                        <a:t> 90% Q (</a:t>
                      </a:r>
                      <a:r>
                        <a:rPr lang="en-US" sz="1100" b="1" u="none" strike="noStrike" dirty="0" err="1" smtClean="0">
                          <a:effectLst/>
                        </a:rPr>
                        <a:t>cfs</a:t>
                      </a:r>
                      <a:r>
                        <a:rPr lang="en-US" sz="1100" b="1" u="none" strike="noStrike" dirty="0" smtClean="0">
                          <a:effectLst/>
                        </a:rPr>
                        <a:t>) </a:t>
                      </a: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0.614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0.493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0.656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0.676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0.817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1.029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1.200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1.580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1.422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429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1.931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674509"/>
              </p:ext>
            </p:extLst>
          </p:nvPr>
        </p:nvGraphicFramePr>
        <p:xfrm>
          <a:off x="9000487" y="2128453"/>
          <a:ext cx="2551254" cy="1529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515"/>
                <a:gridCol w="990739"/>
              </a:tblGrid>
              <a:tr h="2977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% </a:t>
                      </a:r>
                      <a:r>
                        <a:rPr lang="en-US" sz="1100" b="1" u="none" strike="noStrike" dirty="0" smtClean="0">
                          <a:effectLst/>
                        </a:rPr>
                        <a:t>Impervious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77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% Grasses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25.2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38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 Area </a:t>
                      </a:r>
                      <a:r>
                        <a:rPr lang="en-US" sz="1100" b="1" u="none" strike="noStrike" dirty="0" smtClean="0">
                          <a:effectLst/>
                        </a:rPr>
                        <a:t>(sqf)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6745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46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Pervious Cover </a:t>
                      </a:r>
                      <a:r>
                        <a:rPr lang="en-US" sz="1100" b="1" u="none" strike="noStrike" dirty="0" smtClean="0">
                          <a:effectLst/>
                        </a:rPr>
                        <a:t>(sqf)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69504" y="4601720"/>
            <a:ext cx="1665514" cy="120032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Equation for maximum inlet intake: </a:t>
            </a:r>
          </a:p>
          <a:p>
            <a:pPr algn="ctr"/>
            <a:r>
              <a:rPr lang="en-US" dirty="0" smtClean="0"/>
              <a:t>Q</a:t>
            </a:r>
            <a:r>
              <a:rPr lang="en-US" baseline="-25000" dirty="0" smtClean="0"/>
              <a:t>i</a:t>
            </a:r>
            <a:r>
              <a:rPr lang="en-US" dirty="0" smtClean="0"/>
              <a:t> = C</a:t>
            </a:r>
            <a:r>
              <a:rPr lang="en-US" baseline="-25000" dirty="0" smtClean="0"/>
              <a:t>w</a:t>
            </a:r>
            <a:r>
              <a:rPr lang="en-US" dirty="0" smtClean="0"/>
              <a:t>Pd</a:t>
            </a:r>
            <a:r>
              <a:rPr lang="en-US" baseline="30000" dirty="0" smtClean="0"/>
              <a:t>1.5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64858" y="100442"/>
            <a:ext cx="5105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Calculation of Flow with Current Settings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40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07826" y="-485078"/>
            <a:ext cx="10018713" cy="1752599"/>
          </a:xfrm>
        </p:spPr>
        <p:txBody>
          <a:bodyPr/>
          <a:lstStyle/>
          <a:p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285" y="1085850"/>
            <a:ext cx="10018713" cy="3814923"/>
          </a:xfrm>
        </p:spPr>
        <p:txBody>
          <a:bodyPr anchor="t">
            <a:normAutofit lnSpcReduction="10000"/>
          </a:bodyPr>
          <a:lstStyle/>
          <a:p>
            <a:r>
              <a:rPr lang="en-US" dirty="0" smtClean="0"/>
              <a:t>We plan to utilize Low Impact Development (LID) strategies to reduce stormwater runoff in our study area and potentially improve water quality through stormwater detention</a:t>
            </a:r>
          </a:p>
          <a:p>
            <a:r>
              <a:rPr lang="en-US" dirty="0" smtClean="0"/>
              <a:t>The runoff from drains in this area exits to Waller Creek</a:t>
            </a:r>
          </a:p>
          <a:p>
            <a:r>
              <a:rPr lang="en-US" dirty="0" smtClean="0"/>
              <a:t>LID strategies:</a:t>
            </a:r>
          </a:p>
          <a:p>
            <a:pPr lvl="1"/>
            <a:r>
              <a:rPr lang="en-US" dirty="0" smtClean="0"/>
              <a:t>Bioswale that uses natives plants</a:t>
            </a:r>
          </a:p>
          <a:p>
            <a:pPr lvl="1"/>
            <a:r>
              <a:rPr lang="en-US" dirty="0" smtClean="0"/>
              <a:t>Pervious pavement</a:t>
            </a:r>
          </a:p>
          <a:p>
            <a:r>
              <a:rPr lang="en-US" dirty="0" smtClean="0"/>
              <a:t>Also, different drain coverings need to be considered if LID methods don’t reduce flow enough</a:t>
            </a:r>
          </a:p>
        </p:txBody>
      </p:sp>
    </p:spTree>
    <p:extLst>
      <p:ext uri="{BB962C8B-B14F-4D97-AF65-F5344CB8AC3E}">
        <p14:creationId xmlns:p14="http://schemas.microsoft.com/office/powerpoint/2010/main" val="22551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4540" y="-430650"/>
            <a:ext cx="10018713" cy="1752599"/>
          </a:xfrm>
        </p:spPr>
        <p:txBody>
          <a:bodyPr/>
          <a:lstStyle/>
          <a:p>
            <a:r>
              <a:rPr lang="en-US" dirty="0" smtClean="0"/>
              <a:t>Bioswale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7600" y="1105329"/>
            <a:ext cx="4738419" cy="2151580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 smtClean="0"/>
              <a:t>To start, this area needs to be leveled so that stormwater flow can easily reach the drain without any impedance</a:t>
            </a:r>
          </a:p>
          <a:p>
            <a:r>
              <a:rPr lang="en-US" dirty="0" smtClean="0"/>
              <a:t>After that a swale can be dug out </a:t>
            </a:r>
          </a:p>
          <a:p>
            <a:r>
              <a:rPr lang="en-US" dirty="0" smtClean="0"/>
              <a:t>Implement native plants into swale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19" y="108734"/>
            <a:ext cx="5732979" cy="42997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0" y="3395277"/>
            <a:ext cx="6096000" cy="31051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212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1928" y="-451198"/>
            <a:ext cx="10018713" cy="1752599"/>
          </a:xfrm>
        </p:spPr>
        <p:txBody>
          <a:bodyPr/>
          <a:lstStyle/>
          <a:p>
            <a:r>
              <a:rPr lang="en-US" dirty="0" smtClean="0"/>
              <a:t>Native Plants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r="24671" b="16345"/>
          <a:stretch/>
        </p:blipFill>
        <p:spPr>
          <a:xfrm>
            <a:off x="1859623" y="1275287"/>
            <a:ext cx="4674742" cy="423295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73" y="425101"/>
            <a:ext cx="4449995" cy="593332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86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58889" y="-205264"/>
            <a:ext cx="10018713" cy="1752599"/>
          </a:xfrm>
        </p:spPr>
        <p:txBody>
          <a:bodyPr/>
          <a:lstStyle/>
          <a:p>
            <a:r>
              <a:rPr lang="en-US" dirty="0" smtClean="0"/>
              <a:t>Pervious Pavement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ermeable Pav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" y="838232"/>
            <a:ext cx="10125075" cy="573925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228600"/>
            <a:ext cx="10018713" cy="1352549"/>
          </a:xfrm>
        </p:spPr>
        <p:txBody>
          <a:bodyPr/>
          <a:lstStyle/>
          <a:p>
            <a:r>
              <a:rPr lang="en-US" dirty="0" smtClean="0"/>
              <a:t>Close-up View (Open-graded Bedding Course)</a:t>
            </a:r>
            <a:endParaRPr lang="en-US" dirty="0"/>
          </a:p>
        </p:txBody>
      </p:sp>
      <p:pic>
        <p:nvPicPr>
          <p:cNvPr id="1026" name="Picture 2" descr="http://upload.wikimedia.org/wikipedia/commons/8/8f/Permeable_paver_demonstr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1123949"/>
            <a:ext cx="8566149" cy="481845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-390525"/>
            <a:ext cx="10018713" cy="1752599"/>
          </a:xfrm>
        </p:spPr>
        <p:txBody>
          <a:bodyPr/>
          <a:lstStyle/>
          <a:p>
            <a:r>
              <a:rPr lang="en-US" dirty="0" smtClean="0"/>
              <a:t>Austin, TX Watershed Protection Department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571499"/>
            <a:ext cx="10018714" cy="478155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Environmental concerns and allowed uses:</a:t>
            </a:r>
          </a:p>
          <a:p>
            <a:r>
              <a:rPr lang="en-US" dirty="0" smtClean="0"/>
              <a:t>Porous </a:t>
            </a:r>
            <a:r>
              <a:rPr lang="en-US" dirty="0"/>
              <a:t>pavement is currently only allowed for pedestrian use and not for parking lots, stormwater hot spots, or areas where land use or activities generate highly contaminated runoff. </a:t>
            </a:r>
            <a:endParaRPr lang="en-US" dirty="0" smtClean="0"/>
          </a:p>
          <a:p>
            <a:r>
              <a:rPr lang="en-US" dirty="0" smtClean="0"/>
              <a:t>Since </a:t>
            </a:r>
            <a:r>
              <a:rPr lang="en-US" dirty="0"/>
              <a:t>porous pavement is an infiltration practice, it should not be applied at stormwater hot spots due to the potential for ground water contamination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Environmental </a:t>
            </a:r>
            <a:r>
              <a:rPr lang="en-US" dirty="0"/>
              <a:t>Criteria Manual 1.6.7.E of the Environmental Criteria Manual</a:t>
            </a:r>
          </a:p>
        </p:txBody>
      </p:sp>
    </p:spTree>
    <p:extLst>
      <p:ext uri="{BB962C8B-B14F-4D97-AF65-F5344CB8AC3E}">
        <p14:creationId xmlns:p14="http://schemas.microsoft.com/office/powerpoint/2010/main" val="22180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30128" y="-440474"/>
            <a:ext cx="10018713" cy="1752599"/>
          </a:xfrm>
        </p:spPr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9937" y="1095053"/>
            <a:ext cx="10018713" cy="3124201"/>
          </a:xfrm>
        </p:spPr>
        <p:txBody>
          <a:bodyPr anchor="t"/>
          <a:lstStyle/>
          <a:p>
            <a:r>
              <a:rPr lang="en-US" dirty="0" smtClean="0"/>
              <a:t>How much would flow be reduced?</a:t>
            </a:r>
          </a:p>
          <a:p>
            <a:r>
              <a:rPr lang="en-US" dirty="0" smtClean="0"/>
              <a:t>We still need to calculate the exact amount that the pervious pavement would reduce flow (how much water the pavement can “absorb”)</a:t>
            </a:r>
            <a:r>
              <a:rPr lang="en-US" dirty="0"/>
              <a:t> </a:t>
            </a:r>
            <a:r>
              <a:rPr lang="en-US" dirty="0" smtClean="0"/>
              <a:t>and how much water a potential bioswale could hold</a:t>
            </a:r>
          </a:p>
        </p:txBody>
      </p:sp>
    </p:spTree>
    <p:extLst>
      <p:ext uri="{BB962C8B-B14F-4D97-AF65-F5344CB8AC3E}">
        <p14:creationId xmlns:p14="http://schemas.microsoft.com/office/powerpoint/2010/main" val="1016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3064" y="-438150"/>
            <a:ext cx="10018713" cy="1752599"/>
          </a:xfrm>
        </p:spPr>
        <p:txBody>
          <a:bodyPr/>
          <a:lstStyle/>
          <a:p>
            <a:r>
              <a:rPr lang="en-US" dirty="0" smtClean="0"/>
              <a:t>Permeable vs. Impermeable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673455"/>
              </p:ext>
            </p:extLst>
          </p:nvPr>
        </p:nvGraphicFramePr>
        <p:xfrm>
          <a:off x="1741165" y="900915"/>
          <a:ext cx="9704247" cy="2407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749"/>
                <a:gridCol w="3234749"/>
                <a:gridCol w="3234749"/>
              </a:tblGrid>
              <a:tr h="4636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Land Cover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Infiltration Rates (in/</a:t>
                      </a:r>
                      <a:r>
                        <a:rPr lang="en-US" sz="2000" dirty="0" err="1" smtClean="0"/>
                        <a:t>hr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Runoff Coefficient, C</a:t>
                      </a:r>
                      <a:endParaRPr lang="en-US" sz="2000" dirty="0"/>
                    </a:p>
                  </a:txBody>
                  <a:tcPr marL="87119" marR="87119" anchor="ctr"/>
                </a:tc>
              </a:tr>
              <a:tr h="11433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Permeable Interlocking Concrete Pavement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Up to 50 in/</a:t>
                      </a:r>
                      <a:r>
                        <a:rPr lang="en-US" sz="2000" dirty="0" err="1" smtClean="0"/>
                        <a:t>hr</a:t>
                      </a:r>
                      <a:r>
                        <a:rPr lang="en-US" sz="2000" dirty="0" smtClean="0"/>
                        <a:t> with maintenance.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 3-4 in/</a:t>
                      </a:r>
                      <a:r>
                        <a:rPr lang="en-US" sz="2000" baseline="0" dirty="0" err="1" smtClean="0"/>
                        <a:t>hr</a:t>
                      </a:r>
                      <a:r>
                        <a:rPr lang="en-US" sz="2000" baseline="0" dirty="0" smtClean="0"/>
                        <a:t> without.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0.00</a:t>
                      </a:r>
                      <a:r>
                        <a:rPr lang="en-US" sz="2000" baseline="0" dirty="0" smtClean="0"/>
                        <a:t> – 0.30</a:t>
                      </a:r>
                      <a:endParaRPr lang="en-US" sz="2000" dirty="0"/>
                    </a:p>
                  </a:txBody>
                  <a:tcPr marL="87119" marR="87119" anchor="ctr"/>
                </a:tc>
              </a:tr>
              <a:tr h="8003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Impervious Asphalt or Concrete</a:t>
                      </a:r>
                      <a:r>
                        <a:rPr lang="en-US" sz="2000" baseline="0" dirty="0" smtClean="0"/>
                        <a:t> Pavement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 in/</a:t>
                      </a:r>
                      <a:r>
                        <a:rPr lang="en-US" sz="2000" dirty="0" err="1" smtClean="0"/>
                        <a:t>hr</a:t>
                      </a:r>
                      <a:endParaRPr lang="en-US" sz="2000" dirty="0"/>
                    </a:p>
                  </a:txBody>
                  <a:tcPr marL="87119" marR="871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0.90 – 0.95</a:t>
                      </a:r>
                      <a:endParaRPr lang="en-US" sz="2000" dirty="0"/>
                    </a:p>
                  </a:txBody>
                  <a:tcPr marL="87119" marR="87119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9955"/>
              </p:ext>
            </p:extLst>
          </p:nvPr>
        </p:nvGraphicFramePr>
        <p:xfrm>
          <a:off x="1408675" y="3456826"/>
          <a:ext cx="10283316" cy="2286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1035"/>
                <a:gridCol w="840598"/>
                <a:gridCol w="1330947"/>
                <a:gridCol w="1064759"/>
                <a:gridCol w="896637"/>
                <a:gridCol w="896637"/>
                <a:gridCol w="1083437"/>
                <a:gridCol w="1779266"/>
              </a:tblGrid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Recurrence Interval (year)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 min*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 (impervious)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 (pervious)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 (avg)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Q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% Flow Main Grate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5.76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7.39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8.57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58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7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5162" y="-440473"/>
            <a:ext cx="10018713" cy="1752599"/>
          </a:xfrm>
        </p:spPr>
        <p:txBody>
          <a:bodyPr/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369" y="1180354"/>
            <a:ext cx="10018713" cy="4790141"/>
          </a:xfrm>
        </p:spPr>
        <p:txBody>
          <a:bodyPr anchor="t"/>
          <a:lstStyle/>
          <a:p>
            <a:r>
              <a:rPr lang="en-US" dirty="0" smtClean="0"/>
              <a:t>Analyze results of flow reduction from each LID strategy</a:t>
            </a:r>
          </a:p>
          <a:p>
            <a:r>
              <a:rPr lang="en-US" dirty="0" smtClean="0"/>
              <a:t>Determine cost efficiency of each option</a:t>
            </a:r>
          </a:p>
          <a:p>
            <a:r>
              <a:rPr lang="en-US" dirty="0" smtClean="0"/>
              <a:t>Choose one or both to implement based on overall potential drainage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22407" y="-455266"/>
            <a:ext cx="10018713" cy="1752599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026" name="Picture 2" descr="http://dase.laits.utexas.edu/media/utbuildings/viewitem/100474617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93" y="1830769"/>
            <a:ext cx="2877808" cy="431132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624" y="2481275"/>
            <a:ext cx="158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Burdine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Hall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0057" y="907439"/>
            <a:ext cx="3498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Study Area: Walkway between Burdine Hall and the Pharmacy Buildings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6596" y="5551714"/>
            <a:ext cx="183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Walkway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416" y="964089"/>
            <a:ext cx="5523752" cy="517800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561873" y="2762113"/>
            <a:ext cx="961053" cy="646331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Burdine Hall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5080" y="4702628"/>
            <a:ext cx="1161542" cy="646331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College of Pharmacy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12538">
            <a:off x="7497147" y="3488553"/>
            <a:ext cx="1800808" cy="7931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55080" y="3765890"/>
            <a:ext cx="138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Study Area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49514" y="-428625"/>
            <a:ext cx="10018713" cy="1752599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549" y="447674"/>
            <a:ext cx="11315700" cy="3552826"/>
          </a:xfrm>
        </p:spPr>
        <p:txBody>
          <a:bodyPr>
            <a:normAutofit/>
          </a:bodyPr>
          <a:lstStyle/>
          <a:p>
            <a:r>
              <a:rPr lang="en-US" sz="1400" dirty="0" smtClean="0"/>
              <a:t>Design of concrete </a:t>
            </a:r>
            <a:r>
              <a:rPr lang="en-US" sz="1400" dirty="0"/>
              <a:t>paver systems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vwrrc.vt.edu/swc/NonPBMPSpecsMarch11/VASWMBMPSpec7PERMEABLEPAVEMENT.html</a:t>
            </a:r>
            <a:r>
              <a:rPr lang="en-US" sz="1400" dirty="0" smtClean="0"/>
              <a:t>  </a:t>
            </a:r>
          </a:p>
          <a:p>
            <a:pPr lvl="1"/>
            <a:r>
              <a:rPr lang="en-US" sz="1000" dirty="0" smtClean="0"/>
              <a:t>Smith</a:t>
            </a:r>
            <a:r>
              <a:rPr lang="en-US" sz="1000" dirty="0"/>
              <a:t>, D. 2006. </a:t>
            </a:r>
            <a:r>
              <a:rPr lang="en-US" sz="1000" i="1" dirty="0"/>
              <a:t>Permeable Interlocking Concrete Pavement-selection design, construction and maintenance. Third Edition</a:t>
            </a:r>
            <a:r>
              <a:rPr lang="en-US" sz="1000" dirty="0"/>
              <a:t>. Interlocking Concrete Pavement Institute. Herndon, VA</a:t>
            </a:r>
            <a:r>
              <a:rPr lang="en-US" sz="1000" dirty="0" smtClean="0"/>
              <a:t>. </a:t>
            </a:r>
          </a:p>
          <a:p>
            <a:r>
              <a:rPr lang="en-US" sz="1400" dirty="0" smtClean="0"/>
              <a:t>Table with runoff </a:t>
            </a:r>
            <a:r>
              <a:rPr lang="en-US" sz="1400" dirty="0" err="1" smtClean="0"/>
              <a:t>coeff</a:t>
            </a:r>
            <a:r>
              <a:rPr lang="en-US" sz="1400" dirty="0" smtClean="0"/>
              <a:t>. and zoomed in paver image - </a:t>
            </a:r>
            <a:r>
              <a:rPr lang="en-US" sz="1400" dirty="0" smtClean="0">
                <a:hlinkClick r:id="rId3"/>
              </a:rPr>
              <a:t>http://www.ncsu.edu/picp/FactSheets/DesignProfessionals-PICP.pdf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Austin, TX watershed protection </a:t>
            </a:r>
            <a:r>
              <a:rPr lang="en-US" sz="1400" dirty="0"/>
              <a:t>department: </a:t>
            </a: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austintexas.gov/faq/porous-pavement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Permeable </a:t>
            </a:r>
            <a:r>
              <a:rPr lang="en-US" sz="1400" dirty="0"/>
              <a:t>pavement demonstration: </a:t>
            </a: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en.wikipedia.org/wiki/Permeable_paving</a:t>
            </a:r>
            <a:endParaRPr lang="en-US" sz="1400" dirty="0" smtClean="0"/>
          </a:p>
          <a:p>
            <a:r>
              <a:rPr lang="en-US" sz="1400" dirty="0" smtClean="0"/>
              <a:t>City of Austin Drainage Criteria Manual </a:t>
            </a:r>
          </a:p>
        </p:txBody>
      </p:sp>
    </p:spTree>
    <p:extLst>
      <p:ext uri="{BB962C8B-B14F-4D97-AF65-F5344CB8AC3E}">
        <p14:creationId xmlns:p14="http://schemas.microsoft.com/office/powerpoint/2010/main" val="9842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1" y="2387600"/>
            <a:ext cx="10018713" cy="1752599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3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9182" y="-473927"/>
            <a:ext cx="10018713" cy="1752599"/>
          </a:xfrm>
        </p:spPr>
        <p:txBody>
          <a:bodyPr/>
          <a:lstStyle/>
          <a:p>
            <a:r>
              <a:rPr lang="en-US" dirty="0" smtClean="0"/>
              <a:t>Representation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113"/>
          <a:stretch/>
        </p:blipFill>
        <p:spPr>
          <a:xfrm>
            <a:off x="4148590" y="942792"/>
            <a:ext cx="6945280" cy="54803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12149" y="942792"/>
            <a:ext cx="209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ArcGIS Basemap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2070" y="-451625"/>
            <a:ext cx="10018713" cy="1752599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840" y="1060823"/>
            <a:ext cx="10018713" cy="4580966"/>
          </a:xfrm>
        </p:spPr>
        <p:txBody>
          <a:bodyPr anchor="t"/>
          <a:lstStyle/>
          <a:p>
            <a:r>
              <a:rPr lang="en-US" dirty="0" smtClean="0"/>
              <a:t>How does the study area currently operate?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95" y="1181138"/>
            <a:ext cx="3735806" cy="498107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" name="Straight Connector 5"/>
          <p:cNvCxnSpPr>
            <a:stCxn id="4" idx="1"/>
          </p:cNvCxnSpPr>
          <p:nvPr/>
        </p:nvCxnSpPr>
        <p:spPr>
          <a:xfrm flipV="1">
            <a:off x="7853695" y="3351306"/>
            <a:ext cx="1579063" cy="3203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53695" y="4495800"/>
            <a:ext cx="3422132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925175" y="3438525"/>
            <a:ext cx="350652" cy="1362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448800" y="3351306"/>
            <a:ext cx="1476375" cy="872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69" y="1644325"/>
            <a:ext cx="5676900" cy="42576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accent1"/>
            </a:solidFill>
          </a:ln>
        </p:spPr>
      </p:pic>
      <p:sp>
        <p:nvSpPr>
          <p:cNvPr id="24" name="5-Point Star 23"/>
          <p:cNvSpPr/>
          <p:nvPr/>
        </p:nvSpPr>
        <p:spPr>
          <a:xfrm>
            <a:off x="2800350" y="4119562"/>
            <a:ext cx="314325" cy="28098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385" y="3197536"/>
            <a:ext cx="258716" cy="2299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485" y="2882463"/>
            <a:ext cx="255278" cy="226914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6181725" y="3671675"/>
            <a:ext cx="744746" cy="10148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724526" y="4492155"/>
            <a:ext cx="1047878" cy="102663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168763" y="3151252"/>
            <a:ext cx="757708" cy="17707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777343" y="3773162"/>
            <a:ext cx="394608" cy="24366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503664" y="3485191"/>
            <a:ext cx="352104" cy="1152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372329" y="3511490"/>
            <a:ext cx="616693" cy="889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0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41065" y="-458986"/>
            <a:ext cx="10018713" cy="1752599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62150" y="900112"/>
            <a:ext cx="9791700" cy="5167313"/>
            <a:chOff x="1076325" y="814387"/>
            <a:chExt cx="10039350" cy="5229225"/>
          </a:xfrm>
        </p:grpSpPr>
        <p:grpSp>
          <p:nvGrpSpPr>
            <p:cNvPr id="11" name="Group 10"/>
            <p:cNvGrpSpPr/>
            <p:nvPr/>
          </p:nvGrpSpPr>
          <p:grpSpPr>
            <a:xfrm>
              <a:off x="1076325" y="814387"/>
              <a:ext cx="10039350" cy="5229225"/>
              <a:chOff x="1076325" y="814387"/>
              <a:chExt cx="10039350" cy="522922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76325" y="814387"/>
                <a:ext cx="10039350" cy="5229225"/>
                <a:chOff x="1076325" y="814387"/>
                <a:chExt cx="10039350" cy="5229225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1076325" y="814387"/>
                  <a:ext cx="10039350" cy="5229225"/>
                  <a:chOff x="1076325" y="814387"/>
                  <a:chExt cx="10039350" cy="5229225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076325" y="814387"/>
                    <a:ext cx="10039350" cy="5229225"/>
                  </a:xfrm>
                  <a:prstGeom prst="rect">
                    <a:avLst/>
                  </a:prstGeom>
                  <a:ln w="25400">
                    <a:solidFill>
                      <a:schemeClr val="accent1"/>
                    </a:solidFill>
                  </a:ln>
                </p:spPr>
              </p:pic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842933" y="850880"/>
                    <a:ext cx="266417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Burdine</a:t>
                    </a:r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6492698" y="3731300"/>
                  <a:ext cx="2091466" cy="3737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Main Problem Area</a:t>
                  </a:r>
                  <a:endParaRPr lang="en-US" dirty="0"/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735494" y="1278672"/>
                <a:ext cx="6848669" cy="288278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49231" y="5548074"/>
              <a:ext cx="4831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Pharmacy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9835" y="-462776"/>
            <a:ext cx="10018713" cy="1752599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085" y="1019174"/>
            <a:ext cx="10018713" cy="3124201"/>
          </a:xfrm>
        </p:spPr>
        <p:txBody>
          <a:bodyPr anchor="t"/>
          <a:lstStyle/>
          <a:p>
            <a:r>
              <a:rPr lang="en-US" dirty="0" smtClean="0"/>
              <a:t>Is the current study area working well?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92" y="1934388"/>
            <a:ext cx="4921249" cy="369093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r="9545"/>
          <a:stretch/>
        </p:blipFill>
        <p:spPr>
          <a:xfrm>
            <a:off x="7324725" y="1019174"/>
            <a:ext cx="4136544" cy="460615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 rot="20996572">
            <a:off x="9429558" y="4321065"/>
            <a:ext cx="1009650" cy="46672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70085" y="2952750"/>
            <a:ext cx="0" cy="1019175"/>
          </a:xfrm>
          <a:prstGeom prst="straightConnector1">
            <a:avLst/>
          </a:prstGeom>
          <a:ln w="254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14883" y="3137583"/>
            <a:ext cx="54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7”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39835" y="-462776"/>
            <a:ext cx="10018713" cy="1752599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21" y="1000125"/>
            <a:ext cx="6881813" cy="516136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9" name="Curved Connector 8"/>
          <p:cNvCxnSpPr/>
          <p:nvPr/>
        </p:nvCxnSpPr>
        <p:spPr>
          <a:xfrm rot="10800000" flipV="1">
            <a:off x="7878879" y="2895599"/>
            <a:ext cx="1750899" cy="295276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457700" y="1990725"/>
            <a:ext cx="2028825" cy="828675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4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150092"/>
              </p:ext>
            </p:extLst>
          </p:nvPr>
        </p:nvGraphicFramePr>
        <p:xfrm>
          <a:off x="1982830" y="631658"/>
          <a:ext cx="8572500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2453"/>
                <a:gridCol w="608698"/>
                <a:gridCol w="1093755"/>
                <a:gridCol w="789406"/>
                <a:gridCol w="608698"/>
                <a:gridCol w="608698"/>
                <a:gridCol w="735510"/>
                <a:gridCol w="1207886"/>
                <a:gridCol w="608698"/>
                <a:gridCol w="608698"/>
              </a:tblGrid>
              <a:tr h="20002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Table 2-4.  Intensity-Duration-Frequency Table for Austin and Travis County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Intensity of Precipitation (inches per hour)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Recurrence Interval (year)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 min*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15 min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 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2-hr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0.773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5.04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0.702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0.254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0.857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3.79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2.83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0.806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0.501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1.58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0.934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0.564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900012"/>
              </p:ext>
            </p:extLst>
          </p:nvPr>
        </p:nvGraphicFramePr>
        <p:xfrm>
          <a:off x="3145882" y="3703721"/>
          <a:ext cx="8572500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2453"/>
                <a:gridCol w="608698"/>
                <a:gridCol w="1093755"/>
                <a:gridCol w="789406"/>
                <a:gridCol w="608698"/>
                <a:gridCol w="608698"/>
                <a:gridCol w="735510"/>
                <a:gridCol w="1207886"/>
                <a:gridCol w="608698"/>
                <a:gridCol w="608698"/>
              </a:tblGrid>
              <a:tr h="20002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Table 2-3.  Depth-Duration-Frequency Table for Austin and Travis County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2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Depth of Precipitation (in inches)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Recurrence Interval (year)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 min*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 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 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24-hr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1.26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1.47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1.76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2.68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4.37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5.26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6.86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7.94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8.51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100" u="sng" strike="noStrike" dirty="0">
                          <a:effectLst/>
                          <a:hlinkClick r:id="rId2"/>
                        </a:rPr>
                        <a:t>* The 5-min rainfall depths were calculated using the 5-min rainfall intensity values from Table 2-4.</a:t>
                      </a:r>
                      <a:endParaRPr lang="en-US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81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232480" y="320843"/>
          <a:ext cx="5719014" cy="5958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295"/>
                <a:gridCol w="634817"/>
                <a:gridCol w="634817"/>
                <a:gridCol w="634817"/>
                <a:gridCol w="634817"/>
                <a:gridCol w="634817"/>
                <a:gridCol w="634817"/>
                <a:gridCol w="634817"/>
              </a:tblGrid>
              <a:tr h="248652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TABLE 2-1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675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RATIONAL METHOD RUNOFF COEFFICIENTS FOR COMPOSITE ANALYSIS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5335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000" b="1" u="none" strike="noStrike" dirty="0">
                          <a:effectLst/>
                        </a:rPr>
                        <a:t>Runoff Coefficient (C)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 rowSpan="2" grid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Return Period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Character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gridSpan="7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of Surface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25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50 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100 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500 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84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Years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Years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DEVELOPED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Asphaltic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84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Concrete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Grass Areas (Lawns, Parks, etc.)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sng" strike="noStrike" dirty="0">
                          <a:effectLst/>
                        </a:rPr>
                        <a:t>Poor Condition</a:t>
                      </a:r>
                      <a:r>
                        <a:rPr lang="en-US" sz="1000" u="none" strike="noStrike" dirty="0">
                          <a:effectLst/>
                        </a:rPr>
                        <a:t>*</a:t>
                      </a:r>
                      <a:endParaRPr lang="en-US" sz="10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   Flat, 0-2%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Average,  2-7%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   Steep, over 7%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sng" strike="noStrike">
                          <a:effectLst/>
                        </a:rPr>
                        <a:t>Fair Condition</a:t>
                      </a:r>
                      <a:r>
                        <a:rPr lang="en-US" sz="1000" u="none" strike="noStrike">
                          <a:effectLst/>
                        </a:rPr>
                        <a:t>**</a:t>
                      </a:r>
                      <a:endParaRPr lang="en-US" sz="10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3440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Flat, 0-2%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352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Average, 2-7%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3624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Steep, over 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27028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sng" strike="noStrike" dirty="0">
                          <a:effectLst/>
                        </a:rPr>
                        <a:t>Good Condition</a:t>
                      </a:r>
                      <a:r>
                        <a:rPr lang="en-US" sz="1000" u="none" strike="noStrike" dirty="0">
                          <a:effectLst/>
                        </a:rPr>
                        <a:t>***</a:t>
                      </a:r>
                      <a:endParaRPr lang="en-US" sz="10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Flat, 0-2%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Average, 2-7%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Steep, over 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22671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UNDEVELOPED</a:t>
                      </a:r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sng" strike="noStrike" dirty="0">
                          <a:effectLst/>
                        </a:rPr>
                        <a:t>Cultivated</a:t>
                      </a:r>
                      <a:endParaRPr lang="en-US" sz="10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   Flat, 0-2%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0.57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Average, 2-7%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Steep, over 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0.48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sng" strike="noStrike" dirty="0">
                          <a:effectLst/>
                        </a:rPr>
                        <a:t>Pasture/Range</a:t>
                      </a:r>
                      <a:endParaRPr lang="en-US" sz="10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    Flat, 0-2%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424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   Average, 2-7%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0.58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  <a:tr h="128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    Steep, over 7%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0.46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0.49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0.53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75" marR="2775" marT="277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6242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1046</TotalTime>
  <Words>1033</Words>
  <Application>Microsoft Office PowerPoint</Application>
  <PresentationFormat>Widescreen</PresentationFormat>
  <Paragraphs>616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Corbel</vt:lpstr>
      <vt:lpstr>Parallax</vt:lpstr>
      <vt:lpstr>UT Campus:  Burdine Hall</vt:lpstr>
      <vt:lpstr>Background</vt:lpstr>
      <vt:lpstr>Representation</vt:lpstr>
      <vt:lpstr>Process</vt:lpstr>
      <vt:lpstr>Process</vt:lpstr>
      <vt:lpstr>Evaluation</vt:lpstr>
      <vt:lpstr>Evaluation</vt:lpstr>
      <vt:lpstr>PowerPoint Presentation</vt:lpstr>
      <vt:lpstr>PowerPoint Presentation</vt:lpstr>
      <vt:lpstr>PowerPoint Presentation</vt:lpstr>
      <vt:lpstr>Change</vt:lpstr>
      <vt:lpstr>Bioswale</vt:lpstr>
      <vt:lpstr>Native Plants</vt:lpstr>
      <vt:lpstr>Pervious Pavement </vt:lpstr>
      <vt:lpstr>Close-up View (Open-graded Bedding Course)</vt:lpstr>
      <vt:lpstr>Austin, TX Watershed Protection Department</vt:lpstr>
      <vt:lpstr>Impact</vt:lpstr>
      <vt:lpstr>Permeable vs. Impermeable </vt:lpstr>
      <vt:lpstr>Decision</vt:lpstr>
      <vt:lpstr>Sources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 Campus: Burdine Hall/Pharmacy Building</dc:title>
  <dc:creator>Stout, Abby M</dc:creator>
  <cp:lastModifiedBy>Maidment, David R</cp:lastModifiedBy>
  <cp:revision>25</cp:revision>
  <dcterms:created xsi:type="dcterms:W3CDTF">2014-04-29T01:01:26Z</dcterms:created>
  <dcterms:modified xsi:type="dcterms:W3CDTF">2014-04-29T15:56:16Z</dcterms:modified>
</cp:coreProperties>
</file>