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1" r:id="rId10"/>
    <p:sldId id="28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-84" y="-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E280481-8FCF-4B2F-BC36-2E900884A260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8803628-51C1-41D4-B32B-1D57C346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79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0481-8FCF-4B2F-BC36-2E900884A260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3628-51C1-41D4-B32B-1D57C346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4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E280481-8FCF-4B2F-BC36-2E900884A260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8803628-51C1-41D4-B32B-1D57C346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81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E280481-8FCF-4B2F-BC36-2E900884A260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8803628-51C1-41D4-B32B-1D57C346C4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6649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E280481-8FCF-4B2F-BC36-2E900884A260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8803628-51C1-41D4-B32B-1D57C346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26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0481-8FCF-4B2F-BC36-2E900884A260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3628-51C1-41D4-B32B-1D57C346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21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0481-8FCF-4B2F-BC36-2E900884A260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3628-51C1-41D4-B32B-1D57C346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61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0481-8FCF-4B2F-BC36-2E900884A260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3628-51C1-41D4-B32B-1D57C346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40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E280481-8FCF-4B2F-BC36-2E900884A260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8803628-51C1-41D4-B32B-1D57C346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59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0481-8FCF-4B2F-BC36-2E900884A260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3628-51C1-41D4-B32B-1D57C346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72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E280481-8FCF-4B2F-BC36-2E900884A260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8803628-51C1-41D4-B32B-1D57C346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08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0481-8FCF-4B2F-BC36-2E900884A260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3628-51C1-41D4-B32B-1D57C346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54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0481-8FCF-4B2F-BC36-2E900884A260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3628-51C1-41D4-B32B-1D57C346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17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0481-8FCF-4B2F-BC36-2E900884A260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3628-51C1-41D4-B32B-1D57C346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52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0481-8FCF-4B2F-BC36-2E900884A260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3628-51C1-41D4-B32B-1D57C346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2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0481-8FCF-4B2F-BC36-2E900884A260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3628-51C1-41D4-B32B-1D57C346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4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0481-8FCF-4B2F-BC36-2E900884A260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3628-51C1-41D4-B32B-1D57C346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7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80481-8FCF-4B2F-BC36-2E900884A260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03628-51C1-41D4-B32B-1D57C346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408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Waller Creek Flooding along 45</a:t>
            </a:r>
            <a:r>
              <a:rPr lang="en-US" baseline="30000" dirty="0" smtClean="0"/>
              <a:t>th</a:t>
            </a:r>
            <a:r>
              <a:rPr lang="en-US" dirty="0" smtClean="0"/>
              <a:t> Street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232366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Design Project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 E 365K- Hydraulic Engineering Design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Group 11: Scott Cameron, Matthew </a:t>
            </a:r>
            <a:r>
              <a:rPr lang="en-US" dirty="0" err="1" smtClean="0">
                <a:solidFill>
                  <a:schemeClr val="tx1"/>
                </a:solidFill>
              </a:rPr>
              <a:t>Strumeyer</a:t>
            </a:r>
            <a:r>
              <a:rPr lang="en-US" dirty="0" smtClean="0">
                <a:solidFill>
                  <a:schemeClr val="tx1"/>
                </a:solidFill>
              </a:rPr>
              <a:t>, Juhn-Yuan Su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Dr. D. R. </a:t>
            </a:r>
            <a:r>
              <a:rPr lang="en-US" dirty="0" err="1" smtClean="0">
                <a:solidFill>
                  <a:schemeClr val="tx1"/>
                </a:solidFill>
              </a:rPr>
              <a:t>Maidment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7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9" y="1242026"/>
            <a:ext cx="9935954" cy="561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03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CHANGE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71121"/>
            <a:ext cx="10610385" cy="823912"/>
          </a:xfrm>
        </p:spPr>
        <p:txBody>
          <a:bodyPr/>
          <a:lstStyle/>
          <a:p>
            <a:r>
              <a:rPr lang="en-US" dirty="0" smtClean="0"/>
              <a:t>How might the Study Area be Altered?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595034"/>
            <a:ext cx="10610385" cy="362365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SOLUTIONS PROPOSED: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Do Nothing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Get Rid of the Apartment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Elevate the Apartment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Elevate BOTH the Apartment and the Road</a:t>
            </a:r>
          </a:p>
          <a:p>
            <a:r>
              <a:rPr lang="en-US" sz="2600" dirty="0" smtClean="0"/>
              <a:t>USE HEC-RAS for the Simulation Models</a:t>
            </a:r>
          </a:p>
        </p:txBody>
      </p:sp>
    </p:spTree>
    <p:extLst>
      <p:ext uri="{BB962C8B-B14F-4D97-AF65-F5344CB8AC3E}">
        <p14:creationId xmlns:p14="http://schemas.microsoft.com/office/powerpoint/2010/main" val="1183799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SOLUTION 1: DO NOTHING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587" y="2057400"/>
            <a:ext cx="766762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26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SOLUTION 1: DO NOTHING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0690701"/>
              </p:ext>
            </p:extLst>
          </p:nvPr>
        </p:nvGraphicFramePr>
        <p:xfrm>
          <a:off x="334538" y="2183802"/>
          <a:ext cx="11374242" cy="39947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4022"/>
                <a:gridCol w="1034022"/>
                <a:gridCol w="1034022"/>
                <a:gridCol w="1034022"/>
                <a:gridCol w="1034022"/>
                <a:gridCol w="1034022"/>
                <a:gridCol w="1034022"/>
                <a:gridCol w="1034022"/>
                <a:gridCol w="1034022"/>
                <a:gridCol w="1034022"/>
                <a:gridCol w="1034022"/>
              </a:tblGrid>
              <a:tr h="604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en-US" sz="1800" u="none" strike="noStrike" dirty="0" smtClean="0">
                          <a:effectLst/>
                        </a:rPr>
                        <a:t>Return Period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Q total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Min. Ch. El.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WS El.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Crit. W.S.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E.G. El.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EG slope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V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Flow 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Nf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</a:tr>
              <a:tr h="323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en-US" sz="1800" u="none" strike="noStrike" dirty="0" smtClean="0">
                          <a:effectLst/>
                        </a:rPr>
                        <a:t>years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cfs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ft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ft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ft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ft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ft/ft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ft/s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ft^2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ft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</a:tr>
              <a:tr h="323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2-year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1240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602.46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609.57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607.76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610.34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0.01087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7.03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186.49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109.35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0.56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</a:tr>
              <a:tr h="604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5-year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1680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602.46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610.21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608.69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611.08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0.011313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7.78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278.66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188.62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0.58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</a:tr>
              <a:tr h="323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10-year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1990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602.46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610.35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610.29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611.43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0.01391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8.77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305.47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200.22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0.64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</a:tr>
              <a:tr h="604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25-year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2440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602.46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610.83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610.83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611.86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0.013036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8.96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411.96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240.75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0.63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</a:tr>
              <a:tr h="604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50-year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2800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602.46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611.13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611.13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612.13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0.012696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9.12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486.5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259.1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0.63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</a:tr>
              <a:tr h="604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100-year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3260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602.46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611.37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611.37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612.45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0.013606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9.67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549.15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272.32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0.66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233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SOLUTION 2: Elevate the Apartment (Right </a:t>
            </a:r>
            <a:r>
              <a:rPr lang="en-US" dirty="0" err="1" smtClean="0"/>
              <a:t>OverBank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83802"/>
            <a:ext cx="3674327" cy="403488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Raise the Apartment by 2.5 Feet</a:t>
            </a:r>
          </a:p>
          <a:p>
            <a:r>
              <a:rPr lang="en-US" sz="2800" dirty="0" smtClean="0"/>
              <a:t>In HEC-RAS, Raise the Right Overbank (ROB)</a:t>
            </a:r>
          </a:p>
          <a:p>
            <a:pPr lvl="1"/>
            <a:r>
              <a:rPr lang="en-US" sz="2600" dirty="0" smtClean="0"/>
              <a:t>Decreases the Flow Area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425" y="2062976"/>
            <a:ext cx="764857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82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Solution 2: Raise the Apartment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71614095"/>
              </p:ext>
            </p:extLst>
          </p:nvPr>
        </p:nvGraphicFramePr>
        <p:xfrm>
          <a:off x="685798" y="2057402"/>
          <a:ext cx="11045287" cy="4088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4117"/>
                <a:gridCol w="1004117"/>
                <a:gridCol w="1004117"/>
                <a:gridCol w="1004117"/>
                <a:gridCol w="1004117"/>
                <a:gridCol w="1004117"/>
                <a:gridCol w="1004117"/>
                <a:gridCol w="1004117"/>
                <a:gridCol w="1004117"/>
                <a:gridCol w="1004117"/>
                <a:gridCol w="1004117"/>
              </a:tblGrid>
              <a:tr h="540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ROB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Q total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Min. Ch. El.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WS El.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Crit. W.S.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E.G. El.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EG slope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V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Flow 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Nf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</a:tr>
              <a:tr h="289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2.5 ft up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cfs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ft/ft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ft/s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ft^2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</a:tr>
              <a:tr h="540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2-year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1240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602.46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609.57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607.76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610.34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0.010868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7.03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186.52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109.36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0.56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</a:tr>
              <a:tr h="540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5-year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1680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602.46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610.2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608.69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611.09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0.011539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7.85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263.31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135.57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0.58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</a:tr>
              <a:tr h="540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10-year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1990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602.46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610.33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610.14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611.46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0.014522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8.93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280.22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141.95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0.66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</a:tr>
              <a:tr h="540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25-year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2440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602.46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610.76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610.76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611.95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0.014774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9.46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347.47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165.9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0.67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</a:tr>
              <a:tr h="540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50-year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2800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602.46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611.09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611.09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612.27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0.014379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9.66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404.02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177.41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0.67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</a:tr>
              <a:tr h="540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100-year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3260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602.46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611.38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611.38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612.63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0.015005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10.16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456.41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185.55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0.69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5" marR="7545" marT="754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207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SOLUTION 2 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Lowered Top Width by 45 Feet for 5-year Return Period</a:t>
            </a:r>
          </a:p>
          <a:p>
            <a:r>
              <a:rPr lang="en-US" dirty="0" smtClean="0"/>
              <a:t>Allows greater Flow Velocity THOUGH Smaller Flow Area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Requires People to Move Out and then Move Back In</a:t>
            </a:r>
          </a:p>
          <a:p>
            <a:r>
              <a:rPr lang="en-US" dirty="0" smtClean="0"/>
              <a:t>Need a Machine to Literally Elevate the Apartment</a:t>
            </a:r>
          </a:p>
          <a:p>
            <a:r>
              <a:rPr lang="en-US" dirty="0" smtClean="0"/>
              <a:t>Need Soil Fill to Add Below the Apartment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15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Solution 3: Destroy the Obstruction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183802"/>
            <a:ext cx="4577576" cy="4034883"/>
          </a:xfrm>
        </p:spPr>
        <p:txBody>
          <a:bodyPr/>
          <a:lstStyle/>
          <a:p>
            <a:r>
              <a:rPr lang="en-US" dirty="0" smtClean="0"/>
              <a:t>NO Change in Elevation of LOB or ROB</a:t>
            </a:r>
          </a:p>
          <a:p>
            <a:r>
              <a:rPr lang="en-US" dirty="0" smtClean="0"/>
              <a:t>Water Surface Elevations still the same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352585" y="2183802"/>
            <a:ext cx="6490009" cy="362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36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SOLUTION 3: Destroy the Obstruction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71696308"/>
              </p:ext>
            </p:extLst>
          </p:nvPr>
        </p:nvGraphicFramePr>
        <p:xfrm>
          <a:off x="200719" y="2319449"/>
          <a:ext cx="11578684" cy="4270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9024"/>
                <a:gridCol w="1034966"/>
                <a:gridCol w="1034966"/>
                <a:gridCol w="1034966"/>
                <a:gridCol w="1034966"/>
                <a:gridCol w="1034966"/>
                <a:gridCol w="1034966"/>
                <a:gridCol w="1034966"/>
                <a:gridCol w="1034966"/>
                <a:gridCol w="1034966"/>
                <a:gridCol w="1034966"/>
              </a:tblGrid>
              <a:tr h="568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Destroy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Q total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Min. Ch. El.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WS El.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Crit. W.S.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E.G. El.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EG slope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V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Flow 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Nf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</a:tr>
              <a:tr h="568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Apartment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cfs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ft/ft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ft/s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ft^2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</a:tr>
              <a:tr h="568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2-year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1240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602.46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609.57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607.76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610.33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0.010857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7.03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188.34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127.75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0.56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</a:tr>
              <a:tr h="568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5-year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1680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602.46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610.26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608.69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611.03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0.010376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7.49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326.45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261.92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0.56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</a:tr>
              <a:tr h="568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10-year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1990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602.46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610.43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610.39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611.34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0.012021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8.23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374.12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277.41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</a:tr>
              <a:tr h="2882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25-year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2440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602.46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610.83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610.83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611.7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0.01169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8.48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490.42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310.3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</a:tr>
              <a:tr h="568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50-year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2800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602.46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611.05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611.03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611.94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0.011974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8.78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561.98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324.64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0.61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</a:tr>
              <a:tr h="568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100-year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3260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602.46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611.36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611.29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612.21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0.011636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8.93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663.81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341.84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0.61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451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SOLUTION 3: Destroy the OBSTRUCTION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Flow Velocity has Decreased due to Larger Flow Area</a:t>
            </a:r>
          </a:p>
          <a:p>
            <a:r>
              <a:rPr lang="en-US" dirty="0" smtClean="0"/>
              <a:t>Less Worries on People along Waller Creek at Avenue F getting Flooded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Top Width Increased Significantly</a:t>
            </a:r>
          </a:p>
          <a:p>
            <a:r>
              <a:rPr lang="en-US" dirty="0" smtClean="0"/>
              <a:t>Where are all those people in the apartment going to go?</a:t>
            </a:r>
          </a:p>
          <a:p>
            <a:pPr lvl="1"/>
            <a:r>
              <a:rPr lang="en-US" dirty="0" smtClean="0"/>
              <a:t>MIGHT BE UT STUDENTS!!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620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1" y="27299"/>
            <a:ext cx="8534400" cy="1507067"/>
          </a:xfrm>
        </p:spPr>
        <p:txBody>
          <a:bodyPr/>
          <a:lstStyle/>
          <a:p>
            <a:pPr algn="l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84211" y="1534365"/>
            <a:ext cx="10745789" cy="49130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Discussion on Location</a:t>
            </a:r>
          </a:p>
          <a:p>
            <a:r>
              <a:rPr lang="en-US" sz="2800" dirty="0" err="1" smtClean="0"/>
              <a:t>Hydrodesign</a:t>
            </a:r>
            <a:r>
              <a:rPr lang="en-US" sz="2800" dirty="0" smtClean="0"/>
              <a:t> Process: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 smtClean="0"/>
              <a:t>Representation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 smtClean="0"/>
              <a:t>Process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 smtClean="0"/>
              <a:t>Evaluation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 smtClean="0"/>
              <a:t>Change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 smtClean="0"/>
              <a:t>Impact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 smtClean="0"/>
              <a:t>Decision</a:t>
            </a:r>
          </a:p>
          <a:p>
            <a:r>
              <a:rPr lang="en-US" sz="2800" dirty="0" smtClean="0"/>
              <a:t>Recommendations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9876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SOLUTION 4: Raise the Left and Right Overbanks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057400"/>
            <a:ext cx="3863898" cy="416128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Raise Both Sides of the Channel by 2.5 feet</a:t>
            </a:r>
          </a:p>
          <a:p>
            <a:pPr lvl="1"/>
            <a:r>
              <a:rPr lang="en-US" sz="2600" dirty="0" smtClean="0"/>
              <a:t>Road</a:t>
            </a:r>
          </a:p>
          <a:p>
            <a:pPr lvl="1"/>
            <a:r>
              <a:rPr lang="en-US" sz="2600" dirty="0" smtClean="0"/>
              <a:t>Apartment Complex</a:t>
            </a:r>
          </a:p>
          <a:p>
            <a:r>
              <a:rPr lang="en-US" sz="2800" dirty="0" smtClean="0"/>
              <a:t>Helps solve issue on Flooding along Apartment and Road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25" y="2322589"/>
            <a:ext cx="741997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02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Solution 4: Raise the left and right overbanks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55421553"/>
              </p:ext>
            </p:extLst>
          </p:nvPr>
        </p:nvGraphicFramePr>
        <p:xfrm>
          <a:off x="367993" y="2297153"/>
          <a:ext cx="11574967" cy="45799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8627"/>
                <a:gridCol w="1034634"/>
                <a:gridCol w="1034634"/>
                <a:gridCol w="1034634"/>
                <a:gridCol w="1034634"/>
                <a:gridCol w="1034634"/>
                <a:gridCol w="1034634"/>
                <a:gridCol w="1034634"/>
                <a:gridCol w="1034634"/>
                <a:gridCol w="1034634"/>
                <a:gridCol w="1034634"/>
              </a:tblGrid>
              <a:tr h="496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Elevate LOB and ROB by 2.5 feet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Q total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Min. Ch. El.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WS El.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Crit. W.S.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E.G. El.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EG slope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V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Flow 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Nf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</a:tr>
              <a:tr h="496471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cfs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ft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ft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ft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ft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ft/ft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ft/s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ft^2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ft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</a:tr>
              <a:tr h="496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2-year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1240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602.46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609.57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610.34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0.010909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7.04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179.09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42.77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0.56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</a:tr>
              <a:tr h="496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5-year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1680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602.46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610.09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611.22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0.014106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8.56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201.65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43.64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0.64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</a:tr>
              <a:tr h="496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10-year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1990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602.46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610.13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611.68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0.019369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10.07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203.13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43.7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0.76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</a:tr>
              <a:tr h="496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25-year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2440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602.46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610.06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610.03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612.47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0.030396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12.52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200.21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43.58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0.95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</a:tr>
              <a:tr h="496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50-year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2800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602.46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610.54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610.54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613.15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0.029632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13.08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221.53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44.39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0.95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</a:tr>
              <a:tr h="496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100-year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3260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602.46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611.18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611.18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613.98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0.028059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13.62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249.89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45.45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0.94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574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Significantly decreased the Top Width </a:t>
            </a:r>
          </a:p>
          <a:p>
            <a:pPr lvl="1"/>
            <a:r>
              <a:rPr lang="en-US" dirty="0" smtClean="0"/>
              <a:t>All to Top Width in the 40s feet</a:t>
            </a:r>
          </a:p>
          <a:p>
            <a:r>
              <a:rPr lang="en-US" dirty="0" smtClean="0"/>
              <a:t>Increased Flow Velocity though with Much Smaller Flow Area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Traffic Accidents due to Elevated Road???</a:t>
            </a:r>
          </a:p>
          <a:p>
            <a:pPr lvl="1"/>
            <a:r>
              <a:rPr lang="en-US" dirty="0" smtClean="0"/>
              <a:t>Means: Need to Raise 45</a:t>
            </a:r>
            <a:r>
              <a:rPr lang="en-US" baseline="30000" dirty="0" smtClean="0"/>
              <a:t>th</a:t>
            </a:r>
            <a:r>
              <a:rPr lang="en-US" dirty="0" smtClean="0"/>
              <a:t> Street Upstream (cost-inefficient)</a:t>
            </a:r>
          </a:p>
          <a:p>
            <a:r>
              <a:rPr lang="en-US" dirty="0" smtClean="0"/>
              <a:t>Soil Fill Needed</a:t>
            </a:r>
          </a:p>
          <a:p>
            <a:r>
              <a:rPr lang="en-US" dirty="0" smtClean="0"/>
              <a:t>Cost- High; Need to Raise Apartment and Road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pPr algn="l"/>
            <a:r>
              <a:rPr lang="en-US" dirty="0" smtClean="0"/>
              <a:t>SOLUTION 4: Raise the Left and Right Overbanks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1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717288"/>
            <a:ext cx="10820400" cy="450139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Conclude: </a:t>
            </a:r>
            <a:r>
              <a:rPr lang="en-US" sz="2800" smtClean="0"/>
              <a:t>Solution 2 </a:t>
            </a:r>
            <a:r>
              <a:rPr lang="en-US" sz="2800" dirty="0" smtClean="0"/>
              <a:t>(Elevate Apartment by 2.5 feet) is the most cost-effective solution</a:t>
            </a:r>
          </a:p>
          <a:p>
            <a:r>
              <a:rPr lang="en-US" sz="2800" dirty="0" smtClean="0"/>
              <a:t>2.5 Feet- Neutral Selection for Elevation</a:t>
            </a:r>
          </a:p>
          <a:p>
            <a:pPr lvl="1"/>
            <a:r>
              <a:rPr lang="en-US" sz="2600" dirty="0" smtClean="0"/>
              <a:t>Water-Surface Level for 100-year Storm Still Below Apartment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Solution Choice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682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15773"/>
            <a:ext cx="8610600" cy="1295400"/>
          </a:xfrm>
        </p:spPr>
        <p:txBody>
          <a:bodyPr/>
          <a:lstStyle/>
          <a:p>
            <a:r>
              <a:rPr lang="en-US" dirty="0" smtClean="0"/>
              <a:t>Photo of </a:t>
            </a:r>
            <a:r>
              <a:rPr lang="en-US" dirty="0" err="1" smtClean="0"/>
              <a:t>HeC</a:t>
            </a:r>
            <a:r>
              <a:rPr lang="en-US" dirty="0" smtClean="0"/>
              <a:t>-RAS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229" y="1302634"/>
            <a:ext cx="9757317" cy="5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3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Progress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851102"/>
            <a:ext cx="10820400" cy="436758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Auto-CAD Drawing of Waller Creek and Raised Apartment Elevation Needed!</a:t>
            </a:r>
          </a:p>
          <a:p>
            <a:r>
              <a:rPr lang="en-US" sz="2800" dirty="0" smtClean="0"/>
              <a:t>Incorporation into ArcGIS with the Raised HEC-RAS Model</a:t>
            </a:r>
          </a:p>
          <a:p>
            <a:r>
              <a:rPr lang="en-US" sz="2800" dirty="0" smtClean="0"/>
              <a:t>FOR MATT AND SCOTT: Please add any of the AutoCAD or GIS models with the solution if updated.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885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73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Waller Creek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057400"/>
            <a:ext cx="10820400" cy="4161285"/>
          </a:xfrm>
        </p:spPr>
        <p:txBody>
          <a:bodyPr/>
          <a:lstStyle/>
          <a:p>
            <a:r>
              <a:rPr lang="en-US" sz="2800" dirty="0" smtClean="0"/>
              <a:t>Flooding as a Fundamental Problem (Primary focus of Project)</a:t>
            </a:r>
          </a:p>
          <a:p>
            <a:pPr lvl="1"/>
            <a:r>
              <a:rPr lang="en-US" sz="2400" dirty="0" smtClean="0"/>
              <a:t>2/3 of Natural Disasters due to Flooding</a:t>
            </a:r>
          </a:p>
          <a:p>
            <a:pPr lvl="1"/>
            <a:r>
              <a:rPr lang="en-US" sz="2400" dirty="0" smtClean="0"/>
              <a:t>Examples of Flooding Disasters: Halloween Flood (10/31/2013), Sandy (2012); a lot of them over the world!</a:t>
            </a:r>
          </a:p>
          <a:p>
            <a:r>
              <a:rPr lang="en-US" sz="2800" dirty="0" smtClean="0"/>
              <a:t>Water Quality another issue (will not be the primary focus of project)</a:t>
            </a:r>
          </a:p>
          <a:p>
            <a:pPr lvl="1"/>
            <a:r>
              <a:rPr lang="en-US" sz="2400" dirty="0" smtClean="0"/>
              <a:t>Buildings simply “getting rid of water as quickly as possible”</a:t>
            </a:r>
          </a:p>
          <a:p>
            <a:pPr lvl="1"/>
            <a:r>
              <a:rPr lang="en-US" sz="2400" dirty="0" smtClean="0"/>
              <a:t>NOT the primary emphasis for this project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409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Area of Study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057400"/>
            <a:ext cx="5311775" cy="4161285"/>
          </a:xfrm>
        </p:spPr>
        <p:txBody>
          <a:bodyPr/>
          <a:lstStyle/>
          <a:p>
            <a:r>
              <a:rPr lang="en-US" dirty="0" smtClean="0"/>
              <a:t>FOCUS OF PROJECT: 45</a:t>
            </a:r>
            <a:r>
              <a:rPr lang="en-US" baseline="30000" dirty="0" smtClean="0"/>
              <a:t>th</a:t>
            </a:r>
            <a:r>
              <a:rPr lang="en-US" dirty="0" smtClean="0"/>
              <a:t> Street and Avenue F Area</a:t>
            </a:r>
          </a:p>
          <a:p>
            <a:pPr lvl="1"/>
            <a:r>
              <a:rPr lang="en-US" dirty="0" smtClean="0"/>
              <a:t>Apartment Complex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45" y="2495938"/>
            <a:ext cx="6351485" cy="3916056"/>
          </a:xfrm>
        </p:spPr>
      </p:pic>
      <p:sp>
        <p:nvSpPr>
          <p:cNvPr id="10" name="Oval 9"/>
          <p:cNvSpPr/>
          <p:nvPr/>
        </p:nvSpPr>
        <p:spPr>
          <a:xfrm>
            <a:off x="6102220" y="3760237"/>
            <a:ext cx="1446245" cy="149289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035282" y="2286000"/>
            <a:ext cx="839755" cy="145557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49736" y="1916668"/>
            <a:ext cx="2865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Apartment Complex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768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Representation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can the Study Area be Described?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Waller Creek through Avenue F and 45</a:t>
            </a:r>
            <a:r>
              <a:rPr lang="en-US" baseline="30000" dirty="0" smtClean="0"/>
              <a:t>th</a:t>
            </a:r>
            <a:r>
              <a:rPr lang="en-US" dirty="0" smtClean="0"/>
              <a:t> Street</a:t>
            </a:r>
          </a:p>
          <a:p>
            <a:r>
              <a:rPr lang="en-US" dirty="0" smtClean="0"/>
              <a:t>Approximately 22,500 feet from downstream of Waller Creek Reach</a:t>
            </a:r>
          </a:p>
          <a:p>
            <a:r>
              <a:rPr lang="en-US" dirty="0" smtClean="0"/>
              <a:t>Apartment on one side of creek and road on another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170" y="1874192"/>
            <a:ext cx="5927153" cy="416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28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does the Study Area Operate?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Waller Creek flows downstream along the route indicated</a:t>
            </a:r>
          </a:p>
          <a:p>
            <a:r>
              <a:rPr lang="en-US" dirty="0" smtClean="0"/>
              <a:t>Flows through the park</a:t>
            </a:r>
          </a:p>
          <a:p>
            <a:r>
              <a:rPr lang="en-US" dirty="0" smtClean="0"/>
              <a:t>Two Bridges:</a:t>
            </a:r>
          </a:p>
          <a:p>
            <a:pPr lvl="1"/>
            <a:r>
              <a:rPr lang="en-US" dirty="0" smtClean="0"/>
              <a:t>45</a:t>
            </a:r>
            <a:r>
              <a:rPr lang="en-US" baseline="30000" dirty="0" smtClean="0"/>
              <a:t>th</a:t>
            </a:r>
            <a:r>
              <a:rPr lang="en-US" dirty="0" smtClean="0"/>
              <a:t> Street</a:t>
            </a:r>
          </a:p>
          <a:p>
            <a:pPr lvl="1"/>
            <a:r>
              <a:rPr lang="en-US" dirty="0" smtClean="0"/>
              <a:t>Avenue F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15609" r="555" b="3909"/>
          <a:stretch/>
        </p:blipFill>
        <p:spPr>
          <a:xfrm>
            <a:off x="5363737" y="2057399"/>
            <a:ext cx="6791093" cy="4666785"/>
          </a:xfrm>
        </p:spPr>
      </p:pic>
      <p:grpSp>
        <p:nvGrpSpPr>
          <p:cNvPr id="6" name="Group 5"/>
          <p:cNvGrpSpPr/>
          <p:nvPr/>
        </p:nvGrpSpPr>
        <p:grpSpPr>
          <a:xfrm>
            <a:off x="7359805" y="2194002"/>
            <a:ext cx="3087098" cy="3437364"/>
            <a:chOff x="7359805" y="2194002"/>
            <a:chExt cx="3087098" cy="3437364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7359805" y="2194002"/>
              <a:ext cx="245327" cy="81371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7605132" y="3713356"/>
              <a:ext cx="780585" cy="53525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8953500" y="4583151"/>
              <a:ext cx="313163" cy="104821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8661013" y="3247464"/>
              <a:ext cx="906734" cy="12297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8953500" y="2898989"/>
              <a:ext cx="1493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Bridges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 flipV="1">
              <a:off x="7482468" y="2709746"/>
              <a:ext cx="1471032" cy="2864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1572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Is the Study Area Working Well?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NO!!!</a:t>
            </a:r>
          </a:p>
          <a:p>
            <a:r>
              <a:rPr lang="en-US" dirty="0" smtClean="0"/>
              <a:t>The Apartment Complex Directly in the 25-year AND 100-year Floodplain</a:t>
            </a:r>
          </a:p>
          <a:p>
            <a:r>
              <a:rPr lang="en-US" dirty="0" smtClean="0"/>
              <a:t>Karl McArthur: Flooding Problems between 41</a:t>
            </a:r>
            <a:r>
              <a:rPr lang="en-US" baseline="30000" dirty="0" smtClean="0"/>
              <a:t>st</a:t>
            </a:r>
            <a:r>
              <a:rPr lang="en-US" dirty="0" smtClean="0"/>
              <a:t> and 47</a:t>
            </a:r>
            <a:r>
              <a:rPr lang="en-US" baseline="30000" dirty="0" smtClean="0"/>
              <a:t>th</a:t>
            </a:r>
            <a:r>
              <a:rPr lang="en-US" dirty="0" smtClean="0"/>
              <a:t> Street</a:t>
            </a:r>
          </a:p>
          <a:p>
            <a:pPr lvl="1"/>
            <a:r>
              <a:rPr lang="en-US" dirty="0" smtClean="0"/>
              <a:t>Particularly Area on the right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482" y="1706138"/>
            <a:ext cx="6215531" cy="49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88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897" y="1967271"/>
            <a:ext cx="9717006" cy="489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27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028" y="215498"/>
            <a:ext cx="7318343" cy="6434964"/>
          </a:xfrm>
        </p:spPr>
      </p:pic>
      <p:cxnSp>
        <p:nvCxnSpPr>
          <p:cNvPr id="9" name="Straight Arrow Connector 8"/>
          <p:cNvCxnSpPr/>
          <p:nvPr/>
        </p:nvCxnSpPr>
        <p:spPr>
          <a:xfrm>
            <a:off x="1852863" y="5197642"/>
            <a:ext cx="3104148" cy="641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4566" y="4692316"/>
            <a:ext cx="1668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Cross Section to Modify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46641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113</TotalTime>
  <Words>1045</Words>
  <Application>Microsoft Office PowerPoint</Application>
  <PresentationFormat>Custom</PresentationFormat>
  <Paragraphs>460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Vapor Trail</vt:lpstr>
      <vt:lpstr>Waller Creek Flooding along 45th Street</vt:lpstr>
      <vt:lpstr>Overview</vt:lpstr>
      <vt:lpstr>Waller Creek</vt:lpstr>
      <vt:lpstr>Area of Study</vt:lpstr>
      <vt:lpstr>Representation</vt:lpstr>
      <vt:lpstr>PROCESS</vt:lpstr>
      <vt:lpstr>Evaluation</vt:lpstr>
      <vt:lpstr>EVALUATION</vt:lpstr>
      <vt:lpstr>PowerPoint Presentation</vt:lpstr>
      <vt:lpstr>PowerPoint Presentation</vt:lpstr>
      <vt:lpstr>CHANGE</vt:lpstr>
      <vt:lpstr>SOLUTION 1: DO NOTHING</vt:lpstr>
      <vt:lpstr>SOLUTION 1: DO NOTHING</vt:lpstr>
      <vt:lpstr>SOLUTION 2: Elevate the Apartment (Right OverBank)</vt:lpstr>
      <vt:lpstr>Solution 2: Raise the Apartment</vt:lpstr>
      <vt:lpstr>SOLUTION 2 Results</vt:lpstr>
      <vt:lpstr>Solution 3: Destroy the Obstruction</vt:lpstr>
      <vt:lpstr>SOLUTION 3: Destroy the Obstruction</vt:lpstr>
      <vt:lpstr>SOLUTION 3: Destroy the OBSTRUCTION</vt:lpstr>
      <vt:lpstr>SOLUTION 4: Raise the Left and Right Overbanks</vt:lpstr>
      <vt:lpstr>Solution 4: Raise the left and right overbanks</vt:lpstr>
      <vt:lpstr>SOLUTION 4: Raise the Left and Right Overbanks</vt:lpstr>
      <vt:lpstr>Solution Choice</vt:lpstr>
      <vt:lpstr>Photo of HeC-RAS model</vt:lpstr>
      <vt:lpstr>Progress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Waller Creek Flooding along 45th Street</dc:title>
  <dc:creator>Su, Juhn-Yuan</dc:creator>
  <cp:lastModifiedBy>Maidment</cp:lastModifiedBy>
  <cp:revision>55</cp:revision>
  <dcterms:created xsi:type="dcterms:W3CDTF">2014-04-29T13:54:29Z</dcterms:created>
  <dcterms:modified xsi:type="dcterms:W3CDTF">2014-05-01T02:38:54Z</dcterms:modified>
</cp:coreProperties>
</file>