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7" r:id="rId5"/>
    <p:sldId id="292" r:id="rId6"/>
    <p:sldId id="293" r:id="rId7"/>
    <p:sldId id="268" r:id="rId8"/>
    <p:sldId id="294" r:id="rId9"/>
    <p:sldId id="279" r:id="rId10"/>
    <p:sldId id="280" r:id="rId11"/>
    <p:sldId id="284" r:id="rId12"/>
    <p:sldId id="289" r:id="rId13"/>
    <p:sldId id="285" r:id="rId14"/>
    <p:sldId id="287" r:id="rId15"/>
    <p:sldId id="286" r:id="rId16"/>
    <p:sldId id="290" r:id="rId17"/>
    <p:sldId id="281" r:id="rId18"/>
    <p:sldId id="282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4" autoAdjust="0"/>
    <p:restoredTop sz="96305" autoAdjust="0"/>
  </p:normalViewPr>
  <p:slideViewPr>
    <p:cSldViewPr snapToGrid="0">
      <p:cViewPr varScale="1">
        <p:scale>
          <a:sx n="123" d="100"/>
          <a:sy n="123" d="100"/>
        </p:scale>
        <p:origin x="114" y="138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2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D0A3D-8CC4-4EE1-B1B7-25749B7FBB1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0D8CCF-5E22-4182-9532-8AC93E056EC2}">
      <dgm:prSet phldrT="[Text]"/>
      <dgm:spPr/>
      <dgm:t>
        <a:bodyPr/>
        <a:lstStyle/>
        <a:p>
          <a:r>
            <a:rPr lang="en-US" dirty="0" smtClean="0"/>
            <a:t>Representation</a:t>
          </a:r>
        </a:p>
      </dgm:t>
    </dgm:pt>
    <dgm:pt modelId="{D60BF455-2592-45C2-BF5E-39C3D7B4F512}" type="parTrans" cxnId="{707EE830-7AB5-4CF3-90F5-96173C831F2B}">
      <dgm:prSet/>
      <dgm:spPr/>
      <dgm:t>
        <a:bodyPr/>
        <a:lstStyle/>
        <a:p>
          <a:endParaRPr lang="en-US"/>
        </a:p>
      </dgm:t>
    </dgm:pt>
    <dgm:pt modelId="{297073E2-AC00-4A20-9BED-D1840E42753D}" type="sibTrans" cxnId="{707EE830-7AB5-4CF3-90F5-96173C831F2B}">
      <dgm:prSet/>
      <dgm:spPr/>
      <dgm:t>
        <a:bodyPr/>
        <a:lstStyle/>
        <a:p>
          <a:endParaRPr lang="en-US"/>
        </a:p>
      </dgm:t>
    </dgm:pt>
    <dgm:pt modelId="{0A18F29E-60B4-4146-86A5-A3D31F86CDA0}">
      <dgm:prSet phldrT="[Text]"/>
      <dgm:spPr/>
      <dgm:t>
        <a:bodyPr/>
        <a:lstStyle/>
        <a:p>
          <a:r>
            <a:rPr lang="en-US" dirty="0" smtClean="0"/>
            <a:t>Process</a:t>
          </a:r>
          <a:endParaRPr lang="en-US" dirty="0"/>
        </a:p>
      </dgm:t>
    </dgm:pt>
    <dgm:pt modelId="{4A23CB23-5267-4370-AF08-1AD57431482B}" type="parTrans" cxnId="{CD86F302-1C1A-463A-898C-8C7BE00EF7AD}">
      <dgm:prSet/>
      <dgm:spPr/>
      <dgm:t>
        <a:bodyPr/>
        <a:lstStyle/>
        <a:p>
          <a:endParaRPr lang="en-US"/>
        </a:p>
      </dgm:t>
    </dgm:pt>
    <dgm:pt modelId="{3455935B-9D90-4A9D-A528-C0D5864234C6}" type="sibTrans" cxnId="{CD86F302-1C1A-463A-898C-8C7BE00EF7AD}">
      <dgm:prSet/>
      <dgm:spPr/>
      <dgm:t>
        <a:bodyPr/>
        <a:lstStyle/>
        <a:p>
          <a:endParaRPr lang="en-US"/>
        </a:p>
      </dgm:t>
    </dgm:pt>
    <dgm:pt modelId="{57DDBA15-D962-4063-8DCA-C36567CBFE8F}">
      <dgm:prSet phldrT="[Text]"/>
      <dgm:spPr/>
      <dgm:t>
        <a:bodyPr/>
        <a:lstStyle/>
        <a:p>
          <a:r>
            <a:rPr lang="en-US" dirty="0" smtClean="0"/>
            <a:t>Evaluation</a:t>
          </a:r>
          <a:endParaRPr lang="en-US" dirty="0"/>
        </a:p>
      </dgm:t>
    </dgm:pt>
    <dgm:pt modelId="{D2169C99-D6C2-4BBA-B1B7-2C0678D1C4B0}" type="parTrans" cxnId="{124502B4-32D4-4CE7-B6C1-311A7F110327}">
      <dgm:prSet/>
      <dgm:spPr/>
      <dgm:t>
        <a:bodyPr/>
        <a:lstStyle/>
        <a:p>
          <a:endParaRPr lang="en-US"/>
        </a:p>
      </dgm:t>
    </dgm:pt>
    <dgm:pt modelId="{7BF5ECBD-B2E6-4865-8371-EACB391B4647}" type="sibTrans" cxnId="{124502B4-32D4-4CE7-B6C1-311A7F110327}">
      <dgm:prSet/>
      <dgm:spPr/>
      <dgm:t>
        <a:bodyPr/>
        <a:lstStyle/>
        <a:p>
          <a:endParaRPr lang="en-US"/>
        </a:p>
      </dgm:t>
    </dgm:pt>
    <dgm:pt modelId="{AAAFFE26-46CC-498D-8E64-68AC8206287F}">
      <dgm:prSet phldrT="[Text]"/>
      <dgm:spPr/>
      <dgm:t>
        <a:bodyPr/>
        <a:lstStyle/>
        <a:p>
          <a:r>
            <a:rPr lang="en-US" dirty="0" smtClean="0"/>
            <a:t>Change</a:t>
          </a:r>
          <a:endParaRPr lang="en-US" dirty="0"/>
        </a:p>
      </dgm:t>
    </dgm:pt>
    <dgm:pt modelId="{677FBA1A-15A9-4505-8E57-D88767FEFED5}" type="parTrans" cxnId="{28845A48-CF9D-4F5A-A11E-A2C98EAE5B35}">
      <dgm:prSet/>
      <dgm:spPr/>
      <dgm:t>
        <a:bodyPr/>
        <a:lstStyle/>
        <a:p>
          <a:endParaRPr lang="en-US"/>
        </a:p>
      </dgm:t>
    </dgm:pt>
    <dgm:pt modelId="{BA1A3DD5-83E0-439A-BB9A-98500BBBCC5B}" type="sibTrans" cxnId="{28845A48-CF9D-4F5A-A11E-A2C98EAE5B35}">
      <dgm:prSet/>
      <dgm:spPr/>
      <dgm:t>
        <a:bodyPr/>
        <a:lstStyle/>
        <a:p>
          <a:endParaRPr lang="en-US"/>
        </a:p>
      </dgm:t>
    </dgm:pt>
    <dgm:pt modelId="{0F6740B7-2018-40C9-B896-EF1BCCAF1935}">
      <dgm:prSet phldrT="[Text]"/>
      <dgm:spPr/>
      <dgm:t>
        <a:bodyPr/>
        <a:lstStyle/>
        <a:p>
          <a:r>
            <a:rPr lang="en-US" dirty="0" smtClean="0"/>
            <a:t>Impact</a:t>
          </a:r>
          <a:endParaRPr lang="en-US" dirty="0"/>
        </a:p>
      </dgm:t>
    </dgm:pt>
    <dgm:pt modelId="{C88F43DE-18C9-49BC-A54B-08518E3785D0}" type="parTrans" cxnId="{225FE696-8CF8-4EC8-B390-ACBF41DC17C9}">
      <dgm:prSet/>
      <dgm:spPr/>
      <dgm:t>
        <a:bodyPr/>
        <a:lstStyle/>
        <a:p>
          <a:endParaRPr lang="en-US"/>
        </a:p>
      </dgm:t>
    </dgm:pt>
    <dgm:pt modelId="{D96F2036-8362-44F9-BE18-06B41ED82C52}" type="sibTrans" cxnId="{225FE696-8CF8-4EC8-B390-ACBF41DC17C9}">
      <dgm:prSet/>
      <dgm:spPr/>
      <dgm:t>
        <a:bodyPr/>
        <a:lstStyle/>
        <a:p>
          <a:endParaRPr lang="en-US"/>
        </a:p>
      </dgm:t>
    </dgm:pt>
    <dgm:pt modelId="{1CEAE1A1-4343-4586-AB18-0E058195DA2E}">
      <dgm:prSet phldrT="[Text]"/>
      <dgm:spPr/>
      <dgm:t>
        <a:bodyPr/>
        <a:lstStyle/>
        <a:p>
          <a:r>
            <a:rPr lang="en-US" dirty="0" smtClean="0"/>
            <a:t>Decision</a:t>
          </a:r>
          <a:endParaRPr lang="en-US" dirty="0"/>
        </a:p>
      </dgm:t>
    </dgm:pt>
    <dgm:pt modelId="{5EF8BD7C-2B85-42D4-93B4-CC3FC683C1F5}" type="parTrans" cxnId="{7D766879-AED5-431D-9151-695A9F246E7B}">
      <dgm:prSet/>
      <dgm:spPr/>
      <dgm:t>
        <a:bodyPr/>
        <a:lstStyle/>
        <a:p>
          <a:endParaRPr lang="en-US"/>
        </a:p>
      </dgm:t>
    </dgm:pt>
    <dgm:pt modelId="{CEF3EF1E-BFD4-45B1-9ECF-CF4D9DAF3963}" type="sibTrans" cxnId="{7D766879-AED5-431D-9151-695A9F246E7B}">
      <dgm:prSet/>
      <dgm:spPr/>
      <dgm:t>
        <a:bodyPr/>
        <a:lstStyle/>
        <a:p>
          <a:endParaRPr lang="en-US"/>
        </a:p>
      </dgm:t>
    </dgm:pt>
    <dgm:pt modelId="{A901E6F4-C8C3-41E4-A9DB-F3E934FE92FF}" type="pres">
      <dgm:prSet presAssocID="{42AD0A3D-8CC4-4EE1-B1B7-25749B7FBB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5FD3E4F-07A8-4A94-B6A2-8168AF04409C}" type="pres">
      <dgm:prSet presAssocID="{42AD0A3D-8CC4-4EE1-B1B7-25749B7FBB1B}" presName="Name1" presStyleCnt="0"/>
      <dgm:spPr/>
    </dgm:pt>
    <dgm:pt modelId="{10623702-31FB-4950-9F7D-6AC35D1A53D6}" type="pres">
      <dgm:prSet presAssocID="{42AD0A3D-8CC4-4EE1-B1B7-25749B7FBB1B}" presName="cycle" presStyleCnt="0"/>
      <dgm:spPr/>
    </dgm:pt>
    <dgm:pt modelId="{E41D603C-68E1-44C6-B7AE-3A7C32CC2856}" type="pres">
      <dgm:prSet presAssocID="{42AD0A3D-8CC4-4EE1-B1B7-25749B7FBB1B}" presName="srcNode" presStyleLbl="node1" presStyleIdx="0" presStyleCnt="6"/>
      <dgm:spPr/>
    </dgm:pt>
    <dgm:pt modelId="{1E245006-0186-487F-A929-0CD938A262CD}" type="pres">
      <dgm:prSet presAssocID="{42AD0A3D-8CC4-4EE1-B1B7-25749B7FBB1B}" presName="conn" presStyleLbl="parChTrans1D2" presStyleIdx="0" presStyleCnt="1"/>
      <dgm:spPr/>
      <dgm:t>
        <a:bodyPr/>
        <a:lstStyle/>
        <a:p>
          <a:endParaRPr lang="en-US"/>
        </a:p>
      </dgm:t>
    </dgm:pt>
    <dgm:pt modelId="{F1545D49-33A1-4B42-BE08-DBFE7EF6A6B7}" type="pres">
      <dgm:prSet presAssocID="{42AD0A3D-8CC4-4EE1-B1B7-25749B7FBB1B}" presName="extraNode" presStyleLbl="node1" presStyleIdx="0" presStyleCnt="6"/>
      <dgm:spPr/>
    </dgm:pt>
    <dgm:pt modelId="{75B3CC14-AB3C-4F9D-9098-74BAA84C22D2}" type="pres">
      <dgm:prSet presAssocID="{42AD0A3D-8CC4-4EE1-B1B7-25749B7FBB1B}" presName="dstNode" presStyleLbl="node1" presStyleIdx="0" presStyleCnt="6"/>
      <dgm:spPr/>
    </dgm:pt>
    <dgm:pt modelId="{A788B4E3-9B3E-4F10-8B97-78A2918D33EF}" type="pres">
      <dgm:prSet presAssocID="{8F0D8CCF-5E22-4182-9532-8AC93E056EC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B1D09-BC12-43CF-9CA8-2F3747430498}" type="pres">
      <dgm:prSet presAssocID="{8F0D8CCF-5E22-4182-9532-8AC93E056EC2}" presName="accent_1" presStyleCnt="0"/>
      <dgm:spPr/>
    </dgm:pt>
    <dgm:pt modelId="{FC5DC1D4-466C-439A-A5CA-AA157580B534}" type="pres">
      <dgm:prSet presAssocID="{8F0D8CCF-5E22-4182-9532-8AC93E056EC2}" presName="accentRepeatNode" presStyleLbl="solidFgAcc1" presStyleIdx="0" presStyleCnt="6"/>
      <dgm:spPr/>
    </dgm:pt>
    <dgm:pt modelId="{D8468232-3632-4B6D-8BD4-04177791ECA6}" type="pres">
      <dgm:prSet presAssocID="{0A18F29E-60B4-4146-86A5-A3D31F86CDA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62D0C-1CE8-4450-8001-2B36FDE25F6D}" type="pres">
      <dgm:prSet presAssocID="{0A18F29E-60B4-4146-86A5-A3D31F86CDA0}" presName="accent_2" presStyleCnt="0"/>
      <dgm:spPr/>
    </dgm:pt>
    <dgm:pt modelId="{1CB6BCBD-4803-49F3-BC91-E47CC6A7983F}" type="pres">
      <dgm:prSet presAssocID="{0A18F29E-60B4-4146-86A5-A3D31F86CDA0}" presName="accentRepeatNode" presStyleLbl="solidFgAcc1" presStyleIdx="1" presStyleCnt="6"/>
      <dgm:spPr/>
    </dgm:pt>
    <dgm:pt modelId="{F0D44986-BBDF-4F7E-99D1-7AEE007C551A}" type="pres">
      <dgm:prSet presAssocID="{57DDBA15-D962-4063-8DCA-C36567CBFE8F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FAF1F-459F-4472-AAA1-54BCF6825931}" type="pres">
      <dgm:prSet presAssocID="{57DDBA15-D962-4063-8DCA-C36567CBFE8F}" presName="accent_3" presStyleCnt="0"/>
      <dgm:spPr/>
    </dgm:pt>
    <dgm:pt modelId="{E772A1E6-7C3C-42AC-9035-79100EE6559A}" type="pres">
      <dgm:prSet presAssocID="{57DDBA15-D962-4063-8DCA-C36567CBFE8F}" presName="accentRepeatNode" presStyleLbl="solidFgAcc1" presStyleIdx="2" presStyleCnt="6"/>
      <dgm:spPr/>
    </dgm:pt>
    <dgm:pt modelId="{DFC0A4B3-936E-4397-BDE8-248A41BF5120}" type="pres">
      <dgm:prSet presAssocID="{AAAFFE26-46CC-498D-8E64-68AC8206287F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35F09-EAD8-4E56-B410-468F3B707B69}" type="pres">
      <dgm:prSet presAssocID="{AAAFFE26-46CC-498D-8E64-68AC8206287F}" presName="accent_4" presStyleCnt="0"/>
      <dgm:spPr/>
    </dgm:pt>
    <dgm:pt modelId="{9A536492-194E-4749-9719-97EAE62307EB}" type="pres">
      <dgm:prSet presAssocID="{AAAFFE26-46CC-498D-8E64-68AC8206287F}" presName="accentRepeatNode" presStyleLbl="solidFgAcc1" presStyleIdx="3" presStyleCnt="6"/>
      <dgm:spPr/>
    </dgm:pt>
    <dgm:pt modelId="{E0E51093-C025-404E-8CD2-C03BF48CA063}" type="pres">
      <dgm:prSet presAssocID="{0F6740B7-2018-40C9-B896-EF1BCCAF1935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C35BDA-071A-44B8-BD5A-469E0D083153}" type="pres">
      <dgm:prSet presAssocID="{0F6740B7-2018-40C9-B896-EF1BCCAF1935}" presName="accent_5" presStyleCnt="0"/>
      <dgm:spPr/>
    </dgm:pt>
    <dgm:pt modelId="{23710310-105A-4DFB-848D-F6FCCC89DDAD}" type="pres">
      <dgm:prSet presAssocID="{0F6740B7-2018-40C9-B896-EF1BCCAF1935}" presName="accentRepeatNode" presStyleLbl="solidFgAcc1" presStyleIdx="4" presStyleCnt="6"/>
      <dgm:spPr/>
    </dgm:pt>
    <dgm:pt modelId="{5266C838-34E9-42EE-8E81-E2062BDC1CA4}" type="pres">
      <dgm:prSet presAssocID="{1CEAE1A1-4343-4586-AB18-0E058195DA2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2DCE4-8301-4103-9685-12A496DEEE04}" type="pres">
      <dgm:prSet presAssocID="{1CEAE1A1-4343-4586-AB18-0E058195DA2E}" presName="accent_6" presStyleCnt="0"/>
      <dgm:spPr/>
    </dgm:pt>
    <dgm:pt modelId="{610F39A0-9F45-4B78-BC30-1365D4656361}" type="pres">
      <dgm:prSet presAssocID="{1CEAE1A1-4343-4586-AB18-0E058195DA2E}" presName="accentRepeatNode" presStyleLbl="solidFgAcc1" presStyleIdx="5" presStyleCnt="6"/>
      <dgm:spPr/>
    </dgm:pt>
  </dgm:ptLst>
  <dgm:cxnLst>
    <dgm:cxn modelId="{CD86F302-1C1A-463A-898C-8C7BE00EF7AD}" srcId="{42AD0A3D-8CC4-4EE1-B1B7-25749B7FBB1B}" destId="{0A18F29E-60B4-4146-86A5-A3D31F86CDA0}" srcOrd="1" destOrd="0" parTransId="{4A23CB23-5267-4370-AF08-1AD57431482B}" sibTransId="{3455935B-9D90-4A9D-A528-C0D5864234C6}"/>
    <dgm:cxn modelId="{8CFC7507-1F83-47ED-AB5E-2527FDB3D56C}" type="presOf" srcId="{57DDBA15-D962-4063-8DCA-C36567CBFE8F}" destId="{F0D44986-BBDF-4F7E-99D1-7AEE007C551A}" srcOrd="0" destOrd="0" presId="urn:microsoft.com/office/officeart/2008/layout/VerticalCurvedList"/>
    <dgm:cxn modelId="{124502B4-32D4-4CE7-B6C1-311A7F110327}" srcId="{42AD0A3D-8CC4-4EE1-B1B7-25749B7FBB1B}" destId="{57DDBA15-D962-4063-8DCA-C36567CBFE8F}" srcOrd="2" destOrd="0" parTransId="{D2169C99-D6C2-4BBA-B1B7-2C0678D1C4B0}" sibTransId="{7BF5ECBD-B2E6-4865-8371-EACB391B4647}"/>
    <dgm:cxn modelId="{2E9A84EE-8CF2-4D37-A52E-236AAD79348B}" type="presOf" srcId="{42AD0A3D-8CC4-4EE1-B1B7-25749B7FBB1B}" destId="{A901E6F4-C8C3-41E4-A9DB-F3E934FE92FF}" srcOrd="0" destOrd="0" presId="urn:microsoft.com/office/officeart/2008/layout/VerticalCurvedList"/>
    <dgm:cxn modelId="{707EE830-7AB5-4CF3-90F5-96173C831F2B}" srcId="{42AD0A3D-8CC4-4EE1-B1B7-25749B7FBB1B}" destId="{8F0D8CCF-5E22-4182-9532-8AC93E056EC2}" srcOrd="0" destOrd="0" parTransId="{D60BF455-2592-45C2-BF5E-39C3D7B4F512}" sibTransId="{297073E2-AC00-4A20-9BED-D1840E42753D}"/>
    <dgm:cxn modelId="{225FE696-8CF8-4EC8-B390-ACBF41DC17C9}" srcId="{42AD0A3D-8CC4-4EE1-B1B7-25749B7FBB1B}" destId="{0F6740B7-2018-40C9-B896-EF1BCCAF1935}" srcOrd="4" destOrd="0" parTransId="{C88F43DE-18C9-49BC-A54B-08518E3785D0}" sibTransId="{D96F2036-8362-44F9-BE18-06B41ED82C52}"/>
    <dgm:cxn modelId="{28845A48-CF9D-4F5A-A11E-A2C98EAE5B35}" srcId="{42AD0A3D-8CC4-4EE1-B1B7-25749B7FBB1B}" destId="{AAAFFE26-46CC-498D-8E64-68AC8206287F}" srcOrd="3" destOrd="0" parTransId="{677FBA1A-15A9-4505-8E57-D88767FEFED5}" sibTransId="{BA1A3DD5-83E0-439A-BB9A-98500BBBCC5B}"/>
    <dgm:cxn modelId="{3A46C2CE-D351-48CA-948F-772AFAABC35C}" type="presOf" srcId="{297073E2-AC00-4A20-9BED-D1840E42753D}" destId="{1E245006-0186-487F-A929-0CD938A262CD}" srcOrd="0" destOrd="0" presId="urn:microsoft.com/office/officeart/2008/layout/VerticalCurvedList"/>
    <dgm:cxn modelId="{F372644B-C896-42FA-9F22-41DF085FE07A}" type="presOf" srcId="{1CEAE1A1-4343-4586-AB18-0E058195DA2E}" destId="{5266C838-34E9-42EE-8E81-E2062BDC1CA4}" srcOrd="0" destOrd="0" presId="urn:microsoft.com/office/officeart/2008/layout/VerticalCurvedList"/>
    <dgm:cxn modelId="{26753D9F-804E-4D96-960F-7EBA0CBE0C0D}" type="presOf" srcId="{0F6740B7-2018-40C9-B896-EF1BCCAF1935}" destId="{E0E51093-C025-404E-8CD2-C03BF48CA063}" srcOrd="0" destOrd="0" presId="urn:microsoft.com/office/officeart/2008/layout/VerticalCurvedList"/>
    <dgm:cxn modelId="{7D766879-AED5-431D-9151-695A9F246E7B}" srcId="{42AD0A3D-8CC4-4EE1-B1B7-25749B7FBB1B}" destId="{1CEAE1A1-4343-4586-AB18-0E058195DA2E}" srcOrd="5" destOrd="0" parTransId="{5EF8BD7C-2B85-42D4-93B4-CC3FC683C1F5}" sibTransId="{CEF3EF1E-BFD4-45B1-9ECF-CF4D9DAF3963}"/>
    <dgm:cxn modelId="{6FB4FAB8-C20C-4F81-A74D-A97B1C5814DC}" type="presOf" srcId="{0A18F29E-60B4-4146-86A5-A3D31F86CDA0}" destId="{D8468232-3632-4B6D-8BD4-04177791ECA6}" srcOrd="0" destOrd="0" presId="urn:microsoft.com/office/officeart/2008/layout/VerticalCurvedList"/>
    <dgm:cxn modelId="{6D466818-2FAD-48BB-BC7C-B9D0C3F32907}" type="presOf" srcId="{8F0D8CCF-5E22-4182-9532-8AC93E056EC2}" destId="{A788B4E3-9B3E-4F10-8B97-78A2918D33EF}" srcOrd="0" destOrd="0" presId="urn:microsoft.com/office/officeart/2008/layout/VerticalCurvedList"/>
    <dgm:cxn modelId="{A6387457-1874-438E-8915-6D90ED0FB7D8}" type="presOf" srcId="{AAAFFE26-46CC-498D-8E64-68AC8206287F}" destId="{DFC0A4B3-936E-4397-BDE8-248A41BF5120}" srcOrd="0" destOrd="0" presId="urn:microsoft.com/office/officeart/2008/layout/VerticalCurvedList"/>
    <dgm:cxn modelId="{8C026C76-DC27-49EB-B17A-30618C9CE015}" type="presParOf" srcId="{A901E6F4-C8C3-41E4-A9DB-F3E934FE92FF}" destId="{25FD3E4F-07A8-4A94-B6A2-8168AF04409C}" srcOrd="0" destOrd="0" presId="urn:microsoft.com/office/officeart/2008/layout/VerticalCurvedList"/>
    <dgm:cxn modelId="{DB3CDA82-75D6-4FE1-9B1C-65EB93120FAE}" type="presParOf" srcId="{25FD3E4F-07A8-4A94-B6A2-8168AF04409C}" destId="{10623702-31FB-4950-9F7D-6AC35D1A53D6}" srcOrd="0" destOrd="0" presId="urn:microsoft.com/office/officeart/2008/layout/VerticalCurvedList"/>
    <dgm:cxn modelId="{38649097-144B-4DFB-8490-FE0A124FAE00}" type="presParOf" srcId="{10623702-31FB-4950-9F7D-6AC35D1A53D6}" destId="{E41D603C-68E1-44C6-B7AE-3A7C32CC2856}" srcOrd="0" destOrd="0" presId="urn:microsoft.com/office/officeart/2008/layout/VerticalCurvedList"/>
    <dgm:cxn modelId="{5CE728B5-0F31-4786-9972-3F5FEC28BA4F}" type="presParOf" srcId="{10623702-31FB-4950-9F7D-6AC35D1A53D6}" destId="{1E245006-0186-487F-A929-0CD938A262CD}" srcOrd="1" destOrd="0" presId="urn:microsoft.com/office/officeart/2008/layout/VerticalCurvedList"/>
    <dgm:cxn modelId="{17B8F8C2-3CAF-4305-AB14-4E9CBCCB58DF}" type="presParOf" srcId="{10623702-31FB-4950-9F7D-6AC35D1A53D6}" destId="{F1545D49-33A1-4B42-BE08-DBFE7EF6A6B7}" srcOrd="2" destOrd="0" presId="urn:microsoft.com/office/officeart/2008/layout/VerticalCurvedList"/>
    <dgm:cxn modelId="{64CF5234-4B8A-49A9-90F5-6D500A48B11E}" type="presParOf" srcId="{10623702-31FB-4950-9F7D-6AC35D1A53D6}" destId="{75B3CC14-AB3C-4F9D-9098-74BAA84C22D2}" srcOrd="3" destOrd="0" presId="urn:microsoft.com/office/officeart/2008/layout/VerticalCurvedList"/>
    <dgm:cxn modelId="{3EA66310-B359-4185-841A-CB64B341F516}" type="presParOf" srcId="{25FD3E4F-07A8-4A94-B6A2-8168AF04409C}" destId="{A788B4E3-9B3E-4F10-8B97-78A2918D33EF}" srcOrd="1" destOrd="0" presId="urn:microsoft.com/office/officeart/2008/layout/VerticalCurvedList"/>
    <dgm:cxn modelId="{486D6813-A1E9-4EA6-941C-D8297D519065}" type="presParOf" srcId="{25FD3E4F-07A8-4A94-B6A2-8168AF04409C}" destId="{FC9B1D09-BC12-43CF-9CA8-2F3747430498}" srcOrd="2" destOrd="0" presId="urn:microsoft.com/office/officeart/2008/layout/VerticalCurvedList"/>
    <dgm:cxn modelId="{C21C9531-80F2-4BDD-950F-6FF263BFEDC9}" type="presParOf" srcId="{FC9B1D09-BC12-43CF-9CA8-2F3747430498}" destId="{FC5DC1D4-466C-439A-A5CA-AA157580B534}" srcOrd="0" destOrd="0" presId="urn:microsoft.com/office/officeart/2008/layout/VerticalCurvedList"/>
    <dgm:cxn modelId="{A3369ABF-A85D-4AB1-AA6D-06D0A5972124}" type="presParOf" srcId="{25FD3E4F-07A8-4A94-B6A2-8168AF04409C}" destId="{D8468232-3632-4B6D-8BD4-04177791ECA6}" srcOrd="3" destOrd="0" presId="urn:microsoft.com/office/officeart/2008/layout/VerticalCurvedList"/>
    <dgm:cxn modelId="{F6FB0562-9C19-4F74-9944-45931A7C2C7F}" type="presParOf" srcId="{25FD3E4F-07A8-4A94-B6A2-8168AF04409C}" destId="{27E62D0C-1CE8-4450-8001-2B36FDE25F6D}" srcOrd="4" destOrd="0" presId="urn:microsoft.com/office/officeart/2008/layout/VerticalCurvedList"/>
    <dgm:cxn modelId="{02085CA1-58D9-458F-927F-8AEFB2C7A745}" type="presParOf" srcId="{27E62D0C-1CE8-4450-8001-2B36FDE25F6D}" destId="{1CB6BCBD-4803-49F3-BC91-E47CC6A7983F}" srcOrd="0" destOrd="0" presId="urn:microsoft.com/office/officeart/2008/layout/VerticalCurvedList"/>
    <dgm:cxn modelId="{08B218CD-35D9-4017-91C3-7F20CC853398}" type="presParOf" srcId="{25FD3E4F-07A8-4A94-B6A2-8168AF04409C}" destId="{F0D44986-BBDF-4F7E-99D1-7AEE007C551A}" srcOrd="5" destOrd="0" presId="urn:microsoft.com/office/officeart/2008/layout/VerticalCurvedList"/>
    <dgm:cxn modelId="{110387DF-8A99-4384-97A9-57C59B8D2C8A}" type="presParOf" srcId="{25FD3E4F-07A8-4A94-B6A2-8168AF04409C}" destId="{7ADFAF1F-459F-4472-AAA1-54BCF6825931}" srcOrd="6" destOrd="0" presId="urn:microsoft.com/office/officeart/2008/layout/VerticalCurvedList"/>
    <dgm:cxn modelId="{690862FB-6924-477E-BCB5-7304207F645B}" type="presParOf" srcId="{7ADFAF1F-459F-4472-AAA1-54BCF6825931}" destId="{E772A1E6-7C3C-42AC-9035-79100EE6559A}" srcOrd="0" destOrd="0" presId="urn:microsoft.com/office/officeart/2008/layout/VerticalCurvedList"/>
    <dgm:cxn modelId="{831D21A2-681E-487E-870B-6B4F20699EFE}" type="presParOf" srcId="{25FD3E4F-07A8-4A94-B6A2-8168AF04409C}" destId="{DFC0A4B3-936E-4397-BDE8-248A41BF5120}" srcOrd="7" destOrd="0" presId="urn:microsoft.com/office/officeart/2008/layout/VerticalCurvedList"/>
    <dgm:cxn modelId="{73EE7E6E-D721-4A30-82A2-89D4995BD866}" type="presParOf" srcId="{25FD3E4F-07A8-4A94-B6A2-8168AF04409C}" destId="{4FC35F09-EAD8-4E56-B410-468F3B707B69}" srcOrd="8" destOrd="0" presId="urn:microsoft.com/office/officeart/2008/layout/VerticalCurvedList"/>
    <dgm:cxn modelId="{4A0A7541-4A67-4927-A971-0F54C4F5C6AB}" type="presParOf" srcId="{4FC35F09-EAD8-4E56-B410-468F3B707B69}" destId="{9A536492-194E-4749-9719-97EAE62307EB}" srcOrd="0" destOrd="0" presId="urn:microsoft.com/office/officeart/2008/layout/VerticalCurvedList"/>
    <dgm:cxn modelId="{A7EDA794-337B-4A94-9A44-73A6DE012135}" type="presParOf" srcId="{25FD3E4F-07A8-4A94-B6A2-8168AF04409C}" destId="{E0E51093-C025-404E-8CD2-C03BF48CA063}" srcOrd="9" destOrd="0" presId="urn:microsoft.com/office/officeart/2008/layout/VerticalCurvedList"/>
    <dgm:cxn modelId="{D8EDBC4D-B4E6-4451-8C07-DEE15CE85B6C}" type="presParOf" srcId="{25FD3E4F-07A8-4A94-B6A2-8168AF04409C}" destId="{74C35BDA-071A-44B8-BD5A-469E0D083153}" srcOrd="10" destOrd="0" presId="urn:microsoft.com/office/officeart/2008/layout/VerticalCurvedList"/>
    <dgm:cxn modelId="{4B978DF3-E0C5-4DFD-A40F-F61619E80E5C}" type="presParOf" srcId="{74C35BDA-071A-44B8-BD5A-469E0D083153}" destId="{23710310-105A-4DFB-848D-F6FCCC89DDAD}" srcOrd="0" destOrd="0" presId="urn:microsoft.com/office/officeart/2008/layout/VerticalCurvedList"/>
    <dgm:cxn modelId="{1EDE2691-C3EE-4F4F-B3F1-008C1F34029C}" type="presParOf" srcId="{25FD3E4F-07A8-4A94-B6A2-8168AF04409C}" destId="{5266C838-34E9-42EE-8E81-E2062BDC1CA4}" srcOrd="11" destOrd="0" presId="urn:microsoft.com/office/officeart/2008/layout/VerticalCurvedList"/>
    <dgm:cxn modelId="{6EA5B403-8F63-49CD-AEA1-149A4C2E7774}" type="presParOf" srcId="{25FD3E4F-07A8-4A94-B6A2-8168AF04409C}" destId="{3E52DCE4-8301-4103-9685-12A496DEEE04}" srcOrd="12" destOrd="0" presId="urn:microsoft.com/office/officeart/2008/layout/VerticalCurvedList"/>
    <dgm:cxn modelId="{D82BADF8-F11F-4239-8CD4-A677281A6A98}" type="presParOf" srcId="{3E52DCE4-8301-4103-9685-12A496DEEE04}" destId="{610F39A0-9F45-4B78-BC30-1365D46563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45006-0186-487F-A929-0CD938A262CD}">
      <dsp:nvSpPr>
        <dsp:cNvPr id="0" name=""/>
        <dsp:cNvSpPr/>
      </dsp:nvSpPr>
      <dsp:spPr>
        <a:xfrm>
          <a:off x="-7105120" y="-1086220"/>
          <a:ext cx="8456280" cy="8456280"/>
        </a:xfrm>
        <a:prstGeom prst="blockArc">
          <a:avLst>
            <a:gd name="adj1" fmla="val 18900000"/>
            <a:gd name="adj2" fmla="val 2700000"/>
            <a:gd name="adj3" fmla="val 25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88B4E3-9B3E-4F10-8B97-78A2918D33EF}">
      <dsp:nvSpPr>
        <dsp:cNvPr id="0" name=""/>
        <dsp:cNvSpPr/>
      </dsp:nvSpPr>
      <dsp:spPr>
        <a:xfrm>
          <a:off x="503021" y="330907"/>
          <a:ext cx="889691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Representation</a:t>
          </a:r>
        </a:p>
      </dsp:txBody>
      <dsp:txXfrm>
        <a:off x="503021" y="330907"/>
        <a:ext cx="8896910" cy="661562"/>
      </dsp:txXfrm>
    </dsp:sp>
    <dsp:sp modelId="{FC5DC1D4-466C-439A-A5CA-AA157580B534}">
      <dsp:nvSpPr>
        <dsp:cNvPr id="0" name=""/>
        <dsp:cNvSpPr/>
      </dsp:nvSpPr>
      <dsp:spPr>
        <a:xfrm>
          <a:off x="89544" y="248211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468232-3632-4B6D-8BD4-04177791ECA6}">
      <dsp:nvSpPr>
        <dsp:cNvPr id="0" name=""/>
        <dsp:cNvSpPr/>
      </dsp:nvSpPr>
      <dsp:spPr>
        <a:xfrm>
          <a:off x="1047201" y="1323125"/>
          <a:ext cx="835273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Process</a:t>
          </a:r>
          <a:endParaRPr lang="en-US" sz="3400" kern="1200" dirty="0"/>
        </a:p>
      </dsp:txBody>
      <dsp:txXfrm>
        <a:off x="1047201" y="1323125"/>
        <a:ext cx="8352730" cy="661562"/>
      </dsp:txXfrm>
    </dsp:sp>
    <dsp:sp modelId="{1CB6BCBD-4803-49F3-BC91-E47CC6A7983F}">
      <dsp:nvSpPr>
        <dsp:cNvPr id="0" name=""/>
        <dsp:cNvSpPr/>
      </dsp:nvSpPr>
      <dsp:spPr>
        <a:xfrm>
          <a:off x="633725" y="1240430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44986-BBDF-4F7E-99D1-7AEE007C551A}">
      <dsp:nvSpPr>
        <dsp:cNvPr id="0" name=""/>
        <dsp:cNvSpPr/>
      </dsp:nvSpPr>
      <dsp:spPr>
        <a:xfrm>
          <a:off x="1296042" y="2315343"/>
          <a:ext cx="810389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Evaluation</a:t>
          </a:r>
          <a:endParaRPr lang="en-US" sz="3400" kern="1200" dirty="0"/>
        </a:p>
      </dsp:txBody>
      <dsp:txXfrm>
        <a:off x="1296042" y="2315343"/>
        <a:ext cx="8103890" cy="661562"/>
      </dsp:txXfrm>
    </dsp:sp>
    <dsp:sp modelId="{E772A1E6-7C3C-42AC-9035-79100EE6559A}">
      <dsp:nvSpPr>
        <dsp:cNvPr id="0" name=""/>
        <dsp:cNvSpPr/>
      </dsp:nvSpPr>
      <dsp:spPr>
        <a:xfrm>
          <a:off x="882565" y="2232648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0A4B3-936E-4397-BDE8-248A41BF5120}">
      <dsp:nvSpPr>
        <dsp:cNvPr id="0" name=""/>
        <dsp:cNvSpPr/>
      </dsp:nvSpPr>
      <dsp:spPr>
        <a:xfrm>
          <a:off x="1296042" y="3306933"/>
          <a:ext cx="810389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Change</a:t>
          </a:r>
          <a:endParaRPr lang="en-US" sz="3400" kern="1200" dirty="0"/>
        </a:p>
      </dsp:txBody>
      <dsp:txXfrm>
        <a:off x="1296042" y="3306933"/>
        <a:ext cx="8103890" cy="661562"/>
      </dsp:txXfrm>
    </dsp:sp>
    <dsp:sp modelId="{9A536492-194E-4749-9719-97EAE62307EB}">
      <dsp:nvSpPr>
        <dsp:cNvPr id="0" name=""/>
        <dsp:cNvSpPr/>
      </dsp:nvSpPr>
      <dsp:spPr>
        <a:xfrm>
          <a:off x="882565" y="3224238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51093-C025-404E-8CD2-C03BF48CA063}">
      <dsp:nvSpPr>
        <dsp:cNvPr id="0" name=""/>
        <dsp:cNvSpPr/>
      </dsp:nvSpPr>
      <dsp:spPr>
        <a:xfrm>
          <a:off x="1047201" y="4299151"/>
          <a:ext cx="835273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Impact</a:t>
          </a:r>
          <a:endParaRPr lang="en-US" sz="3400" kern="1200" dirty="0"/>
        </a:p>
      </dsp:txBody>
      <dsp:txXfrm>
        <a:off x="1047201" y="4299151"/>
        <a:ext cx="8352730" cy="661562"/>
      </dsp:txXfrm>
    </dsp:sp>
    <dsp:sp modelId="{23710310-105A-4DFB-848D-F6FCCC89DDAD}">
      <dsp:nvSpPr>
        <dsp:cNvPr id="0" name=""/>
        <dsp:cNvSpPr/>
      </dsp:nvSpPr>
      <dsp:spPr>
        <a:xfrm>
          <a:off x="633725" y="4216456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66C838-34E9-42EE-8E81-E2062BDC1CA4}">
      <dsp:nvSpPr>
        <dsp:cNvPr id="0" name=""/>
        <dsp:cNvSpPr/>
      </dsp:nvSpPr>
      <dsp:spPr>
        <a:xfrm>
          <a:off x="503021" y="5291370"/>
          <a:ext cx="8896910" cy="6615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5115" tIns="86360" rIns="86360" bIns="8636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Decision</a:t>
          </a:r>
          <a:endParaRPr lang="en-US" sz="3400" kern="1200" dirty="0"/>
        </a:p>
      </dsp:txBody>
      <dsp:txXfrm>
        <a:off x="503021" y="5291370"/>
        <a:ext cx="8896910" cy="661562"/>
      </dsp:txXfrm>
    </dsp:sp>
    <dsp:sp modelId="{610F39A0-9F45-4B78-BC30-1365D4656361}">
      <dsp:nvSpPr>
        <dsp:cNvPr id="0" name=""/>
        <dsp:cNvSpPr/>
      </dsp:nvSpPr>
      <dsp:spPr>
        <a:xfrm>
          <a:off x="89544" y="5208674"/>
          <a:ext cx="826953" cy="8269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5/1/2014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2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220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3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8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42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1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1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r>
              <a:rPr lang="en-US" baseline="0" dirty="0" smtClean="0"/>
              <a:t> side </a:t>
            </a:r>
            <a:r>
              <a:rPr lang="en-US" dirty="0" smtClean="0"/>
              <a:t>125% slope, Right</a:t>
            </a:r>
            <a:r>
              <a:rPr lang="en-US" baseline="0" dirty="0" smtClean="0"/>
              <a:t> Side 217%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EF9EC-8318-4FF6-847E-A85BBD2B7E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9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27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959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074594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015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49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2594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7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6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1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14E86EA-95E3-4DA0-97E2-7D1BBAC51A0F}" type="datetime1">
              <a:rPr lang="en-US" smtClean="0"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18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Erosion Along Waller Creek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1547812"/>
          </a:xfrm>
        </p:spPr>
        <p:txBody>
          <a:bodyPr>
            <a:normAutofit/>
          </a:bodyPr>
          <a:lstStyle/>
          <a:p>
            <a:r>
              <a:rPr lang="en-US" dirty="0"/>
              <a:t>Jackelin Leal</a:t>
            </a:r>
          </a:p>
          <a:p>
            <a:r>
              <a:rPr lang="en-US" dirty="0"/>
              <a:t>Carolina Hernandez</a:t>
            </a:r>
          </a:p>
          <a:p>
            <a:r>
              <a:rPr lang="en-US" dirty="0"/>
              <a:t>Leif Moore</a:t>
            </a:r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Alternative C: </a:t>
            </a:r>
          </a:p>
          <a:p>
            <a:r>
              <a:rPr lang="en-US" sz="3600" dirty="0" smtClean="0"/>
              <a:t>Dredging 15 </a:t>
            </a:r>
            <a:r>
              <a:rPr lang="en-US" sz="3600" dirty="0" err="1" smtClean="0"/>
              <a:t>ft</a:t>
            </a:r>
            <a:endParaRPr lang="en-US" sz="3600" dirty="0" smtClean="0"/>
          </a:p>
          <a:p>
            <a:endParaRPr lang="en-US" sz="3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002638"/>
              </p:ext>
            </p:extLst>
          </p:nvPr>
        </p:nvGraphicFramePr>
        <p:xfrm>
          <a:off x="107794" y="2816364"/>
          <a:ext cx="5825722" cy="199257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42508"/>
                <a:gridCol w="1101792"/>
                <a:gridCol w="1032929"/>
                <a:gridCol w="1267059"/>
                <a:gridCol w="881434"/>
              </a:tblGrid>
              <a:tr h="49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Cross 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W.S. Elev (ft)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455.42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455.46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Avg. Vel. (ft/s)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4.42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8.01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981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Shear (lb/sq 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029" y="2019869"/>
            <a:ext cx="6041647" cy="339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583" y="1179461"/>
            <a:ext cx="5597739" cy="1672921"/>
          </a:xfrm>
        </p:spPr>
        <p:txBody>
          <a:bodyPr>
            <a:noAutofit/>
          </a:bodyPr>
          <a:lstStyle/>
          <a:p>
            <a:r>
              <a:rPr lang="en-US" sz="2400" dirty="0" smtClean="0"/>
              <a:t>Armor stream bank with limestone terraces beneath pathway.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00" y="2303916"/>
            <a:ext cx="5301082" cy="39758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Alternative D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231847"/>
              </p:ext>
            </p:extLst>
          </p:nvPr>
        </p:nvGraphicFramePr>
        <p:xfrm>
          <a:off x="6264322" y="1667926"/>
          <a:ext cx="5650173" cy="18170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3619"/>
                <a:gridCol w="968601"/>
                <a:gridCol w="968601"/>
                <a:gridCol w="953996"/>
                <a:gridCol w="1225356"/>
              </a:tblGrid>
              <a:tr h="263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Cross 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1894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2086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W.S. Elev (ft)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455.83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456.54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638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Avg. Vel. (ft/s)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7.18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8.38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8.27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50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Shear (lb/sq 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1.41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1.38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22" y="3661422"/>
            <a:ext cx="5738610" cy="28648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69" y="2498832"/>
            <a:ext cx="4505343" cy="35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1063449"/>
            <a:ext cx="6597793" cy="202094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Limestone retaining wall similar to the one on the opposite side of the channel extending from cross-section 1709 to 1894.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AutoShape 2" descr="Displaying W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WC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78" y="2597009"/>
            <a:ext cx="3832251" cy="41096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6" y="2597010"/>
            <a:ext cx="5301082" cy="397581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Alternative 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538801"/>
              </p:ext>
            </p:extLst>
          </p:nvPr>
        </p:nvGraphicFramePr>
        <p:xfrm>
          <a:off x="6734913" y="1665027"/>
          <a:ext cx="5305213" cy="176056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00143"/>
                <a:gridCol w="927349"/>
                <a:gridCol w="869391"/>
                <a:gridCol w="1066451"/>
                <a:gridCol w="741879"/>
              </a:tblGrid>
              <a:tr h="44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Cross 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</a:rPr>
                        <a:t>2086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W.S. </a:t>
                      </a:r>
                      <a:r>
                        <a:rPr lang="en-US" sz="1600" u="none" strike="noStrike" dirty="0" err="1">
                          <a:effectLst/>
                        </a:rPr>
                        <a:t>Elev</a:t>
                      </a:r>
                      <a:r>
                        <a:rPr lang="en-US" sz="1600" u="none" strike="noStrike" dirty="0">
                          <a:effectLst/>
                        </a:rPr>
                        <a:t> (</a:t>
                      </a:r>
                      <a:r>
                        <a:rPr lang="en-US" sz="1600" u="none" strike="noStrike" dirty="0" err="1">
                          <a:effectLst/>
                        </a:rPr>
                        <a:t>ft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456.18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456.82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457.15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Avg. Vel. (</a:t>
                      </a:r>
                      <a:r>
                        <a:rPr lang="en-US" sz="1600" u="none" strike="noStrike" dirty="0" err="1">
                          <a:effectLst/>
                        </a:rPr>
                        <a:t>ft</a:t>
                      </a:r>
                      <a:r>
                        <a:rPr lang="en-US" sz="1600" u="none" strike="noStrike" dirty="0">
                          <a:effectLst/>
                        </a:rPr>
                        <a:t>/s)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7.42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401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Shear (</a:t>
                      </a:r>
                      <a:r>
                        <a:rPr lang="en-US" sz="1600" u="none" strike="noStrike" dirty="0" err="1">
                          <a:effectLst/>
                        </a:rPr>
                        <a:t>lb</a:t>
                      </a:r>
                      <a:r>
                        <a:rPr lang="en-US" sz="1600" u="none" strike="noStrike" dirty="0">
                          <a:effectLst/>
                        </a:rPr>
                        <a:t>/</a:t>
                      </a:r>
                      <a:r>
                        <a:rPr lang="en-US" sz="1600" u="none" strike="noStrike" dirty="0" err="1">
                          <a:effectLst/>
                        </a:rPr>
                        <a:t>sq</a:t>
                      </a:r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</a:rPr>
                        <a:t>ft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1.28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1.09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12" y="3655112"/>
            <a:ext cx="5305213" cy="305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88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368" y="1296537"/>
            <a:ext cx="9784429" cy="4082069"/>
          </a:xfrm>
        </p:spPr>
        <p:txBody>
          <a:bodyPr>
            <a:noAutofit/>
          </a:bodyPr>
          <a:lstStyle/>
          <a:p>
            <a:r>
              <a:rPr lang="en-US" sz="2400" dirty="0" smtClean="0"/>
              <a:t>Alternatives A, B, and C considered not acceptable due to City of Austin standards as provided by Environmental Criteria Manual</a:t>
            </a:r>
          </a:p>
          <a:p>
            <a:r>
              <a:rPr lang="en-US" sz="2400" dirty="0" smtClean="0"/>
              <a:t>Alternatives D and E considered feasible and meets USACE shear criteria </a:t>
            </a:r>
          </a:p>
          <a:p>
            <a:r>
              <a:rPr lang="en-US" sz="2400" dirty="0" smtClean="0"/>
              <a:t>Decision depends on the need for the path, which is currently being blocked off.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82" y="4527531"/>
            <a:ext cx="7394101" cy="21394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How might the study area be altered?</a:t>
            </a:r>
          </a:p>
        </p:txBody>
      </p:sp>
    </p:spTree>
    <p:extLst>
      <p:ext uri="{BB962C8B-B14F-4D97-AF65-F5344CB8AC3E}">
        <p14:creationId xmlns:p14="http://schemas.microsoft.com/office/powerpoint/2010/main" val="37440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What differences might the changes cause?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921396"/>
              </p:ext>
            </p:extLst>
          </p:nvPr>
        </p:nvGraphicFramePr>
        <p:xfrm>
          <a:off x="1387010" y="1633591"/>
          <a:ext cx="9472773" cy="4931591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02772"/>
                <a:gridCol w="2053410"/>
                <a:gridCol w="1024875"/>
                <a:gridCol w="1131023"/>
                <a:gridCol w="1174946"/>
                <a:gridCol w="1229850"/>
                <a:gridCol w="1112721"/>
                <a:gridCol w="1043176"/>
              </a:tblGrid>
              <a:tr h="22264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 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Alternative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Original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Dredge 0.5 ft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Dredge 2 ft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Dredge 15 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Rebuild Path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Retaining Wall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Cross Section 1709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Flow Velocity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6.56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8.06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Shear Force (ft-lb/s)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0.97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0.94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1.07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Water Surface Elevation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454.68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455.42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Meets Criteria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Cross Section 1894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Flow Velocity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Shear Force (ft-lb/s)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Water Surface Elevation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454.96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456.82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Meets Criteria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Cross Section 2086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Flow Velocity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Shear Force (ft-lb/s)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Water Surface Elevation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454.98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457.06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Meets Criteria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Cross Section 2214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Flow Velocity (ft/s)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8.27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226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Shear Force (ft-lb/s)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9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Water Surface Elevation (</a:t>
                      </a:r>
                      <a:r>
                        <a:rPr lang="en-US" sz="1100" b="1" u="none" strike="noStrike" dirty="0" err="1">
                          <a:effectLst/>
                        </a:rPr>
                        <a:t>ft</a:t>
                      </a:r>
                      <a:r>
                        <a:rPr lang="en-US" sz="1100" b="1" u="none" strike="noStrike" dirty="0">
                          <a:effectLst/>
                        </a:rPr>
                        <a:t>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455.32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456.54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457.15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37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Meets Criteria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Yes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Yes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960" y="1296538"/>
            <a:ext cx="8946541" cy="1951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Final decision depends on the necessity for the walking trail, which is currently being blocked off. </a:t>
            </a: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How should the study area by changed?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78" y="2597009"/>
            <a:ext cx="3832251" cy="410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046" y="2858845"/>
            <a:ext cx="4505343" cy="358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759" y="2892889"/>
            <a:ext cx="8946541" cy="419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9625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961057"/>
              </p:ext>
            </p:extLst>
          </p:nvPr>
        </p:nvGraphicFramePr>
        <p:xfrm>
          <a:off x="390792" y="342591"/>
          <a:ext cx="9489477" cy="6283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005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760556" y="1473410"/>
            <a:ext cx="5887272" cy="4401164"/>
            <a:chOff x="2023656" y="2576157"/>
            <a:chExt cx="5887272" cy="44011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3656" y="2576157"/>
              <a:ext cx="5887272" cy="4401164"/>
            </a:xfrm>
            <a:prstGeom prst="rect">
              <a:avLst/>
            </a:prstGeom>
          </p:spPr>
        </p:pic>
        <p:sp>
          <p:nvSpPr>
            <p:cNvPr id="11" name="5-Point Star 10"/>
            <p:cNvSpPr/>
            <p:nvPr/>
          </p:nvSpPr>
          <p:spPr>
            <a:xfrm>
              <a:off x="4733184" y="5477200"/>
              <a:ext cx="147782" cy="110837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92713" y="1004972"/>
            <a:ext cx="2744166" cy="4301916"/>
            <a:chOff x="892713" y="1004972"/>
            <a:chExt cx="2744166" cy="4301916"/>
          </a:xfrm>
        </p:grpSpPr>
        <p:grpSp>
          <p:nvGrpSpPr>
            <p:cNvPr id="31" name="Group 30"/>
            <p:cNvGrpSpPr/>
            <p:nvPr/>
          </p:nvGrpSpPr>
          <p:grpSpPr>
            <a:xfrm>
              <a:off x="967899" y="1004972"/>
              <a:ext cx="2668980" cy="4301916"/>
              <a:chOff x="940193" y="1469707"/>
              <a:chExt cx="3417614" cy="4069939"/>
            </a:xfrm>
          </p:grpSpPr>
          <p:cxnSp>
            <p:nvCxnSpPr>
              <p:cNvPr id="18" name="Straight Connector 17"/>
              <p:cNvCxnSpPr>
                <a:stCxn id="21" idx="7"/>
              </p:cNvCxnSpPr>
              <p:nvPr/>
            </p:nvCxnSpPr>
            <p:spPr>
              <a:xfrm flipV="1">
                <a:off x="1008268" y="1469707"/>
                <a:ext cx="3349539" cy="107137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21" idx="4"/>
              </p:cNvCxnSpPr>
              <p:nvPr/>
            </p:nvCxnSpPr>
            <p:spPr>
              <a:xfrm>
                <a:off x="940193" y="2665420"/>
                <a:ext cx="3391466" cy="2874226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892713" y="2114867"/>
              <a:ext cx="150370" cy="15397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636880" y="1004971"/>
            <a:ext cx="5602536" cy="4301917"/>
            <a:chOff x="3636880" y="1004973"/>
            <a:chExt cx="5507120" cy="4301915"/>
          </a:xfrm>
        </p:grpSpPr>
        <p:grpSp>
          <p:nvGrpSpPr>
            <p:cNvPr id="6" name="Group 5"/>
            <p:cNvGrpSpPr/>
            <p:nvPr/>
          </p:nvGrpSpPr>
          <p:grpSpPr>
            <a:xfrm>
              <a:off x="3636880" y="1004973"/>
              <a:ext cx="5507120" cy="4301915"/>
              <a:chOff x="1662262" y="612588"/>
              <a:chExt cx="7995099" cy="624541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2262" y="612588"/>
                <a:ext cx="7995099" cy="6245412"/>
              </a:xfrm>
              <a:prstGeom prst="rect">
                <a:avLst/>
              </a:prstGeom>
              <a:ln w="28575">
                <a:solidFill>
                  <a:srgbClr val="C00000"/>
                </a:solidFill>
              </a:ln>
            </p:spPr>
          </p:pic>
          <p:sp>
            <p:nvSpPr>
              <p:cNvPr id="9" name="Rounded Rectangle 8"/>
              <p:cNvSpPr>
                <a:spLocks noChangeAspect="1"/>
              </p:cNvSpPr>
              <p:nvPr/>
            </p:nvSpPr>
            <p:spPr>
              <a:xfrm rot="1431309">
                <a:off x="2593046" y="1031344"/>
                <a:ext cx="466597" cy="4517728"/>
              </a:xfrm>
              <a:prstGeom prst="roundRect">
                <a:avLst/>
              </a:prstGeom>
              <a:solidFill>
                <a:srgbClr val="000000">
                  <a:alpha val="69804"/>
                </a:srgbClr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dirty="0" smtClean="0"/>
                  <a:t>RED RIVER STREET</a:t>
                </a:r>
                <a:endParaRPr lang="en-US" dirty="0"/>
              </a:p>
            </p:txBody>
          </p:sp>
          <p:sp>
            <p:nvSpPr>
              <p:cNvPr id="10" name="Rounded Rectangle 9"/>
              <p:cNvSpPr>
                <a:spLocks noChangeAspect="1"/>
              </p:cNvSpPr>
              <p:nvPr/>
            </p:nvSpPr>
            <p:spPr>
              <a:xfrm rot="16967220">
                <a:off x="6488502" y="-874976"/>
                <a:ext cx="503252" cy="4672773"/>
              </a:xfrm>
              <a:prstGeom prst="roundRect">
                <a:avLst/>
              </a:prstGeom>
              <a:solidFill>
                <a:srgbClr val="000000">
                  <a:alpha val="69804"/>
                </a:srgbClr>
              </a:solidFill>
              <a:ln w="28575"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en-US" dirty="0" smtClean="0"/>
                  <a:t>E 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STREET</a:t>
                </a:r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4578824" y="3384645"/>
              <a:ext cx="4531057" cy="1255594"/>
            </a:xfrm>
            <a:custGeom>
              <a:avLst/>
              <a:gdLst>
                <a:gd name="connsiteX0" fmla="*/ 0 w 4503762"/>
                <a:gd name="connsiteY0" fmla="*/ 1016758 h 1255594"/>
                <a:gd name="connsiteX1" fmla="*/ 6824 w 4503762"/>
                <a:gd name="connsiteY1" fmla="*/ 1255594 h 1255594"/>
                <a:gd name="connsiteX2" fmla="*/ 1610436 w 4503762"/>
                <a:gd name="connsiteY2" fmla="*/ 1050877 h 1255594"/>
                <a:gd name="connsiteX3" fmla="*/ 1658203 w 4503762"/>
                <a:gd name="connsiteY3" fmla="*/ 982639 h 1255594"/>
                <a:gd name="connsiteX4" fmla="*/ 2558956 w 4503762"/>
                <a:gd name="connsiteY4" fmla="*/ 805218 h 1255594"/>
                <a:gd name="connsiteX5" fmla="*/ 3043451 w 4503762"/>
                <a:gd name="connsiteY5" fmla="*/ 709683 h 1255594"/>
                <a:gd name="connsiteX6" fmla="*/ 3391469 w 4503762"/>
                <a:gd name="connsiteY6" fmla="*/ 559558 h 1255594"/>
                <a:gd name="connsiteX7" fmla="*/ 3691720 w 4503762"/>
                <a:gd name="connsiteY7" fmla="*/ 545910 h 1255594"/>
                <a:gd name="connsiteX8" fmla="*/ 4503762 w 4503762"/>
                <a:gd name="connsiteY8" fmla="*/ 116006 h 1255594"/>
                <a:gd name="connsiteX9" fmla="*/ 4503762 w 4503762"/>
                <a:gd name="connsiteY9" fmla="*/ 0 h 1255594"/>
                <a:gd name="connsiteX10" fmla="*/ 4223982 w 4503762"/>
                <a:gd name="connsiteY10" fmla="*/ 88710 h 1255594"/>
                <a:gd name="connsiteX11" fmla="*/ 3889612 w 4503762"/>
                <a:gd name="connsiteY11" fmla="*/ 184245 h 1255594"/>
                <a:gd name="connsiteX12" fmla="*/ 3582538 w 4503762"/>
                <a:gd name="connsiteY12" fmla="*/ 382137 h 1255594"/>
                <a:gd name="connsiteX13" fmla="*/ 3391469 w 4503762"/>
                <a:gd name="connsiteY13" fmla="*/ 450376 h 1255594"/>
                <a:gd name="connsiteX14" fmla="*/ 3220872 w 4503762"/>
                <a:gd name="connsiteY14" fmla="*/ 477671 h 1255594"/>
                <a:gd name="connsiteX15" fmla="*/ 3091218 w 4503762"/>
                <a:gd name="connsiteY15" fmla="*/ 573206 h 1255594"/>
                <a:gd name="connsiteX16" fmla="*/ 3009332 w 4503762"/>
                <a:gd name="connsiteY16" fmla="*/ 648268 h 1255594"/>
                <a:gd name="connsiteX17" fmla="*/ 2586251 w 4503762"/>
                <a:gd name="connsiteY17" fmla="*/ 709683 h 1255594"/>
                <a:gd name="connsiteX18" fmla="*/ 2217762 w 4503762"/>
                <a:gd name="connsiteY18" fmla="*/ 682388 h 1255594"/>
                <a:gd name="connsiteX19" fmla="*/ 1924335 w 4503762"/>
                <a:gd name="connsiteY19" fmla="*/ 750627 h 1255594"/>
                <a:gd name="connsiteX20" fmla="*/ 1603612 w 4503762"/>
                <a:gd name="connsiteY20" fmla="*/ 777922 h 1255594"/>
                <a:gd name="connsiteX21" fmla="*/ 1371600 w 4503762"/>
                <a:gd name="connsiteY21" fmla="*/ 852985 h 1255594"/>
                <a:gd name="connsiteX22" fmla="*/ 1194180 w 4503762"/>
                <a:gd name="connsiteY22" fmla="*/ 852985 h 1255594"/>
                <a:gd name="connsiteX23" fmla="*/ 586854 w 4503762"/>
                <a:gd name="connsiteY23" fmla="*/ 968991 h 1255594"/>
                <a:gd name="connsiteX24" fmla="*/ 0 w 4503762"/>
                <a:gd name="connsiteY24" fmla="*/ 1016758 h 125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503762" h="1255594">
                  <a:moveTo>
                    <a:pt x="0" y="1016758"/>
                  </a:moveTo>
                  <a:lnTo>
                    <a:pt x="6824" y="1255594"/>
                  </a:lnTo>
                  <a:lnTo>
                    <a:pt x="1610436" y="1050877"/>
                  </a:lnTo>
                  <a:lnTo>
                    <a:pt x="1658203" y="982639"/>
                  </a:lnTo>
                  <a:lnTo>
                    <a:pt x="2558956" y="805218"/>
                  </a:lnTo>
                  <a:lnTo>
                    <a:pt x="3043451" y="709683"/>
                  </a:lnTo>
                  <a:lnTo>
                    <a:pt x="3391469" y="559558"/>
                  </a:lnTo>
                  <a:lnTo>
                    <a:pt x="3691720" y="545910"/>
                  </a:lnTo>
                  <a:lnTo>
                    <a:pt x="4503762" y="116006"/>
                  </a:lnTo>
                  <a:lnTo>
                    <a:pt x="4503762" y="0"/>
                  </a:lnTo>
                  <a:lnTo>
                    <a:pt x="4223982" y="88710"/>
                  </a:lnTo>
                  <a:lnTo>
                    <a:pt x="3889612" y="184245"/>
                  </a:lnTo>
                  <a:lnTo>
                    <a:pt x="3582538" y="382137"/>
                  </a:lnTo>
                  <a:lnTo>
                    <a:pt x="3391469" y="450376"/>
                  </a:lnTo>
                  <a:lnTo>
                    <a:pt x="3220872" y="477671"/>
                  </a:lnTo>
                  <a:lnTo>
                    <a:pt x="3091218" y="573206"/>
                  </a:lnTo>
                  <a:lnTo>
                    <a:pt x="3009332" y="648268"/>
                  </a:lnTo>
                  <a:lnTo>
                    <a:pt x="2586251" y="709683"/>
                  </a:lnTo>
                  <a:lnTo>
                    <a:pt x="2217762" y="682388"/>
                  </a:lnTo>
                  <a:lnTo>
                    <a:pt x="1924335" y="750627"/>
                  </a:lnTo>
                  <a:lnTo>
                    <a:pt x="1603612" y="777922"/>
                  </a:lnTo>
                  <a:lnTo>
                    <a:pt x="1371600" y="852985"/>
                  </a:lnTo>
                  <a:lnTo>
                    <a:pt x="1194180" y="852985"/>
                  </a:lnTo>
                  <a:lnTo>
                    <a:pt x="586854" y="968991"/>
                  </a:lnTo>
                  <a:lnTo>
                    <a:pt x="0" y="1016758"/>
                  </a:lnTo>
                  <a:close/>
                </a:path>
              </a:pathLst>
            </a:custGeom>
            <a:solidFill>
              <a:srgbClr val="00B0F0">
                <a:alpha val="50000"/>
              </a:srgb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ounded Rectangle 6"/>
            <p:cNvSpPr>
              <a:spLocks noChangeAspect="1"/>
            </p:cNvSpPr>
            <p:nvPr/>
          </p:nvSpPr>
          <p:spPr>
            <a:xfrm rot="21140537">
              <a:off x="4499714" y="4111807"/>
              <a:ext cx="1524989" cy="502608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>
              <a:normAutofit/>
            </a:bodyPr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STUDY AREA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20686782">
              <a:off x="7149216" y="3911942"/>
              <a:ext cx="9781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Waller Creek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011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38568 -0.23056 " pathEditMode="relative" rAng="0" ptsTypes="AA">
                                      <p:cBhvr>
                                        <p:cTn id="6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11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78" y="370421"/>
            <a:ext cx="9738818" cy="926116"/>
          </a:xfrm>
        </p:spPr>
        <p:txBody>
          <a:bodyPr/>
          <a:lstStyle/>
          <a:p>
            <a:r>
              <a:rPr lang="en-US" sz="3600" dirty="0" smtClean="0"/>
              <a:t>How </a:t>
            </a:r>
            <a:r>
              <a:rPr lang="en-US" sz="3600" dirty="0"/>
              <a:t>should the study area be described?</a:t>
            </a:r>
          </a:p>
        </p:txBody>
      </p:sp>
      <p:pic>
        <p:nvPicPr>
          <p:cNvPr id="4" name="Content Placeholder 3" descr="image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186" y="1392488"/>
            <a:ext cx="7760758" cy="50560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2074" y="1453297"/>
            <a:ext cx="7634981" cy="4934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165" y="1728356"/>
            <a:ext cx="7771890" cy="43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454" y="1853248"/>
            <a:ext cx="5874437" cy="440582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4518837" y="2992480"/>
            <a:ext cx="6472357" cy="3352370"/>
            <a:chOff x="4518837" y="2992480"/>
            <a:chExt cx="6472357" cy="3352370"/>
          </a:xfrm>
        </p:grpSpPr>
        <p:pic>
          <p:nvPicPr>
            <p:cNvPr id="32" name="Content Placeholder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917" y="2992480"/>
              <a:ext cx="2514277" cy="3352370"/>
            </a:xfrm>
            <a:prstGeom prst="rect">
              <a:avLst/>
            </a:prstGeom>
          </p:spPr>
        </p:pic>
        <p:cxnSp>
          <p:nvCxnSpPr>
            <p:cNvPr id="35" name="Straight Arrow Connector 34"/>
            <p:cNvCxnSpPr/>
            <p:nvPr/>
          </p:nvCxnSpPr>
          <p:spPr>
            <a:xfrm flipH="1">
              <a:off x="4518837" y="5234065"/>
              <a:ext cx="4214026" cy="73864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859619" y="994477"/>
            <a:ext cx="5342103" cy="3992193"/>
            <a:chOff x="3859619" y="994477"/>
            <a:chExt cx="5342103" cy="399219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159" y="994477"/>
              <a:ext cx="3253563" cy="2440172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3859619" y="2615609"/>
              <a:ext cx="3415350" cy="237106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How does the study area operate?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414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00694 L -0.21016 0.07987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4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25" y="3687708"/>
            <a:ext cx="7600437" cy="28529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92005" y="5578224"/>
            <a:ext cx="1527321" cy="30886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Is the current study area working well?</a:t>
            </a:r>
            <a:endParaRPr lang="en-US" sz="3600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164160"/>
              </p:ext>
            </p:extLst>
          </p:nvPr>
        </p:nvGraphicFramePr>
        <p:xfrm>
          <a:off x="3212034" y="1296537"/>
          <a:ext cx="5645364" cy="22051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532313"/>
                <a:gridCol w="967777"/>
                <a:gridCol w="967777"/>
                <a:gridCol w="967777"/>
                <a:gridCol w="1209720"/>
              </a:tblGrid>
              <a:tr h="55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Cross </a:t>
                      </a:r>
                      <a:r>
                        <a:rPr lang="en-US" sz="1600" b="1" u="none" strike="noStrike" dirty="0" smtClean="0">
                          <a:effectLst/>
                        </a:rPr>
                        <a:t>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1894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2086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W.S. Elev (ft)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455.26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455.46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455.53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456.11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Avg. Vel. (ft/s)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7.04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9.44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8.56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129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Shear (lb/sq 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0.97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1.15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1.49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3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821" y="1755048"/>
            <a:ext cx="9884991" cy="437279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Options to prevent erosion:</a:t>
            </a:r>
          </a:p>
          <a:p>
            <a:pPr marL="0" indent="0">
              <a:buNone/>
            </a:pPr>
            <a:endParaRPr lang="en-US" sz="2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Increase Cross-sectional area of channel to reduce flow rate and therefore shear force (Alternatives A, B and C).</a:t>
            </a:r>
          </a:p>
          <a:p>
            <a:pPr marL="800100" lvl="1" indent="-342900">
              <a:buFont typeface="+mj-lt"/>
              <a:buAutoNum type="arabicPeriod"/>
            </a:pPr>
            <a:endParaRPr lang="en-US" sz="24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sz="2400" dirty="0" smtClean="0"/>
              <a:t>Stabilize the stream using materials that can withstand a higher shear (Alternatives D and </a:t>
            </a:r>
            <a:r>
              <a:rPr lang="en-US" sz="2400" dirty="0"/>
              <a:t>E</a:t>
            </a:r>
            <a:r>
              <a:rPr lang="en-US" sz="2400" dirty="0" smtClean="0"/>
              <a:t>).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How can the study area be altered?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89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Alternative A:</a:t>
            </a:r>
          </a:p>
          <a:p>
            <a:r>
              <a:rPr lang="en-US" sz="3600" dirty="0" smtClean="0"/>
              <a:t>Dredging 0.5 </a:t>
            </a:r>
            <a:r>
              <a:rPr lang="en-US" sz="3600" dirty="0" err="1" smtClean="0"/>
              <a:t>ft</a:t>
            </a:r>
            <a:endParaRPr lang="en-US" sz="3600" dirty="0" smtClean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116" y="2195543"/>
            <a:ext cx="6459939" cy="364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721782"/>
              </p:ext>
            </p:extLst>
          </p:nvPr>
        </p:nvGraphicFramePr>
        <p:xfrm>
          <a:off x="13648" y="2988858"/>
          <a:ext cx="5627649" cy="186974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799464"/>
                <a:gridCol w="973268"/>
                <a:gridCol w="1193875"/>
                <a:gridCol w="830521"/>
                <a:gridCol w="830521"/>
              </a:tblGrid>
              <a:tr h="46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Cross Section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1894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2086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 W.S. </a:t>
                      </a:r>
                      <a:r>
                        <a:rPr lang="en-US" sz="1600" b="0" u="none" strike="noStrike" dirty="0" err="1">
                          <a:effectLst/>
                        </a:rPr>
                        <a:t>Elev</a:t>
                      </a:r>
                      <a:r>
                        <a:rPr lang="en-US" sz="1600" b="0" u="none" strike="noStrike" dirty="0">
                          <a:effectLst/>
                        </a:rPr>
                        <a:t> (</a:t>
                      </a:r>
                      <a:r>
                        <a:rPr lang="en-US" sz="1600" b="0" u="none" strike="noStrike" dirty="0" err="1">
                          <a:effectLst/>
                        </a:rPr>
                        <a:t>ft</a:t>
                      </a:r>
                      <a:r>
                        <a:rPr lang="en-US" sz="1600" b="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455.01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455.39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455.45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455.61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 Avg. Vel. (</a:t>
                      </a:r>
                      <a:r>
                        <a:rPr lang="en-US" sz="1600" b="0" u="none" strike="noStrike" dirty="0" err="1">
                          <a:effectLst/>
                        </a:rPr>
                        <a:t>ft</a:t>
                      </a:r>
                      <a:r>
                        <a:rPr lang="en-US" sz="1600" b="0" u="none" strike="noStrike" dirty="0">
                          <a:effectLst/>
                        </a:rPr>
                        <a:t>/s)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6.92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6.27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7.47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7.84</a:t>
                      </a:r>
                      <a:endParaRPr lang="en-US" sz="1600" b="0" i="0" u="none" strike="noStrike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74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 dirty="0">
                          <a:effectLst/>
                        </a:rPr>
                        <a:t> Shear (</a:t>
                      </a:r>
                      <a:r>
                        <a:rPr lang="en-US" sz="1600" b="0" u="none" strike="noStrike" dirty="0" err="1">
                          <a:effectLst/>
                        </a:rPr>
                        <a:t>lb</a:t>
                      </a:r>
                      <a:r>
                        <a:rPr lang="en-US" sz="1600" b="0" u="none" strike="noStrike" dirty="0">
                          <a:effectLst/>
                        </a:rPr>
                        <a:t>/</a:t>
                      </a:r>
                      <a:r>
                        <a:rPr lang="en-US" sz="1600" b="0" u="none" strike="noStrike" dirty="0" err="1">
                          <a:effectLst/>
                        </a:rPr>
                        <a:t>sq</a:t>
                      </a:r>
                      <a:r>
                        <a:rPr lang="en-US" sz="1600" b="0" u="none" strike="noStrike" dirty="0">
                          <a:effectLst/>
                        </a:rPr>
                        <a:t> </a:t>
                      </a:r>
                      <a:r>
                        <a:rPr lang="en-US" sz="1600" b="0" u="none" strike="noStrike" dirty="0" err="1">
                          <a:effectLst/>
                        </a:rPr>
                        <a:t>ft</a:t>
                      </a:r>
                      <a:r>
                        <a:rPr lang="en-US" sz="1600" b="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0.94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0.76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1.11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1.26</a:t>
                      </a:r>
                      <a:endParaRPr lang="en-US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8978" y="370421"/>
            <a:ext cx="9738818" cy="9261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dirty="0" smtClean="0"/>
              <a:t>Alternative B:</a:t>
            </a:r>
          </a:p>
          <a:p>
            <a:r>
              <a:rPr lang="en-US" sz="3600" dirty="0" smtClean="0"/>
              <a:t>Dredging 2 </a:t>
            </a:r>
            <a:r>
              <a:rPr lang="en-US" sz="3600" dirty="0" err="1" smtClean="0"/>
              <a:t>ft</a:t>
            </a:r>
            <a:endParaRPr lang="en-US" sz="3600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405449"/>
              </p:ext>
            </p:extLst>
          </p:nvPr>
        </p:nvGraphicFramePr>
        <p:xfrm>
          <a:off x="110794" y="2898413"/>
          <a:ext cx="5600439" cy="167706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024402"/>
                <a:gridCol w="909162"/>
                <a:gridCol w="1115239"/>
                <a:gridCol w="775818"/>
                <a:gridCol w="775818"/>
              </a:tblGrid>
              <a:tr h="2413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Cross Section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1709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1894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2086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2214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W.S. Elev (ft)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454.68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454.96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454.98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455.14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Avg. Vel. (</a:t>
                      </a:r>
                      <a:r>
                        <a:rPr lang="en-US" sz="1600" u="none" strike="noStrike" dirty="0" err="1">
                          <a:effectLst/>
                        </a:rPr>
                        <a:t>ft</a:t>
                      </a:r>
                      <a:r>
                        <a:rPr lang="en-US" sz="1600" u="none" strike="noStrike" dirty="0">
                          <a:effectLst/>
                        </a:rPr>
                        <a:t>/s)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6.19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7.6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8.12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745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 Shear (lb/sq ft)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0.83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0.74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1.15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1.36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78" y="1910688"/>
            <a:ext cx="6106318" cy="340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71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FFF20D-36EF-4221-967D-256FA4FE1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C5835C7-785B-4573-B65C-743B0CF8D8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14CB3C-DD6A-4589-8D58-5C0829F3884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701</Words>
  <Application>Microsoft Office PowerPoint</Application>
  <PresentationFormat>Widescreen</PresentationFormat>
  <Paragraphs>306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Wingdings 3</vt:lpstr>
      <vt:lpstr>Ion</vt:lpstr>
      <vt:lpstr>Erosion Along Waller Creek</vt:lpstr>
      <vt:lpstr>PowerPoint Presentation</vt:lpstr>
      <vt:lpstr>Location</vt:lpstr>
      <vt:lpstr>How should the study area be described?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Erosion Along Waller Creek</dc:title>
  <dc:creator/>
  <cp:lastModifiedBy/>
  <cp:revision>6</cp:revision>
  <dcterms:created xsi:type="dcterms:W3CDTF">2013-07-31T17:44:39Z</dcterms:created>
  <dcterms:modified xsi:type="dcterms:W3CDTF">2014-05-01T14:45:23Z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