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Lst>
  <p:notesMasterIdLst>
    <p:notesMasterId r:id="rId14"/>
  </p:notesMasterIdLst>
  <p:sldIdLst>
    <p:sldId id="256" r:id="rId2"/>
    <p:sldId id="259" r:id="rId3"/>
    <p:sldId id="269" r:id="rId4"/>
    <p:sldId id="270" r:id="rId5"/>
    <p:sldId id="276" r:id="rId6"/>
    <p:sldId id="273" r:id="rId7"/>
    <p:sldId id="274" r:id="rId8"/>
    <p:sldId id="266" r:id="rId9"/>
    <p:sldId id="268" r:id="rId10"/>
    <p:sldId id="262"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44458" autoAdjust="0"/>
  </p:normalViewPr>
  <p:slideViewPr>
    <p:cSldViewPr snapToGrid="0">
      <p:cViewPr varScale="1">
        <p:scale>
          <a:sx n="50" d="100"/>
          <a:sy n="50" d="100"/>
        </p:scale>
        <p:origin x="26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G:\Senior%20Year\Hydraulic%20Design\Hydro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enior%20Year\Hydraulic%20Design\Hydro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ustin.utexas.edu\disk\engrstu\caee\ss48887\Hydraulic%20Engineering%20Design\Project\Detention%20pond%20volum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Precipitation Graph</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P (mm)</c:v>
                </c:pt>
              </c:strCache>
            </c:strRef>
          </c:tx>
          <c:spPr>
            <a:solidFill>
              <a:schemeClr val="accent1"/>
            </a:solidFill>
            <a:ln>
              <a:noFill/>
            </a:ln>
            <a:effectLst/>
          </c:spPr>
          <c:invertIfNegative val="0"/>
          <c:cat>
            <c:strRef>
              <c:f>Sheet1!$J$1:$M$1</c:f>
              <c:strCache>
                <c:ptCount val="4"/>
                <c:pt idx="0">
                  <c:v>10 year</c:v>
                </c:pt>
                <c:pt idx="1">
                  <c:v>50 year</c:v>
                </c:pt>
                <c:pt idx="2">
                  <c:v>100 year</c:v>
                </c:pt>
                <c:pt idx="3">
                  <c:v>500 year</c:v>
                </c:pt>
              </c:strCache>
            </c:strRef>
          </c:cat>
          <c:val>
            <c:numRef>
              <c:f>Sheet1!$J$2:$M$2</c:f>
              <c:numCache>
                <c:formatCode>0.00</c:formatCode>
                <c:ptCount val="4"/>
                <c:pt idx="0">
                  <c:v>2.55511949</c:v>
                </c:pt>
                <c:pt idx="1">
                  <c:v>3.9027580129999997</c:v>
                </c:pt>
                <c:pt idx="2">
                  <c:v>4.4771677719999996</c:v>
                </c:pt>
                <c:pt idx="3">
                  <c:v>5.8055149459999997</c:v>
                </c:pt>
              </c:numCache>
            </c:numRef>
          </c:val>
        </c:ser>
        <c:ser>
          <c:idx val="1"/>
          <c:order val="1"/>
          <c:tx>
            <c:strRef>
              <c:f>Sheet1!$I$3</c:f>
              <c:strCache>
                <c:ptCount val="1"/>
                <c:pt idx="0">
                  <c:v>Pe (mm)</c:v>
                </c:pt>
              </c:strCache>
            </c:strRef>
          </c:tx>
          <c:spPr>
            <a:solidFill>
              <a:schemeClr val="accent2"/>
            </a:solidFill>
            <a:ln>
              <a:noFill/>
            </a:ln>
            <a:effectLst/>
          </c:spPr>
          <c:invertIfNegative val="0"/>
          <c:cat>
            <c:strRef>
              <c:f>Sheet1!$J$1:$M$1</c:f>
              <c:strCache>
                <c:ptCount val="4"/>
                <c:pt idx="0">
                  <c:v>10 year</c:v>
                </c:pt>
                <c:pt idx="1">
                  <c:v>50 year</c:v>
                </c:pt>
                <c:pt idx="2">
                  <c:v>100 year</c:v>
                </c:pt>
                <c:pt idx="3">
                  <c:v>500 year</c:v>
                </c:pt>
              </c:strCache>
            </c:strRef>
          </c:cat>
          <c:val>
            <c:numRef>
              <c:f>Sheet1!$J$3:$M$3</c:f>
              <c:numCache>
                <c:formatCode>0.00</c:formatCode>
                <c:ptCount val="4"/>
                <c:pt idx="0">
                  <c:v>1.9921270600000001</c:v>
                </c:pt>
                <c:pt idx="1">
                  <c:v>3.2657497950000001</c:v>
                </c:pt>
                <c:pt idx="2">
                  <c:v>3.8192934009999999</c:v>
                </c:pt>
                <c:pt idx="3">
                  <c:v>5.112601186</c:v>
                </c:pt>
              </c:numCache>
            </c:numRef>
          </c:val>
        </c:ser>
        <c:dLbls>
          <c:showLegendKey val="0"/>
          <c:showVal val="0"/>
          <c:showCatName val="0"/>
          <c:showSerName val="0"/>
          <c:showPercent val="0"/>
          <c:showBubbleSize val="0"/>
        </c:dLbls>
        <c:gapWidth val="219"/>
        <c:overlap val="-27"/>
        <c:axId val="126396432"/>
        <c:axId val="126395312"/>
      </c:barChart>
      <c:catAx>
        <c:axId val="12639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6395312"/>
        <c:crosses val="autoZero"/>
        <c:auto val="1"/>
        <c:lblAlgn val="ctr"/>
        <c:lblOffset val="100"/>
        <c:noMultiLvlLbl val="0"/>
      </c:catAx>
      <c:valAx>
        <c:axId val="126395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Precipitation (in)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6396432"/>
        <c:crosses val="autoZero"/>
        <c:crossBetween val="between"/>
      </c:valAx>
      <c:spPr>
        <a:noFill/>
        <a:ln>
          <a:noFill/>
        </a:ln>
        <a:effectLst/>
      </c:spPr>
    </c:plotArea>
    <c:legend>
      <c:legendPos val="b"/>
      <c:layout>
        <c:manualLayout>
          <c:xMode val="edge"/>
          <c:yMode val="edge"/>
          <c:x val="0.24194669321697912"/>
          <c:y val="0.27835593467483227"/>
          <c:w val="0.32578091344753063"/>
          <c:h val="7.8125546806649182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Unit Hydrographs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Sheet1!$D$1</c:f>
              <c:strCache>
                <c:ptCount val="1"/>
                <c:pt idx="0">
                  <c:v>Direct Flow, 10 year</c:v>
                </c:pt>
              </c:strCache>
            </c:strRef>
          </c:tx>
          <c:spPr>
            <a:ln w="19050" cap="rnd">
              <a:solidFill>
                <a:schemeClr val="accent1"/>
              </a:solidFill>
              <a:round/>
            </a:ln>
            <a:effectLst/>
          </c:spPr>
          <c:marker>
            <c:symbol val="none"/>
          </c:marker>
          <c:xVal>
            <c:numRef>
              <c:f>Sheet1!$C$2:$C$119</c:f>
              <c:numCache>
                <c:formatCode>h:mm</c:formatCode>
                <c:ptCount val="118"/>
                <c:pt idx="0">
                  <c:v>0</c:v>
                </c:pt>
                <c:pt idx="1">
                  <c:v>6.9444444444444441E-3</c:v>
                </c:pt>
                <c:pt idx="2">
                  <c:v>1.3888888888888888E-2</c:v>
                </c:pt>
                <c:pt idx="3">
                  <c:v>2.0833333333333332E-2</c:v>
                </c:pt>
                <c:pt idx="4">
                  <c:v>2.7777777777777776E-2</c:v>
                </c:pt>
                <c:pt idx="5">
                  <c:v>3.4722222222222224E-2</c:v>
                </c:pt>
                <c:pt idx="6">
                  <c:v>4.1666666666666664E-2</c:v>
                </c:pt>
                <c:pt idx="7">
                  <c:v>4.8611111111111112E-2</c:v>
                </c:pt>
                <c:pt idx="8">
                  <c:v>5.5555555555555552E-2</c:v>
                </c:pt>
                <c:pt idx="9">
                  <c:v>6.25E-2</c:v>
                </c:pt>
                <c:pt idx="10">
                  <c:v>6.9444444444444434E-2</c:v>
                </c:pt>
                <c:pt idx="11">
                  <c:v>7.6388888888888895E-2</c:v>
                </c:pt>
                <c:pt idx="12">
                  <c:v>8.3333333333333329E-2</c:v>
                </c:pt>
                <c:pt idx="13">
                  <c:v>9.0277777777777776E-2</c:v>
                </c:pt>
                <c:pt idx="14">
                  <c:v>9.7222222222222224E-2</c:v>
                </c:pt>
                <c:pt idx="15">
                  <c:v>0.10416666666666667</c:v>
                </c:pt>
                <c:pt idx="16">
                  <c:v>0.1111111111111111</c:v>
                </c:pt>
                <c:pt idx="17">
                  <c:v>0.11805555555555557</c:v>
                </c:pt>
                <c:pt idx="18">
                  <c:v>0.125</c:v>
                </c:pt>
                <c:pt idx="19">
                  <c:v>0.13194444444444445</c:v>
                </c:pt>
                <c:pt idx="20">
                  <c:v>0.1388888888888889</c:v>
                </c:pt>
                <c:pt idx="21">
                  <c:v>0.14583333333333334</c:v>
                </c:pt>
                <c:pt idx="22">
                  <c:v>0.15277777777777776</c:v>
                </c:pt>
                <c:pt idx="23">
                  <c:v>0.15972222222222224</c:v>
                </c:pt>
                <c:pt idx="24">
                  <c:v>0.16666666666666666</c:v>
                </c:pt>
                <c:pt idx="25">
                  <c:v>0.17361111111111113</c:v>
                </c:pt>
                <c:pt idx="26">
                  <c:v>0.18055555555555555</c:v>
                </c:pt>
                <c:pt idx="27">
                  <c:v>0.1875</c:v>
                </c:pt>
                <c:pt idx="28">
                  <c:v>0.19444444444444445</c:v>
                </c:pt>
                <c:pt idx="29">
                  <c:v>0.20138888888888887</c:v>
                </c:pt>
                <c:pt idx="30">
                  <c:v>0.20833333333333334</c:v>
                </c:pt>
                <c:pt idx="31">
                  <c:v>0.21527777777777779</c:v>
                </c:pt>
                <c:pt idx="32">
                  <c:v>0.22222222222222221</c:v>
                </c:pt>
                <c:pt idx="33">
                  <c:v>0.22916666666666666</c:v>
                </c:pt>
                <c:pt idx="34">
                  <c:v>0.23611111111111113</c:v>
                </c:pt>
                <c:pt idx="35">
                  <c:v>0.24305555555555555</c:v>
                </c:pt>
                <c:pt idx="36">
                  <c:v>0.25</c:v>
                </c:pt>
                <c:pt idx="37">
                  <c:v>0.25694444444444448</c:v>
                </c:pt>
                <c:pt idx="38">
                  <c:v>0.2638888888888889</c:v>
                </c:pt>
                <c:pt idx="39">
                  <c:v>0.27083333333333331</c:v>
                </c:pt>
                <c:pt idx="40">
                  <c:v>0.27777777777777779</c:v>
                </c:pt>
                <c:pt idx="41">
                  <c:v>0.28472222222222221</c:v>
                </c:pt>
                <c:pt idx="42">
                  <c:v>0.29166666666666669</c:v>
                </c:pt>
                <c:pt idx="43">
                  <c:v>0.2986111111111111</c:v>
                </c:pt>
                <c:pt idx="44">
                  <c:v>0.30555555555555552</c:v>
                </c:pt>
                <c:pt idx="45">
                  <c:v>0.3125</c:v>
                </c:pt>
                <c:pt idx="46">
                  <c:v>0.31944444444444448</c:v>
                </c:pt>
                <c:pt idx="47">
                  <c:v>0.3263888888888889</c:v>
                </c:pt>
                <c:pt idx="48">
                  <c:v>0.33333333333333331</c:v>
                </c:pt>
                <c:pt idx="49">
                  <c:v>0.34027777777777773</c:v>
                </c:pt>
                <c:pt idx="50">
                  <c:v>0.34722222222222227</c:v>
                </c:pt>
                <c:pt idx="51">
                  <c:v>0.35416666666666669</c:v>
                </c:pt>
                <c:pt idx="52">
                  <c:v>0.3611111111111111</c:v>
                </c:pt>
                <c:pt idx="53">
                  <c:v>0.36805555555555558</c:v>
                </c:pt>
                <c:pt idx="54">
                  <c:v>0.375</c:v>
                </c:pt>
                <c:pt idx="55">
                  <c:v>0.38194444444444442</c:v>
                </c:pt>
                <c:pt idx="56">
                  <c:v>0.3888888888888889</c:v>
                </c:pt>
                <c:pt idx="57">
                  <c:v>0.39583333333333331</c:v>
                </c:pt>
                <c:pt idx="58">
                  <c:v>0.40277777777777773</c:v>
                </c:pt>
                <c:pt idx="59">
                  <c:v>0.40972222222222227</c:v>
                </c:pt>
                <c:pt idx="60">
                  <c:v>0.41666666666666669</c:v>
                </c:pt>
                <c:pt idx="61">
                  <c:v>0.4236111111111111</c:v>
                </c:pt>
                <c:pt idx="62">
                  <c:v>0.43055555555555558</c:v>
                </c:pt>
                <c:pt idx="63">
                  <c:v>0.4375</c:v>
                </c:pt>
                <c:pt idx="64">
                  <c:v>0.44444444444444442</c:v>
                </c:pt>
                <c:pt idx="65">
                  <c:v>0.4513888888888889</c:v>
                </c:pt>
                <c:pt idx="66">
                  <c:v>0.45833333333333331</c:v>
                </c:pt>
                <c:pt idx="67">
                  <c:v>0.46527777777777773</c:v>
                </c:pt>
                <c:pt idx="68">
                  <c:v>0.47222222222222227</c:v>
                </c:pt>
                <c:pt idx="69">
                  <c:v>0.47916666666666669</c:v>
                </c:pt>
                <c:pt idx="70">
                  <c:v>0.4861111111111111</c:v>
                </c:pt>
                <c:pt idx="71">
                  <c:v>0.49305555555555558</c:v>
                </c:pt>
                <c:pt idx="72">
                  <c:v>0.5</c:v>
                </c:pt>
                <c:pt idx="73">
                  <c:v>0.50694444444444442</c:v>
                </c:pt>
                <c:pt idx="74">
                  <c:v>0.51388888888888895</c:v>
                </c:pt>
                <c:pt idx="75">
                  <c:v>0.52083333333333337</c:v>
                </c:pt>
                <c:pt idx="76">
                  <c:v>0.52777777777777779</c:v>
                </c:pt>
                <c:pt idx="77">
                  <c:v>0.53472222222222221</c:v>
                </c:pt>
                <c:pt idx="78">
                  <c:v>0.54166666666666663</c:v>
                </c:pt>
                <c:pt idx="79">
                  <c:v>0.54861111111111105</c:v>
                </c:pt>
                <c:pt idx="80">
                  <c:v>0.55555555555555558</c:v>
                </c:pt>
                <c:pt idx="81">
                  <c:v>0.5625</c:v>
                </c:pt>
                <c:pt idx="82">
                  <c:v>0.56944444444444442</c:v>
                </c:pt>
                <c:pt idx="83">
                  <c:v>0.57638888888888895</c:v>
                </c:pt>
                <c:pt idx="84">
                  <c:v>0.58333333333333337</c:v>
                </c:pt>
                <c:pt idx="85">
                  <c:v>0.59027777777777779</c:v>
                </c:pt>
                <c:pt idx="86">
                  <c:v>0.59722222222222221</c:v>
                </c:pt>
                <c:pt idx="87">
                  <c:v>0.60416666666666663</c:v>
                </c:pt>
                <c:pt idx="88">
                  <c:v>0.61111111111111105</c:v>
                </c:pt>
                <c:pt idx="89">
                  <c:v>0.61805555555555558</c:v>
                </c:pt>
                <c:pt idx="90">
                  <c:v>0.625</c:v>
                </c:pt>
                <c:pt idx="91">
                  <c:v>0.63194444444444442</c:v>
                </c:pt>
                <c:pt idx="92">
                  <c:v>0.63888888888888895</c:v>
                </c:pt>
                <c:pt idx="93">
                  <c:v>0.64583333333333337</c:v>
                </c:pt>
                <c:pt idx="94">
                  <c:v>0.65277777777777779</c:v>
                </c:pt>
                <c:pt idx="95">
                  <c:v>0.65972222222222221</c:v>
                </c:pt>
                <c:pt idx="96">
                  <c:v>0.66666666666666663</c:v>
                </c:pt>
                <c:pt idx="97">
                  <c:v>0.67361111111111116</c:v>
                </c:pt>
                <c:pt idx="98">
                  <c:v>0.68055555555555547</c:v>
                </c:pt>
                <c:pt idx="99">
                  <c:v>0.6875</c:v>
                </c:pt>
                <c:pt idx="100">
                  <c:v>0.69444444444444453</c:v>
                </c:pt>
                <c:pt idx="101">
                  <c:v>0.70138888888888884</c:v>
                </c:pt>
                <c:pt idx="102">
                  <c:v>0.70833333333333337</c:v>
                </c:pt>
                <c:pt idx="103">
                  <c:v>0.71527777777777779</c:v>
                </c:pt>
                <c:pt idx="104">
                  <c:v>0.72222222222222221</c:v>
                </c:pt>
                <c:pt idx="105">
                  <c:v>0.72916666666666663</c:v>
                </c:pt>
                <c:pt idx="106">
                  <c:v>0.73611111111111116</c:v>
                </c:pt>
                <c:pt idx="107">
                  <c:v>0.74305555555555547</c:v>
                </c:pt>
                <c:pt idx="108">
                  <c:v>0.75</c:v>
                </c:pt>
                <c:pt idx="109">
                  <c:v>0.75694444444444453</c:v>
                </c:pt>
                <c:pt idx="110">
                  <c:v>0.76388888888888884</c:v>
                </c:pt>
                <c:pt idx="111">
                  <c:v>0.77083333333333337</c:v>
                </c:pt>
                <c:pt idx="112">
                  <c:v>0.77777777777777779</c:v>
                </c:pt>
                <c:pt idx="113">
                  <c:v>0.78472222222222221</c:v>
                </c:pt>
                <c:pt idx="114">
                  <c:v>0.79166666666666663</c:v>
                </c:pt>
                <c:pt idx="115">
                  <c:v>0.79861111111111116</c:v>
                </c:pt>
                <c:pt idx="116">
                  <c:v>0.80555555555555547</c:v>
                </c:pt>
                <c:pt idx="117">
                  <c:v>0.8125</c:v>
                </c:pt>
              </c:numCache>
            </c:numRef>
          </c:xVal>
          <c:yVal>
            <c:numRef>
              <c:f>Sheet1!$D$2:$D$119</c:f>
              <c:numCache>
                <c:formatCode>General</c:formatCode>
                <c:ptCount val="118"/>
                <c:pt idx="0">
                  <c:v>0</c:v>
                </c:pt>
                <c:pt idx="1">
                  <c:v>0</c:v>
                </c:pt>
                <c:pt idx="2">
                  <c:v>0</c:v>
                </c:pt>
                <c:pt idx="3">
                  <c:v>0</c:v>
                </c:pt>
                <c:pt idx="4">
                  <c:v>0</c:v>
                </c:pt>
                <c:pt idx="5">
                  <c:v>0</c:v>
                </c:pt>
                <c:pt idx="6">
                  <c:v>0.1</c:v>
                </c:pt>
                <c:pt idx="7">
                  <c:v>0.1</c:v>
                </c:pt>
                <c:pt idx="8">
                  <c:v>0.2</c:v>
                </c:pt>
                <c:pt idx="9">
                  <c:v>0.3</c:v>
                </c:pt>
                <c:pt idx="10">
                  <c:v>0.5</c:v>
                </c:pt>
                <c:pt idx="11">
                  <c:v>0.8</c:v>
                </c:pt>
                <c:pt idx="12">
                  <c:v>1.3</c:v>
                </c:pt>
                <c:pt idx="13">
                  <c:v>1.8</c:v>
                </c:pt>
                <c:pt idx="14">
                  <c:v>2.5</c:v>
                </c:pt>
                <c:pt idx="15">
                  <c:v>3.2</c:v>
                </c:pt>
                <c:pt idx="16">
                  <c:v>4</c:v>
                </c:pt>
                <c:pt idx="17">
                  <c:v>4.9000000000000004</c:v>
                </c:pt>
                <c:pt idx="18">
                  <c:v>6</c:v>
                </c:pt>
                <c:pt idx="19">
                  <c:v>7.1</c:v>
                </c:pt>
                <c:pt idx="20">
                  <c:v>8.3000000000000007</c:v>
                </c:pt>
                <c:pt idx="21">
                  <c:v>9.6</c:v>
                </c:pt>
                <c:pt idx="22">
                  <c:v>10.9</c:v>
                </c:pt>
                <c:pt idx="23">
                  <c:v>12.2</c:v>
                </c:pt>
                <c:pt idx="24">
                  <c:v>13.3</c:v>
                </c:pt>
                <c:pt idx="25">
                  <c:v>14.3</c:v>
                </c:pt>
                <c:pt idx="26">
                  <c:v>15.1</c:v>
                </c:pt>
                <c:pt idx="27">
                  <c:v>15.8</c:v>
                </c:pt>
                <c:pt idx="28">
                  <c:v>16.399999999999999</c:v>
                </c:pt>
                <c:pt idx="29">
                  <c:v>16.8</c:v>
                </c:pt>
                <c:pt idx="30">
                  <c:v>17</c:v>
                </c:pt>
                <c:pt idx="31">
                  <c:v>17.100000000000001</c:v>
                </c:pt>
                <c:pt idx="32">
                  <c:v>17.100000000000001</c:v>
                </c:pt>
                <c:pt idx="33">
                  <c:v>17</c:v>
                </c:pt>
                <c:pt idx="34">
                  <c:v>16.7</c:v>
                </c:pt>
                <c:pt idx="35">
                  <c:v>16.3</c:v>
                </c:pt>
                <c:pt idx="36">
                  <c:v>15.8</c:v>
                </c:pt>
                <c:pt idx="37">
                  <c:v>15.3</c:v>
                </c:pt>
                <c:pt idx="38">
                  <c:v>14.8</c:v>
                </c:pt>
                <c:pt idx="39">
                  <c:v>14.1</c:v>
                </c:pt>
                <c:pt idx="40">
                  <c:v>13.5</c:v>
                </c:pt>
                <c:pt idx="41">
                  <c:v>12.7</c:v>
                </c:pt>
                <c:pt idx="42">
                  <c:v>12</c:v>
                </c:pt>
                <c:pt idx="43">
                  <c:v>11.1</c:v>
                </c:pt>
                <c:pt idx="44">
                  <c:v>10.3</c:v>
                </c:pt>
                <c:pt idx="45">
                  <c:v>9.5</c:v>
                </c:pt>
                <c:pt idx="46">
                  <c:v>8.8000000000000007</c:v>
                </c:pt>
                <c:pt idx="47">
                  <c:v>8.1</c:v>
                </c:pt>
                <c:pt idx="48">
                  <c:v>7.5</c:v>
                </c:pt>
                <c:pt idx="49">
                  <c:v>6.9</c:v>
                </c:pt>
                <c:pt idx="50">
                  <c:v>6.4</c:v>
                </c:pt>
                <c:pt idx="51">
                  <c:v>6</c:v>
                </c:pt>
                <c:pt idx="52">
                  <c:v>5.5</c:v>
                </c:pt>
                <c:pt idx="53">
                  <c:v>5.0999999999999996</c:v>
                </c:pt>
                <c:pt idx="54">
                  <c:v>4.8</c:v>
                </c:pt>
                <c:pt idx="55">
                  <c:v>4.5</c:v>
                </c:pt>
                <c:pt idx="56">
                  <c:v>4.2</c:v>
                </c:pt>
                <c:pt idx="57">
                  <c:v>3.9</c:v>
                </c:pt>
                <c:pt idx="58">
                  <c:v>3.6</c:v>
                </c:pt>
                <c:pt idx="59">
                  <c:v>3.4</c:v>
                </c:pt>
                <c:pt idx="60">
                  <c:v>3.1</c:v>
                </c:pt>
                <c:pt idx="61">
                  <c:v>2.9</c:v>
                </c:pt>
                <c:pt idx="62">
                  <c:v>2.7</c:v>
                </c:pt>
                <c:pt idx="63">
                  <c:v>2.5</c:v>
                </c:pt>
                <c:pt idx="64">
                  <c:v>2.2999999999999998</c:v>
                </c:pt>
                <c:pt idx="65">
                  <c:v>2.2000000000000002</c:v>
                </c:pt>
                <c:pt idx="66">
                  <c:v>2</c:v>
                </c:pt>
                <c:pt idx="67">
                  <c:v>1.9</c:v>
                </c:pt>
                <c:pt idx="68">
                  <c:v>1.7</c:v>
                </c:pt>
                <c:pt idx="69">
                  <c:v>1.6</c:v>
                </c:pt>
                <c:pt idx="70">
                  <c:v>1.5</c:v>
                </c:pt>
                <c:pt idx="71">
                  <c:v>1.4</c:v>
                </c:pt>
                <c:pt idx="72">
                  <c:v>1.3</c:v>
                </c:pt>
                <c:pt idx="73">
                  <c:v>1.2</c:v>
                </c:pt>
                <c:pt idx="74">
                  <c:v>1.1000000000000001</c:v>
                </c:pt>
                <c:pt idx="75">
                  <c:v>1</c:v>
                </c:pt>
                <c:pt idx="76">
                  <c:v>0.9</c:v>
                </c:pt>
                <c:pt idx="77">
                  <c:v>0.9</c:v>
                </c:pt>
                <c:pt idx="78">
                  <c:v>0.8</c:v>
                </c:pt>
                <c:pt idx="79">
                  <c:v>0.8</c:v>
                </c:pt>
                <c:pt idx="80">
                  <c:v>0.7</c:v>
                </c:pt>
                <c:pt idx="81">
                  <c:v>0.7</c:v>
                </c:pt>
                <c:pt idx="82">
                  <c:v>0.6</c:v>
                </c:pt>
                <c:pt idx="83">
                  <c:v>0.6</c:v>
                </c:pt>
                <c:pt idx="84">
                  <c:v>0.5</c:v>
                </c:pt>
                <c:pt idx="85">
                  <c:v>0.5</c:v>
                </c:pt>
                <c:pt idx="86">
                  <c:v>0.5</c:v>
                </c:pt>
                <c:pt idx="87">
                  <c:v>0.4</c:v>
                </c:pt>
                <c:pt idx="88">
                  <c:v>0.4</c:v>
                </c:pt>
                <c:pt idx="89">
                  <c:v>0.4</c:v>
                </c:pt>
                <c:pt idx="90">
                  <c:v>0.3</c:v>
                </c:pt>
                <c:pt idx="91">
                  <c:v>0.3</c:v>
                </c:pt>
                <c:pt idx="92">
                  <c:v>0.3</c:v>
                </c:pt>
                <c:pt idx="93">
                  <c:v>0.3</c:v>
                </c:pt>
                <c:pt idx="94">
                  <c:v>0.3</c:v>
                </c:pt>
                <c:pt idx="95">
                  <c:v>0.2</c:v>
                </c:pt>
                <c:pt idx="96">
                  <c:v>0.2</c:v>
                </c:pt>
                <c:pt idx="97">
                  <c:v>0.2</c:v>
                </c:pt>
                <c:pt idx="98">
                  <c:v>0.2</c:v>
                </c:pt>
                <c:pt idx="99">
                  <c:v>0.2</c:v>
                </c:pt>
                <c:pt idx="100">
                  <c:v>0.2</c:v>
                </c:pt>
                <c:pt idx="101">
                  <c:v>0.2</c:v>
                </c:pt>
                <c:pt idx="102">
                  <c:v>0.2</c:v>
                </c:pt>
                <c:pt idx="103">
                  <c:v>0.1</c:v>
                </c:pt>
                <c:pt idx="104">
                  <c:v>0.1</c:v>
                </c:pt>
                <c:pt idx="105">
                  <c:v>0.1</c:v>
                </c:pt>
                <c:pt idx="106">
                  <c:v>0.1</c:v>
                </c:pt>
                <c:pt idx="107">
                  <c:v>0.1</c:v>
                </c:pt>
                <c:pt idx="108">
                  <c:v>0.1</c:v>
                </c:pt>
                <c:pt idx="109">
                  <c:v>0.1</c:v>
                </c:pt>
                <c:pt idx="110">
                  <c:v>0.1</c:v>
                </c:pt>
                <c:pt idx="111">
                  <c:v>0.1</c:v>
                </c:pt>
                <c:pt idx="112">
                  <c:v>0.1</c:v>
                </c:pt>
                <c:pt idx="113">
                  <c:v>0.1</c:v>
                </c:pt>
                <c:pt idx="114">
                  <c:v>0</c:v>
                </c:pt>
                <c:pt idx="115">
                  <c:v>0</c:v>
                </c:pt>
                <c:pt idx="116">
                  <c:v>0</c:v>
                </c:pt>
                <c:pt idx="117">
                  <c:v>0</c:v>
                </c:pt>
              </c:numCache>
            </c:numRef>
          </c:yVal>
          <c:smooth val="1"/>
        </c:ser>
        <c:ser>
          <c:idx val="1"/>
          <c:order val="1"/>
          <c:tx>
            <c:strRef>
              <c:f>Sheet1!$E$1</c:f>
              <c:strCache>
                <c:ptCount val="1"/>
                <c:pt idx="0">
                  <c:v>Direct Flow, 50 year</c:v>
                </c:pt>
              </c:strCache>
            </c:strRef>
          </c:tx>
          <c:spPr>
            <a:ln w="19050" cap="rnd">
              <a:solidFill>
                <a:schemeClr val="accent2"/>
              </a:solidFill>
              <a:round/>
            </a:ln>
            <a:effectLst/>
          </c:spPr>
          <c:marker>
            <c:symbol val="none"/>
          </c:marker>
          <c:xVal>
            <c:numRef>
              <c:f>Sheet1!$C$2:$C$119</c:f>
              <c:numCache>
                <c:formatCode>h:mm</c:formatCode>
                <c:ptCount val="118"/>
                <c:pt idx="0">
                  <c:v>0</c:v>
                </c:pt>
                <c:pt idx="1">
                  <c:v>6.9444444444444441E-3</c:v>
                </c:pt>
                <c:pt idx="2">
                  <c:v>1.3888888888888888E-2</c:v>
                </c:pt>
                <c:pt idx="3">
                  <c:v>2.0833333333333332E-2</c:v>
                </c:pt>
                <c:pt idx="4">
                  <c:v>2.7777777777777776E-2</c:v>
                </c:pt>
                <c:pt idx="5">
                  <c:v>3.4722222222222224E-2</c:v>
                </c:pt>
                <c:pt idx="6">
                  <c:v>4.1666666666666664E-2</c:v>
                </c:pt>
                <c:pt idx="7">
                  <c:v>4.8611111111111112E-2</c:v>
                </c:pt>
                <c:pt idx="8">
                  <c:v>5.5555555555555552E-2</c:v>
                </c:pt>
                <c:pt idx="9">
                  <c:v>6.25E-2</c:v>
                </c:pt>
                <c:pt idx="10">
                  <c:v>6.9444444444444434E-2</c:v>
                </c:pt>
                <c:pt idx="11">
                  <c:v>7.6388888888888895E-2</c:v>
                </c:pt>
                <c:pt idx="12">
                  <c:v>8.3333333333333329E-2</c:v>
                </c:pt>
                <c:pt idx="13">
                  <c:v>9.0277777777777776E-2</c:v>
                </c:pt>
                <c:pt idx="14">
                  <c:v>9.7222222222222224E-2</c:v>
                </c:pt>
                <c:pt idx="15">
                  <c:v>0.10416666666666667</c:v>
                </c:pt>
                <c:pt idx="16">
                  <c:v>0.1111111111111111</c:v>
                </c:pt>
                <c:pt idx="17">
                  <c:v>0.11805555555555557</c:v>
                </c:pt>
                <c:pt idx="18">
                  <c:v>0.125</c:v>
                </c:pt>
                <c:pt idx="19">
                  <c:v>0.13194444444444445</c:v>
                </c:pt>
                <c:pt idx="20">
                  <c:v>0.1388888888888889</c:v>
                </c:pt>
                <c:pt idx="21">
                  <c:v>0.14583333333333334</c:v>
                </c:pt>
                <c:pt idx="22">
                  <c:v>0.15277777777777776</c:v>
                </c:pt>
                <c:pt idx="23">
                  <c:v>0.15972222222222224</c:v>
                </c:pt>
                <c:pt idx="24">
                  <c:v>0.16666666666666666</c:v>
                </c:pt>
                <c:pt idx="25">
                  <c:v>0.17361111111111113</c:v>
                </c:pt>
                <c:pt idx="26">
                  <c:v>0.18055555555555555</c:v>
                </c:pt>
                <c:pt idx="27">
                  <c:v>0.1875</c:v>
                </c:pt>
                <c:pt idx="28">
                  <c:v>0.19444444444444445</c:v>
                </c:pt>
                <c:pt idx="29">
                  <c:v>0.20138888888888887</c:v>
                </c:pt>
                <c:pt idx="30">
                  <c:v>0.20833333333333334</c:v>
                </c:pt>
                <c:pt idx="31">
                  <c:v>0.21527777777777779</c:v>
                </c:pt>
                <c:pt idx="32">
                  <c:v>0.22222222222222221</c:v>
                </c:pt>
                <c:pt idx="33">
                  <c:v>0.22916666666666666</c:v>
                </c:pt>
                <c:pt idx="34">
                  <c:v>0.23611111111111113</c:v>
                </c:pt>
                <c:pt idx="35">
                  <c:v>0.24305555555555555</c:v>
                </c:pt>
                <c:pt idx="36">
                  <c:v>0.25</c:v>
                </c:pt>
                <c:pt idx="37">
                  <c:v>0.25694444444444448</c:v>
                </c:pt>
                <c:pt idx="38">
                  <c:v>0.2638888888888889</c:v>
                </c:pt>
                <c:pt idx="39">
                  <c:v>0.27083333333333331</c:v>
                </c:pt>
                <c:pt idx="40">
                  <c:v>0.27777777777777779</c:v>
                </c:pt>
                <c:pt idx="41">
                  <c:v>0.28472222222222221</c:v>
                </c:pt>
                <c:pt idx="42">
                  <c:v>0.29166666666666669</c:v>
                </c:pt>
                <c:pt idx="43">
                  <c:v>0.2986111111111111</c:v>
                </c:pt>
                <c:pt idx="44">
                  <c:v>0.30555555555555552</c:v>
                </c:pt>
                <c:pt idx="45">
                  <c:v>0.3125</c:v>
                </c:pt>
                <c:pt idx="46">
                  <c:v>0.31944444444444448</c:v>
                </c:pt>
                <c:pt idx="47">
                  <c:v>0.3263888888888889</c:v>
                </c:pt>
                <c:pt idx="48">
                  <c:v>0.33333333333333331</c:v>
                </c:pt>
                <c:pt idx="49">
                  <c:v>0.34027777777777773</c:v>
                </c:pt>
                <c:pt idx="50">
                  <c:v>0.34722222222222227</c:v>
                </c:pt>
                <c:pt idx="51">
                  <c:v>0.35416666666666669</c:v>
                </c:pt>
                <c:pt idx="52">
                  <c:v>0.3611111111111111</c:v>
                </c:pt>
                <c:pt idx="53">
                  <c:v>0.36805555555555558</c:v>
                </c:pt>
                <c:pt idx="54">
                  <c:v>0.375</c:v>
                </c:pt>
                <c:pt idx="55">
                  <c:v>0.38194444444444442</c:v>
                </c:pt>
                <c:pt idx="56">
                  <c:v>0.3888888888888889</c:v>
                </c:pt>
                <c:pt idx="57">
                  <c:v>0.39583333333333331</c:v>
                </c:pt>
                <c:pt idx="58">
                  <c:v>0.40277777777777773</c:v>
                </c:pt>
                <c:pt idx="59">
                  <c:v>0.40972222222222227</c:v>
                </c:pt>
                <c:pt idx="60">
                  <c:v>0.41666666666666669</c:v>
                </c:pt>
                <c:pt idx="61">
                  <c:v>0.4236111111111111</c:v>
                </c:pt>
                <c:pt idx="62">
                  <c:v>0.43055555555555558</c:v>
                </c:pt>
                <c:pt idx="63">
                  <c:v>0.4375</c:v>
                </c:pt>
                <c:pt idx="64">
                  <c:v>0.44444444444444442</c:v>
                </c:pt>
                <c:pt idx="65">
                  <c:v>0.4513888888888889</c:v>
                </c:pt>
                <c:pt idx="66">
                  <c:v>0.45833333333333331</c:v>
                </c:pt>
                <c:pt idx="67">
                  <c:v>0.46527777777777773</c:v>
                </c:pt>
                <c:pt idx="68">
                  <c:v>0.47222222222222227</c:v>
                </c:pt>
                <c:pt idx="69">
                  <c:v>0.47916666666666669</c:v>
                </c:pt>
                <c:pt idx="70">
                  <c:v>0.4861111111111111</c:v>
                </c:pt>
                <c:pt idx="71">
                  <c:v>0.49305555555555558</c:v>
                </c:pt>
                <c:pt idx="72">
                  <c:v>0.5</c:v>
                </c:pt>
                <c:pt idx="73">
                  <c:v>0.50694444444444442</c:v>
                </c:pt>
                <c:pt idx="74">
                  <c:v>0.51388888888888895</c:v>
                </c:pt>
                <c:pt idx="75">
                  <c:v>0.52083333333333337</c:v>
                </c:pt>
                <c:pt idx="76">
                  <c:v>0.52777777777777779</c:v>
                </c:pt>
                <c:pt idx="77">
                  <c:v>0.53472222222222221</c:v>
                </c:pt>
                <c:pt idx="78">
                  <c:v>0.54166666666666663</c:v>
                </c:pt>
                <c:pt idx="79">
                  <c:v>0.54861111111111105</c:v>
                </c:pt>
                <c:pt idx="80">
                  <c:v>0.55555555555555558</c:v>
                </c:pt>
                <c:pt idx="81">
                  <c:v>0.5625</c:v>
                </c:pt>
                <c:pt idx="82">
                  <c:v>0.56944444444444442</c:v>
                </c:pt>
                <c:pt idx="83">
                  <c:v>0.57638888888888895</c:v>
                </c:pt>
                <c:pt idx="84">
                  <c:v>0.58333333333333337</c:v>
                </c:pt>
                <c:pt idx="85">
                  <c:v>0.59027777777777779</c:v>
                </c:pt>
                <c:pt idx="86">
                  <c:v>0.59722222222222221</c:v>
                </c:pt>
                <c:pt idx="87">
                  <c:v>0.60416666666666663</c:v>
                </c:pt>
                <c:pt idx="88">
                  <c:v>0.61111111111111105</c:v>
                </c:pt>
                <c:pt idx="89">
                  <c:v>0.61805555555555558</c:v>
                </c:pt>
                <c:pt idx="90">
                  <c:v>0.625</c:v>
                </c:pt>
                <c:pt idx="91">
                  <c:v>0.63194444444444442</c:v>
                </c:pt>
                <c:pt idx="92">
                  <c:v>0.63888888888888895</c:v>
                </c:pt>
                <c:pt idx="93">
                  <c:v>0.64583333333333337</c:v>
                </c:pt>
                <c:pt idx="94">
                  <c:v>0.65277777777777779</c:v>
                </c:pt>
                <c:pt idx="95">
                  <c:v>0.65972222222222221</c:v>
                </c:pt>
                <c:pt idx="96">
                  <c:v>0.66666666666666663</c:v>
                </c:pt>
                <c:pt idx="97">
                  <c:v>0.67361111111111116</c:v>
                </c:pt>
                <c:pt idx="98">
                  <c:v>0.68055555555555547</c:v>
                </c:pt>
                <c:pt idx="99">
                  <c:v>0.6875</c:v>
                </c:pt>
                <c:pt idx="100">
                  <c:v>0.69444444444444453</c:v>
                </c:pt>
                <c:pt idx="101">
                  <c:v>0.70138888888888884</c:v>
                </c:pt>
                <c:pt idx="102">
                  <c:v>0.70833333333333337</c:v>
                </c:pt>
                <c:pt idx="103">
                  <c:v>0.71527777777777779</c:v>
                </c:pt>
                <c:pt idx="104">
                  <c:v>0.72222222222222221</c:v>
                </c:pt>
                <c:pt idx="105">
                  <c:v>0.72916666666666663</c:v>
                </c:pt>
                <c:pt idx="106">
                  <c:v>0.73611111111111116</c:v>
                </c:pt>
                <c:pt idx="107">
                  <c:v>0.74305555555555547</c:v>
                </c:pt>
                <c:pt idx="108">
                  <c:v>0.75</c:v>
                </c:pt>
                <c:pt idx="109">
                  <c:v>0.75694444444444453</c:v>
                </c:pt>
                <c:pt idx="110">
                  <c:v>0.76388888888888884</c:v>
                </c:pt>
                <c:pt idx="111">
                  <c:v>0.77083333333333337</c:v>
                </c:pt>
                <c:pt idx="112">
                  <c:v>0.77777777777777779</c:v>
                </c:pt>
                <c:pt idx="113">
                  <c:v>0.78472222222222221</c:v>
                </c:pt>
                <c:pt idx="114">
                  <c:v>0.79166666666666663</c:v>
                </c:pt>
                <c:pt idx="115">
                  <c:v>0.79861111111111116</c:v>
                </c:pt>
                <c:pt idx="116">
                  <c:v>0.80555555555555547</c:v>
                </c:pt>
                <c:pt idx="117">
                  <c:v>0.8125</c:v>
                </c:pt>
              </c:numCache>
            </c:numRef>
          </c:xVal>
          <c:yVal>
            <c:numRef>
              <c:f>Sheet1!$E$2:$E$119</c:f>
              <c:numCache>
                <c:formatCode>General</c:formatCode>
                <c:ptCount val="118"/>
                <c:pt idx="0">
                  <c:v>0</c:v>
                </c:pt>
                <c:pt idx="1">
                  <c:v>0</c:v>
                </c:pt>
                <c:pt idx="2">
                  <c:v>0</c:v>
                </c:pt>
                <c:pt idx="3">
                  <c:v>0</c:v>
                </c:pt>
                <c:pt idx="4">
                  <c:v>0</c:v>
                </c:pt>
                <c:pt idx="5">
                  <c:v>0.1</c:v>
                </c:pt>
                <c:pt idx="6">
                  <c:v>0.1</c:v>
                </c:pt>
                <c:pt idx="7">
                  <c:v>0.2</c:v>
                </c:pt>
                <c:pt idx="8">
                  <c:v>0.3</c:v>
                </c:pt>
                <c:pt idx="9">
                  <c:v>0.5</c:v>
                </c:pt>
                <c:pt idx="10">
                  <c:v>0.9</c:v>
                </c:pt>
                <c:pt idx="11">
                  <c:v>1.4</c:v>
                </c:pt>
                <c:pt idx="12">
                  <c:v>2.1</c:v>
                </c:pt>
                <c:pt idx="13">
                  <c:v>3</c:v>
                </c:pt>
                <c:pt idx="14">
                  <c:v>4</c:v>
                </c:pt>
                <c:pt idx="15">
                  <c:v>5.2</c:v>
                </c:pt>
                <c:pt idx="16">
                  <c:v>6.6</c:v>
                </c:pt>
                <c:pt idx="17">
                  <c:v>8.1</c:v>
                </c:pt>
                <c:pt idx="18">
                  <c:v>9.8000000000000007</c:v>
                </c:pt>
                <c:pt idx="19">
                  <c:v>11.7</c:v>
                </c:pt>
                <c:pt idx="20">
                  <c:v>13.7</c:v>
                </c:pt>
                <c:pt idx="21">
                  <c:v>15.8</c:v>
                </c:pt>
                <c:pt idx="22">
                  <c:v>18</c:v>
                </c:pt>
                <c:pt idx="23">
                  <c:v>20</c:v>
                </c:pt>
                <c:pt idx="24">
                  <c:v>21.8</c:v>
                </c:pt>
                <c:pt idx="25">
                  <c:v>23.5</c:v>
                </c:pt>
                <c:pt idx="26">
                  <c:v>24.9</c:v>
                </c:pt>
                <c:pt idx="27">
                  <c:v>26</c:v>
                </c:pt>
                <c:pt idx="28">
                  <c:v>26.9</c:v>
                </c:pt>
                <c:pt idx="29">
                  <c:v>27.5</c:v>
                </c:pt>
                <c:pt idx="30">
                  <c:v>27.9</c:v>
                </c:pt>
                <c:pt idx="31">
                  <c:v>28.1</c:v>
                </c:pt>
                <c:pt idx="32">
                  <c:v>28</c:v>
                </c:pt>
                <c:pt idx="33">
                  <c:v>27.8</c:v>
                </c:pt>
                <c:pt idx="34">
                  <c:v>27.4</c:v>
                </c:pt>
                <c:pt idx="35">
                  <c:v>26.7</c:v>
                </c:pt>
                <c:pt idx="36">
                  <c:v>26</c:v>
                </c:pt>
                <c:pt idx="37">
                  <c:v>25.1</c:v>
                </c:pt>
                <c:pt idx="38">
                  <c:v>24.2</c:v>
                </c:pt>
                <c:pt idx="39">
                  <c:v>23.2</c:v>
                </c:pt>
                <c:pt idx="40">
                  <c:v>22.1</c:v>
                </c:pt>
                <c:pt idx="41">
                  <c:v>20.9</c:v>
                </c:pt>
                <c:pt idx="42">
                  <c:v>19.600000000000001</c:v>
                </c:pt>
                <c:pt idx="43">
                  <c:v>18.2</c:v>
                </c:pt>
                <c:pt idx="44">
                  <c:v>16.899999999999999</c:v>
                </c:pt>
                <c:pt idx="45">
                  <c:v>15.5</c:v>
                </c:pt>
                <c:pt idx="46">
                  <c:v>14.3</c:v>
                </c:pt>
                <c:pt idx="47">
                  <c:v>13.2</c:v>
                </c:pt>
                <c:pt idx="48">
                  <c:v>12.3</c:v>
                </c:pt>
                <c:pt idx="49">
                  <c:v>11.3</c:v>
                </c:pt>
                <c:pt idx="50">
                  <c:v>10.5</c:v>
                </c:pt>
                <c:pt idx="51">
                  <c:v>9.6999999999999993</c:v>
                </c:pt>
                <c:pt idx="52">
                  <c:v>9</c:v>
                </c:pt>
                <c:pt idx="53">
                  <c:v>8.4</c:v>
                </c:pt>
                <c:pt idx="54">
                  <c:v>7.8</c:v>
                </c:pt>
                <c:pt idx="55">
                  <c:v>7.3</c:v>
                </c:pt>
                <c:pt idx="56">
                  <c:v>6.8</c:v>
                </c:pt>
                <c:pt idx="57">
                  <c:v>6.3</c:v>
                </c:pt>
                <c:pt idx="58">
                  <c:v>5.9</c:v>
                </c:pt>
                <c:pt idx="59">
                  <c:v>5.5</c:v>
                </c:pt>
                <c:pt idx="60">
                  <c:v>5.0999999999999996</c:v>
                </c:pt>
                <c:pt idx="61">
                  <c:v>4.7</c:v>
                </c:pt>
                <c:pt idx="62">
                  <c:v>4.4000000000000004</c:v>
                </c:pt>
                <c:pt idx="63">
                  <c:v>4.0999999999999996</c:v>
                </c:pt>
                <c:pt idx="64">
                  <c:v>3.8</c:v>
                </c:pt>
                <c:pt idx="65">
                  <c:v>3.5</c:v>
                </c:pt>
                <c:pt idx="66">
                  <c:v>3.3</c:v>
                </c:pt>
                <c:pt idx="67">
                  <c:v>3</c:v>
                </c:pt>
                <c:pt idx="68">
                  <c:v>2.8</c:v>
                </c:pt>
                <c:pt idx="69">
                  <c:v>2.6</c:v>
                </c:pt>
                <c:pt idx="70">
                  <c:v>2.4</c:v>
                </c:pt>
                <c:pt idx="71">
                  <c:v>2.2999999999999998</c:v>
                </c:pt>
                <c:pt idx="72">
                  <c:v>2.1</c:v>
                </c:pt>
                <c:pt idx="73">
                  <c:v>1.9</c:v>
                </c:pt>
                <c:pt idx="74">
                  <c:v>1.8</c:v>
                </c:pt>
                <c:pt idx="75">
                  <c:v>1.7</c:v>
                </c:pt>
                <c:pt idx="76">
                  <c:v>1.6</c:v>
                </c:pt>
                <c:pt idx="77">
                  <c:v>1.4</c:v>
                </c:pt>
                <c:pt idx="78">
                  <c:v>1.3</c:v>
                </c:pt>
                <c:pt idx="79">
                  <c:v>1.2</c:v>
                </c:pt>
                <c:pt idx="80">
                  <c:v>1.2</c:v>
                </c:pt>
                <c:pt idx="81">
                  <c:v>1.1000000000000001</c:v>
                </c:pt>
                <c:pt idx="82">
                  <c:v>1</c:v>
                </c:pt>
                <c:pt idx="83">
                  <c:v>0.9</c:v>
                </c:pt>
                <c:pt idx="84">
                  <c:v>0.9</c:v>
                </c:pt>
                <c:pt idx="85">
                  <c:v>0.8</c:v>
                </c:pt>
                <c:pt idx="86">
                  <c:v>0.7</c:v>
                </c:pt>
                <c:pt idx="87">
                  <c:v>0.7</c:v>
                </c:pt>
                <c:pt idx="88">
                  <c:v>0.6</c:v>
                </c:pt>
                <c:pt idx="89">
                  <c:v>0.6</c:v>
                </c:pt>
                <c:pt idx="90">
                  <c:v>0.6</c:v>
                </c:pt>
                <c:pt idx="91">
                  <c:v>0.5</c:v>
                </c:pt>
                <c:pt idx="92">
                  <c:v>0.5</c:v>
                </c:pt>
                <c:pt idx="93">
                  <c:v>0.4</c:v>
                </c:pt>
                <c:pt idx="94">
                  <c:v>0.4</c:v>
                </c:pt>
                <c:pt idx="95">
                  <c:v>0.4</c:v>
                </c:pt>
                <c:pt idx="96">
                  <c:v>0.4</c:v>
                </c:pt>
                <c:pt idx="97">
                  <c:v>0.3</c:v>
                </c:pt>
                <c:pt idx="98">
                  <c:v>0.3</c:v>
                </c:pt>
                <c:pt idx="99">
                  <c:v>0.3</c:v>
                </c:pt>
                <c:pt idx="100">
                  <c:v>0.3</c:v>
                </c:pt>
                <c:pt idx="101">
                  <c:v>0.3</c:v>
                </c:pt>
                <c:pt idx="102">
                  <c:v>0.2</c:v>
                </c:pt>
                <c:pt idx="103">
                  <c:v>0.2</c:v>
                </c:pt>
                <c:pt idx="104">
                  <c:v>0.2</c:v>
                </c:pt>
                <c:pt idx="105">
                  <c:v>0.2</c:v>
                </c:pt>
                <c:pt idx="106">
                  <c:v>0.2</c:v>
                </c:pt>
                <c:pt idx="107">
                  <c:v>0.2</c:v>
                </c:pt>
                <c:pt idx="108">
                  <c:v>0.2</c:v>
                </c:pt>
                <c:pt idx="109">
                  <c:v>0.1</c:v>
                </c:pt>
                <c:pt idx="110">
                  <c:v>0.1</c:v>
                </c:pt>
                <c:pt idx="111">
                  <c:v>0.1</c:v>
                </c:pt>
                <c:pt idx="112">
                  <c:v>0.1</c:v>
                </c:pt>
                <c:pt idx="113">
                  <c:v>0.1</c:v>
                </c:pt>
                <c:pt idx="114">
                  <c:v>0.1</c:v>
                </c:pt>
                <c:pt idx="115">
                  <c:v>0.1</c:v>
                </c:pt>
                <c:pt idx="116">
                  <c:v>0</c:v>
                </c:pt>
                <c:pt idx="117">
                  <c:v>0</c:v>
                </c:pt>
              </c:numCache>
            </c:numRef>
          </c:yVal>
          <c:smooth val="1"/>
        </c:ser>
        <c:ser>
          <c:idx val="2"/>
          <c:order val="2"/>
          <c:tx>
            <c:strRef>
              <c:f>Sheet1!$F$1</c:f>
              <c:strCache>
                <c:ptCount val="1"/>
                <c:pt idx="0">
                  <c:v>Direct Flow, 100 year</c:v>
                </c:pt>
              </c:strCache>
            </c:strRef>
          </c:tx>
          <c:spPr>
            <a:ln w="19050" cap="rnd">
              <a:solidFill>
                <a:schemeClr val="accent3"/>
              </a:solidFill>
              <a:round/>
            </a:ln>
            <a:effectLst/>
          </c:spPr>
          <c:marker>
            <c:symbol val="none"/>
          </c:marker>
          <c:xVal>
            <c:numRef>
              <c:f>Sheet1!$C$2:$C$119</c:f>
              <c:numCache>
                <c:formatCode>h:mm</c:formatCode>
                <c:ptCount val="118"/>
                <c:pt idx="0">
                  <c:v>0</c:v>
                </c:pt>
                <c:pt idx="1">
                  <c:v>6.9444444444444441E-3</c:v>
                </c:pt>
                <c:pt idx="2">
                  <c:v>1.3888888888888888E-2</c:v>
                </c:pt>
                <c:pt idx="3">
                  <c:v>2.0833333333333332E-2</c:v>
                </c:pt>
                <c:pt idx="4">
                  <c:v>2.7777777777777776E-2</c:v>
                </c:pt>
                <c:pt idx="5">
                  <c:v>3.4722222222222224E-2</c:v>
                </c:pt>
                <c:pt idx="6">
                  <c:v>4.1666666666666664E-2</c:v>
                </c:pt>
                <c:pt idx="7">
                  <c:v>4.8611111111111112E-2</c:v>
                </c:pt>
                <c:pt idx="8">
                  <c:v>5.5555555555555552E-2</c:v>
                </c:pt>
                <c:pt idx="9">
                  <c:v>6.25E-2</c:v>
                </c:pt>
                <c:pt idx="10">
                  <c:v>6.9444444444444434E-2</c:v>
                </c:pt>
                <c:pt idx="11">
                  <c:v>7.6388888888888895E-2</c:v>
                </c:pt>
                <c:pt idx="12">
                  <c:v>8.3333333333333329E-2</c:v>
                </c:pt>
                <c:pt idx="13">
                  <c:v>9.0277777777777776E-2</c:v>
                </c:pt>
                <c:pt idx="14">
                  <c:v>9.7222222222222224E-2</c:v>
                </c:pt>
                <c:pt idx="15">
                  <c:v>0.10416666666666667</c:v>
                </c:pt>
                <c:pt idx="16">
                  <c:v>0.1111111111111111</c:v>
                </c:pt>
                <c:pt idx="17">
                  <c:v>0.11805555555555557</c:v>
                </c:pt>
                <c:pt idx="18">
                  <c:v>0.125</c:v>
                </c:pt>
                <c:pt idx="19">
                  <c:v>0.13194444444444445</c:v>
                </c:pt>
                <c:pt idx="20">
                  <c:v>0.1388888888888889</c:v>
                </c:pt>
                <c:pt idx="21">
                  <c:v>0.14583333333333334</c:v>
                </c:pt>
                <c:pt idx="22">
                  <c:v>0.15277777777777776</c:v>
                </c:pt>
                <c:pt idx="23">
                  <c:v>0.15972222222222224</c:v>
                </c:pt>
                <c:pt idx="24">
                  <c:v>0.16666666666666666</c:v>
                </c:pt>
                <c:pt idx="25">
                  <c:v>0.17361111111111113</c:v>
                </c:pt>
                <c:pt idx="26">
                  <c:v>0.18055555555555555</c:v>
                </c:pt>
                <c:pt idx="27">
                  <c:v>0.1875</c:v>
                </c:pt>
                <c:pt idx="28">
                  <c:v>0.19444444444444445</c:v>
                </c:pt>
                <c:pt idx="29">
                  <c:v>0.20138888888888887</c:v>
                </c:pt>
                <c:pt idx="30">
                  <c:v>0.20833333333333334</c:v>
                </c:pt>
                <c:pt idx="31">
                  <c:v>0.21527777777777779</c:v>
                </c:pt>
                <c:pt idx="32">
                  <c:v>0.22222222222222221</c:v>
                </c:pt>
                <c:pt idx="33">
                  <c:v>0.22916666666666666</c:v>
                </c:pt>
                <c:pt idx="34">
                  <c:v>0.23611111111111113</c:v>
                </c:pt>
                <c:pt idx="35">
                  <c:v>0.24305555555555555</c:v>
                </c:pt>
                <c:pt idx="36">
                  <c:v>0.25</c:v>
                </c:pt>
                <c:pt idx="37">
                  <c:v>0.25694444444444448</c:v>
                </c:pt>
                <c:pt idx="38">
                  <c:v>0.2638888888888889</c:v>
                </c:pt>
                <c:pt idx="39">
                  <c:v>0.27083333333333331</c:v>
                </c:pt>
                <c:pt idx="40">
                  <c:v>0.27777777777777779</c:v>
                </c:pt>
                <c:pt idx="41">
                  <c:v>0.28472222222222221</c:v>
                </c:pt>
                <c:pt idx="42">
                  <c:v>0.29166666666666669</c:v>
                </c:pt>
                <c:pt idx="43">
                  <c:v>0.2986111111111111</c:v>
                </c:pt>
                <c:pt idx="44">
                  <c:v>0.30555555555555552</c:v>
                </c:pt>
                <c:pt idx="45">
                  <c:v>0.3125</c:v>
                </c:pt>
                <c:pt idx="46">
                  <c:v>0.31944444444444448</c:v>
                </c:pt>
                <c:pt idx="47">
                  <c:v>0.3263888888888889</c:v>
                </c:pt>
                <c:pt idx="48">
                  <c:v>0.33333333333333331</c:v>
                </c:pt>
                <c:pt idx="49">
                  <c:v>0.34027777777777773</c:v>
                </c:pt>
                <c:pt idx="50">
                  <c:v>0.34722222222222227</c:v>
                </c:pt>
                <c:pt idx="51">
                  <c:v>0.35416666666666669</c:v>
                </c:pt>
                <c:pt idx="52">
                  <c:v>0.3611111111111111</c:v>
                </c:pt>
                <c:pt idx="53">
                  <c:v>0.36805555555555558</c:v>
                </c:pt>
                <c:pt idx="54">
                  <c:v>0.375</c:v>
                </c:pt>
                <c:pt idx="55">
                  <c:v>0.38194444444444442</c:v>
                </c:pt>
                <c:pt idx="56">
                  <c:v>0.3888888888888889</c:v>
                </c:pt>
                <c:pt idx="57">
                  <c:v>0.39583333333333331</c:v>
                </c:pt>
                <c:pt idx="58">
                  <c:v>0.40277777777777773</c:v>
                </c:pt>
                <c:pt idx="59">
                  <c:v>0.40972222222222227</c:v>
                </c:pt>
                <c:pt idx="60">
                  <c:v>0.41666666666666669</c:v>
                </c:pt>
                <c:pt idx="61">
                  <c:v>0.4236111111111111</c:v>
                </c:pt>
                <c:pt idx="62">
                  <c:v>0.43055555555555558</c:v>
                </c:pt>
                <c:pt idx="63">
                  <c:v>0.4375</c:v>
                </c:pt>
                <c:pt idx="64">
                  <c:v>0.44444444444444442</c:v>
                </c:pt>
                <c:pt idx="65">
                  <c:v>0.4513888888888889</c:v>
                </c:pt>
                <c:pt idx="66">
                  <c:v>0.45833333333333331</c:v>
                </c:pt>
                <c:pt idx="67">
                  <c:v>0.46527777777777773</c:v>
                </c:pt>
                <c:pt idx="68">
                  <c:v>0.47222222222222227</c:v>
                </c:pt>
                <c:pt idx="69">
                  <c:v>0.47916666666666669</c:v>
                </c:pt>
                <c:pt idx="70">
                  <c:v>0.4861111111111111</c:v>
                </c:pt>
                <c:pt idx="71">
                  <c:v>0.49305555555555558</c:v>
                </c:pt>
                <c:pt idx="72">
                  <c:v>0.5</c:v>
                </c:pt>
                <c:pt idx="73">
                  <c:v>0.50694444444444442</c:v>
                </c:pt>
                <c:pt idx="74">
                  <c:v>0.51388888888888895</c:v>
                </c:pt>
                <c:pt idx="75">
                  <c:v>0.52083333333333337</c:v>
                </c:pt>
                <c:pt idx="76">
                  <c:v>0.52777777777777779</c:v>
                </c:pt>
                <c:pt idx="77">
                  <c:v>0.53472222222222221</c:v>
                </c:pt>
                <c:pt idx="78">
                  <c:v>0.54166666666666663</c:v>
                </c:pt>
                <c:pt idx="79">
                  <c:v>0.54861111111111105</c:v>
                </c:pt>
                <c:pt idx="80">
                  <c:v>0.55555555555555558</c:v>
                </c:pt>
                <c:pt idx="81">
                  <c:v>0.5625</c:v>
                </c:pt>
                <c:pt idx="82">
                  <c:v>0.56944444444444442</c:v>
                </c:pt>
                <c:pt idx="83">
                  <c:v>0.57638888888888895</c:v>
                </c:pt>
                <c:pt idx="84">
                  <c:v>0.58333333333333337</c:v>
                </c:pt>
                <c:pt idx="85">
                  <c:v>0.59027777777777779</c:v>
                </c:pt>
                <c:pt idx="86">
                  <c:v>0.59722222222222221</c:v>
                </c:pt>
                <c:pt idx="87">
                  <c:v>0.60416666666666663</c:v>
                </c:pt>
                <c:pt idx="88">
                  <c:v>0.61111111111111105</c:v>
                </c:pt>
                <c:pt idx="89">
                  <c:v>0.61805555555555558</c:v>
                </c:pt>
                <c:pt idx="90">
                  <c:v>0.625</c:v>
                </c:pt>
                <c:pt idx="91">
                  <c:v>0.63194444444444442</c:v>
                </c:pt>
                <c:pt idx="92">
                  <c:v>0.63888888888888895</c:v>
                </c:pt>
                <c:pt idx="93">
                  <c:v>0.64583333333333337</c:v>
                </c:pt>
                <c:pt idx="94">
                  <c:v>0.65277777777777779</c:v>
                </c:pt>
                <c:pt idx="95">
                  <c:v>0.65972222222222221</c:v>
                </c:pt>
                <c:pt idx="96">
                  <c:v>0.66666666666666663</c:v>
                </c:pt>
                <c:pt idx="97">
                  <c:v>0.67361111111111116</c:v>
                </c:pt>
                <c:pt idx="98">
                  <c:v>0.68055555555555547</c:v>
                </c:pt>
                <c:pt idx="99">
                  <c:v>0.6875</c:v>
                </c:pt>
                <c:pt idx="100">
                  <c:v>0.69444444444444453</c:v>
                </c:pt>
                <c:pt idx="101">
                  <c:v>0.70138888888888884</c:v>
                </c:pt>
                <c:pt idx="102">
                  <c:v>0.70833333333333337</c:v>
                </c:pt>
                <c:pt idx="103">
                  <c:v>0.71527777777777779</c:v>
                </c:pt>
                <c:pt idx="104">
                  <c:v>0.72222222222222221</c:v>
                </c:pt>
                <c:pt idx="105">
                  <c:v>0.72916666666666663</c:v>
                </c:pt>
                <c:pt idx="106">
                  <c:v>0.73611111111111116</c:v>
                </c:pt>
                <c:pt idx="107">
                  <c:v>0.74305555555555547</c:v>
                </c:pt>
                <c:pt idx="108">
                  <c:v>0.75</c:v>
                </c:pt>
                <c:pt idx="109">
                  <c:v>0.75694444444444453</c:v>
                </c:pt>
                <c:pt idx="110">
                  <c:v>0.76388888888888884</c:v>
                </c:pt>
                <c:pt idx="111">
                  <c:v>0.77083333333333337</c:v>
                </c:pt>
                <c:pt idx="112">
                  <c:v>0.77777777777777779</c:v>
                </c:pt>
                <c:pt idx="113">
                  <c:v>0.78472222222222221</c:v>
                </c:pt>
                <c:pt idx="114">
                  <c:v>0.79166666666666663</c:v>
                </c:pt>
                <c:pt idx="115">
                  <c:v>0.79861111111111116</c:v>
                </c:pt>
                <c:pt idx="116">
                  <c:v>0.80555555555555547</c:v>
                </c:pt>
                <c:pt idx="117">
                  <c:v>0.8125</c:v>
                </c:pt>
              </c:numCache>
            </c:numRef>
          </c:xVal>
          <c:yVal>
            <c:numRef>
              <c:f>Sheet1!$F$2:$F$119</c:f>
              <c:numCache>
                <c:formatCode>General</c:formatCode>
                <c:ptCount val="118"/>
                <c:pt idx="0">
                  <c:v>0</c:v>
                </c:pt>
                <c:pt idx="1">
                  <c:v>0</c:v>
                </c:pt>
                <c:pt idx="2">
                  <c:v>0</c:v>
                </c:pt>
                <c:pt idx="3">
                  <c:v>0</c:v>
                </c:pt>
                <c:pt idx="4">
                  <c:v>0</c:v>
                </c:pt>
                <c:pt idx="5">
                  <c:v>0.1</c:v>
                </c:pt>
                <c:pt idx="6">
                  <c:v>0.1</c:v>
                </c:pt>
                <c:pt idx="7">
                  <c:v>0.2</c:v>
                </c:pt>
                <c:pt idx="8">
                  <c:v>0.3</c:v>
                </c:pt>
                <c:pt idx="9">
                  <c:v>0.6</c:v>
                </c:pt>
                <c:pt idx="10">
                  <c:v>1</c:v>
                </c:pt>
                <c:pt idx="11">
                  <c:v>1.6</c:v>
                </c:pt>
                <c:pt idx="12">
                  <c:v>2.5</c:v>
                </c:pt>
                <c:pt idx="13">
                  <c:v>3.5</c:v>
                </c:pt>
                <c:pt idx="14">
                  <c:v>4.7</c:v>
                </c:pt>
                <c:pt idx="15">
                  <c:v>6.1</c:v>
                </c:pt>
                <c:pt idx="16">
                  <c:v>7.7</c:v>
                </c:pt>
                <c:pt idx="17">
                  <c:v>9.5</c:v>
                </c:pt>
                <c:pt idx="18">
                  <c:v>11.5</c:v>
                </c:pt>
                <c:pt idx="19">
                  <c:v>13.7</c:v>
                </c:pt>
                <c:pt idx="20">
                  <c:v>16.100000000000001</c:v>
                </c:pt>
                <c:pt idx="21">
                  <c:v>18.600000000000001</c:v>
                </c:pt>
                <c:pt idx="22">
                  <c:v>21</c:v>
                </c:pt>
                <c:pt idx="23">
                  <c:v>23.4</c:v>
                </c:pt>
                <c:pt idx="24">
                  <c:v>25.6</c:v>
                </c:pt>
                <c:pt idx="25">
                  <c:v>27.5</c:v>
                </c:pt>
                <c:pt idx="26">
                  <c:v>29.1</c:v>
                </c:pt>
                <c:pt idx="27">
                  <c:v>30.5</c:v>
                </c:pt>
                <c:pt idx="28">
                  <c:v>31.5</c:v>
                </c:pt>
                <c:pt idx="29">
                  <c:v>32.200000000000003</c:v>
                </c:pt>
                <c:pt idx="30">
                  <c:v>32.6</c:v>
                </c:pt>
                <c:pt idx="31">
                  <c:v>32.799999999999997</c:v>
                </c:pt>
                <c:pt idx="32">
                  <c:v>32.799999999999997</c:v>
                </c:pt>
                <c:pt idx="33">
                  <c:v>32.5</c:v>
                </c:pt>
                <c:pt idx="34">
                  <c:v>32</c:v>
                </c:pt>
                <c:pt idx="35">
                  <c:v>31.2</c:v>
                </c:pt>
                <c:pt idx="36">
                  <c:v>30.4</c:v>
                </c:pt>
                <c:pt idx="37">
                  <c:v>29.4</c:v>
                </c:pt>
                <c:pt idx="38">
                  <c:v>28.3</c:v>
                </c:pt>
                <c:pt idx="39">
                  <c:v>27.1</c:v>
                </c:pt>
                <c:pt idx="40">
                  <c:v>25.8</c:v>
                </c:pt>
                <c:pt idx="41">
                  <c:v>24.4</c:v>
                </c:pt>
                <c:pt idx="42">
                  <c:v>22.9</c:v>
                </c:pt>
                <c:pt idx="43">
                  <c:v>21.3</c:v>
                </c:pt>
                <c:pt idx="44">
                  <c:v>19.7</c:v>
                </c:pt>
                <c:pt idx="45">
                  <c:v>18.2</c:v>
                </c:pt>
                <c:pt idx="46">
                  <c:v>16.7</c:v>
                </c:pt>
                <c:pt idx="47">
                  <c:v>15.5</c:v>
                </c:pt>
                <c:pt idx="48">
                  <c:v>14.3</c:v>
                </c:pt>
                <c:pt idx="49">
                  <c:v>13.3</c:v>
                </c:pt>
                <c:pt idx="50">
                  <c:v>12.3</c:v>
                </c:pt>
                <c:pt idx="51">
                  <c:v>11.4</c:v>
                </c:pt>
                <c:pt idx="52">
                  <c:v>10.6</c:v>
                </c:pt>
                <c:pt idx="53">
                  <c:v>9.8000000000000007</c:v>
                </c:pt>
                <c:pt idx="54">
                  <c:v>9.1999999999999993</c:v>
                </c:pt>
                <c:pt idx="55">
                  <c:v>8.5</c:v>
                </c:pt>
                <c:pt idx="56">
                  <c:v>8</c:v>
                </c:pt>
                <c:pt idx="57">
                  <c:v>7.4</c:v>
                </c:pt>
                <c:pt idx="58">
                  <c:v>6.9</c:v>
                </c:pt>
                <c:pt idx="59">
                  <c:v>6.4</c:v>
                </c:pt>
                <c:pt idx="60">
                  <c:v>6</c:v>
                </c:pt>
                <c:pt idx="61">
                  <c:v>5.5</c:v>
                </c:pt>
                <c:pt idx="62">
                  <c:v>5.0999999999999996</c:v>
                </c:pt>
                <c:pt idx="63">
                  <c:v>4.8</c:v>
                </c:pt>
                <c:pt idx="64">
                  <c:v>4.4000000000000004</c:v>
                </c:pt>
                <c:pt idx="65">
                  <c:v>4.0999999999999996</c:v>
                </c:pt>
                <c:pt idx="66">
                  <c:v>3.8</c:v>
                </c:pt>
                <c:pt idx="67">
                  <c:v>3.5</c:v>
                </c:pt>
                <c:pt idx="68">
                  <c:v>3.3</c:v>
                </c:pt>
                <c:pt idx="69">
                  <c:v>3.1</c:v>
                </c:pt>
                <c:pt idx="70">
                  <c:v>2.8</c:v>
                </c:pt>
                <c:pt idx="71">
                  <c:v>2.6</c:v>
                </c:pt>
                <c:pt idx="72">
                  <c:v>2.4</c:v>
                </c:pt>
                <c:pt idx="73">
                  <c:v>2.2999999999999998</c:v>
                </c:pt>
                <c:pt idx="74">
                  <c:v>2.1</c:v>
                </c:pt>
                <c:pt idx="75">
                  <c:v>1.9</c:v>
                </c:pt>
                <c:pt idx="76">
                  <c:v>1.8</c:v>
                </c:pt>
                <c:pt idx="77">
                  <c:v>1.7</c:v>
                </c:pt>
                <c:pt idx="78">
                  <c:v>1.6</c:v>
                </c:pt>
                <c:pt idx="79">
                  <c:v>1.5</c:v>
                </c:pt>
                <c:pt idx="80">
                  <c:v>1.4</c:v>
                </c:pt>
                <c:pt idx="81">
                  <c:v>1.3</c:v>
                </c:pt>
                <c:pt idx="82">
                  <c:v>1.2</c:v>
                </c:pt>
                <c:pt idx="83">
                  <c:v>1.1000000000000001</c:v>
                </c:pt>
                <c:pt idx="84">
                  <c:v>1</c:v>
                </c:pt>
                <c:pt idx="85">
                  <c:v>0.9</c:v>
                </c:pt>
                <c:pt idx="86">
                  <c:v>0.9</c:v>
                </c:pt>
                <c:pt idx="87">
                  <c:v>0.8</c:v>
                </c:pt>
                <c:pt idx="88">
                  <c:v>0.8</c:v>
                </c:pt>
                <c:pt idx="89">
                  <c:v>0.7</c:v>
                </c:pt>
                <c:pt idx="90">
                  <c:v>0.7</c:v>
                </c:pt>
                <c:pt idx="91">
                  <c:v>0.6</c:v>
                </c:pt>
                <c:pt idx="92">
                  <c:v>0.6</c:v>
                </c:pt>
                <c:pt idx="93">
                  <c:v>0.5</c:v>
                </c:pt>
                <c:pt idx="94">
                  <c:v>0.5</c:v>
                </c:pt>
                <c:pt idx="95">
                  <c:v>0.5</c:v>
                </c:pt>
                <c:pt idx="96">
                  <c:v>0.4</c:v>
                </c:pt>
                <c:pt idx="97">
                  <c:v>0.4</c:v>
                </c:pt>
                <c:pt idx="98">
                  <c:v>0.4</c:v>
                </c:pt>
                <c:pt idx="99">
                  <c:v>0.3</c:v>
                </c:pt>
                <c:pt idx="100">
                  <c:v>0.3</c:v>
                </c:pt>
                <c:pt idx="101">
                  <c:v>0.3</c:v>
                </c:pt>
                <c:pt idx="102">
                  <c:v>0.3</c:v>
                </c:pt>
                <c:pt idx="103">
                  <c:v>0.3</c:v>
                </c:pt>
                <c:pt idx="104">
                  <c:v>0.3</c:v>
                </c:pt>
                <c:pt idx="105">
                  <c:v>0.2</c:v>
                </c:pt>
                <c:pt idx="106">
                  <c:v>0.2</c:v>
                </c:pt>
                <c:pt idx="107">
                  <c:v>0.2</c:v>
                </c:pt>
                <c:pt idx="108">
                  <c:v>0.2</c:v>
                </c:pt>
                <c:pt idx="109">
                  <c:v>0.2</c:v>
                </c:pt>
                <c:pt idx="110">
                  <c:v>0.1</c:v>
                </c:pt>
                <c:pt idx="111">
                  <c:v>0.1</c:v>
                </c:pt>
                <c:pt idx="112">
                  <c:v>0.1</c:v>
                </c:pt>
                <c:pt idx="113">
                  <c:v>0.1</c:v>
                </c:pt>
                <c:pt idx="114">
                  <c:v>0.1</c:v>
                </c:pt>
                <c:pt idx="115">
                  <c:v>0.1</c:v>
                </c:pt>
                <c:pt idx="116">
                  <c:v>0.1</c:v>
                </c:pt>
                <c:pt idx="117">
                  <c:v>0</c:v>
                </c:pt>
              </c:numCache>
            </c:numRef>
          </c:yVal>
          <c:smooth val="1"/>
        </c:ser>
        <c:ser>
          <c:idx val="3"/>
          <c:order val="3"/>
          <c:tx>
            <c:strRef>
              <c:f>Sheet1!$G$1</c:f>
              <c:strCache>
                <c:ptCount val="1"/>
                <c:pt idx="0">
                  <c:v>Direct Flow, 500 year</c:v>
                </c:pt>
              </c:strCache>
            </c:strRef>
          </c:tx>
          <c:spPr>
            <a:ln w="19050" cap="rnd">
              <a:solidFill>
                <a:schemeClr val="accent4"/>
              </a:solidFill>
              <a:round/>
            </a:ln>
            <a:effectLst/>
          </c:spPr>
          <c:marker>
            <c:symbol val="none"/>
          </c:marker>
          <c:xVal>
            <c:numRef>
              <c:f>Sheet1!$C$2:$C$119</c:f>
              <c:numCache>
                <c:formatCode>h:mm</c:formatCode>
                <c:ptCount val="118"/>
                <c:pt idx="0">
                  <c:v>0</c:v>
                </c:pt>
                <c:pt idx="1">
                  <c:v>6.9444444444444441E-3</c:v>
                </c:pt>
                <c:pt idx="2">
                  <c:v>1.3888888888888888E-2</c:v>
                </c:pt>
                <c:pt idx="3">
                  <c:v>2.0833333333333332E-2</c:v>
                </c:pt>
                <c:pt idx="4">
                  <c:v>2.7777777777777776E-2</c:v>
                </c:pt>
                <c:pt idx="5">
                  <c:v>3.4722222222222224E-2</c:v>
                </c:pt>
                <c:pt idx="6">
                  <c:v>4.1666666666666664E-2</c:v>
                </c:pt>
                <c:pt idx="7">
                  <c:v>4.8611111111111112E-2</c:v>
                </c:pt>
                <c:pt idx="8">
                  <c:v>5.5555555555555552E-2</c:v>
                </c:pt>
                <c:pt idx="9">
                  <c:v>6.25E-2</c:v>
                </c:pt>
                <c:pt idx="10">
                  <c:v>6.9444444444444434E-2</c:v>
                </c:pt>
                <c:pt idx="11">
                  <c:v>7.6388888888888895E-2</c:v>
                </c:pt>
                <c:pt idx="12">
                  <c:v>8.3333333333333329E-2</c:v>
                </c:pt>
                <c:pt idx="13">
                  <c:v>9.0277777777777776E-2</c:v>
                </c:pt>
                <c:pt idx="14">
                  <c:v>9.7222222222222224E-2</c:v>
                </c:pt>
                <c:pt idx="15">
                  <c:v>0.10416666666666667</c:v>
                </c:pt>
                <c:pt idx="16">
                  <c:v>0.1111111111111111</c:v>
                </c:pt>
                <c:pt idx="17">
                  <c:v>0.11805555555555557</c:v>
                </c:pt>
                <c:pt idx="18">
                  <c:v>0.125</c:v>
                </c:pt>
                <c:pt idx="19">
                  <c:v>0.13194444444444445</c:v>
                </c:pt>
                <c:pt idx="20">
                  <c:v>0.1388888888888889</c:v>
                </c:pt>
                <c:pt idx="21">
                  <c:v>0.14583333333333334</c:v>
                </c:pt>
                <c:pt idx="22">
                  <c:v>0.15277777777777776</c:v>
                </c:pt>
                <c:pt idx="23">
                  <c:v>0.15972222222222224</c:v>
                </c:pt>
                <c:pt idx="24">
                  <c:v>0.16666666666666666</c:v>
                </c:pt>
                <c:pt idx="25">
                  <c:v>0.17361111111111113</c:v>
                </c:pt>
                <c:pt idx="26">
                  <c:v>0.18055555555555555</c:v>
                </c:pt>
                <c:pt idx="27">
                  <c:v>0.1875</c:v>
                </c:pt>
                <c:pt idx="28">
                  <c:v>0.19444444444444445</c:v>
                </c:pt>
                <c:pt idx="29">
                  <c:v>0.20138888888888887</c:v>
                </c:pt>
                <c:pt idx="30">
                  <c:v>0.20833333333333334</c:v>
                </c:pt>
                <c:pt idx="31">
                  <c:v>0.21527777777777779</c:v>
                </c:pt>
                <c:pt idx="32">
                  <c:v>0.22222222222222221</c:v>
                </c:pt>
                <c:pt idx="33">
                  <c:v>0.22916666666666666</c:v>
                </c:pt>
                <c:pt idx="34">
                  <c:v>0.23611111111111113</c:v>
                </c:pt>
                <c:pt idx="35">
                  <c:v>0.24305555555555555</c:v>
                </c:pt>
                <c:pt idx="36">
                  <c:v>0.25</c:v>
                </c:pt>
                <c:pt idx="37">
                  <c:v>0.25694444444444448</c:v>
                </c:pt>
                <c:pt idx="38">
                  <c:v>0.2638888888888889</c:v>
                </c:pt>
                <c:pt idx="39">
                  <c:v>0.27083333333333331</c:v>
                </c:pt>
                <c:pt idx="40">
                  <c:v>0.27777777777777779</c:v>
                </c:pt>
                <c:pt idx="41">
                  <c:v>0.28472222222222221</c:v>
                </c:pt>
                <c:pt idx="42">
                  <c:v>0.29166666666666669</c:v>
                </c:pt>
                <c:pt idx="43">
                  <c:v>0.2986111111111111</c:v>
                </c:pt>
                <c:pt idx="44">
                  <c:v>0.30555555555555552</c:v>
                </c:pt>
                <c:pt idx="45">
                  <c:v>0.3125</c:v>
                </c:pt>
                <c:pt idx="46">
                  <c:v>0.31944444444444448</c:v>
                </c:pt>
                <c:pt idx="47">
                  <c:v>0.3263888888888889</c:v>
                </c:pt>
                <c:pt idx="48">
                  <c:v>0.33333333333333331</c:v>
                </c:pt>
                <c:pt idx="49">
                  <c:v>0.34027777777777773</c:v>
                </c:pt>
                <c:pt idx="50">
                  <c:v>0.34722222222222227</c:v>
                </c:pt>
                <c:pt idx="51">
                  <c:v>0.35416666666666669</c:v>
                </c:pt>
                <c:pt idx="52">
                  <c:v>0.3611111111111111</c:v>
                </c:pt>
                <c:pt idx="53">
                  <c:v>0.36805555555555558</c:v>
                </c:pt>
                <c:pt idx="54">
                  <c:v>0.375</c:v>
                </c:pt>
                <c:pt idx="55">
                  <c:v>0.38194444444444442</c:v>
                </c:pt>
                <c:pt idx="56">
                  <c:v>0.3888888888888889</c:v>
                </c:pt>
                <c:pt idx="57">
                  <c:v>0.39583333333333331</c:v>
                </c:pt>
                <c:pt idx="58">
                  <c:v>0.40277777777777773</c:v>
                </c:pt>
                <c:pt idx="59">
                  <c:v>0.40972222222222227</c:v>
                </c:pt>
                <c:pt idx="60">
                  <c:v>0.41666666666666669</c:v>
                </c:pt>
                <c:pt idx="61">
                  <c:v>0.4236111111111111</c:v>
                </c:pt>
                <c:pt idx="62">
                  <c:v>0.43055555555555558</c:v>
                </c:pt>
                <c:pt idx="63">
                  <c:v>0.4375</c:v>
                </c:pt>
                <c:pt idx="64">
                  <c:v>0.44444444444444442</c:v>
                </c:pt>
                <c:pt idx="65">
                  <c:v>0.4513888888888889</c:v>
                </c:pt>
                <c:pt idx="66">
                  <c:v>0.45833333333333331</c:v>
                </c:pt>
                <c:pt idx="67">
                  <c:v>0.46527777777777773</c:v>
                </c:pt>
                <c:pt idx="68">
                  <c:v>0.47222222222222227</c:v>
                </c:pt>
                <c:pt idx="69">
                  <c:v>0.47916666666666669</c:v>
                </c:pt>
                <c:pt idx="70">
                  <c:v>0.4861111111111111</c:v>
                </c:pt>
                <c:pt idx="71">
                  <c:v>0.49305555555555558</c:v>
                </c:pt>
                <c:pt idx="72">
                  <c:v>0.5</c:v>
                </c:pt>
                <c:pt idx="73">
                  <c:v>0.50694444444444442</c:v>
                </c:pt>
                <c:pt idx="74">
                  <c:v>0.51388888888888895</c:v>
                </c:pt>
                <c:pt idx="75">
                  <c:v>0.52083333333333337</c:v>
                </c:pt>
                <c:pt idx="76">
                  <c:v>0.52777777777777779</c:v>
                </c:pt>
                <c:pt idx="77">
                  <c:v>0.53472222222222221</c:v>
                </c:pt>
                <c:pt idx="78">
                  <c:v>0.54166666666666663</c:v>
                </c:pt>
                <c:pt idx="79">
                  <c:v>0.54861111111111105</c:v>
                </c:pt>
                <c:pt idx="80">
                  <c:v>0.55555555555555558</c:v>
                </c:pt>
                <c:pt idx="81">
                  <c:v>0.5625</c:v>
                </c:pt>
                <c:pt idx="82">
                  <c:v>0.56944444444444442</c:v>
                </c:pt>
                <c:pt idx="83">
                  <c:v>0.57638888888888895</c:v>
                </c:pt>
                <c:pt idx="84">
                  <c:v>0.58333333333333337</c:v>
                </c:pt>
                <c:pt idx="85">
                  <c:v>0.59027777777777779</c:v>
                </c:pt>
                <c:pt idx="86">
                  <c:v>0.59722222222222221</c:v>
                </c:pt>
                <c:pt idx="87">
                  <c:v>0.60416666666666663</c:v>
                </c:pt>
                <c:pt idx="88">
                  <c:v>0.61111111111111105</c:v>
                </c:pt>
                <c:pt idx="89">
                  <c:v>0.61805555555555558</c:v>
                </c:pt>
                <c:pt idx="90">
                  <c:v>0.625</c:v>
                </c:pt>
                <c:pt idx="91">
                  <c:v>0.63194444444444442</c:v>
                </c:pt>
                <c:pt idx="92">
                  <c:v>0.63888888888888895</c:v>
                </c:pt>
                <c:pt idx="93">
                  <c:v>0.64583333333333337</c:v>
                </c:pt>
                <c:pt idx="94">
                  <c:v>0.65277777777777779</c:v>
                </c:pt>
                <c:pt idx="95">
                  <c:v>0.65972222222222221</c:v>
                </c:pt>
                <c:pt idx="96">
                  <c:v>0.66666666666666663</c:v>
                </c:pt>
                <c:pt idx="97">
                  <c:v>0.67361111111111116</c:v>
                </c:pt>
                <c:pt idx="98">
                  <c:v>0.68055555555555547</c:v>
                </c:pt>
                <c:pt idx="99">
                  <c:v>0.6875</c:v>
                </c:pt>
                <c:pt idx="100">
                  <c:v>0.69444444444444453</c:v>
                </c:pt>
                <c:pt idx="101">
                  <c:v>0.70138888888888884</c:v>
                </c:pt>
                <c:pt idx="102">
                  <c:v>0.70833333333333337</c:v>
                </c:pt>
                <c:pt idx="103">
                  <c:v>0.71527777777777779</c:v>
                </c:pt>
                <c:pt idx="104">
                  <c:v>0.72222222222222221</c:v>
                </c:pt>
                <c:pt idx="105">
                  <c:v>0.72916666666666663</c:v>
                </c:pt>
                <c:pt idx="106">
                  <c:v>0.73611111111111116</c:v>
                </c:pt>
                <c:pt idx="107">
                  <c:v>0.74305555555555547</c:v>
                </c:pt>
                <c:pt idx="108">
                  <c:v>0.75</c:v>
                </c:pt>
                <c:pt idx="109">
                  <c:v>0.75694444444444453</c:v>
                </c:pt>
                <c:pt idx="110">
                  <c:v>0.76388888888888884</c:v>
                </c:pt>
                <c:pt idx="111">
                  <c:v>0.77083333333333337</c:v>
                </c:pt>
                <c:pt idx="112">
                  <c:v>0.77777777777777779</c:v>
                </c:pt>
                <c:pt idx="113">
                  <c:v>0.78472222222222221</c:v>
                </c:pt>
                <c:pt idx="114">
                  <c:v>0.79166666666666663</c:v>
                </c:pt>
                <c:pt idx="115">
                  <c:v>0.79861111111111116</c:v>
                </c:pt>
                <c:pt idx="116">
                  <c:v>0.80555555555555547</c:v>
                </c:pt>
                <c:pt idx="117">
                  <c:v>0.8125</c:v>
                </c:pt>
              </c:numCache>
            </c:numRef>
          </c:xVal>
          <c:yVal>
            <c:numRef>
              <c:f>Sheet1!$G$2:$G$119</c:f>
              <c:numCache>
                <c:formatCode>General</c:formatCode>
                <c:ptCount val="118"/>
                <c:pt idx="0">
                  <c:v>0</c:v>
                </c:pt>
                <c:pt idx="1">
                  <c:v>0</c:v>
                </c:pt>
                <c:pt idx="2">
                  <c:v>0</c:v>
                </c:pt>
                <c:pt idx="3">
                  <c:v>0</c:v>
                </c:pt>
                <c:pt idx="4">
                  <c:v>0</c:v>
                </c:pt>
                <c:pt idx="5">
                  <c:v>0.1</c:v>
                </c:pt>
                <c:pt idx="6">
                  <c:v>0.2</c:v>
                </c:pt>
                <c:pt idx="7">
                  <c:v>0.3</c:v>
                </c:pt>
                <c:pt idx="8">
                  <c:v>0.4</c:v>
                </c:pt>
                <c:pt idx="9">
                  <c:v>0.8</c:v>
                </c:pt>
                <c:pt idx="10">
                  <c:v>1.4</c:v>
                </c:pt>
                <c:pt idx="11">
                  <c:v>2.2000000000000002</c:v>
                </c:pt>
                <c:pt idx="12">
                  <c:v>3.4</c:v>
                </c:pt>
                <c:pt idx="13">
                  <c:v>4.8</c:v>
                </c:pt>
                <c:pt idx="14">
                  <c:v>6.4</c:v>
                </c:pt>
                <c:pt idx="15">
                  <c:v>8.3000000000000007</c:v>
                </c:pt>
                <c:pt idx="16">
                  <c:v>10.4</c:v>
                </c:pt>
                <c:pt idx="17">
                  <c:v>12.8</c:v>
                </c:pt>
                <c:pt idx="18">
                  <c:v>15.4</c:v>
                </c:pt>
                <c:pt idx="19">
                  <c:v>18.399999999999999</c:v>
                </c:pt>
                <c:pt idx="20">
                  <c:v>21.6</c:v>
                </c:pt>
                <c:pt idx="21">
                  <c:v>24.9</c:v>
                </c:pt>
                <c:pt idx="22">
                  <c:v>28.3</c:v>
                </c:pt>
                <c:pt idx="23">
                  <c:v>31.4</c:v>
                </c:pt>
                <c:pt idx="24">
                  <c:v>34.299999999999997</c:v>
                </c:pt>
                <c:pt idx="25">
                  <c:v>36.9</c:v>
                </c:pt>
                <c:pt idx="26">
                  <c:v>39.1</c:v>
                </c:pt>
                <c:pt idx="27">
                  <c:v>40.799999999999997</c:v>
                </c:pt>
                <c:pt idx="28">
                  <c:v>42.2</c:v>
                </c:pt>
                <c:pt idx="29">
                  <c:v>43.2</c:v>
                </c:pt>
                <c:pt idx="30">
                  <c:v>43.7</c:v>
                </c:pt>
                <c:pt idx="31">
                  <c:v>43.9</c:v>
                </c:pt>
                <c:pt idx="32">
                  <c:v>43.9</c:v>
                </c:pt>
                <c:pt idx="33">
                  <c:v>43.5</c:v>
                </c:pt>
                <c:pt idx="34">
                  <c:v>42.8</c:v>
                </c:pt>
                <c:pt idx="35">
                  <c:v>41.8</c:v>
                </c:pt>
                <c:pt idx="36">
                  <c:v>40.6</c:v>
                </c:pt>
                <c:pt idx="37">
                  <c:v>39.299999999999997</c:v>
                </c:pt>
                <c:pt idx="38">
                  <c:v>37.799999999999997</c:v>
                </c:pt>
                <c:pt idx="39">
                  <c:v>36.200000000000003</c:v>
                </c:pt>
                <c:pt idx="40">
                  <c:v>34.5</c:v>
                </c:pt>
                <c:pt idx="41">
                  <c:v>32.6</c:v>
                </c:pt>
                <c:pt idx="42">
                  <c:v>30.6</c:v>
                </c:pt>
                <c:pt idx="43">
                  <c:v>28.4</c:v>
                </c:pt>
                <c:pt idx="44">
                  <c:v>26.3</c:v>
                </c:pt>
                <c:pt idx="45">
                  <c:v>24.3</c:v>
                </c:pt>
                <c:pt idx="46">
                  <c:v>22.4</c:v>
                </c:pt>
                <c:pt idx="47">
                  <c:v>20.7</c:v>
                </c:pt>
                <c:pt idx="48">
                  <c:v>19.100000000000001</c:v>
                </c:pt>
                <c:pt idx="49">
                  <c:v>17.7</c:v>
                </c:pt>
                <c:pt idx="50">
                  <c:v>16.399999999999999</c:v>
                </c:pt>
                <c:pt idx="51">
                  <c:v>15.2</c:v>
                </c:pt>
                <c:pt idx="52">
                  <c:v>14.1</c:v>
                </c:pt>
                <c:pt idx="53">
                  <c:v>13.1</c:v>
                </c:pt>
                <c:pt idx="54">
                  <c:v>12.2</c:v>
                </c:pt>
                <c:pt idx="55">
                  <c:v>11.4</c:v>
                </c:pt>
                <c:pt idx="56">
                  <c:v>10.6</c:v>
                </c:pt>
                <c:pt idx="57">
                  <c:v>9.9</c:v>
                </c:pt>
                <c:pt idx="58">
                  <c:v>9.1999999999999993</c:v>
                </c:pt>
                <c:pt idx="59">
                  <c:v>8.6</c:v>
                </c:pt>
                <c:pt idx="60">
                  <c:v>8</c:v>
                </c:pt>
                <c:pt idx="61">
                  <c:v>7.4</c:v>
                </c:pt>
                <c:pt idx="62">
                  <c:v>6.8</c:v>
                </c:pt>
                <c:pt idx="63">
                  <c:v>6.3</c:v>
                </c:pt>
                <c:pt idx="64">
                  <c:v>5.9</c:v>
                </c:pt>
                <c:pt idx="65">
                  <c:v>5.5</c:v>
                </c:pt>
                <c:pt idx="66">
                  <c:v>5.0999999999999996</c:v>
                </c:pt>
                <c:pt idx="67">
                  <c:v>4.7</c:v>
                </c:pt>
                <c:pt idx="68">
                  <c:v>4.4000000000000004</c:v>
                </c:pt>
                <c:pt idx="69">
                  <c:v>4.0999999999999996</c:v>
                </c:pt>
                <c:pt idx="70">
                  <c:v>3.8</c:v>
                </c:pt>
                <c:pt idx="71">
                  <c:v>3.5</c:v>
                </c:pt>
                <c:pt idx="72">
                  <c:v>3.3</c:v>
                </c:pt>
                <c:pt idx="73">
                  <c:v>3</c:v>
                </c:pt>
                <c:pt idx="74">
                  <c:v>2.8</c:v>
                </c:pt>
                <c:pt idx="75">
                  <c:v>2.6</c:v>
                </c:pt>
                <c:pt idx="76">
                  <c:v>2.4</c:v>
                </c:pt>
                <c:pt idx="77">
                  <c:v>2.2999999999999998</c:v>
                </c:pt>
                <c:pt idx="78">
                  <c:v>2.1</c:v>
                </c:pt>
                <c:pt idx="79">
                  <c:v>1.9</c:v>
                </c:pt>
                <c:pt idx="80">
                  <c:v>1.8</c:v>
                </c:pt>
                <c:pt idx="81">
                  <c:v>1.7</c:v>
                </c:pt>
                <c:pt idx="82">
                  <c:v>1.6</c:v>
                </c:pt>
                <c:pt idx="83">
                  <c:v>1.5</c:v>
                </c:pt>
                <c:pt idx="84">
                  <c:v>1.3</c:v>
                </c:pt>
                <c:pt idx="85">
                  <c:v>1.3</c:v>
                </c:pt>
                <c:pt idx="86">
                  <c:v>1.2</c:v>
                </c:pt>
                <c:pt idx="87">
                  <c:v>1.1000000000000001</c:v>
                </c:pt>
                <c:pt idx="88">
                  <c:v>1</c:v>
                </c:pt>
                <c:pt idx="89">
                  <c:v>0.9</c:v>
                </c:pt>
                <c:pt idx="90">
                  <c:v>0.9</c:v>
                </c:pt>
                <c:pt idx="91">
                  <c:v>0.8</c:v>
                </c:pt>
                <c:pt idx="92">
                  <c:v>0.7</c:v>
                </c:pt>
                <c:pt idx="93">
                  <c:v>0.7</c:v>
                </c:pt>
                <c:pt idx="94">
                  <c:v>0.6</c:v>
                </c:pt>
                <c:pt idx="95">
                  <c:v>0.6</c:v>
                </c:pt>
                <c:pt idx="96">
                  <c:v>0.6</c:v>
                </c:pt>
                <c:pt idx="97">
                  <c:v>0.5</c:v>
                </c:pt>
                <c:pt idx="98">
                  <c:v>0.5</c:v>
                </c:pt>
                <c:pt idx="99">
                  <c:v>0.5</c:v>
                </c:pt>
                <c:pt idx="100">
                  <c:v>0.4</c:v>
                </c:pt>
                <c:pt idx="101">
                  <c:v>0.4</c:v>
                </c:pt>
                <c:pt idx="102">
                  <c:v>0.4</c:v>
                </c:pt>
                <c:pt idx="103">
                  <c:v>0.4</c:v>
                </c:pt>
                <c:pt idx="104">
                  <c:v>0.3</c:v>
                </c:pt>
                <c:pt idx="105">
                  <c:v>0.3</c:v>
                </c:pt>
                <c:pt idx="106">
                  <c:v>0.3</c:v>
                </c:pt>
                <c:pt idx="107">
                  <c:v>0.3</c:v>
                </c:pt>
                <c:pt idx="108">
                  <c:v>0.2</c:v>
                </c:pt>
                <c:pt idx="109">
                  <c:v>0.2</c:v>
                </c:pt>
                <c:pt idx="110">
                  <c:v>0.2</c:v>
                </c:pt>
                <c:pt idx="111">
                  <c:v>0.2</c:v>
                </c:pt>
                <c:pt idx="112">
                  <c:v>0.2</c:v>
                </c:pt>
                <c:pt idx="113">
                  <c:v>0.1</c:v>
                </c:pt>
                <c:pt idx="114">
                  <c:v>0.1</c:v>
                </c:pt>
                <c:pt idx="115">
                  <c:v>0.1</c:v>
                </c:pt>
                <c:pt idx="116">
                  <c:v>0.1</c:v>
                </c:pt>
                <c:pt idx="117">
                  <c:v>0.1</c:v>
                </c:pt>
              </c:numCache>
            </c:numRef>
          </c:yVal>
          <c:smooth val="1"/>
        </c:ser>
        <c:dLbls>
          <c:showLegendKey val="0"/>
          <c:showVal val="0"/>
          <c:showCatName val="0"/>
          <c:showSerName val="0"/>
          <c:showPercent val="0"/>
          <c:showBubbleSize val="0"/>
        </c:dLbls>
        <c:axId val="162995744"/>
        <c:axId val="162996304"/>
      </c:scatterChart>
      <c:valAx>
        <c:axId val="16299574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T</a:t>
                </a:r>
                <a:r>
                  <a:rPr lang="en-US" sz="1600" dirty="0" smtClean="0"/>
                  <a:t>ime </a:t>
                </a:r>
                <a:r>
                  <a:rPr lang="en-US" sz="1600" dirty="0"/>
                  <a:t>(hour)</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996304"/>
        <c:crosses val="autoZero"/>
        <c:crossBetween val="midCat"/>
        <c:majorUnit val="0.25"/>
      </c:valAx>
      <c:valAx>
        <c:axId val="16299630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Flow m</a:t>
                </a:r>
                <a:r>
                  <a:rPr lang="en-US" sz="1600" baseline="30000"/>
                  <a:t>3</a:t>
                </a:r>
                <a:r>
                  <a:rPr lang="en-US" sz="1600"/>
                  <a:t>/s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995744"/>
        <c:crosses val="autoZero"/>
        <c:crossBetween val="midCat"/>
      </c:valAx>
      <c:spPr>
        <a:noFill/>
        <a:ln>
          <a:noFill/>
        </a:ln>
        <a:effectLst/>
      </c:spPr>
    </c:plotArea>
    <c:legend>
      <c:legendPos val="b"/>
      <c:layout>
        <c:manualLayout>
          <c:xMode val="edge"/>
          <c:yMode val="edge"/>
          <c:x val="0.37106824146981632"/>
          <c:y val="0.18865631379410908"/>
          <c:w val="0.56364173228346459"/>
          <c:h val="0.29381087380408283"/>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34096365306908"/>
          <c:y val="5.7060367454068242E-2"/>
          <c:w val="0.80747903061678139"/>
          <c:h val="0.75643037789134937"/>
        </c:manualLayout>
      </c:layout>
      <c:scatterChart>
        <c:scatterStyle val="smoothMarker"/>
        <c:varyColors val="0"/>
        <c:ser>
          <c:idx val="0"/>
          <c:order val="0"/>
          <c:tx>
            <c:v>Pre-project hydrograph</c:v>
          </c:tx>
          <c:spPr>
            <a:ln w="41275" cap="rnd">
              <a:solidFill>
                <a:schemeClr val="tx1"/>
              </a:solidFill>
              <a:prstDash val="solid"/>
              <a:round/>
            </a:ln>
            <a:effectLst/>
          </c:spPr>
          <c:marker>
            <c:symbol val="none"/>
          </c:marker>
          <c:xVal>
            <c:numRef>
              <c:f>Sheet1!$C$2:$C$146</c:f>
              <c:numCache>
                <c:formatCode>h:mm</c:formatCode>
                <c:ptCount val="145"/>
                <c:pt idx="0">
                  <c:v>0</c:v>
                </c:pt>
                <c:pt idx="1">
                  <c:v>6.9444444444444441E-3</c:v>
                </c:pt>
                <c:pt idx="2">
                  <c:v>1.3888888888888888E-2</c:v>
                </c:pt>
                <c:pt idx="3">
                  <c:v>2.0833333333333332E-2</c:v>
                </c:pt>
                <c:pt idx="4">
                  <c:v>2.7777777777777776E-2</c:v>
                </c:pt>
                <c:pt idx="5">
                  <c:v>3.4722222222222224E-2</c:v>
                </c:pt>
                <c:pt idx="6">
                  <c:v>4.1666666666666664E-2</c:v>
                </c:pt>
                <c:pt idx="7">
                  <c:v>4.8611111111111112E-2</c:v>
                </c:pt>
                <c:pt idx="8">
                  <c:v>5.5555555555555552E-2</c:v>
                </c:pt>
                <c:pt idx="9">
                  <c:v>6.25E-2</c:v>
                </c:pt>
                <c:pt idx="10">
                  <c:v>6.9444444444444434E-2</c:v>
                </c:pt>
                <c:pt idx="11">
                  <c:v>7.6388888888888895E-2</c:v>
                </c:pt>
                <c:pt idx="12">
                  <c:v>8.3333333333333329E-2</c:v>
                </c:pt>
                <c:pt idx="13">
                  <c:v>9.0277777777777776E-2</c:v>
                </c:pt>
                <c:pt idx="14">
                  <c:v>9.7222222222222224E-2</c:v>
                </c:pt>
                <c:pt idx="15">
                  <c:v>0.10416666666666667</c:v>
                </c:pt>
                <c:pt idx="16">
                  <c:v>0.1111111111111111</c:v>
                </c:pt>
                <c:pt idx="17">
                  <c:v>0.11805555555555557</c:v>
                </c:pt>
                <c:pt idx="18">
                  <c:v>0.125</c:v>
                </c:pt>
                <c:pt idx="19">
                  <c:v>0.13194444444444445</c:v>
                </c:pt>
                <c:pt idx="20">
                  <c:v>0.1388888888888889</c:v>
                </c:pt>
                <c:pt idx="21">
                  <c:v>0.14583333333333334</c:v>
                </c:pt>
                <c:pt idx="22">
                  <c:v>0.15277777777777776</c:v>
                </c:pt>
                <c:pt idx="23">
                  <c:v>0.15972222222222224</c:v>
                </c:pt>
                <c:pt idx="24">
                  <c:v>0.16666666666666666</c:v>
                </c:pt>
                <c:pt idx="25">
                  <c:v>0.17361111111111113</c:v>
                </c:pt>
                <c:pt idx="26">
                  <c:v>0.18055555555555555</c:v>
                </c:pt>
                <c:pt idx="27">
                  <c:v>0.1875</c:v>
                </c:pt>
                <c:pt idx="28">
                  <c:v>0.19444444444444445</c:v>
                </c:pt>
                <c:pt idx="29">
                  <c:v>0.20138888888888887</c:v>
                </c:pt>
                <c:pt idx="30">
                  <c:v>0.20833333333333334</c:v>
                </c:pt>
                <c:pt idx="31">
                  <c:v>0.21527777777777779</c:v>
                </c:pt>
                <c:pt idx="32">
                  <c:v>0.22222222222222221</c:v>
                </c:pt>
                <c:pt idx="33">
                  <c:v>0.22916666666666666</c:v>
                </c:pt>
                <c:pt idx="34">
                  <c:v>0.23611111111111113</c:v>
                </c:pt>
                <c:pt idx="35">
                  <c:v>0.24305555555555555</c:v>
                </c:pt>
                <c:pt idx="36">
                  <c:v>0.25</c:v>
                </c:pt>
                <c:pt idx="37">
                  <c:v>0.25694444444444448</c:v>
                </c:pt>
                <c:pt idx="38">
                  <c:v>0.2638888888888889</c:v>
                </c:pt>
                <c:pt idx="39">
                  <c:v>0.27083333333333331</c:v>
                </c:pt>
                <c:pt idx="40">
                  <c:v>0.27777777777777779</c:v>
                </c:pt>
                <c:pt idx="41">
                  <c:v>0.28472222222222221</c:v>
                </c:pt>
                <c:pt idx="42">
                  <c:v>0.29166666666666669</c:v>
                </c:pt>
                <c:pt idx="43">
                  <c:v>0.2986111111111111</c:v>
                </c:pt>
                <c:pt idx="44">
                  <c:v>0.30555555555555552</c:v>
                </c:pt>
                <c:pt idx="45">
                  <c:v>0.3125</c:v>
                </c:pt>
                <c:pt idx="46">
                  <c:v>0.31944444444444448</c:v>
                </c:pt>
                <c:pt idx="47">
                  <c:v>0.3263888888888889</c:v>
                </c:pt>
                <c:pt idx="48">
                  <c:v>0.33333333333333331</c:v>
                </c:pt>
                <c:pt idx="49">
                  <c:v>0.34027777777777773</c:v>
                </c:pt>
                <c:pt idx="50">
                  <c:v>0.34722222222222227</c:v>
                </c:pt>
                <c:pt idx="51">
                  <c:v>0.35416666666666669</c:v>
                </c:pt>
                <c:pt idx="52">
                  <c:v>0.3611111111111111</c:v>
                </c:pt>
                <c:pt idx="53">
                  <c:v>0.36805555555555558</c:v>
                </c:pt>
                <c:pt idx="54">
                  <c:v>0.375</c:v>
                </c:pt>
                <c:pt idx="55">
                  <c:v>0.38194444444444442</c:v>
                </c:pt>
                <c:pt idx="56">
                  <c:v>0.3888888888888889</c:v>
                </c:pt>
                <c:pt idx="57">
                  <c:v>0.39583333333333331</c:v>
                </c:pt>
                <c:pt idx="58">
                  <c:v>0.40277777777777773</c:v>
                </c:pt>
                <c:pt idx="59">
                  <c:v>0.40972222222222227</c:v>
                </c:pt>
                <c:pt idx="60">
                  <c:v>0.41666666666666669</c:v>
                </c:pt>
                <c:pt idx="61">
                  <c:v>0.4236111111111111</c:v>
                </c:pt>
                <c:pt idx="62">
                  <c:v>0.42708333333333331</c:v>
                </c:pt>
                <c:pt idx="63">
                  <c:v>0.43055555555555558</c:v>
                </c:pt>
                <c:pt idx="64">
                  <c:v>0.4375</c:v>
                </c:pt>
                <c:pt idx="65">
                  <c:v>0.44444444444444442</c:v>
                </c:pt>
                <c:pt idx="66">
                  <c:v>0.4513888888888889</c:v>
                </c:pt>
                <c:pt idx="67">
                  <c:v>0.45833333333333331</c:v>
                </c:pt>
                <c:pt idx="68">
                  <c:v>0.46527777777777773</c:v>
                </c:pt>
                <c:pt idx="69">
                  <c:v>0.47222222222222227</c:v>
                </c:pt>
                <c:pt idx="70">
                  <c:v>0.47916666666666669</c:v>
                </c:pt>
                <c:pt idx="71">
                  <c:v>0.4861111111111111</c:v>
                </c:pt>
                <c:pt idx="72">
                  <c:v>0.49305555555555558</c:v>
                </c:pt>
                <c:pt idx="73">
                  <c:v>0.5</c:v>
                </c:pt>
                <c:pt idx="74">
                  <c:v>0.50694444444444442</c:v>
                </c:pt>
                <c:pt idx="75">
                  <c:v>0.51388888888888895</c:v>
                </c:pt>
                <c:pt idx="76">
                  <c:v>0.52083333333333337</c:v>
                </c:pt>
                <c:pt idx="77">
                  <c:v>0.52777777777777779</c:v>
                </c:pt>
                <c:pt idx="78">
                  <c:v>0.53472222222222221</c:v>
                </c:pt>
                <c:pt idx="79">
                  <c:v>0.54166666666666663</c:v>
                </c:pt>
                <c:pt idx="80">
                  <c:v>0.54861111111111105</c:v>
                </c:pt>
                <c:pt idx="81">
                  <c:v>0.55555555555555558</c:v>
                </c:pt>
                <c:pt idx="82">
                  <c:v>0.5625</c:v>
                </c:pt>
                <c:pt idx="83">
                  <c:v>0.56944444444444442</c:v>
                </c:pt>
                <c:pt idx="84">
                  <c:v>0.57638888888888895</c:v>
                </c:pt>
                <c:pt idx="85">
                  <c:v>0.58333333333333337</c:v>
                </c:pt>
                <c:pt idx="86">
                  <c:v>0.59027777777777779</c:v>
                </c:pt>
                <c:pt idx="87">
                  <c:v>0.59722222222222221</c:v>
                </c:pt>
                <c:pt idx="88">
                  <c:v>0.60416666666666663</c:v>
                </c:pt>
                <c:pt idx="89">
                  <c:v>0.61111111111111105</c:v>
                </c:pt>
                <c:pt idx="90">
                  <c:v>0.61805555555555558</c:v>
                </c:pt>
                <c:pt idx="91">
                  <c:v>0.625</c:v>
                </c:pt>
                <c:pt idx="92">
                  <c:v>0.63194444444444442</c:v>
                </c:pt>
                <c:pt idx="93">
                  <c:v>0.63888888888888895</c:v>
                </c:pt>
                <c:pt idx="94">
                  <c:v>0.64583333333333337</c:v>
                </c:pt>
                <c:pt idx="95">
                  <c:v>0.65277777777777779</c:v>
                </c:pt>
                <c:pt idx="96">
                  <c:v>0.65972222222222221</c:v>
                </c:pt>
                <c:pt idx="97">
                  <c:v>0.66666666666666663</c:v>
                </c:pt>
                <c:pt idx="98">
                  <c:v>0.67361111111111116</c:v>
                </c:pt>
                <c:pt idx="99">
                  <c:v>0.68055555555555547</c:v>
                </c:pt>
                <c:pt idx="100">
                  <c:v>0.6875</c:v>
                </c:pt>
                <c:pt idx="101">
                  <c:v>0.69444444444444453</c:v>
                </c:pt>
                <c:pt idx="102">
                  <c:v>0.70138888888888884</c:v>
                </c:pt>
                <c:pt idx="103">
                  <c:v>0.70833333333333337</c:v>
                </c:pt>
                <c:pt idx="104">
                  <c:v>0.71527777777777779</c:v>
                </c:pt>
                <c:pt idx="105">
                  <c:v>0.72222222222222221</c:v>
                </c:pt>
                <c:pt idx="106">
                  <c:v>0.72916666666666663</c:v>
                </c:pt>
                <c:pt idx="107">
                  <c:v>0.73611111111111116</c:v>
                </c:pt>
                <c:pt idx="108">
                  <c:v>0.74305555555555547</c:v>
                </c:pt>
                <c:pt idx="109">
                  <c:v>0.75</c:v>
                </c:pt>
                <c:pt idx="110">
                  <c:v>0.75694444444444453</c:v>
                </c:pt>
                <c:pt idx="111">
                  <c:v>0.76388888888888884</c:v>
                </c:pt>
                <c:pt idx="112">
                  <c:v>0.77083333333333337</c:v>
                </c:pt>
                <c:pt idx="113">
                  <c:v>0.77777777777777779</c:v>
                </c:pt>
                <c:pt idx="114">
                  <c:v>0.78472222222222221</c:v>
                </c:pt>
                <c:pt idx="115">
                  <c:v>0.79166666666666663</c:v>
                </c:pt>
                <c:pt idx="116">
                  <c:v>0.79861111111111116</c:v>
                </c:pt>
                <c:pt idx="117">
                  <c:v>0.80555555555555547</c:v>
                </c:pt>
                <c:pt idx="118">
                  <c:v>0.8125</c:v>
                </c:pt>
                <c:pt idx="119">
                  <c:v>0.81944444444444453</c:v>
                </c:pt>
                <c:pt idx="120">
                  <c:v>0.82638888888888884</c:v>
                </c:pt>
                <c:pt idx="121">
                  <c:v>0.83333333333333337</c:v>
                </c:pt>
                <c:pt idx="122">
                  <c:v>0.84027777777777779</c:v>
                </c:pt>
                <c:pt idx="123">
                  <c:v>0.84722222222222221</c:v>
                </c:pt>
                <c:pt idx="124">
                  <c:v>0.85416666666666663</c:v>
                </c:pt>
                <c:pt idx="125">
                  <c:v>0.86111111111111116</c:v>
                </c:pt>
                <c:pt idx="126">
                  <c:v>0.86805555555555547</c:v>
                </c:pt>
                <c:pt idx="127">
                  <c:v>0.875</c:v>
                </c:pt>
                <c:pt idx="128">
                  <c:v>0.88194444444444453</c:v>
                </c:pt>
                <c:pt idx="129">
                  <c:v>0.88888888888888884</c:v>
                </c:pt>
                <c:pt idx="130">
                  <c:v>0.89583333333333337</c:v>
                </c:pt>
                <c:pt idx="131">
                  <c:v>0.90277777777777779</c:v>
                </c:pt>
                <c:pt idx="132">
                  <c:v>0.90972222222222221</c:v>
                </c:pt>
                <c:pt idx="133">
                  <c:v>0.91666666666666663</c:v>
                </c:pt>
                <c:pt idx="134">
                  <c:v>0.92361111111111116</c:v>
                </c:pt>
                <c:pt idx="135">
                  <c:v>0.93055555555555547</c:v>
                </c:pt>
                <c:pt idx="136">
                  <c:v>0.9375</c:v>
                </c:pt>
                <c:pt idx="137">
                  <c:v>0.94444444444444453</c:v>
                </c:pt>
                <c:pt idx="138">
                  <c:v>0.95138888888888884</c:v>
                </c:pt>
                <c:pt idx="139">
                  <c:v>0.95833333333333337</c:v>
                </c:pt>
                <c:pt idx="140">
                  <c:v>0.96527777777777779</c:v>
                </c:pt>
                <c:pt idx="141">
                  <c:v>0.97222222222222221</c:v>
                </c:pt>
                <c:pt idx="142">
                  <c:v>0.97916666666666663</c:v>
                </c:pt>
                <c:pt idx="143">
                  <c:v>0.98611111111111116</c:v>
                </c:pt>
                <c:pt idx="144">
                  <c:v>0.99305555555555547</c:v>
                </c:pt>
              </c:numCache>
            </c:numRef>
          </c:xVal>
          <c:yVal>
            <c:numRef>
              <c:f>Sheet1!$D$2:$D$146</c:f>
              <c:numCache>
                <c:formatCode>General</c:formatCode>
                <c:ptCount val="145"/>
                <c:pt idx="0">
                  <c:v>0</c:v>
                </c:pt>
                <c:pt idx="1">
                  <c:v>0</c:v>
                </c:pt>
                <c:pt idx="2">
                  <c:v>0</c:v>
                </c:pt>
                <c:pt idx="3">
                  <c:v>0</c:v>
                </c:pt>
                <c:pt idx="4">
                  <c:v>0</c:v>
                </c:pt>
                <c:pt idx="5">
                  <c:v>0.1</c:v>
                </c:pt>
                <c:pt idx="6">
                  <c:v>0.1</c:v>
                </c:pt>
                <c:pt idx="7">
                  <c:v>0.2</c:v>
                </c:pt>
                <c:pt idx="8">
                  <c:v>0.3</c:v>
                </c:pt>
                <c:pt idx="9">
                  <c:v>0.5</c:v>
                </c:pt>
                <c:pt idx="10">
                  <c:v>0.9</c:v>
                </c:pt>
                <c:pt idx="11">
                  <c:v>1.4</c:v>
                </c:pt>
                <c:pt idx="12">
                  <c:v>2.1</c:v>
                </c:pt>
                <c:pt idx="13">
                  <c:v>3</c:v>
                </c:pt>
                <c:pt idx="14">
                  <c:v>4</c:v>
                </c:pt>
                <c:pt idx="15">
                  <c:v>5.2</c:v>
                </c:pt>
                <c:pt idx="16">
                  <c:v>6.6</c:v>
                </c:pt>
                <c:pt idx="17">
                  <c:v>8.1</c:v>
                </c:pt>
                <c:pt idx="18">
                  <c:v>9.8000000000000007</c:v>
                </c:pt>
                <c:pt idx="19">
                  <c:v>11.7</c:v>
                </c:pt>
                <c:pt idx="20">
                  <c:v>13.7</c:v>
                </c:pt>
                <c:pt idx="21">
                  <c:v>15.8</c:v>
                </c:pt>
                <c:pt idx="22">
                  <c:v>18</c:v>
                </c:pt>
                <c:pt idx="23">
                  <c:v>20</c:v>
                </c:pt>
                <c:pt idx="24">
                  <c:v>21.8</c:v>
                </c:pt>
                <c:pt idx="25">
                  <c:v>23.5</c:v>
                </c:pt>
                <c:pt idx="26">
                  <c:v>24.9</c:v>
                </c:pt>
                <c:pt idx="27">
                  <c:v>26</c:v>
                </c:pt>
                <c:pt idx="28">
                  <c:v>26.9</c:v>
                </c:pt>
                <c:pt idx="29">
                  <c:v>27.5</c:v>
                </c:pt>
                <c:pt idx="30">
                  <c:v>27.9</c:v>
                </c:pt>
                <c:pt idx="31">
                  <c:v>28.1</c:v>
                </c:pt>
                <c:pt idx="32">
                  <c:v>28</c:v>
                </c:pt>
                <c:pt idx="33">
                  <c:v>27.8</c:v>
                </c:pt>
                <c:pt idx="34">
                  <c:v>27.4</c:v>
                </c:pt>
                <c:pt idx="35">
                  <c:v>26.7</c:v>
                </c:pt>
                <c:pt idx="36">
                  <c:v>26</c:v>
                </c:pt>
                <c:pt idx="37">
                  <c:v>25.1</c:v>
                </c:pt>
                <c:pt idx="38">
                  <c:v>24.2</c:v>
                </c:pt>
                <c:pt idx="39">
                  <c:v>23.2</c:v>
                </c:pt>
                <c:pt idx="40">
                  <c:v>22.1</c:v>
                </c:pt>
                <c:pt idx="41">
                  <c:v>20.9</c:v>
                </c:pt>
                <c:pt idx="42">
                  <c:v>19.600000000000001</c:v>
                </c:pt>
                <c:pt idx="43">
                  <c:v>18.2</c:v>
                </c:pt>
                <c:pt idx="44">
                  <c:v>16.899999999999999</c:v>
                </c:pt>
                <c:pt idx="45">
                  <c:v>15.5</c:v>
                </c:pt>
                <c:pt idx="46">
                  <c:v>14.3</c:v>
                </c:pt>
                <c:pt idx="47">
                  <c:v>13.2</c:v>
                </c:pt>
                <c:pt idx="48">
                  <c:v>12.3</c:v>
                </c:pt>
                <c:pt idx="49">
                  <c:v>11.3</c:v>
                </c:pt>
                <c:pt idx="50">
                  <c:v>10.5</c:v>
                </c:pt>
                <c:pt idx="51">
                  <c:v>9.6999999999999993</c:v>
                </c:pt>
                <c:pt idx="52">
                  <c:v>9</c:v>
                </c:pt>
                <c:pt idx="53">
                  <c:v>8.4</c:v>
                </c:pt>
                <c:pt idx="54">
                  <c:v>7.8</c:v>
                </c:pt>
                <c:pt idx="55">
                  <c:v>7.3</c:v>
                </c:pt>
                <c:pt idx="56">
                  <c:v>6.8</c:v>
                </c:pt>
                <c:pt idx="57">
                  <c:v>6.3</c:v>
                </c:pt>
                <c:pt idx="58">
                  <c:v>5.9</c:v>
                </c:pt>
                <c:pt idx="59">
                  <c:v>5.5</c:v>
                </c:pt>
                <c:pt idx="60">
                  <c:v>5.0999999999999996</c:v>
                </c:pt>
                <c:pt idx="61">
                  <c:v>4.7</c:v>
                </c:pt>
                <c:pt idx="62">
                  <c:v>4.5500000000000007</c:v>
                </c:pt>
                <c:pt idx="63">
                  <c:v>4.4000000000000004</c:v>
                </c:pt>
                <c:pt idx="64">
                  <c:v>4.0999999999999996</c:v>
                </c:pt>
                <c:pt idx="65">
                  <c:v>3.8</c:v>
                </c:pt>
                <c:pt idx="66">
                  <c:v>3.5</c:v>
                </c:pt>
                <c:pt idx="67">
                  <c:v>3.3</c:v>
                </c:pt>
                <c:pt idx="68">
                  <c:v>3</c:v>
                </c:pt>
                <c:pt idx="69">
                  <c:v>2.8</c:v>
                </c:pt>
                <c:pt idx="70">
                  <c:v>2.6</c:v>
                </c:pt>
                <c:pt idx="71">
                  <c:v>2.4</c:v>
                </c:pt>
                <c:pt idx="72">
                  <c:v>2.2999999999999998</c:v>
                </c:pt>
                <c:pt idx="73">
                  <c:v>2.1</c:v>
                </c:pt>
                <c:pt idx="74">
                  <c:v>1.9</c:v>
                </c:pt>
                <c:pt idx="75">
                  <c:v>1.8</c:v>
                </c:pt>
                <c:pt idx="76">
                  <c:v>1.7</c:v>
                </c:pt>
                <c:pt idx="77">
                  <c:v>1.6</c:v>
                </c:pt>
                <c:pt idx="78">
                  <c:v>1.4</c:v>
                </c:pt>
                <c:pt idx="79">
                  <c:v>1.3</c:v>
                </c:pt>
                <c:pt idx="80">
                  <c:v>1.2</c:v>
                </c:pt>
                <c:pt idx="81">
                  <c:v>1.2</c:v>
                </c:pt>
                <c:pt idx="82">
                  <c:v>1.1000000000000001</c:v>
                </c:pt>
                <c:pt idx="83">
                  <c:v>1</c:v>
                </c:pt>
                <c:pt idx="84">
                  <c:v>0.9</c:v>
                </c:pt>
                <c:pt idx="85">
                  <c:v>0.9</c:v>
                </c:pt>
                <c:pt idx="86">
                  <c:v>0.8</c:v>
                </c:pt>
                <c:pt idx="87">
                  <c:v>0.7</c:v>
                </c:pt>
                <c:pt idx="88">
                  <c:v>0.7</c:v>
                </c:pt>
                <c:pt idx="89">
                  <c:v>0.6</c:v>
                </c:pt>
                <c:pt idx="90">
                  <c:v>0.6</c:v>
                </c:pt>
                <c:pt idx="91">
                  <c:v>0.6</c:v>
                </c:pt>
                <c:pt idx="92">
                  <c:v>0.5</c:v>
                </c:pt>
                <c:pt idx="93">
                  <c:v>0.5</c:v>
                </c:pt>
                <c:pt idx="94">
                  <c:v>0.4</c:v>
                </c:pt>
                <c:pt idx="95">
                  <c:v>0.4</c:v>
                </c:pt>
                <c:pt idx="96">
                  <c:v>0.4</c:v>
                </c:pt>
                <c:pt idx="97">
                  <c:v>0.4</c:v>
                </c:pt>
                <c:pt idx="98">
                  <c:v>0.3</c:v>
                </c:pt>
                <c:pt idx="99">
                  <c:v>0.3</c:v>
                </c:pt>
                <c:pt idx="100">
                  <c:v>0.3</c:v>
                </c:pt>
                <c:pt idx="101">
                  <c:v>0.3</c:v>
                </c:pt>
                <c:pt idx="102">
                  <c:v>0.3</c:v>
                </c:pt>
                <c:pt idx="103">
                  <c:v>0.2</c:v>
                </c:pt>
                <c:pt idx="104">
                  <c:v>0.2</c:v>
                </c:pt>
                <c:pt idx="105">
                  <c:v>0.2</c:v>
                </c:pt>
                <c:pt idx="106">
                  <c:v>0.2</c:v>
                </c:pt>
                <c:pt idx="107">
                  <c:v>0.2</c:v>
                </c:pt>
                <c:pt idx="108">
                  <c:v>0.2</c:v>
                </c:pt>
                <c:pt idx="109">
                  <c:v>0.2</c:v>
                </c:pt>
                <c:pt idx="110">
                  <c:v>0.1</c:v>
                </c:pt>
                <c:pt idx="111">
                  <c:v>0.1</c:v>
                </c:pt>
                <c:pt idx="112">
                  <c:v>0.1</c:v>
                </c:pt>
                <c:pt idx="113">
                  <c:v>0.1</c:v>
                </c:pt>
                <c:pt idx="114">
                  <c:v>0.1</c:v>
                </c:pt>
                <c:pt idx="115">
                  <c:v>0.1</c:v>
                </c:pt>
                <c:pt idx="116">
                  <c:v>0.1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1"/>
        </c:ser>
        <c:ser>
          <c:idx val="3"/>
          <c:order val="1"/>
          <c:tx>
            <c:v>Straight line outflow</c:v>
          </c:tx>
          <c:spPr>
            <a:ln w="19050" cap="rnd">
              <a:solidFill>
                <a:schemeClr val="accent4"/>
              </a:solidFill>
              <a:round/>
            </a:ln>
            <a:effectLst/>
          </c:spPr>
          <c:marker>
            <c:symbol val="none"/>
          </c:marker>
          <c:dPt>
            <c:idx val="1"/>
            <c:marker>
              <c:symbol val="none"/>
            </c:marker>
            <c:bubble3D val="0"/>
            <c:spPr>
              <a:ln w="50800" cap="rnd">
                <a:solidFill>
                  <a:schemeClr val="accent4"/>
                </a:solidFill>
                <a:round/>
              </a:ln>
              <a:effectLst/>
            </c:spPr>
          </c:dPt>
          <c:xVal>
            <c:numRef>
              <c:f>Sheet1!$G$28:$G$29</c:f>
              <c:numCache>
                <c:formatCode>h:mm</c:formatCode>
                <c:ptCount val="2"/>
                <c:pt idx="0">
                  <c:v>0</c:v>
                </c:pt>
                <c:pt idx="1">
                  <c:v>0.42708333333333331</c:v>
                </c:pt>
              </c:numCache>
            </c:numRef>
          </c:xVal>
          <c:yVal>
            <c:numRef>
              <c:f>Sheet1!$H$28:$H$29</c:f>
              <c:numCache>
                <c:formatCode>General</c:formatCode>
                <c:ptCount val="2"/>
                <c:pt idx="0">
                  <c:v>0</c:v>
                </c:pt>
                <c:pt idx="1">
                  <c:v>4.5999999999999996</c:v>
                </c:pt>
              </c:numCache>
            </c:numRef>
          </c:yVal>
          <c:smooth val="1"/>
        </c:ser>
        <c:dLbls>
          <c:showLegendKey val="0"/>
          <c:showVal val="0"/>
          <c:showCatName val="0"/>
          <c:showSerName val="0"/>
          <c:showPercent val="0"/>
          <c:showBubbleSize val="0"/>
        </c:dLbls>
        <c:axId val="162999104"/>
        <c:axId val="162999664"/>
      </c:scatterChart>
      <c:valAx>
        <c:axId val="162999104"/>
        <c:scaling>
          <c:orientation val="minMax"/>
          <c:max val="0.8333333333333333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Time (hrs)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999664"/>
        <c:crosses val="autoZero"/>
        <c:crossBetween val="midCat"/>
        <c:majorUnit val="0.16666666666667002"/>
        <c:minorUnit val="2.0833333333333336E-2"/>
      </c:valAx>
      <c:valAx>
        <c:axId val="1629996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Flow (m</a:t>
                </a:r>
                <a:r>
                  <a:rPr lang="en-US" sz="1800" baseline="30000"/>
                  <a:t>3</a:t>
                </a:r>
                <a:r>
                  <a:rPr lang="en-US" sz="1800"/>
                  <a:t>/s)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999104"/>
        <c:crosses val="autoZero"/>
        <c:crossBetween val="midCat"/>
      </c:valAx>
      <c:spPr>
        <a:noFill/>
        <a:ln>
          <a:noFill/>
        </a:ln>
        <a:effectLst/>
      </c:spPr>
    </c:plotArea>
    <c:legend>
      <c:legendPos val="r"/>
      <c:layout>
        <c:manualLayout>
          <c:xMode val="edge"/>
          <c:yMode val="edge"/>
          <c:x val="0.49135419239470851"/>
          <c:y val="0.11916907232405391"/>
          <c:w val="0.41273614637568046"/>
          <c:h val="0.15858902826508864"/>
        </c:manualLayout>
      </c:layout>
      <c:overlay val="0"/>
      <c:spPr>
        <a:solidFill>
          <a:sysClr val="window" lastClr="FFFFFF"/>
        </a:solidFill>
        <a:ln>
          <a:solidFill>
            <a:schemeClr val="bg1">
              <a:lumMod val="65000"/>
            </a:schemeClr>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6E380-6B16-436E-B201-321E89F86C75}" type="datetimeFigureOut">
              <a:rPr lang="en-US" smtClean="0"/>
              <a:t>4/24/2014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65CD9-9BE2-462E-8687-474F370EFE56}" type="slidenum">
              <a:rPr lang="en-US" smtClean="0"/>
              <a:t>‹#›</a:t>
            </a:fld>
            <a:endParaRPr lang="en-US"/>
          </a:p>
        </p:txBody>
      </p:sp>
    </p:spTree>
    <p:extLst>
      <p:ext uri="{BB962C8B-B14F-4D97-AF65-F5344CB8AC3E}">
        <p14:creationId xmlns:p14="http://schemas.microsoft.com/office/powerpoint/2010/main" val="383389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65CD9-9BE2-462E-8687-474F370EFE56}" type="slidenum">
              <a:rPr lang="en-US" smtClean="0"/>
              <a:t>1</a:t>
            </a:fld>
            <a:endParaRPr lang="en-US"/>
          </a:p>
        </p:txBody>
      </p:sp>
    </p:spTree>
    <p:extLst>
      <p:ext uri="{BB962C8B-B14F-4D97-AF65-F5344CB8AC3E}">
        <p14:creationId xmlns:p14="http://schemas.microsoft.com/office/powerpoint/2010/main" val="414841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assumption</a:t>
            </a:r>
          </a:p>
          <a:p>
            <a:r>
              <a:rPr lang="en-US" dirty="0" smtClean="0"/>
              <a:t>Screenshot of flow vs time curve on</a:t>
            </a:r>
            <a:r>
              <a:rPr lang="en-US" baseline="0" dirty="0" smtClean="0"/>
              <a:t> Jeddah Manual for determining volume of basin </a:t>
            </a:r>
          </a:p>
          <a:p>
            <a:endParaRPr lang="en-US" baseline="0" dirty="0" smtClean="0"/>
          </a:p>
          <a:p>
            <a:r>
              <a:rPr lang="en-US" sz="1200" b="0" i="0" u="none" strike="noStrike" kern="1200" baseline="0" dirty="0" smtClean="0">
                <a:solidFill>
                  <a:schemeClr val="tx1"/>
                </a:solidFill>
                <a:latin typeface="+mn-lt"/>
                <a:ea typeface="+mn-ea"/>
                <a:cs typeface="+mn-cs"/>
              </a:rPr>
              <a:t>Initial detention volume will be calculated using the straight line method. First, a flow hydrograph produced using the method described in Section 5.5 should be plotted; then a straight line running from 0 to the point on the hydrograph, after the peak, that corresponds to the allowable receiving channel flow rates (Section 5.8.1) will be plotted on top of the hydrograph. The volume represented by the area between these two curves is the detention volume that should be used (see Figure 5-6). </a:t>
            </a:r>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t>10</a:t>
            </a:fld>
            <a:endParaRPr lang="en-US"/>
          </a:p>
        </p:txBody>
      </p:sp>
    </p:spTree>
    <p:extLst>
      <p:ext uri="{BB962C8B-B14F-4D97-AF65-F5344CB8AC3E}">
        <p14:creationId xmlns:p14="http://schemas.microsoft.com/office/powerpoint/2010/main" val="262844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Hms</a:t>
            </a:r>
            <a:r>
              <a:rPr lang="en-US" dirty="0" smtClean="0"/>
              <a:t> model including watershed, basin, and discharge pipe/channel </a:t>
            </a:r>
          </a:p>
          <a:p>
            <a:r>
              <a:rPr lang="en-US" dirty="0" smtClean="0"/>
              <a:t>Design of detention pond </a:t>
            </a:r>
          </a:p>
          <a:p>
            <a:r>
              <a:rPr lang="en-US" dirty="0" smtClean="0"/>
              <a:t>ArcGIS </a:t>
            </a:r>
          </a:p>
          <a:p>
            <a:r>
              <a:rPr lang="en-US" dirty="0" smtClean="0"/>
              <a:t>-contour</a:t>
            </a:r>
            <a:r>
              <a:rPr lang="en-US" baseline="0" dirty="0" smtClean="0"/>
              <a:t> lines, </a:t>
            </a:r>
            <a:r>
              <a:rPr lang="en-US" baseline="0" dirty="0" err="1" smtClean="0"/>
              <a:t>basemap</a:t>
            </a:r>
            <a:r>
              <a:rPr lang="en-US" baseline="0" dirty="0" smtClean="0"/>
              <a:t>, and location of proposed piped. </a:t>
            </a:r>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75146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Hms</a:t>
            </a:r>
            <a:r>
              <a:rPr lang="en-US" dirty="0" smtClean="0"/>
              <a:t> model including watershed, basin, and discharge pipe/channel </a:t>
            </a:r>
          </a:p>
          <a:p>
            <a:r>
              <a:rPr lang="en-US" dirty="0" smtClean="0"/>
              <a:t>Design of detention pond </a:t>
            </a:r>
          </a:p>
          <a:p>
            <a:r>
              <a:rPr lang="en-US" dirty="0" smtClean="0"/>
              <a:t>ArcGIS </a:t>
            </a:r>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t>12</a:t>
            </a:fld>
            <a:endParaRPr lang="en-US"/>
          </a:p>
        </p:txBody>
      </p:sp>
    </p:spTree>
    <p:extLst>
      <p:ext uri="{BB962C8B-B14F-4D97-AF65-F5344CB8AC3E}">
        <p14:creationId xmlns:p14="http://schemas.microsoft.com/office/powerpoint/2010/main" val="1263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and 2011</a:t>
            </a:r>
            <a:r>
              <a:rPr lang="en-US" baseline="0" dirty="0" smtClean="0"/>
              <a:t> flash flood – statistics </a:t>
            </a:r>
          </a:p>
          <a:p>
            <a:r>
              <a:rPr lang="en-US" baseline="0" dirty="0" smtClean="0"/>
              <a:t>Where Jeddah’s infrastructure failed </a:t>
            </a:r>
          </a:p>
          <a:p>
            <a:r>
              <a:rPr lang="en-US" baseline="0" dirty="0" smtClean="0"/>
              <a:t>AECOM aid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 of rain in 4 hours on November 25, 2009, 472 casualties, </a:t>
            </a:r>
            <a:r>
              <a:rPr lang="en-US" baseline="0" dirty="0" smtClean="0"/>
              <a:t>Cars washed away, thousands made homeless (Compare to annual Jeddah rain of 2.1”)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of rain in 4 hours on January 26, 2011, 160 casualties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AECOM called to action.</a:t>
            </a:r>
            <a:r>
              <a:rPr lang="en-US" baseline="0" dirty="0" smtClean="0"/>
              <a:t> Emergency implementation of dams and channels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http://www.arabianbusiness.com/jeddah-floods-cause-427m-damage-at-saudi-university-10230.html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Damage caused by flash floods in the Saudi Arabian city of Jeddah caused SR1.6bn ($427m) worth of damage at King </a:t>
            </a:r>
            <a:r>
              <a:rPr lang="en-US" sz="1200" b="1" i="0" kern="1200" dirty="0" err="1" smtClean="0">
                <a:solidFill>
                  <a:schemeClr val="tx1"/>
                </a:solidFill>
                <a:effectLst/>
                <a:latin typeface="+mn-lt"/>
                <a:ea typeface="+mn-ea"/>
                <a:cs typeface="+mn-cs"/>
              </a:rPr>
              <a:t>Abdulaziz</a:t>
            </a:r>
            <a:r>
              <a:rPr lang="en-US" sz="1200" b="1" i="0" kern="1200" dirty="0" smtClean="0">
                <a:solidFill>
                  <a:schemeClr val="tx1"/>
                </a:solidFill>
                <a:effectLst/>
                <a:latin typeface="+mn-lt"/>
                <a:ea typeface="+mn-ea"/>
                <a:cs typeface="+mn-cs"/>
              </a:rPr>
              <a:t> University (KAU), officials revealed.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http://xrdarabia.org/2009/11/26/reporting-the-jeddah-floods/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Haramain</a:t>
            </a:r>
            <a:r>
              <a:rPr lang="en-US" sz="1200" b="0" i="0" kern="1200" dirty="0" smtClean="0">
                <a:solidFill>
                  <a:schemeClr val="tx1"/>
                </a:solidFill>
                <a:effectLst/>
                <a:latin typeface="+mn-lt"/>
                <a:ea typeface="+mn-ea"/>
                <a:cs typeface="+mn-cs"/>
              </a:rPr>
              <a:t> Highway knocked down, forcing the closure of that route between Jeddah and Mecca. </a:t>
            </a:r>
            <a:endParaRPr lang="en-US" dirty="0" smtClean="0"/>
          </a:p>
          <a:p>
            <a:r>
              <a:rPr lang="en-US" baseline="0" smtClean="0"/>
              <a:t>http</a:t>
            </a:r>
            <a:r>
              <a:rPr lang="en-US" baseline="0" dirty="0" smtClean="0"/>
              <a:t>://floodlist.com/asia/jeddah-flood-defences</a:t>
            </a:r>
          </a:p>
        </p:txBody>
      </p:sp>
      <p:sp>
        <p:nvSpPr>
          <p:cNvPr id="4" name="Slide Number Placeholder 3"/>
          <p:cNvSpPr>
            <a:spLocks noGrp="1"/>
          </p:cNvSpPr>
          <p:nvPr>
            <p:ph type="sldNum" sz="quarter" idx="10"/>
          </p:nvPr>
        </p:nvSpPr>
        <p:spPr/>
        <p:txBody>
          <a:bodyPr/>
          <a:lstStyle/>
          <a:p>
            <a:fld id="{D1465CD9-9BE2-462E-8687-474F370EFE56}" type="slidenum">
              <a:rPr lang="en-US" smtClean="0"/>
              <a:t>2</a:t>
            </a:fld>
            <a:endParaRPr lang="en-US"/>
          </a:p>
        </p:txBody>
      </p:sp>
    </p:spTree>
    <p:extLst>
      <p:ext uri="{BB962C8B-B14F-4D97-AF65-F5344CB8AC3E}">
        <p14:creationId xmlns:p14="http://schemas.microsoft.com/office/powerpoint/2010/main" val="181166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smtClean="0"/>
              <a:t>Start with overview of middle east and then use animations to zoom into Jeddah</a:t>
            </a:r>
          </a:p>
          <a:p>
            <a:r>
              <a:rPr lang="en-US" dirty="0" smtClean="0"/>
              <a:t>Basic</a:t>
            </a:r>
            <a:r>
              <a:rPr lang="en-US" baseline="0" dirty="0" smtClean="0"/>
              <a:t> </a:t>
            </a:r>
            <a:r>
              <a:rPr lang="en-US" dirty="0" err="1" smtClean="0"/>
              <a:t>Basemap</a:t>
            </a:r>
            <a:r>
              <a:rPr lang="en-US" dirty="0" smtClean="0"/>
              <a:t>, DEM </a:t>
            </a:r>
            <a:r>
              <a:rPr lang="en-US" dirty="0" err="1" smtClean="0"/>
              <a:t>Basemap</a:t>
            </a:r>
            <a:r>
              <a:rPr lang="en-US" dirty="0" smtClean="0"/>
              <a:t>, Contour</a:t>
            </a:r>
            <a:r>
              <a:rPr lang="en-US" baseline="0" dirty="0" smtClean="0"/>
              <a:t> </a:t>
            </a:r>
            <a:r>
              <a:rPr lang="en-US" baseline="0" dirty="0" err="1" smtClean="0"/>
              <a:t>Basemap</a:t>
            </a:r>
            <a:r>
              <a:rPr lang="en-US" baseline="0" dirty="0" smtClean="0"/>
              <a:t>-</a:t>
            </a:r>
          </a:p>
          <a:p>
            <a:endParaRPr lang="en-US" baseline="0" dirty="0" smtClean="0"/>
          </a:p>
          <a:p>
            <a:r>
              <a:rPr lang="en-US" baseline="0" dirty="0" smtClean="0"/>
              <a:t>Distance to Ocean: 4.5 km to ocean</a:t>
            </a:r>
          </a:p>
          <a:p>
            <a:endParaRPr lang="en-US" baseline="0" dirty="0" smtClean="0"/>
          </a:p>
          <a:p>
            <a:r>
              <a:rPr lang="en-US" baseline="0" dirty="0" smtClean="0"/>
              <a:t>Assumption: KAU is one watershed </a:t>
            </a:r>
          </a:p>
          <a:p>
            <a:r>
              <a:rPr lang="en-US" baseline="0" dirty="0" smtClean="0"/>
              <a:t>Overall we want to reduce probability of flooding </a:t>
            </a:r>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2109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of 6.1 km2</a:t>
            </a:r>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975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Raster data</a:t>
            </a:r>
          </a:p>
          <a:p>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2326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elevations (22m – 47m)</a:t>
            </a:r>
          </a:p>
          <a:p>
            <a:endParaRPr lang="en-US" dirty="0" smtClean="0"/>
          </a:p>
          <a:p>
            <a:r>
              <a:rPr lang="en-US" dirty="0" smtClean="0"/>
              <a:t>Why a detention pond (maybe visual?) </a:t>
            </a:r>
          </a:p>
          <a:p>
            <a:r>
              <a:rPr lang="en-US" dirty="0" smtClean="0"/>
              <a:t>Watershed</a:t>
            </a:r>
            <a:r>
              <a:rPr lang="en-US" baseline="0" dirty="0" smtClean="0"/>
              <a:t> -&gt; detention pond -&gt; pipe -&gt; red sea/southern channel</a:t>
            </a:r>
          </a:p>
          <a:p>
            <a:r>
              <a:rPr lang="en-US" baseline="0" dirty="0" smtClean="0"/>
              <a:t>List alternatives to discharge of runoff-</a:t>
            </a:r>
          </a:p>
          <a:p>
            <a:endParaRPr lang="en-US" baseline="0" dirty="0" smtClean="0"/>
          </a:p>
          <a:p>
            <a:r>
              <a:rPr lang="en-US" baseline="0" dirty="0" smtClean="0"/>
              <a:t>Three choices:</a:t>
            </a:r>
          </a:p>
          <a:p>
            <a:r>
              <a:rPr lang="en-US" baseline="0" dirty="0" smtClean="0"/>
              <a:t>	1. Northern channel: Too far</a:t>
            </a:r>
          </a:p>
          <a:p>
            <a:r>
              <a:rPr lang="en-US" baseline="0" dirty="0" smtClean="0"/>
              <a:t>	2. Southern channel: also too far</a:t>
            </a:r>
          </a:p>
          <a:p>
            <a:r>
              <a:rPr lang="en-US" baseline="0" dirty="0" smtClean="0"/>
              <a:t>	3. To Ocean:</a:t>
            </a:r>
          </a:p>
          <a:p>
            <a:r>
              <a:rPr lang="en-US" baseline="0" dirty="0" smtClean="0"/>
              <a:t>		a) pipe either over land</a:t>
            </a:r>
          </a:p>
          <a:p>
            <a:r>
              <a:rPr lang="en-US" baseline="0" dirty="0" smtClean="0"/>
              <a:t>		b) under land</a:t>
            </a:r>
          </a:p>
          <a:p>
            <a:r>
              <a:rPr lang="en-US" baseline="0" dirty="0" smtClean="0"/>
              <a:t>		c) trapezoidal (like southern)</a:t>
            </a:r>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0656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Options:</a:t>
            </a:r>
          </a:p>
          <a:p>
            <a:pPr marL="685800" lvl="1" indent="-342900">
              <a:buFont typeface="+mj-lt"/>
              <a:buAutoNum type="arabicPeriod"/>
            </a:pPr>
            <a:r>
              <a:rPr lang="en-US" dirty="0" smtClean="0"/>
              <a:t>Pipe under land</a:t>
            </a:r>
          </a:p>
          <a:p>
            <a:pPr marL="685800" lvl="1" indent="-342900">
              <a:buFont typeface="+mj-lt"/>
              <a:buAutoNum type="arabicPeriod"/>
            </a:pPr>
            <a:r>
              <a:rPr lang="en-US" dirty="0" smtClean="0"/>
              <a:t>Pipe over land</a:t>
            </a:r>
          </a:p>
          <a:p>
            <a:pPr marL="685800" lvl="1" indent="-342900">
              <a:buFont typeface="+mj-lt"/>
              <a:buAutoNum type="arabicPeriod"/>
            </a:pPr>
            <a:r>
              <a:rPr lang="en-US" dirty="0" smtClean="0"/>
              <a:t>Trapezoidal channel</a:t>
            </a:r>
          </a:p>
          <a:p>
            <a:r>
              <a:rPr lang="en-US" dirty="0" smtClean="0"/>
              <a:t>Either way, the water should be treated beforehand</a:t>
            </a:r>
          </a:p>
          <a:p>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6987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the HMS model, we assumed that the university was one</a:t>
            </a:r>
            <a:r>
              <a:rPr lang="en-US" baseline="0" dirty="0" smtClean="0"/>
              <a:t> big watershed for simplicity and time constraint reasons. Some of the parameters that we had to calculate for the watershed include:</a:t>
            </a:r>
          </a:p>
          <a:p>
            <a:r>
              <a:rPr lang="en-US" baseline="0" dirty="0" smtClean="0"/>
              <a:t>Area – this was done by using the measuring tool on ArcGIS and resulted in an average of 6.138 km2</a:t>
            </a:r>
          </a:p>
          <a:p>
            <a:r>
              <a:rPr lang="en-US" baseline="0" dirty="0" smtClean="0"/>
              <a:t>The impervious cover was determined by using areal data from ArcGIS and calculating the ratio of impervious to total area of KAU</a:t>
            </a:r>
          </a:p>
          <a:p>
            <a:r>
              <a:rPr lang="en-US" baseline="0" dirty="0" smtClean="0"/>
              <a:t>Using recommendations from the Jeddah design manual and the impervious percentage value, a weighted curve number of 87 was calculated. </a:t>
            </a:r>
          </a:p>
          <a:p>
            <a:r>
              <a:rPr lang="en-US" baseline="0" dirty="0" smtClean="0"/>
              <a:t>Using the curve number, the soil storage coefficient was calculated which was used to determine the initial abstraction giving a value of 7.59 mm.</a:t>
            </a:r>
          </a:p>
          <a:p>
            <a:r>
              <a:rPr lang="en-US" baseline="0" dirty="0" smtClean="0"/>
              <a:t>Lastly, the lag time was approximated to be 216 min where we assumed a 6 hour time of concentration as stated in the manual. We also verified this assumption by using the SCS lag time equation to estimate time of concentration as stated in SCS, 1985 manual</a:t>
            </a:r>
            <a:endParaRPr lang="en-US" b="1" baseline="0" dirty="0" smtClean="0"/>
          </a:p>
          <a:p>
            <a:r>
              <a:rPr lang="en-US" b="0" baseline="0" dirty="0" smtClean="0"/>
              <a:t>The next step in the HMS model was to create a precipitation model. Luckily for us, we were given the rainfall intensity duration data for various return periods. For our purposes we decided to perform a 100 year flood analysis. </a:t>
            </a:r>
          </a:p>
          <a:p>
            <a:r>
              <a:rPr lang="en-US" b="0" baseline="0" dirty="0" smtClean="0"/>
              <a:t>The data was imported into HMS as a frequency storm and with this final piece to the puzzle we were able to create our watershed model for KAU. Illustrated on the screen right now is the unit hydrograph for KAU along with a plot of excess precipitation and precipitation loss. What this model plot showed us is that the university has a lot of excess precipitation. In fact, during a three day analysis and a total precipitation of 51 mm (or 2 inches), the university has a peak discharge of almost 13,000 m3/s that occurs by 5 am of the first day of rain! By identifying this discharge, we concluded that a) we needed to find a solution to slow the discharge down and b) we need to create a pipe/channel network to discharge the excess flow. </a:t>
            </a:r>
            <a:endParaRPr lang="en-US" b="0" dirty="0" smtClean="0"/>
          </a:p>
          <a:p>
            <a:r>
              <a:rPr lang="en-US" dirty="0" smtClean="0"/>
              <a:t>Assumptions: CN, lag time, </a:t>
            </a:r>
            <a:r>
              <a:rPr lang="en-US" dirty="0" err="1" smtClean="0"/>
              <a:t>Ia</a:t>
            </a:r>
            <a:r>
              <a:rPr lang="en-US" dirty="0" smtClean="0"/>
              <a:t>, etc. </a:t>
            </a:r>
          </a:p>
          <a:p>
            <a:r>
              <a:rPr lang="en-US" dirty="0" smtClean="0"/>
              <a:t>Inform</a:t>
            </a:r>
            <a:r>
              <a:rPr lang="en-US" baseline="0" dirty="0" smtClean="0"/>
              <a:t> how we calculated impervious percentage </a:t>
            </a:r>
          </a:p>
          <a:p>
            <a:r>
              <a:rPr lang="en-US" baseline="0" dirty="0" smtClean="0"/>
              <a:t>How the precipitation model was created: include IDF curves and rain intensity tables </a:t>
            </a:r>
          </a:p>
          <a:p>
            <a:r>
              <a:rPr lang="en-US" baseline="0" dirty="0" smtClean="0"/>
              <a:t>Hydrograph, screenshots</a:t>
            </a:r>
          </a:p>
          <a:p>
            <a:r>
              <a:rPr lang="en-US" baseline="0" dirty="0" smtClean="0"/>
              <a:t>Mention that we are working on creating detention pond/basin</a:t>
            </a:r>
          </a:p>
          <a:p>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1780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the HMS model, we assumed that the university was one</a:t>
            </a:r>
            <a:r>
              <a:rPr lang="en-US" baseline="0" dirty="0" smtClean="0"/>
              <a:t> big watershed for simplicity and time constraint reasons. Some of the parameters that we had to calculate for the watershed include:</a:t>
            </a:r>
          </a:p>
          <a:p>
            <a:r>
              <a:rPr lang="en-US" baseline="0" dirty="0" smtClean="0"/>
              <a:t>Area – this was done by using the measuring tool on ArcGIS and resulted in an average of 6.138 km2</a:t>
            </a:r>
          </a:p>
          <a:p>
            <a:r>
              <a:rPr lang="en-US" baseline="0" dirty="0" smtClean="0"/>
              <a:t>The impervious cover was determined by using areal data from ArcGIS and calculating the ratio of impervious to total area of KAU</a:t>
            </a:r>
          </a:p>
          <a:p>
            <a:r>
              <a:rPr lang="en-US" baseline="0" dirty="0" smtClean="0"/>
              <a:t>Using recommendations from the Jeddah design manual and the impervious percentage value, a weighted curve number of 87 was calculated. </a:t>
            </a:r>
          </a:p>
          <a:p>
            <a:r>
              <a:rPr lang="en-US" baseline="0" dirty="0" smtClean="0"/>
              <a:t>Using the curve number, the soil storage coefficient was calculated which was used to determine the initial abstraction giving a value of 7.59 mm.</a:t>
            </a:r>
          </a:p>
          <a:p>
            <a:r>
              <a:rPr lang="en-US" baseline="0" dirty="0" smtClean="0"/>
              <a:t>Lastly, the lag time was approximated to be 216 min where we assumed a 6 hour time of concentration as stated in the manual. We also verified this assumption by using the SCS lag time equation to estimate time of concentration as stated in SCS, 1985 manual</a:t>
            </a:r>
            <a:endParaRPr lang="en-US" b="1" baseline="0" dirty="0" smtClean="0"/>
          </a:p>
          <a:p>
            <a:r>
              <a:rPr lang="en-US" b="0" baseline="0" dirty="0" smtClean="0"/>
              <a:t>The next step in the HMS model was to create a precipitation model. Luckily for us, we were given the rainfall intensity duration data for various return periods. For our purposes we decided to perform a 100 year flood analysis. </a:t>
            </a:r>
          </a:p>
          <a:p>
            <a:r>
              <a:rPr lang="en-US" b="0" baseline="0" dirty="0" smtClean="0"/>
              <a:t>The data was imported into HMS as a frequency storm and with this final piece to the puzzle we were able to create our watershed model for KAU. Illustrated on the screen right now is the unit hydrograph for KAU along with a plot of excess precipitation and precipitation loss. What this model plot showed us is that the university has a lot of excess precipitation. In fact, during a three day analysis and a total precipitation of 51 mm (or 2 inches), the university has a peak discharge of almost 13,000 m3/s that occurs by 5 am of the first day of rain! By identifying this discharge, we concluded that a) we needed to find a solution to slow the discharge down and b) we need to create a pipe/channel network to discharge the excess flow. </a:t>
            </a:r>
            <a:endParaRPr lang="en-US" b="0" dirty="0" smtClean="0"/>
          </a:p>
          <a:p>
            <a:r>
              <a:rPr lang="en-US" dirty="0" smtClean="0"/>
              <a:t>Assumptions: CN, lag time, </a:t>
            </a:r>
            <a:r>
              <a:rPr lang="en-US" dirty="0" err="1" smtClean="0"/>
              <a:t>Ia</a:t>
            </a:r>
            <a:r>
              <a:rPr lang="en-US" dirty="0" smtClean="0"/>
              <a:t>, etc. </a:t>
            </a:r>
          </a:p>
          <a:p>
            <a:r>
              <a:rPr lang="en-US" dirty="0" smtClean="0"/>
              <a:t>Inform</a:t>
            </a:r>
            <a:r>
              <a:rPr lang="en-US" baseline="0" dirty="0" smtClean="0"/>
              <a:t> how we calculated impervious percentage </a:t>
            </a:r>
          </a:p>
          <a:p>
            <a:r>
              <a:rPr lang="en-US" baseline="0" dirty="0" smtClean="0"/>
              <a:t>How the precipitation model was created: include IDF curves and rain intensity tables </a:t>
            </a:r>
          </a:p>
          <a:p>
            <a:r>
              <a:rPr lang="en-US" baseline="0" dirty="0" smtClean="0"/>
              <a:t>Hydrograph, screenshots</a:t>
            </a:r>
          </a:p>
          <a:p>
            <a:r>
              <a:rPr lang="en-US" baseline="0" dirty="0" smtClean="0"/>
              <a:t>Mention that we are working on creating detention pond/basin</a:t>
            </a:r>
          </a:p>
          <a:p>
            <a:endParaRPr lang="en-US" dirty="0"/>
          </a:p>
        </p:txBody>
      </p:sp>
      <p:sp>
        <p:nvSpPr>
          <p:cNvPr id="4" name="Slide Number Placeholder 3"/>
          <p:cNvSpPr>
            <a:spLocks noGrp="1"/>
          </p:cNvSpPr>
          <p:nvPr>
            <p:ph type="sldNum" sz="quarter" idx="10"/>
          </p:nvPr>
        </p:nvSpPr>
        <p:spPr/>
        <p:txBody>
          <a:bodyPr/>
          <a:lstStyle/>
          <a:p>
            <a:fld id="{D1465CD9-9BE2-462E-8687-474F370EFE5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5707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33052-607A-4F3E-A279-B4F0A761A78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365781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33052-607A-4F3E-A279-B4F0A761A78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190608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33052-607A-4F3E-A279-B4F0A761A78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222250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33052-607A-4F3E-A279-B4F0A761A78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19656250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33052-607A-4F3E-A279-B4F0A761A78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130055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33052-607A-4F3E-A279-B4F0A761A787}"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1585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33052-607A-4F3E-A279-B4F0A761A787}"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348164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33052-607A-4F3E-A279-B4F0A761A787}"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103005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33052-607A-4F3E-A279-B4F0A761A787}"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24342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33052-607A-4F3E-A279-B4F0A761A787}"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217467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33052-607A-4F3E-A279-B4F0A761A787}"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33DCD-F528-470A-84FE-772C6C02E9CD}" type="slidenum">
              <a:rPr lang="en-US" smtClean="0"/>
              <a:t>‹#›</a:t>
            </a:fld>
            <a:endParaRPr lang="en-US"/>
          </a:p>
        </p:txBody>
      </p:sp>
    </p:spTree>
    <p:extLst>
      <p:ext uri="{BB962C8B-B14F-4D97-AF65-F5344CB8AC3E}">
        <p14:creationId xmlns:p14="http://schemas.microsoft.com/office/powerpoint/2010/main" val="392602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933052-607A-4F3E-A279-B4F0A761A787}" type="datetimeFigureOut">
              <a:rPr lang="en-US" smtClean="0"/>
              <a:t>4/24/2014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33DCD-F528-470A-84FE-772C6C02E9CD}" type="slidenum">
              <a:rPr lang="en-US" smtClean="0"/>
              <a:t>‹#›</a:t>
            </a:fld>
            <a:endParaRPr lang="en-US"/>
          </a:p>
        </p:txBody>
      </p:sp>
    </p:spTree>
    <p:extLst>
      <p:ext uri="{BB962C8B-B14F-4D97-AF65-F5344CB8AC3E}">
        <p14:creationId xmlns:p14="http://schemas.microsoft.com/office/powerpoint/2010/main" val="52311649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20397"/>
            <a:ext cx="6858000" cy="1535884"/>
          </a:xfrm>
        </p:spPr>
        <p:txBody>
          <a:bodyPr>
            <a:normAutofit fontScale="90000"/>
          </a:bodyPr>
          <a:lstStyle/>
          <a:p>
            <a:r>
              <a:rPr lang="en-US" sz="5400" dirty="0" smtClean="0"/>
              <a:t>Drainage System at King </a:t>
            </a:r>
            <a:r>
              <a:rPr lang="en-US" sz="5400" dirty="0" err="1" smtClean="0"/>
              <a:t>Abdulaziz</a:t>
            </a:r>
            <a:r>
              <a:rPr lang="en-US" sz="5400" dirty="0" smtClean="0"/>
              <a:t> University (KAU)</a:t>
            </a:r>
            <a:endParaRPr lang="en-US" sz="5400" dirty="0"/>
          </a:p>
        </p:txBody>
      </p:sp>
      <p:sp>
        <p:nvSpPr>
          <p:cNvPr id="3" name="Subtitle 2"/>
          <p:cNvSpPr>
            <a:spLocks noGrp="1"/>
          </p:cNvSpPr>
          <p:nvPr>
            <p:ph type="subTitle" idx="1"/>
          </p:nvPr>
        </p:nvSpPr>
        <p:spPr>
          <a:xfrm>
            <a:off x="1219913" y="2533814"/>
            <a:ext cx="6858000" cy="1655762"/>
          </a:xfrm>
        </p:spPr>
        <p:txBody>
          <a:bodyPr>
            <a:normAutofit/>
          </a:bodyPr>
          <a:lstStyle/>
          <a:p>
            <a:r>
              <a:rPr lang="en-US" sz="2800" dirty="0" smtClean="0"/>
              <a:t>Osama El-</a:t>
            </a:r>
            <a:r>
              <a:rPr lang="en-US" sz="2800" dirty="0" err="1" smtClean="0"/>
              <a:t>Quqa</a:t>
            </a:r>
            <a:r>
              <a:rPr lang="en-US" sz="2800" dirty="0" smtClean="0"/>
              <a:t>, Luis Galindo, Sarah </a:t>
            </a:r>
            <a:r>
              <a:rPr lang="en-US" sz="2800" dirty="0" err="1" smtClean="0"/>
              <a:t>Seraj</a:t>
            </a:r>
            <a:endParaRPr lang="en-US" sz="2800" dirty="0"/>
          </a:p>
        </p:txBody>
      </p:sp>
      <p:pic>
        <p:nvPicPr>
          <p:cNvPr id="4" name="Picture 3"/>
          <p:cNvPicPr>
            <a:picLocks noChangeAspect="1"/>
          </p:cNvPicPr>
          <p:nvPr/>
        </p:nvPicPr>
        <p:blipFill rotWithShape="1">
          <a:blip r:embed="rId4"/>
          <a:srcRect b="22675"/>
          <a:stretch/>
        </p:blipFill>
        <p:spPr>
          <a:xfrm>
            <a:off x="2167650" y="2965613"/>
            <a:ext cx="4962525" cy="3307001"/>
          </a:xfrm>
          <a:prstGeom prst="rect">
            <a:avLst/>
          </a:prstGeom>
        </p:spPr>
      </p:pic>
    </p:spTree>
    <p:extLst>
      <p:ext uri="{BB962C8B-B14F-4D97-AF65-F5344CB8AC3E}">
        <p14:creationId xmlns:p14="http://schemas.microsoft.com/office/powerpoint/2010/main" val="148363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Detention Pond Design (100 year flood)</a:t>
            </a:r>
            <a:endParaRPr lang="en-US" b="1" dirty="0"/>
          </a:p>
        </p:txBody>
      </p:sp>
      <p:sp>
        <p:nvSpPr>
          <p:cNvPr id="3" name="Content Placeholder 2"/>
          <p:cNvSpPr>
            <a:spLocks noGrp="1"/>
          </p:cNvSpPr>
          <p:nvPr>
            <p:ph idx="1"/>
          </p:nvPr>
        </p:nvSpPr>
        <p:spPr>
          <a:xfrm>
            <a:off x="628650" y="1690689"/>
            <a:ext cx="8515350" cy="4486274"/>
          </a:xfrm>
        </p:spPr>
        <p:txBody>
          <a:bodyPr>
            <a:normAutofit/>
          </a:bodyPr>
          <a:lstStyle/>
          <a:p>
            <a:pPr marL="0" indent="0">
              <a:spcBef>
                <a:spcPts val="0"/>
              </a:spcBef>
              <a:spcAft>
                <a:spcPts val="600"/>
              </a:spcAft>
              <a:buNone/>
            </a:pPr>
            <a:r>
              <a:rPr lang="en-US" sz="2400" dirty="0" smtClean="0"/>
              <a:t>Calculating storage volume using straight line method </a:t>
            </a:r>
          </a:p>
          <a:p>
            <a:pPr>
              <a:spcBef>
                <a:spcPts val="0"/>
              </a:spcBef>
              <a:spcAft>
                <a:spcPts val="600"/>
              </a:spcAft>
            </a:pPr>
            <a:r>
              <a:rPr lang="en-US" sz="2000" dirty="0" smtClean="0"/>
              <a:t>Jeddah </a:t>
            </a:r>
            <a:r>
              <a:rPr lang="en-US" sz="2000" dirty="0" err="1"/>
              <a:t>Stormwater</a:t>
            </a:r>
            <a:r>
              <a:rPr lang="en-US" sz="2000" dirty="0"/>
              <a:t> Design Manual </a:t>
            </a:r>
            <a:r>
              <a:rPr lang="en-US" sz="2000" dirty="0" smtClean="0"/>
              <a:t>2011</a:t>
            </a:r>
          </a:p>
          <a:p>
            <a:pPr>
              <a:spcBef>
                <a:spcPts val="0"/>
              </a:spcBef>
              <a:spcAft>
                <a:spcPts val="600"/>
              </a:spcAft>
            </a:pPr>
            <a:r>
              <a:rPr lang="en-US" sz="2000" dirty="0" smtClean="0"/>
              <a:t>Surface water flow into Red Sea from West of Jeddah = 4.6m</a:t>
            </a:r>
            <a:r>
              <a:rPr lang="en-US" sz="2000" baseline="30000" dirty="0" smtClean="0"/>
              <a:t>3</a:t>
            </a:r>
            <a:r>
              <a:rPr lang="en-US" sz="2000" dirty="0" smtClean="0"/>
              <a:t>/s (</a:t>
            </a:r>
            <a:r>
              <a:rPr lang="en-US" sz="2000" dirty="0" err="1" smtClean="0"/>
              <a:t>Subyani</a:t>
            </a:r>
            <a:r>
              <a:rPr lang="en-US" sz="2000" dirty="0" smtClean="0"/>
              <a:t> 2009)</a:t>
            </a:r>
            <a:endParaRPr lang="en-US" sz="2000" dirty="0"/>
          </a:p>
        </p:txBody>
      </p:sp>
      <p:graphicFrame>
        <p:nvGraphicFramePr>
          <p:cNvPr id="22" name="Chart 21"/>
          <p:cNvGraphicFramePr>
            <a:graphicFrameLocks/>
          </p:cNvGraphicFramePr>
          <p:nvPr>
            <p:extLst>
              <p:ext uri="{D42A27DB-BD31-4B8C-83A1-F6EECF244321}">
                <p14:modId xmlns:p14="http://schemas.microsoft.com/office/powerpoint/2010/main" val="3019289416"/>
              </p:ext>
            </p:extLst>
          </p:nvPr>
        </p:nvGraphicFramePr>
        <p:xfrm>
          <a:off x="821411" y="2913681"/>
          <a:ext cx="6648772" cy="3781587"/>
        </p:xfrm>
        <a:graphic>
          <a:graphicData uri="http://schemas.openxmlformats.org/drawingml/2006/chart">
            <c:chart xmlns:c="http://schemas.openxmlformats.org/drawingml/2006/chart" xmlns:r="http://schemas.openxmlformats.org/officeDocument/2006/relationships" r:id="rId4"/>
          </a:graphicData>
        </a:graphic>
      </p:graphicFrame>
      <p:sp>
        <p:nvSpPr>
          <p:cNvPr id="15" name="Freeform 14"/>
          <p:cNvSpPr/>
          <p:nvPr/>
        </p:nvSpPr>
        <p:spPr>
          <a:xfrm>
            <a:off x="2169995" y="3352800"/>
            <a:ext cx="2224206" cy="2529384"/>
          </a:xfrm>
          <a:custGeom>
            <a:avLst/>
            <a:gdLst>
              <a:gd name="connsiteX0" fmla="*/ 29005 w 2340585"/>
              <a:gd name="connsiteY0" fmla="*/ 2599073 h 2601441"/>
              <a:gd name="connsiteX1" fmla="*/ 76772 w 2340585"/>
              <a:gd name="connsiteY1" fmla="*/ 2578601 h 2601441"/>
              <a:gd name="connsiteX2" fmla="*/ 90419 w 2340585"/>
              <a:gd name="connsiteY2" fmla="*/ 2537658 h 2601441"/>
              <a:gd name="connsiteX3" fmla="*/ 145010 w 2340585"/>
              <a:gd name="connsiteY3" fmla="*/ 2448947 h 2601441"/>
              <a:gd name="connsiteX4" fmla="*/ 192778 w 2340585"/>
              <a:gd name="connsiteY4" fmla="*/ 2353413 h 2601441"/>
              <a:gd name="connsiteX5" fmla="*/ 220073 w 2340585"/>
              <a:gd name="connsiteY5" fmla="*/ 2278350 h 2601441"/>
              <a:gd name="connsiteX6" fmla="*/ 267840 w 2340585"/>
              <a:gd name="connsiteY6" fmla="*/ 2148697 h 2601441"/>
              <a:gd name="connsiteX7" fmla="*/ 397494 w 2340585"/>
              <a:gd name="connsiteY7" fmla="*/ 1732440 h 2601441"/>
              <a:gd name="connsiteX8" fmla="*/ 479381 w 2340585"/>
              <a:gd name="connsiteY8" fmla="*/ 1418541 h 2601441"/>
              <a:gd name="connsiteX9" fmla="*/ 527148 w 2340585"/>
              <a:gd name="connsiteY9" fmla="*/ 1152410 h 2601441"/>
              <a:gd name="connsiteX10" fmla="*/ 609034 w 2340585"/>
              <a:gd name="connsiteY10" fmla="*/ 845335 h 2601441"/>
              <a:gd name="connsiteX11" fmla="*/ 718216 w 2340585"/>
              <a:gd name="connsiteY11" fmla="*/ 388135 h 2601441"/>
              <a:gd name="connsiteX12" fmla="*/ 841046 w 2340585"/>
              <a:gd name="connsiteY12" fmla="*/ 74237 h 2601441"/>
              <a:gd name="connsiteX13" fmla="*/ 984348 w 2340585"/>
              <a:gd name="connsiteY13" fmla="*/ 12822 h 2601441"/>
              <a:gd name="connsiteX14" fmla="*/ 1161769 w 2340585"/>
              <a:gd name="connsiteY14" fmla="*/ 142476 h 2601441"/>
              <a:gd name="connsiteX15" fmla="*/ 1639440 w 2340585"/>
              <a:gd name="connsiteY15" fmla="*/ 1316183 h 2601441"/>
              <a:gd name="connsiteX16" fmla="*/ 2042049 w 2340585"/>
              <a:gd name="connsiteY16" fmla="*/ 2012219 h 2601441"/>
              <a:gd name="connsiteX17" fmla="*/ 2315005 w 2340585"/>
              <a:gd name="connsiteY17" fmla="*/ 2210112 h 2601441"/>
              <a:gd name="connsiteX18" fmla="*/ 2274061 w 2340585"/>
              <a:gd name="connsiteY18" fmla="*/ 2251055 h 2601441"/>
              <a:gd name="connsiteX19" fmla="*/ 1830509 w 2340585"/>
              <a:gd name="connsiteY19" fmla="*/ 2326117 h 2601441"/>
              <a:gd name="connsiteX20" fmla="*/ 1407428 w 2340585"/>
              <a:gd name="connsiteY20" fmla="*/ 2394356 h 2601441"/>
              <a:gd name="connsiteX21" fmla="*/ 574915 w 2340585"/>
              <a:gd name="connsiteY21" fmla="*/ 2524010 h 2601441"/>
              <a:gd name="connsiteX22" fmla="*/ 29005 w 2340585"/>
              <a:gd name="connsiteY22" fmla="*/ 2599073 h 260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0585" h="2601441">
                <a:moveTo>
                  <a:pt x="29005" y="2599073"/>
                </a:moveTo>
                <a:cubicBezTo>
                  <a:pt x="-54019" y="2608171"/>
                  <a:pt x="66536" y="2588837"/>
                  <a:pt x="76772" y="2578601"/>
                </a:cubicBezTo>
                <a:cubicBezTo>
                  <a:pt x="87008" y="2568365"/>
                  <a:pt x="79046" y="2559267"/>
                  <a:pt x="90419" y="2537658"/>
                </a:cubicBezTo>
                <a:cubicBezTo>
                  <a:pt x="101792" y="2516049"/>
                  <a:pt x="127950" y="2479654"/>
                  <a:pt x="145010" y="2448947"/>
                </a:cubicBezTo>
                <a:cubicBezTo>
                  <a:pt x="162070" y="2418240"/>
                  <a:pt x="180268" y="2381846"/>
                  <a:pt x="192778" y="2353413"/>
                </a:cubicBezTo>
                <a:cubicBezTo>
                  <a:pt x="205288" y="2324980"/>
                  <a:pt x="207563" y="2312469"/>
                  <a:pt x="220073" y="2278350"/>
                </a:cubicBezTo>
                <a:cubicBezTo>
                  <a:pt x="232583" y="2244231"/>
                  <a:pt x="238270" y="2239682"/>
                  <a:pt x="267840" y="2148697"/>
                </a:cubicBezTo>
                <a:cubicBezTo>
                  <a:pt x="297410" y="2057712"/>
                  <a:pt x="362237" y="1854133"/>
                  <a:pt x="397494" y="1732440"/>
                </a:cubicBezTo>
                <a:cubicBezTo>
                  <a:pt x="432751" y="1610747"/>
                  <a:pt x="457772" y="1515213"/>
                  <a:pt x="479381" y="1418541"/>
                </a:cubicBezTo>
                <a:cubicBezTo>
                  <a:pt x="500990" y="1321869"/>
                  <a:pt x="505539" y="1247944"/>
                  <a:pt x="527148" y="1152410"/>
                </a:cubicBezTo>
                <a:cubicBezTo>
                  <a:pt x="548757" y="1056876"/>
                  <a:pt x="577189" y="972714"/>
                  <a:pt x="609034" y="845335"/>
                </a:cubicBezTo>
                <a:cubicBezTo>
                  <a:pt x="640879" y="717956"/>
                  <a:pt x="679547" y="516651"/>
                  <a:pt x="718216" y="388135"/>
                </a:cubicBezTo>
                <a:cubicBezTo>
                  <a:pt x="756885" y="259619"/>
                  <a:pt x="796691" y="136789"/>
                  <a:pt x="841046" y="74237"/>
                </a:cubicBezTo>
                <a:cubicBezTo>
                  <a:pt x="885401" y="11685"/>
                  <a:pt x="930894" y="1449"/>
                  <a:pt x="984348" y="12822"/>
                </a:cubicBezTo>
                <a:cubicBezTo>
                  <a:pt x="1037802" y="24195"/>
                  <a:pt x="1052587" y="-74751"/>
                  <a:pt x="1161769" y="142476"/>
                </a:cubicBezTo>
                <a:cubicBezTo>
                  <a:pt x="1270951" y="359703"/>
                  <a:pt x="1492727" y="1004559"/>
                  <a:pt x="1639440" y="1316183"/>
                </a:cubicBezTo>
                <a:cubicBezTo>
                  <a:pt x="1786153" y="1627807"/>
                  <a:pt x="1929455" y="1863231"/>
                  <a:pt x="2042049" y="2012219"/>
                </a:cubicBezTo>
                <a:cubicBezTo>
                  <a:pt x="2154643" y="2161207"/>
                  <a:pt x="2276336" y="2170306"/>
                  <a:pt x="2315005" y="2210112"/>
                </a:cubicBezTo>
                <a:cubicBezTo>
                  <a:pt x="2353674" y="2249918"/>
                  <a:pt x="2354810" y="2231721"/>
                  <a:pt x="2274061" y="2251055"/>
                </a:cubicBezTo>
                <a:cubicBezTo>
                  <a:pt x="2193312" y="2270389"/>
                  <a:pt x="1830509" y="2326117"/>
                  <a:pt x="1830509" y="2326117"/>
                </a:cubicBezTo>
                <a:lnTo>
                  <a:pt x="1407428" y="2394356"/>
                </a:lnTo>
                <a:lnTo>
                  <a:pt x="574915" y="2524010"/>
                </a:lnTo>
                <a:cubicBezTo>
                  <a:pt x="352002" y="2556992"/>
                  <a:pt x="112029" y="2589975"/>
                  <a:pt x="29005" y="2599073"/>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1" name="TextBox 20"/>
          <p:cNvSpPr txBox="1"/>
          <p:nvPr/>
        </p:nvSpPr>
        <p:spPr>
          <a:xfrm>
            <a:off x="4449691" y="5232881"/>
            <a:ext cx="3237467" cy="400110"/>
          </a:xfrm>
          <a:prstGeom prst="rect">
            <a:avLst/>
          </a:prstGeom>
          <a:noFill/>
        </p:spPr>
        <p:txBody>
          <a:bodyPr wrap="square" rtlCol="0">
            <a:spAutoFit/>
          </a:bodyPr>
          <a:lstStyle/>
          <a:p>
            <a:r>
              <a:rPr lang="en-US" sz="2000" b="1" dirty="0" smtClean="0">
                <a:solidFill>
                  <a:schemeClr val="tx1">
                    <a:lumMod val="65000"/>
                    <a:lumOff val="35000"/>
                  </a:schemeClr>
                </a:solidFill>
              </a:rPr>
              <a:t>Q=4.6 m</a:t>
            </a:r>
            <a:r>
              <a:rPr lang="en-US" sz="2000" b="1" baseline="30000" dirty="0" smtClean="0">
                <a:solidFill>
                  <a:schemeClr val="tx1">
                    <a:lumMod val="65000"/>
                    <a:lumOff val="35000"/>
                  </a:schemeClr>
                </a:solidFill>
              </a:rPr>
              <a:t>3</a:t>
            </a:r>
            <a:r>
              <a:rPr lang="en-US" sz="2000" b="1" dirty="0" smtClean="0">
                <a:solidFill>
                  <a:schemeClr val="tx1">
                    <a:lumMod val="65000"/>
                    <a:lumOff val="35000"/>
                  </a:schemeClr>
                </a:solidFill>
              </a:rPr>
              <a:t>/s</a:t>
            </a:r>
            <a:endParaRPr lang="en-US" sz="2000" b="1" dirty="0">
              <a:solidFill>
                <a:schemeClr val="tx1">
                  <a:lumMod val="65000"/>
                  <a:lumOff val="35000"/>
                </a:schemeClr>
              </a:solidFill>
            </a:endParaRPr>
          </a:p>
        </p:txBody>
      </p:sp>
      <p:sp>
        <p:nvSpPr>
          <p:cNvPr id="16" name="TextBox 15"/>
          <p:cNvSpPr txBox="1"/>
          <p:nvPr/>
        </p:nvSpPr>
        <p:spPr>
          <a:xfrm>
            <a:off x="2647666" y="4678883"/>
            <a:ext cx="1460311" cy="1107996"/>
          </a:xfrm>
          <a:prstGeom prst="rect">
            <a:avLst/>
          </a:prstGeom>
          <a:noFill/>
        </p:spPr>
        <p:txBody>
          <a:bodyPr wrap="square" rtlCol="0">
            <a:spAutoFit/>
          </a:bodyPr>
          <a:lstStyle/>
          <a:p>
            <a:r>
              <a:rPr lang="en-US" sz="1600" dirty="0">
                <a:solidFill>
                  <a:schemeClr val="tx1">
                    <a:lumMod val="65000"/>
                    <a:lumOff val="35000"/>
                  </a:schemeClr>
                </a:solidFill>
              </a:rPr>
              <a:t>Storage volume </a:t>
            </a:r>
            <a:r>
              <a:rPr lang="en-US" sz="1600" dirty="0" err="1">
                <a:solidFill>
                  <a:schemeClr val="tx1">
                    <a:lumMod val="65000"/>
                    <a:lumOff val="35000"/>
                  </a:schemeClr>
                </a:solidFill>
              </a:rPr>
              <a:t>reqd</a:t>
            </a:r>
            <a:r>
              <a:rPr lang="en-US" sz="1600" dirty="0">
                <a:solidFill>
                  <a:schemeClr val="tx1">
                    <a:lumMod val="65000"/>
                    <a:lumOff val="35000"/>
                  </a:schemeClr>
                </a:solidFill>
              </a:rPr>
              <a:t> = </a:t>
            </a:r>
            <a:r>
              <a:rPr lang="en-US" sz="1600" dirty="0" smtClean="0">
                <a:solidFill>
                  <a:schemeClr val="tx1">
                    <a:lumMod val="65000"/>
                    <a:lumOff val="35000"/>
                  </a:schemeClr>
                </a:solidFill>
              </a:rPr>
              <a:t>388,000 </a:t>
            </a:r>
            <a:r>
              <a:rPr lang="en-US" sz="1600" dirty="0">
                <a:solidFill>
                  <a:schemeClr val="tx1">
                    <a:lumMod val="65000"/>
                    <a:lumOff val="35000"/>
                  </a:schemeClr>
                </a:solidFill>
              </a:rPr>
              <a:t>m</a:t>
            </a:r>
            <a:r>
              <a:rPr lang="en-US" sz="1600" baseline="30000" dirty="0">
                <a:solidFill>
                  <a:schemeClr val="tx1">
                    <a:lumMod val="65000"/>
                    <a:lumOff val="35000"/>
                  </a:schemeClr>
                </a:solidFill>
              </a:rPr>
              <a:t>3</a:t>
            </a:r>
          </a:p>
          <a:p>
            <a:endParaRPr lang="en-US" sz="1600" dirty="0"/>
          </a:p>
        </p:txBody>
      </p:sp>
    </p:spTree>
    <p:extLst>
      <p:ext uri="{BB962C8B-B14F-4D97-AF65-F5344CB8AC3E}">
        <p14:creationId xmlns:p14="http://schemas.microsoft.com/office/powerpoint/2010/main" val="263648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Work </a:t>
            </a:r>
            <a:endParaRPr lang="en-US" dirty="0"/>
          </a:p>
        </p:txBody>
      </p:sp>
      <p:sp>
        <p:nvSpPr>
          <p:cNvPr id="5" name="Content Placeholder 4"/>
          <p:cNvSpPr>
            <a:spLocks noGrp="1"/>
          </p:cNvSpPr>
          <p:nvPr>
            <p:ph sz="half" idx="1"/>
          </p:nvPr>
        </p:nvSpPr>
        <p:spPr/>
        <p:txBody>
          <a:bodyPr>
            <a:normAutofit/>
          </a:bodyPr>
          <a:lstStyle/>
          <a:p>
            <a:r>
              <a:rPr lang="en-US" sz="2400" dirty="0" smtClean="0"/>
              <a:t>Complete HEC-HMS model</a:t>
            </a:r>
          </a:p>
          <a:p>
            <a:pPr marL="0" indent="0">
              <a:buNone/>
            </a:pPr>
            <a:endParaRPr lang="en-US" sz="2400" dirty="0" smtClean="0"/>
          </a:p>
          <a:p>
            <a:pPr marL="0" indent="0">
              <a:buNone/>
            </a:pPr>
            <a:endParaRPr lang="en-US" sz="2400" dirty="0" smtClean="0"/>
          </a:p>
          <a:p>
            <a:r>
              <a:rPr lang="en-US" sz="2400" dirty="0" smtClean="0"/>
              <a:t>Full design of detention pond</a:t>
            </a:r>
          </a:p>
          <a:p>
            <a:endParaRPr lang="en-US" sz="2400" dirty="0" smtClean="0"/>
          </a:p>
          <a:p>
            <a:endParaRPr lang="en-US" sz="2400" dirty="0"/>
          </a:p>
          <a:p>
            <a:r>
              <a:rPr lang="en-US" sz="2400" dirty="0" smtClean="0"/>
              <a:t>Pipe/channel network</a:t>
            </a:r>
          </a:p>
          <a:p>
            <a:endParaRPr lang="en-US" sz="2400" dirty="0" smtClean="0"/>
          </a:p>
          <a:p>
            <a:endParaRPr lang="en-US" sz="2400" dirty="0"/>
          </a:p>
        </p:txBody>
      </p:sp>
      <p:pic>
        <p:nvPicPr>
          <p:cNvPr id="4" name="Picture 3"/>
          <p:cNvPicPr>
            <a:picLocks noChangeAspect="1"/>
          </p:cNvPicPr>
          <p:nvPr/>
        </p:nvPicPr>
        <p:blipFill rotWithShape="1">
          <a:blip r:embed="rId4"/>
          <a:srcRect r="18839"/>
          <a:stretch/>
        </p:blipFill>
        <p:spPr>
          <a:xfrm>
            <a:off x="5939953" y="1162557"/>
            <a:ext cx="2388748" cy="2457450"/>
          </a:xfrm>
          <a:prstGeom prst="rect">
            <a:avLst/>
          </a:prstGeom>
        </p:spPr>
      </p:pic>
      <p:pic>
        <p:nvPicPr>
          <p:cNvPr id="7" name="20140219_113007.mp4">
            <a:hlinkClick r:id="" action="ppaction://media"/>
          </p:cNvPr>
          <p:cNvPicPr>
            <a:picLocks noGrp="1" noChangeAspect="1"/>
          </p:cNvPicPr>
          <p:nvPr>
            <p:ph sz="half" idx="2"/>
          </p:nvPr>
        </p:nvPicPr>
        <p:blipFill>
          <a:blip r:embed="rId5"/>
          <a:stretch>
            <a:fillRect/>
          </a:stretch>
        </p:blipFill>
        <p:spPr>
          <a:xfrm>
            <a:off x="4726427" y="3832495"/>
            <a:ext cx="3886200" cy="2185987"/>
          </a:xfrm>
          <a:prstGeom prst="rect">
            <a:avLst/>
          </a:prstGeom>
        </p:spPr>
      </p:pic>
    </p:spTree>
    <p:extLst>
      <p:ext uri="{BB962C8B-B14F-4D97-AF65-F5344CB8AC3E}">
        <p14:creationId xmlns:p14="http://schemas.microsoft.com/office/powerpoint/2010/main" val="39874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grpSp>
        <p:nvGrpSpPr>
          <p:cNvPr id="5" name="Group 4"/>
          <p:cNvGrpSpPr/>
          <p:nvPr/>
        </p:nvGrpSpPr>
        <p:grpSpPr>
          <a:xfrm>
            <a:off x="762000" y="814389"/>
            <a:ext cx="7620000" cy="5715000"/>
            <a:chOff x="628650" y="205099"/>
            <a:chExt cx="7620000" cy="5715000"/>
          </a:xfrm>
        </p:grpSpPr>
        <p:pic>
          <p:nvPicPr>
            <p:cNvPr id="6" name="Picture 2" descr="http://www.ethlife.ethz.ch/archive_articles/100507_globetrotter_metzger4/100507_strassenschild_L.jpg?hi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05099"/>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1878" b="100000" l="3750" r="88542">
                          <a14:foregroundMark x1="24479" y1="28795" x2="24479" y2="28795"/>
                          <a14:foregroundMark x1="23333" y1="38498" x2="23333" y2="38498"/>
                          <a14:foregroundMark x1="28229" y1="23161" x2="17708" y2="30829"/>
                          <a14:foregroundMark x1="17292" y1="31455" x2="16563" y2="73552"/>
                          <a14:foregroundMark x1="40938" y1="45540" x2="40938" y2="60094"/>
                          <a14:foregroundMark x1="33229" y1="5790" x2="35417" y2="7668"/>
                          <a14:foregroundMark x1="30833" y1="6103" x2="33021" y2="3912"/>
                          <a14:foregroundMark x1="37813" y1="9077" x2="38854" y2="16275"/>
                          <a14:foregroundMark x1="47292" y1="14085" x2="47292" y2="18936"/>
                          <a14:foregroundMark x1="50521" y1="10485" x2="52292" y2="12363"/>
                          <a14:foregroundMark x1="47917" y1="11111" x2="48750" y2="10798"/>
                          <a14:foregroundMark x1="65000" y1="44131" x2="67604" y2="58842"/>
                          <a14:foregroundMark x1="73542" y1="50548" x2="73542" y2="71674"/>
                          <a14:foregroundMark x1="60417" y1="43349" x2="66146" y2="62598"/>
                          <a14:foregroundMark x1="61667" y1="67449" x2="66563" y2="88732"/>
                          <a14:foregroundMark x1="48646" y1="76682" x2="48125" y2="89202"/>
                          <a14:foregroundMark x1="75000" y1="67606" x2="74896" y2="89515"/>
                          <a14:foregroundMark x1="81250" y1="90610" x2="81250" y2="90610"/>
                          <a14:foregroundMark x1="29063" y1="16119" x2="29063" y2="16119"/>
                          <a14:foregroundMark x1="28229" y1="14554" x2="28229" y2="14554"/>
                          <a14:backgroundMark x1="11563" y1="35211" x2="11563" y2="35211"/>
                          <a14:backgroundMark x1="16667" y1="9703" x2="16667" y2="9703"/>
                          <a14:backgroundMark x1="11458" y1="44601" x2="11458" y2="44601"/>
                          <a14:backgroundMark x1="11458" y1="52269" x2="11458" y2="52269"/>
                          <a14:backgroundMark x1="13333" y1="59781" x2="13333" y2="59781"/>
                          <a14:backgroundMark x1="68333" y1="18779" x2="68333" y2="18779"/>
                          <a14:backgroundMark x1="85000" y1="72770" x2="85000" y2="72770"/>
                          <a14:backgroundMark x1="39896" y1="5947" x2="39896" y2="5947"/>
                          <a14:backgroundMark x1="42083" y1="5790" x2="42083" y2="5790"/>
                          <a14:backgroundMark x1="12396" y1="41158" x2="12396" y2="41158"/>
                          <a14:backgroundMark x1="42708" y1="22379" x2="42708" y2="22379"/>
                          <a14:backgroundMark x1="63125" y1="16432" x2="63125" y2="16432"/>
                          <a14:backgroundMark x1="70625" y1="13302" x2="70625" y2="13302"/>
                          <a14:backgroundMark x1="71771" y1="25822" x2="71771" y2="25822"/>
                          <a14:backgroundMark x1="56875" y1="24257" x2="56875" y2="24257"/>
                          <a14:backgroundMark x1="62083" y1="16901" x2="62083" y2="16901"/>
                          <a14:backgroundMark x1="59375" y1="16432" x2="59375" y2="16432"/>
                          <a14:backgroundMark x1="84583" y1="69327" x2="84583" y2="69327"/>
                          <a14:backgroundMark x1="68958" y1="23318" x2="68958" y2="23318"/>
                          <a14:backgroundMark x1="71563" y1="21127" x2="71563" y2="21127"/>
                          <a14:backgroundMark x1="57188" y1="13615" x2="57188" y2="13615"/>
                          <a14:backgroundMark x1="59583" y1="23005" x2="59583" y2="23005"/>
                          <a14:backgroundMark x1="40938" y1="17214" x2="40938" y2="17214"/>
                          <a14:backgroundMark x1="42917" y1="16275" x2="42917" y2="16275"/>
                          <a14:backgroundMark x1="44271" y1="18779" x2="44271" y2="18779"/>
                          <a14:backgroundMark x1="55729" y1="25196" x2="55729" y2="25196"/>
                          <a14:backgroundMark x1="38750" y1="20188" x2="38750" y2="20188"/>
                          <a14:backgroundMark x1="27083" y1="21596" x2="27083" y2="21596"/>
                          <a14:backgroundMark x1="11042" y1="41471" x2="11042" y2="41471"/>
                          <a14:backgroundMark x1="14063" y1="44444" x2="14063" y2="44444"/>
                          <a14:backgroundMark x1="41563" y1="20814" x2="41563" y2="20814"/>
                          <a14:backgroundMark x1="43750" y1="22692" x2="43750" y2="22692"/>
                          <a14:backgroundMark x1="63125" y1="21283" x2="63125" y2="21283"/>
                          <a14:backgroundMark x1="44271" y1="24413" x2="44271" y2="24413"/>
                          <a14:backgroundMark x1="43333" y1="23474" x2="43333" y2="23474"/>
                          <a14:backgroundMark x1="27187" y1="22535" x2="27187" y2="22535"/>
                          <a14:backgroundMark x1="12604" y1="66197" x2="12604" y2="66197"/>
                          <a14:backgroundMark x1="55937" y1="24413" x2="55937" y2="24413"/>
                          <a14:backgroundMark x1="56146" y1="23474" x2="56146" y2="23474"/>
                          <a14:backgroundMark x1="63854" y1="20814" x2="63854" y2="20814"/>
                          <a14:backgroundMark x1="63854" y1="21283" x2="63854" y2="21283"/>
                          <a14:backgroundMark x1="56042" y1="22535" x2="56042" y2="22535"/>
                          <a14:backgroundMark x1="43646" y1="24413" x2="43646" y2="24413"/>
                          <a14:backgroundMark x1="39583" y1="19405" x2="39583" y2="19405"/>
                          <a14:backgroundMark x1="37708" y1="20970" x2="37708" y2="20970"/>
                          <a14:backgroundMark x1="56667" y1="25822" x2="56667" y2="25822"/>
                          <a14:backgroundMark x1="58333" y1="26604" x2="58333" y2="26604"/>
                          <a14:backgroundMark x1="57188" y1="25665" x2="57188" y2="25665"/>
                          <a14:backgroundMark x1="68438" y1="25196" x2="68438" y2="25196"/>
                          <a14:backgroundMark x1="56042" y1="19718" x2="56042" y2="19718"/>
                          <a14:backgroundMark x1="29063" y1="97496" x2="29063" y2="97496"/>
                          <a14:backgroundMark x1="29896" y1="84664" x2="29896" y2="84664"/>
                          <a14:backgroundMark x1="29896" y1="83881" x2="29896" y2="83881"/>
                          <a14:backgroundMark x1="29792" y1="83099" x2="29792" y2="83099"/>
                        </a14:backgroundRemoval>
                      </a14:imgEffect>
                    </a14:imgLayer>
                  </a14:imgProps>
                </a:ext>
                <a:ext uri="{28A0092B-C50C-407E-A947-70E740481C1C}">
                  <a14:useLocalDpi xmlns:a14="http://schemas.microsoft.com/office/drawing/2010/main" val="0"/>
                </a:ext>
              </a:extLst>
            </a:blip>
            <a:srcRect l="11963" r="14393" b="-90"/>
            <a:stretch/>
          </p:blipFill>
          <p:spPr>
            <a:xfrm>
              <a:off x="2003099" y="1513486"/>
              <a:ext cx="4871102" cy="4406613"/>
            </a:xfrm>
            <a:prstGeom prst="rect">
              <a:avLst/>
            </a:prstGeom>
          </p:spPr>
        </p:pic>
      </p:grpSp>
    </p:spTree>
    <p:extLst>
      <p:ext uri="{BB962C8B-B14F-4D97-AF65-F5344CB8AC3E}">
        <p14:creationId xmlns:p14="http://schemas.microsoft.com/office/powerpoint/2010/main" val="255034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91364" cy="1325563"/>
          </a:xfrm>
        </p:spPr>
        <p:txBody>
          <a:bodyPr>
            <a:normAutofit/>
          </a:bodyPr>
          <a:lstStyle/>
          <a:p>
            <a:r>
              <a:rPr lang="en-US" sz="3200" b="1" dirty="0" smtClean="0"/>
              <a:t>Flooding at Jeddah and King </a:t>
            </a:r>
            <a:r>
              <a:rPr lang="en-US" sz="3200" b="1" dirty="0" err="1" smtClean="0"/>
              <a:t>Abdulaziz</a:t>
            </a:r>
            <a:r>
              <a:rPr lang="en-US" sz="3200" b="1" dirty="0" smtClean="0"/>
              <a:t> University</a:t>
            </a:r>
            <a:endParaRPr lang="en-US" sz="3200" b="1" dirty="0"/>
          </a:p>
        </p:txBody>
      </p:sp>
      <p:pic>
        <p:nvPicPr>
          <p:cNvPr id="1026" name="Picture 2" descr="Jeddah Floods 201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24332" y="4532465"/>
            <a:ext cx="3381033" cy="22734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0799" y="2053447"/>
            <a:ext cx="6547066" cy="830997"/>
          </a:xfrm>
          <a:prstGeom prst="rect">
            <a:avLst/>
          </a:prstGeom>
          <a:solidFill>
            <a:schemeClr val="accent6">
              <a:lumMod val="40000"/>
              <a:lumOff val="60000"/>
            </a:schemeClr>
          </a:solidFill>
          <a:ln>
            <a:solidFill>
              <a:schemeClr val="tx1"/>
            </a:solidFill>
          </a:ln>
        </p:spPr>
        <p:txBody>
          <a:bodyPr wrap="square">
            <a:spAutoFit/>
          </a:bodyPr>
          <a:lstStyle/>
          <a:p>
            <a:pPr>
              <a:defRPr/>
            </a:pPr>
            <a:r>
              <a:rPr lang="en-US" sz="2400" b="1" dirty="0" smtClean="0"/>
              <a:t>Nov 25, 2009:  </a:t>
            </a:r>
            <a:r>
              <a:rPr lang="en-US" sz="2400" dirty="0" smtClean="0"/>
              <a:t>3.5</a:t>
            </a:r>
            <a:r>
              <a:rPr lang="en-US" sz="2400" dirty="0"/>
              <a:t>” of rain in 4 </a:t>
            </a:r>
            <a:r>
              <a:rPr lang="en-US" sz="2400" dirty="0" smtClean="0"/>
              <a:t>hrs.  </a:t>
            </a:r>
            <a:r>
              <a:rPr lang="en-US" sz="2400" b="1" dirty="0" smtClean="0"/>
              <a:t>472</a:t>
            </a:r>
            <a:r>
              <a:rPr lang="en-US" sz="2400" dirty="0" smtClean="0"/>
              <a:t> casualties</a:t>
            </a:r>
          </a:p>
          <a:p>
            <a:pPr>
              <a:defRPr/>
            </a:pPr>
            <a:r>
              <a:rPr lang="en-US" sz="2400" b="1" dirty="0" smtClean="0"/>
              <a:t>Jan 26, 2011:    </a:t>
            </a:r>
            <a:r>
              <a:rPr lang="en-US" sz="2400" dirty="0" smtClean="0"/>
              <a:t>4</a:t>
            </a:r>
            <a:r>
              <a:rPr lang="en-US" sz="2400" dirty="0"/>
              <a:t>” of rain in 4 </a:t>
            </a:r>
            <a:r>
              <a:rPr lang="en-US" sz="2400" dirty="0" smtClean="0"/>
              <a:t>hrs.     </a:t>
            </a:r>
            <a:r>
              <a:rPr lang="en-US" sz="2400" b="1" dirty="0" smtClean="0"/>
              <a:t>160</a:t>
            </a:r>
            <a:r>
              <a:rPr lang="en-US" sz="2400" dirty="0" smtClean="0"/>
              <a:t> </a:t>
            </a:r>
            <a:r>
              <a:rPr lang="en-US" sz="2400" dirty="0"/>
              <a:t>casualties</a:t>
            </a:r>
          </a:p>
        </p:txBody>
      </p:sp>
      <p:sp>
        <p:nvSpPr>
          <p:cNvPr id="5" name="TextBox 4"/>
          <p:cNvSpPr txBox="1"/>
          <p:nvPr/>
        </p:nvSpPr>
        <p:spPr>
          <a:xfrm>
            <a:off x="3263362" y="1408361"/>
            <a:ext cx="7886701" cy="461665"/>
          </a:xfrm>
          <a:prstGeom prst="rect">
            <a:avLst/>
          </a:prstGeom>
          <a:noFill/>
        </p:spPr>
        <p:txBody>
          <a:bodyPr wrap="square" rtlCol="0">
            <a:spAutoFit/>
          </a:bodyPr>
          <a:lstStyle/>
          <a:p>
            <a:r>
              <a:rPr lang="en-US" sz="2400" dirty="0" smtClean="0"/>
              <a:t>Annual Rainfall = 2.1”</a:t>
            </a:r>
            <a:endParaRPr lang="en-US" sz="2400" dirty="0"/>
          </a:p>
        </p:txBody>
      </p:sp>
      <p:sp>
        <p:nvSpPr>
          <p:cNvPr id="6" name="TextBox 5"/>
          <p:cNvSpPr txBox="1"/>
          <p:nvPr/>
        </p:nvSpPr>
        <p:spPr>
          <a:xfrm>
            <a:off x="2441951" y="3063985"/>
            <a:ext cx="4764762" cy="1200329"/>
          </a:xfrm>
          <a:prstGeom prst="rect">
            <a:avLst/>
          </a:prstGeom>
          <a:noFill/>
        </p:spPr>
        <p:txBody>
          <a:bodyPr wrap="square" rtlCol="0">
            <a:spAutoFit/>
          </a:bodyPr>
          <a:lstStyle/>
          <a:p>
            <a:r>
              <a:rPr lang="en-US" sz="2400" dirty="0" smtClean="0"/>
              <a:t>Area around university was badly hit</a:t>
            </a:r>
          </a:p>
          <a:p>
            <a:r>
              <a:rPr lang="en-US" sz="2400" dirty="0" smtClean="0"/>
              <a:t>Nearby highway knocked down</a:t>
            </a:r>
          </a:p>
          <a:p>
            <a:r>
              <a:rPr lang="en-US" sz="2400" dirty="0" smtClean="0"/>
              <a:t>AECOM called to emergency action</a:t>
            </a:r>
            <a:endParaRPr lang="en-US" sz="2400" dirty="0"/>
          </a:p>
        </p:txBody>
      </p:sp>
      <p:pic>
        <p:nvPicPr>
          <p:cNvPr id="8" name="Content Placeholder 4" descr="DSC_0048.JPG"/>
          <p:cNvPicPr>
            <a:picLocks noChangeAspect="1"/>
          </p:cNvPicPr>
          <p:nvPr/>
        </p:nvPicPr>
        <p:blipFill rotWithShape="1">
          <a:blip r:embed="rId5" cstate="print"/>
          <a:srcRect t="20661" r="18679"/>
          <a:stretch/>
        </p:blipFill>
        <p:spPr>
          <a:xfrm>
            <a:off x="895510" y="4523807"/>
            <a:ext cx="3339885" cy="2282111"/>
          </a:xfrm>
          <a:prstGeom prst="rect">
            <a:avLst/>
          </a:prstGeom>
        </p:spPr>
      </p:pic>
      <p:sp>
        <p:nvSpPr>
          <p:cNvPr id="7" name="TextBox 6"/>
          <p:cNvSpPr txBox="1"/>
          <p:nvPr/>
        </p:nvSpPr>
        <p:spPr>
          <a:xfrm>
            <a:off x="2991174" y="6498141"/>
            <a:ext cx="1538689" cy="307777"/>
          </a:xfrm>
          <a:prstGeom prst="rect">
            <a:avLst/>
          </a:prstGeom>
          <a:noFill/>
        </p:spPr>
        <p:txBody>
          <a:bodyPr wrap="square" rtlCol="0">
            <a:spAutoFit/>
          </a:bodyPr>
          <a:lstStyle/>
          <a:p>
            <a:r>
              <a:rPr lang="en-US" sz="1400" b="1" dirty="0" smtClean="0"/>
              <a:t>Scott Edelman</a:t>
            </a:r>
            <a:endParaRPr lang="en-US" sz="1400" b="1" dirty="0"/>
          </a:p>
        </p:txBody>
      </p:sp>
      <p:sp>
        <p:nvSpPr>
          <p:cNvPr id="10" name="TextBox 9"/>
          <p:cNvSpPr txBox="1"/>
          <p:nvPr/>
        </p:nvSpPr>
        <p:spPr>
          <a:xfrm>
            <a:off x="7313229" y="6471496"/>
            <a:ext cx="892136" cy="307777"/>
          </a:xfrm>
          <a:prstGeom prst="rect">
            <a:avLst/>
          </a:prstGeom>
          <a:noFill/>
        </p:spPr>
        <p:txBody>
          <a:bodyPr wrap="square" rtlCol="0">
            <a:spAutoFit/>
          </a:bodyPr>
          <a:lstStyle/>
          <a:p>
            <a:r>
              <a:rPr lang="en-US" sz="1400" b="1" dirty="0" err="1" smtClean="0"/>
              <a:t>FloodList</a:t>
            </a:r>
            <a:endParaRPr lang="en-US" sz="1400" b="1" dirty="0"/>
          </a:p>
        </p:txBody>
      </p:sp>
    </p:spTree>
    <p:extLst>
      <p:ext uri="{BB962C8B-B14F-4D97-AF65-F5344CB8AC3E}">
        <p14:creationId xmlns:p14="http://schemas.microsoft.com/office/powerpoint/2010/main" val="346415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Location and Characteristics of KAU</a:t>
            </a:r>
            <a:endParaRPr lang="en-US"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04913" y="1690689"/>
            <a:ext cx="4734173" cy="4351338"/>
          </a:xfr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4876" t="41075" r="59255" b="29280"/>
          <a:stretch/>
        </p:blipFill>
        <p:spPr>
          <a:xfrm>
            <a:off x="2906485" y="3477986"/>
            <a:ext cx="1224644" cy="1289958"/>
          </a:xfrm>
          <a:prstGeom prst="rect">
            <a:avLst/>
          </a:prstGeom>
          <a:ln>
            <a:noFill/>
          </a:ln>
        </p:spPr>
      </p:pic>
      <p:grpSp>
        <p:nvGrpSpPr>
          <p:cNvPr id="15" name="Group 14"/>
          <p:cNvGrpSpPr/>
          <p:nvPr/>
        </p:nvGrpSpPr>
        <p:grpSpPr>
          <a:xfrm>
            <a:off x="1439615" y="1515044"/>
            <a:ext cx="6264767" cy="4702629"/>
            <a:chOff x="1439615" y="1515044"/>
            <a:chExt cx="6264767" cy="470262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615" y="1515044"/>
              <a:ext cx="6264767" cy="4702629"/>
            </a:xfrm>
            <a:prstGeom prst="rect">
              <a:avLst/>
            </a:prstGeom>
          </p:spPr>
        </p:pic>
        <p:sp>
          <p:nvSpPr>
            <p:cNvPr id="7" name="Rectangle 6"/>
            <p:cNvSpPr/>
            <p:nvPr/>
          </p:nvSpPr>
          <p:spPr>
            <a:xfrm>
              <a:off x="1819488" y="3866358"/>
              <a:ext cx="2173993" cy="923330"/>
            </a:xfrm>
            <a:prstGeom prst="rect">
              <a:avLst/>
            </a:prstGeom>
            <a:noFill/>
            <a:effectLst>
              <a:outerShdw blurRad="50800" dist="38100" dir="2700000" algn="tl" rotWithShape="0">
                <a:schemeClr val="bg1"/>
              </a:outerShdw>
            </a:effectLst>
          </p:spPr>
          <p:txBody>
            <a:bodyPr wrap="none" lIns="91440" tIns="45720" rIns="91440" bIns="45720">
              <a:spAutoFit/>
            </a:bodyPr>
            <a:lstStyle/>
            <a:p>
              <a:pPr algn="ctr"/>
              <a:r>
                <a:rPr lang="en-US" sz="5400" dirty="0" smtClean="0">
                  <a:ln w="0"/>
                  <a:solidFill>
                    <a:prstClr val="black"/>
                  </a:solidFill>
                  <a:effectLst>
                    <a:outerShdw blurRad="38100" dist="19050" dir="2700000" algn="tl" rotWithShape="0">
                      <a:prstClr val="black">
                        <a:alpha val="40000"/>
                      </a:prstClr>
                    </a:outerShdw>
                  </a:effectLst>
                </a:rPr>
                <a:t>Jeddah</a:t>
              </a:r>
              <a:endParaRPr lang="en-US" sz="5400" dirty="0">
                <a:ln w="0"/>
                <a:solidFill>
                  <a:prstClr val="black"/>
                </a:solidFill>
                <a:effectLst>
                  <a:outerShdw blurRad="38100" dist="19050" dir="2700000" algn="tl" rotWithShape="0">
                    <a:prstClr val="black">
                      <a:alpha val="40000"/>
                    </a:prstClr>
                  </a:outerShdw>
                </a:effectLst>
              </a:endParaRPr>
            </a:p>
          </p:txBody>
        </p:sp>
        <p:sp>
          <p:nvSpPr>
            <p:cNvPr id="8" name="Rectangle 7"/>
            <p:cNvSpPr/>
            <p:nvPr/>
          </p:nvSpPr>
          <p:spPr>
            <a:xfrm>
              <a:off x="2579928" y="2116803"/>
              <a:ext cx="949299" cy="400110"/>
            </a:xfrm>
            <a:prstGeom prst="rect">
              <a:avLst/>
            </a:prstGeom>
            <a:noFill/>
            <a:effectLst>
              <a:outerShdw blurRad="50800" dist="38100" dir="2700000" algn="tl" rotWithShape="0">
                <a:schemeClr val="bg1"/>
              </a:outerShdw>
            </a:effectLst>
          </p:spPr>
          <p:txBody>
            <a:bodyPr wrap="none" lIns="91440" tIns="45720" rIns="91440" bIns="45720">
              <a:spAutoFit/>
            </a:bodyPr>
            <a:lstStyle/>
            <a:p>
              <a:pPr algn="ctr"/>
              <a:r>
                <a:rPr lang="en-US" sz="2000" b="1" dirty="0" smtClean="0">
                  <a:ln w="0"/>
                  <a:solidFill>
                    <a:prstClr val="black"/>
                  </a:solidFill>
                  <a:effectLst>
                    <a:outerShdw blurRad="38100" dist="19050" dir="2700000" algn="tl" rotWithShape="0">
                      <a:prstClr val="black">
                        <a:alpha val="40000"/>
                      </a:prstClr>
                    </a:outerShdw>
                  </a:effectLst>
                </a:rPr>
                <a:t>Airport</a:t>
              </a:r>
              <a:endParaRPr lang="en-US" sz="2000" b="1" dirty="0">
                <a:ln w="0"/>
                <a:solidFill>
                  <a:prstClr val="black"/>
                </a:solidFill>
                <a:effectLst>
                  <a:outerShdw blurRad="38100" dist="19050" dir="2700000" algn="tl" rotWithShape="0">
                    <a:prstClr val="black">
                      <a:alpha val="40000"/>
                    </a:prstClr>
                  </a:outerShdw>
                </a:effectLst>
              </a:endParaRPr>
            </a:p>
          </p:txBody>
        </p:sp>
        <p:sp>
          <p:nvSpPr>
            <p:cNvPr id="9" name="Rectangle 8"/>
            <p:cNvSpPr/>
            <p:nvPr/>
          </p:nvSpPr>
          <p:spPr>
            <a:xfrm>
              <a:off x="4517548" y="4721649"/>
              <a:ext cx="643574" cy="400110"/>
            </a:xfrm>
            <a:prstGeom prst="rect">
              <a:avLst/>
            </a:prstGeom>
            <a:noFill/>
            <a:effectLst>
              <a:outerShdw blurRad="50800" dist="38100" dir="2700000" algn="tl" rotWithShape="0">
                <a:schemeClr val="bg1"/>
              </a:outerShdw>
            </a:effectLst>
          </p:spPr>
          <p:txBody>
            <a:bodyPr wrap="none" lIns="91440" tIns="45720" rIns="91440" bIns="45720">
              <a:spAutoFit/>
            </a:bodyPr>
            <a:lstStyle/>
            <a:p>
              <a:pPr algn="ctr"/>
              <a:r>
                <a:rPr lang="en-US" sz="2000" b="1" dirty="0" smtClean="0">
                  <a:ln w="0"/>
                  <a:solidFill>
                    <a:prstClr val="black"/>
                  </a:solidFill>
                  <a:effectLst>
                    <a:outerShdw blurRad="38100" dist="19050" dir="2700000" algn="tl" rotWithShape="0">
                      <a:prstClr val="black">
                        <a:alpha val="40000"/>
                      </a:prstClr>
                    </a:outerShdw>
                  </a:effectLst>
                </a:rPr>
                <a:t>KAU</a:t>
              </a:r>
              <a:endParaRPr lang="en-US" sz="2000" b="1" dirty="0">
                <a:ln w="0"/>
                <a:solidFill>
                  <a:prstClr val="black"/>
                </a:solidFill>
                <a:effectLst>
                  <a:outerShdw blurRad="38100" dist="19050" dir="2700000" algn="tl" rotWithShape="0">
                    <a:prstClr val="black">
                      <a:alpha val="40000"/>
                    </a:prstClr>
                  </a:outerShdw>
                </a:effectLst>
              </a:endParaRPr>
            </a:p>
          </p:txBody>
        </p:sp>
        <p:cxnSp>
          <p:nvCxnSpPr>
            <p:cNvPr id="11" name="Straight Arrow Connector 10"/>
            <p:cNvCxnSpPr/>
            <p:nvPr/>
          </p:nvCxnSpPr>
          <p:spPr>
            <a:xfrm flipV="1">
              <a:off x="3518807" y="2316858"/>
              <a:ext cx="566225" cy="67424"/>
            </a:xfrm>
            <a:prstGeom prst="straightConnector1">
              <a:avLst/>
            </a:prstGeom>
            <a:ln>
              <a:solidFill>
                <a:schemeClr val="tx1"/>
              </a:solidFill>
              <a:tailEnd type="triangle"/>
            </a:ln>
            <a:effectLst>
              <a:outerShdw blurRad="50800" dist="38100" dir="8100000" algn="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64681" y="4534177"/>
              <a:ext cx="260525" cy="255511"/>
            </a:xfrm>
            <a:prstGeom prst="straightConnector1">
              <a:avLst/>
            </a:prstGeom>
            <a:ln>
              <a:solidFill>
                <a:schemeClr val="tx1"/>
              </a:solidFill>
              <a:tailEnd type="triangle"/>
            </a:ln>
            <a:effectLst>
              <a:outerShdw blurRad="50800" dist="38100" dir="8100000" algn="tr" rotWithShape="0">
                <a:schemeClr val="bg1"/>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30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300000" y="300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176" y="525385"/>
            <a:ext cx="7886700" cy="1325563"/>
          </a:xfrm>
        </p:spPr>
        <p:txBody>
          <a:bodyPr/>
          <a:lstStyle/>
          <a:p>
            <a:r>
              <a:rPr lang="en-US" b="1" dirty="0" smtClean="0"/>
              <a:t>Basic </a:t>
            </a:r>
            <a:r>
              <a:rPr lang="en-US" b="1" dirty="0" err="1" smtClean="0"/>
              <a:t>Basemap</a:t>
            </a:r>
            <a:endParaRPr lang="en-US" b="1"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3609" y="1825625"/>
            <a:ext cx="5796782" cy="4351338"/>
          </a:xfrm>
        </p:spPr>
      </p:pic>
      <p:sp>
        <p:nvSpPr>
          <p:cNvPr id="7" name="Title 1"/>
          <p:cNvSpPr txBox="1">
            <a:spLocks/>
          </p:cNvSpPr>
          <p:nvPr/>
        </p:nvSpPr>
        <p:spPr>
          <a:xfrm>
            <a:off x="794301" y="1027907"/>
            <a:ext cx="879307"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000" u="sng" dirty="0">
              <a:solidFill>
                <a:prstClr val="black"/>
              </a:solidFill>
            </a:endParaRPr>
          </a:p>
        </p:txBody>
      </p:sp>
    </p:spTree>
    <p:extLst>
      <p:ext uri="{BB962C8B-B14F-4D97-AF65-F5344CB8AC3E}">
        <p14:creationId xmlns:p14="http://schemas.microsoft.com/office/powerpoint/2010/main" val="1100376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608" y="1825625"/>
            <a:ext cx="5796783" cy="4351338"/>
          </a:xfrm>
          <a:prstGeom prst="rect">
            <a:avLst/>
          </a:prstGeom>
        </p:spPr>
      </p:pic>
      <p:sp>
        <p:nvSpPr>
          <p:cNvPr id="8"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t>Digital Elevation Model </a:t>
            </a:r>
            <a:r>
              <a:rPr lang="en-US" b="1" dirty="0" err="1" smtClean="0"/>
              <a:t>Basemap</a:t>
            </a:r>
            <a:endParaRPr lang="en-US" b="1" dirty="0"/>
          </a:p>
        </p:txBody>
      </p:sp>
    </p:spTree>
    <p:extLst>
      <p:ext uri="{BB962C8B-B14F-4D97-AF65-F5344CB8AC3E}">
        <p14:creationId xmlns:p14="http://schemas.microsoft.com/office/powerpoint/2010/main" val="3345511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Project</a:t>
            </a:r>
            <a:endParaRPr lang="en-US" b="1" dirty="0"/>
          </a:p>
        </p:txBody>
      </p:sp>
      <p:sp>
        <p:nvSpPr>
          <p:cNvPr id="3" name="Content Placeholder 2"/>
          <p:cNvSpPr>
            <a:spLocks noGrp="1"/>
          </p:cNvSpPr>
          <p:nvPr>
            <p:ph idx="1"/>
          </p:nvPr>
        </p:nvSpPr>
        <p:spPr>
          <a:xfrm>
            <a:off x="628650" y="1387475"/>
            <a:ext cx="7886700" cy="1508125"/>
          </a:xfrm>
        </p:spPr>
        <p:txBody>
          <a:bodyPr/>
          <a:lstStyle/>
          <a:p>
            <a:r>
              <a:rPr lang="en-US" dirty="0" smtClean="0"/>
              <a:t>Design drainage system at KAU</a:t>
            </a:r>
            <a:endParaRPr lang="en-US" dirty="0"/>
          </a:p>
          <a:p>
            <a:pPr lvl="1"/>
            <a:r>
              <a:rPr lang="en-US" dirty="0" smtClean="0"/>
              <a:t> Reduce probability of flooding </a:t>
            </a:r>
          </a:p>
          <a:p>
            <a:r>
              <a:rPr lang="en-US" dirty="0" smtClean="0"/>
              <a:t>Assuming one large watershed</a:t>
            </a:r>
          </a:p>
          <a:p>
            <a:pPr lvl="1"/>
            <a:r>
              <a:rPr lang="en-US" dirty="0" smtClean="0"/>
              <a:t>Water </a:t>
            </a:r>
            <a:r>
              <a:rPr lang="en-US" dirty="0"/>
              <a:t>flows to detention pond at lowest </a:t>
            </a:r>
            <a:r>
              <a:rPr lang="en-US" dirty="0" smtClean="0"/>
              <a:t>point</a:t>
            </a:r>
            <a:endParaRPr lang="en-US" dirty="0"/>
          </a:p>
          <a:p>
            <a:pPr marL="342900" lvl="1" indent="0">
              <a:buNone/>
            </a:pPr>
            <a:endParaRPr lang="en-US" dirty="0" smtClean="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7079" b="16308"/>
          <a:stretch/>
        </p:blipFill>
        <p:spPr>
          <a:xfrm>
            <a:off x="2178434" y="3105149"/>
            <a:ext cx="5796782" cy="3333751"/>
          </a:xfrm>
          <a:prstGeom prst="rect">
            <a:avLst/>
          </a:prstGeom>
        </p:spPr>
      </p:pic>
    </p:spTree>
    <p:extLst>
      <p:ext uri="{BB962C8B-B14F-4D97-AF65-F5344CB8AC3E}">
        <p14:creationId xmlns:p14="http://schemas.microsoft.com/office/powerpoint/2010/main" val="257542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Alternatives</a:t>
            </a:r>
            <a:endParaRPr lang="en-US" b="1" dirty="0"/>
          </a:p>
        </p:txBody>
      </p:sp>
      <p:pic>
        <p:nvPicPr>
          <p:cNvPr id="13" name="Content Placeholder 1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04975" y="1209674"/>
            <a:ext cx="5915025" cy="4393475"/>
          </a:xfrm>
        </p:spPr>
      </p:pic>
      <p:graphicFrame>
        <p:nvGraphicFramePr>
          <p:cNvPr id="14" name="Table 13"/>
          <p:cNvGraphicFramePr>
            <a:graphicFrameLocks noGrp="1"/>
          </p:cNvGraphicFramePr>
          <p:nvPr>
            <p:extLst>
              <p:ext uri="{D42A27DB-BD31-4B8C-83A1-F6EECF244321}">
                <p14:modId xmlns:p14="http://schemas.microsoft.com/office/powerpoint/2010/main" val="1997297869"/>
              </p:ext>
            </p:extLst>
          </p:nvPr>
        </p:nvGraphicFramePr>
        <p:xfrm>
          <a:off x="1704975" y="5301083"/>
          <a:ext cx="5915025" cy="1526672"/>
        </p:xfrm>
        <a:graphic>
          <a:graphicData uri="http://schemas.openxmlformats.org/drawingml/2006/table">
            <a:tbl>
              <a:tblPr firstRow="1" bandRow="1">
                <a:tableStyleId>{5C22544A-7EE6-4342-B048-85BDC9FD1C3A}</a:tableStyleId>
              </a:tblPr>
              <a:tblGrid>
                <a:gridCol w="3149688"/>
                <a:gridCol w="2765337"/>
              </a:tblGrid>
              <a:tr h="381668">
                <a:tc>
                  <a:txBody>
                    <a:bodyPr/>
                    <a:lstStyle/>
                    <a:p>
                      <a:pPr algn="ctr"/>
                      <a:r>
                        <a:rPr lang="en-US" sz="1600" dirty="0" smtClean="0"/>
                        <a:t>Alternative</a:t>
                      </a:r>
                      <a:endParaRPr lang="en-US" sz="1600" dirty="0"/>
                    </a:p>
                  </a:txBody>
                  <a:tcPr/>
                </a:tc>
                <a:tc>
                  <a:txBody>
                    <a:bodyPr/>
                    <a:lstStyle/>
                    <a:p>
                      <a:pPr algn="ctr"/>
                      <a:r>
                        <a:rPr lang="en-US" sz="1600" dirty="0" smtClean="0"/>
                        <a:t>Distance</a:t>
                      </a:r>
                      <a:endParaRPr lang="en-US" sz="1600" dirty="0"/>
                    </a:p>
                  </a:txBody>
                  <a:tcPr/>
                </a:tc>
              </a:tr>
              <a:tr h="381668">
                <a:tc>
                  <a:txBody>
                    <a:bodyPr/>
                    <a:lstStyle/>
                    <a:p>
                      <a:pPr algn="ctr"/>
                      <a:r>
                        <a:rPr lang="en-US" sz="1600" dirty="0" smtClean="0"/>
                        <a:t>A: To Northern</a:t>
                      </a:r>
                      <a:r>
                        <a:rPr lang="en-US" sz="1600" baseline="0" dirty="0" smtClean="0"/>
                        <a:t> Channel</a:t>
                      </a:r>
                      <a:endParaRPr lang="en-US" sz="1600" dirty="0" smtClean="0"/>
                    </a:p>
                  </a:txBody>
                  <a:tcPr/>
                </a:tc>
                <a:tc>
                  <a:txBody>
                    <a:bodyPr/>
                    <a:lstStyle/>
                    <a:p>
                      <a:pPr algn="ctr"/>
                      <a:r>
                        <a:rPr lang="en-US" sz="1600" dirty="0" smtClean="0"/>
                        <a:t>8.7 km</a:t>
                      </a:r>
                      <a:endParaRPr lang="en-US" sz="1600" dirty="0"/>
                    </a:p>
                  </a:txBody>
                  <a:tcPr/>
                </a:tc>
              </a:tr>
              <a:tr h="381668">
                <a:tc>
                  <a:txBody>
                    <a:bodyPr/>
                    <a:lstStyle/>
                    <a:p>
                      <a:pPr algn="ctr"/>
                      <a:r>
                        <a:rPr lang="en-US" sz="1600" dirty="0" smtClean="0"/>
                        <a:t>B: To Southern Channel</a:t>
                      </a:r>
                      <a:endParaRPr lang="en-US" sz="1600" dirty="0"/>
                    </a:p>
                  </a:txBody>
                  <a:tcPr/>
                </a:tc>
                <a:tc>
                  <a:txBody>
                    <a:bodyPr/>
                    <a:lstStyle/>
                    <a:p>
                      <a:pPr algn="ctr"/>
                      <a:r>
                        <a:rPr lang="en-US" sz="1600" dirty="0" smtClean="0"/>
                        <a:t>8.5 km</a:t>
                      </a:r>
                      <a:endParaRPr lang="en-US" sz="1600" dirty="0"/>
                    </a:p>
                  </a:txBody>
                  <a:tcPr/>
                </a:tc>
              </a:tr>
              <a:tr h="381668">
                <a:tc>
                  <a:txBody>
                    <a:bodyPr/>
                    <a:lstStyle/>
                    <a:p>
                      <a:pPr algn="ctr"/>
                      <a:r>
                        <a:rPr lang="en-US" sz="1600" dirty="0" smtClean="0"/>
                        <a:t>C: To Red</a:t>
                      </a:r>
                      <a:r>
                        <a:rPr lang="en-US" sz="1600" baseline="0" dirty="0" smtClean="0"/>
                        <a:t> Sea</a:t>
                      </a:r>
                      <a:endParaRPr lang="en-US" sz="16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4.5 km</a:t>
                      </a:r>
                    </a:p>
                  </a:txBody>
                  <a:tcPr/>
                </a:tc>
              </a:tr>
            </a:tbl>
          </a:graphicData>
        </a:graphic>
      </p:graphicFrame>
      <p:grpSp>
        <p:nvGrpSpPr>
          <p:cNvPr id="4" name="Group 3"/>
          <p:cNvGrpSpPr/>
          <p:nvPr/>
        </p:nvGrpSpPr>
        <p:grpSpPr>
          <a:xfrm>
            <a:off x="4034512" y="2243139"/>
            <a:ext cx="1020281" cy="2138445"/>
            <a:chOff x="2958187" y="2547939"/>
            <a:chExt cx="1020281" cy="2138445"/>
          </a:xfrm>
        </p:grpSpPr>
        <p:sp>
          <p:nvSpPr>
            <p:cNvPr id="15" name="TextBox 14"/>
            <p:cNvSpPr txBox="1"/>
            <p:nvPr/>
          </p:nvSpPr>
          <p:spPr>
            <a:xfrm>
              <a:off x="3586163" y="2547939"/>
              <a:ext cx="266700" cy="430887"/>
            </a:xfrm>
            <a:prstGeom prst="rect">
              <a:avLst/>
            </a:prstGeom>
            <a:solidFill>
              <a:schemeClr val="bg1">
                <a:alpha val="54000"/>
              </a:schemeClr>
            </a:solidFill>
            <a:effectLst>
              <a:outerShdw blurRad="50800" dist="38100" algn="l" rotWithShape="0">
                <a:schemeClr val="bg1">
                  <a:alpha val="40000"/>
                </a:schemeClr>
              </a:outerShdw>
            </a:effectLst>
          </p:spPr>
          <p:txBody>
            <a:bodyPr wrap="square" rtlCol="0">
              <a:spAutoFit/>
            </a:bodyPr>
            <a:lstStyle/>
            <a:p>
              <a:pPr algn="ctr"/>
              <a:r>
                <a:rPr lang="en-US" sz="2200" b="1" dirty="0" smtClean="0">
                  <a:solidFill>
                    <a:srgbClr val="00B0F0"/>
                  </a:solidFill>
                </a:rPr>
                <a:t>A</a:t>
              </a:r>
              <a:endParaRPr lang="en-US" sz="2200" b="1" dirty="0">
                <a:solidFill>
                  <a:srgbClr val="00B0F0"/>
                </a:solidFill>
              </a:endParaRPr>
            </a:p>
          </p:txBody>
        </p:sp>
        <p:sp>
          <p:nvSpPr>
            <p:cNvPr id="16" name="TextBox 15"/>
            <p:cNvSpPr txBox="1"/>
            <p:nvPr/>
          </p:nvSpPr>
          <p:spPr>
            <a:xfrm>
              <a:off x="2958187" y="3832843"/>
              <a:ext cx="285076" cy="430887"/>
            </a:xfrm>
            <a:prstGeom prst="rect">
              <a:avLst/>
            </a:prstGeom>
            <a:solidFill>
              <a:schemeClr val="bg1">
                <a:alpha val="54000"/>
              </a:schemeClr>
            </a:solidFill>
            <a:effectLst>
              <a:outerShdw blurRad="50800" dist="38100" algn="l" rotWithShape="0">
                <a:schemeClr val="bg1">
                  <a:alpha val="40000"/>
                </a:schemeClr>
              </a:outerShdw>
            </a:effectLst>
          </p:spPr>
          <p:txBody>
            <a:bodyPr wrap="square" rtlCol="0">
              <a:spAutoFit/>
            </a:bodyPr>
            <a:lstStyle/>
            <a:p>
              <a:pPr algn="ctr"/>
              <a:r>
                <a:rPr lang="en-US" sz="2200" b="1" dirty="0">
                  <a:solidFill>
                    <a:srgbClr val="00B0F0"/>
                  </a:solidFill>
                </a:rPr>
                <a:t>C</a:t>
              </a:r>
            </a:p>
          </p:txBody>
        </p:sp>
        <p:sp>
          <p:nvSpPr>
            <p:cNvPr id="17" name="TextBox 16"/>
            <p:cNvSpPr txBox="1"/>
            <p:nvPr/>
          </p:nvSpPr>
          <p:spPr>
            <a:xfrm>
              <a:off x="3757336" y="4255497"/>
              <a:ext cx="221132" cy="430887"/>
            </a:xfrm>
            <a:prstGeom prst="rect">
              <a:avLst/>
            </a:prstGeom>
            <a:solidFill>
              <a:schemeClr val="bg1">
                <a:alpha val="54000"/>
              </a:schemeClr>
            </a:solidFill>
            <a:effectLst>
              <a:outerShdw blurRad="50800" dist="38100" algn="l" rotWithShape="0">
                <a:schemeClr val="bg1">
                  <a:alpha val="40000"/>
                </a:schemeClr>
              </a:outerShdw>
            </a:effectLst>
          </p:spPr>
          <p:txBody>
            <a:bodyPr wrap="square" rtlCol="0">
              <a:spAutoFit/>
            </a:bodyPr>
            <a:lstStyle/>
            <a:p>
              <a:pPr algn="ctr"/>
              <a:r>
                <a:rPr lang="en-US" sz="2200" b="1" dirty="0" smtClean="0">
                  <a:solidFill>
                    <a:srgbClr val="00B0F0"/>
                  </a:solidFill>
                </a:rPr>
                <a:t>B</a:t>
              </a:r>
              <a:endParaRPr lang="en-US" sz="2200" b="1" dirty="0">
                <a:solidFill>
                  <a:srgbClr val="00B0F0"/>
                </a:solidFill>
              </a:endParaRPr>
            </a:p>
          </p:txBody>
        </p:sp>
      </p:grpSp>
    </p:spTree>
    <p:extLst>
      <p:ext uri="{BB962C8B-B14F-4D97-AF65-F5344CB8AC3E}">
        <p14:creationId xmlns:p14="http://schemas.microsoft.com/office/powerpoint/2010/main" val="1123800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881136" y="3764481"/>
            <a:ext cx="5097738" cy="3179244"/>
            <a:chOff x="3844785" y="3745657"/>
            <a:chExt cx="5097738" cy="3179244"/>
          </a:xfrm>
        </p:grpSpPr>
        <p:pic>
          <p:nvPicPr>
            <p:cNvPr id="21" name="Picture 20"/>
            <p:cNvPicPr>
              <a:picLocks noChangeAspect="1"/>
            </p:cNvPicPr>
            <p:nvPr/>
          </p:nvPicPr>
          <p:blipFill rotWithShape="1">
            <a:blip r:embed="rId4"/>
            <a:srcRect l="2720" t="4331" r="3821" b="3607"/>
            <a:stretch/>
          </p:blipFill>
          <p:spPr>
            <a:xfrm>
              <a:off x="4014061" y="3745657"/>
              <a:ext cx="4928462" cy="2965109"/>
            </a:xfrm>
            <a:prstGeom prst="rect">
              <a:avLst/>
            </a:prstGeom>
          </p:spPr>
        </p:pic>
        <p:sp>
          <p:nvSpPr>
            <p:cNvPr id="9" name="TextBox 8"/>
            <p:cNvSpPr txBox="1"/>
            <p:nvPr/>
          </p:nvSpPr>
          <p:spPr>
            <a:xfrm>
              <a:off x="6198874" y="6586347"/>
              <a:ext cx="650928" cy="338554"/>
            </a:xfrm>
            <a:prstGeom prst="rect">
              <a:avLst/>
            </a:prstGeom>
            <a:solidFill>
              <a:schemeClr val="bg1"/>
            </a:solidFill>
          </p:spPr>
          <p:txBody>
            <a:bodyPr wrap="square" rtlCol="0">
              <a:spAutoFit/>
            </a:bodyPr>
            <a:lstStyle/>
            <a:p>
              <a:r>
                <a:rPr lang="en-US" sz="1600" dirty="0" smtClean="0"/>
                <a:t>Time</a:t>
              </a:r>
              <a:endParaRPr lang="en-US" dirty="0"/>
            </a:p>
          </p:txBody>
        </p:sp>
        <p:sp>
          <p:nvSpPr>
            <p:cNvPr id="13" name="TextBox 12"/>
            <p:cNvSpPr txBox="1"/>
            <p:nvPr/>
          </p:nvSpPr>
          <p:spPr>
            <a:xfrm rot="16200000">
              <a:off x="3129411" y="5123033"/>
              <a:ext cx="1769302" cy="338554"/>
            </a:xfrm>
            <a:prstGeom prst="rect">
              <a:avLst/>
            </a:prstGeom>
            <a:solidFill>
              <a:schemeClr val="bg1"/>
            </a:solidFill>
          </p:spPr>
          <p:txBody>
            <a:bodyPr wrap="square" rtlCol="0">
              <a:spAutoFit/>
            </a:bodyPr>
            <a:lstStyle/>
            <a:p>
              <a:r>
                <a:rPr lang="en-US" sz="1600" dirty="0" smtClean="0"/>
                <a:t>Intensity (mm/</a:t>
              </a:r>
              <a:r>
                <a:rPr lang="en-US" sz="1600" dirty="0" err="1" smtClean="0"/>
                <a:t>hr</a:t>
              </a:r>
              <a:r>
                <a:rPr lang="en-US" sz="1600" dirty="0" smtClean="0"/>
                <a:t>)</a:t>
              </a:r>
              <a:endParaRPr lang="en-US" dirty="0"/>
            </a:p>
          </p:txBody>
        </p:sp>
        <p:sp>
          <p:nvSpPr>
            <p:cNvPr id="14" name="TextBox 13"/>
            <p:cNvSpPr txBox="1"/>
            <p:nvPr/>
          </p:nvSpPr>
          <p:spPr>
            <a:xfrm>
              <a:off x="5277891" y="3834396"/>
              <a:ext cx="2740866" cy="338554"/>
            </a:xfrm>
            <a:prstGeom prst="rect">
              <a:avLst/>
            </a:prstGeom>
            <a:solidFill>
              <a:schemeClr val="bg1"/>
            </a:solidFill>
            <a:ln>
              <a:solidFill>
                <a:schemeClr val="bg1">
                  <a:lumMod val="65000"/>
                </a:schemeClr>
              </a:solidFill>
            </a:ln>
          </p:spPr>
          <p:txBody>
            <a:bodyPr wrap="square" rtlCol="0">
              <a:spAutoFit/>
            </a:bodyPr>
            <a:lstStyle/>
            <a:p>
              <a:r>
                <a:rPr lang="en-US" sz="1600" dirty="0" smtClean="0"/>
                <a:t>Jeddah Aggregated Rainfall</a:t>
              </a:r>
              <a:endParaRPr lang="en-US" dirty="0"/>
            </a:p>
          </p:txBody>
        </p:sp>
      </p:grpSp>
      <p:sp>
        <p:nvSpPr>
          <p:cNvPr id="2" name="Title 1"/>
          <p:cNvSpPr>
            <a:spLocks noGrp="1"/>
          </p:cNvSpPr>
          <p:nvPr>
            <p:ph type="title"/>
          </p:nvPr>
        </p:nvSpPr>
        <p:spPr/>
        <p:txBody>
          <a:bodyPr/>
          <a:lstStyle/>
          <a:p>
            <a:r>
              <a:rPr lang="en-US" b="1" dirty="0" smtClean="0"/>
              <a:t>HEC-HMS Model </a:t>
            </a:r>
            <a:endParaRPr lang="en-US" b="1" dirty="0"/>
          </a:p>
        </p:txBody>
      </p:sp>
      <p:sp>
        <p:nvSpPr>
          <p:cNvPr id="12" name="Content Placeholder 11"/>
          <p:cNvSpPr>
            <a:spLocks noGrp="1"/>
          </p:cNvSpPr>
          <p:nvPr>
            <p:ph idx="1"/>
          </p:nvPr>
        </p:nvSpPr>
        <p:spPr>
          <a:xfrm>
            <a:off x="556693" y="1825623"/>
            <a:ext cx="7886700" cy="4351338"/>
          </a:xfrm>
        </p:spPr>
        <p:txBody>
          <a:bodyPr/>
          <a:lstStyle/>
          <a:p>
            <a:r>
              <a:rPr lang="en-US" dirty="0" smtClean="0"/>
              <a:t>Watershed Parameter Calculations </a:t>
            </a:r>
          </a:p>
          <a:p>
            <a:pPr lvl="1"/>
            <a:r>
              <a:rPr lang="en-US" dirty="0" smtClean="0"/>
              <a:t>Area: ~</a:t>
            </a:r>
            <a:r>
              <a:rPr lang="en-US" dirty="0" smtClean="0"/>
              <a:t>6.138 </a:t>
            </a:r>
            <a:r>
              <a:rPr lang="en-US" dirty="0" smtClean="0"/>
              <a:t>Km</a:t>
            </a:r>
            <a:r>
              <a:rPr lang="en-US" baseline="30000" dirty="0" smtClean="0"/>
              <a:t>2</a:t>
            </a:r>
          </a:p>
          <a:p>
            <a:pPr lvl="1"/>
            <a:r>
              <a:rPr lang="en-US" dirty="0" smtClean="0"/>
              <a:t>Impervious: 53%</a:t>
            </a:r>
          </a:p>
          <a:p>
            <a:pPr lvl="1"/>
            <a:r>
              <a:rPr lang="en-US" dirty="0" smtClean="0"/>
              <a:t>Curve Number: 87</a:t>
            </a:r>
          </a:p>
          <a:p>
            <a:pPr lvl="1"/>
            <a:r>
              <a:rPr lang="en-US" dirty="0" smtClean="0"/>
              <a:t>Initial Abstraction: 7.59 mm</a:t>
            </a:r>
          </a:p>
          <a:p>
            <a:pPr lvl="1"/>
            <a:r>
              <a:rPr lang="en-US" dirty="0" smtClean="0"/>
              <a:t>Lag Time: 216 min</a:t>
            </a:r>
            <a:endParaRPr lang="en-US" dirty="0"/>
          </a:p>
        </p:txBody>
      </p:sp>
      <p:grpSp>
        <p:nvGrpSpPr>
          <p:cNvPr id="4" name="Group 3"/>
          <p:cNvGrpSpPr/>
          <p:nvPr/>
        </p:nvGrpSpPr>
        <p:grpSpPr>
          <a:xfrm>
            <a:off x="167620" y="1153239"/>
            <a:ext cx="5873312" cy="2699981"/>
            <a:chOff x="57360" y="1283083"/>
            <a:chExt cx="5873312" cy="2699981"/>
          </a:xfrm>
        </p:grpSpPr>
        <p:pic>
          <p:nvPicPr>
            <p:cNvPr id="17" name="Picture 16"/>
            <p:cNvPicPr>
              <a:picLocks noChangeAspect="1"/>
            </p:cNvPicPr>
            <p:nvPr/>
          </p:nvPicPr>
          <p:blipFill rotWithShape="1">
            <a:blip r:embed="rId5"/>
            <a:srcRect b="6791"/>
            <a:stretch/>
          </p:blipFill>
          <p:spPr>
            <a:xfrm>
              <a:off x="57360" y="1283083"/>
              <a:ext cx="5873312" cy="2699981"/>
            </a:xfrm>
            <a:prstGeom prst="rect">
              <a:avLst/>
            </a:prstGeom>
          </p:spPr>
        </p:pic>
        <p:sp>
          <p:nvSpPr>
            <p:cNvPr id="3" name="Rectangle 2"/>
            <p:cNvSpPr/>
            <p:nvPr/>
          </p:nvSpPr>
          <p:spPr>
            <a:xfrm>
              <a:off x="1209675" y="1342705"/>
              <a:ext cx="628650" cy="225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3359641"/>
            <a:ext cx="4298566" cy="3226706"/>
          </a:xfrm>
          <a:prstGeom prst="rect">
            <a:avLst/>
          </a:prstGeom>
        </p:spPr>
      </p:pic>
    </p:spTree>
    <p:extLst>
      <p:ext uri="{BB962C8B-B14F-4D97-AF65-F5344CB8AC3E}">
        <p14:creationId xmlns:p14="http://schemas.microsoft.com/office/powerpoint/2010/main" val="117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HEC-HMS Model</a:t>
            </a:r>
            <a:endParaRPr lang="en-US" b="1" dirty="0"/>
          </a:p>
        </p:txBody>
      </p:sp>
      <p:sp>
        <p:nvSpPr>
          <p:cNvPr id="6" name="Content Placeholder 5"/>
          <p:cNvSpPr>
            <a:spLocks noGrp="1"/>
          </p:cNvSpPr>
          <p:nvPr>
            <p:ph idx="1"/>
          </p:nvPr>
        </p:nvSpPr>
        <p:spPr/>
        <p:txBody>
          <a:bodyPr/>
          <a:lstStyle/>
          <a:p>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562413215"/>
              </p:ext>
            </p:extLst>
          </p:nvPr>
        </p:nvGraphicFramePr>
        <p:xfrm>
          <a:off x="130115" y="3422424"/>
          <a:ext cx="5594410" cy="3435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329026334"/>
              </p:ext>
            </p:extLst>
          </p:nvPr>
        </p:nvGraphicFramePr>
        <p:xfrm>
          <a:off x="3559368" y="860829"/>
          <a:ext cx="5584632" cy="3339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4316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Words>1470</Words>
  <Application>Microsoft Office PowerPoint</Application>
  <PresentationFormat>On-screen Show (4:3)</PresentationFormat>
  <Paragraphs>153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Drainage System at King Abdulaziz University (KAU)</vt:lpstr>
      <vt:lpstr>Flooding at Jeddah and King Abdulaziz University</vt:lpstr>
      <vt:lpstr>Location and Characteristics of KAU</vt:lpstr>
      <vt:lpstr>Basic Basemap</vt:lpstr>
      <vt:lpstr>PowerPoint Presentation</vt:lpstr>
      <vt:lpstr>Proposed Project</vt:lpstr>
      <vt:lpstr>Alternatives</vt:lpstr>
      <vt:lpstr>HEC-HMS Model </vt:lpstr>
      <vt:lpstr>HEC-HMS Model</vt:lpstr>
      <vt:lpstr>Detention Pond Design (100 year flood)</vt:lpstr>
      <vt:lpstr>Future Work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Seraj, Sarah</dc:creator>
  <cp:lastModifiedBy>El-Quqa, Osama O</cp:lastModifiedBy>
  <cp:revision>51</cp:revision>
  <dcterms:created xsi:type="dcterms:W3CDTF">2014-04-21T03:10:25Z</dcterms:created>
  <dcterms:modified xsi:type="dcterms:W3CDTF">2014-04-24T16:46:33Z</dcterms:modified>
</cp:coreProperties>
</file>