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comments/comment12.xml" ContentType="application/vnd.openxmlformats-officedocument.presentationml.comments+xml"/>
  <Override PartName="/ppt/comments/comment13.xml" ContentType="application/vnd.openxmlformats-officedocument.presentationml.comments+xml"/>
  <Override PartName="/ppt/comments/comment14.xml" ContentType="application/vnd.openxmlformats-officedocument.presentationml.comments+xml"/>
  <Override PartName="/ppt/comments/comment15.xml" ContentType="application/vnd.openxmlformats-officedocument.presentationml.comments+xml"/>
  <Override PartName="/ppt/comments/comment16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</p:sldMasterIdLst>
  <p:sldIdLst>
    <p:sldId id="256" r:id="rId2"/>
    <p:sldId id="262" r:id="rId3"/>
    <p:sldId id="257" r:id="rId4"/>
    <p:sldId id="259" r:id="rId5"/>
    <p:sldId id="258" r:id="rId6"/>
    <p:sldId id="264" r:id="rId7"/>
    <p:sldId id="267" r:id="rId8"/>
    <p:sldId id="261" r:id="rId9"/>
    <p:sldId id="272" r:id="rId10"/>
    <p:sldId id="268" r:id="rId11"/>
    <p:sldId id="270" r:id="rId12"/>
    <p:sldId id="260" r:id="rId13"/>
    <p:sldId id="269" r:id="rId14"/>
    <p:sldId id="266" r:id="rId15"/>
    <p:sldId id="263" r:id="rId16"/>
    <p:sldId id="274" r:id="rId17"/>
    <p:sldId id="273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rawford, Brent I" initials="CBI" lastIdx="18" clrIdx="0">
    <p:extLst>
      <p:ext uri="{19B8F6BF-5375-455C-9EA6-DF929625EA0E}">
        <p15:presenceInfo xmlns:p15="http://schemas.microsoft.com/office/powerpoint/2012/main" userId="S-1-5-21-527237240-963894560-725345543-446793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74" autoAdjust="0"/>
    <p:restoredTop sz="94660"/>
  </p:normalViewPr>
  <p:slideViewPr>
    <p:cSldViewPr snapToGrid="0">
      <p:cViewPr varScale="1">
        <p:scale>
          <a:sx n="132" d="100"/>
          <a:sy n="132" d="100"/>
        </p:scale>
        <p:origin x="996" y="1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38:00.177" idx="2">
    <p:pos x="10" y="10"/>
    <p:text>B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40:55.761" idx="11">
    <p:pos x="10" y="10"/>
    <p:text>S</p:text>
    <p:extLst>
      <p:ext uri="{C676402C-5697-4E1C-873F-D02D1690AC5C}">
        <p15:threadingInfo xmlns:p15="http://schemas.microsoft.com/office/powerpoint/2012/main" timeZoneBias="300"/>
      </p:ext>
    </p:extLst>
  </p:cm>
  <p:cm authorId="1" dt="2014-04-28T19:49:52.826" idx="12">
    <p:pos x="10" y="106"/>
    <p:text>S</p:text>
    <p:extLst>
      <p:ext uri="{C676402C-5697-4E1C-873F-D02D1690AC5C}">
        <p15:threadingInfo xmlns:p15="http://schemas.microsoft.com/office/powerpoint/2012/main" timeZoneBias="300">
          <p15:parentCm authorId="1" idx="11"/>
        </p15:threadingInfo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37:52.459" idx="1">
    <p:pos x="10" y="10"/>
    <p:text/>
    <p:extLst>
      <p:ext uri="{C676402C-5697-4E1C-873F-D02D1690AC5C}">
        <p15:threadingInfo xmlns:p15="http://schemas.microsoft.com/office/powerpoint/2012/main" timeZoneBias="300"/>
      </p:ext>
    </p:extLst>
  </p:cm>
  <p:cm authorId="1" dt="2014-04-28T19:49:56.481" idx="13">
    <p:pos x="10" y="106"/>
    <p:text>Z</p:text>
    <p:extLst>
      <p:ext uri="{C676402C-5697-4E1C-873F-D02D1690AC5C}">
        <p15:threadingInfo xmlns:p15="http://schemas.microsoft.com/office/powerpoint/2012/main" timeZoneBias="300">
          <p15:parentCm authorId="1" idx="1"/>
        </p15:threadingInfo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49:58.298" idx="14">
    <p:pos x="10" y="10"/>
    <p:text>Z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50:03.209" idx="15">
    <p:pos x="10" y="10"/>
    <p:text>Z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50:06.473" idx="16">
    <p:pos x="10" y="10"/>
    <p:text>Z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50:11.087" idx="17">
    <p:pos x="10" y="10"/>
    <p:text>B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1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50:15.278" idx="18">
    <p:pos x="10" y="10"/>
    <p:text>B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38:09.329" idx="3">
    <p:pos x="10" y="10"/>
    <p:text>B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38:15.114" idx="4">
    <p:pos x="10" y="10"/>
    <p:text>B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38:18.306" idx="5">
    <p:pos x="10" y="10"/>
    <p:text>B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38:21.491" idx="6">
    <p:pos x="10" y="10"/>
    <p:text>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38:26.466" idx="7">
    <p:pos x="10" y="10"/>
    <p:text>S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38:31.083" idx="8">
    <p:pos x="10" y="10"/>
    <p:text>Z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38:34.187" idx="9">
    <p:pos x="10" y="10"/>
    <p:text>Z</p:text>
    <p:extLst>
      <p:ext uri="{C676402C-5697-4E1C-873F-D02D1690AC5C}">
        <p15:threadingInfo xmlns:p15="http://schemas.microsoft.com/office/powerpoint/2012/main" timeZoneBias="30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4-04-28T19:38:38.091" idx="10">
    <p:pos x="10" y="10"/>
    <p:text>Z</p:text>
    <p:extLst>
      <p:ext uri="{C676402C-5697-4E1C-873F-D02D1690AC5C}">
        <p15:threadingInfo xmlns:p15="http://schemas.microsoft.com/office/powerpoint/2012/main" timeZoneBias="30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5343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7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226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9662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08684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0677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86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13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9533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117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933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4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30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995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1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979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4/29/2014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544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3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7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241" y="2660648"/>
            <a:ext cx="7212725" cy="1234727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 Effects of Pervious Pavement </a:t>
            </a:r>
            <a:b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on Speedway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0469" y="3895376"/>
            <a:ext cx="2666273" cy="1369855"/>
          </a:xfrm>
        </p:spPr>
        <p:txBody>
          <a:bodyPr anchor="ctr">
            <a:normAutofit fontScale="92500" lnSpcReduction="20000"/>
          </a:bodyPr>
          <a:lstStyle/>
          <a:p>
            <a:r>
              <a:rPr lang="en-US" dirty="0" smtClean="0"/>
              <a:t>by</a:t>
            </a:r>
          </a:p>
          <a:p>
            <a:r>
              <a:rPr lang="en-US" dirty="0" smtClean="0"/>
              <a:t> Zaid Admani </a:t>
            </a:r>
          </a:p>
          <a:p>
            <a:r>
              <a:rPr lang="en-US" dirty="0" smtClean="0"/>
              <a:t>Steven Zhao </a:t>
            </a:r>
          </a:p>
          <a:p>
            <a:r>
              <a:rPr lang="en-US" dirty="0" smtClean="0"/>
              <a:t>Brent Crawford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197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Potential Solutions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669" y="1930400"/>
            <a:ext cx="3112826" cy="388077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2000" dirty="0" smtClean="0"/>
              <a:t>Bio retention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Upgrade soil or plant vegetation 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Pervious pavement</a:t>
            </a:r>
          </a:p>
          <a:p>
            <a:pPr>
              <a:lnSpc>
                <a:spcPct val="150000"/>
              </a:lnSpc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3282" y="1819854"/>
            <a:ext cx="5042870" cy="3362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91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25785"/>
            <a:ext cx="6347713" cy="13208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Pervious Pavement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2951" y="2359324"/>
            <a:ext cx="3349802" cy="1192839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Peak flow of storm water up to 50 %</a:t>
            </a:r>
          </a:p>
          <a:p>
            <a:r>
              <a:rPr lang="en-US" sz="2000" dirty="0" smtClean="0"/>
              <a:t>Ponding </a:t>
            </a:r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22951" y="1836104"/>
            <a:ext cx="1620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Reduces: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09599" y="3552162"/>
            <a:ext cx="17636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50000"/>
                  </a:schemeClr>
                </a:solidFill>
              </a:rPr>
              <a:t>Improves: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09599" y="4171765"/>
            <a:ext cx="6447501" cy="93893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Water quality</a:t>
            </a:r>
          </a:p>
          <a:p>
            <a:r>
              <a:rPr lang="en-US" sz="2000" dirty="0"/>
              <a:t>Curb appeal</a:t>
            </a:r>
          </a:p>
          <a:p>
            <a:endParaRPr lang="en-US" sz="13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613" r="9245" b="17582"/>
          <a:stretch/>
        </p:blipFill>
        <p:spPr>
          <a:xfrm>
            <a:off x="3977263" y="1842968"/>
            <a:ext cx="4653248" cy="341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066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98099" y="116317"/>
            <a:ext cx="6447501" cy="9906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Reduction of Peak Flow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36" y="1106917"/>
            <a:ext cx="8154806" cy="519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591" y="1165855"/>
            <a:ext cx="5727228" cy="539725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7318" y="283635"/>
            <a:ext cx="6447501" cy="710099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Cross Section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99359" y="272876"/>
            <a:ext cx="6447501" cy="710099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Side View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271" y="982975"/>
            <a:ext cx="5716775" cy="5716775"/>
          </a:xfrm>
        </p:spPr>
      </p:pic>
    </p:spTree>
    <p:extLst>
      <p:ext uri="{BB962C8B-B14F-4D97-AF65-F5344CB8AC3E}">
        <p14:creationId xmlns:p14="http://schemas.microsoft.com/office/powerpoint/2010/main" val="394453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523539"/>
            <a:ext cx="7168180" cy="1320800"/>
          </a:xfrm>
        </p:spPr>
        <p:txBody>
          <a:bodyPr>
            <a:no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Water Quality Treatment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730284"/>
            <a:ext cx="6347714" cy="3880773"/>
          </a:xfrm>
        </p:spPr>
        <p:txBody>
          <a:bodyPr/>
          <a:lstStyle/>
          <a:p>
            <a:r>
              <a:rPr lang="en-US" sz="2000" dirty="0" smtClean="0"/>
              <a:t>Reduction of hydrocarbons( motor oil, grease, and gasoline)</a:t>
            </a:r>
          </a:p>
          <a:p>
            <a:r>
              <a:rPr lang="en-US" sz="2000" dirty="0" smtClean="0"/>
              <a:t>PAH’s</a:t>
            </a:r>
          </a:p>
          <a:p>
            <a:r>
              <a:rPr lang="en-US" sz="2000" dirty="0" smtClean="0"/>
              <a:t>Metals (Pb, Cu, Zn, Cd, Cr)</a:t>
            </a:r>
          </a:p>
          <a:p>
            <a:r>
              <a:rPr lang="en-US" sz="2000" dirty="0" smtClean="0"/>
              <a:t>Sediment</a:t>
            </a:r>
          </a:p>
          <a:p>
            <a:r>
              <a:rPr lang="en-US" sz="2000" dirty="0" smtClean="0"/>
              <a:t>Nutrients</a:t>
            </a:r>
          </a:p>
          <a:p>
            <a:r>
              <a:rPr lang="en-US" sz="2000" dirty="0" smtClean="0"/>
              <a:t>Chloride</a:t>
            </a:r>
          </a:p>
          <a:p>
            <a:r>
              <a:rPr lang="en-US" sz="2000" dirty="0" smtClean="0"/>
              <a:t>Bacteria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66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902" y="351416"/>
            <a:ext cx="6347713" cy="840988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Conclusion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902" y="1192404"/>
            <a:ext cx="7372576" cy="5455822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2100" dirty="0" smtClean="0"/>
              <a:t>Mudding and ponding on Speedway from rainfall events</a:t>
            </a:r>
          </a:p>
          <a:p>
            <a:pPr>
              <a:lnSpc>
                <a:spcPct val="150000"/>
              </a:lnSpc>
            </a:pPr>
            <a:r>
              <a:rPr lang="en-US" sz="2100" dirty="0" smtClean="0"/>
              <a:t>Installation of pervious pavement</a:t>
            </a:r>
          </a:p>
          <a:p>
            <a:pPr lvl="1">
              <a:lnSpc>
                <a:spcPct val="150000"/>
              </a:lnSpc>
            </a:pPr>
            <a:r>
              <a:rPr lang="en-US" sz="2100" dirty="0" smtClean="0"/>
              <a:t>Reduction in peak flow by 50%</a:t>
            </a:r>
          </a:p>
          <a:p>
            <a:pPr lvl="1">
              <a:lnSpc>
                <a:spcPct val="150000"/>
              </a:lnSpc>
            </a:pPr>
            <a:r>
              <a:rPr lang="en-US" sz="2100" dirty="0" smtClean="0"/>
              <a:t>Elimination of ponding</a:t>
            </a:r>
          </a:p>
          <a:p>
            <a:pPr lvl="1">
              <a:lnSpc>
                <a:spcPct val="150000"/>
              </a:lnSpc>
            </a:pPr>
            <a:r>
              <a:rPr lang="en-US" sz="2100" dirty="0" smtClean="0"/>
              <a:t>Improved water quality</a:t>
            </a:r>
          </a:p>
          <a:p>
            <a:pPr lvl="1">
              <a:lnSpc>
                <a:spcPct val="150000"/>
              </a:lnSpc>
            </a:pPr>
            <a:r>
              <a:rPr lang="en-US" sz="2100" dirty="0" smtClean="0"/>
              <a:t>Adds utility(ex. </a:t>
            </a:r>
            <a:r>
              <a:rPr lang="en-US" sz="2100" dirty="0"/>
              <a:t>m</a:t>
            </a:r>
            <a:r>
              <a:rPr lang="en-US" sz="2100" dirty="0" smtClean="0"/>
              <a:t>ore bike racks)</a:t>
            </a:r>
          </a:p>
          <a:p>
            <a:pPr>
              <a:lnSpc>
                <a:spcPct val="150000"/>
              </a:lnSpc>
            </a:pPr>
            <a:r>
              <a:rPr lang="en-US" sz="2100" dirty="0" smtClean="0"/>
              <a:t>Future Plans</a:t>
            </a:r>
          </a:p>
          <a:p>
            <a:pPr lvl="1">
              <a:lnSpc>
                <a:spcPct val="150000"/>
              </a:lnSpc>
            </a:pPr>
            <a:r>
              <a:rPr lang="en-US" sz="2100" dirty="0" smtClean="0"/>
              <a:t>Determine layout and dimensions of pervious pavement</a:t>
            </a:r>
          </a:p>
          <a:p>
            <a:pPr lvl="1">
              <a:lnSpc>
                <a:spcPct val="150000"/>
              </a:lnSpc>
            </a:pPr>
            <a:r>
              <a:rPr lang="en-US" sz="2100" dirty="0" smtClean="0"/>
              <a:t>Determine aggregate size for open graded base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4742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3844" y="2029609"/>
            <a:ext cx="6347713" cy="1320800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dirty="0" smtClean="0">
                <a:solidFill>
                  <a:schemeClr val="accent1">
                    <a:lumMod val="50000"/>
                  </a:schemeClr>
                </a:solidFill>
              </a:rPr>
              <a:t>QUESTIONS?</a:t>
            </a:r>
            <a:endParaRPr lang="en-US" sz="6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OBJECTIVE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To determine the benefits of pervious pavement and how it will enhance sustainability and reduce storm water runoff on campus.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2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Project Scope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0424" y="1562504"/>
            <a:ext cx="6656592" cy="476299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Describe the study area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Evaluate the current flow condition of the study area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Determine how pervious pavement will reduce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storm water runoff </a:t>
            </a:r>
            <a:r>
              <a:rPr lang="en-US" sz="2000" dirty="0" smtClean="0"/>
              <a:t>and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ponding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dirty="0" smtClean="0"/>
              <a:t>and improve </a:t>
            </a:r>
            <a:r>
              <a:rPr lang="en-US" sz="2000" b="1" dirty="0" smtClean="0">
                <a:solidFill>
                  <a:schemeClr val="accent1">
                    <a:lumMod val="75000"/>
                  </a:schemeClr>
                </a:solidFill>
              </a:rPr>
              <a:t>water quality</a:t>
            </a:r>
            <a:r>
              <a:rPr lang="en-US" sz="2000" b="1" dirty="0" smtClean="0">
                <a:solidFill>
                  <a:schemeClr val="accent1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Quantify the impacts of pervious pavement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Decide on the most optimal design for our study area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6631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518799"/>
            <a:ext cx="6447501" cy="902476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Study Area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01" y="2619581"/>
            <a:ext cx="6447501" cy="291058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Loose gravel and sand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Ponding after rainfall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No filter medium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000" y="1766512"/>
            <a:ext cx="140134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1000 ft</a:t>
            </a:r>
            <a:r>
              <a:rPr lang="en-US" sz="2700" baseline="30000" dirty="0">
                <a:solidFill>
                  <a:schemeClr val="accent1">
                    <a:lumMod val="50000"/>
                  </a:schemeClr>
                </a:solidFill>
                <a:ea typeface="+mj-ea"/>
                <a:cs typeface="+mj-cs"/>
              </a:rPr>
              <a:t>2</a:t>
            </a:r>
            <a:endParaRPr lang="en-US" sz="1350" baseline="30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799" y="1909599"/>
            <a:ext cx="5028765" cy="28436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5137">
            <a:off x="5933940" y="2619581"/>
            <a:ext cx="102156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SPEEDWAY </a:t>
            </a:r>
          </a:p>
        </p:txBody>
      </p:sp>
    </p:spTree>
    <p:extLst>
      <p:ext uri="{BB962C8B-B14F-4D97-AF65-F5344CB8AC3E}">
        <p14:creationId xmlns:p14="http://schemas.microsoft.com/office/powerpoint/2010/main" val="16715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6926" y="433668"/>
            <a:ext cx="2480595" cy="560070"/>
          </a:xfrm>
        </p:spPr>
        <p:txBody>
          <a:bodyPr>
            <a:noAutofit/>
          </a:bodyPr>
          <a:lstStyle/>
          <a:p>
            <a:r>
              <a:rPr lang="en-US" sz="4500" dirty="0">
                <a:solidFill>
                  <a:schemeClr val="accent1">
                    <a:lumMod val="50000"/>
                  </a:schemeClr>
                </a:solidFill>
              </a:rPr>
              <a:t>LiDAR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336" y="1443542"/>
            <a:ext cx="7917181" cy="4430134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H="1">
            <a:off x="3659086" y="1912709"/>
            <a:ext cx="141665" cy="174590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832506" y="1912709"/>
            <a:ext cx="141665" cy="1745900"/>
          </a:xfrm>
          <a:prstGeom prst="line">
            <a:avLst/>
          </a:prstGeom>
          <a:ln w="476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800750" y="1912707"/>
            <a:ext cx="17342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659086" y="3658607"/>
            <a:ext cx="173420" cy="0"/>
          </a:xfrm>
          <a:prstGeom prst="line">
            <a:avLst/>
          </a:prstGeom>
          <a:ln w="412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37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961" y="612925"/>
            <a:ext cx="6347713" cy="13208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Operation</a:t>
            </a:r>
            <a:endParaRPr lang="en-US" sz="4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333" y="1933725"/>
            <a:ext cx="3025364" cy="309342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sz="2200" dirty="0" smtClean="0"/>
              <a:t>High foot traffic area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Used for bike racks 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Slight ponding </a:t>
            </a:r>
          </a:p>
          <a:p>
            <a:pPr lvl="1">
              <a:lnSpc>
                <a:spcPct val="150000"/>
              </a:lnSpc>
            </a:pPr>
            <a:r>
              <a:rPr lang="en-US" sz="2200" dirty="0" smtClean="0"/>
              <a:t>mudding</a:t>
            </a:r>
          </a:p>
          <a:p>
            <a:pPr>
              <a:lnSpc>
                <a:spcPct val="150000"/>
              </a:lnSpc>
            </a:pPr>
            <a:r>
              <a:rPr lang="en-US" sz="2200" dirty="0" smtClean="0"/>
              <a:t>Storm water runoff into street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61" y="1668072"/>
            <a:ext cx="5441482" cy="3624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0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</a:rPr>
              <a:t>Evaluation</a:t>
            </a:r>
            <a:r>
              <a:rPr lang="en-US" sz="4400" dirty="0" smtClean="0"/>
              <a:t> 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548" y="1736040"/>
            <a:ext cx="4012603" cy="388077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/>
              <a:t>Current ponding causes mudding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Stagnated water after rainfall </a:t>
            </a:r>
          </a:p>
          <a:p>
            <a:pPr>
              <a:lnSpc>
                <a:spcPct val="150000"/>
              </a:lnSpc>
            </a:pPr>
            <a:r>
              <a:rPr lang="en-US" sz="2000" dirty="0" smtClean="0"/>
              <a:t>No sufficient filtering of water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942" r="32882"/>
          <a:stretch/>
        </p:blipFill>
        <p:spPr>
          <a:xfrm>
            <a:off x="4561242" y="1390427"/>
            <a:ext cx="385123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4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779765" y="116317"/>
            <a:ext cx="6447501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Ponding from 15 min Rainfall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55" y="999340"/>
            <a:ext cx="8809484" cy="518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47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04" y="1106917"/>
            <a:ext cx="8776443" cy="476675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5068" y="116317"/>
            <a:ext cx="6447501" cy="9906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50000"/>
                  </a:schemeClr>
                </a:solidFill>
              </a:rPr>
              <a:t>Ponding from 60 min Rainfall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555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857</TotalTime>
  <Words>260</Words>
  <Application>Microsoft Office PowerPoint</Application>
  <PresentationFormat>On-screen Show (4:3)</PresentationFormat>
  <Paragraphs>65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Trebuchet MS</vt:lpstr>
      <vt:lpstr>Wingdings 3</vt:lpstr>
      <vt:lpstr>Facet</vt:lpstr>
      <vt:lpstr> Effects of Pervious Pavement  on Speedway </vt:lpstr>
      <vt:lpstr>OBJECTIVE</vt:lpstr>
      <vt:lpstr>Project Scope</vt:lpstr>
      <vt:lpstr>Study Area </vt:lpstr>
      <vt:lpstr>LiDAR</vt:lpstr>
      <vt:lpstr>Operation</vt:lpstr>
      <vt:lpstr>Evaluation </vt:lpstr>
      <vt:lpstr>PowerPoint Presentation</vt:lpstr>
      <vt:lpstr>Ponding from 60 min Rainfall </vt:lpstr>
      <vt:lpstr>Potential Solutions</vt:lpstr>
      <vt:lpstr>Pervious Pavement</vt:lpstr>
      <vt:lpstr>Reduction of Peak Flow </vt:lpstr>
      <vt:lpstr>Cross Section</vt:lpstr>
      <vt:lpstr>Side View</vt:lpstr>
      <vt:lpstr>Water Quality Treatment</vt:lpstr>
      <vt:lpstr>Conclusion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Pervious Pavement</dc:title>
  <dc:creator>Crawford, Brent I</dc:creator>
  <cp:lastModifiedBy>Maidment, David R</cp:lastModifiedBy>
  <cp:revision>31</cp:revision>
  <dcterms:created xsi:type="dcterms:W3CDTF">2014-04-25T20:19:08Z</dcterms:created>
  <dcterms:modified xsi:type="dcterms:W3CDTF">2014-04-29T14:35:49Z</dcterms:modified>
</cp:coreProperties>
</file>