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theme/theme3.xml" Type="http://schemas.openxmlformats.org/officeDocument/2006/relationships/theme" Id="rId1"/><Relationship Target="slides/slide8.xml" Type="http://schemas.openxmlformats.org/officeDocument/2006/relationships/slide" Id="rId1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 rot="10800000" flipH="1">
            <a:off y="3093234" x="0"/>
            <a:ext cy="712499" cx="845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y="1300757" x="685800"/>
            <a:ext cy="16841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y="3093357" x="685800"/>
            <a:ext cy="712499" cx="77724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 marL="0"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 indent="1905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2pPr>
            <a:lvl3pPr indent="1905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3pPr>
            <a:lvl4pPr indent="1905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4pPr>
            <a:lvl5pPr indent="1905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5pPr>
            <a:lvl6pPr indent="1905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6pPr>
            <a:lvl7pPr indent="1905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7pPr>
            <a:lvl8pPr indent="1905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8pPr>
            <a:lvl9pPr indent="1905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1" name="Shape 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" name="Shape 12"/>
          <p:cNvSpPr/>
          <p:nvPr/>
        </p:nvSpPr>
        <p:spPr>
          <a:xfrm>
            <a:off y="205977" x="0"/>
            <a:ext cy="11655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3" name="Shape 13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5" name="Shape 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" name="Shape 16"/>
          <p:cNvSpPr/>
          <p:nvPr/>
        </p:nvSpPr>
        <p:spPr>
          <a:xfrm>
            <a:off y="205977" x="0"/>
            <a:ext cy="11655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y="1460499" x="457200"/>
            <a:ext cy="3465299" cx="40302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y="1461908" x="4656667"/>
            <a:ext cy="3465299" cx="40302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/>
          <p:nvPr/>
        </p:nvSpPr>
        <p:spPr>
          <a:xfrm>
            <a:off y="205977" x="0"/>
            <a:ext cy="11655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/>
          <p:nvPr/>
        </p:nvSpPr>
        <p:spPr>
          <a:xfrm>
            <a:off y="4406309" x="0"/>
            <a:ext cy="519599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 indent="15240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2400">
                <a:solidFill>
                  <a:schemeClr val="lt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indent="304800" marL="0"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1pPr>
            <a:lvl2pPr indent="304800" marL="0"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2pPr>
            <a:lvl3pPr indent="304800" marL="0"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3pPr>
            <a:lvl4pPr indent="304800" marL="0"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4pPr>
            <a:lvl5pPr indent="304800" marL="0"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5pPr>
            <a:lvl6pPr indent="304800" marL="0"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6pPr>
            <a:lvl7pPr indent="304800" marL="0"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7pPr>
            <a:lvl8pPr indent="304800" marL="0"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8pPr>
            <a:lvl9pPr indent="304800" marL="0"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 indent="-133350" marL="742950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 indent="-76200" marL="1143000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 indent="-114300" marL="16002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 indent="-114300" marL="20574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 indent="-114300" marL="25146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 indent="-114300" marL="29718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 indent="-114300" marL="34290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 indent="-114300" marL="38862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jpg" Type="http://schemas.openxmlformats.org/officeDocument/2006/relationships/image" Id="rId4"/><Relationship Target="../media/image01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jpg" Type="http://schemas.openxmlformats.org/officeDocument/2006/relationships/image" Id="rId4"/><Relationship Target="../media/image05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type="ctrTitle"/>
          </p:nvPr>
        </p:nvSpPr>
        <p:spPr>
          <a:xfrm>
            <a:off y="1300757" x="685800"/>
            <a:ext cy="16841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3600" lang="en"/>
              <a:t>LID Improvements </a:t>
            </a:r>
          </a:p>
        </p:txBody>
      </p:sp>
      <p:sp>
        <p:nvSpPr>
          <p:cNvPr id="29" name="Shape 29"/>
          <p:cNvSpPr txBox="1"/>
          <p:nvPr>
            <p:ph idx="1" type="subTitle"/>
          </p:nvPr>
        </p:nvSpPr>
        <p:spPr>
          <a:xfrm>
            <a:off y="3093357" x="685800"/>
            <a:ext cy="712499" cx="7772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buNone/>
            </a:pPr>
            <a:r>
              <a:rPr lang="en"/>
              <a:t>Lee Elementary School</a:t>
            </a:r>
          </a:p>
        </p:txBody>
      </p:sp>
      <p:sp>
        <p:nvSpPr>
          <p:cNvPr id="30" name="Shape 30"/>
          <p:cNvSpPr txBox="1"/>
          <p:nvPr/>
        </p:nvSpPr>
        <p:spPr>
          <a:xfrm>
            <a:off y="4392575" x="685800"/>
            <a:ext cy="618600" cx="731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b="1" sz="1800" lang="en"/>
              <a:t>Lauren Goulding, Ben Steger, Austin Henson, Ben Beverly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3600" lang="en"/>
              <a:t>Site Representation</a:t>
            </a:r>
          </a:p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1460500" x="457200"/>
            <a:ext cy="3465299" cx="4594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en"/>
              <a:t>Lee Elementary</a:t>
            </a:r>
          </a:p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en"/>
              <a:t>Residential area, with several houses in flood plain</a:t>
            </a:r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3"/>
          <a:srcRect t="5823" b="1446" r="3379" l="8140"/>
          <a:stretch/>
        </p:blipFill>
        <p:spPr>
          <a:xfrm>
            <a:off y="502525" x="5258475"/>
            <a:ext cy="4343175" cx="33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38"/>
          <p:cNvPicPr preferRelativeResize="0"/>
          <p:nvPr/>
        </p:nvPicPr>
        <p:blipFill rotWithShape="1">
          <a:blip r:embed="rId4"/>
          <a:srcRect t="25128" b="44621" r="0" l="0"/>
          <a:stretch/>
        </p:blipFill>
        <p:spPr>
          <a:xfrm>
            <a:off y="3014475" x="484512"/>
            <a:ext cy="1831226" cx="4540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3600" lang="en"/>
              <a:t>Site Representation</a:t>
            </a:r>
          </a:p>
        </p:txBody>
      </p:sp>
      <p:pic>
        <p:nvPicPr>
          <p:cNvPr id="44" name="Shape 44"/>
          <p:cNvPicPr preferRelativeResize="0"/>
          <p:nvPr/>
        </p:nvPicPr>
        <p:blipFill rotWithShape="1">
          <a:blip r:embed="rId3"/>
          <a:srcRect t="9771" b="22979" r="3920" l="0"/>
          <a:stretch/>
        </p:blipFill>
        <p:spPr>
          <a:xfrm>
            <a:off y="1481125" x="383575"/>
            <a:ext cy="3505372" cx="4065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/>
          <p:cNvPicPr preferRelativeResize="0"/>
          <p:nvPr/>
        </p:nvPicPr>
        <p:blipFill rotWithShape="1">
          <a:blip r:embed="rId4"/>
          <a:srcRect t="19782" b="15759" r="0" l="0"/>
          <a:stretch/>
        </p:blipFill>
        <p:spPr>
          <a:xfrm>
            <a:off y="1481125" x="4621300"/>
            <a:ext cy="3505372" cx="4065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3600" lang="en"/>
              <a:t>Site Process</a:t>
            </a:r>
          </a:p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Runoff from Lee Elementary flows across open land directly into Waller Creek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Erosion of compacted dirt along creek bank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3600" lang="en"/>
              <a:t>Evaluation </a:t>
            </a:r>
          </a:p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Haphazard drainage at Lee Elementary allows for increased runoff velocity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Downstream homes in floodplain are at severe flood risk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3600" lang="en"/>
              <a:t>Changes - Lee Elementary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Preserve function of space: play areas &amp; soccer field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Reduce Peak Discharge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Reducing unchecked flow down creek banks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3600" lang="en"/>
              <a:t>HEC-HMS Results for 25-Year Storm</a:t>
            </a:r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3"/>
          <a:srcRect t="43945" b="45946" r="40623" l="35144"/>
          <a:stretch/>
        </p:blipFill>
        <p:spPr>
          <a:xfrm>
            <a:off y="4002000" x="0"/>
            <a:ext cy="1141500" cx="4865035"/>
          </a:xfrm>
          <a:prstGeom prst="rect">
            <a:avLst/>
          </a:prstGeom>
        </p:spPr>
      </p:pic>
      <p:pic>
        <p:nvPicPr>
          <p:cNvPr id="70" name="Shape 70"/>
          <p:cNvPicPr preferRelativeResize="0"/>
          <p:nvPr/>
        </p:nvPicPr>
        <p:blipFill rotWithShape="1">
          <a:blip r:embed="rId4"/>
          <a:srcRect t="35184" b="30709" r="39904" l="25432"/>
          <a:stretch/>
        </p:blipFill>
        <p:spPr>
          <a:xfrm>
            <a:off y="1509725" x="4183585"/>
            <a:ext cy="2492275" cx="4503216"/>
          </a:xfrm>
          <a:prstGeom prst="rect">
            <a:avLst/>
          </a:prstGeom>
        </p:spPr>
      </p:pic>
      <p:sp>
        <p:nvSpPr>
          <p:cNvPr id="71" name="Shape 71"/>
          <p:cNvSpPr txBox="1"/>
          <p:nvPr/>
        </p:nvSpPr>
        <p:spPr>
          <a:xfrm>
            <a:off y="2388662" x="381000"/>
            <a:ext cy="457200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17500" marL="4572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Curve number: 96</a:t>
            </a:r>
          </a:p>
          <a:p>
            <a:pPr rtl="0" lvl="0" indent="-317500" marL="4572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100% Impervious cover</a:t>
            </a:r>
          </a:p>
          <a:p>
            <a:pPr lvl="0" indent="-317500" marL="4572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Drainage Area of 1.623 Acres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3600" lang="en"/>
              <a:t>Impact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Constructed wetlands will: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Slow down water, reduce erosion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Aesthetic improvements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Lessen likelihood of downstream flooding</a:t>
            </a:r>
          </a:p>
          <a:p>
            <a:pPr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Remove BOD, suspended solids, and nitrogen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3600" lang="en"/>
              <a:t>Recommendation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1460500" x="457200"/>
            <a:ext cy="3531000" cx="4577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en"/>
              <a:t>Swales and pipeline</a:t>
            </a:r>
          </a:p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en"/>
              <a:t>Flood-resilient wetlands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Per EPA Design Manual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Runoff area too large for rain garden</a:t>
            </a:r>
          </a:p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en"/>
              <a:t>Home buyouts</a:t>
            </a:r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3"/>
          <a:srcRect t="14493" b="0" r="0" l="0"/>
          <a:stretch/>
        </p:blipFill>
        <p:spPr>
          <a:xfrm>
            <a:off y="1301399" x="5154200"/>
            <a:ext cy="3733249" cx="347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