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60" r:id="rId4"/>
    <p:sldId id="262" r:id="rId5"/>
    <p:sldId id="258" r:id="rId6"/>
    <p:sldId id="263" r:id="rId7"/>
    <p:sldId id="264" r:id="rId8"/>
    <p:sldId id="266" r:id="rId9"/>
    <p:sldId id="259" r:id="rId10"/>
    <p:sldId id="261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53" autoAdjust="0"/>
  </p:normalViewPr>
  <p:slideViewPr>
    <p:cSldViewPr>
      <p:cViewPr varScale="1">
        <p:scale>
          <a:sx n="92" d="100"/>
          <a:sy n="92" d="100"/>
        </p:scale>
        <p:origin x="15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F93A6-22AD-47CD-BD3D-A7FA4BA41742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27660-8F8C-4AA8-B38D-A625EF996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8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89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Zach, future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13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0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3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Zach: yearly volume of water + some pollutants (concentrations)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32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25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Yu-</a:t>
            </a:r>
            <a:r>
              <a:rPr lang="en-US" dirty="0" err="1" smtClean="0"/>
              <a:t>han</a:t>
            </a:r>
            <a:r>
              <a:rPr lang="en-US" dirty="0" smtClean="0"/>
              <a:t>, in charge of 3-4 plant species</a:t>
            </a:r>
            <a:r>
              <a:rPr lang="en-US" baseline="0" dirty="0" smtClean="0"/>
              <a:t> we’re looking @ and some basic information + pictures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Might be good if we want to have an accurate pricing on plants:</a:t>
            </a:r>
          </a:p>
          <a:p>
            <a:r>
              <a:rPr lang="en-US" baseline="0" dirty="0" smtClean="0"/>
              <a:t>http://austinnativelandscaping.com/xeriscape-texas-native-plants-for-drought-toleran-landscaping-in-austin-texas/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2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janelle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Yu-</a:t>
            </a:r>
            <a:r>
              <a:rPr lang="en-US" dirty="0" err="1" smtClean="0"/>
              <a:t>han</a:t>
            </a:r>
            <a:r>
              <a:rPr lang="en-US" dirty="0" smtClean="0"/>
              <a:t>, pollutant removal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660-8F8C-4AA8-B38D-A625EF9967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3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8D75576-AFD8-4FB3-A932-1C6B2E1FBD5E}" type="datetimeFigureOut">
              <a:rPr lang="en-US" smtClean="0"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97ECDE4E-C913-4E5F-A33F-201D9B4414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57912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Group 9:</a:t>
            </a:r>
          </a:p>
          <a:p>
            <a:r>
              <a:rPr lang="en-US" dirty="0" smtClean="0"/>
              <a:t>Zachary </a:t>
            </a:r>
            <a:r>
              <a:rPr lang="en-US" dirty="0" err="1" smtClean="0"/>
              <a:t>Steeg</a:t>
            </a:r>
            <a:endParaRPr lang="en-US" dirty="0"/>
          </a:p>
          <a:p>
            <a:r>
              <a:rPr lang="en-US" dirty="0" smtClean="0"/>
              <a:t>Janelle Wong</a:t>
            </a:r>
          </a:p>
          <a:p>
            <a:r>
              <a:rPr lang="en-US" dirty="0" smtClean="0"/>
              <a:t>Yu-Han Yang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6324600" cy="21336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Bioretention</a:t>
            </a:r>
            <a:r>
              <a:rPr lang="en-US" dirty="0"/>
              <a:t> </a:t>
            </a:r>
            <a:r>
              <a:rPr lang="en-US" dirty="0" smtClean="0"/>
              <a:t>on</a:t>
            </a:r>
            <a:br>
              <a:rPr lang="en-US" dirty="0" smtClean="0"/>
            </a:br>
            <a:r>
              <a:rPr lang="en-US" dirty="0" smtClean="0"/>
              <a:t>San Jacinto </a:t>
            </a:r>
            <a:r>
              <a:rPr lang="en-US" b="1" dirty="0" smtClean="0"/>
              <a:t>Boulevard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01110"/>
            <a:ext cx="5363601" cy="3881827"/>
          </a:xfrm>
          <a:prstGeom prst="rect">
            <a:avLst/>
          </a:prstGeom>
          <a:solidFill>
            <a:schemeClr val="accent1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341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5486401" cy="5062729"/>
          </a:xfrm>
        </p:spPr>
        <p:txBody>
          <a:bodyPr/>
          <a:lstStyle/>
          <a:p>
            <a:r>
              <a:rPr lang="en-US" dirty="0" smtClean="0"/>
              <a:t>AutoCAD Drawings</a:t>
            </a:r>
          </a:p>
          <a:p>
            <a:endParaRPr lang="en-US" dirty="0" smtClean="0"/>
          </a:p>
          <a:p>
            <a:r>
              <a:rPr lang="en-US" dirty="0" smtClean="0"/>
              <a:t>GIS representation of final implementation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Further consultation and finalize design of 2 other feasible areas</a:t>
            </a:r>
          </a:p>
          <a:p>
            <a:endParaRPr lang="en-US" dirty="0"/>
          </a:p>
          <a:p>
            <a:r>
              <a:rPr lang="en-US" dirty="0" smtClean="0"/>
              <a:t>Cost Estimation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Further investigation into exact contaminant removal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00400" y="1981200"/>
            <a:ext cx="2590801" cy="3310129"/>
          </a:xfrm>
        </p:spPr>
        <p:txBody>
          <a:bodyPr anchor="ctr">
            <a:normAutofit/>
          </a:bodyPr>
          <a:lstStyle/>
          <a:p>
            <a:pPr marL="45720" indent="0" algn="ctr">
              <a:buNone/>
            </a:pPr>
            <a:r>
              <a:rPr lang="en-US" sz="9600" dirty="0" smtClean="0"/>
              <a:t>?</a:t>
            </a:r>
            <a:endParaRPr lang="en-US" sz="9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5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1) Representation of Study Area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2) How does the study area operate?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3) Evaluation of how the area operates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4) How can we improve this area?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5) Impact of improvements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6) Future goals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5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and operation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t="13809" r="33872" b="5715"/>
          <a:stretch/>
        </p:blipFill>
        <p:spPr bwMode="auto">
          <a:xfrm>
            <a:off x="5181600" y="1676400"/>
            <a:ext cx="357327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752600"/>
            <a:ext cx="38099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Focus on San Jacinto Boulevard in-between Dean Keaton and Darrell K. Royal Stadium</a:t>
            </a:r>
          </a:p>
          <a:p>
            <a:endParaRPr lang="en-US" dirty="0"/>
          </a:p>
          <a:p>
            <a:r>
              <a:rPr lang="en-US" dirty="0" smtClean="0"/>
              <a:t>San Jacinto Boulevard experiences heavy foot and vehicular traffic and runs along Waller Creek</a:t>
            </a:r>
          </a:p>
          <a:p>
            <a:endParaRPr lang="en-US" dirty="0"/>
          </a:p>
          <a:p>
            <a:r>
              <a:rPr lang="en-US" dirty="0" smtClean="0"/>
              <a:t>Left side is grassy while the right is mostly impervious cover.</a:t>
            </a:r>
          </a:p>
          <a:p>
            <a:endParaRPr lang="en-US" dirty="0"/>
          </a:p>
          <a:p>
            <a:r>
              <a:rPr lang="en-US" dirty="0" smtClean="0"/>
              <a:t>Street run-off either passes through the grass or goes from the street to inlets, pipes, and then discharges into the creek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0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76400"/>
            <a:ext cx="3810001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Annual runoff was calculated using the “simple method”, and by utilizing data Dr. Barrett obtained near our site location. </a:t>
            </a:r>
          </a:p>
          <a:p>
            <a:r>
              <a:rPr lang="en-US" dirty="0" smtClean="0"/>
              <a:t>This could then be used to calculate the annual loads of concentrations.</a:t>
            </a:r>
          </a:p>
          <a:p>
            <a:r>
              <a:rPr lang="en-US" dirty="0" smtClean="0"/>
              <a:t>The main containments sought to be removed are: E. coli, Copper, Lead, Zinc, Phosphorous, Nitrogen and TSS. The percentages these a bio retention area can remove varies greatly due to design parameters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Runoff volume and quality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37" y="1828800"/>
            <a:ext cx="2028386" cy="478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637" y="2363802"/>
            <a:ext cx="4010025" cy="72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637" y="3155978"/>
            <a:ext cx="2206442" cy="349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711" y="3573475"/>
            <a:ext cx="3248889" cy="125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Improvement - </a:t>
            </a:r>
            <a:r>
              <a:rPr lang="en-US" dirty="0" err="1" smtClean="0"/>
              <a:t>BIoretention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38800" y="1901536"/>
            <a:ext cx="3352801" cy="4407408"/>
          </a:xfrm>
        </p:spPr>
        <p:txBody>
          <a:bodyPr/>
          <a:lstStyle/>
          <a:p>
            <a:r>
              <a:rPr lang="en-US" dirty="0" smtClean="0"/>
              <a:t>Can significantly reduce volume of runoff</a:t>
            </a:r>
          </a:p>
          <a:p>
            <a:endParaRPr lang="en-US" dirty="0" smtClean="0"/>
          </a:p>
          <a:p>
            <a:r>
              <a:rPr lang="en-US" dirty="0" smtClean="0"/>
              <a:t>Offers high filtration of pollutants</a:t>
            </a:r>
          </a:p>
          <a:p>
            <a:endParaRPr lang="en-US" dirty="0" smtClean="0"/>
          </a:p>
          <a:p>
            <a:r>
              <a:rPr lang="en-US" dirty="0" smtClean="0"/>
              <a:t>Aesthetically appealing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702627"/>
            <a:ext cx="5410200" cy="2514600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19050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Bioretention</a:t>
            </a:r>
            <a:r>
              <a:rPr lang="en-US" dirty="0" smtClean="0"/>
              <a:t> Basins are designed to hold water, allow infiltration, and discharge it downstream.</a:t>
            </a:r>
          </a:p>
          <a:p>
            <a:endParaRPr lang="en-US" dirty="0"/>
          </a:p>
          <a:p>
            <a:r>
              <a:rPr lang="en-US" dirty="0" smtClean="0"/>
              <a:t>City of Austin refers to this process as </a:t>
            </a:r>
            <a:r>
              <a:rPr lang="en-US" u="sng" dirty="0" err="1" smtClean="0"/>
              <a:t>biofiltration</a:t>
            </a:r>
            <a:r>
              <a:rPr lang="en-US" dirty="0" smtClean="0"/>
              <a:t> as it oftentimes uses plants in conjunction with other media to filter water.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347" y="2057400"/>
            <a:ext cx="2514601" cy="457200"/>
          </a:xfrm>
        </p:spPr>
        <p:txBody>
          <a:bodyPr/>
          <a:lstStyle/>
          <a:p>
            <a:r>
              <a:rPr lang="en-US" dirty="0" smtClean="0"/>
              <a:t>Red Yucca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78" y="1742209"/>
            <a:ext cx="2918114" cy="233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austinnativelandscap.fatcow.com/Pictures/Red_Yucca_Xeriscape_Drought_Tolerant_Pla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1" y="1739278"/>
            <a:ext cx="2918114" cy="218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76700"/>
            <a:ext cx="3054617" cy="20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78" y="4206838"/>
            <a:ext cx="3149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7273192" y="4074402"/>
            <a:ext cx="175260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Big </a:t>
            </a:r>
            <a:r>
              <a:rPr lang="en-US" dirty="0" err="1" smtClean="0"/>
              <a:t>muhly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1219200" y="6111838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Skyflower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696297" y="5791200"/>
            <a:ext cx="2094568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Mock orange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752600"/>
            <a:ext cx="2438400" cy="2133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4648200"/>
            <a:ext cx="8076460" cy="1905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1752600"/>
            <a:ext cx="2286000" cy="2133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2667000" y="3886200"/>
            <a:ext cx="2057400" cy="16002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52600" y="3886200"/>
            <a:ext cx="152400" cy="16002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962400" y="5638800"/>
            <a:ext cx="838200" cy="15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8001000" y="5943600"/>
            <a:ext cx="152400" cy="609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800600" y="5638800"/>
            <a:ext cx="320040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980891" y="5791200"/>
            <a:ext cx="3561799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0889" y="32766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</a:t>
            </a:r>
            <a:endParaRPr lang="en-US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6489" y="3349079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II</a:t>
            </a:r>
            <a:endParaRPr lang="en-US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3600" y="5711279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III</a:t>
            </a:r>
            <a:endParaRPr lang="en-US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197504"/>
              </p:ext>
            </p:extLst>
          </p:nvPr>
        </p:nvGraphicFramePr>
        <p:xfrm>
          <a:off x="6796889" y="1886190"/>
          <a:ext cx="1752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/>
                <a:gridCol w="876300"/>
              </a:tblGrid>
              <a:tr h="337712">
                <a:tc>
                  <a:txBody>
                    <a:bodyPr/>
                    <a:lstStyle/>
                    <a:p>
                      <a:r>
                        <a:rPr lang="en-US" dirty="0" smtClean="0"/>
                        <a:t>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Ft</a:t>
                      </a:r>
                      <a:r>
                        <a:rPr lang="en-US" baseline="30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37712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700</a:t>
                      </a:r>
                      <a:endParaRPr lang="en-US" dirty="0"/>
                    </a:p>
                  </a:txBody>
                  <a:tcPr/>
                </a:tc>
              </a:tr>
              <a:tr h="337712"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460</a:t>
                      </a:r>
                    </a:p>
                  </a:txBody>
                  <a:tcPr/>
                </a:tc>
              </a:tr>
              <a:tr h="337712"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709</a:t>
                      </a:r>
                    </a:p>
                  </a:txBody>
                  <a:tcPr/>
                </a:tc>
              </a:tr>
              <a:tr h="337712">
                <a:tc>
                  <a:txBody>
                    <a:bodyPr/>
                    <a:lstStyle/>
                    <a:p>
                      <a:r>
                        <a:rPr lang="en-US" dirty="0" smtClean="0"/>
                        <a:t>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1869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20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iii proposed plan</a:t>
            </a:r>
            <a:endParaRPr lang="en-US" dirty="0"/>
          </a:p>
        </p:txBody>
      </p:sp>
      <p:sp>
        <p:nvSpPr>
          <p:cNvPr id="4" name="Rectangle 3"/>
          <p:cNvSpPr>
            <a:spLocks noChangeAspect="1"/>
          </p:cNvSpPr>
          <p:nvPr/>
        </p:nvSpPr>
        <p:spPr>
          <a:xfrm>
            <a:off x="304799" y="1905000"/>
            <a:ext cx="5181601" cy="333609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30000"/>
                      </a14:imgEffect>
                    </a14:imgLayer>
                  </a14:imgProps>
                </a:ext>
              </a:extLst>
            </a:blip>
            <a:srcRect/>
            <a:stretch>
              <a:fillRect l="-9684" t="-8985" r="-17701" b="-105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62600" y="1981200"/>
            <a:ext cx="3124200" cy="41148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3000"/>
                      </a14:imgEffect>
                      <a14:imgEffect>
                        <a14:brightnessContrast bright="29000"/>
                      </a14:imgEffect>
                    </a14:imgLayer>
                  </a14:imgProps>
                </a:ext>
              </a:extLst>
            </a:blip>
            <a:srcRect/>
            <a:stretch>
              <a:fillRect l="422" t="-21763" r="-4278" b="-447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2860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 = 0.226 * R * C</a:t>
            </a:r>
          </a:p>
          <a:p>
            <a:r>
              <a:rPr lang="en-US" dirty="0" smtClean="0"/>
              <a:t>L = Annual Load (pounds/acre/year)</a:t>
            </a:r>
          </a:p>
          <a:p>
            <a:r>
              <a:rPr lang="en-US" dirty="0" smtClean="0"/>
              <a:t>R = Annual Runoff (inches/year) = 16.4 inches/year</a:t>
            </a:r>
          </a:p>
          <a:p>
            <a:r>
              <a:rPr lang="en-US" dirty="0" smtClean="0"/>
              <a:t>C = pollutant concentration (mg/L)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68522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322</TotalTime>
  <Words>414</Words>
  <Application>Microsoft Office PowerPoint</Application>
  <PresentationFormat>On-screen Show (4:3)</PresentationFormat>
  <Paragraphs>101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Arabic Typesetting</vt:lpstr>
      <vt:lpstr>Calibri</vt:lpstr>
      <vt:lpstr>Franklin Gothic Medium</vt:lpstr>
      <vt:lpstr>Wingdings</vt:lpstr>
      <vt:lpstr>Wingdings 2</vt:lpstr>
      <vt:lpstr>Grid</vt:lpstr>
      <vt:lpstr>Bioretention on San Jacinto Boulevard</vt:lpstr>
      <vt:lpstr>Summary</vt:lpstr>
      <vt:lpstr>Study area and operation</vt:lpstr>
      <vt:lpstr>Runoff volume and quality</vt:lpstr>
      <vt:lpstr>Improvement - BIoretention</vt:lpstr>
      <vt:lpstr>Vegetation</vt:lpstr>
      <vt:lpstr>Sites</vt:lpstr>
      <vt:lpstr>Site iii proposed plan</vt:lpstr>
      <vt:lpstr>Impact</vt:lpstr>
      <vt:lpstr>Future goals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Bioretention on San Jacinto Boulevard</dc:title>
  <dc:creator>Janelle</dc:creator>
  <cp:lastModifiedBy>Steeg, Zachary J</cp:lastModifiedBy>
  <cp:revision>20</cp:revision>
  <dcterms:created xsi:type="dcterms:W3CDTF">2014-04-29T22:01:19Z</dcterms:created>
  <dcterms:modified xsi:type="dcterms:W3CDTF">2014-05-01T15:57:23Z</dcterms:modified>
</cp:coreProperties>
</file>