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954" r:id="rId2"/>
    <p:sldMasterId id="2147483966" r:id="rId3"/>
  </p:sldMasterIdLst>
  <p:notesMasterIdLst>
    <p:notesMasterId r:id="rId48"/>
  </p:notesMasterIdLst>
  <p:handoutMasterIdLst>
    <p:handoutMasterId r:id="rId49"/>
  </p:handoutMasterIdLst>
  <p:sldIdLst>
    <p:sldId id="256" r:id="rId4"/>
    <p:sldId id="257" r:id="rId5"/>
    <p:sldId id="258" r:id="rId6"/>
    <p:sldId id="275" r:id="rId7"/>
    <p:sldId id="259" r:id="rId8"/>
    <p:sldId id="260" r:id="rId9"/>
    <p:sldId id="261" r:id="rId10"/>
    <p:sldId id="274" r:id="rId11"/>
    <p:sldId id="262" r:id="rId12"/>
    <p:sldId id="263" r:id="rId13"/>
    <p:sldId id="264" r:id="rId14"/>
    <p:sldId id="273" r:id="rId15"/>
    <p:sldId id="266" r:id="rId16"/>
    <p:sldId id="272" r:id="rId17"/>
    <p:sldId id="267" r:id="rId18"/>
    <p:sldId id="268" r:id="rId19"/>
    <p:sldId id="271" r:id="rId20"/>
    <p:sldId id="269" r:id="rId21"/>
    <p:sldId id="270"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6" autoAdjust="0"/>
    <p:restoredTop sz="89176" autoAdjust="0"/>
  </p:normalViewPr>
  <p:slideViewPr>
    <p:cSldViewPr>
      <p:cViewPr varScale="1">
        <p:scale>
          <a:sx n="44" d="100"/>
          <a:sy n="44" d="100"/>
        </p:scale>
        <p:origin x="1075" y="43"/>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notesViewPr>
    <p:cSldViewPr>
      <p:cViewPr varScale="1">
        <p:scale>
          <a:sx n="52" d="100"/>
          <a:sy n="52" d="100"/>
        </p:scale>
        <p:origin x="-1890"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7" tIns="45894" rIns="91787" bIns="45894" numCol="1" anchor="t" anchorCtr="0" compatLnSpc="1">
            <a:prstTxWarp prst="textNoShape">
              <a:avLst/>
            </a:prstTxWarp>
          </a:bodyPr>
          <a:lstStyle>
            <a:lvl1pPr defTabSz="917362" eaLnBrk="1" hangingPunct="1">
              <a:defRPr sz="1200">
                <a:latin typeface="Arial" charset="0"/>
                <a:cs typeface="+mn-cs"/>
              </a:defRPr>
            </a:lvl1pPr>
          </a:lstStyle>
          <a:p>
            <a:pPr>
              <a:defRPr/>
            </a:pPr>
            <a:endParaRPr lang="en-US"/>
          </a:p>
        </p:txBody>
      </p:sp>
      <p:sp>
        <p:nvSpPr>
          <p:cNvPr id="110595" name="Rectangle 3"/>
          <p:cNvSpPr>
            <a:spLocks noGrp="1" noChangeArrowheads="1"/>
          </p:cNvSpPr>
          <p:nvPr>
            <p:ph type="dt" sz="quarter" idx="1"/>
          </p:nvPr>
        </p:nvSpPr>
        <p:spPr bwMode="auto">
          <a:xfrm>
            <a:off x="3978275"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7" tIns="45894" rIns="91787" bIns="45894" numCol="1" anchor="t" anchorCtr="0" compatLnSpc="1">
            <a:prstTxWarp prst="textNoShape">
              <a:avLst/>
            </a:prstTxWarp>
          </a:bodyPr>
          <a:lstStyle>
            <a:lvl1pPr algn="r" defTabSz="917362" eaLnBrk="1" hangingPunct="1">
              <a:defRPr sz="1200">
                <a:latin typeface="Arial" charset="0"/>
                <a:cs typeface="+mn-cs"/>
              </a:defRPr>
            </a:lvl1pPr>
          </a:lstStyle>
          <a:p>
            <a:pPr>
              <a:defRPr/>
            </a:pPr>
            <a:endParaRPr lang="en-US"/>
          </a:p>
        </p:txBody>
      </p:sp>
      <p:sp>
        <p:nvSpPr>
          <p:cNvPr id="110596" name="Rectangle 4"/>
          <p:cNvSpPr>
            <a:spLocks noGrp="1" noChangeArrowheads="1"/>
          </p:cNvSpPr>
          <p:nvPr>
            <p:ph type="ftr" sz="quarter" idx="2"/>
          </p:nvPr>
        </p:nvSpPr>
        <p:spPr bwMode="auto">
          <a:xfrm>
            <a:off x="0" y="88439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7" tIns="45894" rIns="91787" bIns="45894" numCol="1" anchor="b" anchorCtr="0" compatLnSpc="1">
            <a:prstTxWarp prst="textNoShape">
              <a:avLst/>
            </a:prstTxWarp>
          </a:bodyPr>
          <a:lstStyle>
            <a:lvl1pPr defTabSz="917362" eaLnBrk="1" hangingPunct="1">
              <a:defRPr sz="1200">
                <a:latin typeface="Arial" charset="0"/>
                <a:cs typeface="+mn-cs"/>
              </a:defRPr>
            </a:lvl1pPr>
          </a:lstStyle>
          <a:p>
            <a:pPr>
              <a:defRPr/>
            </a:pPr>
            <a:endParaRPr lang="en-US"/>
          </a:p>
        </p:txBody>
      </p:sp>
      <p:sp>
        <p:nvSpPr>
          <p:cNvPr id="110597" name="Rectangle 5"/>
          <p:cNvSpPr>
            <a:spLocks noGrp="1" noChangeArrowheads="1"/>
          </p:cNvSpPr>
          <p:nvPr>
            <p:ph type="sldNum" sz="quarter" idx="3"/>
          </p:nvPr>
        </p:nvSpPr>
        <p:spPr bwMode="auto">
          <a:xfrm>
            <a:off x="3978275" y="88439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87" tIns="45894" rIns="91787" bIns="45894" numCol="1" anchor="b" anchorCtr="0" compatLnSpc="1">
            <a:prstTxWarp prst="textNoShape">
              <a:avLst/>
            </a:prstTxWarp>
          </a:bodyPr>
          <a:lstStyle>
            <a:lvl1pPr algn="r" defTabSz="915988">
              <a:defRPr sz="1200"/>
            </a:lvl1pPr>
          </a:lstStyle>
          <a:p>
            <a:fld id="{5405D87F-E244-4C63-AD90-01843AAE5AF9}" type="slidenum">
              <a:rPr lang="en-US"/>
              <a:pPr/>
              <a:t>‹#›</a:t>
            </a:fld>
            <a:endParaRPr lang="en-US"/>
          </a:p>
        </p:txBody>
      </p:sp>
    </p:spTree>
    <p:extLst>
      <p:ext uri="{BB962C8B-B14F-4D97-AF65-F5344CB8AC3E}">
        <p14:creationId xmlns:p14="http://schemas.microsoft.com/office/powerpoint/2010/main" val="307224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2" tIns="46656" rIns="93312" bIns="46656" numCol="1" anchor="t" anchorCtr="0" compatLnSpc="1">
            <a:prstTxWarp prst="textNoShape">
              <a:avLst/>
            </a:prstTxWarp>
          </a:bodyPr>
          <a:lstStyle>
            <a:lvl1pPr defTabSz="933261" eaLnBrk="1" hangingPunct="1">
              <a:defRPr sz="1200">
                <a:latin typeface="Arial" charset="0"/>
                <a:cs typeface="+mn-cs"/>
              </a:defRPr>
            </a:lvl1pPr>
          </a:lstStyle>
          <a:p>
            <a:pPr>
              <a:defRPr/>
            </a:pPr>
            <a:endParaRPr lang="en-US"/>
          </a:p>
        </p:txBody>
      </p:sp>
      <p:sp>
        <p:nvSpPr>
          <p:cNvPr id="44035" name="Rectangle 3"/>
          <p:cNvSpPr>
            <a:spLocks noGrp="1" noChangeArrowheads="1"/>
          </p:cNvSpPr>
          <p:nvPr>
            <p:ph type="dt" idx="1"/>
          </p:nvPr>
        </p:nvSpPr>
        <p:spPr bwMode="auto">
          <a:xfrm>
            <a:off x="3978275"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2" tIns="46656" rIns="93312" bIns="46656" numCol="1" anchor="t" anchorCtr="0" compatLnSpc="1">
            <a:prstTxWarp prst="textNoShape">
              <a:avLst/>
            </a:prstTxWarp>
          </a:bodyPr>
          <a:lstStyle>
            <a:lvl1pPr algn="r" defTabSz="933261" eaLnBrk="1" hangingPunct="1">
              <a:defRPr sz="1200">
                <a:latin typeface="Arial" charset="0"/>
                <a:cs typeface="+mn-cs"/>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84275" y="700088"/>
            <a:ext cx="4654550" cy="34909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037" name="Rectangle 5"/>
          <p:cNvSpPr>
            <a:spLocks noGrp="1" noChangeArrowheads="1"/>
          </p:cNvSpPr>
          <p:nvPr>
            <p:ph type="body" sz="quarter" idx="3"/>
          </p:nvPr>
        </p:nvSpPr>
        <p:spPr bwMode="auto">
          <a:xfrm>
            <a:off x="703263" y="4422775"/>
            <a:ext cx="5616575"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2" tIns="46656" rIns="93312" bIns="4665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88439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2" tIns="46656" rIns="93312" bIns="46656" numCol="1" anchor="b" anchorCtr="0" compatLnSpc="1">
            <a:prstTxWarp prst="textNoShape">
              <a:avLst/>
            </a:prstTxWarp>
          </a:bodyPr>
          <a:lstStyle>
            <a:lvl1pPr defTabSz="933261" eaLnBrk="1" hangingPunct="1">
              <a:defRPr sz="1200">
                <a:latin typeface="Arial" charset="0"/>
                <a:cs typeface="+mn-cs"/>
              </a:defRPr>
            </a:lvl1pPr>
          </a:lstStyle>
          <a:p>
            <a:pPr>
              <a:defRPr/>
            </a:pPr>
            <a:endParaRPr lang="en-US"/>
          </a:p>
        </p:txBody>
      </p:sp>
      <p:sp>
        <p:nvSpPr>
          <p:cNvPr id="44039" name="Rectangle 7"/>
          <p:cNvSpPr>
            <a:spLocks noGrp="1" noChangeArrowheads="1"/>
          </p:cNvSpPr>
          <p:nvPr>
            <p:ph type="sldNum" sz="quarter" idx="5"/>
          </p:nvPr>
        </p:nvSpPr>
        <p:spPr bwMode="auto">
          <a:xfrm>
            <a:off x="3978275" y="88439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2" tIns="46656" rIns="93312" bIns="46656" numCol="1" anchor="b" anchorCtr="0" compatLnSpc="1">
            <a:prstTxWarp prst="textNoShape">
              <a:avLst/>
            </a:prstTxWarp>
          </a:bodyPr>
          <a:lstStyle>
            <a:lvl1pPr algn="r" defTabSz="931863">
              <a:defRPr sz="1200"/>
            </a:lvl1pPr>
          </a:lstStyle>
          <a:p>
            <a:fld id="{58CD9BD4-87FC-4915-97E0-4A8D83E8B4FD}" type="slidenum">
              <a:rPr lang="en-US"/>
              <a:pPr/>
              <a:t>‹#›</a:t>
            </a:fld>
            <a:endParaRPr lang="en-US"/>
          </a:p>
        </p:txBody>
      </p:sp>
    </p:spTree>
    <p:extLst>
      <p:ext uri="{BB962C8B-B14F-4D97-AF65-F5344CB8AC3E}">
        <p14:creationId xmlns:p14="http://schemas.microsoft.com/office/powerpoint/2010/main" val="13165977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lvl1pPr defTabSz="931863" eaLnBrk="0" hangingPunct="0">
              <a:spcBef>
                <a:spcPct val="30000"/>
              </a:spcBef>
              <a:defRPr sz="1200">
                <a:solidFill>
                  <a:schemeClr val="tx1"/>
                </a:solidFill>
                <a:latin typeface="Arial" panose="020B0604020202020204" pitchFamily="34" charset="0"/>
              </a:defRPr>
            </a:lvl1pPr>
            <a:lvl2pPr marL="742950" indent="-285750" defTabSz="931863" eaLnBrk="0" hangingPunct="0">
              <a:spcBef>
                <a:spcPct val="30000"/>
              </a:spcBef>
              <a:defRPr sz="1200">
                <a:solidFill>
                  <a:schemeClr val="tx1"/>
                </a:solidFill>
                <a:latin typeface="Arial" panose="020B0604020202020204" pitchFamily="34" charset="0"/>
              </a:defRPr>
            </a:lvl2pPr>
            <a:lvl3pPr marL="1143000" indent="-228600" defTabSz="931863" eaLnBrk="0" hangingPunct="0">
              <a:spcBef>
                <a:spcPct val="30000"/>
              </a:spcBef>
              <a:defRPr sz="1200">
                <a:solidFill>
                  <a:schemeClr val="tx1"/>
                </a:solidFill>
                <a:latin typeface="Arial" panose="020B0604020202020204" pitchFamily="34" charset="0"/>
              </a:defRPr>
            </a:lvl3pPr>
            <a:lvl4pPr marL="1600200" indent="-228600" defTabSz="931863" eaLnBrk="0" hangingPunct="0">
              <a:spcBef>
                <a:spcPct val="30000"/>
              </a:spcBef>
              <a:defRPr sz="1200">
                <a:solidFill>
                  <a:schemeClr val="tx1"/>
                </a:solidFill>
                <a:latin typeface="Arial" panose="020B0604020202020204" pitchFamily="34" charset="0"/>
              </a:defRPr>
            </a:lvl4pPr>
            <a:lvl5pPr marL="2057400" indent="-228600" defTabSz="931863" eaLnBrk="0" hangingPunct="0">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DCC6B92-2776-41E0-87B4-0918A6866DFE}" type="slidenum">
              <a:rPr lang="en-US" altLang="en-US"/>
              <a:pPr eaLnBrk="1" hangingPunct="1">
                <a:spcBef>
                  <a:spcPct val="0"/>
                </a:spcBef>
              </a:pPr>
              <a:t>1</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Thank you for the opportunity to show the committee what the Watershed Protection Department has been able to accomplish with the 2006 bond funding and for what could be accomplished with future funding.  </a:t>
            </a:r>
          </a:p>
        </p:txBody>
      </p:sp>
    </p:spTree>
    <p:extLst>
      <p:ext uri="{BB962C8B-B14F-4D97-AF65-F5344CB8AC3E}">
        <p14:creationId xmlns:p14="http://schemas.microsoft.com/office/powerpoint/2010/main" val="421891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panose="020B0604020202020204" pitchFamily="34" charset="0"/>
              </a:defRPr>
            </a:lvl1pPr>
            <a:lvl2pPr marL="757238" indent="-290513" defTabSz="930275" eaLnBrk="0" hangingPunct="0">
              <a:spcBef>
                <a:spcPct val="30000"/>
              </a:spcBef>
              <a:defRPr sz="1200">
                <a:solidFill>
                  <a:schemeClr val="tx1"/>
                </a:solidFill>
                <a:latin typeface="Arial" panose="020B0604020202020204" pitchFamily="34" charset="0"/>
              </a:defRPr>
            </a:lvl2pPr>
            <a:lvl3pPr marL="1165225" indent="-231775" defTabSz="930275" eaLnBrk="0" hangingPunct="0">
              <a:spcBef>
                <a:spcPct val="30000"/>
              </a:spcBef>
              <a:defRPr sz="1200">
                <a:solidFill>
                  <a:schemeClr val="tx1"/>
                </a:solidFill>
                <a:latin typeface="Arial" panose="020B0604020202020204" pitchFamily="34" charset="0"/>
              </a:defRPr>
            </a:lvl3pPr>
            <a:lvl4pPr marL="1631950" indent="-231775" defTabSz="930275" eaLnBrk="0" hangingPunct="0">
              <a:spcBef>
                <a:spcPct val="30000"/>
              </a:spcBef>
              <a:defRPr sz="1200">
                <a:solidFill>
                  <a:schemeClr val="tx1"/>
                </a:solidFill>
                <a:latin typeface="Arial" panose="020B0604020202020204" pitchFamily="34" charset="0"/>
              </a:defRPr>
            </a:lvl4pPr>
            <a:lvl5pPr marL="2098675" indent="-231775" defTabSz="930275" eaLnBrk="0" hangingPunct="0">
              <a:spcBef>
                <a:spcPct val="30000"/>
              </a:spcBef>
              <a:defRPr sz="1200">
                <a:solidFill>
                  <a:schemeClr val="tx1"/>
                </a:solidFill>
                <a:latin typeface="Arial" panose="020B0604020202020204" pitchFamily="34" charset="0"/>
              </a:defRPr>
            </a:lvl5pPr>
            <a:lvl6pPr marL="2555875" indent="-231775" defTabSz="930275" eaLnBrk="0" fontAlgn="base" hangingPunct="0">
              <a:spcBef>
                <a:spcPct val="30000"/>
              </a:spcBef>
              <a:spcAft>
                <a:spcPct val="0"/>
              </a:spcAft>
              <a:defRPr sz="1200">
                <a:solidFill>
                  <a:schemeClr val="tx1"/>
                </a:solidFill>
                <a:latin typeface="Arial" panose="020B0604020202020204" pitchFamily="34" charset="0"/>
              </a:defRPr>
            </a:lvl6pPr>
            <a:lvl7pPr marL="3013075" indent="-231775" defTabSz="930275" eaLnBrk="0" fontAlgn="base" hangingPunct="0">
              <a:spcBef>
                <a:spcPct val="30000"/>
              </a:spcBef>
              <a:spcAft>
                <a:spcPct val="0"/>
              </a:spcAft>
              <a:defRPr sz="1200">
                <a:solidFill>
                  <a:schemeClr val="tx1"/>
                </a:solidFill>
                <a:latin typeface="Arial" panose="020B0604020202020204" pitchFamily="34" charset="0"/>
              </a:defRPr>
            </a:lvl7pPr>
            <a:lvl8pPr marL="3470275" indent="-231775" defTabSz="930275" eaLnBrk="0" fontAlgn="base" hangingPunct="0">
              <a:spcBef>
                <a:spcPct val="30000"/>
              </a:spcBef>
              <a:spcAft>
                <a:spcPct val="0"/>
              </a:spcAft>
              <a:defRPr sz="1200">
                <a:solidFill>
                  <a:schemeClr val="tx1"/>
                </a:solidFill>
                <a:latin typeface="Arial" panose="020B0604020202020204" pitchFamily="34" charset="0"/>
              </a:defRPr>
            </a:lvl8pPr>
            <a:lvl9pPr marL="3927475" indent="-231775" defTabSz="9302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E5084DB-BDE4-4711-9482-AF0CE69DB889}" type="slidenum">
              <a:rPr lang="en-US" altLang="en-US"/>
              <a:pPr eaLnBrk="1" hangingPunct="1">
                <a:spcBef>
                  <a:spcPct val="0"/>
                </a:spcBef>
              </a:pPr>
              <a:t>4</a:t>
            </a:fld>
            <a:endParaRPr lang="en-US" altLang="en-US"/>
          </a:p>
        </p:txBody>
      </p:sp>
      <p:sp>
        <p:nvSpPr>
          <p:cNvPr id="25603" name="Rectangle 2"/>
          <p:cNvSpPr>
            <a:spLocks noRo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60635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
        <p:nvSpPr>
          <p:cNvPr id="450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panose="020B0604020202020204" pitchFamily="34" charset="0"/>
              </a:defRPr>
            </a:lvl1pPr>
            <a:lvl2pPr marL="757238" indent="-290513" defTabSz="930275" eaLnBrk="0" hangingPunct="0">
              <a:spcBef>
                <a:spcPct val="30000"/>
              </a:spcBef>
              <a:defRPr sz="1200">
                <a:solidFill>
                  <a:schemeClr val="tx1"/>
                </a:solidFill>
                <a:latin typeface="Arial" panose="020B0604020202020204" pitchFamily="34" charset="0"/>
              </a:defRPr>
            </a:lvl2pPr>
            <a:lvl3pPr marL="1165225" indent="-231775" defTabSz="930275" eaLnBrk="0" hangingPunct="0">
              <a:spcBef>
                <a:spcPct val="30000"/>
              </a:spcBef>
              <a:defRPr sz="1200">
                <a:solidFill>
                  <a:schemeClr val="tx1"/>
                </a:solidFill>
                <a:latin typeface="Arial" panose="020B0604020202020204" pitchFamily="34" charset="0"/>
              </a:defRPr>
            </a:lvl3pPr>
            <a:lvl4pPr marL="1631950" indent="-231775" defTabSz="930275" eaLnBrk="0" hangingPunct="0">
              <a:spcBef>
                <a:spcPct val="30000"/>
              </a:spcBef>
              <a:defRPr sz="1200">
                <a:solidFill>
                  <a:schemeClr val="tx1"/>
                </a:solidFill>
                <a:latin typeface="Arial" panose="020B0604020202020204" pitchFamily="34" charset="0"/>
              </a:defRPr>
            </a:lvl4pPr>
            <a:lvl5pPr marL="2098675" indent="-231775" defTabSz="930275" eaLnBrk="0" hangingPunct="0">
              <a:spcBef>
                <a:spcPct val="30000"/>
              </a:spcBef>
              <a:defRPr sz="1200">
                <a:solidFill>
                  <a:schemeClr val="tx1"/>
                </a:solidFill>
                <a:latin typeface="Arial" panose="020B0604020202020204" pitchFamily="34" charset="0"/>
              </a:defRPr>
            </a:lvl5pPr>
            <a:lvl6pPr marL="2555875" indent="-231775" defTabSz="930275" eaLnBrk="0" fontAlgn="base" hangingPunct="0">
              <a:spcBef>
                <a:spcPct val="30000"/>
              </a:spcBef>
              <a:spcAft>
                <a:spcPct val="0"/>
              </a:spcAft>
              <a:defRPr sz="1200">
                <a:solidFill>
                  <a:schemeClr val="tx1"/>
                </a:solidFill>
                <a:latin typeface="Arial" panose="020B0604020202020204" pitchFamily="34" charset="0"/>
              </a:defRPr>
            </a:lvl6pPr>
            <a:lvl7pPr marL="3013075" indent="-231775" defTabSz="930275" eaLnBrk="0" fontAlgn="base" hangingPunct="0">
              <a:spcBef>
                <a:spcPct val="30000"/>
              </a:spcBef>
              <a:spcAft>
                <a:spcPct val="0"/>
              </a:spcAft>
              <a:defRPr sz="1200">
                <a:solidFill>
                  <a:schemeClr val="tx1"/>
                </a:solidFill>
                <a:latin typeface="Arial" panose="020B0604020202020204" pitchFamily="34" charset="0"/>
              </a:defRPr>
            </a:lvl7pPr>
            <a:lvl8pPr marL="3470275" indent="-231775" defTabSz="930275" eaLnBrk="0" fontAlgn="base" hangingPunct="0">
              <a:spcBef>
                <a:spcPct val="30000"/>
              </a:spcBef>
              <a:spcAft>
                <a:spcPct val="0"/>
              </a:spcAft>
              <a:defRPr sz="1200">
                <a:solidFill>
                  <a:schemeClr val="tx1"/>
                </a:solidFill>
                <a:latin typeface="Arial" panose="020B0604020202020204" pitchFamily="34" charset="0"/>
              </a:defRPr>
            </a:lvl8pPr>
            <a:lvl9pPr marL="3927475" indent="-231775" defTabSz="9302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41A21F2-E8CD-4666-A19F-2F149C4EB8DD}" type="slidenum">
              <a:rPr lang="en-US" altLang="en-US"/>
              <a:pPr eaLnBrk="1" hangingPunct="1">
                <a:spcBef>
                  <a:spcPct val="0"/>
                </a:spcBef>
              </a:pPr>
              <a:t>8</a:t>
            </a:fld>
            <a:endParaRPr lang="en-US" altLang="en-US"/>
          </a:p>
        </p:txBody>
      </p:sp>
    </p:spTree>
    <p:extLst>
      <p:ext uri="{BB962C8B-B14F-4D97-AF65-F5344CB8AC3E}">
        <p14:creationId xmlns:p14="http://schemas.microsoft.com/office/powerpoint/2010/main" val="300870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E00BA73F-F367-493F-AA64-6D616F7920EE}" type="slidenum">
              <a:rPr lang="en-US"/>
              <a:pPr/>
              <a:t>‹#›</a:t>
            </a:fld>
            <a:endParaRPr lang="en-US"/>
          </a:p>
        </p:txBody>
      </p:sp>
    </p:spTree>
    <p:extLst>
      <p:ext uri="{BB962C8B-B14F-4D97-AF65-F5344CB8AC3E}">
        <p14:creationId xmlns:p14="http://schemas.microsoft.com/office/powerpoint/2010/main" val="211115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47A29BD4-BBD2-4C21-8BE8-0E7459EBBA81}" type="slidenum">
              <a:rPr lang="en-US"/>
              <a:pPr/>
              <a:t>‹#›</a:t>
            </a:fld>
            <a:endParaRPr lang="en-US"/>
          </a:p>
        </p:txBody>
      </p:sp>
    </p:spTree>
    <p:extLst>
      <p:ext uri="{BB962C8B-B14F-4D97-AF65-F5344CB8AC3E}">
        <p14:creationId xmlns:p14="http://schemas.microsoft.com/office/powerpoint/2010/main" val="1233563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B009702F-1296-445E-8D77-3CB9CC2060D0}" type="slidenum">
              <a:rPr lang="en-US"/>
              <a:pPr/>
              <a:t>‹#›</a:t>
            </a:fld>
            <a:endParaRPr lang="en-US"/>
          </a:p>
        </p:txBody>
      </p:sp>
    </p:spTree>
    <p:extLst>
      <p:ext uri="{BB962C8B-B14F-4D97-AF65-F5344CB8AC3E}">
        <p14:creationId xmlns:p14="http://schemas.microsoft.com/office/powerpoint/2010/main" val="3627007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36FF537-B5A9-4D2C-9577-F44BC217075D}" type="slidenum">
              <a:rPr lang="en-US"/>
              <a:pPr/>
              <a:t>‹#›</a:t>
            </a:fld>
            <a:endParaRPr lang="en-US"/>
          </a:p>
        </p:txBody>
      </p:sp>
    </p:spTree>
    <p:extLst>
      <p:ext uri="{BB962C8B-B14F-4D97-AF65-F5344CB8AC3E}">
        <p14:creationId xmlns:p14="http://schemas.microsoft.com/office/powerpoint/2010/main" val="2591052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B8AEEB3-543E-455B-B525-571A938D6B1E}"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5E3BDFA-FEF0-48CB-B2C6-0FDE46EC8D2F}" type="slidenum">
              <a:rPr lang="en-US"/>
              <a:pPr/>
              <a:t>‹#›</a:t>
            </a:fld>
            <a:endParaRPr lang="en-US"/>
          </a:p>
        </p:txBody>
      </p:sp>
    </p:spTree>
    <p:extLst>
      <p:ext uri="{BB962C8B-B14F-4D97-AF65-F5344CB8AC3E}">
        <p14:creationId xmlns:p14="http://schemas.microsoft.com/office/powerpoint/2010/main" val="2611674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670EA9-1777-48E8-A21A-4905DA826D81}"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0FC0A1B-5F2D-45C7-A155-840AE3B61D0C}" type="slidenum">
              <a:rPr lang="en-US"/>
              <a:pPr/>
              <a:t>‹#›</a:t>
            </a:fld>
            <a:endParaRPr lang="en-US"/>
          </a:p>
        </p:txBody>
      </p:sp>
    </p:spTree>
    <p:extLst>
      <p:ext uri="{BB962C8B-B14F-4D97-AF65-F5344CB8AC3E}">
        <p14:creationId xmlns:p14="http://schemas.microsoft.com/office/powerpoint/2010/main" val="3639442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61E433E-990F-4044-8A8E-5872BF3417C6}"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83D6DF7-A813-4389-92E7-7AE0E31A284B}" type="slidenum">
              <a:rPr lang="en-US"/>
              <a:pPr/>
              <a:t>‹#›</a:t>
            </a:fld>
            <a:endParaRPr lang="en-US"/>
          </a:p>
        </p:txBody>
      </p:sp>
    </p:spTree>
    <p:extLst>
      <p:ext uri="{BB962C8B-B14F-4D97-AF65-F5344CB8AC3E}">
        <p14:creationId xmlns:p14="http://schemas.microsoft.com/office/powerpoint/2010/main" val="2801263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8AA7555-E1E3-460C-AF9E-6275C9C8E601}" type="datetimeFigureOut">
              <a:rPr lang="en-US">
                <a:solidFill>
                  <a:prstClr val="black">
                    <a:tint val="75000"/>
                  </a:prstClr>
                </a:solidFill>
              </a:rPr>
              <a:pPr>
                <a:defRPr/>
              </a:pPr>
              <a:t>3/26/2014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33D5AE-1E68-4DC0-A3D3-C457350828C7}" type="slidenum">
              <a:rPr lang="en-US"/>
              <a:pPr/>
              <a:t>‹#›</a:t>
            </a:fld>
            <a:endParaRPr lang="en-US"/>
          </a:p>
        </p:txBody>
      </p:sp>
    </p:spTree>
    <p:extLst>
      <p:ext uri="{BB962C8B-B14F-4D97-AF65-F5344CB8AC3E}">
        <p14:creationId xmlns:p14="http://schemas.microsoft.com/office/powerpoint/2010/main" val="262112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1FE35B-F4AE-4192-A527-05388FF69047}" type="datetimeFigureOut">
              <a:rPr lang="en-US">
                <a:solidFill>
                  <a:prstClr val="black">
                    <a:tint val="75000"/>
                  </a:prstClr>
                </a:solidFill>
              </a:rPr>
              <a:pPr>
                <a:defRPr/>
              </a:pPr>
              <a:t>3/26/2014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77B04FB-0F85-49D6-A1F7-23CD2BFD920B}" type="slidenum">
              <a:rPr lang="en-US"/>
              <a:pPr/>
              <a:t>‹#›</a:t>
            </a:fld>
            <a:endParaRPr lang="en-US"/>
          </a:p>
        </p:txBody>
      </p:sp>
    </p:spTree>
    <p:extLst>
      <p:ext uri="{BB962C8B-B14F-4D97-AF65-F5344CB8AC3E}">
        <p14:creationId xmlns:p14="http://schemas.microsoft.com/office/powerpoint/2010/main" val="2587415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9680B4D-DEC5-45AD-B49D-37C24DB992ED}" type="datetimeFigureOut">
              <a:rPr lang="en-US">
                <a:solidFill>
                  <a:prstClr val="black">
                    <a:tint val="75000"/>
                  </a:prstClr>
                </a:solidFill>
              </a:rPr>
              <a:pPr>
                <a:defRPr/>
              </a:pPr>
              <a:t>3/26/2014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24BDCE9-358B-4EE9-8596-7CD7829D4BFD}" type="slidenum">
              <a:rPr lang="en-US"/>
              <a:pPr/>
              <a:t>‹#›</a:t>
            </a:fld>
            <a:endParaRPr lang="en-US"/>
          </a:p>
        </p:txBody>
      </p:sp>
    </p:spTree>
    <p:extLst>
      <p:ext uri="{BB962C8B-B14F-4D97-AF65-F5344CB8AC3E}">
        <p14:creationId xmlns:p14="http://schemas.microsoft.com/office/powerpoint/2010/main" val="654634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113348-F4C2-4B8B-B063-BCB543C7C7E6}" type="datetimeFigureOut">
              <a:rPr lang="en-US">
                <a:solidFill>
                  <a:prstClr val="black">
                    <a:tint val="75000"/>
                  </a:prstClr>
                </a:solidFill>
              </a:rPr>
              <a:pPr>
                <a:defRPr/>
              </a:pPr>
              <a:t>3/26/2014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C0E262E-72D7-4B6A-8F97-33E463960794}" type="slidenum">
              <a:rPr lang="en-US"/>
              <a:pPr/>
              <a:t>‹#›</a:t>
            </a:fld>
            <a:endParaRPr lang="en-US"/>
          </a:p>
        </p:txBody>
      </p:sp>
    </p:spTree>
    <p:extLst>
      <p:ext uri="{BB962C8B-B14F-4D97-AF65-F5344CB8AC3E}">
        <p14:creationId xmlns:p14="http://schemas.microsoft.com/office/powerpoint/2010/main" val="407939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804FBFB5-AE21-4D9D-B8B5-C9A877AC78B3}" type="slidenum">
              <a:rPr lang="en-US"/>
              <a:pPr/>
              <a:t>‹#›</a:t>
            </a:fld>
            <a:endParaRPr lang="en-US"/>
          </a:p>
        </p:txBody>
      </p:sp>
    </p:spTree>
    <p:extLst>
      <p:ext uri="{BB962C8B-B14F-4D97-AF65-F5344CB8AC3E}">
        <p14:creationId xmlns:p14="http://schemas.microsoft.com/office/powerpoint/2010/main" val="1677044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1F4250-44F3-48F8-8DE1-07C9E5016C99}" type="datetimeFigureOut">
              <a:rPr lang="en-US">
                <a:solidFill>
                  <a:prstClr val="black">
                    <a:tint val="75000"/>
                  </a:prstClr>
                </a:solidFill>
              </a:rPr>
              <a:pPr>
                <a:defRPr/>
              </a:pPr>
              <a:t>3/26/2014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995020-1726-46A9-93FB-9BBE31E70ED0}" type="slidenum">
              <a:rPr lang="en-US"/>
              <a:pPr/>
              <a:t>‹#›</a:t>
            </a:fld>
            <a:endParaRPr lang="en-US"/>
          </a:p>
        </p:txBody>
      </p:sp>
    </p:spTree>
    <p:extLst>
      <p:ext uri="{BB962C8B-B14F-4D97-AF65-F5344CB8AC3E}">
        <p14:creationId xmlns:p14="http://schemas.microsoft.com/office/powerpoint/2010/main" val="2614975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B78D27-C35D-4374-936A-C72BD753FB5D}" type="datetimeFigureOut">
              <a:rPr lang="en-US">
                <a:solidFill>
                  <a:prstClr val="black">
                    <a:tint val="75000"/>
                  </a:prstClr>
                </a:solidFill>
              </a:rPr>
              <a:pPr>
                <a:defRPr/>
              </a:pPr>
              <a:t>3/26/2014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1F7B3D7-2B32-4E6F-BA97-103DD7E2988F}" type="slidenum">
              <a:rPr lang="en-US"/>
              <a:pPr/>
              <a:t>‹#›</a:t>
            </a:fld>
            <a:endParaRPr lang="en-US"/>
          </a:p>
        </p:txBody>
      </p:sp>
    </p:spTree>
    <p:extLst>
      <p:ext uri="{BB962C8B-B14F-4D97-AF65-F5344CB8AC3E}">
        <p14:creationId xmlns:p14="http://schemas.microsoft.com/office/powerpoint/2010/main" val="3870532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85CB3C-ADC5-487C-8C44-EEC11439FED3}"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13EB3C8-E5A8-4F0D-A6DF-F7D3D9B688D6}" type="slidenum">
              <a:rPr lang="en-US"/>
              <a:pPr/>
              <a:t>‹#›</a:t>
            </a:fld>
            <a:endParaRPr lang="en-US"/>
          </a:p>
        </p:txBody>
      </p:sp>
    </p:spTree>
    <p:extLst>
      <p:ext uri="{BB962C8B-B14F-4D97-AF65-F5344CB8AC3E}">
        <p14:creationId xmlns:p14="http://schemas.microsoft.com/office/powerpoint/2010/main" val="3952842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7A3342-5292-4F13-BD98-6B6A20E5FB17}"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D78D98F-A3B6-46FA-9AD6-D3C1284804BD}" type="slidenum">
              <a:rPr lang="en-US"/>
              <a:pPr/>
              <a:t>‹#›</a:t>
            </a:fld>
            <a:endParaRPr lang="en-US"/>
          </a:p>
        </p:txBody>
      </p:sp>
    </p:spTree>
    <p:extLst>
      <p:ext uri="{BB962C8B-B14F-4D97-AF65-F5344CB8AC3E}">
        <p14:creationId xmlns:p14="http://schemas.microsoft.com/office/powerpoint/2010/main" val="1749471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CE0709C-B118-431C-AA5F-8CE0A6238963}"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527542E-3DE7-4510-ACAA-E5FDD6592E3A}" type="slidenum">
              <a:rPr lang="en-US"/>
              <a:pPr/>
              <a:t>‹#›</a:t>
            </a:fld>
            <a:endParaRPr lang="en-US"/>
          </a:p>
        </p:txBody>
      </p:sp>
    </p:spTree>
    <p:extLst>
      <p:ext uri="{BB962C8B-B14F-4D97-AF65-F5344CB8AC3E}">
        <p14:creationId xmlns:p14="http://schemas.microsoft.com/office/powerpoint/2010/main" val="1076114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4725AD-5EF9-4D24-973A-009278E8CA54}"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6B13A31-240E-45DD-B360-FDFAA1854EBB}" type="slidenum">
              <a:rPr lang="en-US"/>
              <a:pPr/>
              <a:t>‹#›</a:t>
            </a:fld>
            <a:endParaRPr lang="en-US"/>
          </a:p>
        </p:txBody>
      </p:sp>
    </p:spTree>
    <p:extLst>
      <p:ext uri="{BB962C8B-B14F-4D97-AF65-F5344CB8AC3E}">
        <p14:creationId xmlns:p14="http://schemas.microsoft.com/office/powerpoint/2010/main" val="2856718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DAD81C-45B4-49D2-916C-17FC69B8A6FF}"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8361F3-9D29-422B-B0CA-7B518A72FD4E}" type="slidenum">
              <a:rPr lang="en-US"/>
              <a:pPr/>
              <a:t>‹#›</a:t>
            </a:fld>
            <a:endParaRPr lang="en-US"/>
          </a:p>
        </p:txBody>
      </p:sp>
    </p:spTree>
    <p:extLst>
      <p:ext uri="{BB962C8B-B14F-4D97-AF65-F5344CB8AC3E}">
        <p14:creationId xmlns:p14="http://schemas.microsoft.com/office/powerpoint/2010/main" val="3189728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E5CEEDC-7E11-44DF-99DA-9247023E48E9}" type="datetimeFigureOut">
              <a:rPr lang="en-US">
                <a:solidFill>
                  <a:prstClr val="black">
                    <a:tint val="75000"/>
                  </a:prstClr>
                </a:solidFill>
              </a:rPr>
              <a:pPr>
                <a:defRPr/>
              </a:pPr>
              <a:t>3/26/2014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5C39BBB-241F-4529-A4AF-786D15269A43}" type="slidenum">
              <a:rPr lang="en-US"/>
              <a:pPr/>
              <a:t>‹#›</a:t>
            </a:fld>
            <a:endParaRPr lang="en-US"/>
          </a:p>
        </p:txBody>
      </p:sp>
    </p:spTree>
    <p:extLst>
      <p:ext uri="{BB962C8B-B14F-4D97-AF65-F5344CB8AC3E}">
        <p14:creationId xmlns:p14="http://schemas.microsoft.com/office/powerpoint/2010/main" val="3059920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6D611C9-EF19-463B-B838-EA947FDC003D}" type="datetimeFigureOut">
              <a:rPr lang="en-US">
                <a:solidFill>
                  <a:prstClr val="black">
                    <a:tint val="75000"/>
                  </a:prstClr>
                </a:solidFill>
              </a:rPr>
              <a:pPr>
                <a:defRPr/>
              </a:pPr>
              <a:t>3/26/2014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44A577B-9ED4-497D-AC14-E8C28F8A3227}" type="slidenum">
              <a:rPr lang="en-US"/>
              <a:pPr/>
              <a:t>‹#›</a:t>
            </a:fld>
            <a:endParaRPr lang="en-US"/>
          </a:p>
        </p:txBody>
      </p:sp>
    </p:spTree>
    <p:extLst>
      <p:ext uri="{BB962C8B-B14F-4D97-AF65-F5344CB8AC3E}">
        <p14:creationId xmlns:p14="http://schemas.microsoft.com/office/powerpoint/2010/main" val="695278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C53C72-732A-4427-87D1-D5ED2A85EA44}" type="datetimeFigureOut">
              <a:rPr lang="en-US">
                <a:solidFill>
                  <a:prstClr val="black">
                    <a:tint val="75000"/>
                  </a:prstClr>
                </a:solidFill>
              </a:rPr>
              <a:pPr>
                <a:defRPr/>
              </a:pPr>
              <a:t>3/26/2014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323DDEA-E071-42D9-A5B9-81F849F29051}" type="slidenum">
              <a:rPr lang="en-US"/>
              <a:pPr/>
              <a:t>‹#›</a:t>
            </a:fld>
            <a:endParaRPr lang="en-US"/>
          </a:p>
        </p:txBody>
      </p:sp>
    </p:spTree>
    <p:extLst>
      <p:ext uri="{BB962C8B-B14F-4D97-AF65-F5344CB8AC3E}">
        <p14:creationId xmlns:p14="http://schemas.microsoft.com/office/powerpoint/2010/main" val="210101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4AF981-280D-41E1-AD26-F14952F60BFE}" type="slidenum">
              <a:rPr lang="en-US"/>
              <a:pPr/>
              <a:t>‹#›</a:t>
            </a:fld>
            <a:endParaRPr lang="en-US"/>
          </a:p>
        </p:txBody>
      </p:sp>
    </p:spTree>
    <p:extLst>
      <p:ext uri="{BB962C8B-B14F-4D97-AF65-F5344CB8AC3E}">
        <p14:creationId xmlns:p14="http://schemas.microsoft.com/office/powerpoint/2010/main" val="126171951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06AC91-1F70-4DD7-A1AE-B8A259F585FA}" type="datetimeFigureOut">
              <a:rPr lang="en-US">
                <a:solidFill>
                  <a:prstClr val="black">
                    <a:tint val="75000"/>
                  </a:prstClr>
                </a:solidFill>
              </a:rPr>
              <a:pPr>
                <a:defRPr/>
              </a:pPr>
              <a:t>3/26/2014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CDBD9C6-62AC-416E-B877-B5E915C45C00}" type="slidenum">
              <a:rPr lang="en-US"/>
              <a:pPr/>
              <a:t>‹#›</a:t>
            </a:fld>
            <a:endParaRPr lang="en-US"/>
          </a:p>
        </p:txBody>
      </p:sp>
    </p:spTree>
    <p:extLst>
      <p:ext uri="{BB962C8B-B14F-4D97-AF65-F5344CB8AC3E}">
        <p14:creationId xmlns:p14="http://schemas.microsoft.com/office/powerpoint/2010/main" val="2257099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BF8A6D-A512-49B4-9307-56FA6B1827A0}" type="datetimeFigureOut">
              <a:rPr lang="en-US">
                <a:solidFill>
                  <a:prstClr val="black">
                    <a:tint val="75000"/>
                  </a:prstClr>
                </a:solidFill>
              </a:rPr>
              <a:pPr>
                <a:defRPr/>
              </a:pPr>
              <a:t>3/26/2014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4B49A4B-67CE-4F97-BEFC-48EF7413D9CC}" type="slidenum">
              <a:rPr lang="en-US"/>
              <a:pPr/>
              <a:t>‹#›</a:t>
            </a:fld>
            <a:endParaRPr lang="en-US"/>
          </a:p>
        </p:txBody>
      </p:sp>
    </p:spTree>
    <p:extLst>
      <p:ext uri="{BB962C8B-B14F-4D97-AF65-F5344CB8AC3E}">
        <p14:creationId xmlns:p14="http://schemas.microsoft.com/office/powerpoint/2010/main" val="3758772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1FD67B9-5EE5-4669-9544-6D24022730D0}" type="datetimeFigureOut">
              <a:rPr lang="en-US">
                <a:solidFill>
                  <a:prstClr val="black">
                    <a:tint val="75000"/>
                  </a:prstClr>
                </a:solidFill>
              </a:rPr>
              <a:pPr>
                <a:defRPr/>
              </a:pPr>
              <a:t>3/26/2014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435DCC3-012D-4369-9878-A162F72127DD}" type="slidenum">
              <a:rPr lang="en-US"/>
              <a:pPr/>
              <a:t>‹#›</a:t>
            </a:fld>
            <a:endParaRPr lang="en-US"/>
          </a:p>
        </p:txBody>
      </p:sp>
    </p:spTree>
    <p:extLst>
      <p:ext uri="{BB962C8B-B14F-4D97-AF65-F5344CB8AC3E}">
        <p14:creationId xmlns:p14="http://schemas.microsoft.com/office/powerpoint/2010/main" val="1950329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4728A2-9578-4DFF-8BE5-74B73DAC9F06}"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4861ACD-73B9-4C04-97A7-B722A420AAD1}" type="slidenum">
              <a:rPr lang="en-US"/>
              <a:pPr/>
              <a:t>‹#›</a:t>
            </a:fld>
            <a:endParaRPr lang="en-US"/>
          </a:p>
        </p:txBody>
      </p:sp>
    </p:spTree>
    <p:extLst>
      <p:ext uri="{BB962C8B-B14F-4D97-AF65-F5344CB8AC3E}">
        <p14:creationId xmlns:p14="http://schemas.microsoft.com/office/powerpoint/2010/main" val="2877389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AA11AB-20FC-49C7-A115-CE97EE004F99}"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6C333DF-D039-40C1-BBD4-9409DF25C4C7}" type="slidenum">
              <a:rPr lang="en-US"/>
              <a:pPr/>
              <a:t>‹#›</a:t>
            </a:fld>
            <a:endParaRPr lang="en-US"/>
          </a:p>
        </p:txBody>
      </p:sp>
    </p:spTree>
    <p:extLst>
      <p:ext uri="{BB962C8B-B14F-4D97-AF65-F5344CB8AC3E}">
        <p14:creationId xmlns:p14="http://schemas.microsoft.com/office/powerpoint/2010/main" val="2029099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CA4EB4BF-6656-4467-80C3-B106D14E910E}" type="slidenum">
              <a:rPr lang="en-US"/>
              <a:pPr/>
              <a:t>‹#›</a:t>
            </a:fld>
            <a:endParaRPr lang="en-US"/>
          </a:p>
        </p:txBody>
      </p:sp>
    </p:spTree>
    <p:extLst>
      <p:ext uri="{BB962C8B-B14F-4D97-AF65-F5344CB8AC3E}">
        <p14:creationId xmlns:p14="http://schemas.microsoft.com/office/powerpoint/2010/main" val="1168886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fld id="{56B39679-7B50-4B25-8E00-CB5AF362038E}" type="slidenum">
              <a:rPr lang="en-US"/>
              <a:pPr/>
              <a:t>‹#›</a:t>
            </a:fld>
            <a:endParaRPr lang="en-US"/>
          </a:p>
        </p:txBody>
      </p:sp>
    </p:spTree>
    <p:extLst>
      <p:ext uri="{BB962C8B-B14F-4D97-AF65-F5344CB8AC3E}">
        <p14:creationId xmlns:p14="http://schemas.microsoft.com/office/powerpoint/2010/main" val="150693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fld id="{9BA91B3B-90EC-4CA7-98A6-01600EC1FDD6}" type="slidenum">
              <a:rPr lang="en-US"/>
              <a:pPr/>
              <a:t>‹#›</a:t>
            </a:fld>
            <a:endParaRPr lang="en-US"/>
          </a:p>
        </p:txBody>
      </p:sp>
    </p:spTree>
    <p:extLst>
      <p:ext uri="{BB962C8B-B14F-4D97-AF65-F5344CB8AC3E}">
        <p14:creationId xmlns:p14="http://schemas.microsoft.com/office/powerpoint/2010/main" val="80645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fld id="{B2C80F7D-EFF4-4B8A-90F2-FDD1FF31B36E}" type="slidenum">
              <a:rPr lang="en-US"/>
              <a:pPr/>
              <a:t>‹#›</a:t>
            </a:fld>
            <a:endParaRPr lang="en-US"/>
          </a:p>
        </p:txBody>
      </p:sp>
    </p:spTree>
    <p:extLst>
      <p:ext uri="{BB962C8B-B14F-4D97-AF65-F5344CB8AC3E}">
        <p14:creationId xmlns:p14="http://schemas.microsoft.com/office/powerpoint/2010/main" val="252419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6D12B3F1-5645-4568-B08C-DB792EA0A251}" type="slidenum">
              <a:rPr lang="en-US"/>
              <a:pPr/>
              <a:t>‹#›</a:t>
            </a:fld>
            <a:endParaRPr lang="en-US"/>
          </a:p>
        </p:txBody>
      </p:sp>
    </p:spTree>
    <p:extLst>
      <p:ext uri="{BB962C8B-B14F-4D97-AF65-F5344CB8AC3E}">
        <p14:creationId xmlns:p14="http://schemas.microsoft.com/office/powerpoint/2010/main" val="627333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073EAFFE-022E-478A-AE53-6B9351ABCCAA}" type="slidenum">
              <a:rPr lang="en-US"/>
              <a:pPr/>
              <a:t>‹#›</a:t>
            </a:fld>
            <a:endParaRPr lang="en-US"/>
          </a:p>
        </p:txBody>
      </p:sp>
    </p:spTree>
    <p:extLst>
      <p:ext uri="{BB962C8B-B14F-4D97-AF65-F5344CB8AC3E}">
        <p14:creationId xmlns:p14="http://schemas.microsoft.com/office/powerpoint/2010/main" val="350437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cs typeface="+mn-cs"/>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defRPr>
            </a:lvl1pPr>
          </a:lstStyle>
          <a:p>
            <a:fld id="{9A4962F6-8D72-4C98-BEF6-0C0C99E3FE99}"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942" r:id="rId1"/>
    <p:sldLayoutId id="2147483943" r:id="rId2"/>
    <p:sldLayoutId id="2147483952"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3" r:id="rId12"/>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643D5D2-AFE2-47CC-A65F-254896DB451A}"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5D69385-7A18-4E47-886E-815505DA5607}" type="slidenum">
              <a:rPr lang="en-US">
                <a:latin typeface="Calibri" panose="020F0502020204030204" pitchFamily="34" charset="0"/>
              </a:rPr>
              <a:pPr/>
              <a:t>‹#›</a:t>
            </a:fld>
            <a:endParaRPr lang="en-US">
              <a:latin typeface="Calibri" panose="020F0502020204030204" pitchFamily="34" charset="0"/>
            </a:endParaRPr>
          </a:p>
        </p:txBody>
      </p:sp>
    </p:spTree>
    <p:extLst>
      <p:ext uri="{BB962C8B-B14F-4D97-AF65-F5344CB8AC3E}">
        <p14:creationId xmlns:p14="http://schemas.microsoft.com/office/powerpoint/2010/main" val="316327226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F763928-09C1-4032-B35D-8CD5DBD29218}" type="datetimeFigureOut">
              <a:rPr lang="en-US">
                <a:solidFill>
                  <a:prstClr val="black">
                    <a:tint val="75000"/>
                  </a:prstClr>
                </a:solidFill>
              </a:rPr>
              <a:pPr>
                <a:defRPr/>
              </a:pPr>
              <a:t>3/26/2014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A0AE911-DC6C-4969-8BC2-CCC641F2533C}" type="slidenum">
              <a:rPr lang="en-US">
                <a:latin typeface="Calibri" panose="020F0502020204030204" pitchFamily="34" charset="0"/>
              </a:rPr>
              <a:pPr/>
              <a:t>‹#›</a:t>
            </a:fld>
            <a:endParaRPr lang="en-US">
              <a:latin typeface="Calibri" panose="020F0502020204030204" pitchFamily="34" charset="0"/>
            </a:endParaRPr>
          </a:p>
        </p:txBody>
      </p:sp>
    </p:spTree>
    <p:extLst>
      <p:ext uri="{BB962C8B-B14F-4D97-AF65-F5344CB8AC3E}">
        <p14:creationId xmlns:p14="http://schemas.microsoft.com/office/powerpoint/2010/main" val="174262309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16.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jpeg"/><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382000" cy="2362200"/>
          </a:xfrm>
        </p:spPr>
        <p:txBody>
          <a:bodyPr/>
          <a:lstStyle/>
          <a:p>
            <a:pPr eaLnBrk="1" fontAlgn="auto" hangingPunct="1">
              <a:spcAft>
                <a:spcPts val="0"/>
              </a:spcAft>
              <a:defRPr/>
            </a:pPr>
            <a:r>
              <a:rPr lang="en-US" dirty="0">
                <a:solidFill>
                  <a:srgbClr val="FFFF00"/>
                </a:solidFill>
              </a:rPr>
              <a:t>City of </a:t>
            </a:r>
            <a:r>
              <a:rPr lang="en-US" dirty="0" smtClean="0">
                <a:solidFill>
                  <a:srgbClr val="FFFF00"/>
                </a:solidFill>
              </a:rPr>
              <a:t>Austin</a:t>
            </a:r>
            <a:br>
              <a:rPr lang="en-US" dirty="0" smtClean="0">
                <a:solidFill>
                  <a:srgbClr val="FFFF00"/>
                </a:solidFill>
              </a:rPr>
            </a:br>
            <a:r>
              <a:rPr lang="en-US" sz="3100" dirty="0" smtClean="0">
                <a:solidFill>
                  <a:srgbClr val="FFFF00"/>
                </a:solidFill>
              </a:rPr>
              <a:t>Watershed Protection Department</a:t>
            </a:r>
            <a:r>
              <a:rPr lang="en-US" dirty="0">
                <a:solidFill>
                  <a:srgbClr val="FFFF00"/>
                </a:solidFill>
              </a:rPr>
              <a:t/>
            </a:r>
            <a:br>
              <a:rPr lang="en-US" dirty="0">
                <a:solidFill>
                  <a:srgbClr val="FFFF00"/>
                </a:solidFill>
              </a:rPr>
            </a:br>
            <a:r>
              <a:rPr lang="en-US" sz="3100" dirty="0" smtClean="0">
                <a:solidFill>
                  <a:srgbClr val="FFFF00"/>
                </a:solidFill>
              </a:rPr>
              <a:t>CIP Project design/implementation</a:t>
            </a:r>
            <a:endParaRPr lang="en-US" sz="3100" dirty="0">
              <a:solidFill>
                <a:srgbClr val="FFFF00"/>
              </a:solidFill>
            </a:endParaRPr>
          </a:p>
        </p:txBody>
      </p:sp>
      <p:sp>
        <p:nvSpPr>
          <p:cNvPr id="4099" name="Rectangle 3"/>
          <p:cNvSpPr>
            <a:spLocks noGrp="1" noChangeArrowheads="1"/>
          </p:cNvSpPr>
          <p:nvPr>
            <p:ph type="subTitle" idx="1"/>
          </p:nvPr>
        </p:nvSpPr>
        <p:spPr>
          <a:xfrm>
            <a:off x="1447800" y="4419600"/>
            <a:ext cx="6400800" cy="1752600"/>
          </a:xfrm>
        </p:spPr>
        <p:txBody>
          <a:bodyPr/>
          <a:lstStyle/>
          <a:p>
            <a:pPr eaLnBrk="1" hangingPunct="1"/>
            <a:r>
              <a:rPr lang="en-US" altLang="en-US" smtClean="0"/>
              <a:t>March 27, 2014</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rgbClr val="FFFF00"/>
                </a:solidFill>
              </a:rPr>
              <a:t>Master Plan Objectives</a:t>
            </a:r>
            <a:endParaRPr lang="en-US" dirty="0">
              <a:solidFill>
                <a:srgbClr val="FFFF00"/>
              </a:solidFill>
            </a:endParaRPr>
          </a:p>
        </p:txBody>
      </p:sp>
      <p:sp>
        <p:nvSpPr>
          <p:cNvPr id="7171" name="Content Placeholder 2"/>
          <p:cNvSpPr>
            <a:spLocks noGrp="1"/>
          </p:cNvSpPr>
          <p:nvPr>
            <p:ph idx="1"/>
          </p:nvPr>
        </p:nvSpPr>
        <p:spPr>
          <a:xfrm>
            <a:off x="152400" y="1600200"/>
            <a:ext cx="8991600" cy="4708525"/>
          </a:xfrm>
        </p:spPr>
        <p:txBody>
          <a:bodyPr/>
          <a:lstStyle/>
          <a:p>
            <a:pPr marL="136525" indent="0" eaLnBrk="1" hangingPunct="1">
              <a:buFont typeface="Wingdings 2" panose="05020102010507070707" pitchFamily="18" charset="2"/>
              <a:buNone/>
              <a:defRPr/>
            </a:pPr>
            <a:r>
              <a:rPr lang="en-US" dirty="0" smtClean="0">
                <a:solidFill>
                  <a:srgbClr val="CCFFFF"/>
                </a:solidFill>
              </a:rPr>
              <a:t>Capital Improvement Projects: Identifying Priorities</a:t>
            </a:r>
          </a:p>
          <a:p>
            <a:pPr lvl="1" eaLnBrk="1" hangingPunct="1">
              <a:defRPr/>
            </a:pPr>
            <a:r>
              <a:rPr lang="en-US" dirty="0" smtClean="0"/>
              <a:t>Flood scores</a:t>
            </a:r>
          </a:p>
          <a:p>
            <a:pPr lvl="1" eaLnBrk="1" hangingPunct="1">
              <a:defRPr/>
            </a:pPr>
            <a:r>
              <a:rPr lang="en-US" dirty="0" smtClean="0"/>
              <a:t>Feasibility Assessments</a:t>
            </a:r>
          </a:p>
          <a:p>
            <a:pPr lvl="1" eaLnBrk="1" hangingPunct="1">
              <a:defRPr/>
            </a:pPr>
            <a:r>
              <a:rPr lang="en-US" dirty="0" smtClean="0"/>
              <a:t>Multi-mission objectives</a:t>
            </a:r>
          </a:p>
          <a:p>
            <a:pPr lvl="1" eaLnBrk="1" hangingPunct="1">
              <a:defRPr/>
            </a:pPr>
            <a:r>
              <a:rPr lang="en-US" dirty="0" smtClean="0"/>
              <a:t>Cost</a:t>
            </a:r>
          </a:p>
          <a:p>
            <a:pPr lvl="1" eaLnBrk="1" hangingPunct="1">
              <a:defRPr/>
            </a:pPr>
            <a:r>
              <a:rPr lang="en-US" dirty="0" smtClean="0"/>
              <a:t>Access</a:t>
            </a:r>
          </a:p>
          <a:p>
            <a:pPr lvl="1" eaLnBrk="1" hangingPunct="1">
              <a:defRPr/>
            </a:pPr>
            <a:r>
              <a:rPr lang="en-US" dirty="0" smtClean="0"/>
              <a:t>Impact to citizens</a:t>
            </a:r>
          </a:p>
          <a:p>
            <a:pPr lvl="1" eaLnBrk="1" hangingPunct="1">
              <a:defRPr/>
            </a:pPr>
            <a:endParaRPr lang="en-US" sz="2800" dirty="0">
              <a:solidFill>
                <a:srgbClr val="CCFFFF"/>
              </a:solidFill>
            </a:endParaRPr>
          </a:p>
          <a:p>
            <a:pPr marL="585788" lvl="1" indent="0" eaLnBrk="1" hangingPunct="1">
              <a:buFont typeface="Wingdings 2" panose="05020102010507070707" pitchFamily="18" charset="2"/>
              <a:buNone/>
              <a:defRPr/>
            </a:pPr>
            <a:r>
              <a:rPr lang="en-US" sz="2800" dirty="0" smtClean="0">
                <a:solidFill>
                  <a:srgbClr val="CCFFFF"/>
                </a:solidFill>
              </a:rPr>
              <a:t>Evaluate projects ranging in scale from a roadway crossing improvement to regional detention ponds</a:t>
            </a:r>
            <a:endParaRPr lang="en-US" sz="2800" dirty="0" smtClean="0"/>
          </a:p>
          <a:p>
            <a:pPr lvl="1" eaLnBrk="1" hangingPunct="1">
              <a:defRPr/>
            </a:pPr>
            <a:endParaRPr lang="en-US" dirty="0" smtClean="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Analyze:  Define the solution</a:t>
            </a:r>
            <a:endParaRPr lang="en-US" dirty="0">
              <a:solidFill>
                <a:srgbClr val="FFFF00"/>
              </a:solidFill>
            </a:endParaRPr>
          </a:p>
        </p:txBody>
      </p:sp>
      <p:sp>
        <p:nvSpPr>
          <p:cNvPr id="3" name="Content Placeholder 2"/>
          <p:cNvSpPr>
            <a:spLocks noGrp="1"/>
          </p:cNvSpPr>
          <p:nvPr>
            <p:ph sz="half" idx="1"/>
          </p:nvPr>
        </p:nvSpPr>
        <p:spPr>
          <a:xfrm>
            <a:off x="228600" y="1371600"/>
            <a:ext cx="4267200" cy="4525963"/>
          </a:xfrm>
        </p:spPr>
        <p:txBody>
          <a:bodyPr/>
          <a:lstStyle/>
          <a:p>
            <a:pPr marL="548640" indent="-411480" eaLnBrk="1" fontAlgn="auto" hangingPunct="1">
              <a:lnSpc>
                <a:spcPct val="80000"/>
              </a:lnSpc>
              <a:spcAft>
                <a:spcPts val="0"/>
              </a:spcAft>
              <a:buClr>
                <a:schemeClr val="tx1">
                  <a:shade val="95000"/>
                </a:schemeClr>
              </a:buClr>
              <a:buFont typeface="Wingdings 2"/>
              <a:buChar char=""/>
              <a:defRPr/>
            </a:pPr>
            <a:r>
              <a:rPr lang="en-US" sz="2000" dirty="0"/>
              <a:t>Raise roadways</a:t>
            </a:r>
          </a:p>
          <a:p>
            <a:pPr marL="548640" indent="-411480" eaLnBrk="1" fontAlgn="auto" hangingPunct="1">
              <a:lnSpc>
                <a:spcPct val="80000"/>
              </a:lnSpc>
              <a:spcAft>
                <a:spcPts val="0"/>
              </a:spcAft>
              <a:buClr>
                <a:schemeClr val="tx1">
                  <a:shade val="95000"/>
                </a:schemeClr>
              </a:buClr>
              <a:buFont typeface="Wingdings 2"/>
              <a:buChar char=""/>
              <a:defRPr/>
            </a:pPr>
            <a:endParaRPr lang="en-US" sz="1000" dirty="0"/>
          </a:p>
          <a:p>
            <a:pPr marL="548640" indent="-411480" eaLnBrk="1" fontAlgn="auto" hangingPunct="1">
              <a:lnSpc>
                <a:spcPct val="80000"/>
              </a:lnSpc>
              <a:spcAft>
                <a:spcPts val="0"/>
              </a:spcAft>
              <a:buClr>
                <a:schemeClr val="tx1">
                  <a:shade val="95000"/>
                </a:schemeClr>
              </a:buClr>
              <a:buFont typeface="Wingdings 2"/>
              <a:buChar char=""/>
              <a:defRPr/>
            </a:pPr>
            <a:r>
              <a:rPr lang="en-US" sz="2000" dirty="0"/>
              <a:t>Improve stormwater conveyance under roadways with culverts or </a:t>
            </a:r>
            <a:r>
              <a:rPr lang="en-US" sz="2000" dirty="0" smtClean="0"/>
              <a:t>bridges</a:t>
            </a:r>
          </a:p>
          <a:p>
            <a:pPr marL="548640" indent="-411480" eaLnBrk="1" fontAlgn="auto" hangingPunct="1">
              <a:lnSpc>
                <a:spcPct val="80000"/>
              </a:lnSpc>
              <a:spcAft>
                <a:spcPts val="0"/>
              </a:spcAft>
              <a:buClr>
                <a:schemeClr val="tx1">
                  <a:shade val="95000"/>
                </a:schemeClr>
              </a:buClr>
              <a:buFont typeface="Wingdings 2"/>
              <a:buChar char=""/>
              <a:defRPr/>
            </a:pPr>
            <a:endParaRPr lang="en-US" sz="10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000" dirty="0"/>
              <a:t>Regional d</a:t>
            </a:r>
            <a:r>
              <a:rPr lang="en-US" sz="2000" dirty="0" smtClean="0"/>
              <a:t>etention </a:t>
            </a:r>
            <a:r>
              <a:rPr lang="en-US" sz="2000" dirty="0"/>
              <a:t>p</a:t>
            </a:r>
            <a:r>
              <a:rPr lang="en-US" sz="2000" dirty="0" smtClean="0"/>
              <a:t>onds</a:t>
            </a:r>
            <a:endParaRPr lang="en-US" sz="2000" dirty="0"/>
          </a:p>
          <a:p>
            <a:pPr marL="548640" indent="-411480" eaLnBrk="1" fontAlgn="auto" hangingPunct="1">
              <a:lnSpc>
                <a:spcPct val="80000"/>
              </a:lnSpc>
              <a:spcAft>
                <a:spcPts val="0"/>
              </a:spcAft>
              <a:buClr>
                <a:schemeClr val="tx1">
                  <a:shade val="95000"/>
                </a:schemeClr>
              </a:buClr>
              <a:buFont typeface="Wingdings 2"/>
              <a:buChar char=""/>
              <a:defRPr/>
            </a:pPr>
            <a:endParaRPr lang="en-US" sz="1000" dirty="0"/>
          </a:p>
          <a:p>
            <a:pPr marL="548640" indent="-411480" eaLnBrk="1" fontAlgn="auto" hangingPunct="1">
              <a:lnSpc>
                <a:spcPct val="80000"/>
              </a:lnSpc>
              <a:spcAft>
                <a:spcPts val="0"/>
              </a:spcAft>
              <a:buClr>
                <a:schemeClr val="tx1">
                  <a:shade val="95000"/>
                </a:schemeClr>
              </a:buClr>
              <a:buFont typeface="Wingdings 2"/>
              <a:buChar char=""/>
              <a:defRPr/>
            </a:pPr>
            <a:r>
              <a:rPr lang="en-US" sz="2000" dirty="0"/>
              <a:t>Property </a:t>
            </a:r>
            <a:r>
              <a:rPr lang="en-US" sz="2000" dirty="0" smtClean="0"/>
              <a:t>buyouts</a:t>
            </a:r>
            <a:endParaRPr lang="en-US" sz="2000" dirty="0"/>
          </a:p>
          <a:p>
            <a:pPr marL="548640" indent="-411480" eaLnBrk="1" fontAlgn="auto" hangingPunct="1">
              <a:lnSpc>
                <a:spcPct val="80000"/>
              </a:lnSpc>
              <a:spcAft>
                <a:spcPts val="0"/>
              </a:spcAft>
              <a:buClr>
                <a:schemeClr val="tx1">
                  <a:shade val="95000"/>
                </a:schemeClr>
              </a:buClr>
              <a:buFont typeface="Wingdings 2"/>
              <a:buChar char=""/>
              <a:defRPr/>
            </a:pPr>
            <a:endParaRPr lang="en-US" sz="1000" dirty="0"/>
          </a:p>
          <a:p>
            <a:pPr marL="548640" indent="-411480" eaLnBrk="1" fontAlgn="auto" hangingPunct="1">
              <a:lnSpc>
                <a:spcPct val="80000"/>
              </a:lnSpc>
              <a:spcAft>
                <a:spcPts val="0"/>
              </a:spcAft>
              <a:buClr>
                <a:schemeClr val="tx1">
                  <a:shade val="95000"/>
                </a:schemeClr>
              </a:buClr>
              <a:buFont typeface="Wingdings 2"/>
              <a:buChar char=""/>
              <a:defRPr/>
            </a:pPr>
            <a:r>
              <a:rPr lang="en-US" sz="2000" dirty="0"/>
              <a:t>Channel conveyance modifications</a:t>
            </a:r>
          </a:p>
          <a:p>
            <a:pPr marL="548640" indent="-411480" eaLnBrk="1" fontAlgn="auto" hangingPunct="1">
              <a:lnSpc>
                <a:spcPct val="80000"/>
              </a:lnSpc>
              <a:spcAft>
                <a:spcPts val="0"/>
              </a:spcAft>
              <a:buClr>
                <a:schemeClr val="tx1">
                  <a:shade val="95000"/>
                </a:schemeClr>
              </a:buClr>
              <a:buFont typeface="Wingdings 2"/>
              <a:buChar char=""/>
              <a:defRPr/>
            </a:pPr>
            <a:endParaRPr lang="en-US" sz="1000" dirty="0"/>
          </a:p>
          <a:p>
            <a:pPr marL="548640" indent="-411480" eaLnBrk="1" fontAlgn="auto" hangingPunct="1">
              <a:lnSpc>
                <a:spcPct val="80000"/>
              </a:lnSpc>
              <a:spcAft>
                <a:spcPts val="0"/>
              </a:spcAft>
              <a:buClr>
                <a:schemeClr val="tx1">
                  <a:shade val="95000"/>
                </a:schemeClr>
              </a:buClr>
              <a:buFont typeface="Wingdings 2"/>
              <a:buChar char=""/>
              <a:defRPr/>
            </a:pPr>
            <a:r>
              <a:rPr lang="en-US" sz="2000" dirty="0"/>
              <a:t>Channel </a:t>
            </a:r>
            <a:r>
              <a:rPr lang="en-US" sz="2000" dirty="0" smtClean="0"/>
              <a:t>diversions</a:t>
            </a:r>
          </a:p>
          <a:p>
            <a:pPr marL="548640" indent="-411480" eaLnBrk="1" fontAlgn="auto" hangingPunct="1">
              <a:lnSpc>
                <a:spcPct val="80000"/>
              </a:lnSpc>
              <a:spcAft>
                <a:spcPts val="0"/>
              </a:spcAft>
              <a:buClr>
                <a:schemeClr val="tx1">
                  <a:shade val="95000"/>
                </a:schemeClr>
              </a:buClr>
              <a:buFont typeface="Wingdings 2"/>
              <a:buChar char=""/>
              <a:defRPr/>
            </a:pPr>
            <a:endParaRPr lang="en-US" sz="10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Storm drain repair/replace</a:t>
            </a:r>
          </a:p>
          <a:p>
            <a:pPr marL="548640" indent="-411480" eaLnBrk="1" fontAlgn="auto" hangingPunct="1">
              <a:lnSpc>
                <a:spcPct val="80000"/>
              </a:lnSpc>
              <a:spcAft>
                <a:spcPts val="0"/>
              </a:spcAft>
              <a:buClr>
                <a:schemeClr val="tx1">
                  <a:shade val="95000"/>
                </a:schemeClr>
              </a:buClr>
              <a:buFont typeface="Wingdings 2"/>
              <a:buChar char=""/>
              <a:defRPr/>
            </a:pPr>
            <a:endParaRPr lang="en-US" sz="10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Storm drain </a:t>
            </a:r>
            <a:r>
              <a:rPr lang="en-US" sz="2000" dirty="0"/>
              <a:t>c</a:t>
            </a:r>
            <a:r>
              <a:rPr lang="en-US" sz="2000" dirty="0" smtClean="0"/>
              <a:t>onveyance </a:t>
            </a:r>
            <a:r>
              <a:rPr lang="en-US" sz="2000" dirty="0"/>
              <a:t>i</a:t>
            </a:r>
            <a:r>
              <a:rPr lang="en-US" sz="2000" dirty="0" smtClean="0"/>
              <a:t>mprovements</a:t>
            </a:r>
          </a:p>
          <a:p>
            <a:pPr marL="548640" indent="-411480" eaLnBrk="1" fontAlgn="auto" hangingPunct="1">
              <a:lnSpc>
                <a:spcPct val="80000"/>
              </a:lnSpc>
              <a:spcAft>
                <a:spcPts val="0"/>
              </a:spcAft>
              <a:buClr>
                <a:schemeClr val="tx1">
                  <a:shade val="95000"/>
                </a:schemeClr>
              </a:buClr>
              <a:buFont typeface="Wingdings 2"/>
              <a:buChar char=""/>
              <a:defRPr/>
            </a:pPr>
            <a:endParaRPr lang="en-US" sz="10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Green stormwater </a:t>
            </a:r>
            <a:r>
              <a:rPr lang="en-US" sz="2000" dirty="0"/>
              <a:t>i</a:t>
            </a:r>
            <a:r>
              <a:rPr lang="en-US" sz="2000" dirty="0" smtClean="0"/>
              <a:t>nfrastructure</a:t>
            </a:r>
            <a:br>
              <a:rPr lang="en-US" sz="2000" dirty="0" smtClean="0"/>
            </a:br>
            <a:endParaRPr lang="en-US" sz="2000" dirty="0"/>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a:p>
        </p:txBody>
      </p:sp>
      <p:pic>
        <p:nvPicPr>
          <p:cNvPr id="14340" name="Content Placeholder 6" descr="IMAG068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19600" y="1295400"/>
            <a:ext cx="4572000" cy="27320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5" descr="G:\MIP\CIP_Projects\Stormwater_Pond_Safety\FloodControlArea_PO&amp;Maint\FloodControlArea_Photos\Crystalbrook\EFW\EFW_PHOTO21_DSC00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114800"/>
            <a:ext cx="4572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Analyze:  Model Development</a:t>
            </a:r>
            <a:endParaRPr lang="en-US" dirty="0">
              <a:solidFill>
                <a:srgbClr val="FFFF00"/>
              </a:solidFill>
            </a:endParaRPr>
          </a:p>
        </p:txBody>
      </p:sp>
      <p:pic>
        <p:nvPicPr>
          <p:cNvPr id="1536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425" y="1328738"/>
            <a:ext cx="2924175" cy="2295525"/>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536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 y="4006850"/>
            <a:ext cx="2924175" cy="255905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536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249738"/>
            <a:ext cx="2906713" cy="2281237"/>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536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271588"/>
            <a:ext cx="2906713"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2949575"/>
            <a:ext cx="3556000" cy="283845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pPr>
              <a:defRPr/>
            </a:pPr>
            <a:r>
              <a:rPr lang="en-US" dirty="0" smtClean="0">
                <a:solidFill>
                  <a:srgbClr val="FFFF00"/>
                </a:solidFill>
              </a:rPr>
              <a:t>Analyze:  Preliminary Engineering</a:t>
            </a:r>
            <a:endParaRPr lang="en-US" dirty="0">
              <a:solidFill>
                <a:srgbClr val="FFFF00"/>
              </a:solidFill>
            </a:endParaRPr>
          </a:p>
        </p:txBody>
      </p:sp>
      <p:sp>
        <p:nvSpPr>
          <p:cNvPr id="3" name="Content Placeholder 2"/>
          <p:cNvSpPr>
            <a:spLocks noGrp="1"/>
          </p:cNvSpPr>
          <p:nvPr>
            <p:ph sz="half" idx="1"/>
          </p:nvPr>
        </p:nvSpPr>
        <p:spPr>
          <a:xfrm>
            <a:off x="228600" y="1600200"/>
            <a:ext cx="4267200" cy="4525963"/>
          </a:xfrm>
        </p:spPr>
        <p:txBody>
          <a:bodyPr/>
          <a:lstStyle/>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Contents:</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Site Investigation</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Survey</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Model development/review</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Utility Assessment</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Impact to WPD mission</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Impact to COA mission</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Alternatives analysis</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Cost estimate</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Recommendation</a:t>
            </a:r>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Team</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WPD Engineer (P.E.)</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WPD Engineer (EIT)</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Mission Integration Reps</a:t>
            </a:r>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a:p>
        </p:txBody>
      </p:sp>
      <p:pic>
        <p:nvPicPr>
          <p:cNvPr id="16388"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70400" y="1143000"/>
            <a:ext cx="4298950" cy="55626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rmAutofit fontScale="90000"/>
          </a:bodyPr>
          <a:lstStyle/>
          <a:p>
            <a:pPr>
              <a:defRPr/>
            </a:pPr>
            <a:r>
              <a:rPr lang="en-US" dirty="0" smtClean="0">
                <a:solidFill>
                  <a:srgbClr val="FFFF00"/>
                </a:solidFill>
              </a:rPr>
              <a:t>Analyze:  Preliminary Engineering</a:t>
            </a:r>
            <a:endParaRPr lang="en-US" dirty="0">
              <a:solidFill>
                <a:srgbClr val="FFFF00"/>
              </a:solidFill>
            </a:endParaRPr>
          </a:p>
        </p:txBody>
      </p:sp>
      <p:sp>
        <p:nvSpPr>
          <p:cNvPr id="3" name="Content Placeholder 2"/>
          <p:cNvSpPr>
            <a:spLocks noGrp="1"/>
          </p:cNvSpPr>
          <p:nvPr>
            <p:ph sz="half" idx="1"/>
          </p:nvPr>
        </p:nvSpPr>
        <p:spPr>
          <a:xfrm>
            <a:off x="228600" y="990600"/>
            <a:ext cx="4267200" cy="5135563"/>
          </a:xfrm>
        </p:spPr>
        <p:txBody>
          <a:bodyPr/>
          <a:lstStyle/>
          <a:p>
            <a:pPr marL="457835" lvl="1" indent="0" eaLnBrk="1" fontAlgn="auto" hangingPunct="1">
              <a:lnSpc>
                <a:spcPct val="80000"/>
              </a:lnSpc>
              <a:spcAft>
                <a:spcPts val="0"/>
              </a:spcAft>
              <a:buClr>
                <a:schemeClr val="tx1">
                  <a:shade val="95000"/>
                </a:schemeClr>
              </a:buClr>
              <a:buFont typeface="Wingdings 2" panose="05020102010507070707" pitchFamily="18" charset="2"/>
              <a:buNone/>
              <a:defRPr/>
            </a:pPr>
            <a:r>
              <a:rPr lang="en-US" sz="1800" dirty="0" smtClean="0"/>
              <a:t>			</a:t>
            </a:r>
            <a:endParaRPr lang="en-US" sz="1800" dirty="0"/>
          </a:p>
          <a:p>
            <a:pPr marL="137160" indent="0" eaLnBrk="1" fontAlgn="auto" hangingPunct="1">
              <a:lnSpc>
                <a:spcPct val="80000"/>
              </a:lnSpc>
              <a:spcAft>
                <a:spcPts val="0"/>
              </a:spcAft>
              <a:buClr>
                <a:schemeClr val="tx1">
                  <a:shade val="95000"/>
                </a:schemeClr>
              </a:buClr>
              <a:buFont typeface="Wingdings 2" panose="05020102010507070707" pitchFamily="18" charset="2"/>
              <a:buNone/>
              <a:defRPr/>
            </a:pPr>
            <a:r>
              <a:rPr lang="en-US" sz="2000" dirty="0" smtClean="0"/>
              <a:t>Identify all scope items including:</a:t>
            </a:r>
          </a:p>
          <a:p>
            <a:pPr marL="137160" indent="0" eaLnBrk="1" fontAlgn="auto" hangingPunct="1">
              <a:lnSpc>
                <a:spcPct val="80000"/>
              </a:lnSpc>
              <a:spcAft>
                <a:spcPts val="0"/>
              </a:spcAft>
              <a:buClr>
                <a:schemeClr val="tx1">
                  <a:shade val="95000"/>
                </a:schemeClr>
              </a:buClr>
              <a:buFont typeface="Wingdings 2" panose="05020102010507070707" pitchFamily="18" charset="2"/>
              <a:buNone/>
              <a:defRPr/>
            </a:pPr>
            <a:endParaRPr lang="en-US" sz="2000" dirty="0" smtClean="0"/>
          </a:p>
          <a:p>
            <a:pPr marL="480060" indent="-342900" eaLnBrk="1" fontAlgn="auto" hangingPunct="1">
              <a:lnSpc>
                <a:spcPct val="80000"/>
              </a:lnSpc>
              <a:spcAft>
                <a:spcPts val="0"/>
              </a:spcAft>
              <a:buClr>
                <a:schemeClr val="tx1">
                  <a:shade val="95000"/>
                </a:schemeClr>
              </a:buClr>
              <a:defRPr/>
            </a:pPr>
            <a:r>
              <a:rPr lang="en-US" sz="2000" dirty="0" smtClean="0"/>
              <a:t>Flooding – no adverse impact</a:t>
            </a:r>
          </a:p>
          <a:p>
            <a:pPr marL="480060" indent="-342900" eaLnBrk="1" fontAlgn="auto" hangingPunct="1">
              <a:lnSpc>
                <a:spcPct val="80000"/>
              </a:lnSpc>
              <a:spcAft>
                <a:spcPts val="0"/>
              </a:spcAft>
              <a:buClr>
                <a:schemeClr val="tx1">
                  <a:shade val="95000"/>
                </a:schemeClr>
              </a:buClr>
              <a:defRPr/>
            </a:pPr>
            <a:endParaRPr lang="en-US" sz="1000" dirty="0" smtClean="0"/>
          </a:p>
          <a:p>
            <a:pPr marL="480060" indent="-342900" eaLnBrk="1" fontAlgn="auto" hangingPunct="1">
              <a:lnSpc>
                <a:spcPct val="80000"/>
              </a:lnSpc>
              <a:spcAft>
                <a:spcPts val="0"/>
              </a:spcAft>
              <a:buClr>
                <a:schemeClr val="tx1">
                  <a:shade val="95000"/>
                </a:schemeClr>
              </a:buClr>
              <a:defRPr/>
            </a:pPr>
            <a:r>
              <a:rPr lang="en-US" sz="2000" dirty="0" smtClean="0"/>
              <a:t>Erosion – improve /no adverse impact</a:t>
            </a:r>
          </a:p>
          <a:p>
            <a:pPr marL="480060" indent="-342900" eaLnBrk="1" fontAlgn="auto" hangingPunct="1">
              <a:lnSpc>
                <a:spcPct val="80000"/>
              </a:lnSpc>
              <a:spcAft>
                <a:spcPts val="0"/>
              </a:spcAft>
              <a:buClr>
                <a:schemeClr val="tx1">
                  <a:shade val="95000"/>
                </a:schemeClr>
              </a:buClr>
              <a:defRPr/>
            </a:pPr>
            <a:endParaRPr lang="en-US" sz="1000" dirty="0" smtClean="0"/>
          </a:p>
          <a:p>
            <a:pPr marL="480060" indent="-342900" eaLnBrk="1" fontAlgn="auto" hangingPunct="1">
              <a:lnSpc>
                <a:spcPct val="80000"/>
              </a:lnSpc>
              <a:spcAft>
                <a:spcPts val="0"/>
              </a:spcAft>
              <a:buClr>
                <a:schemeClr val="tx1">
                  <a:shade val="95000"/>
                </a:schemeClr>
              </a:buClr>
              <a:defRPr/>
            </a:pPr>
            <a:r>
              <a:rPr lang="en-US" sz="2000" dirty="0"/>
              <a:t>W</a:t>
            </a:r>
            <a:r>
              <a:rPr lang="en-US" sz="2000" dirty="0" smtClean="0"/>
              <a:t>ater quality – improve/no adverse impact</a:t>
            </a:r>
          </a:p>
          <a:p>
            <a:pPr marL="480060" indent="-342900" eaLnBrk="1" fontAlgn="auto" hangingPunct="1">
              <a:lnSpc>
                <a:spcPct val="80000"/>
              </a:lnSpc>
              <a:spcAft>
                <a:spcPts val="0"/>
              </a:spcAft>
              <a:buClr>
                <a:schemeClr val="tx1">
                  <a:shade val="95000"/>
                </a:schemeClr>
              </a:buClr>
              <a:defRPr/>
            </a:pPr>
            <a:endParaRPr lang="en-US" sz="1000" dirty="0" smtClean="0"/>
          </a:p>
          <a:p>
            <a:pPr marL="480060" indent="-342900" eaLnBrk="1" fontAlgn="auto" hangingPunct="1">
              <a:lnSpc>
                <a:spcPct val="80000"/>
              </a:lnSpc>
              <a:spcAft>
                <a:spcPts val="0"/>
              </a:spcAft>
              <a:buClr>
                <a:schemeClr val="tx1">
                  <a:shade val="95000"/>
                </a:schemeClr>
              </a:buClr>
              <a:defRPr/>
            </a:pPr>
            <a:r>
              <a:rPr lang="en-US" sz="2000" dirty="0" smtClean="0"/>
              <a:t>Use of privately owned land – easements</a:t>
            </a:r>
            <a:endParaRPr lang="en-US" sz="1000" dirty="0" smtClean="0"/>
          </a:p>
          <a:p>
            <a:pPr marL="480060" indent="-342900" eaLnBrk="1" fontAlgn="auto" hangingPunct="1">
              <a:lnSpc>
                <a:spcPct val="80000"/>
              </a:lnSpc>
              <a:spcAft>
                <a:spcPts val="0"/>
              </a:spcAft>
              <a:buClr>
                <a:schemeClr val="tx1">
                  <a:shade val="95000"/>
                </a:schemeClr>
              </a:buClr>
              <a:defRPr/>
            </a:pPr>
            <a:endParaRPr lang="en-US" sz="2000" dirty="0" smtClean="0"/>
          </a:p>
          <a:p>
            <a:pPr marL="480060" indent="-342900" eaLnBrk="1" fontAlgn="auto" hangingPunct="1">
              <a:lnSpc>
                <a:spcPct val="80000"/>
              </a:lnSpc>
              <a:spcAft>
                <a:spcPts val="0"/>
              </a:spcAft>
              <a:buClr>
                <a:schemeClr val="tx1">
                  <a:shade val="95000"/>
                </a:schemeClr>
              </a:buClr>
              <a:defRPr/>
            </a:pPr>
            <a:r>
              <a:rPr lang="en-US" sz="2000" dirty="0" smtClean="0"/>
              <a:t>Use of publicly owned land – utilities </a:t>
            </a:r>
          </a:p>
          <a:p>
            <a:pPr marL="480060" indent="-342900" eaLnBrk="1" fontAlgn="auto" hangingPunct="1">
              <a:lnSpc>
                <a:spcPct val="80000"/>
              </a:lnSpc>
              <a:spcAft>
                <a:spcPts val="0"/>
              </a:spcAft>
              <a:buClr>
                <a:schemeClr val="tx1">
                  <a:shade val="95000"/>
                </a:schemeClr>
              </a:buClr>
              <a:defRPr/>
            </a:pPr>
            <a:endParaRPr lang="en-US" sz="1000" dirty="0" smtClean="0"/>
          </a:p>
          <a:p>
            <a:pPr marL="480060" indent="-342900" eaLnBrk="1" fontAlgn="auto" hangingPunct="1">
              <a:lnSpc>
                <a:spcPct val="80000"/>
              </a:lnSpc>
              <a:spcAft>
                <a:spcPts val="0"/>
              </a:spcAft>
              <a:buClr>
                <a:schemeClr val="tx1">
                  <a:shade val="95000"/>
                </a:schemeClr>
              </a:buClr>
              <a:defRPr/>
            </a:pPr>
            <a:r>
              <a:rPr lang="en-US" sz="2000" dirty="0" smtClean="0"/>
              <a:t>Connectivity – roadway, bike/pedestrian pathway</a:t>
            </a:r>
          </a:p>
          <a:p>
            <a:pPr marL="480060" indent="-342900" eaLnBrk="1" fontAlgn="auto" hangingPunct="1">
              <a:lnSpc>
                <a:spcPct val="80000"/>
              </a:lnSpc>
              <a:spcAft>
                <a:spcPts val="0"/>
              </a:spcAft>
              <a:buClr>
                <a:schemeClr val="tx1">
                  <a:shade val="95000"/>
                </a:schemeClr>
              </a:buClr>
              <a:defRPr/>
            </a:pPr>
            <a:endParaRPr lang="en-US" sz="1000" dirty="0"/>
          </a:p>
          <a:p>
            <a:pPr marL="480060" indent="-342900" eaLnBrk="1" fontAlgn="auto" hangingPunct="1">
              <a:lnSpc>
                <a:spcPct val="80000"/>
              </a:lnSpc>
              <a:spcAft>
                <a:spcPts val="0"/>
              </a:spcAft>
              <a:buClr>
                <a:schemeClr val="tx1">
                  <a:shade val="95000"/>
                </a:schemeClr>
              </a:buClr>
              <a:defRPr/>
            </a:pPr>
            <a:r>
              <a:rPr lang="en-US" sz="2000" dirty="0" smtClean="0"/>
              <a:t>Neighborhood plan</a:t>
            </a:r>
            <a:endParaRPr lang="en-US" sz="2000" dirty="0"/>
          </a:p>
          <a:p>
            <a:pPr marL="480060" indent="-342900" eaLnBrk="1" fontAlgn="auto" hangingPunct="1">
              <a:lnSpc>
                <a:spcPct val="80000"/>
              </a:lnSpc>
              <a:spcAft>
                <a:spcPts val="0"/>
              </a:spcAft>
              <a:buClr>
                <a:schemeClr val="tx1">
                  <a:shade val="95000"/>
                </a:schemeClr>
              </a:buClr>
              <a:defRPr/>
            </a:pPr>
            <a:endParaRPr lang="en-US" sz="2000" dirty="0"/>
          </a:p>
        </p:txBody>
      </p:sp>
      <p:pic>
        <p:nvPicPr>
          <p:cNvPr id="17412"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1219200"/>
            <a:ext cx="4179888" cy="54102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pPr>
              <a:defRPr/>
            </a:pPr>
            <a:r>
              <a:rPr lang="en-US" dirty="0" smtClean="0">
                <a:solidFill>
                  <a:srgbClr val="FFFF00"/>
                </a:solidFill>
              </a:rPr>
              <a:t>Design:  Construction Plan Set</a:t>
            </a:r>
            <a:endParaRPr lang="en-US" dirty="0">
              <a:solidFill>
                <a:srgbClr val="FFFF00"/>
              </a:solidFill>
            </a:endParaRPr>
          </a:p>
        </p:txBody>
      </p:sp>
      <p:sp>
        <p:nvSpPr>
          <p:cNvPr id="3" name="Content Placeholder 2"/>
          <p:cNvSpPr>
            <a:spLocks noGrp="1"/>
          </p:cNvSpPr>
          <p:nvPr>
            <p:ph sz="half" idx="1"/>
          </p:nvPr>
        </p:nvSpPr>
        <p:spPr>
          <a:xfrm>
            <a:off x="76200" y="1600200"/>
            <a:ext cx="4876800" cy="4525963"/>
          </a:xfrm>
        </p:spPr>
        <p:txBody>
          <a:bodyPr/>
          <a:lstStyle/>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Contents:</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Drainage Maps</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Erosion/Sedimentation Plan</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Traffic Control</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Site Plan View</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Cross-Sections</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Landscape Plan</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Structural Details</a:t>
            </a:r>
            <a:endParaRPr lang="en-US" sz="1800" dirty="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Team:</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Project Engineer </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Project Manager (COA)</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Drainage Engineer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Geotechnical Engineer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Structural Engineer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Landscape Architect</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CAD Designer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Surveyor</a:t>
            </a:r>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smtClean="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a:p>
        </p:txBody>
      </p:sp>
      <p:pic>
        <p:nvPicPr>
          <p:cNvPr id="18436" name="Picture 5" descr="G:\MIP\CIP_Projects\SHL_Parkway\Design\100%\Parkway\Parkway_DraftPlans_20110114.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657600" y="2667000"/>
            <a:ext cx="5164138" cy="3341688"/>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pPr>
              <a:defRPr/>
            </a:pPr>
            <a:r>
              <a:rPr lang="en-US" dirty="0" smtClean="0">
                <a:solidFill>
                  <a:srgbClr val="FFFF00"/>
                </a:solidFill>
              </a:rPr>
              <a:t>Design:  Construction Plan Set</a:t>
            </a:r>
            <a:endParaRPr lang="en-US" dirty="0">
              <a:solidFill>
                <a:srgbClr val="FFFF00"/>
              </a:solidFill>
            </a:endParaRPr>
          </a:p>
        </p:txBody>
      </p:sp>
      <p:sp>
        <p:nvSpPr>
          <p:cNvPr id="3" name="Content Placeholder 2"/>
          <p:cNvSpPr>
            <a:spLocks noGrp="1"/>
          </p:cNvSpPr>
          <p:nvPr>
            <p:ph sz="half" idx="1"/>
          </p:nvPr>
        </p:nvSpPr>
        <p:spPr>
          <a:xfrm>
            <a:off x="228600" y="1600200"/>
            <a:ext cx="4267200" cy="4525963"/>
          </a:xfrm>
        </p:spPr>
        <p:txBody>
          <a:bodyPr/>
          <a:lstStyle/>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WPD Engineer Role</a:t>
            </a:r>
            <a:endParaRPr lang="en-US" sz="1800" dirty="0" smtClean="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smtClean="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a:p>
        </p:txBody>
      </p:sp>
      <p:sp>
        <p:nvSpPr>
          <p:cNvPr id="19460" name="Content Placeholder 3"/>
          <p:cNvSpPr>
            <a:spLocks noGrp="1"/>
          </p:cNvSpPr>
          <p:nvPr>
            <p:ph sz="half" idx="2"/>
          </p:nvPr>
        </p:nvSpPr>
        <p:spPr/>
        <p:txBody>
          <a:bodyPr/>
          <a:lstStyle/>
          <a:p>
            <a:endParaRPr lang="en-US" altLang="en-US" smtClean="0"/>
          </a:p>
        </p:txBody>
      </p:sp>
      <p:pic>
        <p:nvPicPr>
          <p:cNvPr id="19461" name="Picture 5" descr="G:\MIP\CIP_Projects\SHL_Parkway\Design\100%\Parkway\Parkway_DraftPlans_201101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058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pPr>
              <a:defRPr/>
            </a:pPr>
            <a:r>
              <a:rPr lang="en-US" dirty="0" smtClean="0">
                <a:solidFill>
                  <a:srgbClr val="FFFF00"/>
                </a:solidFill>
              </a:rPr>
              <a:t>Design:  Permit</a:t>
            </a:r>
            <a:endParaRPr lang="en-US" dirty="0">
              <a:solidFill>
                <a:srgbClr val="FFFF00"/>
              </a:solidFill>
            </a:endParaRPr>
          </a:p>
        </p:txBody>
      </p:sp>
      <p:sp>
        <p:nvSpPr>
          <p:cNvPr id="3" name="Content Placeholder 2"/>
          <p:cNvSpPr>
            <a:spLocks noGrp="1"/>
          </p:cNvSpPr>
          <p:nvPr>
            <p:ph sz="half" idx="1"/>
          </p:nvPr>
        </p:nvSpPr>
        <p:spPr>
          <a:xfrm>
            <a:off x="228600" y="1600200"/>
            <a:ext cx="4267200" cy="4525963"/>
          </a:xfrm>
        </p:spPr>
        <p:txBody>
          <a:bodyPr/>
          <a:lstStyle/>
          <a:p>
            <a:pPr marL="869315" lvl="1" indent="-411480" eaLnBrk="1" fontAlgn="auto" hangingPunct="1">
              <a:lnSpc>
                <a:spcPct val="80000"/>
              </a:lnSpc>
              <a:spcAft>
                <a:spcPts val="0"/>
              </a:spcAft>
              <a:buClr>
                <a:schemeClr val="tx1">
                  <a:shade val="95000"/>
                </a:schemeClr>
              </a:buClr>
              <a:buFont typeface="Wingdings 2"/>
              <a:buChar char=""/>
              <a:defRPr/>
            </a:pPr>
            <a:endParaRPr lang="en-US" sz="1600" dirty="0"/>
          </a:p>
          <a:p>
            <a:pPr marL="137160" indent="0" eaLnBrk="1" fontAlgn="auto" hangingPunct="1">
              <a:lnSpc>
                <a:spcPct val="80000"/>
              </a:lnSpc>
              <a:spcAft>
                <a:spcPts val="0"/>
              </a:spcAft>
              <a:buClr>
                <a:schemeClr val="tx1">
                  <a:shade val="95000"/>
                </a:schemeClr>
              </a:buClr>
              <a:buFont typeface="Wingdings 2" panose="05020102010507070707" pitchFamily="18" charset="2"/>
              <a:buNone/>
              <a:defRPr/>
            </a:pPr>
            <a:r>
              <a:rPr lang="en-US" sz="1800" dirty="0" smtClean="0"/>
              <a:t>Reviewed for:</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Compliance with code and criteria</a:t>
            </a:r>
          </a:p>
          <a:p>
            <a:pPr marL="1134427" lvl="2" indent="-411480" eaLnBrk="1" fontAlgn="auto" hangingPunct="1">
              <a:lnSpc>
                <a:spcPct val="80000"/>
              </a:lnSpc>
              <a:spcAft>
                <a:spcPts val="0"/>
              </a:spcAft>
              <a:buClr>
                <a:schemeClr val="tx1">
                  <a:shade val="95000"/>
                </a:schemeClr>
              </a:buClr>
              <a:buFont typeface="Wingdings 2"/>
              <a:buChar char=""/>
              <a:defRPr/>
            </a:pPr>
            <a:r>
              <a:rPr lang="en-US" sz="1200" dirty="0" smtClean="0"/>
              <a:t>Land development code</a:t>
            </a:r>
          </a:p>
          <a:p>
            <a:pPr marL="1134427" lvl="2" indent="-411480" eaLnBrk="1" fontAlgn="auto" hangingPunct="1">
              <a:lnSpc>
                <a:spcPct val="80000"/>
              </a:lnSpc>
              <a:spcAft>
                <a:spcPts val="0"/>
              </a:spcAft>
              <a:buClr>
                <a:schemeClr val="tx1">
                  <a:shade val="95000"/>
                </a:schemeClr>
              </a:buClr>
              <a:buFont typeface="Wingdings 2"/>
              <a:buChar char=""/>
              <a:defRPr/>
            </a:pPr>
            <a:r>
              <a:rPr lang="en-US" sz="1200" dirty="0" smtClean="0"/>
              <a:t>Drainage criteria manual</a:t>
            </a:r>
          </a:p>
          <a:p>
            <a:pPr marL="1134427" lvl="2" indent="-411480" eaLnBrk="1" fontAlgn="auto" hangingPunct="1">
              <a:lnSpc>
                <a:spcPct val="80000"/>
              </a:lnSpc>
              <a:spcAft>
                <a:spcPts val="0"/>
              </a:spcAft>
              <a:buClr>
                <a:schemeClr val="tx1">
                  <a:shade val="95000"/>
                </a:schemeClr>
              </a:buClr>
              <a:buFont typeface="Wingdings 2"/>
              <a:buChar char=""/>
              <a:defRPr/>
            </a:pPr>
            <a:r>
              <a:rPr lang="en-US" sz="1200" dirty="0" smtClean="0"/>
              <a:t>Environmental criteria manual</a:t>
            </a:r>
          </a:p>
          <a:p>
            <a:pPr marL="1134427" lvl="2" indent="-411480" eaLnBrk="1" fontAlgn="auto" hangingPunct="1">
              <a:lnSpc>
                <a:spcPct val="80000"/>
              </a:lnSpc>
              <a:spcAft>
                <a:spcPts val="0"/>
              </a:spcAft>
              <a:buClr>
                <a:schemeClr val="tx1">
                  <a:shade val="95000"/>
                </a:schemeClr>
              </a:buClr>
              <a:buFont typeface="Wingdings 2"/>
              <a:buChar char=""/>
              <a:defRPr/>
            </a:pPr>
            <a:r>
              <a:rPr lang="en-US" sz="1200" dirty="0" smtClean="0"/>
              <a:t>Transportation criteria manual</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Appropriate access/easement</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No adverse impact</a:t>
            </a:r>
          </a:p>
          <a:p>
            <a:pPr marL="548640" indent="-411480" eaLnBrk="1" fontAlgn="auto" hangingPunct="1">
              <a:lnSpc>
                <a:spcPct val="80000"/>
              </a:lnSpc>
              <a:spcAft>
                <a:spcPts val="0"/>
              </a:spcAft>
              <a:buClr>
                <a:schemeClr val="tx1">
                  <a:shade val="95000"/>
                </a:schemeClr>
              </a:buClr>
              <a:buFont typeface="Wingdings 2"/>
              <a:buChar char=""/>
              <a:defRPr/>
            </a:pPr>
            <a:endParaRPr lang="en-US" sz="1800" dirty="0"/>
          </a:p>
          <a:p>
            <a:pPr marL="137160" indent="0" eaLnBrk="1" fontAlgn="auto" hangingPunct="1">
              <a:lnSpc>
                <a:spcPct val="80000"/>
              </a:lnSpc>
              <a:spcAft>
                <a:spcPts val="0"/>
              </a:spcAft>
              <a:buClr>
                <a:schemeClr val="tx1">
                  <a:shade val="95000"/>
                </a:schemeClr>
              </a:buClr>
              <a:buFont typeface="Wingdings 2" panose="05020102010507070707" pitchFamily="18" charset="2"/>
              <a:buNone/>
              <a:defRPr/>
            </a:pPr>
            <a:r>
              <a:rPr lang="en-US" sz="1800" dirty="0" smtClean="0"/>
              <a:t>Role of the WPD Engineer:</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Set up the project prior to permitting</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Conduit of information between PM, consultant, and reviewer</a:t>
            </a:r>
          </a:p>
          <a:p>
            <a:pPr marL="869315" lvl="1" indent="-411480" eaLnBrk="1" fontAlgn="auto" hangingPunct="1">
              <a:lnSpc>
                <a:spcPct val="80000"/>
              </a:lnSpc>
              <a:spcAft>
                <a:spcPts val="0"/>
              </a:spcAft>
              <a:buClr>
                <a:schemeClr val="tx1">
                  <a:shade val="95000"/>
                </a:schemeClr>
              </a:buClr>
              <a:buFont typeface="Wingdings 2"/>
              <a:buChar char=""/>
              <a:defRPr/>
            </a:pPr>
            <a:endParaRPr lang="en-US" sz="1600" dirty="0" smtClean="0"/>
          </a:p>
          <a:p>
            <a:pPr marL="548640" indent="-411480" eaLnBrk="1" fontAlgn="auto" hangingPunct="1">
              <a:lnSpc>
                <a:spcPct val="80000"/>
              </a:lnSpc>
              <a:spcAft>
                <a:spcPts val="0"/>
              </a:spcAft>
              <a:buClr>
                <a:schemeClr val="tx1">
                  <a:shade val="95000"/>
                </a:schemeClr>
              </a:buClr>
              <a:buFont typeface="Wingdings 2"/>
              <a:buChar char=""/>
              <a:defRPr/>
            </a:pPr>
            <a:endParaRPr lang="en-US" sz="1800" dirty="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smtClean="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a:p>
        </p:txBody>
      </p:sp>
      <p:pic>
        <p:nvPicPr>
          <p:cNvPr id="20484" name="Picture 2" descr="G:\MIP\CIP_Projects\SHL_Parkway\Design\Site Plan Permit 6.7.1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349375"/>
            <a:ext cx="4081463" cy="5280025"/>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pPr>
              <a:defRPr/>
            </a:pPr>
            <a:r>
              <a:rPr lang="en-US" dirty="0" smtClean="0">
                <a:solidFill>
                  <a:srgbClr val="FFFF00"/>
                </a:solidFill>
              </a:rPr>
              <a:t>Design:  Project Manual</a:t>
            </a:r>
            <a:endParaRPr lang="en-US" dirty="0">
              <a:solidFill>
                <a:srgbClr val="FFFF00"/>
              </a:solidFill>
            </a:endParaRPr>
          </a:p>
        </p:txBody>
      </p:sp>
      <p:sp>
        <p:nvSpPr>
          <p:cNvPr id="3" name="Content Placeholder 2"/>
          <p:cNvSpPr>
            <a:spLocks noGrp="1"/>
          </p:cNvSpPr>
          <p:nvPr>
            <p:ph sz="half" idx="1"/>
          </p:nvPr>
        </p:nvSpPr>
        <p:spPr>
          <a:xfrm>
            <a:off x="228600" y="1600200"/>
            <a:ext cx="4267200" cy="4525963"/>
          </a:xfrm>
        </p:spPr>
        <p:txBody>
          <a:bodyPr/>
          <a:lstStyle/>
          <a:p>
            <a:pPr marL="137160" indent="0" eaLnBrk="1" fontAlgn="auto" hangingPunct="1">
              <a:lnSpc>
                <a:spcPct val="80000"/>
              </a:lnSpc>
              <a:spcAft>
                <a:spcPts val="0"/>
              </a:spcAft>
              <a:buClr>
                <a:schemeClr val="tx1">
                  <a:shade val="95000"/>
                </a:schemeClr>
              </a:buClr>
              <a:buFont typeface="Wingdings 2" panose="05020102010507070707" pitchFamily="18" charset="2"/>
              <a:buNone/>
              <a:defRPr/>
            </a:pPr>
            <a:r>
              <a:rPr lang="en-US" sz="2000" dirty="0" smtClean="0"/>
              <a:t>What is the purpose of a project manual?</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Provides a narrative to the plan set</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Describes the materials and methods of construction</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Quantifies items for a bid</a:t>
            </a:r>
          </a:p>
          <a:p>
            <a:pPr marL="869315" lvl="1" indent="-411480" eaLnBrk="1" fontAlgn="auto" hangingPunct="1">
              <a:lnSpc>
                <a:spcPct val="80000"/>
              </a:lnSpc>
              <a:spcAft>
                <a:spcPts val="0"/>
              </a:spcAft>
              <a:buClr>
                <a:schemeClr val="tx1">
                  <a:shade val="95000"/>
                </a:schemeClr>
              </a:buClr>
              <a:buFont typeface="Wingdings 2"/>
              <a:buChar char=""/>
              <a:defRPr/>
            </a:pPr>
            <a:endParaRPr lang="en-US" sz="1600" dirty="0"/>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Contents</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Bidding requirements</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Contract forms</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Summary of work</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Geotechnical report</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Bid items</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COA standard technical specifications </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Special provisions </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Special specifications</a:t>
            </a:r>
          </a:p>
          <a:p>
            <a:pPr marL="869315" lvl="1" indent="-411480" eaLnBrk="1" fontAlgn="auto" hangingPunct="1">
              <a:lnSpc>
                <a:spcPct val="80000"/>
              </a:lnSpc>
              <a:spcAft>
                <a:spcPts val="0"/>
              </a:spcAft>
              <a:buClr>
                <a:schemeClr val="tx1">
                  <a:shade val="95000"/>
                </a:schemeClr>
              </a:buClr>
              <a:buFont typeface="Wingdings 2"/>
              <a:buChar char=""/>
              <a:defRPr/>
            </a:pPr>
            <a:r>
              <a:rPr lang="en-US" sz="1600" dirty="0" smtClean="0"/>
              <a:t>Stormwater pollution prevention plan</a:t>
            </a:r>
          </a:p>
          <a:p>
            <a:pPr marL="548640" indent="-411480" eaLnBrk="1" fontAlgn="auto" hangingPunct="1">
              <a:lnSpc>
                <a:spcPct val="80000"/>
              </a:lnSpc>
              <a:spcAft>
                <a:spcPts val="0"/>
              </a:spcAft>
              <a:buClr>
                <a:schemeClr val="tx1">
                  <a:shade val="95000"/>
                </a:schemeClr>
              </a:buClr>
              <a:buFont typeface="Wingdings 2"/>
              <a:buChar char=""/>
              <a:defRPr/>
            </a:pPr>
            <a:endParaRPr lang="en-US" sz="1800" dirty="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smtClean="0"/>
          </a:p>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a:p>
        </p:txBody>
      </p:sp>
      <p:pic>
        <p:nvPicPr>
          <p:cNvPr id="21508" name="Picture 5" descr="G:\MIP\CIP_Projects\SHL_Parkway\Bid\Project Manual June 2011\SP-20100274D-20110523-FrontEnd\Specs\Final\132s082007.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19600" y="1249363"/>
            <a:ext cx="4191000" cy="5424487"/>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pPr>
              <a:defRPr/>
            </a:pPr>
            <a:r>
              <a:rPr lang="en-US" dirty="0" smtClean="0">
                <a:solidFill>
                  <a:srgbClr val="FFFF00"/>
                </a:solidFill>
              </a:rPr>
              <a:t>Construction: Implementing Design</a:t>
            </a:r>
            <a:endParaRPr lang="en-US" dirty="0">
              <a:solidFill>
                <a:srgbClr val="FFFF00"/>
              </a:solidFill>
            </a:endParaRPr>
          </a:p>
        </p:txBody>
      </p:sp>
      <p:sp>
        <p:nvSpPr>
          <p:cNvPr id="3" name="Content Placeholder 2"/>
          <p:cNvSpPr>
            <a:spLocks noGrp="1"/>
          </p:cNvSpPr>
          <p:nvPr>
            <p:ph sz="half" idx="1"/>
          </p:nvPr>
        </p:nvSpPr>
        <p:spPr>
          <a:xfrm>
            <a:off x="228600" y="1600200"/>
            <a:ext cx="4267200" cy="4525963"/>
          </a:xfrm>
        </p:spPr>
        <p:txBody>
          <a:bodyPr/>
          <a:lstStyle/>
          <a:p>
            <a:pPr marL="869315" lvl="1" indent="-411480" eaLnBrk="1" fontAlgn="auto" hangingPunct="1">
              <a:lnSpc>
                <a:spcPct val="80000"/>
              </a:lnSpc>
              <a:spcAft>
                <a:spcPts val="0"/>
              </a:spcAft>
              <a:buClr>
                <a:schemeClr val="tx1">
                  <a:shade val="95000"/>
                </a:schemeClr>
              </a:buClr>
              <a:buFont typeface="Wingdings 2"/>
              <a:buChar char=""/>
              <a:defRPr/>
            </a:pPr>
            <a:endParaRPr lang="en-US" sz="1800" dirty="0"/>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Team</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COA Project Manager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WPD Project Engineer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Consultant Project Engineer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Contractor Superintendent</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COA Construction Inspector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COA Environmental Inspector</a:t>
            </a:r>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Role of WPD Engineer:</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Weekly construction meetings</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Provide information to residents</a:t>
            </a:r>
          </a:p>
          <a:p>
            <a:pPr marL="869315" lvl="1" indent="-411480" eaLnBrk="1" fontAlgn="auto" hangingPunct="1">
              <a:lnSpc>
                <a:spcPct val="80000"/>
              </a:lnSpc>
              <a:spcAft>
                <a:spcPts val="0"/>
              </a:spcAft>
              <a:buClr>
                <a:schemeClr val="tx1">
                  <a:shade val="95000"/>
                </a:schemeClr>
              </a:buClr>
              <a:buFont typeface="Wingdings 2"/>
              <a:buChar char=""/>
              <a:defRPr/>
            </a:pPr>
            <a:r>
              <a:rPr lang="en-US" sz="1800" dirty="0" smtClean="0"/>
              <a:t>Review change orders</a:t>
            </a:r>
            <a:endParaRPr lang="en-US" sz="1800" dirty="0"/>
          </a:p>
        </p:txBody>
      </p:sp>
      <p:pic>
        <p:nvPicPr>
          <p:cNvPr id="22532" name="Picture 14" descr="070723 big crane setting CS03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419600" y="2133600"/>
            <a:ext cx="4419600" cy="33147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Steps of a CIP Project</a:t>
            </a:r>
            <a:endParaRPr lang="en-US" dirty="0">
              <a:solidFill>
                <a:srgbClr val="FFFF00"/>
              </a:solidFill>
            </a:endParaRPr>
          </a:p>
        </p:txBody>
      </p:sp>
      <p:sp>
        <p:nvSpPr>
          <p:cNvPr id="5123" name="Content Placeholder 2"/>
          <p:cNvSpPr>
            <a:spLocks noGrp="1"/>
          </p:cNvSpPr>
          <p:nvPr>
            <p:ph idx="1"/>
          </p:nvPr>
        </p:nvSpPr>
        <p:spPr/>
        <p:txBody>
          <a:bodyPr/>
          <a:lstStyle/>
          <a:p>
            <a:r>
              <a:rPr lang="en-US" altLang="en-US" smtClean="0"/>
              <a:t>Identify </a:t>
            </a:r>
          </a:p>
          <a:p>
            <a:r>
              <a:rPr lang="en-US" altLang="en-US" smtClean="0"/>
              <a:t>Verify </a:t>
            </a:r>
          </a:p>
          <a:p>
            <a:r>
              <a:rPr lang="en-US" altLang="en-US" smtClean="0"/>
              <a:t>Prioritize </a:t>
            </a:r>
          </a:p>
          <a:p>
            <a:r>
              <a:rPr lang="en-US" altLang="en-US" smtClean="0"/>
              <a:t>Analyze </a:t>
            </a:r>
          </a:p>
          <a:p>
            <a:r>
              <a:rPr lang="en-US" altLang="en-US" smtClean="0"/>
              <a:t>Design</a:t>
            </a:r>
          </a:p>
          <a:p>
            <a:r>
              <a:rPr lang="en-US" altLang="en-US" smtClean="0"/>
              <a:t>Permit</a:t>
            </a:r>
          </a:p>
          <a:p>
            <a:r>
              <a:rPr lang="en-US" altLang="en-US" smtClean="0"/>
              <a:t>Project Manual</a:t>
            </a:r>
          </a:p>
          <a:p>
            <a:r>
              <a:rPr lang="en-US" altLang="en-US" smtClean="0"/>
              <a:t>Construction Oversight</a:t>
            </a:r>
          </a:p>
          <a:p>
            <a:endParaRPr lang="en-US" altLang="en-US" smtClean="0"/>
          </a:p>
          <a:p>
            <a:endParaRPr lang="en-US" altLang="en-US" smtClean="0"/>
          </a:p>
        </p:txBody>
      </p:sp>
      <p:pic>
        <p:nvPicPr>
          <p:cNvPr id="5124" name="Picture 4" descr="G:\WatershedEngineering\CreekFloodHazardMitigation\Pictures\20131219_Group\P10005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3716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altLang="en-US" smtClean="0"/>
              <a:t>Parkway Channel Improvement and Stream Stabilization</a:t>
            </a:r>
          </a:p>
        </p:txBody>
      </p:sp>
      <p:sp>
        <p:nvSpPr>
          <p:cNvPr id="3" name="Subtitle 2"/>
          <p:cNvSpPr>
            <a:spLocks noGrp="1"/>
          </p:cNvSpPr>
          <p:nvPr>
            <p:ph type="subTitle" idx="1"/>
          </p:nvPr>
        </p:nvSpPr>
        <p:spPr/>
        <p:txBody>
          <a:bodyPr rtlCol="0">
            <a:normAutofit/>
          </a:bodyPr>
          <a:lstStyle/>
          <a:p>
            <a:pPr eaLnBrk="1" fontAlgn="auto" hangingPunct="1">
              <a:spcAft>
                <a:spcPts val="0"/>
              </a:spcAft>
              <a:defRPr/>
            </a:pPr>
            <a:r>
              <a:rPr lang="en-US" dirty="0" smtClean="0"/>
              <a:t>CIP ID No. 5789.087</a:t>
            </a:r>
          </a:p>
          <a:p>
            <a:pPr eaLnBrk="1" fontAlgn="auto" hangingPunct="1">
              <a:spcAft>
                <a:spcPts val="0"/>
              </a:spcAft>
              <a:defRPr/>
            </a:pPr>
            <a:r>
              <a:rPr lang="en-US" dirty="0" smtClean="0"/>
              <a:t>Final Completion June 2012</a:t>
            </a:r>
          </a:p>
        </p:txBody>
      </p:sp>
      <p:pic>
        <p:nvPicPr>
          <p:cNvPr id="20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8674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359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p:txBody>
          <a:bodyPr/>
          <a:lstStyle/>
          <a:p>
            <a:r>
              <a:rPr lang="en-US" altLang="en-US" smtClean="0"/>
              <a:t>WPD Mission Goals</a:t>
            </a:r>
          </a:p>
        </p:txBody>
      </p:sp>
      <p:sp>
        <p:nvSpPr>
          <p:cNvPr id="3075" name="Content Placeholder 6"/>
          <p:cNvSpPr>
            <a:spLocks noGrp="1"/>
          </p:cNvSpPr>
          <p:nvPr>
            <p:ph idx="1"/>
          </p:nvPr>
        </p:nvSpPr>
        <p:spPr>
          <a:xfrm>
            <a:off x="152400" y="990600"/>
            <a:ext cx="8788400" cy="4525963"/>
          </a:xfrm>
        </p:spPr>
        <p:txBody>
          <a:bodyPr/>
          <a:lstStyle/>
          <a:p>
            <a:pPr marL="0" indent="0">
              <a:buFont typeface="Arial" panose="020B0604020202020204" pitchFamily="34" charset="0"/>
              <a:buNone/>
            </a:pPr>
            <a:r>
              <a:rPr lang="en-US" altLang="en-US" sz="2800" b="1" u="sng" smtClean="0"/>
              <a:t>Flood Control</a:t>
            </a:r>
          </a:p>
          <a:p>
            <a:pPr marL="0" indent="0">
              <a:buFont typeface="Arial" panose="020B0604020202020204" pitchFamily="34" charset="0"/>
              <a:buNone/>
            </a:pPr>
            <a:r>
              <a:rPr lang="en-US" altLang="en-US" sz="2400" smtClean="0"/>
              <a:t>Increased capacity of infrastructure from Parkway Drive to Shoal Creek, replaced failing masonry wall channel with ~ 175-ft of 4x4 box culvert</a:t>
            </a:r>
          </a:p>
          <a:p>
            <a:pPr marL="0" indent="0">
              <a:buFont typeface="Arial" panose="020B0604020202020204" pitchFamily="34" charset="0"/>
              <a:buNone/>
            </a:pPr>
            <a:r>
              <a:rPr lang="en-US" altLang="en-US" sz="2800" b="1" u="sng" smtClean="0"/>
              <a:t>Erosion Control</a:t>
            </a:r>
          </a:p>
          <a:p>
            <a:pPr marL="0" indent="0">
              <a:buFont typeface="Arial" panose="020B0604020202020204" pitchFamily="34" charset="0"/>
              <a:buNone/>
            </a:pPr>
            <a:r>
              <a:rPr lang="en-US" altLang="en-US" sz="2400" smtClean="0"/>
              <a:t>Stabilized culvert outlet and 170-ft of eroded creek bank with combination of MSE walls, soil lifts, vegetation, armored transitions</a:t>
            </a:r>
          </a:p>
          <a:p>
            <a:pPr marL="0" indent="0">
              <a:buFont typeface="Arial" panose="020B0604020202020204" pitchFamily="34" charset="0"/>
              <a:buNone/>
            </a:pPr>
            <a:r>
              <a:rPr lang="en-US" altLang="en-US" sz="2800" b="1" u="sng" smtClean="0"/>
              <a:t>Riparian Restoration</a:t>
            </a:r>
          </a:p>
          <a:p>
            <a:pPr marL="0" indent="0">
              <a:buFont typeface="Arial" panose="020B0604020202020204" pitchFamily="34" charset="0"/>
              <a:buNone/>
            </a:pPr>
            <a:r>
              <a:rPr lang="en-US" altLang="en-US" sz="2400" smtClean="0"/>
              <a:t>Removed invasive plants from creek bank and private property and replaced with natives and adapted natives.</a:t>
            </a:r>
          </a:p>
          <a:p>
            <a:pPr marL="0" indent="0">
              <a:buFont typeface="Arial" panose="020B0604020202020204" pitchFamily="34" charset="0"/>
              <a:buNone/>
            </a:pPr>
            <a:r>
              <a:rPr lang="en-US" altLang="en-US" sz="2800" b="1" u="sng" smtClean="0"/>
              <a:t>Field Operations</a:t>
            </a:r>
          </a:p>
          <a:p>
            <a:pPr marL="0" indent="0">
              <a:buFont typeface="Arial" panose="020B0604020202020204" pitchFamily="34" charset="0"/>
              <a:buNone/>
            </a:pPr>
            <a:r>
              <a:rPr lang="en-US" altLang="en-US" sz="2400" smtClean="0"/>
              <a:t>Provided permanent access to Shoal Creek                                       down to the N. Lamar culvert system</a:t>
            </a:r>
          </a:p>
        </p:txBody>
      </p:sp>
      <p:pic>
        <p:nvPicPr>
          <p:cNvPr id="30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80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1143000"/>
          </a:xfrm>
        </p:spPr>
        <p:txBody>
          <a:bodyPr/>
          <a:lstStyle/>
          <a:p>
            <a:pPr eaLnBrk="1" hangingPunct="1"/>
            <a:r>
              <a:rPr lang="en-US" altLang="en-US" smtClean="0"/>
              <a:t>Before &amp; After</a:t>
            </a:r>
          </a:p>
        </p:txBody>
      </p:sp>
      <p:pic>
        <p:nvPicPr>
          <p:cNvPr id="4099"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6800" y="1219200"/>
            <a:ext cx="3487738" cy="4649788"/>
          </a:xfrm>
        </p:spPr>
      </p:pic>
      <p:pic>
        <p:nvPicPr>
          <p:cNvPr id="41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35814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Content Placeholder 9"/>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514600" y="3929063"/>
            <a:ext cx="2079625" cy="2773362"/>
          </a:xfrm>
        </p:spPr>
      </p:pic>
    </p:spTree>
    <p:extLst>
      <p:ext uri="{BB962C8B-B14F-4D97-AF65-F5344CB8AC3E}">
        <p14:creationId xmlns:p14="http://schemas.microsoft.com/office/powerpoint/2010/main" val="2379549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143000"/>
          </a:xfrm>
        </p:spPr>
        <p:txBody>
          <a:bodyPr/>
          <a:lstStyle/>
          <a:p>
            <a:pPr eaLnBrk="1" hangingPunct="1"/>
            <a:r>
              <a:rPr lang="en-US" altLang="en-US" smtClean="0"/>
              <a:t>Before &amp; After</a:t>
            </a:r>
          </a:p>
        </p:txBody>
      </p:sp>
      <p:pic>
        <p:nvPicPr>
          <p:cNvPr id="5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914400"/>
            <a:ext cx="3394075" cy="4525963"/>
          </a:xfrm>
        </p:spPr>
      </p:pic>
      <p:pic>
        <p:nvPicPr>
          <p:cNvPr id="5125"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981200" y="4111625"/>
            <a:ext cx="3640138" cy="2728913"/>
          </a:xfrm>
        </p:spPr>
      </p:pic>
      <p:pic>
        <p:nvPicPr>
          <p:cNvPr id="5126"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8863" y="10668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892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1143000"/>
          </a:xfrm>
        </p:spPr>
        <p:txBody>
          <a:bodyPr/>
          <a:lstStyle/>
          <a:p>
            <a:pPr eaLnBrk="1" hangingPunct="1"/>
            <a:r>
              <a:rPr lang="en-US" altLang="en-US" smtClean="0"/>
              <a:t>Before &amp; After</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347913"/>
            <a:ext cx="4038600" cy="3028950"/>
          </a:xfrm>
        </p:spPr>
      </p:pic>
      <p:pic>
        <p:nvPicPr>
          <p:cNvPr id="6149"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53000" y="1219200"/>
            <a:ext cx="3394075" cy="4525963"/>
          </a:xfrm>
        </p:spPr>
      </p:pic>
    </p:spTree>
    <p:extLst>
      <p:ext uri="{BB962C8B-B14F-4D97-AF65-F5344CB8AC3E}">
        <p14:creationId xmlns:p14="http://schemas.microsoft.com/office/powerpoint/2010/main" val="468836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pPr eaLnBrk="1" hangingPunct="1"/>
            <a:r>
              <a:rPr lang="en-US" altLang="en-US" smtClean="0"/>
              <a:t>Construction</a:t>
            </a:r>
          </a:p>
        </p:txBody>
      </p:sp>
      <p:pic>
        <p:nvPicPr>
          <p:cNvPr id="71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295400"/>
            <a:ext cx="3394075" cy="4525963"/>
          </a:xfrm>
        </p:spPr>
      </p:pic>
      <p:sp>
        <p:nvSpPr>
          <p:cNvPr id="7173" name="TextBox 4"/>
          <p:cNvSpPr txBox="1">
            <a:spLocks noChangeArrowheads="1"/>
          </p:cNvSpPr>
          <p:nvPr/>
        </p:nvSpPr>
        <p:spPr bwMode="auto">
          <a:xfrm>
            <a:off x="762000" y="6257925"/>
            <a:ext cx="4343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prstClr val="black"/>
                </a:solidFill>
              </a:rPr>
              <a:t>January 2012: Excavating &amp; forming the junction box</a:t>
            </a:r>
          </a:p>
        </p:txBody>
      </p:sp>
      <p:pic>
        <p:nvPicPr>
          <p:cNvPr id="7174" name="Content Placeholder 10"/>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79463" y="1600200"/>
            <a:ext cx="3394075" cy="4525963"/>
          </a:xfrm>
        </p:spPr>
      </p:pic>
    </p:spTree>
    <p:extLst>
      <p:ext uri="{BB962C8B-B14F-4D97-AF65-F5344CB8AC3E}">
        <p14:creationId xmlns:p14="http://schemas.microsoft.com/office/powerpoint/2010/main" val="3534955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52400"/>
            <a:ext cx="8229600" cy="1143000"/>
          </a:xfrm>
        </p:spPr>
        <p:txBody>
          <a:bodyPr/>
          <a:lstStyle/>
          <a:p>
            <a:pPr eaLnBrk="1" hangingPunct="1"/>
            <a:r>
              <a:rPr lang="en-US" altLang="en-US" smtClean="0"/>
              <a:t>Construction</a:t>
            </a:r>
          </a:p>
        </p:txBody>
      </p:sp>
      <p:pic>
        <p:nvPicPr>
          <p:cNvPr id="81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4"/>
          <p:cNvSpPr txBox="1">
            <a:spLocks noChangeArrowheads="1"/>
          </p:cNvSpPr>
          <p:nvPr/>
        </p:nvSpPr>
        <p:spPr bwMode="auto">
          <a:xfrm>
            <a:off x="685800" y="6257925"/>
            <a:ext cx="4724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prstClr val="black"/>
                </a:solidFill>
              </a:rPr>
              <a:t>February/March 2012: Excavating &amp; placing precast box culverts, 1501 Parkway driveway</a:t>
            </a:r>
          </a:p>
        </p:txBody>
      </p:sp>
      <p:pic>
        <p:nvPicPr>
          <p:cNvPr id="8197"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79463" y="1600200"/>
            <a:ext cx="3394075" cy="4525963"/>
          </a:xfrm>
        </p:spPr>
      </p:pic>
      <p:pic>
        <p:nvPicPr>
          <p:cNvPr id="8198"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76800" y="1295400"/>
            <a:ext cx="3394075" cy="4525963"/>
          </a:xfrm>
        </p:spPr>
      </p:pic>
    </p:spTree>
    <p:extLst>
      <p:ext uri="{BB962C8B-B14F-4D97-AF65-F5344CB8AC3E}">
        <p14:creationId xmlns:p14="http://schemas.microsoft.com/office/powerpoint/2010/main" val="1283087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52400"/>
            <a:ext cx="8229600" cy="1143000"/>
          </a:xfrm>
        </p:spPr>
        <p:txBody>
          <a:bodyPr/>
          <a:lstStyle/>
          <a:p>
            <a:pPr eaLnBrk="1" hangingPunct="1"/>
            <a:r>
              <a:rPr lang="en-US" altLang="en-US" smtClean="0"/>
              <a:t>Construction</a:t>
            </a:r>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p:cNvSpPr txBox="1">
            <a:spLocks noChangeArrowheads="1"/>
          </p:cNvSpPr>
          <p:nvPr/>
        </p:nvSpPr>
        <p:spPr bwMode="auto">
          <a:xfrm>
            <a:off x="685800" y="6257925"/>
            <a:ext cx="4724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prstClr val="black"/>
                </a:solidFill>
              </a:rPr>
              <a:t>April 2012: Forming cast-in-place culvert, MSE wall</a:t>
            </a:r>
          </a:p>
        </p:txBody>
      </p:sp>
      <p:pic>
        <p:nvPicPr>
          <p:cNvPr id="9221"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79463" y="1600200"/>
            <a:ext cx="3394075" cy="4525963"/>
          </a:xfrm>
        </p:spPr>
      </p:pic>
      <p:pic>
        <p:nvPicPr>
          <p:cNvPr id="9222"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53000" y="1295400"/>
            <a:ext cx="3394075" cy="4525963"/>
          </a:xfrm>
        </p:spPr>
      </p:pic>
    </p:spTree>
    <p:extLst>
      <p:ext uri="{BB962C8B-B14F-4D97-AF65-F5344CB8AC3E}">
        <p14:creationId xmlns:p14="http://schemas.microsoft.com/office/powerpoint/2010/main" val="2885060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52400"/>
            <a:ext cx="8229600" cy="1143000"/>
          </a:xfrm>
        </p:spPr>
        <p:txBody>
          <a:bodyPr/>
          <a:lstStyle/>
          <a:p>
            <a:pPr eaLnBrk="1" hangingPunct="1"/>
            <a:r>
              <a:rPr lang="en-US" altLang="en-US" smtClean="0"/>
              <a:t>Construction</a:t>
            </a:r>
          </a:p>
        </p:txBody>
      </p:sp>
      <p:pic>
        <p:nvPicPr>
          <p:cNvPr id="10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685800" y="6257925"/>
            <a:ext cx="4724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prstClr val="black"/>
                </a:solidFill>
              </a:rPr>
              <a:t>April/May 2012: MSE wall</a:t>
            </a:r>
          </a:p>
        </p:txBody>
      </p:sp>
      <p:pic>
        <p:nvPicPr>
          <p:cNvPr id="10245"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79463" y="1600200"/>
            <a:ext cx="3394075" cy="4525963"/>
          </a:xfrm>
        </p:spPr>
      </p:pic>
      <p:pic>
        <p:nvPicPr>
          <p:cNvPr id="1024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343400" y="1752600"/>
            <a:ext cx="4529138" cy="3395663"/>
          </a:xfrm>
        </p:spPr>
      </p:pic>
    </p:spTree>
    <p:extLst>
      <p:ext uri="{BB962C8B-B14F-4D97-AF65-F5344CB8AC3E}">
        <p14:creationId xmlns:p14="http://schemas.microsoft.com/office/powerpoint/2010/main" val="310340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pPr eaLnBrk="1" hangingPunct="1"/>
            <a:r>
              <a:rPr lang="en-US" altLang="en-US" smtClean="0"/>
              <a:t>Construction</a:t>
            </a:r>
          </a:p>
        </p:txBody>
      </p:sp>
      <p:pic>
        <p:nvPicPr>
          <p:cNvPr id="112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59436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4"/>
          <p:cNvSpPr txBox="1">
            <a:spLocks noChangeArrowheads="1"/>
          </p:cNvSpPr>
          <p:nvPr/>
        </p:nvSpPr>
        <p:spPr bwMode="auto">
          <a:xfrm>
            <a:off x="685800" y="6257925"/>
            <a:ext cx="4724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prstClr val="black"/>
                </a:solidFill>
              </a:rPr>
              <a:t>June 2012: Vegetation</a:t>
            </a:r>
          </a:p>
        </p:txBody>
      </p:sp>
      <p:pic>
        <p:nvPicPr>
          <p:cNvPr id="11269"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447800"/>
            <a:ext cx="4038600" cy="3028950"/>
          </a:xfrm>
        </p:spPr>
      </p:pic>
      <p:pic>
        <p:nvPicPr>
          <p:cNvPr id="11270"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00600" y="1219200"/>
            <a:ext cx="4038600" cy="3028950"/>
          </a:xfrm>
        </p:spPr>
      </p:pic>
      <p:pic>
        <p:nvPicPr>
          <p:cNvPr id="1127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402013"/>
            <a:ext cx="24955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2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rgbClr val="FFFF00"/>
                </a:solidFill>
              </a:rPr>
              <a:t>Identify: Locating the problem</a:t>
            </a:r>
            <a:endParaRPr lang="en-US" dirty="0">
              <a:solidFill>
                <a:srgbClr val="FFFF00"/>
              </a:solidFill>
            </a:endParaRPr>
          </a:p>
        </p:txBody>
      </p:sp>
      <p:sp>
        <p:nvSpPr>
          <p:cNvPr id="5123" name="Content Placeholder 2"/>
          <p:cNvSpPr>
            <a:spLocks noGrp="1"/>
          </p:cNvSpPr>
          <p:nvPr>
            <p:ph idx="1"/>
          </p:nvPr>
        </p:nvSpPr>
        <p:spPr>
          <a:xfrm>
            <a:off x="152400" y="1600200"/>
            <a:ext cx="8839200" cy="4708525"/>
          </a:xfrm>
        </p:spPr>
        <p:txBody>
          <a:bodyPr/>
          <a:lstStyle/>
          <a:p>
            <a:pPr marL="136525" indent="0" algn="ctr">
              <a:buFont typeface="Wingdings 2" panose="05020102010507070707" pitchFamily="18" charset="2"/>
              <a:buNone/>
              <a:defRPr/>
            </a:pPr>
            <a:r>
              <a:rPr lang="en-US" dirty="0" smtClean="0"/>
              <a:t>Goal: Reduce flood hazards to citizens of Austin</a:t>
            </a:r>
          </a:p>
          <a:p>
            <a:pPr>
              <a:defRPr/>
            </a:pPr>
            <a:endParaRPr lang="en-US" dirty="0" smtClean="0"/>
          </a:p>
          <a:p>
            <a:pPr>
              <a:defRPr/>
            </a:pPr>
            <a:endParaRPr lang="en-US" dirty="0" smtClean="0"/>
          </a:p>
        </p:txBody>
      </p:sp>
      <p:pic>
        <p:nvPicPr>
          <p:cNvPr id="6148" name="Picture 10" descr="FS cluster7 Pinehur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2209800"/>
            <a:ext cx="55626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52400"/>
            <a:ext cx="8229600" cy="990600"/>
          </a:xfrm>
        </p:spPr>
        <p:txBody>
          <a:bodyPr/>
          <a:lstStyle/>
          <a:p>
            <a:pPr eaLnBrk="1" hangingPunct="1"/>
            <a:r>
              <a:rPr lang="en-US" altLang="en-US" smtClean="0"/>
              <a:t>Schedule</a:t>
            </a:r>
          </a:p>
        </p:txBody>
      </p:sp>
      <p:sp>
        <p:nvSpPr>
          <p:cNvPr id="12291" name="Content Placeholder 3"/>
          <p:cNvSpPr>
            <a:spLocks noGrp="1"/>
          </p:cNvSpPr>
          <p:nvPr>
            <p:ph idx="1"/>
          </p:nvPr>
        </p:nvSpPr>
        <p:spPr>
          <a:xfrm>
            <a:off x="457200" y="914400"/>
            <a:ext cx="8229600" cy="4876800"/>
          </a:xfrm>
        </p:spPr>
        <p:txBody>
          <a:bodyPr/>
          <a:lstStyle/>
          <a:p>
            <a:r>
              <a:rPr lang="en-US" altLang="en-US" sz="2400" smtClean="0"/>
              <a:t>Preliminary Phase: 2007-2009</a:t>
            </a:r>
          </a:p>
          <a:p>
            <a:pPr lvl="1"/>
            <a:r>
              <a:rPr lang="en-US" altLang="en-US" sz="2000" smtClean="0"/>
              <a:t>Acquired funding</a:t>
            </a:r>
          </a:p>
          <a:p>
            <a:r>
              <a:rPr lang="en-US" altLang="en-US" sz="2400" smtClean="0"/>
              <a:t>Design Phase: January 2009 – July 2011 (2 1/2 YR)</a:t>
            </a:r>
          </a:p>
          <a:p>
            <a:pPr lvl="1"/>
            <a:r>
              <a:rPr lang="en-US" altLang="en-US" sz="2000" smtClean="0"/>
              <a:t>30% June 2009</a:t>
            </a:r>
          </a:p>
          <a:p>
            <a:pPr lvl="1"/>
            <a:r>
              <a:rPr lang="en-US" altLang="en-US" sz="2000" smtClean="0"/>
              <a:t>60% August 2009</a:t>
            </a:r>
          </a:p>
          <a:p>
            <a:pPr lvl="1"/>
            <a:r>
              <a:rPr lang="en-US" altLang="en-US" sz="2000" smtClean="0"/>
              <a:t>90% July 2010</a:t>
            </a:r>
          </a:p>
          <a:p>
            <a:pPr lvl="2"/>
            <a:r>
              <a:rPr lang="en-US" altLang="en-US" sz="1800" smtClean="0"/>
              <a:t>Additional easement &amp; scope</a:t>
            </a:r>
          </a:p>
          <a:p>
            <a:pPr lvl="2"/>
            <a:r>
              <a:rPr lang="en-US" altLang="en-US" sz="1800" smtClean="0"/>
              <a:t>Scope revision between Sept. 2009-March 2010</a:t>
            </a:r>
          </a:p>
          <a:p>
            <a:pPr lvl="2"/>
            <a:r>
              <a:rPr lang="en-US" altLang="en-US" sz="1800" smtClean="0"/>
              <a:t>Extension of bank stabilization, additional landscaping</a:t>
            </a:r>
          </a:p>
          <a:p>
            <a:pPr lvl="1"/>
            <a:r>
              <a:rPr lang="en-US" altLang="en-US" sz="2000" smtClean="0"/>
              <a:t>Permitting September 2010 – April 2011</a:t>
            </a:r>
          </a:p>
          <a:p>
            <a:pPr lvl="1"/>
            <a:r>
              <a:rPr lang="en-US" altLang="en-US" sz="2000" smtClean="0"/>
              <a:t>Project Manual Finalized May 2011-June 2011</a:t>
            </a:r>
          </a:p>
          <a:p>
            <a:r>
              <a:rPr lang="en-US" altLang="en-US" sz="2400" smtClean="0"/>
              <a:t>Bid Phase: July 2011 – November 2011 (5 months)</a:t>
            </a:r>
          </a:p>
          <a:p>
            <a:pPr lvl="1"/>
            <a:r>
              <a:rPr lang="en-US" altLang="en-US" sz="2000" smtClean="0"/>
              <a:t>1 rebid</a:t>
            </a:r>
          </a:p>
          <a:p>
            <a:r>
              <a:rPr lang="en-US" altLang="en-US" sz="2400" smtClean="0"/>
              <a:t>Construction Phase: December 2011-June 2012 (7 months)</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6140450"/>
            <a:ext cx="27241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503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altLang="en-US" smtClean="0"/>
              <a:t>Public Private Partnership (P3)</a:t>
            </a:r>
            <a:br>
              <a:rPr lang="en-US" altLang="en-US" smtClean="0"/>
            </a:br>
            <a:r>
              <a:rPr lang="en-US" altLang="en-US" smtClean="0"/>
              <a:t>South Shore Storm Drain Improvements</a:t>
            </a:r>
            <a:br>
              <a:rPr lang="en-US" altLang="en-US" smtClean="0"/>
            </a:br>
            <a:endParaRPr lang="en-US"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charset="0"/>
              <a:buNone/>
              <a:defRPr/>
            </a:pPr>
            <a:r>
              <a:rPr lang="en-US" altLang="en-US" dirty="0"/>
              <a:t>Project# </a:t>
            </a:r>
            <a:r>
              <a:rPr lang="en-US" altLang="en-US" dirty="0" smtClean="0"/>
              <a:t>5789.100</a:t>
            </a:r>
          </a:p>
          <a:p>
            <a:pPr eaLnBrk="1" fontAlgn="auto" hangingPunct="1">
              <a:spcAft>
                <a:spcPts val="0"/>
              </a:spcAft>
              <a:buFont typeface="Arial" charset="0"/>
              <a:buNone/>
              <a:defRPr/>
            </a:pPr>
            <a:r>
              <a:rPr lang="en-US" dirty="0" smtClean="0"/>
              <a:t>Final Completion December 2012</a:t>
            </a:r>
          </a:p>
        </p:txBody>
      </p:sp>
      <p:pic>
        <p:nvPicPr>
          <p:cNvPr id="20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867400"/>
            <a:ext cx="327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990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1"/>
          <p:cNvSpPr>
            <a:spLocks noGrp="1"/>
          </p:cNvSpPr>
          <p:nvPr>
            <p:ph idx="1"/>
          </p:nvPr>
        </p:nvSpPr>
        <p:spPr/>
        <p:txBody>
          <a:bodyPr/>
          <a:lstStyle/>
          <a:p>
            <a:pPr eaLnBrk="1" hangingPunct="1"/>
            <a:endParaRPr lang="en-US" altLang="en-US" smtClean="0"/>
          </a:p>
        </p:txBody>
      </p:sp>
      <p:sp>
        <p:nvSpPr>
          <p:cNvPr id="3075" name="Title 2"/>
          <p:cNvSpPr>
            <a:spLocks noGrp="1"/>
          </p:cNvSpPr>
          <p:nvPr>
            <p:ph type="title"/>
          </p:nvPr>
        </p:nvSpPr>
        <p:spPr>
          <a:xfrm>
            <a:off x="457200" y="76200"/>
            <a:ext cx="8229600" cy="1143000"/>
          </a:xfrm>
        </p:spPr>
        <p:txBody>
          <a:bodyPr/>
          <a:lstStyle/>
          <a:p>
            <a:pPr eaLnBrk="1" hangingPunct="1"/>
            <a:r>
              <a:rPr lang="en-US" altLang="en-US" smtClean="0"/>
              <a:t>Proposed Private Development</a:t>
            </a:r>
          </a:p>
        </p:txBody>
      </p:sp>
      <p:pic>
        <p:nvPicPr>
          <p:cNvPr id="3076" name="Picture 2"/>
          <p:cNvPicPr>
            <a:picLocks noChangeAspect="1" noChangeArrowheads="1"/>
          </p:cNvPicPr>
          <p:nvPr/>
        </p:nvPicPr>
        <p:blipFill>
          <a:blip r:embed="rId2">
            <a:extLst>
              <a:ext uri="{28A0092B-C50C-407E-A947-70E740481C1C}">
                <a14:useLocalDpi xmlns:a14="http://schemas.microsoft.com/office/drawing/2010/main" val="0"/>
              </a:ext>
            </a:extLst>
          </a:blip>
          <a:srcRect l="26804" t="25259" r="7880" b="3305"/>
          <a:stretch>
            <a:fillRect/>
          </a:stretch>
        </p:blipFill>
        <p:spPr bwMode="auto">
          <a:xfrm>
            <a:off x="228600" y="992188"/>
            <a:ext cx="8586788" cy="586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80988" y="2306638"/>
            <a:ext cx="6940550" cy="3762375"/>
          </a:xfrm>
          <a:custGeom>
            <a:avLst/>
            <a:gdLst>
              <a:gd name="connsiteX0" fmla="*/ 51954 w 6941127"/>
              <a:gd name="connsiteY0" fmla="*/ 1039091 h 3761509"/>
              <a:gd name="connsiteX1" fmla="*/ 748145 w 6941127"/>
              <a:gd name="connsiteY1" fmla="*/ 0 h 3761509"/>
              <a:gd name="connsiteX2" fmla="*/ 6941127 w 6941127"/>
              <a:gd name="connsiteY2" fmla="*/ 135082 h 3761509"/>
              <a:gd name="connsiteX3" fmla="*/ 5860472 w 6941127"/>
              <a:gd name="connsiteY3" fmla="*/ 1974273 h 3761509"/>
              <a:gd name="connsiteX4" fmla="*/ 4426527 w 6941127"/>
              <a:gd name="connsiteY4" fmla="*/ 3761509 h 3761509"/>
              <a:gd name="connsiteX5" fmla="*/ 4343400 w 6941127"/>
              <a:gd name="connsiteY5" fmla="*/ 3657600 h 3761509"/>
              <a:gd name="connsiteX6" fmla="*/ 4291445 w 6941127"/>
              <a:gd name="connsiteY6" fmla="*/ 3605645 h 3761509"/>
              <a:gd name="connsiteX7" fmla="*/ 2389909 w 6941127"/>
              <a:gd name="connsiteY7" fmla="*/ 1891145 h 3761509"/>
              <a:gd name="connsiteX8" fmla="*/ 852054 w 6941127"/>
              <a:gd name="connsiteY8" fmla="*/ 2182091 h 3761509"/>
              <a:gd name="connsiteX9" fmla="*/ 0 w 6941127"/>
              <a:gd name="connsiteY9" fmla="*/ 1070263 h 37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1127" h="3761509">
                <a:moveTo>
                  <a:pt x="51954" y="1039091"/>
                </a:moveTo>
                <a:lnTo>
                  <a:pt x="748145" y="0"/>
                </a:lnTo>
                <a:lnTo>
                  <a:pt x="6941127" y="135082"/>
                </a:lnTo>
                <a:lnTo>
                  <a:pt x="5860472" y="1974273"/>
                </a:lnTo>
                <a:lnTo>
                  <a:pt x="4426527" y="3761509"/>
                </a:lnTo>
                <a:cubicBezTo>
                  <a:pt x="4398818" y="3726873"/>
                  <a:pt x="4372450" y="3691119"/>
                  <a:pt x="4343400" y="3657600"/>
                </a:cubicBezTo>
                <a:cubicBezTo>
                  <a:pt x="4327360" y="3639092"/>
                  <a:pt x="4291445" y="3605645"/>
                  <a:pt x="4291445" y="3605645"/>
                </a:cubicBezTo>
                <a:lnTo>
                  <a:pt x="2389909" y="1891145"/>
                </a:lnTo>
                <a:lnTo>
                  <a:pt x="852054" y="2182091"/>
                </a:lnTo>
                <a:lnTo>
                  <a:pt x="0" y="1070263"/>
                </a:lnTo>
              </a:path>
            </a:pathLst>
          </a:custGeom>
          <a:solidFill>
            <a:srgbClr val="FFFF00">
              <a:alpha val="3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52471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1"/>
          <p:cNvSpPr>
            <a:spLocks noGrp="1"/>
          </p:cNvSpPr>
          <p:nvPr>
            <p:ph idx="1"/>
          </p:nvPr>
        </p:nvSpPr>
        <p:spPr/>
        <p:txBody>
          <a:bodyPr/>
          <a:lstStyle/>
          <a:p>
            <a:pPr eaLnBrk="1" hangingPunct="1"/>
            <a:endParaRPr lang="en-US" altLang="en-US" smtClean="0"/>
          </a:p>
        </p:txBody>
      </p:sp>
      <p:sp>
        <p:nvSpPr>
          <p:cNvPr id="4099" name="Title 2"/>
          <p:cNvSpPr>
            <a:spLocks noGrp="1"/>
          </p:cNvSpPr>
          <p:nvPr>
            <p:ph type="title"/>
          </p:nvPr>
        </p:nvSpPr>
        <p:spPr>
          <a:xfrm>
            <a:off x="457200" y="76200"/>
            <a:ext cx="8229600" cy="1143000"/>
          </a:xfrm>
        </p:spPr>
        <p:txBody>
          <a:bodyPr/>
          <a:lstStyle/>
          <a:p>
            <a:pPr eaLnBrk="1" hangingPunct="1"/>
            <a:r>
              <a:rPr lang="en-US" altLang="en-US" smtClean="0"/>
              <a:t>Current View of Development</a:t>
            </a:r>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l="37111" t="28600" r="23380" b="24809"/>
          <a:stretch>
            <a:fillRect/>
          </a:stretch>
        </p:blipFill>
        <p:spPr bwMode="auto">
          <a:xfrm>
            <a:off x="533400" y="930275"/>
            <a:ext cx="8229600" cy="585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893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76200" y="76200"/>
            <a:ext cx="9067800" cy="944563"/>
          </a:xfrm>
        </p:spPr>
        <p:txBody>
          <a:bodyPr/>
          <a:lstStyle/>
          <a:p>
            <a:pPr eaLnBrk="1" hangingPunct="1"/>
            <a:r>
              <a:rPr lang="en-US" altLang="en-US" sz="2400" smtClean="0"/>
              <a:t>Approximate alignment of existing 36” pipe</a:t>
            </a:r>
            <a:br>
              <a:rPr lang="en-US" altLang="en-US" sz="2400" smtClean="0"/>
            </a:br>
            <a:r>
              <a:rPr lang="en-US" altLang="en-US" sz="2400" smtClean="0"/>
              <a:t>(from South Lakeshore)</a:t>
            </a:r>
          </a:p>
        </p:txBody>
      </p:sp>
      <p:pic>
        <p:nvPicPr>
          <p:cNvPr id="5123" name="Picture 5"/>
          <p:cNvPicPr>
            <a:picLocks noChangeAspect="1" noChangeArrowheads="1"/>
          </p:cNvPicPr>
          <p:nvPr/>
        </p:nvPicPr>
        <p:blipFill>
          <a:blip r:embed="rId2">
            <a:extLst>
              <a:ext uri="{28A0092B-C50C-407E-A947-70E740481C1C}">
                <a14:useLocalDpi xmlns:a14="http://schemas.microsoft.com/office/drawing/2010/main" val="0"/>
              </a:ext>
            </a:extLst>
          </a:blip>
          <a:srcRect t="24301"/>
          <a:stretch>
            <a:fillRect/>
          </a:stretch>
        </p:blipFill>
        <p:spPr bwMode="auto">
          <a:xfrm>
            <a:off x="390525" y="960438"/>
            <a:ext cx="8372475" cy="582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Line 6"/>
          <p:cNvSpPr>
            <a:spLocks noChangeShapeType="1"/>
          </p:cNvSpPr>
          <p:nvPr/>
        </p:nvSpPr>
        <p:spPr bwMode="auto">
          <a:xfrm flipV="1">
            <a:off x="457200" y="3505200"/>
            <a:ext cx="3886200" cy="1752600"/>
          </a:xfrm>
          <a:prstGeom prst="line">
            <a:avLst/>
          </a:prstGeom>
          <a:noFill/>
          <a:ln w="63500">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046396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DSC03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6"/>
          <p:cNvSpPr txBox="1">
            <a:spLocks noChangeArrowheads="1"/>
          </p:cNvSpPr>
          <p:nvPr/>
        </p:nvSpPr>
        <p:spPr bwMode="auto">
          <a:xfrm rot="5400000">
            <a:off x="3393282" y="4982368"/>
            <a:ext cx="211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prstClr val="white"/>
                </a:solidFill>
                <a:latin typeface="Arial" panose="020B0604020202020204" pitchFamily="34" charset="0"/>
              </a:rPr>
              <a:t> Existing 36” Pipe</a:t>
            </a:r>
          </a:p>
        </p:txBody>
      </p:sp>
      <p:sp>
        <p:nvSpPr>
          <p:cNvPr id="6148" name="Line 9"/>
          <p:cNvSpPr>
            <a:spLocks noChangeShapeType="1"/>
          </p:cNvSpPr>
          <p:nvPr/>
        </p:nvSpPr>
        <p:spPr bwMode="auto">
          <a:xfrm flipV="1">
            <a:off x="4648200" y="2992438"/>
            <a:ext cx="76200" cy="3751262"/>
          </a:xfrm>
          <a:prstGeom prst="line">
            <a:avLst/>
          </a:prstGeom>
          <a:noFill/>
          <a:ln w="63500">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panose="020F0502020204030204" pitchFamily="34" charset="0"/>
            </a:endParaRPr>
          </a:p>
        </p:txBody>
      </p:sp>
      <p:sp>
        <p:nvSpPr>
          <p:cNvPr id="21515" name="Rectangle 11"/>
          <p:cNvSpPr>
            <a:spLocks noGrp="1" noChangeArrowheads="1"/>
          </p:cNvSpPr>
          <p:nvPr>
            <p:ph type="title"/>
          </p:nvPr>
        </p:nvSpPr>
        <p:spPr>
          <a:xfrm>
            <a:off x="457200" y="152400"/>
            <a:ext cx="8229600" cy="411163"/>
          </a:xfrm>
        </p:spPr>
        <p:txBody>
          <a:bodyPr>
            <a:normAutofit fontScale="90000"/>
          </a:bodyPr>
          <a:lstStyle/>
          <a:p>
            <a:pPr eaLnBrk="1" fontAlgn="auto" hangingPunct="1">
              <a:spcAft>
                <a:spcPts val="0"/>
              </a:spcAft>
              <a:defRPr/>
            </a:pPr>
            <a:r>
              <a:rPr lang="en-US" sz="2400"/>
              <a:t>Approximate alignment of existing 36” pipe (from outfall)</a:t>
            </a:r>
          </a:p>
        </p:txBody>
      </p:sp>
    </p:spTree>
    <p:extLst>
      <p:ext uri="{BB962C8B-B14F-4D97-AF65-F5344CB8AC3E}">
        <p14:creationId xmlns:p14="http://schemas.microsoft.com/office/powerpoint/2010/main" val="2013912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274638"/>
            <a:ext cx="8686800" cy="868362"/>
          </a:xfrm>
        </p:spPr>
        <p:txBody>
          <a:bodyPr>
            <a:normAutofit fontScale="90000"/>
          </a:bodyPr>
          <a:lstStyle/>
          <a:p>
            <a:pPr eaLnBrk="1" fontAlgn="auto" hangingPunct="1">
              <a:spcAft>
                <a:spcPts val="0"/>
              </a:spcAft>
              <a:defRPr/>
            </a:pPr>
            <a:r>
              <a:rPr lang="en-US" sz="2400"/>
              <a:t>The existing 36” pipe crosses through a memorial tree grove with protected and heritage class trees in the nearby areas.</a:t>
            </a:r>
            <a:br>
              <a:rPr lang="en-US" sz="2400"/>
            </a:br>
            <a:endParaRPr lang="en-US" sz="2400"/>
          </a:p>
        </p:txBody>
      </p:sp>
      <p:pic>
        <p:nvPicPr>
          <p:cNvPr id="7171" name="Picture 4" descr="DSC037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287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736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 y="76200"/>
            <a:ext cx="3886200" cy="2667000"/>
          </a:xfrm>
        </p:spPr>
        <p:txBody>
          <a:bodyPr/>
          <a:lstStyle/>
          <a:p>
            <a:pPr eaLnBrk="1" hangingPunct="1"/>
            <a:r>
              <a:rPr lang="en-US" altLang="en-US" sz="2400" smtClean="0"/>
              <a:t>Approximate alignment of proposed 60” pipe</a:t>
            </a:r>
            <a:br>
              <a:rPr lang="en-US" altLang="en-US" sz="2400" smtClean="0"/>
            </a:br>
            <a:r>
              <a:rPr lang="en-US" altLang="en-US" sz="2400" smtClean="0"/>
              <a:t>(from South Lakeshore)</a:t>
            </a: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l="30229" t="11127" r="28966" b="-113"/>
          <a:stretch>
            <a:fillRect/>
          </a:stretch>
        </p:blipFill>
        <p:spPr bwMode="auto">
          <a:xfrm>
            <a:off x="3962400" y="76200"/>
            <a:ext cx="504031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256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6200"/>
            <a:ext cx="8229600" cy="1143000"/>
          </a:xfrm>
        </p:spPr>
        <p:txBody>
          <a:bodyPr/>
          <a:lstStyle/>
          <a:p>
            <a:pPr eaLnBrk="1" hangingPunct="1"/>
            <a:r>
              <a:rPr lang="en-US" altLang="en-US" smtClean="0"/>
              <a:t>Planning Needed Beyond Project </a:t>
            </a: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l="20190" t="23434" r="17847" b="7674"/>
          <a:stretch>
            <a:fillRect/>
          </a:stretch>
        </p:blipFill>
        <p:spPr bwMode="auto">
          <a:xfrm>
            <a:off x="152400" y="838200"/>
            <a:ext cx="8837613" cy="59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3834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47725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Title 1"/>
          <p:cNvSpPr>
            <a:spLocks noGrp="1"/>
          </p:cNvSpPr>
          <p:nvPr>
            <p:ph type="title"/>
          </p:nvPr>
        </p:nvSpPr>
        <p:spPr>
          <a:xfrm>
            <a:off x="457200" y="-76200"/>
            <a:ext cx="8229600" cy="1143000"/>
          </a:xfrm>
        </p:spPr>
        <p:txBody>
          <a:bodyPr/>
          <a:lstStyle/>
          <a:p>
            <a:pPr eaLnBrk="1" hangingPunct="1"/>
            <a:r>
              <a:rPr lang="en-US" altLang="en-US" smtClean="0"/>
              <a:t>Development Engineer</a:t>
            </a:r>
          </a:p>
        </p:txBody>
      </p:sp>
    </p:spTree>
    <p:extLst>
      <p:ext uri="{BB962C8B-B14F-4D97-AF65-F5344CB8AC3E}">
        <p14:creationId xmlns:p14="http://schemas.microsoft.com/office/powerpoint/2010/main" val="3550775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685800" y="4411663"/>
            <a:ext cx="22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hangingPunct="1">
              <a:spcBef>
                <a:spcPct val="50000"/>
              </a:spcBef>
              <a:buClrTx/>
              <a:buSzTx/>
              <a:buFontTx/>
              <a:buNone/>
            </a:pPr>
            <a:endParaRPr lang="en-US" altLang="en-US" sz="1800">
              <a:latin typeface="Arial" panose="020B0604020202020204" pitchFamily="34" charset="0"/>
            </a:endParaRPr>
          </a:p>
        </p:txBody>
      </p:sp>
      <p:pic>
        <p:nvPicPr>
          <p:cNvPr id="7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90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168275"/>
            <a:ext cx="4240213"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8" descr="local_floo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38" y="367665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2" descr="\\coacd.org\dfs\WPDRD\WED\LFHM\Complaints_AC+2yrs\Clearview\Visit_20131212\DSCN134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625" y="1722438"/>
            <a:ext cx="513556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3"/>
          <p:cNvSpPr>
            <a:spLocks noChangeArrowheads="1"/>
          </p:cNvSpPr>
          <p:nvPr/>
        </p:nvSpPr>
        <p:spPr bwMode="auto">
          <a:xfrm>
            <a:off x="4402138" y="161925"/>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n-US" sz="2400"/>
              <a:t>Sometimes the flooding is away from the creeks due to undersized storm systems or failed storm pipes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33450"/>
            <a:ext cx="8810625"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itle 1"/>
          <p:cNvSpPr>
            <a:spLocks noGrp="1"/>
          </p:cNvSpPr>
          <p:nvPr>
            <p:ph type="title"/>
          </p:nvPr>
        </p:nvSpPr>
        <p:spPr>
          <a:xfrm>
            <a:off x="457200" y="-76200"/>
            <a:ext cx="8229600" cy="1143000"/>
          </a:xfrm>
        </p:spPr>
        <p:txBody>
          <a:bodyPr/>
          <a:lstStyle/>
          <a:p>
            <a:pPr eaLnBrk="1" hangingPunct="1"/>
            <a:r>
              <a:rPr lang="en-US" altLang="en-US" smtClean="0"/>
              <a:t>City Design</a:t>
            </a:r>
          </a:p>
        </p:txBody>
      </p:sp>
    </p:spTree>
    <p:extLst>
      <p:ext uri="{BB962C8B-B14F-4D97-AF65-F5344CB8AC3E}">
        <p14:creationId xmlns:p14="http://schemas.microsoft.com/office/powerpoint/2010/main" val="2125141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04888"/>
            <a:ext cx="8686800" cy="570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1" name="Title 1"/>
          <p:cNvSpPr>
            <a:spLocks noGrp="1"/>
          </p:cNvSpPr>
          <p:nvPr>
            <p:ph type="title"/>
          </p:nvPr>
        </p:nvSpPr>
        <p:spPr>
          <a:xfrm>
            <a:off x="457200" y="-76200"/>
            <a:ext cx="8229600" cy="1143000"/>
          </a:xfrm>
        </p:spPr>
        <p:txBody>
          <a:bodyPr/>
          <a:lstStyle/>
          <a:p>
            <a:pPr eaLnBrk="1" hangingPunct="1"/>
            <a:r>
              <a:rPr lang="en-US" altLang="en-US" smtClean="0"/>
              <a:t>City Design</a:t>
            </a:r>
          </a:p>
        </p:txBody>
      </p:sp>
    </p:spTree>
    <p:extLst>
      <p:ext uri="{BB962C8B-B14F-4D97-AF65-F5344CB8AC3E}">
        <p14:creationId xmlns:p14="http://schemas.microsoft.com/office/powerpoint/2010/main" val="9908235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76200"/>
            <a:ext cx="8229600" cy="1143000"/>
          </a:xfrm>
        </p:spPr>
        <p:txBody>
          <a:bodyPr/>
          <a:lstStyle/>
          <a:p>
            <a:pPr eaLnBrk="1" hangingPunct="1"/>
            <a:r>
              <a:rPr lang="en-US" altLang="en-US" smtClean="0"/>
              <a:t>Project Details</a:t>
            </a:r>
          </a:p>
        </p:txBody>
      </p:sp>
      <p:sp>
        <p:nvSpPr>
          <p:cNvPr id="3075" name="Content Placeholder 2"/>
          <p:cNvSpPr>
            <a:spLocks noGrp="1"/>
          </p:cNvSpPr>
          <p:nvPr>
            <p:ph idx="1"/>
          </p:nvPr>
        </p:nvSpPr>
        <p:spPr>
          <a:xfrm>
            <a:off x="457200" y="1143000"/>
            <a:ext cx="8229600" cy="5257800"/>
          </a:xfrm>
        </p:spPr>
        <p:txBody>
          <a:bodyPr rtlCol="0">
            <a:normAutofit fontScale="85000" lnSpcReduction="20000"/>
          </a:bodyPr>
          <a:lstStyle/>
          <a:p>
            <a:pPr marL="0" indent="0" eaLnBrk="1" fontAlgn="auto" hangingPunct="1">
              <a:spcAft>
                <a:spcPts val="0"/>
              </a:spcAft>
              <a:buFont typeface="Arial" charset="0"/>
              <a:buNone/>
              <a:defRPr/>
            </a:pPr>
            <a:r>
              <a:rPr lang="en-US" u="sng" dirty="0" smtClean="0"/>
              <a:t>Location</a:t>
            </a:r>
          </a:p>
          <a:p>
            <a:pPr marL="0" indent="0" eaLnBrk="1" fontAlgn="auto" hangingPunct="1">
              <a:spcAft>
                <a:spcPts val="0"/>
              </a:spcAft>
              <a:buFont typeface="Arial" charset="0"/>
              <a:buNone/>
              <a:defRPr/>
            </a:pPr>
            <a:r>
              <a:rPr lang="en-US" dirty="0" smtClean="0"/>
              <a:t>South Shore PUD – Lake Shore Blvd. &amp; Town Creek Dr.</a:t>
            </a:r>
          </a:p>
          <a:p>
            <a:pPr marL="0" indent="0" eaLnBrk="1" fontAlgn="auto" hangingPunct="1">
              <a:spcAft>
                <a:spcPts val="0"/>
              </a:spcAft>
              <a:buFont typeface="Arial" panose="020B0604020202020204" pitchFamily="34" charset="0"/>
              <a:buNone/>
              <a:defRPr/>
            </a:pPr>
            <a:endParaRPr lang="en-US" sz="1400" u="sng" dirty="0" smtClean="0"/>
          </a:p>
          <a:p>
            <a:pPr marL="0" indent="0" eaLnBrk="1" fontAlgn="auto" hangingPunct="1">
              <a:spcAft>
                <a:spcPts val="0"/>
              </a:spcAft>
              <a:buFont typeface="Arial" panose="020B0604020202020204" pitchFamily="34" charset="0"/>
              <a:buNone/>
              <a:defRPr/>
            </a:pPr>
            <a:r>
              <a:rPr lang="en-US" u="sng" dirty="0" smtClean="0"/>
              <a:t>Opportunity</a:t>
            </a:r>
          </a:p>
          <a:p>
            <a:pPr marL="0" indent="0" eaLnBrk="1" fontAlgn="auto" hangingPunct="1">
              <a:spcAft>
                <a:spcPts val="0"/>
              </a:spcAft>
              <a:buFont typeface="Arial" panose="020B0604020202020204" pitchFamily="34" charset="0"/>
              <a:buNone/>
              <a:defRPr/>
            </a:pPr>
            <a:r>
              <a:rPr lang="en-US" dirty="0" smtClean="0"/>
              <a:t>Partner with a developer to upgrade an underperforming storm drain in a re-developing area</a:t>
            </a:r>
          </a:p>
          <a:p>
            <a:pPr marL="0" indent="0" eaLnBrk="1" fontAlgn="auto" hangingPunct="1">
              <a:spcAft>
                <a:spcPts val="0"/>
              </a:spcAft>
              <a:buFont typeface="Arial" charset="0"/>
              <a:buNone/>
              <a:defRPr/>
            </a:pPr>
            <a:endParaRPr lang="en-US" sz="1200" dirty="0" smtClean="0"/>
          </a:p>
          <a:p>
            <a:pPr marL="0" indent="0" eaLnBrk="1" fontAlgn="auto" hangingPunct="1">
              <a:spcAft>
                <a:spcPts val="0"/>
              </a:spcAft>
              <a:buFont typeface="Arial" charset="0"/>
              <a:buNone/>
              <a:defRPr/>
            </a:pPr>
            <a:r>
              <a:rPr lang="en-US" u="sng" dirty="0" smtClean="0"/>
              <a:t>Cost Participation &amp; Reimbursement project</a:t>
            </a:r>
          </a:p>
          <a:p>
            <a:pPr marL="0" indent="0" eaLnBrk="1" fontAlgn="auto" hangingPunct="1">
              <a:spcAft>
                <a:spcPts val="0"/>
              </a:spcAft>
              <a:buFont typeface="Arial" charset="0"/>
              <a:buNone/>
              <a:defRPr/>
            </a:pPr>
            <a:r>
              <a:rPr lang="en-US" dirty="0" smtClean="0"/>
              <a:t>Developer was supplied with $33,000 in pipe material and reimbursed $440,000 for design and construction of storm drain improvements.</a:t>
            </a:r>
          </a:p>
          <a:p>
            <a:pPr marL="0" indent="0" eaLnBrk="1" fontAlgn="auto" hangingPunct="1">
              <a:spcAft>
                <a:spcPts val="0"/>
              </a:spcAft>
              <a:buFont typeface="Arial" charset="0"/>
              <a:buNone/>
              <a:defRPr/>
            </a:pPr>
            <a:endParaRPr lang="en-US" sz="1200" dirty="0" smtClean="0"/>
          </a:p>
          <a:p>
            <a:pPr marL="0" indent="0" eaLnBrk="1" fontAlgn="auto" hangingPunct="1">
              <a:spcAft>
                <a:spcPts val="0"/>
              </a:spcAft>
              <a:buFont typeface="Arial" charset="0"/>
              <a:buNone/>
              <a:defRPr/>
            </a:pPr>
            <a:r>
              <a:rPr lang="en-US" u="sng" dirty="0" smtClean="0"/>
              <a:t>Cost Effectiveness</a:t>
            </a:r>
          </a:p>
          <a:p>
            <a:pPr marL="0" indent="0" eaLnBrk="1" fontAlgn="auto" hangingPunct="1">
              <a:spcAft>
                <a:spcPts val="0"/>
              </a:spcAft>
              <a:buFont typeface="Arial" charset="0"/>
              <a:buNone/>
              <a:defRPr/>
            </a:pPr>
            <a:r>
              <a:rPr lang="en-US" dirty="0" smtClean="0"/>
              <a:t>Saved $1.28-million compared to constructing projects alone without partnership</a:t>
            </a:r>
          </a:p>
        </p:txBody>
      </p:sp>
    </p:spTree>
    <p:extLst>
      <p:ext uri="{BB962C8B-B14F-4D97-AF65-F5344CB8AC3E}">
        <p14:creationId xmlns:p14="http://schemas.microsoft.com/office/powerpoint/2010/main" val="3535460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914400" y="152400"/>
            <a:ext cx="7772400" cy="1470025"/>
          </a:xfrm>
        </p:spPr>
        <p:txBody>
          <a:bodyPr/>
          <a:lstStyle/>
          <a:p>
            <a:pPr eaLnBrk="1" hangingPunct="1"/>
            <a:r>
              <a:rPr lang="en-US" altLang="en-US" sz="3600" smtClean="0"/>
              <a:t>South Shore Storm Drain Improvements</a:t>
            </a:r>
            <a:br>
              <a:rPr lang="en-US" altLang="en-US" sz="3600" smtClean="0"/>
            </a:br>
            <a:r>
              <a:rPr lang="en-US" altLang="en-US" sz="3600" smtClean="0"/>
              <a:t>Project# 5789.100</a:t>
            </a:r>
          </a:p>
        </p:txBody>
      </p:sp>
      <p:pic>
        <p:nvPicPr>
          <p:cNvPr id="143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525" y="1524000"/>
            <a:ext cx="3427413"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979613"/>
            <a:ext cx="4392613"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8579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305800" cy="1325562"/>
          </a:xfrm>
        </p:spPr>
        <p:txBody>
          <a:bodyPr/>
          <a:lstStyle/>
          <a:p>
            <a:pPr eaLnBrk="1" hangingPunct="1"/>
            <a:r>
              <a:rPr lang="en-US" altLang="en-US" sz="3600" smtClean="0"/>
              <a:t>Bonus Feature – New Photo Opportunity with Austin Skyline in the Background</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963" y="1638300"/>
            <a:ext cx="6599237" cy="494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948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rgbClr val="FFFF00"/>
                </a:solidFill>
              </a:rPr>
              <a:t>Identify: Locating the problem</a:t>
            </a:r>
            <a:endParaRPr lang="en-US" dirty="0">
              <a:solidFill>
                <a:srgbClr val="FFFF00"/>
              </a:solidFill>
            </a:endParaRPr>
          </a:p>
        </p:txBody>
      </p:sp>
      <p:sp>
        <p:nvSpPr>
          <p:cNvPr id="3" name="Content Placeholder 2"/>
          <p:cNvSpPr>
            <a:spLocks noGrp="1"/>
          </p:cNvSpPr>
          <p:nvPr>
            <p:ph sz="half" idx="1"/>
          </p:nvPr>
        </p:nvSpPr>
        <p:spPr>
          <a:xfrm>
            <a:off x="228600" y="1600200"/>
            <a:ext cx="4191000" cy="4525963"/>
          </a:xfrm>
        </p:spPr>
        <p:txBody>
          <a:bodyPr/>
          <a:lstStyle/>
          <a:p>
            <a:pPr>
              <a:defRPr/>
            </a:pPr>
            <a:r>
              <a:rPr lang="en-US" dirty="0" smtClean="0"/>
              <a:t>WPD master plan</a:t>
            </a:r>
          </a:p>
          <a:p>
            <a:pPr>
              <a:defRPr/>
            </a:pPr>
            <a:r>
              <a:rPr lang="en-US" dirty="0" smtClean="0"/>
              <a:t>Floodplain maps</a:t>
            </a:r>
          </a:p>
          <a:p>
            <a:pPr>
              <a:defRPr/>
            </a:pPr>
            <a:r>
              <a:rPr lang="en-US" dirty="0" smtClean="0"/>
              <a:t>Drainage complaints</a:t>
            </a:r>
          </a:p>
          <a:p>
            <a:pPr>
              <a:defRPr/>
            </a:pPr>
            <a:r>
              <a:rPr lang="en-US" dirty="0" smtClean="0"/>
              <a:t>StormCAD models</a:t>
            </a:r>
          </a:p>
          <a:p>
            <a:pPr>
              <a:defRPr/>
            </a:pPr>
            <a:r>
              <a:rPr lang="en-US" dirty="0"/>
              <a:t>Annexation reviews</a:t>
            </a:r>
          </a:p>
          <a:p>
            <a:pPr>
              <a:defRPr/>
            </a:pPr>
            <a:r>
              <a:rPr lang="en-US" dirty="0" smtClean="0"/>
              <a:t>Infrastructure </a:t>
            </a:r>
            <a:r>
              <a:rPr lang="en-US" dirty="0"/>
              <a:t>Assessment</a:t>
            </a:r>
          </a:p>
          <a:p>
            <a:pPr>
              <a:defRPr/>
            </a:pPr>
            <a:endParaRPr lang="en-US" dirty="0"/>
          </a:p>
          <a:p>
            <a:pPr lvl="1">
              <a:defRPr/>
            </a:pPr>
            <a:endParaRPr lang="en-US" dirty="0" smtClean="0"/>
          </a:p>
          <a:p>
            <a:pPr marL="585788" lvl="1" indent="0">
              <a:buFont typeface="Wingdings 2" panose="05020102010507070707" pitchFamily="18" charset="2"/>
              <a:buNone/>
              <a:defRPr/>
            </a:pPr>
            <a:endParaRPr lang="en-US" dirty="0" smtClean="0"/>
          </a:p>
          <a:p>
            <a:pPr lvl="1">
              <a:defRPr/>
            </a:pPr>
            <a:endParaRPr lang="en-US" dirty="0" smtClean="0"/>
          </a:p>
          <a:p>
            <a:pPr>
              <a:defRPr/>
            </a:pPr>
            <a:endParaRPr lang="en-US" dirty="0"/>
          </a:p>
        </p:txBody>
      </p:sp>
      <p:pic>
        <p:nvPicPr>
          <p:cNvPr id="8196" name="Picture 3" descr="G:\WatershedEngineering\Dam_Safety\Inspection\268\2013\2013_photos\dam268_photo08_DSC00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06800" y="3962400"/>
            <a:ext cx="4318000" cy="28051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Verify: Define the problem</a:t>
            </a:r>
            <a:endParaRPr lang="en-US" dirty="0">
              <a:solidFill>
                <a:srgbClr val="FFFF00"/>
              </a:solidFill>
            </a:endParaRPr>
          </a:p>
        </p:txBody>
      </p:sp>
      <p:sp>
        <p:nvSpPr>
          <p:cNvPr id="3" name="Content Placeholder 2"/>
          <p:cNvSpPr>
            <a:spLocks noGrp="1"/>
          </p:cNvSpPr>
          <p:nvPr>
            <p:ph sz="half" idx="1"/>
          </p:nvPr>
        </p:nvSpPr>
        <p:spPr>
          <a:xfrm>
            <a:off x="228600" y="1600200"/>
            <a:ext cx="4800600" cy="4525963"/>
          </a:xfrm>
        </p:spPr>
        <p:txBody>
          <a:bodyPr/>
          <a:lstStyle/>
          <a:p>
            <a:pPr>
              <a:defRPr/>
            </a:pPr>
            <a:r>
              <a:rPr lang="en-US" dirty="0" smtClean="0"/>
              <a:t>Field Visit</a:t>
            </a:r>
          </a:p>
          <a:p>
            <a:pPr>
              <a:defRPr/>
            </a:pPr>
            <a:r>
              <a:rPr lang="en-US" dirty="0" smtClean="0"/>
              <a:t>Survey</a:t>
            </a:r>
          </a:p>
          <a:p>
            <a:pPr>
              <a:defRPr/>
            </a:pPr>
            <a:r>
              <a:rPr lang="en-US" dirty="0" smtClean="0"/>
              <a:t>Post-storm </a:t>
            </a:r>
            <a:r>
              <a:rPr lang="en-US" dirty="0"/>
              <a:t>investigations</a:t>
            </a:r>
          </a:p>
          <a:p>
            <a:pPr lvl="1">
              <a:defRPr/>
            </a:pPr>
            <a:endParaRPr lang="en-US" dirty="0" smtClean="0"/>
          </a:p>
          <a:p>
            <a:pPr marL="585788" lvl="1" indent="0">
              <a:buFont typeface="Wingdings 2" panose="05020102010507070707" pitchFamily="18" charset="2"/>
              <a:buNone/>
              <a:defRPr/>
            </a:pPr>
            <a:endParaRPr lang="en-US" dirty="0" smtClean="0"/>
          </a:p>
          <a:p>
            <a:pPr lvl="1">
              <a:defRPr/>
            </a:pPr>
            <a:endParaRPr lang="en-US" dirty="0" smtClean="0"/>
          </a:p>
          <a:p>
            <a:pPr>
              <a:defRPr/>
            </a:pPr>
            <a:endParaRPr lang="en-US" dirty="0"/>
          </a:p>
        </p:txBody>
      </p:sp>
      <p:sp>
        <p:nvSpPr>
          <p:cNvPr id="9220" name="Content Placeholder 4"/>
          <p:cNvSpPr>
            <a:spLocks noGrp="1"/>
          </p:cNvSpPr>
          <p:nvPr>
            <p:ph sz="half" idx="2"/>
          </p:nvPr>
        </p:nvSpPr>
        <p:spPr>
          <a:xfrm>
            <a:off x="4495800" y="1600200"/>
            <a:ext cx="4648200" cy="4525963"/>
          </a:xfrm>
        </p:spPr>
        <p:txBody>
          <a:bodyPr/>
          <a:lstStyle/>
          <a:p>
            <a:r>
              <a:rPr lang="en-US" altLang="en-US" smtClean="0"/>
              <a:t>Model development</a:t>
            </a:r>
          </a:p>
          <a:p>
            <a:r>
              <a:rPr lang="en-US" altLang="en-US" smtClean="0"/>
              <a:t>TV inspections</a:t>
            </a:r>
          </a:p>
        </p:txBody>
      </p:sp>
      <p:pic>
        <p:nvPicPr>
          <p:cNvPr id="9221" name="Picture 2" descr="G:\WatershedEngineering\FEWS\Storm_Reports\2013_10_13\Photos_David\2013-10-14\6011_Oakclaire_D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 y="3124200"/>
            <a:ext cx="81534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EVB 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86713"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152400" y="1447800"/>
            <a:ext cx="5410200" cy="4708525"/>
          </a:xfrm>
        </p:spPr>
        <p:txBody>
          <a:bodyPr/>
          <a:lstStyle/>
          <a:p>
            <a:pPr eaLnBrk="1" hangingPunct="1"/>
            <a:r>
              <a:rPr lang="en-US" altLang="en-US" sz="2400" smtClean="0"/>
              <a:t>Localized Flood Hazard Mitigation Program</a:t>
            </a:r>
          </a:p>
          <a:p>
            <a:pPr eaLnBrk="1" hangingPunct="1"/>
            <a:r>
              <a:rPr lang="en-US" altLang="en-US" sz="2400" smtClean="0"/>
              <a:t>FOD Field Engineering</a:t>
            </a:r>
          </a:p>
          <a:p>
            <a:pPr eaLnBrk="1" hangingPunct="1"/>
            <a:r>
              <a:rPr lang="en-US" altLang="en-US" sz="2400" smtClean="0"/>
              <a:t>FOD Pipe Condition Assessment</a:t>
            </a:r>
          </a:p>
          <a:p>
            <a:pPr eaLnBrk="1" hangingPunct="1"/>
            <a:r>
              <a:rPr lang="en-US" altLang="en-US" sz="2400" smtClean="0"/>
              <a:t>Rehabilitation &amp; Construction </a:t>
            </a:r>
          </a:p>
          <a:p>
            <a:pPr eaLnBrk="1" hangingPunct="1"/>
            <a:r>
              <a:rPr lang="en-US" altLang="en-US" sz="2400" smtClean="0"/>
              <a:t>Inspection and Cleaning</a:t>
            </a:r>
          </a:p>
          <a:p>
            <a:pPr eaLnBrk="1" hangingPunct="1"/>
            <a:r>
              <a:rPr lang="en-US" altLang="en-US" sz="2400" smtClean="0"/>
              <a:t>Partnership Opportunities</a:t>
            </a:r>
          </a:p>
          <a:p>
            <a:pPr lvl="1" eaLnBrk="1" hangingPunct="1"/>
            <a:endParaRPr lang="en-US" altLang="en-US" smtClean="0">
              <a:solidFill>
                <a:srgbClr val="CCFFFF"/>
              </a:solidFill>
            </a:endParaRPr>
          </a:p>
          <a:p>
            <a:pPr lvl="1" eaLnBrk="1" hangingPunct="1"/>
            <a:endParaRPr lang="en-US" altLang="en-US" smtClean="0"/>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90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06913"/>
            <a:ext cx="8766175"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pPr>
              <a:defRPr/>
            </a:pPr>
            <a:endParaRPr lang="en-US" dirty="0"/>
          </a:p>
        </p:txBody>
      </p:sp>
      <p:sp>
        <p:nvSpPr>
          <p:cNvPr id="11270" name="Text Box 2"/>
          <p:cNvSpPr txBox="1">
            <a:spLocks noChangeArrowheads="1"/>
          </p:cNvSpPr>
          <p:nvPr/>
        </p:nvSpPr>
        <p:spPr bwMode="auto">
          <a:xfrm>
            <a:off x="5410200" y="2176463"/>
            <a:ext cx="35845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7688" indent="-411163" eaLnBrk="0" hangingPunct="0">
              <a:spcBef>
                <a:spcPct val="20000"/>
              </a:spcBef>
              <a:buClr>
                <a:srgbClr val="F9F9F9"/>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868363" indent="-282575" eaLnBrk="0" hangingPunct="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33475" indent="-228600" eaLnBrk="0" hangingPunct="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352550" indent="-182563" eaLnBrk="0" hangingPunct="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1544638" indent="-182563" eaLnBrk="0" hangingPunct="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001838" indent="-182563"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459038" indent="-182563"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2916238" indent="-182563"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373438" indent="-182563"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hangingPunct="1"/>
            <a:r>
              <a:rPr lang="en-US" altLang="en-US" sz="2400"/>
              <a:t>Inlet: &gt; 32,000</a:t>
            </a:r>
          </a:p>
          <a:p>
            <a:pPr eaLnBrk="1" hangingPunct="1"/>
            <a:r>
              <a:rPr lang="en-US" altLang="en-US" sz="2400"/>
              <a:t>Manhole: &gt; 4,000</a:t>
            </a:r>
          </a:p>
          <a:p>
            <a:pPr eaLnBrk="1" hangingPunct="1"/>
            <a:r>
              <a:rPr lang="en-US" altLang="en-US" sz="2400"/>
              <a:t>Outfall: &gt;5,000</a:t>
            </a:r>
          </a:p>
          <a:p>
            <a:pPr eaLnBrk="1" hangingPunct="1"/>
            <a:r>
              <a:rPr lang="en-US" altLang="en-US" sz="2400"/>
              <a:t>Storm Drain System: ~1000 mi.</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rgbClr val="FFFF00"/>
                </a:solidFill>
              </a:rPr>
              <a:t>Master Plan Objectives</a:t>
            </a:r>
            <a:endParaRPr lang="en-US" dirty="0">
              <a:solidFill>
                <a:srgbClr val="FFFF00"/>
              </a:solidFill>
            </a:endParaRPr>
          </a:p>
        </p:txBody>
      </p:sp>
      <p:sp>
        <p:nvSpPr>
          <p:cNvPr id="12291" name="Content Placeholder 2"/>
          <p:cNvSpPr>
            <a:spLocks noGrp="1"/>
          </p:cNvSpPr>
          <p:nvPr>
            <p:ph idx="1"/>
          </p:nvPr>
        </p:nvSpPr>
        <p:spPr>
          <a:xfrm>
            <a:off x="0" y="1447800"/>
            <a:ext cx="9144000" cy="4708525"/>
          </a:xfrm>
        </p:spPr>
        <p:txBody>
          <a:bodyPr/>
          <a:lstStyle/>
          <a:p>
            <a:pPr algn="ctr" eaLnBrk="1" hangingPunct="1">
              <a:buFontTx/>
              <a:buNone/>
            </a:pPr>
            <a:r>
              <a:rPr lang="en-US" altLang="en-US" smtClean="0">
                <a:solidFill>
                  <a:srgbClr val="CCFFFF"/>
                </a:solidFill>
              </a:rPr>
              <a:t>Develop Flood Scores* for </a:t>
            </a:r>
            <a:r>
              <a:rPr lang="en-US" altLang="en-US" b="1" smtClean="0"/>
              <a:t>28</a:t>
            </a:r>
            <a:r>
              <a:rPr lang="en-US" altLang="en-US" smtClean="0">
                <a:solidFill>
                  <a:srgbClr val="CCFFFF"/>
                </a:solidFill>
              </a:rPr>
              <a:t> Watersheds with:</a:t>
            </a:r>
          </a:p>
          <a:p>
            <a:pPr algn="ctr" eaLnBrk="1" hangingPunct="1">
              <a:buFontTx/>
              <a:buNone/>
            </a:pPr>
            <a:endParaRPr lang="en-US" altLang="en-US" smtClean="0">
              <a:solidFill>
                <a:srgbClr val="CCFFFF"/>
              </a:solidFill>
            </a:endParaRPr>
          </a:p>
          <a:p>
            <a:pPr algn="ctr" eaLnBrk="1" hangingPunct="1"/>
            <a:r>
              <a:rPr lang="en-US" altLang="en-US" smtClean="0">
                <a:solidFill>
                  <a:srgbClr val="CCFFFF"/>
                </a:solidFill>
              </a:rPr>
              <a:t>Updated, Current </a:t>
            </a:r>
            <a:r>
              <a:rPr lang="en-US" altLang="en-US" b="1" smtClean="0"/>
              <a:t>Resources</a:t>
            </a:r>
          </a:p>
          <a:p>
            <a:pPr algn="ctr" eaLnBrk="1" hangingPunct="1">
              <a:buFontTx/>
              <a:buNone/>
            </a:pPr>
            <a:endParaRPr lang="en-US" altLang="en-US" smtClean="0">
              <a:solidFill>
                <a:srgbClr val="CCFFFF"/>
              </a:solidFill>
            </a:endParaRPr>
          </a:p>
          <a:p>
            <a:pPr algn="ctr" eaLnBrk="1" hangingPunct="1"/>
            <a:r>
              <a:rPr lang="en-US" altLang="en-US" smtClean="0">
                <a:solidFill>
                  <a:srgbClr val="CCFFFF"/>
                </a:solidFill>
              </a:rPr>
              <a:t>Revised, Streamlined </a:t>
            </a:r>
            <a:r>
              <a:rPr lang="en-US" altLang="en-US" b="1" smtClean="0"/>
              <a:t>Methodology</a:t>
            </a:r>
          </a:p>
          <a:p>
            <a:pPr algn="ctr" eaLnBrk="1" hangingPunct="1">
              <a:buFontTx/>
              <a:buNone/>
            </a:pPr>
            <a:endParaRPr lang="en-US" altLang="en-US" smtClean="0">
              <a:solidFill>
                <a:srgbClr val="CCFFFF"/>
              </a:solidFill>
            </a:endParaRPr>
          </a:p>
          <a:p>
            <a:pPr eaLnBrk="1" hangingPunct="1">
              <a:buFontTx/>
              <a:buNone/>
            </a:pPr>
            <a:r>
              <a:rPr lang="en-US" altLang="en-US" i="1" smtClean="0">
                <a:solidFill>
                  <a:srgbClr val="CCFFFF"/>
                </a:solidFill>
              </a:rPr>
              <a:t>* Flood Score:  A “first cut” estimation of potential flooding severity for structures and street crossings due to creek bank overtopping.  These scores will be used to identify the need for improvement projects and prioritize project areas based on their relative scores.</a:t>
            </a:r>
          </a:p>
          <a:p>
            <a:pPr eaLnBrk="1" hangingPunct="1"/>
            <a:endParaRPr lang="en-US" altLang="en-US" smtClean="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56665</TotalTime>
  <Words>951</Words>
  <Application>Microsoft Office PowerPoint</Application>
  <PresentationFormat>On-screen Show (4:3)</PresentationFormat>
  <Paragraphs>261</Paragraphs>
  <Slides>44</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Lucida Sans</vt:lpstr>
      <vt:lpstr>Book Antiqua</vt:lpstr>
      <vt:lpstr>Wingdings 2</vt:lpstr>
      <vt:lpstr>Wingdings</vt:lpstr>
      <vt:lpstr>Wingdings 3</vt:lpstr>
      <vt:lpstr>Apex</vt:lpstr>
      <vt:lpstr>Office Theme</vt:lpstr>
      <vt:lpstr>1_Office Theme</vt:lpstr>
      <vt:lpstr>City of Austin Watershed Protection Department CIP Project design/implementation</vt:lpstr>
      <vt:lpstr>Steps of a CIP Project</vt:lpstr>
      <vt:lpstr>Identify: Locating the problem</vt:lpstr>
      <vt:lpstr>PowerPoint Presentation</vt:lpstr>
      <vt:lpstr>Identify: Locating the problem</vt:lpstr>
      <vt:lpstr>Verify: Define the problem</vt:lpstr>
      <vt:lpstr>PowerPoint Presentation</vt:lpstr>
      <vt:lpstr>PowerPoint Presentation</vt:lpstr>
      <vt:lpstr>Master Plan Objectives</vt:lpstr>
      <vt:lpstr>Master Plan Objectives</vt:lpstr>
      <vt:lpstr>Analyze:  Define the solution</vt:lpstr>
      <vt:lpstr>Analyze:  Model Development</vt:lpstr>
      <vt:lpstr>Analyze:  Preliminary Engineering</vt:lpstr>
      <vt:lpstr>Analyze:  Preliminary Engineering</vt:lpstr>
      <vt:lpstr>Design:  Construction Plan Set</vt:lpstr>
      <vt:lpstr>Design:  Construction Plan Set</vt:lpstr>
      <vt:lpstr>Design:  Permit</vt:lpstr>
      <vt:lpstr>Design:  Project Manual</vt:lpstr>
      <vt:lpstr>Construction: Implementing Design</vt:lpstr>
      <vt:lpstr>Parkway Channel Improvement and Stream Stabilization</vt:lpstr>
      <vt:lpstr>WPD Mission Goals</vt:lpstr>
      <vt:lpstr>Before &amp; After</vt:lpstr>
      <vt:lpstr>Before &amp; After</vt:lpstr>
      <vt:lpstr>Before &amp; After</vt:lpstr>
      <vt:lpstr>Construction</vt:lpstr>
      <vt:lpstr>Construction</vt:lpstr>
      <vt:lpstr>Construction</vt:lpstr>
      <vt:lpstr>Construction</vt:lpstr>
      <vt:lpstr>Construction</vt:lpstr>
      <vt:lpstr>Schedule</vt:lpstr>
      <vt:lpstr>Public Private Partnership (P3) South Shore Storm Drain Improvements </vt:lpstr>
      <vt:lpstr>Proposed Private Development</vt:lpstr>
      <vt:lpstr>Current View of Development</vt:lpstr>
      <vt:lpstr>Approximate alignment of existing 36” pipe (from South Lakeshore)</vt:lpstr>
      <vt:lpstr>Approximate alignment of existing 36” pipe (from outfall)</vt:lpstr>
      <vt:lpstr>The existing 36” pipe crosses through a memorial tree grove with protected and heritage class trees in the nearby areas. </vt:lpstr>
      <vt:lpstr>Approximate alignment of proposed 60” pipe (from South Lakeshore)</vt:lpstr>
      <vt:lpstr>Planning Needed Beyond Project </vt:lpstr>
      <vt:lpstr>Development Engineer</vt:lpstr>
      <vt:lpstr>City Design</vt:lpstr>
      <vt:lpstr>City Design</vt:lpstr>
      <vt:lpstr>Project Details</vt:lpstr>
      <vt:lpstr>South Shore Storm Drain Improvements Project# 5789.100</vt:lpstr>
      <vt:lpstr>Bonus Feature – New Photo Opportunity with Austin Skyline in the Background</vt:lpstr>
    </vt:vector>
  </TitlesOfParts>
  <Company>City of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Austin  Low Water Crossings</dc:title>
  <dc:creator>henrya</dc:creator>
  <cp:lastModifiedBy>Maidment, David R</cp:lastModifiedBy>
  <cp:revision>399</cp:revision>
  <cp:lastPrinted>2014-01-15T13:41:01Z</cp:lastPrinted>
  <dcterms:created xsi:type="dcterms:W3CDTF">2011-10-25T17:06:46Z</dcterms:created>
  <dcterms:modified xsi:type="dcterms:W3CDTF">2014-03-27T02:52:17Z</dcterms:modified>
</cp:coreProperties>
</file>