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48"/>
  </p:notesMasterIdLst>
  <p:handoutMasterIdLst>
    <p:handoutMasterId r:id="rId49"/>
  </p:handoutMasterIdLst>
  <p:sldIdLst>
    <p:sldId id="475" r:id="rId2"/>
    <p:sldId id="583" r:id="rId3"/>
    <p:sldId id="584" r:id="rId4"/>
    <p:sldId id="604" r:id="rId5"/>
    <p:sldId id="605" r:id="rId6"/>
    <p:sldId id="497" r:id="rId7"/>
    <p:sldId id="603" r:id="rId8"/>
    <p:sldId id="511" r:id="rId9"/>
    <p:sldId id="589" r:id="rId10"/>
    <p:sldId id="590" r:id="rId11"/>
    <p:sldId id="536" r:id="rId12"/>
    <p:sldId id="537" r:id="rId13"/>
    <p:sldId id="591" r:id="rId14"/>
    <p:sldId id="526" r:id="rId15"/>
    <p:sldId id="595" r:id="rId16"/>
    <p:sldId id="596" r:id="rId17"/>
    <p:sldId id="597" r:id="rId18"/>
    <p:sldId id="615" r:id="rId19"/>
    <p:sldId id="539" r:id="rId20"/>
    <p:sldId id="616" r:id="rId21"/>
    <p:sldId id="617" r:id="rId22"/>
    <p:sldId id="618" r:id="rId23"/>
    <p:sldId id="619" r:id="rId24"/>
    <p:sldId id="642" r:id="rId25"/>
    <p:sldId id="643" r:id="rId26"/>
    <p:sldId id="620" r:id="rId27"/>
    <p:sldId id="644" r:id="rId28"/>
    <p:sldId id="645" r:id="rId29"/>
    <p:sldId id="646" r:id="rId30"/>
    <p:sldId id="650" r:id="rId31"/>
    <p:sldId id="649" r:id="rId32"/>
    <p:sldId id="647" r:id="rId33"/>
    <p:sldId id="635" r:id="rId34"/>
    <p:sldId id="636" r:id="rId35"/>
    <p:sldId id="637" r:id="rId36"/>
    <p:sldId id="638" r:id="rId37"/>
    <p:sldId id="640" r:id="rId38"/>
    <p:sldId id="566" r:id="rId39"/>
    <p:sldId id="651" r:id="rId40"/>
    <p:sldId id="652" r:id="rId41"/>
    <p:sldId id="653" r:id="rId42"/>
    <p:sldId id="571" r:id="rId43"/>
    <p:sldId id="654" r:id="rId44"/>
    <p:sldId id="572" r:id="rId45"/>
    <p:sldId id="579" r:id="rId46"/>
    <p:sldId id="594" r:id="rId4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94660" autoAdjust="0"/>
  </p:normalViewPr>
  <p:slideViewPr>
    <p:cSldViewPr>
      <p:cViewPr varScale="1">
        <p:scale>
          <a:sx n="62" d="100"/>
          <a:sy n="62" d="100"/>
        </p:scale>
        <p:origin x="25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17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58A4236D-5327-4A8A-9C09-AF653FB4D022}" type="datetimeFigureOut">
              <a:rPr lang="en-US"/>
              <a:pPr>
                <a:defRPr/>
              </a:pPr>
              <a:t>2/26/2014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565BA22C-911D-4015-97F8-3EE129B01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EDC4EA0-1DF7-4114-BFF6-6DDD8387F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803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75EDBA9-930E-4F2B-8644-EBF9F516EE4C}" type="slidenum">
              <a:rPr lang="en-US" b="0" smtClean="0">
                <a:latin typeface="Times New Roman" panose="02020603050405020304" pitchFamily="18" charset="0"/>
              </a:rPr>
              <a:pPr/>
              <a:t>1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51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95607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CE998A-001A-48E4-8A2C-F9E2BF4C3433}" type="slidenum">
              <a:rPr lang="en-US" b="0" smtClean="0">
                <a:latin typeface="Times New Roman" panose="02020603050405020304" pitchFamily="18" charset="0"/>
              </a:rPr>
              <a:pPr/>
              <a:t>11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245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78632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C04019-E9FE-4271-9D51-1B67983A49BB}" type="slidenum">
              <a:rPr lang="en-US" b="0" smtClean="0">
                <a:latin typeface="Times New Roman" panose="02020603050405020304" pitchFamily="18" charset="0"/>
              </a:rPr>
              <a:pPr/>
              <a:t>12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266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4398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103827-7D59-4268-B313-C82662423C3C}" type="slidenum">
              <a:rPr lang="en-US" b="0" smtClean="0">
                <a:latin typeface="Times New Roman" panose="02020603050405020304" pitchFamily="18" charset="0"/>
              </a:rPr>
              <a:pPr/>
              <a:t>13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286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29183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1D482C-48F8-4EFB-BB75-68DDEBE3F10F}" type="slidenum">
              <a:rPr lang="en-US" b="0" smtClean="0">
                <a:latin typeface="Times New Roman" panose="02020603050405020304" pitchFamily="18" charset="0"/>
              </a:rPr>
              <a:pPr/>
              <a:t>14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27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5" tIns="47833" rIns="95665" bIns="47833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0" smtClean="0">
                <a:latin typeface="Times New Roman" panose="02020603050405020304" pitchFamily="18" charset="0"/>
              </a:rPr>
              <a:t>Commercial Landscape Ord.--Green Gardening Certified Training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5" tIns="47833" rIns="95665" bIns="47833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4CB1BA-199A-4AAC-A366-FD9DE16F0531}" type="datetime1">
              <a:rPr lang="en-US" b="0" smtClean="0">
                <a:latin typeface="Times New Roman" panose="02020603050405020304" pitchFamily="18" charset="0"/>
              </a:rPr>
              <a:pPr/>
              <a:t>2/26/2014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3277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5" tIns="47833" rIns="95665" bIns="47833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F9B9C2-1B7B-40D3-8B32-1BFC818A299E}" type="slidenum">
              <a:rPr lang="en-US" b="0" smtClean="0">
                <a:latin typeface="Times New Roman" panose="02020603050405020304" pitchFamily="18" charset="0"/>
              </a:rPr>
              <a:pPr/>
              <a:t>15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327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Extreme example of end of pipe. </a:t>
            </a:r>
          </a:p>
        </p:txBody>
      </p:sp>
    </p:spTree>
    <p:extLst>
      <p:ext uri="{BB962C8B-B14F-4D97-AF65-F5344CB8AC3E}">
        <p14:creationId xmlns:p14="http://schemas.microsoft.com/office/powerpoint/2010/main" val="1250323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877849-775A-41C2-B6A5-7ED561A1E4BF}" type="slidenum">
              <a:rPr lang="en-US" b="0" smtClean="0">
                <a:latin typeface="Times New Roman" panose="02020603050405020304" pitchFamily="18" charset="0"/>
              </a:rPr>
              <a:pPr/>
              <a:t>16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8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E0175D-D859-453E-B2CE-1DBB52C81129}" type="slidenum">
              <a:rPr lang="en-US" b="0" smtClean="0">
                <a:latin typeface="Times New Roman" panose="02020603050405020304" pitchFamily="18" charset="0"/>
              </a:rPr>
              <a:pPr/>
              <a:t>17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750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82965D-5DE4-414D-9061-C9A3ED86A04D}" type="slidenum">
              <a:rPr lang="en-US" b="0" smtClean="0">
                <a:latin typeface="Times New Roman" panose="02020603050405020304" pitchFamily="18" charset="0"/>
              </a:rPr>
              <a:pPr/>
              <a:t>18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389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9343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23A777-E674-4DC8-BD90-FFB82B016351}" type="slidenum">
              <a:rPr lang="en-US" b="0" smtClean="0">
                <a:latin typeface="Times New Roman" panose="02020603050405020304" pitchFamily="18" charset="0"/>
              </a:rPr>
              <a:pPr/>
              <a:t>19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0880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3B0A65-EBF2-4696-92EF-64781CE22B84}" type="slidenum">
              <a:rPr lang="en-US" b="0" smtClean="0">
                <a:latin typeface="Times New Roman" panose="02020603050405020304" pitchFamily="18" charset="0"/>
              </a:rPr>
              <a:pPr/>
              <a:t>20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430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20723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856AB6-FC32-4F6D-AED3-824BD82DC147}" type="slidenum">
              <a:rPr lang="en-US" b="0" smtClean="0">
                <a:latin typeface="Times New Roman" panose="02020603050405020304" pitchFamily="18" charset="0"/>
              </a:rPr>
              <a:pPr/>
              <a:t>2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71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7249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BDD439-3DE4-4C52-8C39-8E3EFE60A916}" type="slidenum">
              <a:rPr lang="en-US" b="0" smtClean="0">
                <a:latin typeface="Times New Roman" panose="02020603050405020304" pitchFamily="18" charset="0"/>
              </a:rPr>
              <a:pPr/>
              <a:t>21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450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41394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97782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30250"/>
            <a:ext cx="4800600" cy="3600450"/>
          </a:xfrm>
          <a:solidFill>
            <a:srgbClr val="FFFFFF"/>
          </a:solidFill>
          <a:ln/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136896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9BFFC0-CE99-4C7C-A94D-182863527AF7}" type="slidenum">
              <a:rPr lang="en-US" b="0" smtClean="0">
                <a:latin typeface="Times New Roman" panose="02020603050405020304" pitchFamily="18" charset="0"/>
              </a:rPr>
              <a:pPr/>
              <a:t>24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257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27D766-33AA-4640-8AE1-CD523805B13E}" type="slidenum">
              <a:rPr lang="en-US" b="0" smtClean="0">
                <a:latin typeface="Times New Roman" panose="02020603050405020304" pitchFamily="18" charset="0"/>
              </a:rPr>
              <a:pPr/>
              <a:t>25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479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30250"/>
            <a:ext cx="4800600" cy="3600450"/>
          </a:xfrm>
          <a:solidFill>
            <a:srgbClr val="FFFFFF"/>
          </a:solidFill>
          <a:ln/>
        </p:spPr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76608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C756EDB-4B1D-421E-8612-B0E0873A1FFF}" type="slidenum">
              <a:rPr lang="en-US" b="0" smtClean="0">
                <a:latin typeface="Times New Roman" panose="02020603050405020304" pitchFamily="18" charset="0"/>
              </a:rPr>
              <a:pPr/>
              <a:t>27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815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2C66A3-37B2-48F9-AA66-205CD3AF442C}" type="slidenum">
              <a:rPr lang="en-US" b="0" smtClean="0">
                <a:latin typeface="Times New Roman" panose="02020603050405020304" pitchFamily="18" charset="0"/>
              </a:rPr>
              <a:pPr/>
              <a:t>28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1134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AD5916-60E3-4177-B7BD-0140D865DE79}" type="slidenum">
              <a:rPr lang="en-US" b="0" smtClean="0">
                <a:latin typeface="Times New Roman" panose="02020603050405020304" pitchFamily="18" charset="0"/>
              </a:rPr>
              <a:pPr/>
              <a:t>29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472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ADC4D19-F504-4B3C-9402-85EAE3EDD249}" type="slidenum">
              <a:rPr lang="en-US" b="0" smtClean="0">
                <a:latin typeface="Times New Roman" panose="02020603050405020304" pitchFamily="18" charset="0"/>
              </a:rPr>
              <a:pPr/>
              <a:t>30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768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CAB5535-69F6-442F-B177-087CC28E3906}" type="slidenum">
              <a:rPr lang="en-US" b="0" smtClean="0">
                <a:latin typeface="Times New Roman" panose="02020603050405020304" pitchFamily="18" charset="0"/>
              </a:rPr>
              <a:pPr/>
              <a:t>3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92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05806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2CA86B-04A1-4135-B6D2-58242192B420}" type="slidenum">
              <a:rPr lang="en-US" b="0" smtClean="0">
                <a:latin typeface="Times New Roman" panose="02020603050405020304" pitchFamily="18" charset="0"/>
              </a:rPr>
              <a:pPr/>
              <a:t>31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801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8703B1-66EB-4D91-8144-3BA57BF6613B}" type="slidenum">
              <a:rPr lang="en-US" b="0" smtClean="0">
                <a:latin typeface="Times New Roman" panose="02020603050405020304" pitchFamily="18" charset="0"/>
              </a:rPr>
              <a:pPr/>
              <a:t>32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190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C3B1D8-1578-47E8-A2F5-C1EE09FFDF89}" type="slidenum">
              <a:rPr lang="en-US" b="0" smtClean="0">
                <a:latin typeface="Times New Roman" panose="02020603050405020304" pitchFamily="18" charset="0"/>
              </a:rPr>
              <a:pPr/>
              <a:t>38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747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41906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BD1C81-72C8-4FB1-A3D3-2917C7A66761}" type="slidenum">
              <a:rPr lang="en-US" b="0" smtClean="0">
                <a:latin typeface="Times New Roman" panose="02020603050405020304" pitchFamily="18" charset="0"/>
              </a:rPr>
              <a:pPr/>
              <a:t>39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128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558CF6-9D23-4507-9658-C2BD6E13FF4C}" type="slidenum">
              <a:rPr lang="en-US" b="0" smtClean="0">
                <a:latin typeface="Times New Roman" panose="02020603050405020304" pitchFamily="18" charset="0"/>
              </a:rPr>
              <a:pPr/>
              <a:t>40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2182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C8F1F1-1CFD-4013-94AE-970187E4CB25}" type="slidenum">
              <a:rPr lang="en-US" b="0" smtClean="0">
                <a:latin typeface="Times New Roman" panose="02020603050405020304" pitchFamily="18" charset="0"/>
              </a:rPr>
              <a:pPr/>
              <a:t>41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9735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4418B3-BD3B-48AA-83FB-CCC6A6E7C0DF}" type="slidenum">
              <a:rPr lang="en-US" b="0" smtClean="0">
                <a:latin typeface="Times New Roman" panose="02020603050405020304" pitchFamily="18" charset="0"/>
              </a:rPr>
              <a:pPr/>
              <a:t>42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829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352353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49A3B1-215B-4722-8914-5DB22A215F43}" type="slidenum">
              <a:rPr lang="en-US" b="0" smtClean="0">
                <a:latin typeface="Times New Roman" panose="02020603050405020304" pitchFamily="18" charset="0"/>
              </a:rPr>
              <a:pPr/>
              <a:t>43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0352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350D65-7969-4898-B299-E31D44D20749}" type="slidenum">
              <a:rPr lang="en-US" b="0" smtClean="0">
                <a:latin typeface="Times New Roman" panose="02020603050405020304" pitchFamily="18" charset="0"/>
              </a:rPr>
              <a:pPr/>
              <a:t>44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870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51988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7AC4C35-8827-4D49-AEA8-69F2D1FDB7E9}" type="slidenum">
              <a:rPr lang="en-US" b="0" smtClean="0">
                <a:latin typeface="Times New Roman" panose="02020603050405020304" pitchFamily="18" charset="0"/>
              </a:rPr>
              <a:pPr/>
              <a:t>45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890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0883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EB03C2-01FB-4953-8B02-1C2971AE8632}" type="slidenum">
              <a:rPr lang="en-US" b="0" smtClean="0">
                <a:latin typeface="Times New Roman" panose="02020603050405020304" pitchFamily="18" charset="0"/>
              </a:rPr>
              <a:pPr/>
              <a:t>4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180402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62EBF6-BEE2-4B85-A035-AAEE02D2FA89}" type="slidenum">
              <a:rPr lang="en-US" b="0" smtClean="0">
                <a:latin typeface="Times New Roman" panose="02020603050405020304" pitchFamily="18" charset="0"/>
              </a:rPr>
              <a:pPr/>
              <a:t>46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527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A90AD2-8646-4BD4-86DF-8388B0DA4E71}" type="slidenum">
              <a:rPr lang="en-US" b="0" smtClean="0">
                <a:latin typeface="Times New Roman" panose="02020603050405020304" pitchFamily="18" charset="0"/>
              </a:rPr>
              <a:pPr/>
              <a:t>5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133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28111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AF9834-CB36-46E0-B70D-36C93E5A8955}" type="slidenum">
              <a:rPr lang="en-US" b="0" smtClean="0">
                <a:latin typeface="Times New Roman" panose="02020603050405020304" pitchFamily="18" charset="0"/>
              </a:rPr>
              <a:pPr/>
              <a:t>6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153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234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580087-293E-4DFD-8534-EEB1744C4FBC}" type="slidenum">
              <a:rPr lang="en-US" b="0" smtClean="0">
                <a:latin typeface="Times New Roman" panose="02020603050405020304" pitchFamily="18" charset="0"/>
              </a:rPr>
              <a:pPr/>
              <a:t>8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691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2398CE-4AE4-4337-BE02-74FD1DD9BA4E}" type="slidenum">
              <a:rPr lang="en-US" b="0" smtClean="0">
                <a:latin typeface="Times New Roman" panose="02020603050405020304" pitchFamily="18" charset="0"/>
              </a:rPr>
              <a:pPr/>
              <a:t>9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204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91703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0D2AE6-8B95-4862-AB8C-1F2131AF7F6C}" type="slidenum">
              <a:rPr lang="en-US" b="0" smtClean="0">
                <a:latin typeface="Times New Roman" panose="02020603050405020304" pitchFamily="18" charset="0"/>
              </a:rPr>
              <a:pPr/>
              <a:t>10</a:t>
            </a:fld>
            <a:endParaRPr lang="en-US" b="0" smtClean="0">
              <a:latin typeface="Times New Roman" panose="02020603050405020304" pitchFamily="18" charset="0"/>
            </a:endParaRPr>
          </a:p>
        </p:txBody>
      </p:sp>
      <p:sp>
        <p:nvSpPr>
          <p:cNvPr id="225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1570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31E53-E1D8-4C1E-9AD4-B637E4E2D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38008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9FE96-E3B0-4250-B2DD-C44822B77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03978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533400"/>
            <a:ext cx="1981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791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25BD9-AA2F-4EED-84CE-EBD46211E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13746"/>
      </p:ext>
    </p:extLst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F618-43EA-4192-B7B7-836566A63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82768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84949-C788-4CB5-97CF-22A75FB2C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99636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0E537-20E0-488E-A02A-5162FD147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00131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14BF9-3345-411C-B1D6-8119D8F72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26700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6AB28-194D-4D9B-94E9-43886FAAE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46176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BC9D7-319C-40B2-90C5-9D632ACDA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39870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EB25D-7F57-4674-89C0-729ADC85A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58936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BE057-1405-43A3-886D-741143A21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45920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D077F-F2EC-4F46-A999-39462BDEC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50677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7A982-4266-419D-88EB-807CB9C41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13954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05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944D986-E713-47E1-B087-94EAB066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90503" name="Text Box 7"/>
          <p:cNvSpPr txBox="1">
            <a:spLocks noChangeArrowheads="1"/>
          </p:cNvSpPr>
          <p:nvPr/>
        </p:nvSpPr>
        <p:spPr bwMode="auto">
          <a:xfrm>
            <a:off x="7489825" y="1984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ransition>
    <p:split orient="vert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6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EFE00"/>
        </a:buClr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5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smtClean="0"/>
              <a:t>Stormwater Best Management Practices</a:t>
            </a:r>
          </a:p>
        </p:txBody>
      </p:sp>
      <p:sp>
        <p:nvSpPr>
          <p:cNvPr id="4099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Michael Barrett, Ph.D., P.E.</a:t>
            </a:r>
          </a:p>
          <a:p>
            <a:r>
              <a:rPr lang="en-US" sz="2400" smtClean="0"/>
              <a:t>University of Texas at Austin</a:t>
            </a:r>
          </a:p>
        </p:txBody>
      </p:sp>
      <p:sp>
        <p:nvSpPr>
          <p:cNvPr id="410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Sources of Pollutants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Vehicles – Tires, Brake pads, Fluids, Tracking</a:t>
            </a:r>
          </a:p>
          <a:p>
            <a:pPr eaLnBrk="1" hangingPunct="1"/>
            <a:r>
              <a:rPr lang="en-US" sz="2800" smtClean="0"/>
              <a:t>Atmospheric Deposition</a:t>
            </a:r>
          </a:p>
          <a:p>
            <a:pPr eaLnBrk="1" hangingPunct="1"/>
            <a:r>
              <a:rPr lang="en-US" sz="2800" smtClean="0"/>
              <a:t>Fertilizers</a:t>
            </a:r>
          </a:p>
          <a:p>
            <a:pPr eaLnBrk="1" hangingPunct="1"/>
            <a:r>
              <a:rPr lang="en-US" sz="2800" smtClean="0"/>
              <a:t>Pesticides</a:t>
            </a:r>
          </a:p>
          <a:p>
            <a:pPr eaLnBrk="1" hangingPunct="1"/>
            <a:r>
              <a:rPr lang="en-US" sz="2800" smtClean="0"/>
              <a:t>Pets</a:t>
            </a:r>
          </a:p>
          <a:p>
            <a:pPr eaLnBrk="1" hangingPunct="1"/>
            <a:r>
              <a:rPr lang="en-US" sz="2800" smtClean="0"/>
              <a:t>Pavement abrasion</a:t>
            </a:r>
          </a:p>
          <a:p>
            <a:pPr eaLnBrk="1" hangingPunct="1"/>
            <a:r>
              <a:rPr lang="en-US" sz="2800" smtClean="0"/>
              <a:t>Channel Erosion</a:t>
            </a:r>
          </a:p>
          <a:p>
            <a:pPr eaLnBrk="1" hangingPunct="1"/>
            <a:endParaRPr lang="en-US" sz="2800" smtClean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smtClean="0"/>
              <a:t>Requirements for Stormwater Treatment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City of Austin – Required since 1981, mainly sand filters</a:t>
            </a:r>
          </a:p>
          <a:p>
            <a:pPr>
              <a:lnSpc>
                <a:spcPct val="90000"/>
              </a:lnSpc>
            </a:pPr>
            <a:r>
              <a:rPr lang="en-US" smtClean="0"/>
              <a:t>TCEQ – Requires removal of 80% of sediment in stormwater for Edwards Aquifer</a:t>
            </a:r>
          </a:p>
          <a:p>
            <a:pPr>
              <a:lnSpc>
                <a:spcPct val="90000"/>
              </a:lnSpc>
            </a:pPr>
            <a:r>
              <a:rPr lang="en-US" smtClean="0"/>
              <a:t>LCRA – Requires 70-75% removal of sediment, phosphorus, and oil &amp; grease for Highland Lakes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Treatment Difficulties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Runoff occurs on an irregular basis</a:t>
            </a:r>
          </a:p>
          <a:p>
            <a:r>
              <a:rPr lang="en-US" smtClean="0"/>
              <a:t>Volume and rate of runoff from storms is highly variable</a:t>
            </a:r>
          </a:p>
          <a:p>
            <a:r>
              <a:rPr lang="en-US" smtClean="0"/>
              <a:t>Quality of runoff varies from storm to storm</a:t>
            </a:r>
          </a:p>
          <a:p>
            <a:r>
              <a:rPr lang="en-US" smtClean="0"/>
              <a:t>Concentrations of constituents of concern often very low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 eaLnBrk="1" hangingPunct="1"/>
            <a:r>
              <a:rPr lang="en-US" sz="3800" b="0" smtClean="0"/>
              <a:t>“First Flush” of Pollutants</a:t>
            </a:r>
          </a:p>
        </p:txBody>
      </p:sp>
      <p:grpSp>
        <p:nvGrpSpPr>
          <p:cNvPr id="27652" name="Group 3"/>
          <p:cNvGrpSpPr>
            <a:grpSpLocks/>
          </p:cNvGrpSpPr>
          <p:nvPr/>
        </p:nvGrpSpPr>
        <p:grpSpPr bwMode="auto">
          <a:xfrm>
            <a:off x="609600" y="1143000"/>
            <a:ext cx="7543800" cy="5287963"/>
            <a:chOff x="240" y="833"/>
            <a:chExt cx="3408" cy="2894"/>
          </a:xfrm>
        </p:grpSpPr>
        <p:pic>
          <p:nvPicPr>
            <p:cNvPr id="2765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833"/>
              <a:ext cx="3357" cy="2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Text Box 5"/>
            <p:cNvSpPr txBox="1">
              <a:spLocks noChangeArrowheads="1"/>
            </p:cNvSpPr>
            <p:nvPr/>
          </p:nvSpPr>
          <p:spPr bwMode="auto">
            <a:xfrm>
              <a:off x="240" y="3560"/>
              <a:ext cx="1147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FFF00"/>
                </a:buClr>
                <a:buChar char="•"/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Char char="–"/>
                <a:defRPr sz="26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FE00"/>
                </a:buClr>
                <a:buChar char="–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400" b="0">
                  <a:solidFill>
                    <a:schemeClr val="tx1"/>
                  </a:solidFill>
                </a:rPr>
                <a:t>Stenstrom &amp; Kayhanian, 2005</a:t>
              </a:r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Best Management Practice (BMP) Selection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772400" cy="3962400"/>
          </a:xfrm>
        </p:spPr>
        <p:txBody>
          <a:bodyPr/>
          <a:lstStyle/>
          <a:p>
            <a:r>
              <a:rPr lang="en-US" sz="2800" smtClean="0"/>
              <a:t>End-of-pipe</a:t>
            </a:r>
          </a:p>
          <a:p>
            <a:pPr lvl="1"/>
            <a:r>
              <a:rPr lang="en-US" sz="2400" smtClean="0"/>
              <a:t>Fewer facilities to manage, inspect, and maintain</a:t>
            </a:r>
          </a:p>
          <a:p>
            <a:pPr lvl="1"/>
            <a:r>
              <a:rPr lang="en-US" sz="2400" smtClean="0"/>
              <a:t>Little volume control</a:t>
            </a:r>
          </a:p>
          <a:p>
            <a:pPr lvl="1"/>
            <a:r>
              <a:rPr lang="en-US" sz="2400" smtClean="0"/>
              <a:t>Little redundancy</a:t>
            </a:r>
          </a:p>
          <a:p>
            <a:r>
              <a:rPr lang="en-US" sz="2800" smtClean="0"/>
              <a:t>Onsite</a:t>
            </a:r>
          </a:p>
          <a:p>
            <a:pPr lvl="1"/>
            <a:r>
              <a:rPr lang="en-US" sz="2400" smtClean="0"/>
              <a:t>Maintain pre-development hydrology</a:t>
            </a:r>
          </a:p>
          <a:p>
            <a:pPr lvl="1"/>
            <a:r>
              <a:rPr lang="en-US" sz="2400" smtClean="0"/>
              <a:t>Low Impact Development (LID) – “Green Infrastructure”</a:t>
            </a:r>
          </a:p>
          <a:p>
            <a:pPr lvl="1"/>
            <a:r>
              <a:rPr lang="en-US" sz="2400" smtClean="0"/>
              <a:t>Lower cost</a:t>
            </a:r>
          </a:p>
          <a:p>
            <a:pPr lvl="1"/>
            <a:r>
              <a:rPr lang="en-US" sz="2400" smtClean="0"/>
              <a:t>More facilities</a:t>
            </a:r>
          </a:p>
        </p:txBody>
      </p:sp>
      <p:sp>
        <p:nvSpPr>
          <p:cNvPr id="2970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xDOT P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0"/>
            <a:ext cx="456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07" name="Picture 3" descr="Memorial_Sta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88"/>
          <a:stretch>
            <a:fillRect/>
          </a:stretch>
        </p:blipFill>
        <p:spPr bwMode="auto">
          <a:xfrm>
            <a:off x="-9525" y="0"/>
            <a:ext cx="4570413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537075" y="6019800"/>
            <a:ext cx="44545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tx1"/>
                </a:solidFill>
                <a:latin typeface="Tahoma" panose="020B0604030504040204" pitchFamily="34" charset="0"/>
              </a:rPr>
              <a:t>Loop 360</a:t>
            </a:r>
            <a:br>
              <a:rPr lang="en-US" sz="280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sz="2800">
                <a:solidFill>
                  <a:schemeClr val="tx1"/>
                </a:solidFill>
                <a:latin typeface="Tahoma" panose="020B0604030504040204" pitchFamily="34" charset="0"/>
              </a:rPr>
              <a:t>TxDOT Pond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978275" y="709613"/>
            <a:ext cx="592138" cy="5532437"/>
            <a:chOff x="2506" y="375"/>
            <a:chExt cx="373" cy="3485"/>
          </a:xfrm>
        </p:grpSpPr>
        <p:sp>
          <p:nvSpPr>
            <p:cNvPr id="31751" name="Line 6"/>
            <p:cNvSpPr>
              <a:spLocks noChangeShapeType="1"/>
            </p:cNvSpPr>
            <p:nvPr/>
          </p:nvSpPr>
          <p:spPr bwMode="auto">
            <a:xfrm flipH="1">
              <a:off x="2873" y="375"/>
              <a:ext cx="6" cy="3485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111" name="Text Box 7"/>
            <p:cNvSpPr txBox="1">
              <a:spLocks noChangeArrowheads="1"/>
            </p:cNvSpPr>
            <p:nvPr/>
          </p:nvSpPr>
          <p:spPr bwMode="auto">
            <a:xfrm rot="16200000">
              <a:off x="1981" y="1750"/>
              <a:ext cx="14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1,000 ft</a:t>
              </a:r>
            </a:p>
          </p:txBody>
        </p:sp>
      </p:grpSp>
      <p:sp>
        <p:nvSpPr>
          <p:cNvPr id="31750" name="TextBox 7"/>
          <p:cNvSpPr txBox="1">
            <a:spLocks noChangeArrowheads="1"/>
          </p:cNvSpPr>
          <p:nvPr/>
        </p:nvSpPr>
        <p:spPr bwMode="auto">
          <a:xfrm rot="-5400000">
            <a:off x="7789863" y="908050"/>
            <a:ext cx="2338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tx1"/>
                </a:solidFill>
              </a:rPr>
              <a:t>Courtesy Matt Hollon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563" name="Rectangle 3"/>
          <p:cNvSpPr>
            <a:spLocks noGrp="1" noChangeArrowheads="1"/>
          </p:cNvSpPr>
          <p:nvPr>
            <p:ph type="title"/>
          </p:nvPr>
        </p:nvSpPr>
        <p:spPr>
          <a:xfrm>
            <a:off x="5181600" y="381000"/>
            <a:ext cx="37338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Conventional Development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1600200" y="2209800"/>
            <a:ext cx="1600200" cy="1219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V="1">
            <a:off x="3505200" y="2438400"/>
            <a:ext cx="1981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xhibit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5410200" y="0"/>
            <a:ext cx="3733800" cy="12192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LID Development</a:t>
            </a:r>
          </a:p>
        </p:txBody>
      </p:sp>
      <p:sp>
        <p:nvSpPr>
          <p:cNvPr id="323589" name="Text Box 5"/>
          <p:cNvSpPr txBox="1">
            <a:spLocks noChangeArrowheads="1"/>
          </p:cNvSpPr>
          <p:nvPr/>
        </p:nvSpPr>
        <p:spPr bwMode="auto">
          <a:xfrm>
            <a:off x="76200" y="5105400"/>
            <a:ext cx="2209800" cy="132397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71842" dir="189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Disconnected Decentralized  Distributed        Multi-functional </a:t>
            </a:r>
          </a:p>
        </p:txBody>
      </p:sp>
      <p:sp>
        <p:nvSpPr>
          <p:cNvPr id="35845" name="Line 6"/>
          <p:cNvSpPr>
            <a:spLocks noChangeShapeType="1"/>
          </p:cNvSpPr>
          <p:nvPr/>
        </p:nvSpPr>
        <p:spPr bwMode="auto">
          <a:xfrm>
            <a:off x="5486400" y="5486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Line 7"/>
          <p:cNvSpPr>
            <a:spLocks noChangeShapeType="1"/>
          </p:cNvSpPr>
          <p:nvPr/>
        </p:nvSpPr>
        <p:spPr bwMode="auto">
          <a:xfrm flipH="1">
            <a:off x="2209800" y="5638800"/>
            <a:ext cx="4572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Line 8"/>
          <p:cNvSpPr>
            <a:spLocks noChangeShapeType="1"/>
          </p:cNvSpPr>
          <p:nvPr/>
        </p:nvSpPr>
        <p:spPr bwMode="auto">
          <a:xfrm flipH="1">
            <a:off x="990600" y="4343400"/>
            <a:ext cx="457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Line 9"/>
          <p:cNvSpPr>
            <a:spLocks noChangeShapeType="1"/>
          </p:cNvSpPr>
          <p:nvPr/>
        </p:nvSpPr>
        <p:spPr bwMode="auto">
          <a:xfrm flipH="1" flipV="1">
            <a:off x="457200" y="2667000"/>
            <a:ext cx="457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9" name="Line 10"/>
          <p:cNvSpPr>
            <a:spLocks noChangeShapeType="1"/>
          </p:cNvSpPr>
          <p:nvPr/>
        </p:nvSpPr>
        <p:spPr bwMode="auto">
          <a:xfrm flipH="1" flipV="1">
            <a:off x="1600200" y="1066800"/>
            <a:ext cx="228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Line 11"/>
          <p:cNvSpPr>
            <a:spLocks noChangeShapeType="1"/>
          </p:cNvSpPr>
          <p:nvPr/>
        </p:nvSpPr>
        <p:spPr bwMode="auto">
          <a:xfrm flipV="1">
            <a:off x="5181600" y="3276600"/>
            <a:ext cx="457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1" name="Line 12"/>
          <p:cNvSpPr>
            <a:spLocks noChangeShapeType="1"/>
          </p:cNvSpPr>
          <p:nvPr/>
        </p:nvSpPr>
        <p:spPr bwMode="auto">
          <a:xfrm flipH="1" flipV="1">
            <a:off x="2971800" y="457200"/>
            <a:ext cx="762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Line 13"/>
          <p:cNvSpPr>
            <a:spLocks noChangeShapeType="1"/>
          </p:cNvSpPr>
          <p:nvPr/>
        </p:nvSpPr>
        <p:spPr bwMode="auto">
          <a:xfrm flipV="1">
            <a:off x="4953000" y="2133600"/>
            <a:ext cx="3810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Line 14"/>
          <p:cNvSpPr>
            <a:spLocks noChangeShapeType="1"/>
          </p:cNvSpPr>
          <p:nvPr/>
        </p:nvSpPr>
        <p:spPr bwMode="auto">
          <a:xfrm flipH="1" flipV="1">
            <a:off x="3810000" y="533400"/>
            <a:ext cx="2286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Line 15"/>
          <p:cNvSpPr>
            <a:spLocks noChangeShapeType="1"/>
          </p:cNvSpPr>
          <p:nvPr/>
        </p:nvSpPr>
        <p:spPr bwMode="auto">
          <a:xfrm flipH="1" flipV="1">
            <a:off x="228600" y="1524000"/>
            <a:ext cx="6858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5" name="Line 16"/>
          <p:cNvSpPr>
            <a:spLocks noChangeShapeType="1"/>
          </p:cNvSpPr>
          <p:nvPr/>
        </p:nvSpPr>
        <p:spPr bwMode="auto">
          <a:xfrm flipV="1">
            <a:off x="2362200" y="2362200"/>
            <a:ext cx="838200" cy="91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6" name="Line 17"/>
          <p:cNvSpPr>
            <a:spLocks noChangeShapeType="1"/>
          </p:cNvSpPr>
          <p:nvPr/>
        </p:nvSpPr>
        <p:spPr bwMode="auto">
          <a:xfrm>
            <a:off x="3810000" y="3200400"/>
            <a:ext cx="3810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7" name="Line 18"/>
          <p:cNvSpPr>
            <a:spLocks noChangeShapeType="1"/>
          </p:cNvSpPr>
          <p:nvPr/>
        </p:nvSpPr>
        <p:spPr bwMode="auto">
          <a:xfrm flipH="1">
            <a:off x="3352800" y="4114800"/>
            <a:ext cx="6858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8" name="Line 19"/>
          <p:cNvSpPr>
            <a:spLocks noChangeShapeType="1"/>
          </p:cNvSpPr>
          <p:nvPr/>
        </p:nvSpPr>
        <p:spPr bwMode="auto">
          <a:xfrm flipV="1">
            <a:off x="3581400" y="4572000"/>
            <a:ext cx="1143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9" name="Line 20"/>
          <p:cNvSpPr>
            <a:spLocks noChangeShapeType="1"/>
          </p:cNvSpPr>
          <p:nvPr/>
        </p:nvSpPr>
        <p:spPr bwMode="auto">
          <a:xfrm flipH="1" flipV="1">
            <a:off x="1828800" y="3200400"/>
            <a:ext cx="6858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0" name="Line 21"/>
          <p:cNvSpPr>
            <a:spLocks noChangeShapeType="1"/>
          </p:cNvSpPr>
          <p:nvPr/>
        </p:nvSpPr>
        <p:spPr bwMode="auto">
          <a:xfrm flipV="1">
            <a:off x="5334000" y="3810000"/>
            <a:ext cx="10668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3606" name="Text Box 22"/>
          <p:cNvSpPr txBox="1">
            <a:spLocks noChangeArrowheads="1"/>
          </p:cNvSpPr>
          <p:nvPr/>
        </p:nvSpPr>
        <p:spPr bwMode="auto">
          <a:xfrm>
            <a:off x="152400" y="76200"/>
            <a:ext cx="39624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Multiple Systems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Pollutant Removal Mechanisms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Particle settling</a:t>
            </a:r>
          </a:p>
          <a:p>
            <a:r>
              <a:rPr lang="en-US" smtClean="0"/>
              <a:t>Filtration</a:t>
            </a:r>
          </a:p>
          <a:p>
            <a:r>
              <a:rPr lang="en-US" smtClean="0"/>
              <a:t>Biological uptake/degradation</a:t>
            </a:r>
          </a:p>
          <a:p>
            <a:r>
              <a:rPr lang="en-US" smtClean="0"/>
              <a:t>Infiltration</a:t>
            </a:r>
          </a:p>
          <a:p>
            <a:r>
              <a:rPr lang="en-US" smtClean="0"/>
              <a:t>Volatilization</a:t>
            </a:r>
          </a:p>
          <a:p>
            <a:r>
              <a:rPr lang="en-US" smtClean="0"/>
              <a:t>Photodegradation</a:t>
            </a:r>
          </a:p>
          <a:p>
            <a:r>
              <a:rPr lang="en-US" smtClean="0"/>
              <a:t>Oxidation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Typical LID Practices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Bioretention/rain gardens</a:t>
            </a:r>
          </a:p>
          <a:p>
            <a:r>
              <a:rPr lang="en-US" smtClean="0"/>
              <a:t>Porous Pavement</a:t>
            </a:r>
          </a:p>
          <a:p>
            <a:r>
              <a:rPr lang="en-US" smtClean="0"/>
              <a:t>Vegetated swales and buffer strips</a:t>
            </a:r>
          </a:p>
          <a:p>
            <a:r>
              <a:rPr lang="en-US" smtClean="0"/>
              <a:t>Green roofs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Cuyahoga River, Cleveland</a:t>
            </a:r>
          </a:p>
        </p:txBody>
      </p:sp>
      <p:sp>
        <p:nvSpPr>
          <p:cNvPr id="6148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9" name="Picture 9" descr="FrandAc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7437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Bioretention</a:t>
            </a:r>
          </a:p>
        </p:txBody>
      </p:sp>
      <p:sp>
        <p:nvSpPr>
          <p:cNvPr id="41987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895475"/>
            <a:ext cx="6783387" cy="374332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4038600" cy="1143000"/>
          </a:xfrm>
        </p:spPr>
        <p:txBody>
          <a:bodyPr/>
          <a:lstStyle/>
          <a:p>
            <a:r>
              <a:rPr lang="en-US" smtClean="0"/>
              <a:t>Bioretention</a:t>
            </a:r>
          </a:p>
        </p:txBody>
      </p:sp>
      <p:pic>
        <p:nvPicPr>
          <p:cNvPr id="44036" name="Picture 6" descr="DSC0020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8150" y="228600"/>
            <a:ext cx="4629150" cy="6172200"/>
          </a:xfrm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C:\Documents and Settings\OVPREMOTE\Desktop\Dods - Stormwater\photos\Rain Gardens\P82119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152400" y="43434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endParaRPr lang="en-US" sz="2800">
              <a:solidFill>
                <a:srgbClr val="005DAA"/>
              </a:solidFill>
              <a:cs typeface="Arial" panose="020B0604020202020204" pitchFamily="34" charset="0"/>
            </a:endParaRPr>
          </a:p>
        </p:txBody>
      </p:sp>
      <p:pic>
        <p:nvPicPr>
          <p:cNvPr id="48131" name="Picture 2" descr="G:\Low Impact Development\Research &amp; Resources\Images\City of Austin Projects\10th and Rio Grande_Tom Franke photos\IMG_1434 (Large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7"/>
          <p:cNvSpPr txBox="1">
            <a:spLocks noChangeArrowheads="1"/>
          </p:cNvSpPr>
          <p:nvPr/>
        </p:nvSpPr>
        <p:spPr bwMode="auto">
          <a:xfrm>
            <a:off x="3398838" y="6172200"/>
            <a:ext cx="60499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10</a:t>
            </a:r>
            <a:r>
              <a:rPr lang="en-US" sz="2400" baseline="30000">
                <a:solidFill>
                  <a:schemeClr val="tx1"/>
                </a:solidFill>
              </a:rPr>
              <a:t>th</a:t>
            </a:r>
            <a:r>
              <a:rPr lang="en-US" sz="2400">
                <a:solidFill>
                  <a:schemeClr val="tx1"/>
                </a:solidFill>
              </a:rPr>
              <a:t> &amp; Rio Grande</a:t>
            </a:r>
          </a:p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n-US" sz="2000">
                <a:solidFill>
                  <a:schemeClr val="tx1"/>
                </a:solidFill>
              </a:rPr>
              <a:t>Image courtesy Tom Franke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Curbside Bioretention</a:t>
            </a:r>
          </a:p>
        </p:txBody>
      </p:sp>
      <p:pic>
        <p:nvPicPr>
          <p:cNvPr id="50179" name="Picture 6" descr="http://water.epa.gov/infrastructure/greeninfrastructure/images/gi_swal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600200"/>
            <a:ext cx="6426200" cy="48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Setback Bioretention</a:t>
            </a:r>
          </a:p>
        </p:txBody>
      </p:sp>
      <p:pic>
        <p:nvPicPr>
          <p:cNvPr id="52227" name="Picture 2" descr="http://bluegreenbldg.org/wp-content/uploads/2010/11/ecraingardens2010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524000"/>
            <a:ext cx="7407275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152400" y="43434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endParaRPr lang="en-US" sz="2800">
              <a:solidFill>
                <a:srgbClr val="005DAA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 descr="October 2011_Barret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0738"/>
            <a:ext cx="5259388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3" descr="March 2009 looking SE_Barret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52578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6400800" y="152400"/>
            <a:ext cx="25574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n-US" sz="2200">
                <a:solidFill>
                  <a:schemeClr val="tx1"/>
                </a:solidFill>
              </a:rPr>
              <a:t>Sand Beach </a:t>
            </a:r>
          </a:p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n-US" sz="2200">
                <a:solidFill>
                  <a:schemeClr val="tx1"/>
                </a:solidFill>
              </a:rPr>
              <a:t>Biofiltration Pond</a:t>
            </a: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5410200" y="1828800"/>
            <a:ext cx="17240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200">
                <a:solidFill>
                  <a:schemeClr val="tx1"/>
                </a:solidFill>
              </a:rPr>
              <a:t>March 2009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10200" y="4876800"/>
            <a:ext cx="19589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200">
                <a:solidFill>
                  <a:schemeClr val="tx1"/>
                </a:solidFill>
              </a:rPr>
              <a:t>October 2011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Porous Pavement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Pervious Concrete</a:t>
            </a:r>
          </a:p>
          <a:p>
            <a:r>
              <a:rPr lang="en-US" smtClean="0"/>
              <a:t>Porous Asphalt</a:t>
            </a:r>
          </a:p>
          <a:p>
            <a:r>
              <a:rPr lang="en-US" smtClean="0"/>
              <a:t>Pavers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7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Pervious Concrete</a:t>
            </a:r>
          </a:p>
        </p:txBody>
      </p:sp>
      <p:pic>
        <p:nvPicPr>
          <p:cNvPr id="58371" name="Content Placeholder 4" descr="DSC01258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81200"/>
            <a:ext cx="4038600" cy="3028950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231900"/>
            <a:ext cx="4038600" cy="45259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>
                <a:cs typeface="Arial" pitchFamily="34" charset="0"/>
              </a:rPr>
              <a:t>Generally has a lower strength</a:t>
            </a:r>
          </a:p>
          <a:p>
            <a:pPr>
              <a:defRPr/>
            </a:pPr>
            <a:r>
              <a:rPr lang="en-US" dirty="0" smtClean="0">
                <a:cs typeface="Arial" pitchFamily="34" charset="0"/>
              </a:rPr>
              <a:t>Water content is critical for proper installation</a:t>
            </a:r>
          </a:p>
          <a:p>
            <a:pPr>
              <a:defRPr/>
            </a:pPr>
            <a:r>
              <a:rPr lang="en-US" dirty="0" smtClean="0">
                <a:cs typeface="Arial" pitchFamily="34" charset="0"/>
              </a:rPr>
              <a:t>Requires specialized crew for installation</a:t>
            </a:r>
          </a:p>
          <a:p>
            <a:pPr>
              <a:defRPr/>
            </a:pPr>
            <a:r>
              <a:rPr lang="en-US" dirty="0" smtClean="0">
                <a:cs typeface="Arial" pitchFamily="34" charset="0"/>
              </a:rPr>
              <a:t>Each batch tends to have a different color/texture</a:t>
            </a:r>
          </a:p>
          <a:p>
            <a:pPr>
              <a:defRPr/>
            </a:pPr>
            <a:r>
              <a:rPr lang="en-US" dirty="0" smtClean="0">
                <a:cs typeface="Arial" pitchFamily="34" charset="0"/>
              </a:rPr>
              <a:t>Tends to ravel in high traffic areas</a:t>
            </a:r>
            <a:endParaRPr lang="en-US" dirty="0">
              <a:cs typeface="Arial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Porous Asphalt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sz="quarter" idx="2"/>
          </p:nvPr>
        </p:nvSpPr>
        <p:spPr>
          <a:xfrm>
            <a:off x="484188" y="1282700"/>
            <a:ext cx="4040187" cy="4225925"/>
          </a:xfrm>
        </p:spPr>
        <p:txBody>
          <a:bodyPr/>
          <a:lstStyle/>
          <a:p>
            <a:r>
              <a:rPr lang="en-US" smtClean="0">
                <a:cs typeface="Arial" panose="020B0604020202020204" pitchFamily="34" charset="0"/>
              </a:rPr>
              <a:t>Created by omitting fine material from asphalt</a:t>
            </a:r>
          </a:p>
          <a:p>
            <a:r>
              <a:rPr lang="en-US" smtClean="0">
                <a:cs typeface="Arial" panose="020B0604020202020204" pitchFamily="34" charset="0"/>
              </a:rPr>
              <a:t>Asphalt is considered flexible pavement, so low strength is not as much an issue.</a:t>
            </a:r>
          </a:p>
          <a:p>
            <a:r>
              <a:rPr lang="en-US" smtClean="0">
                <a:cs typeface="Arial" panose="020B0604020202020204" pitchFamily="34" charset="0"/>
              </a:rPr>
              <a:t>Less expensive than concrete</a:t>
            </a:r>
          </a:p>
          <a:p>
            <a:r>
              <a:rPr lang="en-US" smtClean="0">
                <a:cs typeface="Arial" panose="020B0604020202020204" pitchFamily="34" charset="0"/>
              </a:rPr>
              <a:t>No specialized training needed for installation</a:t>
            </a:r>
          </a:p>
        </p:txBody>
      </p:sp>
      <p:pic>
        <p:nvPicPr>
          <p:cNvPr id="60420" name="Content Placeholder 7" descr="4647855314_2da032d8a0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052638"/>
            <a:ext cx="4041775" cy="3030537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Dates to Remember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1948 Federal Water Pollution Control Act passed by Congress</a:t>
            </a:r>
          </a:p>
          <a:p>
            <a:pPr eaLnBrk="1" hangingPunct="1"/>
            <a:r>
              <a:rPr lang="en-US" sz="2800" smtClean="0"/>
              <a:t>1972 Clean Water Act prohibits any discharge of pollutants without NPDES permit - (fishable and swimmable)</a:t>
            </a:r>
          </a:p>
          <a:p>
            <a:pPr eaLnBrk="1" hangingPunct="1"/>
            <a:r>
              <a:rPr lang="en-US" sz="2800" smtClean="0"/>
              <a:t>1987 Clean Water Act amended to require permits for stormwater discharges</a:t>
            </a:r>
          </a:p>
          <a:p>
            <a:pPr eaLnBrk="1" hangingPunct="1"/>
            <a:r>
              <a:rPr lang="en-US" sz="2800" smtClean="0"/>
              <a:t>2003 NPDES Phase II permits required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263525" y="1131888"/>
            <a:ext cx="2489200" cy="2247900"/>
          </a:xfrm>
        </p:spPr>
        <p:txBody>
          <a:bodyPr/>
          <a:lstStyle/>
          <a:p>
            <a:r>
              <a:rPr lang="en-US" smtClean="0"/>
              <a:t>Source of Raveling</a:t>
            </a:r>
          </a:p>
        </p:txBody>
      </p:sp>
      <p:pic>
        <p:nvPicPr>
          <p:cNvPr id="6246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6875" y="1131888"/>
            <a:ext cx="6024563" cy="4518025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Porous Pavement only in Parking Stalls</a:t>
            </a:r>
            <a:endParaRPr lang="en-US" dirty="0"/>
          </a:p>
        </p:txBody>
      </p:sp>
      <p:pic>
        <p:nvPicPr>
          <p:cNvPr id="6451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371600"/>
            <a:ext cx="6884988" cy="5164138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Pavers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sz="quarter" idx="2"/>
          </p:nvPr>
        </p:nvSpPr>
        <p:spPr>
          <a:xfrm>
            <a:off x="403225" y="1408113"/>
            <a:ext cx="4040188" cy="3951287"/>
          </a:xfrm>
        </p:spPr>
        <p:txBody>
          <a:bodyPr/>
          <a:lstStyle/>
          <a:p>
            <a:r>
              <a:rPr lang="en-US" sz="3200" smtClean="0">
                <a:cs typeface="Arial" panose="020B0604020202020204" pitchFamily="34" charset="0"/>
              </a:rPr>
              <a:t>Most expensive option</a:t>
            </a:r>
          </a:p>
          <a:p>
            <a:r>
              <a:rPr lang="en-US" sz="3200" smtClean="0">
                <a:cs typeface="Arial" panose="020B0604020202020204" pitchFamily="34" charset="0"/>
              </a:rPr>
              <a:t>Decorative element</a:t>
            </a:r>
          </a:p>
          <a:p>
            <a:r>
              <a:rPr lang="en-US" sz="3200" smtClean="0">
                <a:cs typeface="Arial" panose="020B0604020202020204" pitchFamily="34" charset="0"/>
              </a:rPr>
              <a:t>Easily removed and replaced if needed</a:t>
            </a:r>
          </a:p>
          <a:p>
            <a:endParaRPr lang="en-US" smtClean="0"/>
          </a:p>
        </p:txBody>
      </p:sp>
      <p:pic>
        <p:nvPicPr>
          <p:cNvPr id="66564" name="Content Placeholder 7" descr="pavers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408113"/>
            <a:ext cx="3846513" cy="3846512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If 2 inch thick porous overlays gives 90+% pollutant removal, why not permeable pavers?</a:t>
            </a:r>
          </a:p>
          <a:p>
            <a:r>
              <a:rPr lang="en-US" smtClean="0"/>
              <a:t>Most research has focused on volume reduction</a:t>
            </a:r>
          </a:p>
          <a:p>
            <a:r>
              <a:rPr lang="en-US" smtClean="0"/>
              <a:t>Very few studies have quantified the pollutant reduction</a:t>
            </a:r>
          </a:p>
        </p:txBody>
      </p:sp>
      <p:sp>
        <p:nvSpPr>
          <p:cNvPr id="686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Permeable Pavers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963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09600"/>
            <a:ext cx="9144000" cy="62484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 View</a:t>
            </a:r>
          </a:p>
        </p:txBody>
      </p:sp>
      <p:pic>
        <p:nvPicPr>
          <p:cNvPr id="7065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59000"/>
            <a:ext cx="8229600" cy="3957638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Pavement Section</a:t>
            </a:r>
          </a:p>
        </p:txBody>
      </p:sp>
      <p:pic>
        <p:nvPicPr>
          <p:cNvPr id="71683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67000"/>
            <a:ext cx="9104313" cy="2962275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Effluent Quality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951038"/>
          <a:ext cx="82296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25146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Constituent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Paver Underdrain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Sand Filter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TSS (mg/L)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Phosphorus </a:t>
                      </a:r>
                      <a:r>
                        <a:rPr lang="en-US" dirty="0" smtClean="0"/>
                        <a:t>(mg/L)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0.099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Nitrogen (mg/L)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COD (mg/L)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E.</a:t>
                      </a:r>
                      <a:r>
                        <a:rPr lang="en-US" baseline="0" dirty="0" smtClean="0"/>
                        <a:t> Coli (MPN/100mL)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4,895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Lead (</a:t>
                      </a: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baseline="0" dirty="0" smtClean="0"/>
                        <a:t>g/L)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Zinc </a:t>
                      </a:r>
                      <a:r>
                        <a:rPr lang="en-US" baseline="0" dirty="0" smtClean="0"/>
                        <a:t>(</a:t>
                      </a: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baseline="0" dirty="0" smtClean="0"/>
                        <a:t>g/L)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22.9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Organic Carbon (mg/L)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Schematic of Swale and Strip</a:t>
            </a:r>
          </a:p>
        </p:txBody>
      </p:sp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1838325" y="2024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7373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67000"/>
            <a:ext cx="54673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5779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Clean Water Act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cs typeface="Arial" panose="020B0604020202020204" pitchFamily="34" charset="0"/>
              </a:rPr>
              <a:t>Requires NPDES permit for stormwater from cities, industry, construction sites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cs typeface="Arial" panose="020B0604020202020204" pitchFamily="34" charset="0"/>
              </a:rPr>
              <a:t>Requires assessment of beneficial uses and impairments of receiving waters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cs typeface="Arial" panose="020B0604020202020204" pitchFamily="34" charset="0"/>
              </a:rPr>
              <a:t>Impaired segments reported to EPA – 303(d) list.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cs typeface="Arial" panose="020B0604020202020204" pitchFamily="34" charset="0"/>
              </a:rPr>
              <a:t>Development of TMDL (total maximum daily load) for impaired segments</a:t>
            </a:r>
          </a:p>
        </p:txBody>
      </p:sp>
      <p:sp>
        <p:nvSpPr>
          <p:cNvPr id="1024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782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9875" name="Content Placeholder 3" descr="DSCN017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Vegetated Filter Strips</a:t>
            </a:r>
          </a:p>
        </p:txBody>
      </p:sp>
      <p:sp>
        <p:nvSpPr>
          <p:cNvPr id="8192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192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79525"/>
            <a:ext cx="71628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/>
          <a:lstStyle/>
          <a:p>
            <a:r>
              <a:rPr lang="en-US" smtClean="0"/>
              <a:t>Falconhead West Development</a:t>
            </a:r>
          </a:p>
        </p:txBody>
      </p:sp>
      <p:pic>
        <p:nvPicPr>
          <p:cNvPr id="839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867025"/>
            <a:ext cx="38576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33600"/>
            <a:ext cx="533400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ular Callout 12"/>
          <p:cNvSpPr/>
          <p:nvPr/>
        </p:nvSpPr>
        <p:spPr>
          <a:xfrm>
            <a:off x="277813" y="1554163"/>
            <a:ext cx="1600200" cy="533400"/>
          </a:xfrm>
          <a:prstGeom prst="wedgeRectCallout">
            <a:avLst>
              <a:gd name="adj1" fmla="val 43420"/>
              <a:gd name="adj2" fmla="val 264174"/>
            </a:avLst>
          </a:prstGeom>
          <a:ln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Ozark Path Site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7010400" y="2209800"/>
            <a:ext cx="1600200" cy="533400"/>
          </a:xfrm>
          <a:prstGeom prst="wedgeRectCallout">
            <a:avLst>
              <a:gd name="adj1" fmla="val -41103"/>
              <a:gd name="adj2" fmla="val 419531"/>
            </a:avLst>
          </a:prstGeom>
          <a:ln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Swiss Alps Site</a:t>
            </a:r>
          </a:p>
        </p:txBody>
      </p:sp>
      <p:sp>
        <p:nvSpPr>
          <p:cNvPr id="83975" name="TextBox 6"/>
          <p:cNvSpPr txBox="1">
            <a:spLocks noChangeArrowheads="1"/>
          </p:cNvSpPr>
          <p:nvPr/>
        </p:nvSpPr>
        <p:spPr bwMode="auto">
          <a:xfrm rot="1140000">
            <a:off x="696913" y="5570538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SH 71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  <p:sp>
        <p:nvSpPr>
          <p:cNvPr id="860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6020" name="Picture 6" descr="P100065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  <p:sp>
        <p:nvSpPr>
          <p:cNvPr id="8806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2971800" cy="1143000"/>
          </a:xfrm>
        </p:spPr>
        <p:txBody>
          <a:bodyPr/>
          <a:lstStyle/>
          <a:p>
            <a:r>
              <a:rPr lang="en-US" sz="3800" smtClean="0"/>
              <a:t>Green Roofs</a:t>
            </a:r>
          </a:p>
        </p:txBody>
      </p:sp>
      <p:pic>
        <p:nvPicPr>
          <p:cNvPr id="88068" name="Picture 6" descr="DSC0019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0163" y="304800"/>
            <a:ext cx="4743450" cy="6324600"/>
          </a:xfrm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7772400" cy="4114800"/>
          </a:xfrm>
        </p:spPr>
        <p:txBody>
          <a:bodyPr/>
          <a:lstStyle/>
          <a:p>
            <a:r>
              <a:rPr lang="en-US" smtClean="0"/>
              <a:t>Substantial environmental impacts of urbanization</a:t>
            </a:r>
          </a:p>
          <a:p>
            <a:r>
              <a:rPr lang="en-US" smtClean="0"/>
              <a:t>Objectives of BMPs are to reduce concentrations of pollutants and runoff volumes</a:t>
            </a:r>
          </a:p>
          <a:p>
            <a:r>
              <a:rPr lang="en-US" smtClean="0"/>
              <a:t>Move towards LID practices from end-of-pipe</a:t>
            </a:r>
          </a:p>
          <a:p>
            <a:r>
              <a:rPr lang="en-US" smtClean="0"/>
              <a:t>Stormwater treatment is an integral part of urban runoff management</a:t>
            </a:r>
          </a:p>
          <a:p>
            <a:endParaRPr lang="en-US" smtClean="0"/>
          </a:p>
        </p:txBody>
      </p:sp>
      <p:sp>
        <p:nvSpPr>
          <p:cNvPr id="9011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Common Impairments</a:t>
            </a:r>
          </a:p>
        </p:txBody>
      </p:sp>
      <p:graphicFrame>
        <p:nvGraphicFramePr>
          <p:cNvPr id="523345" name="Group 81"/>
          <p:cNvGraphicFramePr>
            <a:graphicFrameLocks noGrp="1"/>
          </p:cNvGraphicFramePr>
          <p:nvPr>
            <p:ph idx="1"/>
          </p:nvPr>
        </p:nvGraphicFramePr>
        <p:xfrm>
          <a:off x="609600" y="1379538"/>
          <a:ext cx="7772400" cy="4937133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822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Constituent/Parameter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Number of Water Bodies Impaired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7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Bacteria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418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33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Low Dissolved Oxygen Concentration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130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7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PCBs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104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7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Salinity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102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2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Dioxins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2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Mercury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1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  <p:graphicFrame>
        <p:nvGraphicFramePr>
          <p:cNvPr id="14339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SlideWrite Plus Document" r:id="rId4" imgW="5399408" imgH="3617070" progId="Swg.Document">
                  <p:embed/>
                </p:oleObj>
              </mc:Choice>
              <mc:Fallback>
                <p:oleObj name="SlideWrite Plus Document" r:id="rId4" imgW="5399408" imgH="3617070" progId="Swg.Document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501775"/>
            <a:ext cx="7637463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Impervious Cover and Runoff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erosion_projbea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3337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erosion_projboggy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36655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erosion_m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0"/>
            <a:ext cx="408622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1676400" y="1981200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Bear Creek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1219200" y="5791200"/>
            <a:ext cx="762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ShoalCreek</a:t>
            </a:r>
          </a:p>
        </p:txBody>
      </p:sp>
      <p:pic>
        <p:nvPicPr>
          <p:cNvPr id="17415" name="Picture 10" descr="erosion_projftbranch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28800"/>
            <a:ext cx="449738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4495800" y="3200400"/>
            <a:ext cx="1828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Fort Branch</a:t>
            </a:r>
          </a:p>
        </p:txBody>
      </p:sp>
      <p:sp>
        <p:nvSpPr>
          <p:cNvPr id="17417" name="Text Box 12"/>
          <p:cNvSpPr txBox="1">
            <a:spLocks noChangeArrowheads="1"/>
          </p:cNvSpPr>
          <p:nvPr/>
        </p:nvSpPr>
        <p:spPr bwMode="auto">
          <a:xfrm>
            <a:off x="5334000" y="60960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Boggy Creek</a:t>
            </a:r>
          </a:p>
        </p:txBody>
      </p:sp>
      <p:sp>
        <p:nvSpPr>
          <p:cNvPr id="17418" name="Title 1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Channel Degradation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400" smtClean="0">
              <a:solidFill>
                <a:schemeClr val="tx1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Constituents in Urban Runoff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Bacteria</a:t>
            </a:r>
          </a:p>
          <a:p>
            <a:pPr eaLnBrk="1" hangingPunct="1"/>
            <a:r>
              <a:rPr lang="en-US" smtClean="0"/>
              <a:t>Nutrients</a:t>
            </a:r>
          </a:p>
          <a:p>
            <a:pPr eaLnBrk="1" hangingPunct="1"/>
            <a:r>
              <a:rPr lang="en-US" smtClean="0"/>
              <a:t>Insecticides</a:t>
            </a:r>
          </a:p>
          <a:p>
            <a:pPr eaLnBrk="1" hangingPunct="1"/>
            <a:r>
              <a:rPr lang="en-US" smtClean="0"/>
              <a:t>Herbicides</a:t>
            </a:r>
          </a:p>
          <a:p>
            <a:pPr eaLnBrk="1" hangingPunct="1"/>
            <a:r>
              <a:rPr lang="en-US" smtClean="0"/>
              <a:t>Metals – zinc, copper, lead</a:t>
            </a:r>
          </a:p>
          <a:p>
            <a:pPr eaLnBrk="1" hangingPunct="1"/>
            <a:r>
              <a:rPr lang="en-US" smtClean="0"/>
              <a:t>Hydrocarbons – PAHs</a:t>
            </a:r>
          </a:p>
          <a:p>
            <a:pPr eaLnBrk="1" hangingPunct="1"/>
            <a:r>
              <a:rPr lang="en-US" smtClean="0"/>
              <a:t>Sediment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WA_OC_Template_R3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FF00"/>
      </a:accent1>
      <a:accent2>
        <a:srgbClr val="000000"/>
      </a:accent2>
      <a:accent3>
        <a:srgbClr val="AAAAAA"/>
      </a:accent3>
      <a:accent4>
        <a:srgbClr val="DADADA"/>
      </a:accent4>
      <a:accent5>
        <a:srgbClr val="FFFFAA"/>
      </a:accent5>
      <a:accent6>
        <a:srgbClr val="000000"/>
      </a:accent6>
      <a:hlink>
        <a:srgbClr val="000000"/>
      </a:hlink>
      <a:folHlink>
        <a:srgbClr val="000000"/>
      </a:folHlink>
    </a:clrScheme>
    <a:fontScheme name="RWA_OC_Template_R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WA_OC_Template_R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WA_OC_Template_R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8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AAAAAA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ripples</Template>
  <TotalTime>8357</TotalTime>
  <Words>700</Words>
  <Application>Microsoft Office PowerPoint</Application>
  <PresentationFormat>On-screen Show (4:3)</PresentationFormat>
  <Paragraphs>209</Paragraphs>
  <Slides>46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Wingdings</vt:lpstr>
      <vt:lpstr>Times New Roman</vt:lpstr>
      <vt:lpstr>Tahoma</vt:lpstr>
      <vt:lpstr>Symbol</vt:lpstr>
      <vt:lpstr>RWA_OC_Template_R3</vt:lpstr>
      <vt:lpstr>SlideWrite Chart Document</vt:lpstr>
      <vt:lpstr>Stormwater Best Management Practices</vt:lpstr>
      <vt:lpstr>Cuyahoga River, Cleveland</vt:lpstr>
      <vt:lpstr>Dates to Remember</vt:lpstr>
      <vt:lpstr>Clean Water Act</vt:lpstr>
      <vt:lpstr>Common Impairments</vt:lpstr>
      <vt:lpstr>PowerPoint Presentation</vt:lpstr>
      <vt:lpstr>Impervious Cover and Runoff</vt:lpstr>
      <vt:lpstr>Channel Degradation</vt:lpstr>
      <vt:lpstr>Constituents in Urban Runoff</vt:lpstr>
      <vt:lpstr>Sources of Pollutants</vt:lpstr>
      <vt:lpstr>Requirements for Stormwater Treatment</vt:lpstr>
      <vt:lpstr>Treatment Difficulties</vt:lpstr>
      <vt:lpstr>“First Flush” of Pollutants</vt:lpstr>
      <vt:lpstr>Best Management Practice (BMP) Selection</vt:lpstr>
      <vt:lpstr>PowerPoint Presentation</vt:lpstr>
      <vt:lpstr>Conventional Development</vt:lpstr>
      <vt:lpstr>LID Development</vt:lpstr>
      <vt:lpstr>Pollutant Removal Mechanisms</vt:lpstr>
      <vt:lpstr>Typical LID Practices</vt:lpstr>
      <vt:lpstr>Bioretention</vt:lpstr>
      <vt:lpstr>Bioretention</vt:lpstr>
      <vt:lpstr>PowerPoint Presentation</vt:lpstr>
      <vt:lpstr>PowerPoint Presentation</vt:lpstr>
      <vt:lpstr>Curbside Bioretention</vt:lpstr>
      <vt:lpstr>Setback Bioretention</vt:lpstr>
      <vt:lpstr>PowerPoint Presentation</vt:lpstr>
      <vt:lpstr>Types of Porous Pavement</vt:lpstr>
      <vt:lpstr>Pervious Concrete</vt:lpstr>
      <vt:lpstr>Porous Asphalt</vt:lpstr>
      <vt:lpstr>Source of Raveling</vt:lpstr>
      <vt:lpstr>Porous Pavement only in Parking Stalls</vt:lpstr>
      <vt:lpstr>Pavers</vt:lpstr>
      <vt:lpstr>Permeable Pavers</vt:lpstr>
      <vt:lpstr>PowerPoint Presentation</vt:lpstr>
      <vt:lpstr>Plan View</vt:lpstr>
      <vt:lpstr>Pavement Section</vt:lpstr>
      <vt:lpstr>Comparison of Effluent Quality</vt:lpstr>
      <vt:lpstr>Schematic of Swale and Strip</vt:lpstr>
      <vt:lpstr>PowerPoint Presentation</vt:lpstr>
      <vt:lpstr>PowerPoint Presentation</vt:lpstr>
      <vt:lpstr>PowerPoint Presentation</vt:lpstr>
      <vt:lpstr>Vegetated Filter Strips</vt:lpstr>
      <vt:lpstr>Falconhead West Development</vt:lpstr>
      <vt:lpstr>PowerPoint Presentation</vt:lpstr>
      <vt:lpstr>Green Roofs</vt:lpstr>
      <vt:lpstr>Summary</vt:lpstr>
    </vt:vector>
  </TitlesOfParts>
  <Company>RBF &amp; Associates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Caltrans Long Range Strategy</dc:title>
  <dc:creator>Scott Taylor</dc:creator>
  <cp:lastModifiedBy>Maidment, David R</cp:lastModifiedBy>
  <cp:revision>175</cp:revision>
  <cp:lastPrinted>1998-12-23T16:49:50Z</cp:lastPrinted>
  <dcterms:created xsi:type="dcterms:W3CDTF">1998-12-15T20:24:12Z</dcterms:created>
  <dcterms:modified xsi:type="dcterms:W3CDTF">2014-02-26T20:00:41Z</dcterms:modified>
</cp:coreProperties>
</file>