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6" r:id="rId2"/>
    <p:sldMasterId id="2147483677" r:id="rId3"/>
    <p:sldMasterId id="2147483688" r:id="rId4"/>
  </p:sldMasterIdLst>
  <p:notesMasterIdLst>
    <p:notesMasterId r:id="rId97"/>
  </p:notesMasterIdLst>
  <p:sldIdLst>
    <p:sldId id="414" r:id="rId5"/>
    <p:sldId id="508" r:id="rId6"/>
    <p:sldId id="509" r:id="rId7"/>
    <p:sldId id="510" r:id="rId8"/>
    <p:sldId id="411" r:id="rId9"/>
    <p:sldId id="432" r:id="rId10"/>
    <p:sldId id="438" r:id="rId11"/>
    <p:sldId id="434" r:id="rId12"/>
    <p:sldId id="435" r:id="rId13"/>
    <p:sldId id="436" r:id="rId14"/>
    <p:sldId id="437" r:id="rId15"/>
    <p:sldId id="439" r:id="rId16"/>
    <p:sldId id="419" r:id="rId17"/>
    <p:sldId id="477" r:id="rId18"/>
    <p:sldId id="478" r:id="rId19"/>
    <p:sldId id="479" r:id="rId20"/>
    <p:sldId id="481" r:id="rId21"/>
    <p:sldId id="483" r:id="rId22"/>
    <p:sldId id="485" r:id="rId23"/>
    <p:sldId id="486" r:id="rId24"/>
    <p:sldId id="488" r:id="rId25"/>
    <p:sldId id="489" r:id="rId26"/>
    <p:sldId id="490" r:id="rId27"/>
    <p:sldId id="491" r:id="rId28"/>
    <p:sldId id="492" r:id="rId29"/>
    <p:sldId id="493" r:id="rId30"/>
    <p:sldId id="494" r:id="rId31"/>
    <p:sldId id="495" r:id="rId32"/>
    <p:sldId id="496" r:id="rId33"/>
    <p:sldId id="497" r:id="rId34"/>
    <p:sldId id="498" r:id="rId35"/>
    <p:sldId id="499" r:id="rId36"/>
    <p:sldId id="500" r:id="rId37"/>
    <p:sldId id="501" r:id="rId38"/>
    <p:sldId id="502" r:id="rId39"/>
    <p:sldId id="503" r:id="rId40"/>
    <p:sldId id="504" r:id="rId41"/>
    <p:sldId id="505" r:id="rId42"/>
    <p:sldId id="506" r:id="rId43"/>
    <p:sldId id="421" r:id="rId44"/>
    <p:sldId id="528" r:id="rId45"/>
    <p:sldId id="440" r:id="rId46"/>
    <p:sldId id="441" r:id="rId47"/>
    <p:sldId id="442" r:id="rId48"/>
    <p:sldId id="443" r:id="rId49"/>
    <p:sldId id="444" r:id="rId50"/>
    <p:sldId id="445" r:id="rId51"/>
    <p:sldId id="446" r:id="rId52"/>
    <p:sldId id="447" r:id="rId53"/>
    <p:sldId id="448" r:id="rId54"/>
    <p:sldId id="449" r:id="rId55"/>
    <p:sldId id="450" r:id="rId56"/>
    <p:sldId id="451" r:id="rId57"/>
    <p:sldId id="423" r:id="rId58"/>
    <p:sldId id="433" r:id="rId59"/>
    <p:sldId id="431" r:id="rId60"/>
    <p:sldId id="424" r:id="rId61"/>
    <p:sldId id="517" r:id="rId62"/>
    <p:sldId id="518" r:id="rId63"/>
    <p:sldId id="519" r:id="rId64"/>
    <p:sldId id="520" r:id="rId65"/>
    <p:sldId id="521" r:id="rId66"/>
    <p:sldId id="522" r:id="rId67"/>
    <p:sldId id="523" r:id="rId68"/>
    <p:sldId id="526" r:id="rId69"/>
    <p:sldId id="525" r:id="rId70"/>
    <p:sldId id="524" r:id="rId71"/>
    <p:sldId id="425" r:id="rId72"/>
    <p:sldId id="429" r:id="rId73"/>
    <p:sldId id="514" r:id="rId74"/>
    <p:sldId id="513" r:id="rId75"/>
    <p:sldId id="430" r:id="rId76"/>
    <p:sldId id="516" r:id="rId77"/>
    <p:sldId id="452" r:id="rId78"/>
    <p:sldId id="453" r:id="rId79"/>
    <p:sldId id="454" r:id="rId80"/>
    <p:sldId id="455" r:id="rId81"/>
    <p:sldId id="456" r:id="rId82"/>
    <p:sldId id="457" r:id="rId83"/>
    <p:sldId id="458" r:id="rId84"/>
    <p:sldId id="459" r:id="rId85"/>
    <p:sldId id="460" r:id="rId86"/>
    <p:sldId id="461" r:id="rId87"/>
    <p:sldId id="465" r:id="rId88"/>
    <p:sldId id="466" r:id="rId89"/>
    <p:sldId id="467" r:id="rId90"/>
    <p:sldId id="468" r:id="rId91"/>
    <p:sldId id="469" r:id="rId92"/>
    <p:sldId id="470" r:id="rId93"/>
    <p:sldId id="471" r:id="rId94"/>
    <p:sldId id="472" r:id="rId95"/>
    <p:sldId id="529" r:id="rId9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Namara, Ian" initials="MI" lastIdx="12" clrIdx="0"/>
  <p:cmAuthor id="1" name="Weber, Bob (Chelmsford)" initials="BW"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30" autoAdjust="0"/>
    <p:restoredTop sz="97917" autoAdjust="0"/>
  </p:normalViewPr>
  <p:slideViewPr>
    <p:cSldViewPr>
      <p:cViewPr>
        <p:scale>
          <a:sx n="70" d="100"/>
          <a:sy n="70" d="100"/>
        </p:scale>
        <p:origin x="-149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p:cViewPr varScale="1">
        <p:scale>
          <a:sx n="57" d="100"/>
          <a:sy n="57" d="100"/>
        </p:scale>
        <p:origin x="-252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36552-F8AA-4B0C-8515-B85DF4E22A1F}" type="doc">
      <dgm:prSet loTypeId="urn:microsoft.com/office/officeart/2005/8/layout/arrow3" loCatId="relationship" qsTypeId="urn:microsoft.com/office/officeart/2005/8/quickstyle/simple2" qsCatId="simple" csTypeId="urn:microsoft.com/office/officeart/2005/8/colors/accent2_2" csCatId="accent2" phldr="1"/>
      <dgm:spPr/>
      <dgm:t>
        <a:bodyPr/>
        <a:lstStyle/>
        <a:p>
          <a:endParaRPr lang="en-US"/>
        </a:p>
      </dgm:t>
    </dgm:pt>
    <dgm:pt modelId="{D09DEB49-B175-431C-BE5B-176570FD17E5}">
      <dgm:prSet phldrT="[Text]"/>
      <dgm:spPr/>
      <dgm:t>
        <a:bodyPr/>
        <a:lstStyle/>
        <a:p>
          <a:r>
            <a:rPr lang="en-US" b="1" dirty="0" smtClean="0">
              <a:solidFill>
                <a:schemeClr val="accent2"/>
              </a:solidFill>
            </a:rPr>
            <a:t>Proactive Planning</a:t>
          </a:r>
        </a:p>
      </dgm:t>
    </dgm:pt>
    <dgm:pt modelId="{36798A60-3550-4E8F-A173-BE77785BBA0E}" type="parTrans" cxnId="{2496E7A7-2067-4153-95E3-97BA168B1C43}">
      <dgm:prSet/>
      <dgm:spPr/>
      <dgm:t>
        <a:bodyPr/>
        <a:lstStyle/>
        <a:p>
          <a:endParaRPr lang="en-US"/>
        </a:p>
      </dgm:t>
    </dgm:pt>
    <dgm:pt modelId="{1A2699ED-C9F0-41CF-82F1-890068AAA99B}" type="sibTrans" cxnId="{2496E7A7-2067-4153-95E3-97BA168B1C43}">
      <dgm:prSet/>
      <dgm:spPr/>
      <dgm:t>
        <a:bodyPr/>
        <a:lstStyle/>
        <a:p>
          <a:endParaRPr lang="en-US"/>
        </a:p>
      </dgm:t>
    </dgm:pt>
    <dgm:pt modelId="{698C4F2B-BE80-4FCC-8475-95DB41B7EC8C}">
      <dgm:prSet phldrT="[Text]"/>
      <dgm:spPr/>
      <dgm:t>
        <a:bodyPr/>
        <a:lstStyle/>
        <a:p>
          <a:r>
            <a:rPr lang="en-US" b="1" dirty="0" smtClean="0">
              <a:solidFill>
                <a:schemeClr val="accent4"/>
              </a:solidFill>
            </a:rPr>
            <a:t>Reactive Emergency Response</a:t>
          </a:r>
          <a:endParaRPr lang="en-US" b="1" dirty="0">
            <a:solidFill>
              <a:schemeClr val="accent4"/>
            </a:solidFill>
          </a:endParaRPr>
        </a:p>
      </dgm:t>
    </dgm:pt>
    <dgm:pt modelId="{DA949FA1-D86F-4779-9684-0AEF78ADE0CC}" type="parTrans" cxnId="{479E40CC-A3CE-4C03-852D-A7BB3659871B}">
      <dgm:prSet/>
      <dgm:spPr/>
      <dgm:t>
        <a:bodyPr/>
        <a:lstStyle/>
        <a:p>
          <a:endParaRPr lang="en-US"/>
        </a:p>
      </dgm:t>
    </dgm:pt>
    <dgm:pt modelId="{6251F16A-07F5-4481-BDBE-9DF52AB1E6B2}" type="sibTrans" cxnId="{479E40CC-A3CE-4C03-852D-A7BB3659871B}">
      <dgm:prSet/>
      <dgm:spPr/>
      <dgm:t>
        <a:bodyPr/>
        <a:lstStyle/>
        <a:p>
          <a:endParaRPr lang="en-US"/>
        </a:p>
      </dgm:t>
    </dgm:pt>
    <dgm:pt modelId="{DD77E4C0-779E-4D4E-9E57-F19ED4B18A4F}">
      <dgm:prSet phldrT="[Text]"/>
      <dgm:spPr/>
      <dgm:t>
        <a:bodyPr/>
        <a:lstStyle/>
        <a:p>
          <a:r>
            <a:rPr lang="en-US" dirty="0" smtClean="0">
              <a:solidFill>
                <a:schemeClr val="accent2"/>
              </a:solidFill>
            </a:rPr>
            <a:t>Estimated cost $1</a:t>
          </a:r>
        </a:p>
      </dgm:t>
    </dgm:pt>
    <dgm:pt modelId="{BC3EB144-CFF2-400F-AB39-9105F32D4035}" type="parTrans" cxnId="{D83F07E6-F373-4108-95AD-160386B972DC}">
      <dgm:prSet/>
      <dgm:spPr/>
      <dgm:t>
        <a:bodyPr/>
        <a:lstStyle/>
        <a:p>
          <a:endParaRPr lang="en-US"/>
        </a:p>
      </dgm:t>
    </dgm:pt>
    <dgm:pt modelId="{2601735F-447A-43AC-8F2D-B7369222612B}" type="sibTrans" cxnId="{D83F07E6-F373-4108-95AD-160386B972DC}">
      <dgm:prSet/>
      <dgm:spPr/>
      <dgm:t>
        <a:bodyPr/>
        <a:lstStyle/>
        <a:p>
          <a:endParaRPr lang="en-US"/>
        </a:p>
      </dgm:t>
    </dgm:pt>
    <dgm:pt modelId="{8E7FB890-C3B5-41D2-AD50-742508C1D37C}">
      <dgm:prSet phldrT="[Text]"/>
      <dgm:spPr/>
      <dgm:t>
        <a:bodyPr/>
        <a:lstStyle/>
        <a:p>
          <a:r>
            <a:rPr lang="en-US" dirty="0" smtClean="0">
              <a:solidFill>
                <a:schemeClr val="accent4"/>
              </a:solidFill>
            </a:rPr>
            <a:t>Estimated cost $5-7 </a:t>
          </a:r>
          <a:endParaRPr lang="en-US" dirty="0">
            <a:solidFill>
              <a:schemeClr val="accent4"/>
            </a:solidFill>
          </a:endParaRPr>
        </a:p>
      </dgm:t>
    </dgm:pt>
    <dgm:pt modelId="{4CE545CD-9DED-413E-A5DA-D963C44E2AAE}" type="parTrans" cxnId="{E7081E56-5D67-4090-AA53-F0A4E64218C3}">
      <dgm:prSet/>
      <dgm:spPr/>
      <dgm:t>
        <a:bodyPr/>
        <a:lstStyle/>
        <a:p>
          <a:endParaRPr lang="en-US"/>
        </a:p>
      </dgm:t>
    </dgm:pt>
    <dgm:pt modelId="{83771010-7C09-4673-8EBE-BB241CD66E96}" type="sibTrans" cxnId="{E7081E56-5D67-4090-AA53-F0A4E64218C3}">
      <dgm:prSet/>
      <dgm:spPr/>
      <dgm:t>
        <a:bodyPr/>
        <a:lstStyle/>
        <a:p>
          <a:endParaRPr lang="en-US"/>
        </a:p>
      </dgm:t>
    </dgm:pt>
    <dgm:pt modelId="{07383DA6-20B5-41EE-BC41-7AC6C6185686}" type="pres">
      <dgm:prSet presAssocID="{BF836552-F8AA-4B0C-8515-B85DF4E22A1F}" presName="compositeShape" presStyleCnt="0">
        <dgm:presLayoutVars>
          <dgm:chMax val="2"/>
          <dgm:dir/>
          <dgm:resizeHandles val="exact"/>
        </dgm:presLayoutVars>
      </dgm:prSet>
      <dgm:spPr/>
      <dgm:t>
        <a:bodyPr/>
        <a:lstStyle/>
        <a:p>
          <a:endParaRPr lang="en-US"/>
        </a:p>
      </dgm:t>
    </dgm:pt>
    <dgm:pt modelId="{F2AF0F8F-3080-4193-8859-CEC1DF203F15}" type="pres">
      <dgm:prSet presAssocID="{BF836552-F8AA-4B0C-8515-B85DF4E22A1F}" presName="divider" presStyleLbl="fgShp" presStyleIdx="0" presStyleCnt="1"/>
      <dgm:spPr>
        <a:solidFill>
          <a:schemeClr val="accent5"/>
        </a:solidFill>
      </dgm:spPr>
    </dgm:pt>
    <dgm:pt modelId="{5BEFD25A-4A30-4934-9494-6911DB2A2244}" type="pres">
      <dgm:prSet presAssocID="{D09DEB49-B175-431C-BE5B-176570FD17E5}" presName="downArrow" presStyleLbl="node1" presStyleIdx="0" presStyleCnt="2" custLinFactNeighborY="7535"/>
      <dgm:spPr/>
    </dgm:pt>
    <dgm:pt modelId="{F0DDFA4E-D8F2-4790-A910-7F2856D931A9}" type="pres">
      <dgm:prSet presAssocID="{D09DEB49-B175-431C-BE5B-176570FD17E5}" presName="downArrowText" presStyleLbl="revTx" presStyleIdx="0" presStyleCnt="2" custAng="0" custScaleX="137492" custLinFactNeighborX="-18493" custLinFactNeighborY="22822">
        <dgm:presLayoutVars>
          <dgm:bulletEnabled val="1"/>
        </dgm:presLayoutVars>
      </dgm:prSet>
      <dgm:spPr/>
      <dgm:t>
        <a:bodyPr/>
        <a:lstStyle/>
        <a:p>
          <a:endParaRPr lang="en-US"/>
        </a:p>
      </dgm:t>
    </dgm:pt>
    <dgm:pt modelId="{D2DDBD9D-85A2-4867-A20B-BD232EC52B6B}" type="pres">
      <dgm:prSet presAssocID="{698C4F2B-BE80-4FCC-8475-95DB41B7EC8C}" presName="upArrow" presStyleLbl="node1" presStyleIdx="1" presStyleCnt="2" custLinFactX="-19367" custLinFactNeighborX="-100000" custLinFactNeighborY="8904"/>
      <dgm:spPr>
        <a:solidFill>
          <a:schemeClr val="accent4"/>
        </a:solidFill>
      </dgm:spPr>
    </dgm:pt>
    <dgm:pt modelId="{E54A720F-6A72-444A-BD19-DE173F992240}" type="pres">
      <dgm:prSet presAssocID="{698C4F2B-BE80-4FCC-8475-95DB41B7EC8C}" presName="upArrowText" presStyleLbl="revTx" presStyleIdx="1" presStyleCnt="2" custScaleX="137845" custLinFactX="33788" custLinFactNeighborX="100000" custLinFactNeighborY="-1958">
        <dgm:presLayoutVars>
          <dgm:bulletEnabled val="1"/>
        </dgm:presLayoutVars>
      </dgm:prSet>
      <dgm:spPr/>
      <dgm:t>
        <a:bodyPr/>
        <a:lstStyle/>
        <a:p>
          <a:endParaRPr lang="en-US"/>
        </a:p>
      </dgm:t>
    </dgm:pt>
  </dgm:ptLst>
  <dgm:cxnLst>
    <dgm:cxn modelId="{E7081E56-5D67-4090-AA53-F0A4E64218C3}" srcId="{698C4F2B-BE80-4FCC-8475-95DB41B7EC8C}" destId="{8E7FB890-C3B5-41D2-AD50-742508C1D37C}" srcOrd="0" destOrd="0" parTransId="{4CE545CD-9DED-413E-A5DA-D963C44E2AAE}" sibTransId="{83771010-7C09-4673-8EBE-BB241CD66E96}"/>
    <dgm:cxn modelId="{D83F07E6-F373-4108-95AD-160386B972DC}" srcId="{D09DEB49-B175-431C-BE5B-176570FD17E5}" destId="{DD77E4C0-779E-4D4E-9E57-F19ED4B18A4F}" srcOrd="0" destOrd="0" parTransId="{BC3EB144-CFF2-400F-AB39-9105F32D4035}" sibTransId="{2601735F-447A-43AC-8F2D-B7369222612B}"/>
    <dgm:cxn modelId="{2496E7A7-2067-4153-95E3-97BA168B1C43}" srcId="{BF836552-F8AA-4B0C-8515-B85DF4E22A1F}" destId="{D09DEB49-B175-431C-BE5B-176570FD17E5}" srcOrd="0" destOrd="0" parTransId="{36798A60-3550-4E8F-A173-BE77785BBA0E}" sibTransId="{1A2699ED-C9F0-41CF-82F1-890068AAA99B}"/>
    <dgm:cxn modelId="{479E40CC-A3CE-4C03-852D-A7BB3659871B}" srcId="{BF836552-F8AA-4B0C-8515-B85DF4E22A1F}" destId="{698C4F2B-BE80-4FCC-8475-95DB41B7EC8C}" srcOrd="1" destOrd="0" parTransId="{DA949FA1-D86F-4779-9684-0AEF78ADE0CC}" sibTransId="{6251F16A-07F5-4481-BDBE-9DF52AB1E6B2}"/>
    <dgm:cxn modelId="{A7BA10C5-5568-42D3-AAC1-911FD8DC9E78}" type="presOf" srcId="{BF836552-F8AA-4B0C-8515-B85DF4E22A1F}" destId="{07383DA6-20B5-41EE-BC41-7AC6C6185686}" srcOrd="0" destOrd="0" presId="urn:microsoft.com/office/officeart/2005/8/layout/arrow3"/>
    <dgm:cxn modelId="{52AD1C16-A70B-4668-83CE-D630F5FA86DB}" type="presOf" srcId="{DD77E4C0-779E-4D4E-9E57-F19ED4B18A4F}" destId="{F0DDFA4E-D8F2-4790-A910-7F2856D931A9}" srcOrd="0" destOrd="1" presId="urn:microsoft.com/office/officeart/2005/8/layout/arrow3"/>
    <dgm:cxn modelId="{938C7C78-E4E3-4F5F-9902-3CA2882F9132}" type="presOf" srcId="{8E7FB890-C3B5-41D2-AD50-742508C1D37C}" destId="{E54A720F-6A72-444A-BD19-DE173F992240}" srcOrd="0" destOrd="1" presId="urn:microsoft.com/office/officeart/2005/8/layout/arrow3"/>
    <dgm:cxn modelId="{E5F362D7-CCD1-44F6-AFCF-C7B2608848AE}" type="presOf" srcId="{D09DEB49-B175-431C-BE5B-176570FD17E5}" destId="{F0DDFA4E-D8F2-4790-A910-7F2856D931A9}" srcOrd="0" destOrd="0" presId="urn:microsoft.com/office/officeart/2005/8/layout/arrow3"/>
    <dgm:cxn modelId="{E940B02A-00D0-40A1-A688-96214E11560F}" type="presOf" srcId="{698C4F2B-BE80-4FCC-8475-95DB41B7EC8C}" destId="{E54A720F-6A72-444A-BD19-DE173F992240}" srcOrd="0" destOrd="0" presId="urn:microsoft.com/office/officeart/2005/8/layout/arrow3"/>
    <dgm:cxn modelId="{25E20113-6B98-4F66-8A9D-7E5D023AF0D2}" type="presParOf" srcId="{07383DA6-20B5-41EE-BC41-7AC6C6185686}" destId="{F2AF0F8F-3080-4193-8859-CEC1DF203F15}" srcOrd="0" destOrd="0" presId="urn:microsoft.com/office/officeart/2005/8/layout/arrow3"/>
    <dgm:cxn modelId="{C8361BCF-1DE5-4CC0-9918-6AA5143C13FD}" type="presParOf" srcId="{07383DA6-20B5-41EE-BC41-7AC6C6185686}" destId="{5BEFD25A-4A30-4934-9494-6911DB2A2244}" srcOrd="1" destOrd="0" presId="urn:microsoft.com/office/officeart/2005/8/layout/arrow3"/>
    <dgm:cxn modelId="{B2B09A8A-C441-4EA8-B8F4-A38E618E8B64}" type="presParOf" srcId="{07383DA6-20B5-41EE-BC41-7AC6C6185686}" destId="{F0DDFA4E-D8F2-4790-A910-7F2856D931A9}" srcOrd="2" destOrd="0" presId="urn:microsoft.com/office/officeart/2005/8/layout/arrow3"/>
    <dgm:cxn modelId="{E1CBF7FA-9033-48BE-AC1C-77EFA412E821}" type="presParOf" srcId="{07383DA6-20B5-41EE-BC41-7AC6C6185686}" destId="{D2DDBD9D-85A2-4867-A20B-BD232EC52B6B}" srcOrd="3" destOrd="0" presId="urn:microsoft.com/office/officeart/2005/8/layout/arrow3"/>
    <dgm:cxn modelId="{7952E83D-B6D0-44C8-987D-821CBF28FB70}" type="presParOf" srcId="{07383DA6-20B5-41EE-BC41-7AC6C6185686}" destId="{E54A720F-6A72-444A-BD19-DE173F99224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6FC7BC-EB36-4D29-9A09-24895E47F414}" type="doc">
      <dgm:prSet loTypeId="urn:microsoft.com/office/officeart/2005/8/layout/StepDownProcess" loCatId="process" qsTypeId="urn:microsoft.com/office/officeart/2005/8/quickstyle/simple4" qsCatId="simple" csTypeId="urn:microsoft.com/office/officeart/2005/8/colors/colorful1" csCatId="colorful" phldr="1"/>
      <dgm:spPr/>
    </dgm:pt>
    <dgm:pt modelId="{896DDF0D-2B1A-4069-867E-B159207A95CD}">
      <dgm:prSet phldrT="[Text]" custT="1"/>
      <dgm:spPr/>
      <dgm:t>
        <a:bodyPr/>
        <a:lstStyle/>
        <a:p>
          <a:r>
            <a:rPr lang="en-US" sz="1800" b="1" dirty="0" smtClean="0"/>
            <a:t>IDENTIFY the risk</a:t>
          </a:r>
          <a:endParaRPr lang="en-US" sz="1800" b="1" dirty="0"/>
        </a:p>
      </dgm:t>
    </dgm:pt>
    <dgm:pt modelId="{777D3B00-71CE-4390-9D48-C2E35EAD7351}" type="parTrans" cxnId="{DADA3611-D064-4687-8021-08E2FA7A008F}">
      <dgm:prSet/>
      <dgm:spPr/>
      <dgm:t>
        <a:bodyPr/>
        <a:lstStyle/>
        <a:p>
          <a:endParaRPr lang="en-US"/>
        </a:p>
      </dgm:t>
    </dgm:pt>
    <dgm:pt modelId="{38714962-C6D6-48FA-82FC-316B221F72E3}" type="sibTrans" cxnId="{DADA3611-D064-4687-8021-08E2FA7A008F}">
      <dgm:prSet/>
      <dgm:spPr/>
      <dgm:t>
        <a:bodyPr/>
        <a:lstStyle/>
        <a:p>
          <a:endParaRPr lang="en-US"/>
        </a:p>
      </dgm:t>
    </dgm:pt>
    <dgm:pt modelId="{7822094B-3930-4D41-922D-ABF5E3030A24}">
      <dgm:prSet custT="1"/>
      <dgm:spPr/>
      <dgm:t>
        <a:bodyPr/>
        <a:lstStyle/>
        <a:p>
          <a:r>
            <a:rPr lang="en-US" sz="1800" b="1" dirty="0" smtClean="0"/>
            <a:t>ASSESS the risk</a:t>
          </a:r>
          <a:endParaRPr lang="en-US" sz="1800" b="1" dirty="0"/>
        </a:p>
      </dgm:t>
    </dgm:pt>
    <dgm:pt modelId="{6BABE0D2-B62E-4509-848C-B77FDEA38C3B}" type="parTrans" cxnId="{951A55E3-B0D6-4211-8A41-C65F83A74416}">
      <dgm:prSet/>
      <dgm:spPr/>
      <dgm:t>
        <a:bodyPr/>
        <a:lstStyle/>
        <a:p>
          <a:endParaRPr lang="en-US"/>
        </a:p>
      </dgm:t>
    </dgm:pt>
    <dgm:pt modelId="{554BF1FA-47E4-49AF-987B-4F1C5CAA1854}" type="sibTrans" cxnId="{951A55E3-B0D6-4211-8A41-C65F83A74416}">
      <dgm:prSet/>
      <dgm:spPr/>
      <dgm:t>
        <a:bodyPr/>
        <a:lstStyle/>
        <a:p>
          <a:endParaRPr lang="en-US"/>
        </a:p>
      </dgm:t>
    </dgm:pt>
    <dgm:pt modelId="{CBAC4742-559A-4F4D-95D1-1FB994B06872}">
      <dgm:prSet custT="1"/>
      <dgm:spPr/>
      <dgm:t>
        <a:bodyPr/>
        <a:lstStyle/>
        <a:p>
          <a:r>
            <a:rPr lang="en-US" sz="1800" b="1" dirty="0" smtClean="0"/>
            <a:t>COMMUNICATE the risk</a:t>
          </a:r>
          <a:endParaRPr lang="en-US" sz="1800" b="1" dirty="0"/>
        </a:p>
      </dgm:t>
    </dgm:pt>
    <dgm:pt modelId="{90F62741-9B55-485B-8E9E-69C37B0211A1}" type="parTrans" cxnId="{8C03C6D4-C029-4811-A5FD-5F63520E599E}">
      <dgm:prSet/>
      <dgm:spPr/>
      <dgm:t>
        <a:bodyPr/>
        <a:lstStyle/>
        <a:p>
          <a:endParaRPr lang="en-US"/>
        </a:p>
      </dgm:t>
    </dgm:pt>
    <dgm:pt modelId="{A0A9EB1C-476A-4032-99A6-729C95D58068}" type="sibTrans" cxnId="{8C03C6D4-C029-4811-A5FD-5F63520E599E}">
      <dgm:prSet/>
      <dgm:spPr/>
      <dgm:t>
        <a:bodyPr/>
        <a:lstStyle/>
        <a:p>
          <a:endParaRPr lang="en-US"/>
        </a:p>
      </dgm:t>
    </dgm:pt>
    <dgm:pt modelId="{B72EBDF8-2574-4FF1-82C7-03A500CD11CA}">
      <dgm:prSet custT="1"/>
      <dgm:spPr/>
      <dgm:t>
        <a:bodyPr/>
        <a:lstStyle/>
        <a:p>
          <a:r>
            <a:rPr lang="en-US" sz="1800" b="1" dirty="0" smtClean="0"/>
            <a:t>MITIGATE the risk</a:t>
          </a:r>
          <a:endParaRPr lang="en-US" sz="1800" b="1" dirty="0"/>
        </a:p>
      </dgm:t>
    </dgm:pt>
    <dgm:pt modelId="{FF6B5399-D9AB-4438-B394-C215CC799F77}" type="parTrans" cxnId="{D332D7B4-E125-426F-9367-BA407BBB64AF}">
      <dgm:prSet/>
      <dgm:spPr/>
      <dgm:t>
        <a:bodyPr/>
        <a:lstStyle/>
        <a:p>
          <a:endParaRPr lang="en-US"/>
        </a:p>
      </dgm:t>
    </dgm:pt>
    <dgm:pt modelId="{F01247DC-00F6-471C-B7ED-9DE0D136D015}" type="sibTrans" cxnId="{D332D7B4-E125-426F-9367-BA407BBB64AF}">
      <dgm:prSet/>
      <dgm:spPr/>
      <dgm:t>
        <a:bodyPr/>
        <a:lstStyle/>
        <a:p>
          <a:endParaRPr lang="en-US"/>
        </a:p>
      </dgm:t>
    </dgm:pt>
    <dgm:pt modelId="{FF0BF154-639C-4CB0-9562-4EFF4303696A}" type="pres">
      <dgm:prSet presAssocID="{B86FC7BC-EB36-4D29-9A09-24895E47F414}" presName="rootnode" presStyleCnt="0">
        <dgm:presLayoutVars>
          <dgm:chMax/>
          <dgm:chPref/>
          <dgm:dir/>
          <dgm:animLvl val="lvl"/>
        </dgm:presLayoutVars>
      </dgm:prSet>
      <dgm:spPr/>
    </dgm:pt>
    <dgm:pt modelId="{0DB89B2F-1246-4934-8111-69B9B42E6515}" type="pres">
      <dgm:prSet presAssocID="{896DDF0D-2B1A-4069-867E-B159207A95CD}" presName="composite" presStyleCnt="0"/>
      <dgm:spPr/>
    </dgm:pt>
    <dgm:pt modelId="{BB769896-6238-4BDF-BCDD-2877E502BDB5}" type="pres">
      <dgm:prSet presAssocID="{896DDF0D-2B1A-4069-867E-B159207A95CD}" presName="bentUpArrow1" presStyleLbl="alignImgPlace1" presStyleIdx="0" presStyleCnt="3"/>
      <dgm:spPr>
        <a:solidFill>
          <a:schemeClr val="accent2">
            <a:lumMod val="60000"/>
            <a:lumOff val="40000"/>
          </a:schemeClr>
        </a:solidFill>
      </dgm:spPr>
    </dgm:pt>
    <dgm:pt modelId="{C966986F-1566-432B-A778-DBCA1114B5D0}" type="pres">
      <dgm:prSet presAssocID="{896DDF0D-2B1A-4069-867E-B159207A95CD}" presName="ParentText" presStyleLbl="node1" presStyleIdx="0" presStyleCnt="4" custScaleX="251786">
        <dgm:presLayoutVars>
          <dgm:chMax val="1"/>
          <dgm:chPref val="1"/>
          <dgm:bulletEnabled val="1"/>
        </dgm:presLayoutVars>
      </dgm:prSet>
      <dgm:spPr/>
      <dgm:t>
        <a:bodyPr/>
        <a:lstStyle/>
        <a:p>
          <a:endParaRPr lang="en-US"/>
        </a:p>
      </dgm:t>
    </dgm:pt>
    <dgm:pt modelId="{03DB4728-2777-49AE-AB29-E80C1A5F6B34}" type="pres">
      <dgm:prSet presAssocID="{896DDF0D-2B1A-4069-867E-B159207A95CD}" presName="ChildText" presStyleLbl="revTx" presStyleIdx="0" presStyleCnt="3">
        <dgm:presLayoutVars>
          <dgm:chMax val="0"/>
          <dgm:chPref val="0"/>
          <dgm:bulletEnabled val="1"/>
        </dgm:presLayoutVars>
      </dgm:prSet>
      <dgm:spPr/>
    </dgm:pt>
    <dgm:pt modelId="{5BF4EF18-F101-4CB6-9D01-333EB4E95BDC}" type="pres">
      <dgm:prSet presAssocID="{38714962-C6D6-48FA-82FC-316B221F72E3}" presName="sibTrans" presStyleCnt="0"/>
      <dgm:spPr/>
    </dgm:pt>
    <dgm:pt modelId="{E2EF782F-7949-4F54-8468-EA923B2072DE}" type="pres">
      <dgm:prSet presAssocID="{7822094B-3930-4D41-922D-ABF5E3030A24}" presName="composite" presStyleCnt="0"/>
      <dgm:spPr/>
    </dgm:pt>
    <dgm:pt modelId="{9DEBC91F-81AB-434A-9ED6-27B07D029B73}" type="pres">
      <dgm:prSet presAssocID="{7822094B-3930-4D41-922D-ABF5E3030A24}" presName="bentUpArrow1" presStyleLbl="alignImgPlace1" presStyleIdx="1" presStyleCnt="3"/>
      <dgm:spPr>
        <a:solidFill>
          <a:schemeClr val="accent3">
            <a:lumMod val="60000"/>
            <a:lumOff val="40000"/>
          </a:schemeClr>
        </a:solidFill>
      </dgm:spPr>
    </dgm:pt>
    <dgm:pt modelId="{543209DC-2415-4109-ADC7-41EB61092932}" type="pres">
      <dgm:prSet presAssocID="{7822094B-3930-4D41-922D-ABF5E3030A24}" presName="ParentText" presStyleLbl="node1" presStyleIdx="1" presStyleCnt="4" custScaleX="251786">
        <dgm:presLayoutVars>
          <dgm:chMax val="1"/>
          <dgm:chPref val="1"/>
          <dgm:bulletEnabled val="1"/>
        </dgm:presLayoutVars>
      </dgm:prSet>
      <dgm:spPr/>
      <dgm:t>
        <a:bodyPr/>
        <a:lstStyle/>
        <a:p>
          <a:endParaRPr lang="en-US"/>
        </a:p>
      </dgm:t>
    </dgm:pt>
    <dgm:pt modelId="{DC7FECB8-49AE-4E76-BABE-9C20045FF9C1}" type="pres">
      <dgm:prSet presAssocID="{7822094B-3930-4D41-922D-ABF5E3030A24}" presName="ChildText" presStyleLbl="revTx" presStyleIdx="1" presStyleCnt="3">
        <dgm:presLayoutVars>
          <dgm:chMax val="0"/>
          <dgm:chPref val="0"/>
          <dgm:bulletEnabled val="1"/>
        </dgm:presLayoutVars>
      </dgm:prSet>
      <dgm:spPr/>
    </dgm:pt>
    <dgm:pt modelId="{096FCB31-3A31-44E9-8281-98A0DA6EA39B}" type="pres">
      <dgm:prSet presAssocID="{554BF1FA-47E4-49AF-987B-4F1C5CAA1854}" presName="sibTrans" presStyleCnt="0"/>
      <dgm:spPr/>
    </dgm:pt>
    <dgm:pt modelId="{CEF15E9A-1808-4948-96A2-8292112FE371}" type="pres">
      <dgm:prSet presAssocID="{CBAC4742-559A-4F4D-95D1-1FB994B06872}" presName="composite" presStyleCnt="0"/>
      <dgm:spPr/>
    </dgm:pt>
    <dgm:pt modelId="{815B599B-8B64-496B-8CE5-EDADC38A54C2}" type="pres">
      <dgm:prSet presAssocID="{CBAC4742-559A-4F4D-95D1-1FB994B06872}" presName="bentUpArrow1" presStyleLbl="alignImgPlace1" presStyleIdx="2" presStyleCnt="3"/>
      <dgm:spPr>
        <a:solidFill>
          <a:schemeClr val="accent4">
            <a:lumMod val="40000"/>
            <a:lumOff val="60000"/>
          </a:schemeClr>
        </a:solidFill>
      </dgm:spPr>
    </dgm:pt>
    <dgm:pt modelId="{1EC6B4BD-6285-4B30-A61B-0D9E8B7D1DC0}" type="pres">
      <dgm:prSet presAssocID="{CBAC4742-559A-4F4D-95D1-1FB994B06872}" presName="ParentText" presStyleLbl="node1" presStyleIdx="2" presStyleCnt="4" custScaleX="251786">
        <dgm:presLayoutVars>
          <dgm:chMax val="1"/>
          <dgm:chPref val="1"/>
          <dgm:bulletEnabled val="1"/>
        </dgm:presLayoutVars>
      </dgm:prSet>
      <dgm:spPr/>
      <dgm:t>
        <a:bodyPr/>
        <a:lstStyle/>
        <a:p>
          <a:endParaRPr lang="en-US"/>
        </a:p>
      </dgm:t>
    </dgm:pt>
    <dgm:pt modelId="{A15A3F6F-BA22-4C6A-881D-7ADE2267F9F7}" type="pres">
      <dgm:prSet presAssocID="{CBAC4742-559A-4F4D-95D1-1FB994B06872}" presName="ChildText" presStyleLbl="revTx" presStyleIdx="2" presStyleCnt="3">
        <dgm:presLayoutVars>
          <dgm:chMax val="0"/>
          <dgm:chPref val="0"/>
          <dgm:bulletEnabled val="1"/>
        </dgm:presLayoutVars>
      </dgm:prSet>
      <dgm:spPr/>
    </dgm:pt>
    <dgm:pt modelId="{217D2320-552A-4982-A5E4-E2C47DAB2C2F}" type="pres">
      <dgm:prSet presAssocID="{A0A9EB1C-476A-4032-99A6-729C95D58068}" presName="sibTrans" presStyleCnt="0"/>
      <dgm:spPr/>
    </dgm:pt>
    <dgm:pt modelId="{8C9057A1-F8AE-4097-ACD9-E65B901FA1AC}" type="pres">
      <dgm:prSet presAssocID="{B72EBDF8-2574-4FF1-82C7-03A500CD11CA}" presName="composite" presStyleCnt="0"/>
      <dgm:spPr/>
    </dgm:pt>
    <dgm:pt modelId="{83143BE0-B647-4306-93A7-ACE636E0C4C3}" type="pres">
      <dgm:prSet presAssocID="{B72EBDF8-2574-4FF1-82C7-03A500CD11CA}" presName="ParentText" presStyleLbl="node1" presStyleIdx="3" presStyleCnt="4" custScaleX="251786">
        <dgm:presLayoutVars>
          <dgm:chMax val="1"/>
          <dgm:chPref val="1"/>
          <dgm:bulletEnabled val="1"/>
        </dgm:presLayoutVars>
      </dgm:prSet>
      <dgm:spPr/>
      <dgm:t>
        <a:bodyPr/>
        <a:lstStyle/>
        <a:p>
          <a:endParaRPr lang="en-US"/>
        </a:p>
      </dgm:t>
    </dgm:pt>
  </dgm:ptLst>
  <dgm:cxnLst>
    <dgm:cxn modelId="{951A55E3-B0D6-4211-8A41-C65F83A74416}" srcId="{B86FC7BC-EB36-4D29-9A09-24895E47F414}" destId="{7822094B-3930-4D41-922D-ABF5E3030A24}" srcOrd="1" destOrd="0" parTransId="{6BABE0D2-B62E-4509-848C-B77FDEA38C3B}" sibTransId="{554BF1FA-47E4-49AF-987B-4F1C5CAA1854}"/>
    <dgm:cxn modelId="{E53140B3-B9E8-4189-B950-D324EDE81DA1}" type="presOf" srcId="{CBAC4742-559A-4F4D-95D1-1FB994B06872}" destId="{1EC6B4BD-6285-4B30-A61B-0D9E8B7D1DC0}" srcOrd="0" destOrd="0" presId="urn:microsoft.com/office/officeart/2005/8/layout/StepDownProcess"/>
    <dgm:cxn modelId="{E5A095B5-DCEF-4AC1-B1F6-9C76B359988C}" type="presOf" srcId="{7822094B-3930-4D41-922D-ABF5E3030A24}" destId="{543209DC-2415-4109-ADC7-41EB61092932}" srcOrd="0" destOrd="0" presId="urn:microsoft.com/office/officeart/2005/8/layout/StepDownProcess"/>
    <dgm:cxn modelId="{D332D7B4-E125-426F-9367-BA407BBB64AF}" srcId="{B86FC7BC-EB36-4D29-9A09-24895E47F414}" destId="{B72EBDF8-2574-4FF1-82C7-03A500CD11CA}" srcOrd="3" destOrd="0" parTransId="{FF6B5399-D9AB-4438-B394-C215CC799F77}" sibTransId="{F01247DC-00F6-471C-B7ED-9DE0D136D015}"/>
    <dgm:cxn modelId="{DADA3611-D064-4687-8021-08E2FA7A008F}" srcId="{B86FC7BC-EB36-4D29-9A09-24895E47F414}" destId="{896DDF0D-2B1A-4069-867E-B159207A95CD}" srcOrd="0" destOrd="0" parTransId="{777D3B00-71CE-4390-9D48-C2E35EAD7351}" sibTransId="{38714962-C6D6-48FA-82FC-316B221F72E3}"/>
    <dgm:cxn modelId="{86C082A1-6303-4920-9712-8669106DE534}" type="presOf" srcId="{B72EBDF8-2574-4FF1-82C7-03A500CD11CA}" destId="{83143BE0-B647-4306-93A7-ACE636E0C4C3}" srcOrd="0" destOrd="0" presId="urn:microsoft.com/office/officeart/2005/8/layout/StepDownProcess"/>
    <dgm:cxn modelId="{F4C422F0-6917-46A7-95E2-A3E82BA54C93}" type="presOf" srcId="{896DDF0D-2B1A-4069-867E-B159207A95CD}" destId="{C966986F-1566-432B-A778-DBCA1114B5D0}" srcOrd="0" destOrd="0" presId="urn:microsoft.com/office/officeart/2005/8/layout/StepDownProcess"/>
    <dgm:cxn modelId="{0B4D276F-F702-4211-A144-796677F5EE71}" type="presOf" srcId="{B86FC7BC-EB36-4D29-9A09-24895E47F414}" destId="{FF0BF154-639C-4CB0-9562-4EFF4303696A}" srcOrd="0" destOrd="0" presId="urn:microsoft.com/office/officeart/2005/8/layout/StepDownProcess"/>
    <dgm:cxn modelId="{8C03C6D4-C029-4811-A5FD-5F63520E599E}" srcId="{B86FC7BC-EB36-4D29-9A09-24895E47F414}" destId="{CBAC4742-559A-4F4D-95D1-1FB994B06872}" srcOrd="2" destOrd="0" parTransId="{90F62741-9B55-485B-8E9E-69C37B0211A1}" sibTransId="{A0A9EB1C-476A-4032-99A6-729C95D58068}"/>
    <dgm:cxn modelId="{4BB17D6B-9782-4B9D-AA03-06DB2E1A3876}" type="presParOf" srcId="{FF0BF154-639C-4CB0-9562-4EFF4303696A}" destId="{0DB89B2F-1246-4934-8111-69B9B42E6515}" srcOrd="0" destOrd="0" presId="urn:microsoft.com/office/officeart/2005/8/layout/StepDownProcess"/>
    <dgm:cxn modelId="{8B048CDF-871D-4D33-B314-C3E5E7421C87}" type="presParOf" srcId="{0DB89B2F-1246-4934-8111-69B9B42E6515}" destId="{BB769896-6238-4BDF-BCDD-2877E502BDB5}" srcOrd="0" destOrd="0" presId="urn:microsoft.com/office/officeart/2005/8/layout/StepDownProcess"/>
    <dgm:cxn modelId="{7752D76C-D053-429F-90E5-21C28AB2FA96}" type="presParOf" srcId="{0DB89B2F-1246-4934-8111-69B9B42E6515}" destId="{C966986F-1566-432B-A778-DBCA1114B5D0}" srcOrd="1" destOrd="0" presId="urn:microsoft.com/office/officeart/2005/8/layout/StepDownProcess"/>
    <dgm:cxn modelId="{2AA8EFCB-3029-47D2-A68C-C65F59DA4A2A}" type="presParOf" srcId="{0DB89B2F-1246-4934-8111-69B9B42E6515}" destId="{03DB4728-2777-49AE-AB29-E80C1A5F6B34}" srcOrd="2" destOrd="0" presId="urn:microsoft.com/office/officeart/2005/8/layout/StepDownProcess"/>
    <dgm:cxn modelId="{610D119B-6638-41D5-9BA9-6849D5C46E3A}" type="presParOf" srcId="{FF0BF154-639C-4CB0-9562-4EFF4303696A}" destId="{5BF4EF18-F101-4CB6-9D01-333EB4E95BDC}" srcOrd="1" destOrd="0" presId="urn:microsoft.com/office/officeart/2005/8/layout/StepDownProcess"/>
    <dgm:cxn modelId="{A25E851A-7619-49B8-B31F-E5C4BABCB7C6}" type="presParOf" srcId="{FF0BF154-639C-4CB0-9562-4EFF4303696A}" destId="{E2EF782F-7949-4F54-8468-EA923B2072DE}" srcOrd="2" destOrd="0" presId="urn:microsoft.com/office/officeart/2005/8/layout/StepDownProcess"/>
    <dgm:cxn modelId="{293805FA-A1F5-444B-B87E-A386F1F8E397}" type="presParOf" srcId="{E2EF782F-7949-4F54-8468-EA923B2072DE}" destId="{9DEBC91F-81AB-434A-9ED6-27B07D029B73}" srcOrd="0" destOrd="0" presId="urn:microsoft.com/office/officeart/2005/8/layout/StepDownProcess"/>
    <dgm:cxn modelId="{9D87E5BD-E5B6-4CB7-B336-46851A792762}" type="presParOf" srcId="{E2EF782F-7949-4F54-8468-EA923B2072DE}" destId="{543209DC-2415-4109-ADC7-41EB61092932}" srcOrd="1" destOrd="0" presId="urn:microsoft.com/office/officeart/2005/8/layout/StepDownProcess"/>
    <dgm:cxn modelId="{EAA96106-4763-4A68-89AB-A03AC03D0044}" type="presParOf" srcId="{E2EF782F-7949-4F54-8468-EA923B2072DE}" destId="{DC7FECB8-49AE-4E76-BABE-9C20045FF9C1}" srcOrd="2" destOrd="0" presId="urn:microsoft.com/office/officeart/2005/8/layout/StepDownProcess"/>
    <dgm:cxn modelId="{2DC0D2E1-2669-4C12-95FD-1609D86A3D71}" type="presParOf" srcId="{FF0BF154-639C-4CB0-9562-4EFF4303696A}" destId="{096FCB31-3A31-44E9-8281-98A0DA6EA39B}" srcOrd="3" destOrd="0" presId="urn:microsoft.com/office/officeart/2005/8/layout/StepDownProcess"/>
    <dgm:cxn modelId="{FF3B928E-D194-4A47-B5C1-538333CE978A}" type="presParOf" srcId="{FF0BF154-639C-4CB0-9562-4EFF4303696A}" destId="{CEF15E9A-1808-4948-96A2-8292112FE371}" srcOrd="4" destOrd="0" presId="urn:microsoft.com/office/officeart/2005/8/layout/StepDownProcess"/>
    <dgm:cxn modelId="{A064A70E-945E-4B2F-B9C7-8F9E694ACC2E}" type="presParOf" srcId="{CEF15E9A-1808-4948-96A2-8292112FE371}" destId="{815B599B-8B64-496B-8CE5-EDADC38A54C2}" srcOrd="0" destOrd="0" presId="urn:microsoft.com/office/officeart/2005/8/layout/StepDownProcess"/>
    <dgm:cxn modelId="{48857B0E-D70F-4C11-BD3A-3F8C2BE86234}" type="presParOf" srcId="{CEF15E9A-1808-4948-96A2-8292112FE371}" destId="{1EC6B4BD-6285-4B30-A61B-0D9E8B7D1DC0}" srcOrd="1" destOrd="0" presId="urn:microsoft.com/office/officeart/2005/8/layout/StepDownProcess"/>
    <dgm:cxn modelId="{20F32110-9607-4FCA-96B9-A592FA4D5FD0}" type="presParOf" srcId="{CEF15E9A-1808-4948-96A2-8292112FE371}" destId="{A15A3F6F-BA22-4C6A-881D-7ADE2267F9F7}" srcOrd="2" destOrd="0" presId="urn:microsoft.com/office/officeart/2005/8/layout/StepDownProcess"/>
    <dgm:cxn modelId="{C7D4BDC5-F0CF-42A0-A54D-456EFE1A8CD9}" type="presParOf" srcId="{FF0BF154-639C-4CB0-9562-4EFF4303696A}" destId="{217D2320-552A-4982-A5E4-E2C47DAB2C2F}" srcOrd="5" destOrd="0" presId="urn:microsoft.com/office/officeart/2005/8/layout/StepDownProcess"/>
    <dgm:cxn modelId="{D2DDFF89-F8F2-4FAB-B624-0C7E50615B91}" type="presParOf" srcId="{FF0BF154-639C-4CB0-9562-4EFF4303696A}" destId="{8C9057A1-F8AE-4097-ACD9-E65B901FA1AC}" srcOrd="6" destOrd="0" presId="urn:microsoft.com/office/officeart/2005/8/layout/StepDownProcess"/>
    <dgm:cxn modelId="{63979EB4-5EE0-4AF3-88BE-9110C4CFB40F}" type="presParOf" srcId="{8C9057A1-F8AE-4097-ACD9-E65B901FA1AC}" destId="{83143BE0-B647-4306-93A7-ACE636E0C4C3}"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DCE3CA-99B9-499B-AE9D-D7665AD8D4C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45DDF5F8-7BE8-4C99-93BE-5B9D0814F562}">
      <dgm:prSet phldrT="[Text]"/>
      <dgm:spPr/>
      <dgm:t>
        <a:bodyPr/>
        <a:lstStyle/>
        <a:p>
          <a:r>
            <a:rPr lang="en-US" dirty="0" smtClean="0"/>
            <a:t>Flood</a:t>
          </a:r>
          <a:endParaRPr lang="en-US" dirty="0"/>
        </a:p>
      </dgm:t>
    </dgm:pt>
    <dgm:pt modelId="{62B69160-04F8-4C95-8304-302EAFC8FF81}" type="parTrans" cxnId="{32E38CB0-129C-44FC-8539-423ACD1B7CBD}">
      <dgm:prSet/>
      <dgm:spPr/>
      <dgm:t>
        <a:bodyPr/>
        <a:lstStyle/>
        <a:p>
          <a:endParaRPr lang="en-US"/>
        </a:p>
      </dgm:t>
    </dgm:pt>
    <dgm:pt modelId="{4BE76424-7050-4AB3-8752-F15091FCA2F1}" type="sibTrans" cxnId="{32E38CB0-129C-44FC-8539-423ACD1B7CBD}">
      <dgm:prSet/>
      <dgm:spPr/>
      <dgm:t>
        <a:bodyPr/>
        <a:lstStyle/>
        <a:p>
          <a:endParaRPr lang="en-US"/>
        </a:p>
      </dgm:t>
    </dgm:pt>
    <dgm:pt modelId="{4B9635C1-CEDB-4A24-81A2-B84EED8A8C37}">
      <dgm:prSet phldrT="[Text]"/>
      <dgm:spPr/>
      <dgm:t>
        <a:bodyPr/>
        <a:lstStyle/>
        <a:p>
          <a:r>
            <a:rPr lang="en-US" dirty="0" smtClean="0"/>
            <a:t>Panic</a:t>
          </a:r>
          <a:endParaRPr lang="en-US" dirty="0"/>
        </a:p>
      </dgm:t>
    </dgm:pt>
    <dgm:pt modelId="{57AE55A0-035F-4529-910B-201AC51A5E83}" type="parTrans" cxnId="{480D07EF-17AA-4360-8E4F-C190326C717D}">
      <dgm:prSet/>
      <dgm:spPr/>
      <dgm:t>
        <a:bodyPr/>
        <a:lstStyle/>
        <a:p>
          <a:endParaRPr lang="en-US"/>
        </a:p>
      </dgm:t>
    </dgm:pt>
    <dgm:pt modelId="{DBA6471A-FB93-4C45-8506-760359B70210}" type="sibTrans" cxnId="{480D07EF-17AA-4360-8E4F-C190326C717D}">
      <dgm:prSet/>
      <dgm:spPr/>
      <dgm:t>
        <a:bodyPr/>
        <a:lstStyle/>
        <a:p>
          <a:endParaRPr lang="en-US"/>
        </a:p>
      </dgm:t>
    </dgm:pt>
    <dgm:pt modelId="{7BD903F5-1CE5-4516-ADD5-D62D3A09F8CE}">
      <dgm:prSet phldrT="[Text]"/>
      <dgm:spPr/>
      <dgm:t>
        <a:bodyPr/>
        <a:lstStyle/>
        <a:p>
          <a:r>
            <a:rPr lang="en-US" dirty="0" smtClean="0"/>
            <a:t>Plan</a:t>
          </a:r>
          <a:endParaRPr lang="en-US" dirty="0"/>
        </a:p>
      </dgm:t>
    </dgm:pt>
    <dgm:pt modelId="{578CD182-0F71-4891-BE09-DFAFCEEE4AF6}" type="parTrans" cxnId="{AC3B1940-09A6-4653-BCB8-C151EF4AF672}">
      <dgm:prSet/>
      <dgm:spPr/>
      <dgm:t>
        <a:bodyPr/>
        <a:lstStyle/>
        <a:p>
          <a:endParaRPr lang="en-US"/>
        </a:p>
      </dgm:t>
    </dgm:pt>
    <dgm:pt modelId="{F8AE6BC1-73EB-44CF-ADB0-9D57B7BCD7AB}" type="sibTrans" cxnId="{AC3B1940-09A6-4653-BCB8-C151EF4AF672}">
      <dgm:prSet/>
      <dgm:spPr/>
      <dgm:t>
        <a:bodyPr/>
        <a:lstStyle/>
        <a:p>
          <a:endParaRPr lang="en-US"/>
        </a:p>
      </dgm:t>
    </dgm:pt>
    <dgm:pt modelId="{01C98C1E-78BD-45AF-85D4-0E0896A9754B}">
      <dgm:prSet phldrT="[Text]"/>
      <dgm:spPr/>
      <dgm:t>
        <a:bodyPr/>
        <a:lstStyle/>
        <a:p>
          <a:r>
            <a:rPr lang="en-US" dirty="0" smtClean="0"/>
            <a:t>Delay</a:t>
          </a:r>
          <a:endParaRPr lang="en-US" dirty="0"/>
        </a:p>
      </dgm:t>
    </dgm:pt>
    <dgm:pt modelId="{0B8C10EE-2C1E-4772-A5C3-2067C113622B}" type="parTrans" cxnId="{82E044B7-044D-4EBF-A975-5B59D26E8A90}">
      <dgm:prSet/>
      <dgm:spPr/>
      <dgm:t>
        <a:bodyPr/>
        <a:lstStyle/>
        <a:p>
          <a:endParaRPr lang="en-US"/>
        </a:p>
      </dgm:t>
    </dgm:pt>
    <dgm:pt modelId="{7F1626D9-02DD-4DB2-82C8-BDF1BF8BB00F}" type="sibTrans" cxnId="{82E044B7-044D-4EBF-A975-5B59D26E8A90}">
      <dgm:prSet/>
      <dgm:spPr/>
      <dgm:t>
        <a:bodyPr/>
        <a:lstStyle/>
        <a:p>
          <a:endParaRPr lang="en-US"/>
        </a:p>
      </dgm:t>
    </dgm:pt>
    <dgm:pt modelId="{B680C61F-9F74-4F3D-BDFD-395EE6581194}" type="pres">
      <dgm:prSet presAssocID="{21DCE3CA-99B9-499B-AE9D-D7665AD8D4CC}" presName="cycle" presStyleCnt="0">
        <dgm:presLayoutVars>
          <dgm:dir/>
          <dgm:resizeHandles val="exact"/>
        </dgm:presLayoutVars>
      </dgm:prSet>
      <dgm:spPr/>
      <dgm:t>
        <a:bodyPr/>
        <a:lstStyle/>
        <a:p>
          <a:endParaRPr lang="en-US"/>
        </a:p>
      </dgm:t>
    </dgm:pt>
    <dgm:pt modelId="{B4797D36-C246-462D-A150-047638E86CC3}" type="pres">
      <dgm:prSet presAssocID="{45DDF5F8-7BE8-4C99-93BE-5B9D0814F562}" presName="node" presStyleLbl="node1" presStyleIdx="0" presStyleCnt="4">
        <dgm:presLayoutVars>
          <dgm:bulletEnabled val="1"/>
        </dgm:presLayoutVars>
      </dgm:prSet>
      <dgm:spPr/>
      <dgm:t>
        <a:bodyPr/>
        <a:lstStyle/>
        <a:p>
          <a:endParaRPr lang="en-US"/>
        </a:p>
      </dgm:t>
    </dgm:pt>
    <dgm:pt modelId="{A4DFF62E-BF09-4B9B-A7B3-718CDED5449F}" type="pres">
      <dgm:prSet presAssocID="{4BE76424-7050-4AB3-8752-F15091FCA2F1}" presName="sibTrans" presStyleLbl="sibTrans2D1" presStyleIdx="0" presStyleCnt="4"/>
      <dgm:spPr/>
      <dgm:t>
        <a:bodyPr/>
        <a:lstStyle/>
        <a:p>
          <a:endParaRPr lang="en-US"/>
        </a:p>
      </dgm:t>
    </dgm:pt>
    <dgm:pt modelId="{FBE11037-9190-4E8A-AA83-6093CCE13798}" type="pres">
      <dgm:prSet presAssocID="{4BE76424-7050-4AB3-8752-F15091FCA2F1}" presName="connectorText" presStyleLbl="sibTrans2D1" presStyleIdx="0" presStyleCnt="4"/>
      <dgm:spPr/>
      <dgm:t>
        <a:bodyPr/>
        <a:lstStyle/>
        <a:p>
          <a:endParaRPr lang="en-US"/>
        </a:p>
      </dgm:t>
    </dgm:pt>
    <dgm:pt modelId="{4EB50D53-1CC8-4983-B94D-4095E983B01C}" type="pres">
      <dgm:prSet presAssocID="{4B9635C1-CEDB-4A24-81A2-B84EED8A8C37}" presName="node" presStyleLbl="node1" presStyleIdx="1" presStyleCnt="4">
        <dgm:presLayoutVars>
          <dgm:bulletEnabled val="1"/>
        </dgm:presLayoutVars>
      </dgm:prSet>
      <dgm:spPr/>
      <dgm:t>
        <a:bodyPr/>
        <a:lstStyle/>
        <a:p>
          <a:endParaRPr lang="en-US"/>
        </a:p>
      </dgm:t>
    </dgm:pt>
    <dgm:pt modelId="{69A44590-1DF4-4704-8FC7-A73609E78008}" type="pres">
      <dgm:prSet presAssocID="{DBA6471A-FB93-4C45-8506-760359B70210}" presName="sibTrans" presStyleLbl="sibTrans2D1" presStyleIdx="1" presStyleCnt="4"/>
      <dgm:spPr/>
      <dgm:t>
        <a:bodyPr/>
        <a:lstStyle/>
        <a:p>
          <a:endParaRPr lang="en-US"/>
        </a:p>
      </dgm:t>
    </dgm:pt>
    <dgm:pt modelId="{A6C24284-4513-4BEF-AF5F-D642B2C949DD}" type="pres">
      <dgm:prSet presAssocID="{DBA6471A-FB93-4C45-8506-760359B70210}" presName="connectorText" presStyleLbl="sibTrans2D1" presStyleIdx="1" presStyleCnt="4"/>
      <dgm:spPr/>
      <dgm:t>
        <a:bodyPr/>
        <a:lstStyle/>
        <a:p>
          <a:endParaRPr lang="en-US"/>
        </a:p>
      </dgm:t>
    </dgm:pt>
    <dgm:pt modelId="{D3D5ED1F-363E-4698-8179-BDED6F83A6E7}" type="pres">
      <dgm:prSet presAssocID="{7BD903F5-1CE5-4516-ADD5-D62D3A09F8CE}" presName="node" presStyleLbl="node1" presStyleIdx="2" presStyleCnt="4">
        <dgm:presLayoutVars>
          <dgm:bulletEnabled val="1"/>
        </dgm:presLayoutVars>
      </dgm:prSet>
      <dgm:spPr/>
      <dgm:t>
        <a:bodyPr/>
        <a:lstStyle/>
        <a:p>
          <a:endParaRPr lang="en-US"/>
        </a:p>
      </dgm:t>
    </dgm:pt>
    <dgm:pt modelId="{6A5B8432-C4E5-4509-B720-5C3CE662769E}" type="pres">
      <dgm:prSet presAssocID="{F8AE6BC1-73EB-44CF-ADB0-9D57B7BCD7AB}" presName="sibTrans" presStyleLbl="sibTrans2D1" presStyleIdx="2" presStyleCnt="4"/>
      <dgm:spPr/>
      <dgm:t>
        <a:bodyPr/>
        <a:lstStyle/>
        <a:p>
          <a:endParaRPr lang="en-US"/>
        </a:p>
      </dgm:t>
    </dgm:pt>
    <dgm:pt modelId="{88444261-761C-4178-AF94-D6F5BE546749}" type="pres">
      <dgm:prSet presAssocID="{F8AE6BC1-73EB-44CF-ADB0-9D57B7BCD7AB}" presName="connectorText" presStyleLbl="sibTrans2D1" presStyleIdx="2" presStyleCnt="4"/>
      <dgm:spPr/>
      <dgm:t>
        <a:bodyPr/>
        <a:lstStyle/>
        <a:p>
          <a:endParaRPr lang="en-US"/>
        </a:p>
      </dgm:t>
    </dgm:pt>
    <dgm:pt modelId="{4E7A6804-E072-4C48-833C-13C787A1FF05}" type="pres">
      <dgm:prSet presAssocID="{01C98C1E-78BD-45AF-85D4-0E0896A9754B}" presName="node" presStyleLbl="node1" presStyleIdx="3" presStyleCnt="4">
        <dgm:presLayoutVars>
          <dgm:bulletEnabled val="1"/>
        </dgm:presLayoutVars>
      </dgm:prSet>
      <dgm:spPr/>
      <dgm:t>
        <a:bodyPr/>
        <a:lstStyle/>
        <a:p>
          <a:endParaRPr lang="en-US"/>
        </a:p>
      </dgm:t>
    </dgm:pt>
    <dgm:pt modelId="{180216A3-0695-4608-A933-2D0A747960F6}" type="pres">
      <dgm:prSet presAssocID="{7F1626D9-02DD-4DB2-82C8-BDF1BF8BB00F}" presName="sibTrans" presStyleLbl="sibTrans2D1" presStyleIdx="3" presStyleCnt="4"/>
      <dgm:spPr/>
      <dgm:t>
        <a:bodyPr/>
        <a:lstStyle/>
        <a:p>
          <a:endParaRPr lang="en-US"/>
        </a:p>
      </dgm:t>
    </dgm:pt>
    <dgm:pt modelId="{0C101DB9-12DF-4836-8F1E-D9B17F1C75DB}" type="pres">
      <dgm:prSet presAssocID="{7F1626D9-02DD-4DB2-82C8-BDF1BF8BB00F}" presName="connectorText" presStyleLbl="sibTrans2D1" presStyleIdx="3" presStyleCnt="4"/>
      <dgm:spPr/>
      <dgm:t>
        <a:bodyPr/>
        <a:lstStyle/>
        <a:p>
          <a:endParaRPr lang="en-US"/>
        </a:p>
      </dgm:t>
    </dgm:pt>
  </dgm:ptLst>
  <dgm:cxnLst>
    <dgm:cxn modelId="{C02034DF-D77E-4523-BECD-C6E859C56748}" type="presOf" srcId="{DBA6471A-FB93-4C45-8506-760359B70210}" destId="{69A44590-1DF4-4704-8FC7-A73609E78008}" srcOrd="0" destOrd="0" presId="urn:microsoft.com/office/officeart/2005/8/layout/cycle2"/>
    <dgm:cxn modelId="{BCCA7FB2-6759-4820-8444-BC54D0C9550F}" type="presOf" srcId="{4BE76424-7050-4AB3-8752-F15091FCA2F1}" destId="{FBE11037-9190-4E8A-AA83-6093CCE13798}" srcOrd="1" destOrd="0" presId="urn:microsoft.com/office/officeart/2005/8/layout/cycle2"/>
    <dgm:cxn modelId="{480D07EF-17AA-4360-8E4F-C190326C717D}" srcId="{21DCE3CA-99B9-499B-AE9D-D7665AD8D4CC}" destId="{4B9635C1-CEDB-4A24-81A2-B84EED8A8C37}" srcOrd="1" destOrd="0" parTransId="{57AE55A0-035F-4529-910B-201AC51A5E83}" sibTransId="{DBA6471A-FB93-4C45-8506-760359B70210}"/>
    <dgm:cxn modelId="{86452538-0527-4918-B142-FA83065FB988}" type="presOf" srcId="{DBA6471A-FB93-4C45-8506-760359B70210}" destId="{A6C24284-4513-4BEF-AF5F-D642B2C949DD}" srcOrd="1" destOrd="0" presId="urn:microsoft.com/office/officeart/2005/8/layout/cycle2"/>
    <dgm:cxn modelId="{AA8FCE5F-5612-483F-AC2D-721F8E93DF64}" type="presOf" srcId="{45DDF5F8-7BE8-4C99-93BE-5B9D0814F562}" destId="{B4797D36-C246-462D-A150-047638E86CC3}" srcOrd="0" destOrd="0" presId="urn:microsoft.com/office/officeart/2005/8/layout/cycle2"/>
    <dgm:cxn modelId="{BE21CAAB-AD7D-4859-AB3B-7649B7CD68EF}" type="presOf" srcId="{4BE76424-7050-4AB3-8752-F15091FCA2F1}" destId="{A4DFF62E-BF09-4B9B-A7B3-718CDED5449F}" srcOrd="0" destOrd="0" presId="urn:microsoft.com/office/officeart/2005/8/layout/cycle2"/>
    <dgm:cxn modelId="{3E658EDA-3BC4-4822-A1D9-3106F15EE3FC}" type="presOf" srcId="{4B9635C1-CEDB-4A24-81A2-B84EED8A8C37}" destId="{4EB50D53-1CC8-4983-B94D-4095E983B01C}" srcOrd="0" destOrd="0" presId="urn:microsoft.com/office/officeart/2005/8/layout/cycle2"/>
    <dgm:cxn modelId="{A396F7B6-5CFE-4AAE-9D9D-9E97C835012C}" type="presOf" srcId="{7BD903F5-1CE5-4516-ADD5-D62D3A09F8CE}" destId="{D3D5ED1F-363E-4698-8179-BDED6F83A6E7}" srcOrd="0" destOrd="0" presId="urn:microsoft.com/office/officeart/2005/8/layout/cycle2"/>
    <dgm:cxn modelId="{32E38CB0-129C-44FC-8539-423ACD1B7CBD}" srcId="{21DCE3CA-99B9-499B-AE9D-D7665AD8D4CC}" destId="{45DDF5F8-7BE8-4C99-93BE-5B9D0814F562}" srcOrd="0" destOrd="0" parTransId="{62B69160-04F8-4C95-8304-302EAFC8FF81}" sibTransId="{4BE76424-7050-4AB3-8752-F15091FCA2F1}"/>
    <dgm:cxn modelId="{4180E4E0-E9A1-43BF-98D0-13CB1B4C507D}" type="presOf" srcId="{7F1626D9-02DD-4DB2-82C8-BDF1BF8BB00F}" destId="{180216A3-0695-4608-A933-2D0A747960F6}" srcOrd="0" destOrd="0" presId="urn:microsoft.com/office/officeart/2005/8/layout/cycle2"/>
    <dgm:cxn modelId="{1C00AC1D-B375-461E-91C6-3BC1E8FA9B05}" type="presOf" srcId="{01C98C1E-78BD-45AF-85D4-0E0896A9754B}" destId="{4E7A6804-E072-4C48-833C-13C787A1FF05}" srcOrd="0" destOrd="0" presId="urn:microsoft.com/office/officeart/2005/8/layout/cycle2"/>
    <dgm:cxn modelId="{C38EC930-8E6E-4F69-999C-91E4276E3120}" type="presOf" srcId="{21DCE3CA-99B9-499B-AE9D-D7665AD8D4CC}" destId="{B680C61F-9F74-4F3D-BDFD-395EE6581194}" srcOrd="0" destOrd="0" presId="urn:microsoft.com/office/officeart/2005/8/layout/cycle2"/>
    <dgm:cxn modelId="{82E044B7-044D-4EBF-A975-5B59D26E8A90}" srcId="{21DCE3CA-99B9-499B-AE9D-D7665AD8D4CC}" destId="{01C98C1E-78BD-45AF-85D4-0E0896A9754B}" srcOrd="3" destOrd="0" parTransId="{0B8C10EE-2C1E-4772-A5C3-2067C113622B}" sibTransId="{7F1626D9-02DD-4DB2-82C8-BDF1BF8BB00F}"/>
    <dgm:cxn modelId="{672BBD49-9A66-42F2-97F6-9EF5B10D2F7A}" type="presOf" srcId="{7F1626D9-02DD-4DB2-82C8-BDF1BF8BB00F}" destId="{0C101DB9-12DF-4836-8F1E-D9B17F1C75DB}" srcOrd="1" destOrd="0" presId="urn:microsoft.com/office/officeart/2005/8/layout/cycle2"/>
    <dgm:cxn modelId="{AC3B1940-09A6-4653-BCB8-C151EF4AF672}" srcId="{21DCE3CA-99B9-499B-AE9D-D7665AD8D4CC}" destId="{7BD903F5-1CE5-4516-ADD5-D62D3A09F8CE}" srcOrd="2" destOrd="0" parTransId="{578CD182-0F71-4891-BE09-DFAFCEEE4AF6}" sibTransId="{F8AE6BC1-73EB-44CF-ADB0-9D57B7BCD7AB}"/>
    <dgm:cxn modelId="{49999764-F83F-4F82-9C9B-85A9ABDC9668}" type="presOf" srcId="{F8AE6BC1-73EB-44CF-ADB0-9D57B7BCD7AB}" destId="{88444261-761C-4178-AF94-D6F5BE546749}" srcOrd="1" destOrd="0" presId="urn:microsoft.com/office/officeart/2005/8/layout/cycle2"/>
    <dgm:cxn modelId="{B1A9C86A-4CD4-45D7-88DF-748C5CBA6C6A}" type="presOf" srcId="{F8AE6BC1-73EB-44CF-ADB0-9D57B7BCD7AB}" destId="{6A5B8432-C4E5-4509-B720-5C3CE662769E}" srcOrd="0" destOrd="0" presId="urn:microsoft.com/office/officeart/2005/8/layout/cycle2"/>
    <dgm:cxn modelId="{901028FE-FD61-40AA-8A41-E007D05E45A3}" type="presParOf" srcId="{B680C61F-9F74-4F3D-BDFD-395EE6581194}" destId="{B4797D36-C246-462D-A150-047638E86CC3}" srcOrd="0" destOrd="0" presId="urn:microsoft.com/office/officeart/2005/8/layout/cycle2"/>
    <dgm:cxn modelId="{ADD7B873-3557-45E8-93FF-95F108B58856}" type="presParOf" srcId="{B680C61F-9F74-4F3D-BDFD-395EE6581194}" destId="{A4DFF62E-BF09-4B9B-A7B3-718CDED5449F}" srcOrd="1" destOrd="0" presId="urn:microsoft.com/office/officeart/2005/8/layout/cycle2"/>
    <dgm:cxn modelId="{71730E36-4458-4597-A944-94A115FB46C1}" type="presParOf" srcId="{A4DFF62E-BF09-4B9B-A7B3-718CDED5449F}" destId="{FBE11037-9190-4E8A-AA83-6093CCE13798}" srcOrd="0" destOrd="0" presId="urn:microsoft.com/office/officeart/2005/8/layout/cycle2"/>
    <dgm:cxn modelId="{474A042B-B8DE-4EC2-88CE-DC08EA6723BB}" type="presParOf" srcId="{B680C61F-9F74-4F3D-BDFD-395EE6581194}" destId="{4EB50D53-1CC8-4983-B94D-4095E983B01C}" srcOrd="2" destOrd="0" presId="urn:microsoft.com/office/officeart/2005/8/layout/cycle2"/>
    <dgm:cxn modelId="{528E2184-69F1-45DD-A3DD-984B9A7F32C1}" type="presParOf" srcId="{B680C61F-9F74-4F3D-BDFD-395EE6581194}" destId="{69A44590-1DF4-4704-8FC7-A73609E78008}" srcOrd="3" destOrd="0" presId="urn:microsoft.com/office/officeart/2005/8/layout/cycle2"/>
    <dgm:cxn modelId="{3EF92D30-8E57-4B5A-B26A-70F793F3CDA1}" type="presParOf" srcId="{69A44590-1DF4-4704-8FC7-A73609E78008}" destId="{A6C24284-4513-4BEF-AF5F-D642B2C949DD}" srcOrd="0" destOrd="0" presId="urn:microsoft.com/office/officeart/2005/8/layout/cycle2"/>
    <dgm:cxn modelId="{82062761-8118-4725-9767-96DB709395DB}" type="presParOf" srcId="{B680C61F-9F74-4F3D-BDFD-395EE6581194}" destId="{D3D5ED1F-363E-4698-8179-BDED6F83A6E7}" srcOrd="4" destOrd="0" presId="urn:microsoft.com/office/officeart/2005/8/layout/cycle2"/>
    <dgm:cxn modelId="{74F6579F-244A-4E98-A785-80B24E480259}" type="presParOf" srcId="{B680C61F-9F74-4F3D-BDFD-395EE6581194}" destId="{6A5B8432-C4E5-4509-B720-5C3CE662769E}" srcOrd="5" destOrd="0" presId="urn:microsoft.com/office/officeart/2005/8/layout/cycle2"/>
    <dgm:cxn modelId="{A401E25B-A288-4086-8345-5AE84881C2BF}" type="presParOf" srcId="{6A5B8432-C4E5-4509-B720-5C3CE662769E}" destId="{88444261-761C-4178-AF94-D6F5BE546749}" srcOrd="0" destOrd="0" presId="urn:microsoft.com/office/officeart/2005/8/layout/cycle2"/>
    <dgm:cxn modelId="{3B0DB287-4806-4B27-8615-11BAF35EB8E5}" type="presParOf" srcId="{B680C61F-9F74-4F3D-BDFD-395EE6581194}" destId="{4E7A6804-E072-4C48-833C-13C787A1FF05}" srcOrd="6" destOrd="0" presId="urn:microsoft.com/office/officeart/2005/8/layout/cycle2"/>
    <dgm:cxn modelId="{8E325418-E3C8-45AA-9F30-E75CE84D5464}" type="presParOf" srcId="{B680C61F-9F74-4F3D-BDFD-395EE6581194}" destId="{180216A3-0695-4608-A933-2D0A747960F6}" srcOrd="7" destOrd="0" presId="urn:microsoft.com/office/officeart/2005/8/layout/cycle2"/>
    <dgm:cxn modelId="{3E2EEE26-E886-43F2-A9C5-B26BD80BD8CA}" type="presParOf" srcId="{180216A3-0695-4608-A933-2D0A747960F6}" destId="{0C101DB9-12DF-4836-8F1E-D9B17F1C75D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635A4B-102A-4A3B-A1A4-04A604C88094}" type="doc">
      <dgm:prSet loTypeId="urn:microsoft.com/office/officeart/2005/8/layout/bProcess3" loCatId="process" qsTypeId="urn:microsoft.com/office/officeart/2005/8/quickstyle/simple1" qsCatId="simple" csTypeId="urn:microsoft.com/office/officeart/2005/8/colors/accent3_1" csCatId="accent3" phldr="1"/>
      <dgm:spPr/>
      <dgm:t>
        <a:bodyPr/>
        <a:lstStyle/>
        <a:p>
          <a:endParaRPr lang="en-US"/>
        </a:p>
      </dgm:t>
    </dgm:pt>
    <dgm:pt modelId="{8CC76FB0-F845-4D14-83B5-947A74BC9BE4}">
      <dgm:prSet phldrT="[Text]" custT="1"/>
      <dgm:spPr>
        <a:solidFill>
          <a:schemeClr val="accent3">
            <a:lumMod val="20000"/>
            <a:lumOff val="80000"/>
          </a:schemeClr>
        </a:solidFill>
      </dgm:spPr>
      <dgm:t>
        <a:bodyPr/>
        <a:lstStyle/>
        <a:p>
          <a:r>
            <a:rPr kumimoji="1" lang="en-US" sz="1200" b="1" dirty="0" smtClean="0">
              <a:effectLst/>
              <a:latin typeface="+mj-lt"/>
              <a:ea typeface="+mn-ea"/>
              <a:cs typeface="+mn-cs"/>
            </a:rPr>
            <a:t>May 1, 2011</a:t>
          </a:r>
          <a:endParaRPr lang="en-US" sz="1200" dirty="0">
            <a:latin typeface="+mj-lt"/>
          </a:endParaRPr>
        </a:p>
      </dgm:t>
    </dgm:pt>
    <dgm:pt modelId="{E12493A7-460F-468D-BB09-4275E726D885}" type="parTrans" cxnId="{4F86B5A0-FFB6-4EB2-8BF5-50E845919E0B}">
      <dgm:prSet/>
      <dgm:spPr/>
      <dgm:t>
        <a:bodyPr/>
        <a:lstStyle/>
        <a:p>
          <a:endParaRPr lang="en-US" sz="1200">
            <a:latin typeface="+mj-lt"/>
          </a:endParaRPr>
        </a:p>
      </dgm:t>
    </dgm:pt>
    <dgm:pt modelId="{1BE0C075-D95D-40C4-B1FA-74B90084CDCD}" type="sibTrans" cxnId="{4F86B5A0-FFB6-4EB2-8BF5-50E845919E0B}">
      <dgm:prSet custT="1"/>
      <dgm:spPr>
        <a:ln w="19050">
          <a:solidFill>
            <a:schemeClr val="accent6"/>
          </a:solidFill>
        </a:ln>
      </dgm:spPr>
      <dgm:t>
        <a:bodyPr/>
        <a:lstStyle/>
        <a:p>
          <a:endParaRPr lang="en-US" sz="1200" dirty="0">
            <a:latin typeface="+mj-lt"/>
          </a:endParaRPr>
        </a:p>
      </dgm:t>
    </dgm:pt>
    <dgm:pt modelId="{AF5D16BF-973D-4E50-877C-397C9759BA99}">
      <dgm:prSet phldrT="[Text]" custT="1"/>
      <dgm:spPr>
        <a:solidFill>
          <a:schemeClr val="accent3">
            <a:lumMod val="20000"/>
            <a:lumOff val="80000"/>
          </a:schemeClr>
        </a:solidFill>
      </dgm:spPr>
      <dgm:t>
        <a:bodyPr/>
        <a:lstStyle/>
        <a:p>
          <a:r>
            <a:rPr kumimoji="1" lang="en-US" sz="1200" dirty="0" smtClean="0">
              <a:effectLst/>
              <a:latin typeface="+mj-lt"/>
              <a:ea typeface="+mn-ea"/>
              <a:cs typeface="+mn-cs"/>
            </a:rPr>
            <a:t>AECOM receives Notice-to-proceed</a:t>
          </a:r>
          <a:endParaRPr lang="en-US" sz="1200" dirty="0">
            <a:latin typeface="+mj-lt"/>
          </a:endParaRPr>
        </a:p>
      </dgm:t>
    </dgm:pt>
    <dgm:pt modelId="{33334C9B-32C6-436B-AE5B-09F2E01547B3}" type="parTrans" cxnId="{F7848871-D090-421B-8D6B-E4C629B5EC8C}">
      <dgm:prSet/>
      <dgm:spPr/>
      <dgm:t>
        <a:bodyPr/>
        <a:lstStyle/>
        <a:p>
          <a:endParaRPr lang="en-US" sz="1200">
            <a:latin typeface="+mj-lt"/>
          </a:endParaRPr>
        </a:p>
      </dgm:t>
    </dgm:pt>
    <dgm:pt modelId="{8A1B0F54-2C24-430C-8210-952839FB0D27}" type="sibTrans" cxnId="{F7848871-D090-421B-8D6B-E4C629B5EC8C}">
      <dgm:prSet/>
      <dgm:spPr/>
      <dgm:t>
        <a:bodyPr/>
        <a:lstStyle/>
        <a:p>
          <a:endParaRPr lang="en-US" sz="1200">
            <a:latin typeface="+mj-lt"/>
          </a:endParaRPr>
        </a:p>
      </dgm:t>
    </dgm:pt>
    <dgm:pt modelId="{DD78C3FC-33CA-4B2C-91B6-B89089062821}">
      <dgm:prSet custT="1"/>
      <dgm:spPr/>
      <dgm:t>
        <a:bodyPr/>
        <a:lstStyle/>
        <a:p>
          <a:r>
            <a:rPr kumimoji="1" lang="en-US" sz="1200" b="1" dirty="0" smtClean="0">
              <a:effectLst/>
              <a:latin typeface="+mj-lt"/>
              <a:ea typeface="+mn-ea"/>
              <a:cs typeface="+mn-cs"/>
            </a:rPr>
            <a:t>May 14, 2011</a:t>
          </a:r>
        </a:p>
      </dgm:t>
    </dgm:pt>
    <dgm:pt modelId="{ED946119-2D0D-4DB3-A6D9-05471E6C5149}" type="parTrans" cxnId="{C7F6345B-4E90-4913-B083-7FFB7602C97E}">
      <dgm:prSet/>
      <dgm:spPr/>
      <dgm:t>
        <a:bodyPr/>
        <a:lstStyle/>
        <a:p>
          <a:endParaRPr lang="en-US" sz="1200">
            <a:latin typeface="+mj-lt"/>
          </a:endParaRPr>
        </a:p>
      </dgm:t>
    </dgm:pt>
    <dgm:pt modelId="{F47E559C-9BE2-475E-BBA9-BC7116D672FA}" type="sibTrans" cxnId="{C7F6345B-4E90-4913-B083-7FFB7602C97E}">
      <dgm:prSet custT="1"/>
      <dgm:spPr>
        <a:ln w="19050">
          <a:solidFill>
            <a:schemeClr val="accent6"/>
          </a:solidFill>
        </a:ln>
      </dgm:spPr>
      <dgm:t>
        <a:bodyPr/>
        <a:lstStyle/>
        <a:p>
          <a:endParaRPr lang="en-US" sz="1200" dirty="0">
            <a:latin typeface="+mj-lt"/>
          </a:endParaRPr>
        </a:p>
      </dgm:t>
    </dgm:pt>
    <dgm:pt modelId="{7998E1D9-362F-4709-9A8D-74F3E6A6BD5F}">
      <dgm:prSet custT="1"/>
      <dgm:spPr/>
      <dgm:t>
        <a:bodyPr/>
        <a:lstStyle/>
        <a:p>
          <a:r>
            <a:rPr kumimoji="1" lang="en-US" sz="1200" dirty="0" smtClean="0">
              <a:effectLst/>
              <a:latin typeface="+mj-lt"/>
              <a:ea typeface="+mn-ea"/>
              <a:cs typeface="+mn-cs"/>
            </a:rPr>
            <a:t>AECOM deployed </a:t>
          </a:r>
          <a:br>
            <a:rPr kumimoji="1" lang="en-US" sz="1200" dirty="0" smtClean="0">
              <a:effectLst/>
              <a:latin typeface="+mj-lt"/>
              <a:ea typeface="+mn-ea"/>
              <a:cs typeface="+mn-cs"/>
            </a:rPr>
          </a:br>
          <a:r>
            <a:rPr kumimoji="1" lang="en-US" sz="1200" dirty="0" smtClean="0">
              <a:effectLst/>
              <a:latin typeface="+mj-lt"/>
              <a:ea typeface="+mn-ea"/>
              <a:cs typeface="+mn-cs"/>
            </a:rPr>
            <a:t>147 staff during the first 15 days</a:t>
          </a:r>
        </a:p>
      </dgm:t>
    </dgm:pt>
    <dgm:pt modelId="{B74B4A66-BE1D-4F59-9397-6B64BD3B8E4B}" type="parTrans" cxnId="{1721048F-380A-49E2-B337-A1238E365817}">
      <dgm:prSet/>
      <dgm:spPr/>
      <dgm:t>
        <a:bodyPr/>
        <a:lstStyle/>
        <a:p>
          <a:endParaRPr lang="en-US" sz="1200">
            <a:latin typeface="+mj-lt"/>
          </a:endParaRPr>
        </a:p>
      </dgm:t>
    </dgm:pt>
    <dgm:pt modelId="{21A29171-1EEE-4CBD-994A-79B1269E8CFF}" type="sibTrans" cxnId="{1721048F-380A-49E2-B337-A1238E365817}">
      <dgm:prSet/>
      <dgm:spPr/>
      <dgm:t>
        <a:bodyPr/>
        <a:lstStyle/>
        <a:p>
          <a:endParaRPr lang="en-US" sz="1200">
            <a:latin typeface="+mj-lt"/>
          </a:endParaRPr>
        </a:p>
      </dgm:t>
    </dgm:pt>
    <dgm:pt modelId="{AE4A3B13-8BBD-4F6B-BF4E-4C1015DD5169}">
      <dgm:prSet custT="1"/>
      <dgm:spPr/>
      <dgm:t>
        <a:bodyPr/>
        <a:lstStyle/>
        <a:p>
          <a:r>
            <a:rPr kumimoji="1" lang="en-US" sz="1200" b="1" dirty="0" smtClean="0">
              <a:effectLst/>
              <a:latin typeface="+mj-lt"/>
              <a:ea typeface="+mn-ea"/>
              <a:cs typeface="+mn-cs"/>
            </a:rPr>
            <a:t>End of May 2011</a:t>
          </a:r>
        </a:p>
      </dgm:t>
    </dgm:pt>
    <dgm:pt modelId="{59EE7733-3EBD-4D4C-B50C-6518B6B0B061}" type="parTrans" cxnId="{FCBB82D5-23AA-46BE-B9F7-4C6163CCD037}">
      <dgm:prSet/>
      <dgm:spPr/>
      <dgm:t>
        <a:bodyPr/>
        <a:lstStyle/>
        <a:p>
          <a:endParaRPr lang="en-US" sz="1200">
            <a:latin typeface="+mj-lt"/>
          </a:endParaRPr>
        </a:p>
      </dgm:t>
    </dgm:pt>
    <dgm:pt modelId="{18677387-8EAA-49A6-BB54-4B6DDFF13AD4}" type="sibTrans" cxnId="{FCBB82D5-23AA-46BE-B9F7-4C6163CCD037}">
      <dgm:prSet custT="1"/>
      <dgm:spPr>
        <a:ln w="19050">
          <a:solidFill>
            <a:schemeClr val="accent6"/>
          </a:solidFill>
        </a:ln>
      </dgm:spPr>
      <dgm:t>
        <a:bodyPr/>
        <a:lstStyle/>
        <a:p>
          <a:endParaRPr lang="en-US" sz="1200" dirty="0">
            <a:latin typeface="+mj-lt"/>
          </a:endParaRPr>
        </a:p>
      </dgm:t>
    </dgm:pt>
    <dgm:pt modelId="{53CEEDC4-AF8A-4FE6-980E-3967D50BF637}">
      <dgm:prSet custT="1"/>
      <dgm:spPr/>
      <dgm:t>
        <a:bodyPr/>
        <a:lstStyle/>
        <a:p>
          <a:r>
            <a:rPr kumimoji="1" lang="en-US" sz="1200" b="0" dirty="0" smtClean="0">
              <a:effectLst/>
              <a:latin typeface="+mj-lt"/>
              <a:ea typeface="+mn-ea"/>
              <a:cs typeface="+mn-cs"/>
            </a:rPr>
            <a:t>Initiated Design / Build Al Samer and Um Al Khair  dams and outlet channels tender</a:t>
          </a:r>
        </a:p>
      </dgm:t>
    </dgm:pt>
    <dgm:pt modelId="{6B0BB362-362E-4B03-BB99-FEAE394B3B72}" type="parTrans" cxnId="{3BCD18B3-53D7-4CF0-8859-E375784A9EC9}">
      <dgm:prSet/>
      <dgm:spPr/>
      <dgm:t>
        <a:bodyPr/>
        <a:lstStyle/>
        <a:p>
          <a:endParaRPr lang="en-US" sz="1200">
            <a:latin typeface="+mj-lt"/>
          </a:endParaRPr>
        </a:p>
      </dgm:t>
    </dgm:pt>
    <dgm:pt modelId="{39984DD8-ADDC-41BA-A353-7C2558987D68}" type="sibTrans" cxnId="{3BCD18B3-53D7-4CF0-8859-E375784A9EC9}">
      <dgm:prSet/>
      <dgm:spPr/>
      <dgm:t>
        <a:bodyPr/>
        <a:lstStyle/>
        <a:p>
          <a:endParaRPr lang="en-US" sz="1200">
            <a:latin typeface="+mj-lt"/>
          </a:endParaRPr>
        </a:p>
      </dgm:t>
    </dgm:pt>
    <dgm:pt modelId="{D1F4B254-44F6-451A-A819-970FD70E6A66}">
      <dgm:prSet custT="1"/>
      <dgm:spPr/>
      <dgm:t>
        <a:bodyPr/>
        <a:lstStyle/>
        <a:p>
          <a:r>
            <a:rPr kumimoji="1" lang="en-US" sz="1200" b="1" dirty="0" smtClean="0">
              <a:effectLst/>
              <a:latin typeface="+mj-lt"/>
              <a:ea typeface="+mn-ea"/>
              <a:cs typeface="+mn-cs"/>
            </a:rPr>
            <a:t>June 1, 2011</a:t>
          </a:r>
        </a:p>
      </dgm:t>
    </dgm:pt>
    <dgm:pt modelId="{B21A90A0-CCB9-4FB3-ADDF-B69E47C692F0}" type="parTrans" cxnId="{53800EDE-AD0F-4B0D-B508-793F63A3E5AC}">
      <dgm:prSet/>
      <dgm:spPr/>
      <dgm:t>
        <a:bodyPr/>
        <a:lstStyle/>
        <a:p>
          <a:endParaRPr lang="en-US" sz="1200">
            <a:latin typeface="+mj-lt"/>
          </a:endParaRPr>
        </a:p>
      </dgm:t>
    </dgm:pt>
    <dgm:pt modelId="{2DB0A02A-D8DB-4D01-BC58-63DA16DBA105}" type="sibTrans" cxnId="{53800EDE-AD0F-4B0D-B508-793F63A3E5AC}">
      <dgm:prSet custT="1"/>
      <dgm:spPr>
        <a:ln w="19050">
          <a:solidFill>
            <a:schemeClr val="accent6"/>
          </a:solidFill>
        </a:ln>
      </dgm:spPr>
      <dgm:t>
        <a:bodyPr/>
        <a:lstStyle/>
        <a:p>
          <a:endParaRPr lang="en-US" sz="1200" dirty="0">
            <a:latin typeface="+mj-lt"/>
          </a:endParaRPr>
        </a:p>
      </dgm:t>
    </dgm:pt>
    <dgm:pt modelId="{DB52AF1D-A366-4E9D-8BCA-005D80BDA12C}">
      <dgm:prSet custT="1"/>
      <dgm:spPr/>
      <dgm:t>
        <a:bodyPr/>
        <a:lstStyle/>
        <a:p>
          <a:r>
            <a:rPr kumimoji="1" lang="en-US" sz="1200" dirty="0" smtClean="0">
              <a:effectLst/>
              <a:latin typeface="+mj-lt"/>
              <a:ea typeface="+mn-ea"/>
              <a:cs typeface="+mn-cs"/>
            </a:rPr>
            <a:t>AECOM deployed  428 staff during the first 30 days</a:t>
          </a:r>
        </a:p>
      </dgm:t>
    </dgm:pt>
    <dgm:pt modelId="{0CDA5B88-A4D7-4D27-928B-1341706D57CC}" type="parTrans" cxnId="{C261B056-19F3-4551-8AAB-4A0B732084F7}">
      <dgm:prSet/>
      <dgm:spPr/>
      <dgm:t>
        <a:bodyPr/>
        <a:lstStyle/>
        <a:p>
          <a:endParaRPr lang="en-US" sz="1200">
            <a:latin typeface="+mj-lt"/>
          </a:endParaRPr>
        </a:p>
      </dgm:t>
    </dgm:pt>
    <dgm:pt modelId="{0E52D4C8-198C-49AD-8883-2751866A327C}" type="sibTrans" cxnId="{C261B056-19F3-4551-8AAB-4A0B732084F7}">
      <dgm:prSet/>
      <dgm:spPr/>
      <dgm:t>
        <a:bodyPr/>
        <a:lstStyle/>
        <a:p>
          <a:endParaRPr lang="en-US" sz="1200">
            <a:latin typeface="+mj-lt"/>
          </a:endParaRPr>
        </a:p>
      </dgm:t>
    </dgm:pt>
    <dgm:pt modelId="{96E4E1CA-04C9-4348-A3CE-799A60BBF13D}">
      <dgm:prSet custT="1"/>
      <dgm:spPr/>
      <dgm:t>
        <a:bodyPr/>
        <a:lstStyle/>
        <a:p>
          <a:r>
            <a:rPr kumimoji="1" lang="en-US" sz="1200" b="1" dirty="0" smtClean="0">
              <a:effectLst/>
              <a:latin typeface="+mj-lt"/>
              <a:ea typeface="+mn-ea"/>
              <a:cs typeface="+mn-cs"/>
            </a:rPr>
            <a:t>July 31, 2011</a:t>
          </a:r>
        </a:p>
      </dgm:t>
    </dgm:pt>
    <dgm:pt modelId="{09D90FFF-FE45-4269-8EB4-B70176BB3EC5}" type="parTrans" cxnId="{51D73B8D-DF08-4ADB-9131-541D25CF64CD}">
      <dgm:prSet/>
      <dgm:spPr/>
      <dgm:t>
        <a:bodyPr/>
        <a:lstStyle/>
        <a:p>
          <a:endParaRPr lang="en-US" sz="1200">
            <a:latin typeface="+mj-lt"/>
          </a:endParaRPr>
        </a:p>
      </dgm:t>
    </dgm:pt>
    <dgm:pt modelId="{8E5E9EBC-5500-4C90-BA42-5769FF8C6F64}" type="sibTrans" cxnId="{51D73B8D-DF08-4ADB-9131-541D25CF64CD}">
      <dgm:prSet custT="1"/>
      <dgm:spPr>
        <a:ln w="19050">
          <a:solidFill>
            <a:schemeClr val="accent6"/>
          </a:solidFill>
        </a:ln>
      </dgm:spPr>
      <dgm:t>
        <a:bodyPr/>
        <a:lstStyle/>
        <a:p>
          <a:endParaRPr lang="en-US" sz="1200" dirty="0">
            <a:latin typeface="+mj-lt"/>
          </a:endParaRPr>
        </a:p>
      </dgm:t>
    </dgm:pt>
    <dgm:pt modelId="{3BE47012-F497-4226-AED5-1E96520F74B7}">
      <dgm:prSet custT="1"/>
      <dgm:spPr/>
      <dgm:t>
        <a:bodyPr/>
        <a:lstStyle/>
        <a:p>
          <a:r>
            <a:rPr kumimoji="1" lang="en-US" sz="1200" dirty="0" smtClean="0">
              <a:effectLst/>
              <a:latin typeface="+mj-lt"/>
              <a:ea typeface="+mn-ea"/>
              <a:cs typeface="+mn-cs"/>
            </a:rPr>
            <a:t>Urgent Works plans and specs  complete</a:t>
          </a:r>
        </a:p>
      </dgm:t>
    </dgm:pt>
    <dgm:pt modelId="{1208068B-039A-4B4D-A71C-1AA1AC0AA888}" type="parTrans" cxnId="{E1B41B98-C7FA-4DBC-9BCE-C336E1D0541C}">
      <dgm:prSet/>
      <dgm:spPr/>
      <dgm:t>
        <a:bodyPr/>
        <a:lstStyle/>
        <a:p>
          <a:endParaRPr lang="en-US" sz="1200">
            <a:latin typeface="+mj-lt"/>
          </a:endParaRPr>
        </a:p>
      </dgm:t>
    </dgm:pt>
    <dgm:pt modelId="{91B57A62-C071-4A46-AAB5-9CC90FEA78F3}" type="sibTrans" cxnId="{E1B41B98-C7FA-4DBC-9BCE-C336E1D0541C}">
      <dgm:prSet/>
      <dgm:spPr/>
      <dgm:t>
        <a:bodyPr/>
        <a:lstStyle/>
        <a:p>
          <a:endParaRPr lang="en-US" sz="1200">
            <a:latin typeface="+mj-lt"/>
          </a:endParaRPr>
        </a:p>
      </dgm:t>
    </dgm:pt>
    <dgm:pt modelId="{C23C912B-3D94-4C91-9CD9-445BEBCDA1F9}">
      <dgm:prSet custT="1"/>
      <dgm:spPr/>
      <dgm:t>
        <a:bodyPr/>
        <a:lstStyle/>
        <a:p>
          <a:r>
            <a:rPr kumimoji="1" lang="en-US" sz="1200" dirty="0" smtClean="0">
              <a:effectLst/>
              <a:latin typeface="+mj-lt"/>
              <a:ea typeface="+mn-ea"/>
              <a:cs typeface="+mn-cs"/>
            </a:rPr>
            <a:t>Al Samer &amp; Um Al Khair dams and outlet channels construction started </a:t>
          </a:r>
        </a:p>
      </dgm:t>
    </dgm:pt>
    <dgm:pt modelId="{731D0195-8508-4EAD-91B7-FFACF002F708}" type="parTrans" cxnId="{22746992-90F9-423F-9BAC-F59AFE3469E7}">
      <dgm:prSet/>
      <dgm:spPr/>
      <dgm:t>
        <a:bodyPr/>
        <a:lstStyle/>
        <a:p>
          <a:endParaRPr lang="en-US" sz="1200">
            <a:latin typeface="+mj-lt"/>
          </a:endParaRPr>
        </a:p>
      </dgm:t>
    </dgm:pt>
    <dgm:pt modelId="{840C33C1-AE5B-4DB6-99F1-77D3D1FAB3CA}" type="sibTrans" cxnId="{22746992-90F9-423F-9BAC-F59AFE3469E7}">
      <dgm:prSet/>
      <dgm:spPr/>
      <dgm:t>
        <a:bodyPr/>
        <a:lstStyle/>
        <a:p>
          <a:endParaRPr lang="en-US" sz="1200">
            <a:latin typeface="+mj-lt"/>
          </a:endParaRPr>
        </a:p>
      </dgm:t>
    </dgm:pt>
    <dgm:pt modelId="{D30065C7-8C01-43F0-8D3F-4BF7CA0ED6D0}">
      <dgm:prSet custT="1"/>
      <dgm:spPr/>
      <dgm:t>
        <a:bodyPr/>
        <a:lstStyle/>
        <a:p>
          <a:r>
            <a:rPr kumimoji="1" lang="en-US" sz="1200" b="1" dirty="0" smtClean="0">
              <a:effectLst/>
              <a:latin typeface="+mj-lt"/>
              <a:ea typeface="+mn-ea"/>
              <a:cs typeface="+mn-cs"/>
            </a:rPr>
            <a:t>September 2011</a:t>
          </a:r>
        </a:p>
      </dgm:t>
    </dgm:pt>
    <dgm:pt modelId="{48A9806A-2978-44F9-86AA-251FDEF96B78}" type="parTrans" cxnId="{083E6A25-F7F6-4D8B-8B1A-5532A4A5F22E}">
      <dgm:prSet/>
      <dgm:spPr/>
      <dgm:t>
        <a:bodyPr/>
        <a:lstStyle/>
        <a:p>
          <a:endParaRPr lang="en-US" sz="1200">
            <a:latin typeface="+mj-lt"/>
          </a:endParaRPr>
        </a:p>
      </dgm:t>
    </dgm:pt>
    <dgm:pt modelId="{2D0AB617-98D8-4108-B692-E25ED17D073C}" type="sibTrans" cxnId="{083E6A25-F7F6-4D8B-8B1A-5532A4A5F22E}">
      <dgm:prSet custT="1"/>
      <dgm:spPr>
        <a:ln w="19050">
          <a:solidFill>
            <a:schemeClr val="accent6"/>
          </a:solidFill>
        </a:ln>
      </dgm:spPr>
      <dgm:t>
        <a:bodyPr/>
        <a:lstStyle/>
        <a:p>
          <a:endParaRPr lang="en-US" sz="1200" dirty="0">
            <a:latin typeface="+mj-lt"/>
          </a:endParaRPr>
        </a:p>
      </dgm:t>
    </dgm:pt>
    <dgm:pt modelId="{6B3C2245-FD8D-4812-9438-0512CCEFBE8D}">
      <dgm:prSet custT="1"/>
      <dgm:spPr/>
      <dgm:t>
        <a:bodyPr/>
        <a:lstStyle/>
        <a:p>
          <a:r>
            <a:rPr kumimoji="1" lang="en-US" sz="1200" dirty="0" smtClean="0">
              <a:effectLst/>
              <a:latin typeface="+mj-lt"/>
              <a:ea typeface="+mn-ea"/>
              <a:cs typeface="+mn-cs"/>
            </a:rPr>
            <a:t>Started Phase I Watershed Solutions Plans</a:t>
          </a:r>
        </a:p>
      </dgm:t>
    </dgm:pt>
    <dgm:pt modelId="{5118D9CA-BDB2-4DB2-8BD0-ACD09D68E730}" type="parTrans" cxnId="{CAB42D4A-2A2C-416A-9344-CDC25EF1DE52}">
      <dgm:prSet/>
      <dgm:spPr/>
      <dgm:t>
        <a:bodyPr/>
        <a:lstStyle/>
        <a:p>
          <a:endParaRPr lang="en-US" sz="1200">
            <a:latin typeface="+mj-lt"/>
          </a:endParaRPr>
        </a:p>
      </dgm:t>
    </dgm:pt>
    <dgm:pt modelId="{E8ACED1F-8322-4B51-BE04-8DCC04B5124B}" type="sibTrans" cxnId="{CAB42D4A-2A2C-416A-9344-CDC25EF1DE52}">
      <dgm:prSet/>
      <dgm:spPr/>
      <dgm:t>
        <a:bodyPr/>
        <a:lstStyle/>
        <a:p>
          <a:endParaRPr lang="en-US" sz="1200">
            <a:latin typeface="+mj-lt"/>
          </a:endParaRPr>
        </a:p>
      </dgm:t>
    </dgm:pt>
    <dgm:pt modelId="{53B1A5EF-1EDF-4282-9952-C33778CCB1E1}">
      <dgm:prSet custT="1"/>
      <dgm:spPr/>
      <dgm:t>
        <a:bodyPr/>
        <a:lstStyle/>
        <a:p>
          <a:pPr rtl="0"/>
          <a:r>
            <a:rPr kumimoji="1" lang="en-US" sz="1200" b="1" dirty="0" smtClean="0">
              <a:effectLst/>
              <a:latin typeface="+mj-lt"/>
              <a:ea typeface="+mn-ea"/>
              <a:cs typeface="+mn-cs"/>
            </a:rPr>
            <a:t>November 2011</a:t>
          </a:r>
          <a:endParaRPr kumimoji="1" lang="en-US" sz="1200" dirty="0" smtClean="0">
            <a:effectLst/>
            <a:latin typeface="+mj-lt"/>
            <a:ea typeface="+mn-ea"/>
            <a:cs typeface="+mn-cs"/>
          </a:endParaRPr>
        </a:p>
      </dgm:t>
    </dgm:pt>
    <dgm:pt modelId="{65B7E6EB-0874-4864-AC86-46A21109EF04}" type="parTrans" cxnId="{039512AB-799A-4E82-8FD0-0A0914074940}">
      <dgm:prSet/>
      <dgm:spPr/>
      <dgm:t>
        <a:bodyPr/>
        <a:lstStyle/>
        <a:p>
          <a:endParaRPr lang="en-US" sz="1200">
            <a:latin typeface="+mj-lt"/>
          </a:endParaRPr>
        </a:p>
      </dgm:t>
    </dgm:pt>
    <dgm:pt modelId="{4A5A5D43-8705-403A-A8A9-E318B0336A97}" type="sibTrans" cxnId="{039512AB-799A-4E82-8FD0-0A0914074940}">
      <dgm:prSet custT="1"/>
      <dgm:spPr>
        <a:ln w="19050">
          <a:solidFill>
            <a:schemeClr val="accent6"/>
          </a:solidFill>
        </a:ln>
      </dgm:spPr>
      <dgm:t>
        <a:bodyPr/>
        <a:lstStyle/>
        <a:p>
          <a:endParaRPr lang="en-US" sz="1200" dirty="0">
            <a:latin typeface="+mj-lt"/>
          </a:endParaRPr>
        </a:p>
      </dgm:t>
    </dgm:pt>
    <dgm:pt modelId="{EDCF86B3-76C8-4BCF-B5B4-01F7CFF9AEE4}">
      <dgm:prSet custT="1"/>
      <dgm:spPr/>
      <dgm:t>
        <a:bodyPr/>
        <a:lstStyle/>
        <a:p>
          <a:pPr rtl="0"/>
          <a:r>
            <a:rPr lang="en-US" sz="1200" b="0" dirty="0" smtClean="0">
              <a:latin typeface="+mj-lt"/>
              <a:cs typeface="Arial" pitchFamily="34" charset="0"/>
            </a:rPr>
            <a:t>Al Samer and Um Al Khair Dams and Outlet Channels s</a:t>
          </a:r>
          <a:r>
            <a:rPr kumimoji="1" lang="en-US" sz="1200" b="0" dirty="0" smtClean="0">
              <a:effectLst/>
              <a:latin typeface="+mj-lt"/>
              <a:ea typeface="+mn-ea"/>
              <a:cs typeface="+mn-cs"/>
            </a:rPr>
            <a:t>ubstantial completion</a:t>
          </a:r>
          <a:endParaRPr lang="en-US" sz="1200" b="0" dirty="0" smtClean="0">
            <a:latin typeface="+mj-lt"/>
            <a:cs typeface="Arial" pitchFamily="34" charset="0"/>
          </a:endParaRPr>
        </a:p>
      </dgm:t>
    </dgm:pt>
    <dgm:pt modelId="{E86C5724-377A-4FC7-B679-3B7E7C4117EC}" type="parTrans" cxnId="{B49EE23C-A87A-4629-86E4-EE6A128EF584}">
      <dgm:prSet/>
      <dgm:spPr/>
      <dgm:t>
        <a:bodyPr/>
        <a:lstStyle/>
        <a:p>
          <a:endParaRPr lang="en-US" sz="1200">
            <a:latin typeface="+mj-lt"/>
          </a:endParaRPr>
        </a:p>
      </dgm:t>
    </dgm:pt>
    <dgm:pt modelId="{5BD57D93-B456-47A5-B549-4F84921475A2}" type="sibTrans" cxnId="{B49EE23C-A87A-4629-86E4-EE6A128EF584}">
      <dgm:prSet/>
      <dgm:spPr/>
      <dgm:t>
        <a:bodyPr/>
        <a:lstStyle/>
        <a:p>
          <a:endParaRPr lang="en-US" sz="1200">
            <a:latin typeface="+mj-lt"/>
          </a:endParaRPr>
        </a:p>
      </dgm:t>
    </dgm:pt>
    <dgm:pt modelId="{95018BC2-13AA-4F89-A968-BFB9E2CA97E3}">
      <dgm:prSet custT="1"/>
      <dgm:spPr/>
      <dgm:t>
        <a:bodyPr/>
        <a:lstStyle/>
        <a:p>
          <a:r>
            <a:rPr kumimoji="1" lang="en-US" sz="1200" b="1" dirty="0" smtClean="0">
              <a:effectLst/>
              <a:latin typeface="+mj-lt"/>
              <a:ea typeface="+mn-ea"/>
              <a:cs typeface="+mn-cs"/>
            </a:rPr>
            <a:t>December 31, 2011</a:t>
          </a:r>
        </a:p>
      </dgm:t>
    </dgm:pt>
    <dgm:pt modelId="{C7AD522B-332D-4087-A375-DB8D9171499B}" type="parTrans" cxnId="{9C8DD9A4-4119-4EC1-B8C5-5907046048D2}">
      <dgm:prSet/>
      <dgm:spPr/>
      <dgm:t>
        <a:bodyPr/>
        <a:lstStyle/>
        <a:p>
          <a:endParaRPr lang="en-US" sz="1200">
            <a:latin typeface="+mj-lt"/>
          </a:endParaRPr>
        </a:p>
      </dgm:t>
    </dgm:pt>
    <dgm:pt modelId="{31B71527-D8AF-405D-89A1-BE97082987C0}" type="sibTrans" cxnId="{9C8DD9A4-4119-4EC1-B8C5-5907046048D2}">
      <dgm:prSet custT="1"/>
      <dgm:spPr>
        <a:ln w="19050">
          <a:solidFill>
            <a:schemeClr val="accent6"/>
          </a:solidFill>
        </a:ln>
      </dgm:spPr>
      <dgm:t>
        <a:bodyPr/>
        <a:lstStyle/>
        <a:p>
          <a:endParaRPr lang="en-US" sz="1200" dirty="0">
            <a:latin typeface="+mj-lt"/>
          </a:endParaRPr>
        </a:p>
      </dgm:t>
    </dgm:pt>
    <dgm:pt modelId="{E3788406-3993-4817-B229-97D95A25ABED}">
      <dgm:prSet custT="1"/>
      <dgm:spPr/>
      <dgm:t>
        <a:bodyPr/>
        <a:lstStyle/>
        <a:p>
          <a:r>
            <a:rPr kumimoji="1" lang="en-US" sz="1200" dirty="0" smtClean="0">
              <a:effectLst/>
              <a:latin typeface="+mj-lt"/>
              <a:ea typeface="+mn-ea"/>
              <a:cs typeface="+mn-cs"/>
            </a:rPr>
            <a:t>Issued for Bid  Phase I plans and specifications </a:t>
          </a:r>
        </a:p>
      </dgm:t>
    </dgm:pt>
    <dgm:pt modelId="{1FD8306A-AEEB-4711-A755-5CB9F50BDD0B}" type="parTrans" cxnId="{79B3608D-3EF6-47F8-8D98-00D0DBB93EEF}">
      <dgm:prSet/>
      <dgm:spPr/>
      <dgm:t>
        <a:bodyPr/>
        <a:lstStyle/>
        <a:p>
          <a:endParaRPr lang="en-US" sz="1200">
            <a:latin typeface="+mj-lt"/>
          </a:endParaRPr>
        </a:p>
      </dgm:t>
    </dgm:pt>
    <dgm:pt modelId="{D1006082-BBCD-4ABE-BDB7-4832835BE0C2}" type="sibTrans" cxnId="{79B3608D-3EF6-47F8-8D98-00D0DBB93EEF}">
      <dgm:prSet/>
      <dgm:spPr/>
      <dgm:t>
        <a:bodyPr/>
        <a:lstStyle/>
        <a:p>
          <a:endParaRPr lang="en-US" sz="1200">
            <a:latin typeface="+mj-lt"/>
          </a:endParaRPr>
        </a:p>
      </dgm:t>
    </dgm:pt>
    <dgm:pt modelId="{F4FE3D63-7DF8-4E61-967A-7DF043CFCD1B}">
      <dgm:prSet custT="1"/>
      <dgm:spPr/>
      <dgm:t>
        <a:bodyPr/>
        <a:lstStyle/>
        <a:p>
          <a:r>
            <a:rPr kumimoji="1" lang="en-US" sz="1200" b="1" dirty="0" smtClean="0">
              <a:effectLst/>
              <a:latin typeface="+mj-lt"/>
              <a:ea typeface="+mn-ea"/>
              <a:cs typeface="+mn-cs"/>
            </a:rPr>
            <a:t>March 31, 2012</a:t>
          </a:r>
        </a:p>
      </dgm:t>
    </dgm:pt>
    <dgm:pt modelId="{91066BDA-C1E0-4C7D-B259-D5A39593E4D3}" type="parTrans" cxnId="{11FC18C9-AA97-4547-8E8B-14CB873BEB20}">
      <dgm:prSet/>
      <dgm:spPr/>
      <dgm:t>
        <a:bodyPr/>
        <a:lstStyle/>
        <a:p>
          <a:endParaRPr lang="en-US" sz="1200">
            <a:latin typeface="+mj-lt"/>
          </a:endParaRPr>
        </a:p>
      </dgm:t>
    </dgm:pt>
    <dgm:pt modelId="{90571705-D065-4239-B7F8-9032D7013AA8}" type="sibTrans" cxnId="{11FC18C9-AA97-4547-8E8B-14CB873BEB20}">
      <dgm:prSet custT="1"/>
      <dgm:spPr>
        <a:ln w="19050">
          <a:solidFill>
            <a:schemeClr val="accent6"/>
          </a:solidFill>
        </a:ln>
      </dgm:spPr>
      <dgm:t>
        <a:bodyPr/>
        <a:lstStyle/>
        <a:p>
          <a:endParaRPr lang="en-US" sz="1200" dirty="0">
            <a:latin typeface="+mj-lt"/>
          </a:endParaRPr>
        </a:p>
      </dgm:t>
    </dgm:pt>
    <dgm:pt modelId="{815B1A73-B743-45BD-9118-E2DEEC725AEA}">
      <dgm:prSet custT="1"/>
      <dgm:spPr/>
      <dgm:t>
        <a:bodyPr/>
        <a:lstStyle/>
        <a:p>
          <a:r>
            <a:rPr kumimoji="1" lang="en-US" sz="1200" dirty="0" smtClean="0">
              <a:solidFill>
                <a:schemeClr val="tx1"/>
              </a:solidFill>
              <a:effectLst/>
              <a:latin typeface="+mj-lt"/>
              <a:ea typeface="+mn-ea"/>
              <a:cs typeface="+mn-cs"/>
            </a:rPr>
            <a:t>Issued for Construction </a:t>
          </a:r>
          <a:r>
            <a:rPr kumimoji="1" lang="en-US" sz="1200" dirty="0" smtClean="0">
              <a:effectLst/>
              <a:latin typeface="+mj-lt"/>
              <a:ea typeface="+mn-ea"/>
              <a:cs typeface="+mn-cs"/>
            </a:rPr>
            <a:t>Phase I plans and specifications</a:t>
          </a:r>
        </a:p>
      </dgm:t>
    </dgm:pt>
    <dgm:pt modelId="{8B5C4912-9716-4D22-BE23-CADF986B2904}" type="parTrans" cxnId="{A5B63970-9359-4ADE-AD2B-AF28BA2B1405}">
      <dgm:prSet/>
      <dgm:spPr/>
      <dgm:t>
        <a:bodyPr/>
        <a:lstStyle/>
        <a:p>
          <a:endParaRPr lang="en-US" sz="1200">
            <a:latin typeface="+mj-lt"/>
          </a:endParaRPr>
        </a:p>
      </dgm:t>
    </dgm:pt>
    <dgm:pt modelId="{668E9D60-129F-4A30-8D65-FD9A3B8843CA}" type="sibTrans" cxnId="{A5B63970-9359-4ADE-AD2B-AF28BA2B1405}">
      <dgm:prSet/>
      <dgm:spPr/>
      <dgm:t>
        <a:bodyPr/>
        <a:lstStyle/>
        <a:p>
          <a:endParaRPr lang="en-US" sz="1200">
            <a:latin typeface="+mj-lt"/>
          </a:endParaRPr>
        </a:p>
      </dgm:t>
    </dgm:pt>
    <dgm:pt modelId="{EC5C72CC-211B-4822-A905-B8E3FE776FFC}">
      <dgm:prSet custT="1"/>
      <dgm:spPr/>
      <dgm:t>
        <a:bodyPr/>
        <a:lstStyle/>
        <a:p>
          <a:r>
            <a:rPr kumimoji="1" lang="en-US" sz="1200" b="1" dirty="0" smtClean="0">
              <a:effectLst/>
              <a:latin typeface="+mj-lt"/>
              <a:ea typeface="+mn-ea"/>
              <a:cs typeface="+mn-cs"/>
            </a:rPr>
            <a:t>September 30, 2012</a:t>
          </a:r>
        </a:p>
      </dgm:t>
    </dgm:pt>
    <dgm:pt modelId="{DB6B71B1-90F9-44F8-A93A-8A13A1679EE7}" type="parTrans" cxnId="{A5F5A9F3-A04F-45E9-B88B-E75CCA3C3B18}">
      <dgm:prSet/>
      <dgm:spPr/>
      <dgm:t>
        <a:bodyPr/>
        <a:lstStyle/>
        <a:p>
          <a:endParaRPr lang="en-US" sz="1200">
            <a:latin typeface="+mj-lt"/>
          </a:endParaRPr>
        </a:p>
      </dgm:t>
    </dgm:pt>
    <dgm:pt modelId="{9DA4E207-43DA-4013-8131-9CC254C2A5FC}" type="sibTrans" cxnId="{A5F5A9F3-A04F-45E9-B88B-E75CCA3C3B18}">
      <dgm:prSet custT="1"/>
      <dgm:spPr>
        <a:ln w="19050">
          <a:solidFill>
            <a:schemeClr val="accent6"/>
          </a:solidFill>
        </a:ln>
      </dgm:spPr>
      <dgm:t>
        <a:bodyPr/>
        <a:lstStyle/>
        <a:p>
          <a:endParaRPr lang="en-US" sz="1200" dirty="0">
            <a:latin typeface="+mj-lt"/>
          </a:endParaRPr>
        </a:p>
      </dgm:t>
    </dgm:pt>
    <dgm:pt modelId="{C7A9A64B-68EF-4063-8CB7-A91BDA88DE9C}">
      <dgm:prSet custT="1"/>
      <dgm:spPr/>
      <dgm:t>
        <a:bodyPr/>
        <a:lstStyle/>
        <a:p>
          <a:r>
            <a:rPr kumimoji="1" lang="en-US" sz="1200" dirty="0" smtClean="0">
              <a:effectLst/>
              <a:latin typeface="+mj-lt"/>
              <a:ea typeface="+mn-ea"/>
              <a:cs typeface="+mn-cs"/>
            </a:rPr>
            <a:t>AECOM crosses over 1 million </a:t>
          </a:r>
          <a:br>
            <a:rPr kumimoji="1" lang="en-US" sz="1200" dirty="0" smtClean="0">
              <a:effectLst/>
              <a:latin typeface="+mj-lt"/>
              <a:ea typeface="+mn-ea"/>
              <a:cs typeface="+mn-cs"/>
            </a:rPr>
          </a:br>
          <a:r>
            <a:rPr kumimoji="1" lang="en-US" sz="1200" dirty="0" smtClean="0">
              <a:effectLst/>
              <a:latin typeface="+mj-lt"/>
              <a:ea typeface="+mn-ea"/>
              <a:cs typeface="+mn-cs"/>
            </a:rPr>
            <a:t>man-hours</a:t>
          </a:r>
        </a:p>
      </dgm:t>
    </dgm:pt>
    <dgm:pt modelId="{743BCB52-7654-4BF4-A912-AAA191D503DE}" type="parTrans" cxnId="{4311A32C-3CB6-4464-AEC1-B32A86DDDF96}">
      <dgm:prSet/>
      <dgm:spPr/>
      <dgm:t>
        <a:bodyPr/>
        <a:lstStyle/>
        <a:p>
          <a:endParaRPr lang="en-US" sz="1200">
            <a:latin typeface="+mj-lt"/>
          </a:endParaRPr>
        </a:p>
      </dgm:t>
    </dgm:pt>
    <dgm:pt modelId="{2955B26F-81DB-4D48-BCEF-E18098DDC641}" type="sibTrans" cxnId="{4311A32C-3CB6-4464-AEC1-B32A86DDDF96}">
      <dgm:prSet/>
      <dgm:spPr/>
      <dgm:t>
        <a:bodyPr/>
        <a:lstStyle/>
        <a:p>
          <a:endParaRPr lang="en-US" sz="1200">
            <a:latin typeface="+mj-lt"/>
          </a:endParaRPr>
        </a:p>
      </dgm:t>
    </dgm:pt>
    <dgm:pt modelId="{ECBF7F05-4BE2-43B7-8046-534CABD7B230}">
      <dgm:prSet custT="1"/>
      <dgm:spPr/>
      <dgm:t>
        <a:bodyPr/>
        <a:lstStyle/>
        <a:p>
          <a:r>
            <a:rPr kumimoji="1" lang="en-US" sz="1200" b="1" dirty="0" smtClean="0">
              <a:effectLst/>
              <a:latin typeface="+mj-lt"/>
              <a:ea typeface="+mn-ea"/>
              <a:cs typeface="+mn-cs"/>
            </a:rPr>
            <a:t>December 2012</a:t>
          </a:r>
          <a:endParaRPr lang="en-US" sz="1200" dirty="0">
            <a:latin typeface="+mj-lt"/>
          </a:endParaRPr>
        </a:p>
      </dgm:t>
    </dgm:pt>
    <dgm:pt modelId="{F9DF68F9-F97A-44C7-8EE4-E8705F4746D5}" type="parTrans" cxnId="{277E8EB2-CE32-4074-9D18-9A0C61485DF8}">
      <dgm:prSet/>
      <dgm:spPr/>
      <dgm:t>
        <a:bodyPr/>
        <a:lstStyle/>
        <a:p>
          <a:endParaRPr lang="en-US" sz="1200">
            <a:latin typeface="+mj-lt"/>
          </a:endParaRPr>
        </a:p>
      </dgm:t>
    </dgm:pt>
    <dgm:pt modelId="{41F1C8C2-463F-4939-B68E-0B8D9E11B3CB}" type="sibTrans" cxnId="{277E8EB2-CE32-4074-9D18-9A0C61485DF8}">
      <dgm:prSet custT="1"/>
      <dgm:spPr>
        <a:ln w="19050">
          <a:solidFill>
            <a:schemeClr val="accent6"/>
          </a:solidFill>
        </a:ln>
      </dgm:spPr>
      <dgm:t>
        <a:bodyPr/>
        <a:lstStyle/>
        <a:p>
          <a:endParaRPr lang="en-US" sz="1200" dirty="0">
            <a:latin typeface="+mj-lt"/>
          </a:endParaRPr>
        </a:p>
      </dgm:t>
    </dgm:pt>
    <dgm:pt modelId="{5B11C4C5-6327-44B9-8AB6-14D0A7A1AB07}">
      <dgm:prSet custT="1"/>
      <dgm:spPr/>
      <dgm:t>
        <a:bodyPr/>
        <a:lstStyle/>
        <a:p>
          <a:r>
            <a:rPr kumimoji="1" lang="en-US" sz="1200" dirty="0" smtClean="0">
              <a:effectLst/>
              <a:latin typeface="+mj-lt"/>
              <a:ea typeface="+mn-ea"/>
              <a:cs typeface="+mn-cs"/>
            </a:rPr>
            <a:t>Phase I substantial completion on all except the Airport Outfall, complete in September 2013</a:t>
          </a:r>
        </a:p>
      </dgm:t>
    </dgm:pt>
    <dgm:pt modelId="{3BD93926-DEA0-4DC3-8D17-3BADA3A155AA}" type="parTrans" cxnId="{7647BC6F-72F1-469F-A51F-CA7A97D7F9AA}">
      <dgm:prSet/>
      <dgm:spPr/>
      <dgm:t>
        <a:bodyPr/>
        <a:lstStyle/>
        <a:p>
          <a:endParaRPr lang="en-US" sz="1200">
            <a:latin typeface="+mj-lt"/>
          </a:endParaRPr>
        </a:p>
      </dgm:t>
    </dgm:pt>
    <dgm:pt modelId="{19A3EA7E-BB92-4120-A895-5B1851F33539}" type="sibTrans" cxnId="{7647BC6F-72F1-469F-A51F-CA7A97D7F9AA}">
      <dgm:prSet/>
      <dgm:spPr/>
      <dgm:t>
        <a:bodyPr/>
        <a:lstStyle/>
        <a:p>
          <a:endParaRPr lang="en-US" sz="1200">
            <a:latin typeface="+mj-lt"/>
          </a:endParaRPr>
        </a:p>
      </dgm:t>
    </dgm:pt>
    <dgm:pt modelId="{15AFC356-8E19-47F2-8CB2-7EE15B7CA8DA}">
      <dgm:prSet custT="1"/>
      <dgm:spPr/>
      <dgm:t>
        <a:bodyPr/>
        <a:lstStyle/>
        <a:p>
          <a:r>
            <a:rPr kumimoji="1" lang="en-US" sz="1200" b="1" dirty="0" smtClean="0">
              <a:effectLst/>
              <a:latin typeface="+mj-lt"/>
              <a:ea typeface="+mn-ea"/>
              <a:cs typeface="+mn-cs"/>
            </a:rPr>
            <a:t>March 2013</a:t>
          </a:r>
        </a:p>
      </dgm:t>
    </dgm:pt>
    <dgm:pt modelId="{50F39CCF-4F79-495A-AF90-3B0A41AD4351}" type="parTrans" cxnId="{E8E3532F-74F7-4E33-9C20-F3BE6ED7BE1B}">
      <dgm:prSet/>
      <dgm:spPr/>
      <dgm:t>
        <a:bodyPr/>
        <a:lstStyle/>
        <a:p>
          <a:endParaRPr lang="en-US" sz="1200">
            <a:latin typeface="+mj-lt"/>
          </a:endParaRPr>
        </a:p>
      </dgm:t>
    </dgm:pt>
    <dgm:pt modelId="{FFD3E45D-DC24-4DFA-9CF8-16A10647993F}" type="sibTrans" cxnId="{E8E3532F-74F7-4E33-9C20-F3BE6ED7BE1B}">
      <dgm:prSet custT="1"/>
      <dgm:spPr>
        <a:ln w="19050">
          <a:solidFill>
            <a:schemeClr val="accent6"/>
          </a:solidFill>
        </a:ln>
      </dgm:spPr>
      <dgm:t>
        <a:bodyPr/>
        <a:lstStyle/>
        <a:p>
          <a:endParaRPr lang="en-US" sz="1200" dirty="0">
            <a:latin typeface="+mj-lt"/>
          </a:endParaRPr>
        </a:p>
      </dgm:t>
    </dgm:pt>
    <dgm:pt modelId="{9AF23C15-A8F4-4907-BAE0-2B3AA9FB67F8}">
      <dgm:prSet custT="1"/>
      <dgm:spPr/>
      <dgm:t>
        <a:bodyPr/>
        <a:lstStyle/>
        <a:p>
          <a:r>
            <a:rPr kumimoji="1" lang="en-US" sz="1200" dirty="0" smtClean="0">
              <a:effectLst/>
              <a:latin typeface="+mj-lt"/>
              <a:ea typeface="+mn-ea"/>
              <a:cs typeface="+mn-cs"/>
            </a:rPr>
            <a:t>Phase II Watershed Solutions issued for construction plans out to tender</a:t>
          </a:r>
        </a:p>
      </dgm:t>
    </dgm:pt>
    <dgm:pt modelId="{06CB4725-55C9-4DE9-AAFB-824CE2F5F4BC}" type="parTrans" cxnId="{2E8BA6F0-B2F1-4CAF-9359-9DDE0CC66CBF}">
      <dgm:prSet/>
      <dgm:spPr/>
      <dgm:t>
        <a:bodyPr/>
        <a:lstStyle/>
        <a:p>
          <a:endParaRPr lang="en-US" sz="1200">
            <a:latin typeface="+mj-lt"/>
          </a:endParaRPr>
        </a:p>
      </dgm:t>
    </dgm:pt>
    <dgm:pt modelId="{A032F7EB-76D3-4E3D-AD94-6BF915DB8C52}" type="sibTrans" cxnId="{2E8BA6F0-B2F1-4CAF-9359-9DDE0CC66CBF}">
      <dgm:prSet/>
      <dgm:spPr/>
      <dgm:t>
        <a:bodyPr/>
        <a:lstStyle/>
        <a:p>
          <a:endParaRPr lang="en-US" sz="1200">
            <a:latin typeface="+mj-lt"/>
          </a:endParaRPr>
        </a:p>
      </dgm:t>
    </dgm:pt>
    <dgm:pt modelId="{63FD69A2-2DE1-4440-B440-8A0A2187B31F}">
      <dgm:prSet custT="1"/>
      <dgm:spPr/>
      <dgm:t>
        <a:bodyPr/>
        <a:lstStyle/>
        <a:p>
          <a:r>
            <a:rPr kumimoji="1" lang="en-US" sz="1200" b="1" dirty="0" smtClean="0">
              <a:effectLst/>
              <a:latin typeface="+mj-lt"/>
              <a:ea typeface="+mn-ea"/>
              <a:cs typeface="+mn-cs"/>
            </a:rPr>
            <a:t>March 2013</a:t>
          </a:r>
        </a:p>
      </dgm:t>
    </dgm:pt>
    <dgm:pt modelId="{FE86D223-0853-451C-ACCB-5BD2179E23A8}" type="parTrans" cxnId="{2B116AAF-F374-41A8-B99A-B8AA15C386CD}">
      <dgm:prSet/>
      <dgm:spPr/>
      <dgm:t>
        <a:bodyPr/>
        <a:lstStyle/>
        <a:p>
          <a:endParaRPr lang="en-US" sz="1200">
            <a:latin typeface="+mj-lt"/>
          </a:endParaRPr>
        </a:p>
      </dgm:t>
    </dgm:pt>
    <dgm:pt modelId="{F9883C4D-2FC1-4382-99F0-6199281C24ED}" type="sibTrans" cxnId="{2B116AAF-F374-41A8-B99A-B8AA15C386CD}">
      <dgm:prSet custT="1"/>
      <dgm:spPr>
        <a:ln w="19050">
          <a:solidFill>
            <a:schemeClr val="accent6"/>
          </a:solidFill>
        </a:ln>
      </dgm:spPr>
      <dgm:t>
        <a:bodyPr/>
        <a:lstStyle/>
        <a:p>
          <a:endParaRPr lang="en-US" sz="1200" dirty="0">
            <a:latin typeface="+mj-lt"/>
          </a:endParaRPr>
        </a:p>
      </dgm:t>
    </dgm:pt>
    <dgm:pt modelId="{D2A50AC1-7978-4416-8B38-591A1F80F957}">
      <dgm:prSet custT="1"/>
      <dgm:spPr/>
      <dgm:t>
        <a:bodyPr/>
        <a:lstStyle/>
        <a:p>
          <a:r>
            <a:rPr kumimoji="1" lang="en-US" sz="1200" b="0" dirty="0" smtClean="0">
              <a:effectLst/>
              <a:latin typeface="+mj-lt"/>
              <a:ea typeface="+mn-ea"/>
              <a:cs typeface="+mn-cs"/>
            </a:rPr>
            <a:t>CIP is being developed for implementation of the Master Plan for Jeddah Stormwater</a:t>
          </a:r>
        </a:p>
      </dgm:t>
    </dgm:pt>
    <dgm:pt modelId="{2F7CE725-7C4F-43EE-BF15-81BC5D2AE879}" type="parTrans" cxnId="{8633E3D9-18B4-481B-BE35-ABA0167EB0DC}">
      <dgm:prSet/>
      <dgm:spPr/>
      <dgm:t>
        <a:bodyPr/>
        <a:lstStyle/>
        <a:p>
          <a:endParaRPr lang="en-US" sz="1200">
            <a:latin typeface="+mj-lt"/>
          </a:endParaRPr>
        </a:p>
      </dgm:t>
    </dgm:pt>
    <dgm:pt modelId="{C4D53ED1-2F3E-4CF2-A0C7-7ED2730A3F1F}" type="sibTrans" cxnId="{8633E3D9-18B4-481B-BE35-ABA0167EB0DC}">
      <dgm:prSet/>
      <dgm:spPr/>
      <dgm:t>
        <a:bodyPr/>
        <a:lstStyle/>
        <a:p>
          <a:endParaRPr lang="en-US" sz="1200">
            <a:latin typeface="+mj-lt"/>
          </a:endParaRPr>
        </a:p>
      </dgm:t>
    </dgm:pt>
    <dgm:pt modelId="{F3F54F0F-8FEB-42CF-B640-D978809E37D5}">
      <dgm:prSet custT="1"/>
      <dgm:spPr>
        <a:solidFill>
          <a:schemeClr val="accent3">
            <a:lumMod val="20000"/>
            <a:lumOff val="80000"/>
          </a:schemeClr>
        </a:solidFill>
      </dgm:spPr>
      <dgm:t>
        <a:bodyPr/>
        <a:lstStyle/>
        <a:p>
          <a:r>
            <a:rPr kumimoji="1" lang="en-US" sz="1200" b="1" dirty="0" smtClean="0">
              <a:effectLst/>
              <a:latin typeface="+mj-lt"/>
              <a:ea typeface="+mn-ea"/>
              <a:cs typeface="+mn-cs"/>
            </a:rPr>
            <a:t>Future</a:t>
          </a:r>
        </a:p>
      </dgm:t>
    </dgm:pt>
    <dgm:pt modelId="{903D63A3-BA58-4460-AB98-09069F083879}" type="parTrans" cxnId="{76EF4D02-1314-489A-A981-DA23FE93A8CA}">
      <dgm:prSet/>
      <dgm:spPr/>
      <dgm:t>
        <a:bodyPr/>
        <a:lstStyle/>
        <a:p>
          <a:endParaRPr lang="en-US" sz="1200">
            <a:latin typeface="+mj-lt"/>
          </a:endParaRPr>
        </a:p>
      </dgm:t>
    </dgm:pt>
    <dgm:pt modelId="{2A976D80-4393-4BF3-9FC1-CA11EC4421CC}" type="sibTrans" cxnId="{76EF4D02-1314-489A-A981-DA23FE93A8CA}">
      <dgm:prSet/>
      <dgm:spPr/>
      <dgm:t>
        <a:bodyPr/>
        <a:lstStyle/>
        <a:p>
          <a:endParaRPr lang="en-US" sz="1200">
            <a:latin typeface="+mj-lt"/>
          </a:endParaRPr>
        </a:p>
      </dgm:t>
    </dgm:pt>
    <dgm:pt modelId="{09040404-FE0E-49B3-8528-855ABC89C09F}">
      <dgm:prSet custT="1"/>
      <dgm:spPr>
        <a:solidFill>
          <a:schemeClr val="accent3">
            <a:lumMod val="20000"/>
            <a:lumOff val="80000"/>
          </a:schemeClr>
        </a:solidFill>
      </dgm:spPr>
      <dgm:t>
        <a:bodyPr/>
        <a:lstStyle/>
        <a:p>
          <a:r>
            <a:rPr kumimoji="1" lang="en-US" sz="1200" b="0" dirty="0" smtClean="0">
              <a:effectLst/>
              <a:latin typeface="+mj-lt"/>
              <a:ea typeface="+mn-ea"/>
              <a:cs typeface="+mn-cs"/>
            </a:rPr>
            <a:t>Phase III Solutions, Implementation of the Master Plan System </a:t>
          </a:r>
        </a:p>
      </dgm:t>
    </dgm:pt>
    <dgm:pt modelId="{9D2C6295-B6EC-4C5E-8946-599E46902F54}" type="parTrans" cxnId="{F6B3567A-E9C0-450C-BD3F-F33413B6FCB5}">
      <dgm:prSet/>
      <dgm:spPr/>
      <dgm:t>
        <a:bodyPr/>
        <a:lstStyle/>
        <a:p>
          <a:endParaRPr lang="en-US" sz="1200">
            <a:latin typeface="+mj-lt"/>
          </a:endParaRPr>
        </a:p>
      </dgm:t>
    </dgm:pt>
    <dgm:pt modelId="{32B88862-F173-4603-B1A1-2BC2544BF3C8}" type="sibTrans" cxnId="{F6B3567A-E9C0-450C-BD3F-F33413B6FCB5}">
      <dgm:prSet/>
      <dgm:spPr/>
      <dgm:t>
        <a:bodyPr/>
        <a:lstStyle/>
        <a:p>
          <a:endParaRPr lang="en-US" sz="1200">
            <a:latin typeface="+mj-lt"/>
          </a:endParaRPr>
        </a:p>
      </dgm:t>
    </dgm:pt>
    <dgm:pt modelId="{77377198-AAC8-4F3E-86BE-4D0EFD559D92}" type="pres">
      <dgm:prSet presAssocID="{B7635A4B-102A-4A3B-A1A4-04A604C88094}" presName="Name0" presStyleCnt="0">
        <dgm:presLayoutVars>
          <dgm:dir/>
          <dgm:resizeHandles val="exact"/>
        </dgm:presLayoutVars>
      </dgm:prSet>
      <dgm:spPr/>
      <dgm:t>
        <a:bodyPr/>
        <a:lstStyle/>
        <a:p>
          <a:endParaRPr lang="en-US"/>
        </a:p>
      </dgm:t>
    </dgm:pt>
    <dgm:pt modelId="{F5AE4681-8F07-422F-8EEA-7FFA32C16298}" type="pres">
      <dgm:prSet presAssocID="{8CC76FB0-F845-4D14-83B5-947A74BC9BE4}" presName="node" presStyleLbl="node1" presStyleIdx="0" presStyleCnt="14" custScaleY="193006">
        <dgm:presLayoutVars>
          <dgm:bulletEnabled val="1"/>
        </dgm:presLayoutVars>
      </dgm:prSet>
      <dgm:spPr/>
      <dgm:t>
        <a:bodyPr/>
        <a:lstStyle/>
        <a:p>
          <a:endParaRPr lang="en-US"/>
        </a:p>
      </dgm:t>
    </dgm:pt>
    <dgm:pt modelId="{D53E40AA-0FF8-4D09-9932-1431E332697A}" type="pres">
      <dgm:prSet presAssocID="{1BE0C075-D95D-40C4-B1FA-74B90084CDCD}" presName="sibTrans" presStyleLbl="sibTrans1D1" presStyleIdx="0" presStyleCnt="13"/>
      <dgm:spPr/>
      <dgm:t>
        <a:bodyPr/>
        <a:lstStyle/>
        <a:p>
          <a:endParaRPr lang="en-US"/>
        </a:p>
      </dgm:t>
    </dgm:pt>
    <dgm:pt modelId="{B23EDF73-4A07-4C4B-8C8F-4F88E1CE7092}" type="pres">
      <dgm:prSet presAssocID="{1BE0C075-D95D-40C4-B1FA-74B90084CDCD}" presName="connectorText" presStyleLbl="sibTrans1D1" presStyleIdx="0" presStyleCnt="13"/>
      <dgm:spPr/>
      <dgm:t>
        <a:bodyPr/>
        <a:lstStyle/>
        <a:p>
          <a:endParaRPr lang="en-US"/>
        </a:p>
      </dgm:t>
    </dgm:pt>
    <dgm:pt modelId="{52ED8A81-F8ED-47F8-9177-95816ED4A6A3}" type="pres">
      <dgm:prSet presAssocID="{DD78C3FC-33CA-4B2C-91B6-B89089062821}" presName="node" presStyleLbl="node1" presStyleIdx="1" presStyleCnt="14" custScaleY="193006">
        <dgm:presLayoutVars>
          <dgm:bulletEnabled val="1"/>
        </dgm:presLayoutVars>
      </dgm:prSet>
      <dgm:spPr/>
      <dgm:t>
        <a:bodyPr/>
        <a:lstStyle/>
        <a:p>
          <a:endParaRPr lang="en-US"/>
        </a:p>
      </dgm:t>
    </dgm:pt>
    <dgm:pt modelId="{1D78CA0B-A56A-4B37-95D0-C4CF4972D771}" type="pres">
      <dgm:prSet presAssocID="{F47E559C-9BE2-475E-BBA9-BC7116D672FA}" presName="sibTrans" presStyleLbl="sibTrans1D1" presStyleIdx="1" presStyleCnt="13"/>
      <dgm:spPr/>
      <dgm:t>
        <a:bodyPr/>
        <a:lstStyle/>
        <a:p>
          <a:endParaRPr lang="en-US"/>
        </a:p>
      </dgm:t>
    </dgm:pt>
    <dgm:pt modelId="{FE8BBD80-5056-42DC-A94A-B469CF13DC24}" type="pres">
      <dgm:prSet presAssocID="{F47E559C-9BE2-475E-BBA9-BC7116D672FA}" presName="connectorText" presStyleLbl="sibTrans1D1" presStyleIdx="1" presStyleCnt="13"/>
      <dgm:spPr/>
      <dgm:t>
        <a:bodyPr/>
        <a:lstStyle/>
        <a:p>
          <a:endParaRPr lang="en-US"/>
        </a:p>
      </dgm:t>
    </dgm:pt>
    <dgm:pt modelId="{3252018A-63C2-43AB-B856-219BD897C2A8}" type="pres">
      <dgm:prSet presAssocID="{AE4A3B13-8BBD-4F6B-BF4E-4C1015DD5169}" presName="node" presStyleLbl="node1" presStyleIdx="2" presStyleCnt="14" custScaleY="193006">
        <dgm:presLayoutVars>
          <dgm:bulletEnabled val="1"/>
        </dgm:presLayoutVars>
      </dgm:prSet>
      <dgm:spPr/>
      <dgm:t>
        <a:bodyPr/>
        <a:lstStyle/>
        <a:p>
          <a:endParaRPr lang="en-US"/>
        </a:p>
      </dgm:t>
    </dgm:pt>
    <dgm:pt modelId="{90B30D94-BEF2-49A3-AB49-ADD38E2DEF98}" type="pres">
      <dgm:prSet presAssocID="{18677387-8EAA-49A6-BB54-4B6DDFF13AD4}" presName="sibTrans" presStyleLbl="sibTrans1D1" presStyleIdx="2" presStyleCnt="13"/>
      <dgm:spPr/>
      <dgm:t>
        <a:bodyPr/>
        <a:lstStyle/>
        <a:p>
          <a:endParaRPr lang="en-US"/>
        </a:p>
      </dgm:t>
    </dgm:pt>
    <dgm:pt modelId="{FBADB4E5-1E5B-4287-AEDF-0684BE587F17}" type="pres">
      <dgm:prSet presAssocID="{18677387-8EAA-49A6-BB54-4B6DDFF13AD4}" presName="connectorText" presStyleLbl="sibTrans1D1" presStyleIdx="2" presStyleCnt="13"/>
      <dgm:spPr/>
      <dgm:t>
        <a:bodyPr/>
        <a:lstStyle/>
        <a:p>
          <a:endParaRPr lang="en-US"/>
        </a:p>
      </dgm:t>
    </dgm:pt>
    <dgm:pt modelId="{002EF8A9-2CB8-4B17-B7AC-2B977A94680A}" type="pres">
      <dgm:prSet presAssocID="{D1F4B254-44F6-451A-A819-970FD70E6A66}" presName="node" presStyleLbl="node1" presStyleIdx="3" presStyleCnt="14" custScaleY="193006">
        <dgm:presLayoutVars>
          <dgm:bulletEnabled val="1"/>
        </dgm:presLayoutVars>
      </dgm:prSet>
      <dgm:spPr/>
      <dgm:t>
        <a:bodyPr/>
        <a:lstStyle/>
        <a:p>
          <a:endParaRPr lang="en-US"/>
        </a:p>
      </dgm:t>
    </dgm:pt>
    <dgm:pt modelId="{C1CEF227-7177-461B-AFFD-FA6A5A3D230F}" type="pres">
      <dgm:prSet presAssocID="{2DB0A02A-D8DB-4D01-BC58-63DA16DBA105}" presName="sibTrans" presStyleLbl="sibTrans1D1" presStyleIdx="3" presStyleCnt="13"/>
      <dgm:spPr/>
      <dgm:t>
        <a:bodyPr/>
        <a:lstStyle/>
        <a:p>
          <a:endParaRPr lang="en-US"/>
        </a:p>
      </dgm:t>
    </dgm:pt>
    <dgm:pt modelId="{A6A5E806-7A28-4553-999C-C371365A7A30}" type="pres">
      <dgm:prSet presAssocID="{2DB0A02A-D8DB-4D01-BC58-63DA16DBA105}" presName="connectorText" presStyleLbl="sibTrans1D1" presStyleIdx="3" presStyleCnt="13"/>
      <dgm:spPr/>
      <dgm:t>
        <a:bodyPr/>
        <a:lstStyle/>
        <a:p>
          <a:endParaRPr lang="en-US"/>
        </a:p>
      </dgm:t>
    </dgm:pt>
    <dgm:pt modelId="{6C941394-2144-47FE-AE21-A067108FE414}" type="pres">
      <dgm:prSet presAssocID="{96E4E1CA-04C9-4348-A3CE-799A60BBF13D}" presName="node" presStyleLbl="node1" presStyleIdx="4" presStyleCnt="14" custScaleX="103863" custScaleY="193006">
        <dgm:presLayoutVars>
          <dgm:bulletEnabled val="1"/>
        </dgm:presLayoutVars>
      </dgm:prSet>
      <dgm:spPr/>
      <dgm:t>
        <a:bodyPr/>
        <a:lstStyle/>
        <a:p>
          <a:endParaRPr lang="en-US"/>
        </a:p>
      </dgm:t>
    </dgm:pt>
    <dgm:pt modelId="{34F6C3CB-B742-4E69-A083-63583A984BD2}" type="pres">
      <dgm:prSet presAssocID="{8E5E9EBC-5500-4C90-BA42-5769FF8C6F64}" presName="sibTrans" presStyleLbl="sibTrans1D1" presStyleIdx="4" presStyleCnt="13"/>
      <dgm:spPr/>
      <dgm:t>
        <a:bodyPr/>
        <a:lstStyle/>
        <a:p>
          <a:endParaRPr lang="en-US"/>
        </a:p>
      </dgm:t>
    </dgm:pt>
    <dgm:pt modelId="{08270E8D-7BB9-4515-80A4-FC202DD9FEC2}" type="pres">
      <dgm:prSet presAssocID="{8E5E9EBC-5500-4C90-BA42-5769FF8C6F64}" presName="connectorText" presStyleLbl="sibTrans1D1" presStyleIdx="4" presStyleCnt="13"/>
      <dgm:spPr/>
      <dgm:t>
        <a:bodyPr/>
        <a:lstStyle/>
        <a:p>
          <a:endParaRPr lang="en-US"/>
        </a:p>
      </dgm:t>
    </dgm:pt>
    <dgm:pt modelId="{7094A70B-236A-4C24-B21D-E2AF5594D7B3}" type="pres">
      <dgm:prSet presAssocID="{D30065C7-8C01-43F0-8D3F-4BF7CA0ED6D0}" presName="node" presStyleLbl="node1" presStyleIdx="5" presStyleCnt="14" custScaleY="148908">
        <dgm:presLayoutVars>
          <dgm:bulletEnabled val="1"/>
        </dgm:presLayoutVars>
      </dgm:prSet>
      <dgm:spPr/>
      <dgm:t>
        <a:bodyPr/>
        <a:lstStyle/>
        <a:p>
          <a:endParaRPr lang="en-US"/>
        </a:p>
      </dgm:t>
    </dgm:pt>
    <dgm:pt modelId="{B2D6E934-E077-45B0-8F17-94E0CB9D09BA}" type="pres">
      <dgm:prSet presAssocID="{2D0AB617-98D8-4108-B692-E25ED17D073C}" presName="sibTrans" presStyleLbl="sibTrans1D1" presStyleIdx="5" presStyleCnt="13"/>
      <dgm:spPr/>
      <dgm:t>
        <a:bodyPr/>
        <a:lstStyle/>
        <a:p>
          <a:endParaRPr lang="en-US"/>
        </a:p>
      </dgm:t>
    </dgm:pt>
    <dgm:pt modelId="{756469DC-C1DC-4ADE-85D0-26337287F4A0}" type="pres">
      <dgm:prSet presAssocID="{2D0AB617-98D8-4108-B692-E25ED17D073C}" presName="connectorText" presStyleLbl="sibTrans1D1" presStyleIdx="5" presStyleCnt="13"/>
      <dgm:spPr/>
      <dgm:t>
        <a:bodyPr/>
        <a:lstStyle/>
        <a:p>
          <a:endParaRPr lang="en-US"/>
        </a:p>
      </dgm:t>
    </dgm:pt>
    <dgm:pt modelId="{ACCD400D-2147-40C3-BF7D-A7FE2075DF99}" type="pres">
      <dgm:prSet presAssocID="{53B1A5EF-1EDF-4282-9952-C33778CCB1E1}" presName="node" presStyleLbl="node1" presStyleIdx="6" presStyleCnt="14" custScaleY="148908">
        <dgm:presLayoutVars>
          <dgm:bulletEnabled val="1"/>
        </dgm:presLayoutVars>
      </dgm:prSet>
      <dgm:spPr/>
      <dgm:t>
        <a:bodyPr/>
        <a:lstStyle/>
        <a:p>
          <a:endParaRPr lang="en-US"/>
        </a:p>
      </dgm:t>
    </dgm:pt>
    <dgm:pt modelId="{2A799070-48B4-4F43-AFC7-82E06424D4CB}" type="pres">
      <dgm:prSet presAssocID="{4A5A5D43-8705-403A-A8A9-E318B0336A97}" presName="sibTrans" presStyleLbl="sibTrans1D1" presStyleIdx="6" presStyleCnt="13"/>
      <dgm:spPr/>
      <dgm:t>
        <a:bodyPr/>
        <a:lstStyle/>
        <a:p>
          <a:endParaRPr lang="en-US"/>
        </a:p>
      </dgm:t>
    </dgm:pt>
    <dgm:pt modelId="{C3019A45-444E-46BD-8B0F-73740A3C3F76}" type="pres">
      <dgm:prSet presAssocID="{4A5A5D43-8705-403A-A8A9-E318B0336A97}" presName="connectorText" presStyleLbl="sibTrans1D1" presStyleIdx="6" presStyleCnt="13"/>
      <dgm:spPr/>
      <dgm:t>
        <a:bodyPr/>
        <a:lstStyle/>
        <a:p>
          <a:endParaRPr lang="en-US"/>
        </a:p>
      </dgm:t>
    </dgm:pt>
    <dgm:pt modelId="{16F6E7FC-4E12-47E3-AE51-732D8E01270E}" type="pres">
      <dgm:prSet presAssocID="{95018BC2-13AA-4F89-A968-BFB9E2CA97E3}" presName="node" presStyleLbl="node1" presStyleIdx="7" presStyleCnt="14" custScaleY="148908">
        <dgm:presLayoutVars>
          <dgm:bulletEnabled val="1"/>
        </dgm:presLayoutVars>
      </dgm:prSet>
      <dgm:spPr/>
      <dgm:t>
        <a:bodyPr/>
        <a:lstStyle/>
        <a:p>
          <a:endParaRPr lang="en-US"/>
        </a:p>
      </dgm:t>
    </dgm:pt>
    <dgm:pt modelId="{F164CFBE-A36B-49F7-BFBC-9FF059BB746F}" type="pres">
      <dgm:prSet presAssocID="{31B71527-D8AF-405D-89A1-BE97082987C0}" presName="sibTrans" presStyleLbl="sibTrans1D1" presStyleIdx="7" presStyleCnt="13"/>
      <dgm:spPr/>
      <dgm:t>
        <a:bodyPr/>
        <a:lstStyle/>
        <a:p>
          <a:endParaRPr lang="en-US"/>
        </a:p>
      </dgm:t>
    </dgm:pt>
    <dgm:pt modelId="{830C2A98-294E-421F-83AC-3AA1CF8B270F}" type="pres">
      <dgm:prSet presAssocID="{31B71527-D8AF-405D-89A1-BE97082987C0}" presName="connectorText" presStyleLbl="sibTrans1D1" presStyleIdx="7" presStyleCnt="13"/>
      <dgm:spPr/>
      <dgm:t>
        <a:bodyPr/>
        <a:lstStyle/>
        <a:p>
          <a:endParaRPr lang="en-US"/>
        </a:p>
      </dgm:t>
    </dgm:pt>
    <dgm:pt modelId="{67DB9F43-A958-4BBE-AE08-99BE7CA0A02B}" type="pres">
      <dgm:prSet presAssocID="{F4FE3D63-7DF8-4E61-967A-7DF043CFCD1B}" presName="node" presStyleLbl="node1" presStyleIdx="8" presStyleCnt="14" custScaleY="148908">
        <dgm:presLayoutVars>
          <dgm:bulletEnabled val="1"/>
        </dgm:presLayoutVars>
      </dgm:prSet>
      <dgm:spPr/>
      <dgm:t>
        <a:bodyPr/>
        <a:lstStyle/>
        <a:p>
          <a:endParaRPr lang="en-US"/>
        </a:p>
      </dgm:t>
    </dgm:pt>
    <dgm:pt modelId="{6F8CF278-37BC-46F2-AF82-A0BCB65C91AD}" type="pres">
      <dgm:prSet presAssocID="{90571705-D065-4239-B7F8-9032D7013AA8}" presName="sibTrans" presStyleLbl="sibTrans1D1" presStyleIdx="8" presStyleCnt="13"/>
      <dgm:spPr/>
      <dgm:t>
        <a:bodyPr/>
        <a:lstStyle/>
        <a:p>
          <a:endParaRPr lang="en-US"/>
        </a:p>
      </dgm:t>
    </dgm:pt>
    <dgm:pt modelId="{2663B670-A7D5-4AD0-9292-90B2AE8FF562}" type="pres">
      <dgm:prSet presAssocID="{90571705-D065-4239-B7F8-9032D7013AA8}" presName="connectorText" presStyleLbl="sibTrans1D1" presStyleIdx="8" presStyleCnt="13"/>
      <dgm:spPr/>
      <dgm:t>
        <a:bodyPr/>
        <a:lstStyle/>
        <a:p>
          <a:endParaRPr lang="en-US"/>
        </a:p>
      </dgm:t>
    </dgm:pt>
    <dgm:pt modelId="{217E4BD5-1DB8-4774-A1E3-AEE9FB81D411}" type="pres">
      <dgm:prSet presAssocID="{EC5C72CC-211B-4822-A905-B8E3FE776FFC}" presName="node" presStyleLbl="node1" presStyleIdx="9" presStyleCnt="14" custScaleX="107338" custScaleY="148908">
        <dgm:presLayoutVars>
          <dgm:bulletEnabled val="1"/>
        </dgm:presLayoutVars>
      </dgm:prSet>
      <dgm:spPr/>
      <dgm:t>
        <a:bodyPr/>
        <a:lstStyle/>
        <a:p>
          <a:endParaRPr lang="en-US"/>
        </a:p>
      </dgm:t>
    </dgm:pt>
    <dgm:pt modelId="{0875049E-3912-4183-B016-C14045E91E4D}" type="pres">
      <dgm:prSet presAssocID="{9DA4E207-43DA-4013-8131-9CC254C2A5FC}" presName="sibTrans" presStyleLbl="sibTrans1D1" presStyleIdx="9" presStyleCnt="13"/>
      <dgm:spPr/>
      <dgm:t>
        <a:bodyPr/>
        <a:lstStyle/>
        <a:p>
          <a:endParaRPr lang="en-US"/>
        </a:p>
      </dgm:t>
    </dgm:pt>
    <dgm:pt modelId="{9A28770D-BA95-4684-86D5-58DE79A43923}" type="pres">
      <dgm:prSet presAssocID="{9DA4E207-43DA-4013-8131-9CC254C2A5FC}" presName="connectorText" presStyleLbl="sibTrans1D1" presStyleIdx="9" presStyleCnt="13"/>
      <dgm:spPr/>
      <dgm:t>
        <a:bodyPr/>
        <a:lstStyle/>
        <a:p>
          <a:endParaRPr lang="en-US"/>
        </a:p>
      </dgm:t>
    </dgm:pt>
    <dgm:pt modelId="{71040FF9-252E-4E3F-A894-2EAB05E63910}" type="pres">
      <dgm:prSet presAssocID="{ECBF7F05-4BE2-43B7-8046-534CABD7B230}" presName="node" presStyleLbl="node1" presStyleIdx="10" presStyleCnt="14" custScaleY="170619">
        <dgm:presLayoutVars>
          <dgm:bulletEnabled val="1"/>
        </dgm:presLayoutVars>
      </dgm:prSet>
      <dgm:spPr/>
      <dgm:t>
        <a:bodyPr/>
        <a:lstStyle/>
        <a:p>
          <a:endParaRPr lang="en-US"/>
        </a:p>
      </dgm:t>
    </dgm:pt>
    <dgm:pt modelId="{285AD3A1-9189-4A84-A6B0-54D5E96ABF5A}" type="pres">
      <dgm:prSet presAssocID="{41F1C8C2-463F-4939-B68E-0B8D9E11B3CB}" presName="sibTrans" presStyleLbl="sibTrans1D1" presStyleIdx="10" presStyleCnt="13"/>
      <dgm:spPr/>
      <dgm:t>
        <a:bodyPr/>
        <a:lstStyle/>
        <a:p>
          <a:endParaRPr lang="en-US"/>
        </a:p>
      </dgm:t>
    </dgm:pt>
    <dgm:pt modelId="{8CA2CF02-505F-4D69-94B1-F50A1545D149}" type="pres">
      <dgm:prSet presAssocID="{41F1C8C2-463F-4939-B68E-0B8D9E11B3CB}" presName="connectorText" presStyleLbl="sibTrans1D1" presStyleIdx="10" presStyleCnt="13"/>
      <dgm:spPr/>
      <dgm:t>
        <a:bodyPr/>
        <a:lstStyle/>
        <a:p>
          <a:endParaRPr lang="en-US"/>
        </a:p>
      </dgm:t>
    </dgm:pt>
    <dgm:pt modelId="{DCD9B944-4750-458A-BFF9-8B38F7E662C8}" type="pres">
      <dgm:prSet presAssocID="{15AFC356-8E19-47F2-8CB2-7EE15B7CA8DA}" presName="node" presStyleLbl="node1" presStyleIdx="11" presStyleCnt="14" custScaleY="170619">
        <dgm:presLayoutVars>
          <dgm:bulletEnabled val="1"/>
        </dgm:presLayoutVars>
      </dgm:prSet>
      <dgm:spPr/>
      <dgm:t>
        <a:bodyPr/>
        <a:lstStyle/>
        <a:p>
          <a:endParaRPr lang="en-US"/>
        </a:p>
      </dgm:t>
    </dgm:pt>
    <dgm:pt modelId="{75C7F75B-CA62-46AA-96B6-F1C7A23B6777}" type="pres">
      <dgm:prSet presAssocID="{FFD3E45D-DC24-4DFA-9CF8-16A10647993F}" presName="sibTrans" presStyleLbl="sibTrans1D1" presStyleIdx="11" presStyleCnt="13"/>
      <dgm:spPr/>
      <dgm:t>
        <a:bodyPr/>
        <a:lstStyle/>
        <a:p>
          <a:endParaRPr lang="en-US"/>
        </a:p>
      </dgm:t>
    </dgm:pt>
    <dgm:pt modelId="{EDE60C8F-FD3A-4F99-A180-CB705B8BA7A0}" type="pres">
      <dgm:prSet presAssocID="{FFD3E45D-DC24-4DFA-9CF8-16A10647993F}" presName="connectorText" presStyleLbl="sibTrans1D1" presStyleIdx="11" presStyleCnt="13"/>
      <dgm:spPr/>
      <dgm:t>
        <a:bodyPr/>
        <a:lstStyle/>
        <a:p>
          <a:endParaRPr lang="en-US"/>
        </a:p>
      </dgm:t>
    </dgm:pt>
    <dgm:pt modelId="{96C0A49E-95E3-401C-9D22-434412FAA114}" type="pres">
      <dgm:prSet presAssocID="{63FD69A2-2DE1-4440-B440-8A0A2187B31F}" presName="node" presStyleLbl="node1" presStyleIdx="12" presStyleCnt="14" custScaleY="170619">
        <dgm:presLayoutVars>
          <dgm:bulletEnabled val="1"/>
        </dgm:presLayoutVars>
      </dgm:prSet>
      <dgm:spPr/>
      <dgm:t>
        <a:bodyPr/>
        <a:lstStyle/>
        <a:p>
          <a:endParaRPr lang="en-US"/>
        </a:p>
      </dgm:t>
    </dgm:pt>
    <dgm:pt modelId="{42F50DCD-A245-4346-9D72-69E04B3AB2A0}" type="pres">
      <dgm:prSet presAssocID="{F9883C4D-2FC1-4382-99F0-6199281C24ED}" presName="sibTrans" presStyleLbl="sibTrans1D1" presStyleIdx="12" presStyleCnt="13"/>
      <dgm:spPr/>
      <dgm:t>
        <a:bodyPr/>
        <a:lstStyle/>
        <a:p>
          <a:endParaRPr lang="en-US"/>
        </a:p>
      </dgm:t>
    </dgm:pt>
    <dgm:pt modelId="{66918356-BAE0-4E3F-9FB4-5D1229D7BFE3}" type="pres">
      <dgm:prSet presAssocID="{F9883C4D-2FC1-4382-99F0-6199281C24ED}" presName="connectorText" presStyleLbl="sibTrans1D1" presStyleIdx="12" presStyleCnt="13"/>
      <dgm:spPr/>
      <dgm:t>
        <a:bodyPr/>
        <a:lstStyle/>
        <a:p>
          <a:endParaRPr lang="en-US"/>
        </a:p>
      </dgm:t>
    </dgm:pt>
    <dgm:pt modelId="{F4362B1C-9632-4091-A98F-FDD57311F12C}" type="pres">
      <dgm:prSet presAssocID="{F3F54F0F-8FEB-42CF-B640-D978809E37D5}" presName="node" presStyleLbl="node1" presStyleIdx="13" presStyleCnt="14" custScaleY="170619">
        <dgm:presLayoutVars>
          <dgm:bulletEnabled val="1"/>
        </dgm:presLayoutVars>
      </dgm:prSet>
      <dgm:spPr/>
      <dgm:t>
        <a:bodyPr/>
        <a:lstStyle/>
        <a:p>
          <a:endParaRPr lang="en-US"/>
        </a:p>
      </dgm:t>
    </dgm:pt>
  </dgm:ptLst>
  <dgm:cxnLst>
    <dgm:cxn modelId="{4458B2E1-2228-452D-8F4B-A7F597F5B3D8}" type="presOf" srcId="{2D0AB617-98D8-4108-B692-E25ED17D073C}" destId="{B2D6E934-E077-45B0-8F17-94E0CB9D09BA}" srcOrd="0" destOrd="0" presId="urn:microsoft.com/office/officeart/2005/8/layout/bProcess3"/>
    <dgm:cxn modelId="{11FC18C9-AA97-4547-8E8B-14CB873BEB20}" srcId="{B7635A4B-102A-4A3B-A1A4-04A604C88094}" destId="{F4FE3D63-7DF8-4E61-967A-7DF043CFCD1B}" srcOrd="8" destOrd="0" parTransId="{91066BDA-C1E0-4C7D-B259-D5A39593E4D3}" sibTransId="{90571705-D065-4239-B7F8-9032D7013AA8}"/>
    <dgm:cxn modelId="{CCDCA984-57C0-4FBD-AC29-1154B58964E7}" type="presOf" srcId="{7998E1D9-362F-4709-9A8D-74F3E6A6BD5F}" destId="{52ED8A81-F8ED-47F8-9177-95816ED4A6A3}" srcOrd="0" destOrd="1" presId="urn:microsoft.com/office/officeart/2005/8/layout/bProcess3"/>
    <dgm:cxn modelId="{4311A32C-3CB6-4464-AEC1-B32A86DDDF96}" srcId="{EC5C72CC-211B-4822-A905-B8E3FE776FFC}" destId="{C7A9A64B-68EF-4063-8CB7-A91BDA88DE9C}" srcOrd="0" destOrd="0" parTransId="{743BCB52-7654-4BF4-A912-AAA191D503DE}" sibTransId="{2955B26F-81DB-4D48-BCEF-E18098DDC641}"/>
    <dgm:cxn modelId="{C261B056-19F3-4551-8AAB-4A0B732084F7}" srcId="{D1F4B254-44F6-451A-A819-970FD70E6A66}" destId="{DB52AF1D-A366-4E9D-8BCA-005D80BDA12C}" srcOrd="0" destOrd="0" parTransId="{0CDA5B88-A4D7-4D27-928B-1341706D57CC}" sibTransId="{0E52D4C8-198C-49AD-8883-2751866A327C}"/>
    <dgm:cxn modelId="{D99AD932-F1DB-4AE1-9D25-7FFF6A71FA39}" type="presOf" srcId="{41F1C8C2-463F-4939-B68E-0B8D9E11B3CB}" destId="{285AD3A1-9189-4A84-A6B0-54D5E96ABF5A}" srcOrd="0" destOrd="0" presId="urn:microsoft.com/office/officeart/2005/8/layout/bProcess3"/>
    <dgm:cxn modelId="{D5BD8582-359E-4D8E-920A-6D97287921F8}" type="presOf" srcId="{90571705-D065-4239-B7F8-9032D7013AA8}" destId="{2663B670-A7D5-4AD0-9292-90B2AE8FF562}" srcOrd="1" destOrd="0" presId="urn:microsoft.com/office/officeart/2005/8/layout/bProcess3"/>
    <dgm:cxn modelId="{E1B41B98-C7FA-4DBC-9BCE-C336E1D0541C}" srcId="{96E4E1CA-04C9-4348-A3CE-799A60BBF13D}" destId="{3BE47012-F497-4226-AED5-1E96520F74B7}" srcOrd="0" destOrd="0" parTransId="{1208068B-039A-4B4D-A71C-1AA1AC0AA888}" sibTransId="{91B57A62-C071-4A46-AAB5-9CC90FEA78F3}"/>
    <dgm:cxn modelId="{CAB42D4A-2A2C-416A-9344-CDC25EF1DE52}" srcId="{D30065C7-8C01-43F0-8D3F-4BF7CA0ED6D0}" destId="{6B3C2245-FD8D-4812-9438-0512CCEFBE8D}" srcOrd="0" destOrd="0" parTransId="{5118D9CA-BDB2-4DB2-8BD0-ACD09D68E730}" sibTransId="{E8ACED1F-8322-4B51-BE04-8DCC04B5124B}"/>
    <dgm:cxn modelId="{F6B3567A-E9C0-450C-BD3F-F33413B6FCB5}" srcId="{F3F54F0F-8FEB-42CF-B640-D978809E37D5}" destId="{09040404-FE0E-49B3-8528-855ABC89C09F}" srcOrd="0" destOrd="0" parTransId="{9D2C6295-B6EC-4C5E-8946-599E46902F54}" sibTransId="{32B88862-F173-4603-B1A1-2BC2544BF3C8}"/>
    <dgm:cxn modelId="{52B5B613-8A6C-4E1E-A98C-C6A6F66A9A01}" type="presOf" srcId="{4A5A5D43-8705-403A-A8A9-E318B0336A97}" destId="{C3019A45-444E-46BD-8B0F-73740A3C3F76}" srcOrd="1" destOrd="0" presId="urn:microsoft.com/office/officeart/2005/8/layout/bProcess3"/>
    <dgm:cxn modelId="{24C40DD9-8043-4E9D-A704-22DBD901B5D9}" type="presOf" srcId="{C7A9A64B-68EF-4063-8CB7-A91BDA88DE9C}" destId="{217E4BD5-1DB8-4774-A1E3-AEE9FB81D411}" srcOrd="0" destOrd="1" presId="urn:microsoft.com/office/officeart/2005/8/layout/bProcess3"/>
    <dgm:cxn modelId="{BD6F3758-97C3-4422-81AA-AE425F598858}" type="presOf" srcId="{8E5E9EBC-5500-4C90-BA42-5769FF8C6F64}" destId="{08270E8D-7BB9-4515-80A4-FC202DD9FEC2}" srcOrd="1" destOrd="0" presId="urn:microsoft.com/office/officeart/2005/8/layout/bProcess3"/>
    <dgm:cxn modelId="{1721048F-380A-49E2-B337-A1238E365817}" srcId="{DD78C3FC-33CA-4B2C-91B6-B89089062821}" destId="{7998E1D9-362F-4709-9A8D-74F3E6A6BD5F}" srcOrd="0" destOrd="0" parTransId="{B74B4A66-BE1D-4F59-9397-6B64BD3B8E4B}" sibTransId="{21A29171-1EEE-4CBD-994A-79B1269E8CFF}"/>
    <dgm:cxn modelId="{A8984682-EB5B-42C2-9C12-C18981B21964}" type="presOf" srcId="{53CEEDC4-AF8A-4FE6-980E-3967D50BF637}" destId="{3252018A-63C2-43AB-B856-219BD897C2A8}" srcOrd="0" destOrd="1" presId="urn:microsoft.com/office/officeart/2005/8/layout/bProcess3"/>
    <dgm:cxn modelId="{AE1896F0-0CC8-4046-AB2E-76A6839EB2F1}" type="presOf" srcId="{DD78C3FC-33CA-4B2C-91B6-B89089062821}" destId="{52ED8A81-F8ED-47F8-9177-95816ED4A6A3}" srcOrd="0" destOrd="0" presId="urn:microsoft.com/office/officeart/2005/8/layout/bProcess3"/>
    <dgm:cxn modelId="{B795ACA9-B41E-4574-AA83-CCD90F1E7FDC}" type="presOf" srcId="{8E5E9EBC-5500-4C90-BA42-5769FF8C6F64}" destId="{34F6C3CB-B742-4E69-A083-63583A984BD2}" srcOrd="0" destOrd="0" presId="urn:microsoft.com/office/officeart/2005/8/layout/bProcess3"/>
    <dgm:cxn modelId="{DBEC145F-F83D-45FE-AEBB-E2677C6BB536}" type="presOf" srcId="{E3788406-3993-4817-B229-97D95A25ABED}" destId="{16F6E7FC-4E12-47E3-AE51-732D8E01270E}" srcOrd="0" destOrd="1" presId="urn:microsoft.com/office/officeart/2005/8/layout/bProcess3"/>
    <dgm:cxn modelId="{1BDD5309-CDFF-4C18-B313-D6FCF0BB3DA1}" type="presOf" srcId="{C23C912B-3D94-4C91-9CD9-445BEBCDA1F9}" destId="{6C941394-2144-47FE-AE21-A067108FE414}" srcOrd="0" destOrd="2" presId="urn:microsoft.com/office/officeart/2005/8/layout/bProcess3"/>
    <dgm:cxn modelId="{A5B63970-9359-4ADE-AD2B-AF28BA2B1405}" srcId="{F4FE3D63-7DF8-4E61-967A-7DF043CFCD1B}" destId="{815B1A73-B743-45BD-9118-E2DEEC725AEA}" srcOrd="0" destOrd="0" parTransId="{8B5C4912-9716-4D22-BE23-CADF986B2904}" sibTransId="{668E9D60-129F-4A30-8D65-FD9A3B8843CA}"/>
    <dgm:cxn modelId="{866E721A-8601-4C0C-AE31-00A709216785}" type="presOf" srcId="{9DA4E207-43DA-4013-8131-9CC254C2A5FC}" destId="{9A28770D-BA95-4684-86D5-58DE79A43923}" srcOrd="1" destOrd="0" presId="urn:microsoft.com/office/officeart/2005/8/layout/bProcess3"/>
    <dgm:cxn modelId="{6B744C0B-7113-45A5-AC35-6EBEA244FCE3}" type="presOf" srcId="{1BE0C075-D95D-40C4-B1FA-74B90084CDCD}" destId="{B23EDF73-4A07-4C4B-8C8F-4F88E1CE7092}" srcOrd="1" destOrd="0" presId="urn:microsoft.com/office/officeart/2005/8/layout/bProcess3"/>
    <dgm:cxn modelId="{8633E3D9-18B4-481B-BE35-ABA0167EB0DC}" srcId="{63FD69A2-2DE1-4440-B440-8A0A2187B31F}" destId="{D2A50AC1-7978-4416-8B38-591A1F80F957}" srcOrd="0" destOrd="0" parTransId="{2F7CE725-7C4F-43EE-BF15-81BC5D2AE879}" sibTransId="{C4D53ED1-2F3E-4CF2-A0C7-7ED2730A3F1F}"/>
    <dgm:cxn modelId="{E809F6E2-016A-445B-A8BA-683C45061B93}" type="presOf" srcId="{EC5C72CC-211B-4822-A905-B8E3FE776FFC}" destId="{217E4BD5-1DB8-4774-A1E3-AEE9FB81D411}" srcOrd="0" destOrd="0" presId="urn:microsoft.com/office/officeart/2005/8/layout/bProcess3"/>
    <dgm:cxn modelId="{53800EDE-AD0F-4B0D-B508-793F63A3E5AC}" srcId="{B7635A4B-102A-4A3B-A1A4-04A604C88094}" destId="{D1F4B254-44F6-451A-A819-970FD70E6A66}" srcOrd="3" destOrd="0" parTransId="{B21A90A0-CCB9-4FB3-ADDF-B69E47C692F0}" sibTransId="{2DB0A02A-D8DB-4D01-BC58-63DA16DBA105}"/>
    <dgm:cxn modelId="{79B3608D-3EF6-47F8-8D98-00D0DBB93EEF}" srcId="{95018BC2-13AA-4F89-A968-BFB9E2CA97E3}" destId="{E3788406-3993-4817-B229-97D95A25ABED}" srcOrd="0" destOrd="0" parTransId="{1FD8306A-AEEB-4711-A755-5CB9F50BDD0B}" sibTransId="{D1006082-BBCD-4ABE-BDB7-4832835BE0C2}"/>
    <dgm:cxn modelId="{EA977300-8547-4698-8BE0-734377F58049}" type="presOf" srcId="{F3F54F0F-8FEB-42CF-B640-D978809E37D5}" destId="{F4362B1C-9632-4091-A98F-FDD57311F12C}" srcOrd="0" destOrd="0" presId="urn:microsoft.com/office/officeart/2005/8/layout/bProcess3"/>
    <dgm:cxn modelId="{C8222930-F6AC-4CDF-8876-43FD7CB8CF77}" type="presOf" srcId="{F9883C4D-2FC1-4382-99F0-6199281C24ED}" destId="{42F50DCD-A245-4346-9D72-69E04B3AB2A0}" srcOrd="0" destOrd="0" presId="urn:microsoft.com/office/officeart/2005/8/layout/bProcess3"/>
    <dgm:cxn modelId="{CD072B33-566E-427B-A4F4-30B071927FF9}" type="presOf" srcId="{31B71527-D8AF-405D-89A1-BE97082987C0}" destId="{F164CFBE-A36B-49F7-BFBC-9FF059BB746F}" srcOrd="0" destOrd="0" presId="urn:microsoft.com/office/officeart/2005/8/layout/bProcess3"/>
    <dgm:cxn modelId="{0037176C-D1BD-469E-BFFE-512C5ED22EB6}" type="presOf" srcId="{F47E559C-9BE2-475E-BBA9-BC7116D672FA}" destId="{FE8BBD80-5056-42DC-A94A-B469CF13DC24}" srcOrd="1" destOrd="0" presId="urn:microsoft.com/office/officeart/2005/8/layout/bProcess3"/>
    <dgm:cxn modelId="{E977948A-F851-4ACB-9F89-C8C8D8DF4ED1}" type="presOf" srcId="{2D0AB617-98D8-4108-B692-E25ED17D073C}" destId="{756469DC-C1DC-4ADE-85D0-26337287F4A0}" srcOrd="1" destOrd="0" presId="urn:microsoft.com/office/officeart/2005/8/layout/bProcess3"/>
    <dgm:cxn modelId="{BE439ABB-36A7-4DA0-A0CB-863A11ECC246}" type="presOf" srcId="{18677387-8EAA-49A6-BB54-4B6DDFF13AD4}" destId="{FBADB4E5-1E5B-4287-AEDF-0684BE587F17}" srcOrd="1" destOrd="0" presId="urn:microsoft.com/office/officeart/2005/8/layout/bProcess3"/>
    <dgm:cxn modelId="{51D73B8D-DF08-4ADB-9131-541D25CF64CD}" srcId="{B7635A4B-102A-4A3B-A1A4-04A604C88094}" destId="{96E4E1CA-04C9-4348-A3CE-799A60BBF13D}" srcOrd="4" destOrd="0" parTransId="{09D90FFF-FE45-4269-8EB4-B70176BB3EC5}" sibTransId="{8E5E9EBC-5500-4C90-BA42-5769FF8C6F64}"/>
    <dgm:cxn modelId="{FF228459-4DCC-4023-B12F-EAD099E69D60}" type="presOf" srcId="{ECBF7F05-4BE2-43B7-8046-534CABD7B230}" destId="{71040FF9-252E-4E3F-A894-2EAB05E63910}" srcOrd="0" destOrd="0" presId="urn:microsoft.com/office/officeart/2005/8/layout/bProcess3"/>
    <dgm:cxn modelId="{200C007C-6ECA-4E41-93B1-CE1093EEEB4A}" type="presOf" srcId="{95018BC2-13AA-4F89-A968-BFB9E2CA97E3}" destId="{16F6E7FC-4E12-47E3-AE51-732D8E01270E}" srcOrd="0" destOrd="0" presId="urn:microsoft.com/office/officeart/2005/8/layout/bProcess3"/>
    <dgm:cxn modelId="{499A1C44-32DE-4C05-BB37-0EA738784B3A}" type="presOf" srcId="{2DB0A02A-D8DB-4D01-BC58-63DA16DBA105}" destId="{C1CEF227-7177-461B-AFFD-FA6A5A3D230F}" srcOrd="0" destOrd="0" presId="urn:microsoft.com/office/officeart/2005/8/layout/bProcess3"/>
    <dgm:cxn modelId="{0AB95210-5494-48D2-8A32-F45C98E9EE11}" type="presOf" srcId="{6B3C2245-FD8D-4812-9438-0512CCEFBE8D}" destId="{7094A70B-236A-4C24-B21D-E2AF5594D7B3}" srcOrd="0" destOrd="1" presId="urn:microsoft.com/office/officeart/2005/8/layout/bProcess3"/>
    <dgm:cxn modelId="{AA20794D-A4A4-4D33-801C-90333FC9D823}" type="presOf" srcId="{FFD3E45D-DC24-4DFA-9CF8-16A10647993F}" destId="{75C7F75B-CA62-46AA-96B6-F1C7A23B6777}" srcOrd="0" destOrd="0" presId="urn:microsoft.com/office/officeart/2005/8/layout/bProcess3"/>
    <dgm:cxn modelId="{7647BC6F-72F1-469F-A51F-CA7A97D7F9AA}" srcId="{ECBF7F05-4BE2-43B7-8046-534CABD7B230}" destId="{5B11C4C5-6327-44B9-8AB6-14D0A7A1AB07}" srcOrd="0" destOrd="0" parTransId="{3BD93926-DEA0-4DC3-8D17-3BADA3A155AA}" sibTransId="{19A3EA7E-BB92-4120-A895-5B1851F33539}"/>
    <dgm:cxn modelId="{5871472A-60BA-4643-8CC1-A3A9162A659B}" type="presOf" srcId="{5B11C4C5-6327-44B9-8AB6-14D0A7A1AB07}" destId="{71040FF9-252E-4E3F-A894-2EAB05E63910}" srcOrd="0" destOrd="1" presId="urn:microsoft.com/office/officeart/2005/8/layout/bProcess3"/>
    <dgm:cxn modelId="{1384CEA9-9B6A-48DF-B574-90100AE35CEC}" type="presOf" srcId="{90571705-D065-4239-B7F8-9032D7013AA8}" destId="{6F8CF278-37BC-46F2-AF82-A0BCB65C91AD}" srcOrd="0" destOrd="0" presId="urn:microsoft.com/office/officeart/2005/8/layout/bProcess3"/>
    <dgm:cxn modelId="{1E759ED5-025A-481A-81E7-965AA6F35AAC}" type="presOf" srcId="{96E4E1CA-04C9-4348-A3CE-799A60BBF13D}" destId="{6C941394-2144-47FE-AE21-A067108FE414}" srcOrd="0" destOrd="0" presId="urn:microsoft.com/office/officeart/2005/8/layout/bProcess3"/>
    <dgm:cxn modelId="{4F86B5A0-FFB6-4EB2-8BF5-50E845919E0B}" srcId="{B7635A4B-102A-4A3B-A1A4-04A604C88094}" destId="{8CC76FB0-F845-4D14-83B5-947A74BC9BE4}" srcOrd="0" destOrd="0" parTransId="{E12493A7-460F-468D-BB09-4275E726D885}" sibTransId="{1BE0C075-D95D-40C4-B1FA-74B90084CDCD}"/>
    <dgm:cxn modelId="{DA25EC77-D499-4DD9-9FDF-5C122B2FD073}" type="presOf" srcId="{2DB0A02A-D8DB-4D01-BC58-63DA16DBA105}" destId="{A6A5E806-7A28-4553-999C-C371365A7A30}" srcOrd="1" destOrd="0" presId="urn:microsoft.com/office/officeart/2005/8/layout/bProcess3"/>
    <dgm:cxn modelId="{F7848871-D090-421B-8D6B-E4C629B5EC8C}" srcId="{8CC76FB0-F845-4D14-83B5-947A74BC9BE4}" destId="{AF5D16BF-973D-4E50-877C-397C9759BA99}" srcOrd="0" destOrd="0" parTransId="{33334C9B-32C6-436B-AE5B-09F2E01547B3}" sibTransId="{8A1B0F54-2C24-430C-8210-952839FB0D27}"/>
    <dgm:cxn modelId="{C4F734EC-2128-4D41-B7E2-E0D3F8216FD6}" type="presOf" srcId="{63FD69A2-2DE1-4440-B440-8A0A2187B31F}" destId="{96C0A49E-95E3-401C-9D22-434412FAA114}" srcOrd="0" destOrd="0" presId="urn:microsoft.com/office/officeart/2005/8/layout/bProcess3"/>
    <dgm:cxn modelId="{4037A187-58E5-411A-8274-1372658A2835}" type="presOf" srcId="{3BE47012-F497-4226-AED5-1E96520F74B7}" destId="{6C941394-2144-47FE-AE21-A067108FE414}" srcOrd="0" destOrd="1" presId="urn:microsoft.com/office/officeart/2005/8/layout/bProcess3"/>
    <dgm:cxn modelId="{AC8AF5B3-C9F6-4083-9B10-C1CF3847944B}" type="presOf" srcId="{AE4A3B13-8BBD-4F6B-BF4E-4C1015DD5169}" destId="{3252018A-63C2-43AB-B856-219BD897C2A8}" srcOrd="0" destOrd="0" presId="urn:microsoft.com/office/officeart/2005/8/layout/bProcess3"/>
    <dgm:cxn modelId="{3BCD18B3-53D7-4CF0-8859-E375784A9EC9}" srcId="{AE4A3B13-8BBD-4F6B-BF4E-4C1015DD5169}" destId="{53CEEDC4-AF8A-4FE6-980E-3967D50BF637}" srcOrd="0" destOrd="0" parTransId="{6B0BB362-362E-4B03-BB99-FEAE394B3B72}" sibTransId="{39984DD8-ADDC-41BA-A353-7C2558987D68}"/>
    <dgm:cxn modelId="{F892AAF2-ABF2-4AA5-AA9B-6775515AB064}" type="presOf" srcId="{F4FE3D63-7DF8-4E61-967A-7DF043CFCD1B}" destId="{67DB9F43-A958-4BBE-AE08-99BE7CA0A02B}" srcOrd="0" destOrd="0" presId="urn:microsoft.com/office/officeart/2005/8/layout/bProcess3"/>
    <dgm:cxn modelId="{A8446C99-0C27-482F-8A60-8A36A2B1EFC5}" type="presOf" srcId="{F47E559C-9BE2-475E-BBA9-BC7116D672FA}" destId="{1D78CA0B-A56A-4B37-95D0-C4CF4972D771}" srcOrd="0" destOrd="0" presId="urn:microsoft.com/office/officeart/2005/8/layout/bProcess3"/>
    <dgm:cxn modelId="{30354524-0B18-4621-A806-CBD357E99302}" type="presOf" srcId="{15AFC356-8E19-47F2-8CB2-7EE15B7CA8DA}" destId="{DCD9B944-4750-458A-BFF9-8B38F7E662C8}" srcOrd="0" destOrd="0" presId="urn:microsoft.com/office/officeart/2005/8/layout/bProcess3"/>
    <dgm:cxn modelId="{E8E3532F-74F7-4E33-9C20-F3BE6ED7BE1B}" srcId="{B7635A4B-102A-4A3B-A1A4-04A604C88094}" destId="{15AFC356-8E19-47F2-8CB2-7EE15B7CA8DA}" srcOrd="11" destOrd="0" parTransId="{50F39CCF-4F79-495A-AF90-3B0A41AD4351}" sibTransId="{FFD3E45D-DC24-4DFA-9CF8-16A10647993F}"/>
    <dgm:cxn modelId="{837B5867-018D-44AC-B9E3-49B76E8E6219}" type="presOf" srcId="{AF5D16BF-973D-4E50-877C-397C9759BA99}" destId="{F5AE4681-8F07-422F-8EEA-7FFA32C16298}" srcOrd="0" destOrd="1" presId="urn:microsoft.com/office/officeart/2005/8/layout/bProcess3"/>
    <dgm:cxn modelId="{3D80451B-92AA-45E2-93DB-70790834C516}" type="presOf" srcId="{9AF23C15-A8F4-4907-BAE0-2B3AA9FB67F8}" destId="{DCD9B944-4750-458A-BFF9-8B38F7E662C8}" srcOrd="0" destOrd="1" presId="urn:microsoft.com/office/officeart/2005/8/layout/bProcess3"/>
    <dgm:cxn modelId="{B6D07D8A-4FFA-4DC2-961E-6FC132B82CAE}" type="presOf" srcId="{4A5A5D43-8705-403A-A8A9-E318B0336A97}" destId="{2A799070-48B4-4F43-AFC7-82E06424D4CB}" srcOrd="0" destOrd="0" presId="urn:microsoft.com/office/officeart/2005/8/layout/bProcess3"/>
    <dgm:cxn modelId="{40A470FB-EF33-498A-B4F5-29BEEF2FB426}" type="presOf" srcId="{31B71527-D8AF-405D-89A1-BE97082987C0}" destId="{830C2A98-294E-421F-83AC-3AA1CF8B270F}" srcOrd="1" destOrd="0" presId="urn:microsoft.com/office/officeart/2005/8/layout/bProcess3"/>
    <dgm:cxn modelId="{FEE1579A-3B06-4AC7-B30E-066511DEB65A}" type="presOf" srcId="{DB52AF1D-A366-4E9D-8BCA-005D80BDA12C}" destId="{002EF8A9-2CB8-4B17-B7AC-2B977A94680A}" srcOrd="0" destOrd="1" presId="urn:microsoft.com/office/officeart/2005/8/layout/bProcess3"/>
    <dgm:cxn modelId="{6BF7BD24-BE81-44C0-AC51-BE2429074779}" type="presOf" srcId="{41F1C8C2-463F-4939-B68E-0B8D9E11B3CB}" destId="{8CA2CF02-505F-4D69-94B1-F50A1545D149}" srcOrd="1" destOrd="0" presId="urn:microsoft.com/office/officeart/2005/8/layout/bProcess3"/>
    <dgm:cxn modelId="{FCBB82D5-23AA-46BE-B9F7-4C6163CCD037}" srcId="{B7635A4B-102A-4A3B-A1A4-04A604C88094}" destId="{AE4A3B13-8BBD-4F6B-BF4E-4C1015DD5169}" srcOrd="2" destOrd="0" parTransId="{59EE7733-3EBD-4D4C-B50C-6518B6B0B061}" sibTransId="{18677387-8EAA-49A6-BB54-4B6DDFF13AD4}"/>
    <dgm:cxn modelId="{ABBFE649-9094-4DBC-9216-44BFD60DF347}" type="presOf" srcId="{F9883C4D-2FC1-4382-99F0-6199281C24ED}" destId="{66918356-BAE0-4E3F-9FB4-5D1229D7BFE3}" srcOrd="1" destOrd="0" presId="urn:microsoft.com/office/officeart/2005/8/layout/bProcess3"/>
    <dgm:cxn modelId="{C7F6345B-4E90-4913-B083-7FFB7602C97E}" srcId="{B7635A4B-102A-4A3B-A1A4-04A604C88094}" destId="{DD78C3FC-33CA-4B2C-91B6-B89089062821}" srcOrd="1" destOrd="0" parTransId="{ED946119-2D0D-4DB3-A6D9-05471E6C5149}" sibTransId="{F47E559C-9BE2-475E-BBA9-BC7116D672FA}"/>
    <dgm:cxn modelId="{039512AB-799A-4E82-8FD0-0A0914074940}" srcId="{B7635A4B-102A-4A3B-A1A4-04A604C88094}" destId="{53B1A5EF-1EDF-4282-9952-C33778CCB1E1}" srcOrd="6" destOrd="0" parTransId="{65B7E6EB-0874-4864-AC86-46A21109EF04}" sibTransId="{4A5A5D43-8705-403A-A8A9-E318B0336A97}"/>
    <dgm:cxn modelId="{9C8DD9A4-4119-4EC1-B8C5-5907046048D2}" srcId="{B7635A4B-102A-4A3B-A1A4-04A604C88094}" destId="{95018BC2-13AA-4F89-A968-BFB9E2CA97E3}" srcOrd="7" destOrd="0" parTransId="{C7AD522B-332D-4087-A375-DB8D9171499B}" sibTransId="{31B71527-D8AF-405D-89A1-BE97082987C0}"/>
    <dgm:cxn modelId="{A46727BB-0118-451B-86F4-F98CE7E5272D}" type="presOf" srcId="{FFD3E45D-DC24-4DFA-9CF8-16A10647993F}" destId="{EDE60C8F-FD3A-4F99-A180-CB705B8BA7A0}" srcOrd="1" destOrd="0" presId="urn:microsoft.com/office/officeart/2005/8/layout/bProcess3"/>
    <dgm:cxn modelId="{22746992-90F9-423F-9BAC-F59AFE3469E7}" srcId="{96E4E1CA-04C9-4348-A3CE-799A60BBF13D}" destId="{C23C912B-3D94-4C91-9CD9-445BEBCDA1F9}" srcOrd="1" destOrd="0" parTransId="{731D0195-8508-4EAD-91B7-FFACF002F708}" sibTransId="{840C33C1-AE5B-4DB6-99F1-77D3D1FAB3CA}"/>
    <dgm:cxn modelId="{8A813EA1-EEE2-44BE-9B8A-F1259C3512D5}" type="presOf" srcId="{18677387-8EAA-49A6-BB54-4B6DDFF13AD4}" destId="{90B30D94-BEF2-49A3-AB49-ADD38E2DEF98}" srcOrd="0" destOrd="0" presId="urn:microsoft.com/office/officeart/2005/8/layout/bProcess3"/>
    <dgm:cxn modelId="{277E8EB2-CE32-4074-9D18-9A0C61485DF8}" srcId="{B7635A4B-102A-4A3B-A1A4-04A604C88094}" destId="{ECBF7F05-4BE2-43B7-8046-534CABD7B230}" srcOrd="10" destOrd="0" parTransId="{F9DF68F9-F97A-44C7-8EE4-E8705F4746D5}" sibTransId="{41F1C8C2-463F-4939-B68E-0B8D9E11B3CB}"/>
    <dgm:cxn modelId="{76EF4D02-1314-489A-A981-DA23FE93A8CA}" srcId="{B7635A4B-102A-4A3B-A1A4-04A604C88094}" destId="{F3F54F0F-8FEB-42CF-B640-D978809E37D5}" srcOrd="13" destOrd="0" parTransId="{903D63A3-BA58-4460-AB98-09069F083879}" sibTransId="{2A976D80-4393-4BF3-9FC1-CA11EC4421CC}"/>
    <dgm:cxn modelId="{2E8BA6F0-B2F1-4CAF-9359-9DDE0CC66CBF}" srcId="{15AFC356-8E19-47F2-8CB2-7EE15B7CA8DA}" destId="{9AF23C15-A8F4-4907-BAE0-2B3AA9FB67F8}" srcOrd="0" destOrd="0" parTransId="{06CB4725-55C9-4DE9-AAFB-824CE2F5F4BC}" sibTransId="{A032F7EB-76D3-4E3D-AD94-6BF915DB8C52}"/>
    <dgm:cxn modelId="{A5F5A9F3-A04F-45E9-B88B-E75CCA3C3B18}" srcId="{B7635A4B-102A-4A3B-A1A4-04A604C88094}" destId="{EC5C72CC-211B-4822-A905-B8E3FE776FFC}" srcOrd="9" destOrd="0" parTransId="{DB6B71B1-90F9-44F8-A93A-8A13A1679EE7}" sibTransId="{9DA4E207-43DA-4013-8131-9CC254C2A5FC}"/>
    <dgm:cxn modelId="{7371B7B2-D6AD-43B5-BB76-2533273A6B11}" type="presOf" srcId="{D30065C7-8C01-43F0-8D3F-4BF7CA0ED6D0}" destId="{7094A70B-236A-4C24-B21D-E2AF5594D7B3}" srcOrd="0" destOrd="0" presId="urn:microsoft.com/office/officeart/2005/8/layout/bProcess3"/>
    <dgm:cxn modelId="{7A0FD293-ABEA-4DD0-B9A5-3CB12116F2EA}" type="presOf" srcId="{EDCF86B3-76C8-4BCF-B5B4-01F7CFF9AEE4}" destId="{ACCD400D-2147-40C3-BF7D-A7FE2075DF99}" srcOrd="0" destOrd="1" presId="urn:microsoft.com/office/officeart/2005/8/layout/bProcess3"/>
    <dgm:cxn modelId="{2CD50BB6-D17B-4BF1-B05D-9A46475BE106}" type="presOf" srcId="{8CC76FB0-F845-4D14-83B5-947A74BC9BE4}" destId="{F5AE4681-8F07-422F-8EEA-7FFA32C16298}" srcOrd="0" destOrd="0" presId="urn:microsoft.com/office/officeart/2005/8/layout/bProcess3"/>
    <dgm:cxn modelId="{8209797C-3E16-4A95-A790-B4BAB1EEBF2F}" type="presOf" srcId="{53B1A5EF-1EDF-4282-9952-C33778CCB1E1}" destId="{ACCD400D-2147-40C3-BF7D-A7FE2075DF99}" srcOrd="0" destOrd="0" presId="urn:microsoft.com/office/officeart/2005/8/layout/bProcess3"/>
    <dgm:cxn modelId="{A6AB4867-FAEC-4879-900C-26BF7FD12CB3}" type="presOf" srcId="{D1F4B254-44F6-451A-A819-970FD70E6A66}" destId="{002EF8A9-2CB8-4B17-B7AC-2B977A94680A}" srcOrd="0" destOrd="0" presId="urn:microsoft.com/office/officeart/2005/8/layout/bProcess3"/>
    <dgm:cxn modelId="{F6D1A655-5036-46AA-94EF-70473E0BFE05}" type="presOf" srcId="{B7635A4B-102A-4A3B-A1A4-04A604C88094}" destId="{77377198-AAC8-4F3E-86BE-4D0EFD559D92}" srcOrd="0" destOrd="0" presId="urn:microsoft.com/office/officeart/2005/8/layout/bProcess3"/>
    <dgm:cxn modelId="{EA856547-3F51-49E0-A3C4-E4FAEE723F6B}" type="presOf" srcId="{815B1A73-B743-45BD-9118-E2DEEC725AEA}" destId="{67DB9F43-A958-4BBE-AE08-99BE7CA0A02B}" srcOrd="0" destOrd="1" presId="urn:microsoft.com/office/officeart/2005/8/layout/bProcess3"/>
    <dgm:cxn modelId="{2B116AAF-F374-41A8-B99A-B8AA15C386CD}" srcId="{B7635A4B-102A-4A3B-A1A4-04A604C88094}" destId="{63FD69A2-2DE1-4440-B440-8A0A2187B31F}" srcOrd="12" destOrd="0" parTransId="{FE86D223-0853-451C-ACCB-5BD2179E23A8}" sibTransId="{F9883C4D-2FC1-4382-99F0-6199281C24ED}"/>
    <dgm:cxn modelId="{083E6A25-F7F6-4D8B-8B1A-5532A4A5F22E}" srcId="{B7635A4B-102A-4A3B-A1A4-04A604C88094}" destId="{D30065C7-8C01-43F0-8D3F-4BF7CA0ED6D0}" srcOrd="5" destOrd="0" parTransId="{48A9806A-2978-44F9-86AA-251FDEF96B78}" sibTransId="{2D0AB617-98D8-4108-B692-E25ED17D073C}"/>
    <dgm:cxn modelId="{7AB251ED-90EE-4014-813B-CAFDE249E64B}" type="presOf" srcId="{D2A50AC1-7978-4416-8B38-591A1F80F957}" destId="{96C0A49E-95E3-401C-9D22-434412FAA114}" srcOrd="0" destOrd="1" presId="urn:microsoft.com/office/officeart/2005/8/layout/bProcess3"/>
    <dgm:cxn modelId="{969A732F-30A1-4CED-91C0-9585E94209D4}" type="presOf" srcId="{9DA4E207-43DA-4013-8131-9CC254C2A5FC}" destId="{0875049E-3912-4183-B016-C14045E91E4D}" srcOrd="0" destOrd="0" presId="urn:microsoft.com/office/officeart/2005/8/layout/bProcess3"/>
    <dgm:cxn modelId="{62E4439F-A0EB-4170-9BD8-FBC4F4D4BED6}" type="presOf" srcId="{09040404-FE0E-49B3-8528-855ABC89C09F}" destId="{F4362B1C-9632-4091-A98F-FDD57311F12C}" srcOrd="0" destOrd="1" presId="urn:microsoft.com/office/officeart/2005/8/layout/bProcess3"/>
    <dgm:cxn modelId="{B49EE23C-A87A-4629-86E4-EE6A128EF584}" srcId="{53B1A5EF-1EDF-4282-9952-C33778CCB1E1}" destId="{EDCF86B3-76C8-4BCF-B5B4-01F7CFF9AEE4}" srcOrd="0" destOrd="0" parTransId="{E86C5724-377A-4FC7-B679-3B7E7C4117EC}" sibTransId="{5BD57D93-B456-47A5-B549-4F84921475A2}"/>
    <dgm:cxn modelId="{8D4FC580-0B5B-4FC4-92E2-0F4E7EB45489}" type="presOf" srcId="{1BE0C075-D95D-40C4-B1FA-74B90084CDCD}" destId="{D53E40AA-0FF8-4D09-9932-1431E332697A}" srcOrd="0" destOrd="0" presId="urn:microsoft.com/office/officeart/2005/8/layout/bProcess3"/>
    <dgm:cxn modelId="{D00E16FD-64A8-4E55-AA6A-EE6497DD7E2E}" type="presParOf" srcId="{77377198-AAC8-4F3E-86BE-4D0EFD559D92}" destId="{F5AE4681-8F07-422F-8EEA-7FFA32C16298}" srcOrd="0" destOrd="0" presId="urn:microsoft.com/office/officeart/2005/8/layout/bProcess3"/>
    <dgm:cxn modelId="{D6F89FF0-82DD-4FCA-BD8C-C003DD75F4D6}" type="presParOf" srcId="{77377198-AAC8-4F3E-86BE-4D0EFD559D92}" destId="{D53E40AA-0FF8-4D09-9932-1431E332697A}" srcOrd="1" destOrd="0" presId="urn:microsoft.com/office/officeart/2005/8/layout/bProcess3"/>
    <dgm:cxn modelId="{E06C9831-59EF-4F1A-847C-99E9EFC8985F}" type="presParOf" srcId="{D53E40AA-0FF8-4D09-9932-1431E332697A}" destId="{B23EDF73-4A07-4C4B-8C8F-4F88E1CE7092}" srcOrd="0" destOrd="0" presId="urn:microsoft.com/office/officeart/2005/8/layout/bProcess3"/>
    <dgm:cxn modelId="{F08672F2-4189-4CCE-BE37-B33AF127057F}" type="presParOf" srcId="{77377198-AAC8-4F3E-86BE-4D0EFD559D92}" destId="{52ED8A81-F8ED-47F8-9177-95816ED4A6A3}" srcOrd="2" destOrd="0" presId="urn:microsoft.com/office/officeart/2005/8/layout/bProcess3"/>
    <dgm:cxn modelId="{5138C5E5-BCC4-44E0-8825-967E3AD21994}" type="presParOf" srcId="{77377198-AAC8-4F3E-86BE-4D0EFD559D92}" destId="{1D78CA0B-A56A-4B37-95D0-C4CF4972D771}" srcOrd="3" destOrd="0" presId="urn:microsoft.com/office/officeart/2005/8/layout/bProcess3"/>
    <dgm:cxn modelId="{06D576F0-8050-41F2-BC05-06106D5161ED}" type="presParOf" srcId="{1D78CA0B-A56A-4B37-95D0-C4CF4972D771}" destId="{FE8BBD80-5056-42DC-A94A-B469CF13DC24}" srcOrd="0" destOrd="0" presId="urn:microsoft.com/office/officeart/2005/8/layout/bProcess3"/>
    <dgm:cxn modelId="{028E5F32-B3DA-4C26-BCEA-E549EE3A15E1}" type="presParOf" srcId="{77377198-AAC8-4F3E-86BE-4D0EFD559D92}" destId="{3252018A-63C2-43AB-B856-219BD897C2A8}" srcOrd="4" destOrd="0" presId="urn:microsoft.com/office/officeart/2005/8/layout/bProcess3"/>
    <dgm:cxn modelId="{68E823C8-1933-4466-9149-904491244E0C}" type="presParOf" srcId="{77377198-AAC8-4F3E-86BE-4D0EFD559D92}" destId="{90B30D94-BEF2-49A3-AB49-ADD38E2DEF98}" srcOrd="5" destOrd="0" presId="urn:microsoft.com/office/officeart/2005/8/layout/bProcess3"/>
    <dgm:cxn modelId="{196F1A22-0982-4900-90C7-B9B50FB89DAD}" type="presParOf" srcId="{90B30D94-BEF2-49A3-AB49-ADD38E2DEF98}" destId="{FBADB4E5-1E5B-4287-AEDF-0684BE587F17}" srcOrd="0" destOrd="0" presId="urn:microsoft.com/office/officeart/2005/8/layout/bProcess3"/>
    <dgm:cxn modelId="{DC742994-106E-46E5-A8F1-64C9811B5117}" type="presParOf" srcId="{77377198-AAC8-4F3E-86BE-4D0EFD559D92}" destId="{002EF8A9-2CB8-4B17-B7AC-2B977A94680A}" srcOrd="6" destOrd="0" presId="urn:microsoft.com/office/officeart/2005/8/layout/bProcess3"/>
    <dgm:cxn modelId="{3E1C21B0-75B9-4579-9786-F8C058B3663C}" type="presParOf" srcId="{77377198-AAC8-4F3E-86BE-4D0EFD559D92}" destId="{C1CEF227-7177-461B-AFFD-FA6A5A3D230F}" srcOrd="7" destOrd="0" presId="urn:microsoft.com/office/officeart/2005/8/layout/bProcess3"/>
    <dgm:cxn modelId="{19004921-B338-43B9-A8CE-F9076743AF45}" type="presParOf" srcId="{C1CEF227-7177-461B-AFFD-FA6A5A3D230F}" destId="{A6A5E806-7A28-4553-999C-C371365A7A30}" srcOrd="0" destOrd="0" presId="urn:microsoft.com/office/officeart/2005/8/layout/bProcess3"/>
    <dgm:cxn modelId="{01A7C70C-2C5C-473B-B800-E01318A981ED}" type="presParOf" srcId="{77377198-AAC8-4F3E-86BE-4D0EFD559D92}" destId="{6C941394-2144-47FE-AE21-A067108FE414}" srcOrd="8" destOrd="0" presId="urn:microsoft.com/office/officeart/2005/8/layout/bProcess3"/>
    <dgm:cxn modelId="{BCDDCE97-47FB-41E3-875B-E6DAEA4246CA}" type="presParOf" srcId="{77377198-AAC8-4F3E-86BE-4D0EFD559D92}" destId="{34F6C3CB-B742-4E69-A083-63583A984BD2}" srcOrd="9" destOrd="0" presId="urn:microsoft.com/office/officeart/2005/8/layout/bProcess3"/>
    <dgm:cxn modelId="{936BC547-06A2-4F29-9DD6-443E5EF2C33C}" type="presParOf" srcId="{34F6C3CB-B742-4E69-A083-63583A984BD2}" destId="{08270E8D-7BB9-4515-80A4-FC202DD9FEC2}" srcOrd="0" destOrd="0" presId="urn:microsoft.com/office/officeart/2005/8/layout/bProcess3"/>
    <dgm:cxn modelId="{4462FFE2-F9D7-4E0A-A277-AACE814BCB8C}" type="presParOf" srcId="{77377198-AAC8-4F3E-86BE-4D0EFD559D92}" destId="{7094A70B-236A-4C24-B21D-E2AF5594D7B3}" srcOrd="10" destOrd="0" presId="urn:microsoft.com/office/officeart/2005/8/layout/bProcess3"/>
    <dgm:cxn modelId="{AB4BD8C7-E4A9-434F-AD95-5E618E16EB23}" type="presParOf" srcId="{77377198-AAC8-4F3E-86BE-4D0EFD559D92}" destId="{B2D6E934-E077-45B0-8F17-94E0CB9D09BA}" srcOrd="11" destOrd="0" presId="urn:microsoft.com/office/officeart/2005/8/layout/bProcess3"/>
    <dgm:cxn modelId="{DB74688F-0BAE-4F99-9263-7D0B9B466A2A}" type="presParOf" srcId="{B2D6E934-E077-45B0-8F17-94E0CB9D09BA}" destId="{756469DC-C1DC-4ADE-85D0-26337287F4A0}" srcOrd="0" destOrd="0" presId="urn:microsoft.com/office/officeart/2005/8/layout/bProcess3"/>
    <dgm:cxn modelId="{C854AF61-AA9A-47D3-85C6-DF03F8362C37}" type="presParOf" srcId="{77377198-AAC8-4F3E-86BE-4D0EFD559D92}" destId="{ACCD400D-2147-40C3-BF7D-A7FE2075DF99}" srcOrd="12" destOrd="0" presId="urn:microsoft.com/office/officeart/2005/8/layout/bProcess3"/>
    <dgm:cxn modelId="{3569614C-77A3-4069-96C4-E61F01A99255}" type="presParOf" srcId="{77377198-AAC8-4F3E-86BE-4D0EFD559D92}" destId="{2A799070-48B4-4F43-AFC7-82E06424D4CB}" srcOrd="13" destOrd="0" presId="urn:microsoft.com/office/officeart/2005/8/layout/bProcess3"/>
    <dgm:cxn modelId="{89FC4151-7225-4468-8ADC-4C49EFAD7B35}" type="presParOf" srcId="{2A799070-48B4-4F43-AFC7-82E06424D4CB}" destId="{C3019A45-444E-46BD-8B0F-73740A3C3F76}" srcOrd="0" destOrd="0" presId="urn:microsoft.com/office/officeart/2005/8/layout/bProcess3"/>
    <dgm:cxn modelId="{2047BC53-FAFB-4507-A80B-D796AEE4FE00}" type="presParOf" srcId="{77377198-AAC8-4F3E-86BE-4D0EFD559D92}" destId="{16F6E7FC-4E12-47E3-AE51-732D8E01270E}" srcOrd="14" destOrd="0" presId="urn:microsoft.com/office/officeart/2005/8/layout/bProcess3"/>
    <dgm:cxn modelId="{74023495-C649-452A-92D6-452232973246}" type="presParOf" srcId="{77377198-AAC8-4F3E-86BE-4D0EFD559D92}" destId="{F164CFBE-A36B-49F7-BFBC-9FF059BB746F}" srcOrd="15" destOrd="0" presId="urn:microsoft.com/office/officeart/2005/8/layout/bProcess3"/>
    <dgm:cxn modelId="{A7379A67-31BF-47AA-8E92-67E85B668CAA}" type="presParOf" srcId="{F164CFBE-A36B-49F7-BFBC-9FF059BB746F}" destId="{830C2A98-294E-421F-83AC-3AA1CF8B270F}" srcOrd="0" destOrd="0" presId="urn:microsoft.com/office/officeart/2005/8/layout/bProcess3"/>
    <dgm:cxn modelId="{028B7298-1BE7-4366-AC85-BFCE759DC86E}" type="presParOf" srcId="{77377198-AAC8-4F3E-86BE-4D0EFD559D92}" destId="{67DB9F43-A958-4BBE-AE08-99BE7CA0A02B}" srcOrd="16" destOrd="0" presId="urn:microsoft.com/office/officeart/2005/8/layout/bProcess3"/>
    <dgm:cxn modelId="{73B49058-0B1E-46F2-A988-0F9E618EF510}" type="presParOf" srcId="{77377198-AAC8-4F3E-86BE-4D0EFD559D92}" destId="{6F8CF278-37BC-46F2-AF82-A0BCB65C91AD}" srcOrd="17" destOrd="0" presId="urn:microsoft.com/office/officeart/2005/8/layout/bProcess3"/>
    <dgm:cxn modelId="{6E2CFDFD-6396-49E1-AF69-B32EEE574D32}" type="presParOf" srcId="{6F8CF278-37BC-46F2-AF82-A0BCB65C91AD}" destId="{2663B670-A7D5-4AD0-9292-90B2AE8FF562}" srcOrd="0" destOrd="0" presId="urn:microsoft.com/office/officeart/2005/8/layout/bProcess3"/>
    <dgm:cxn modelId="{7CD0492A-7AC3-429C-8E65-38FF805554CF}" type="presParOf" srcId="{77377198-AAC8-4F3E-86BE-4D0EFD559D92}" destId="{217E4BD5-1DB8-4774-A1E3-AEE9FB81D411}" srcOrd="18" destOrd="0" presId="urn:microsoft.com/office/officeart/2005/8/layout/bProcess3"/>
    <dgm:cxn modelId="{C11BD15F-DD4C-46E9-B3CF-FDC98859DE45}" type="presParOf" srcId="{77377198-AAC8-4F3E-86BE-4D0EFD559D92}" destId="{0875049E-3912-4183-B016-C14045E91E4D}" srcOrd="19" destOrd="0" presId="urn:microsoft.com/office/officeart/2005/8/layout/bProcess3"/>
    <dgm:cxn modelId="{C2DE7F90-D7C8-4BE3-B8DF-7065CD9CA923}" type="presParOf" srcId="{0875049E-3912-4183-B016-C14045E91E4D}" destId="{9A28770D-BA95-4684-86D5-58DE79A43923}" srcOrd="0" destOrd="0" presId="urn:microsoft.com/office/officeart/2005/8/layout/bProcess3"/>
    <dgm:cxn modelId="{D1D414F3-12AA-45C1-ABF6-6A2AE8A212CC}" type="presParOf" srcId="{77377198-AAC8-4F3E-86BE-4D0EFD559D92}" destId="{71040FF9-252E-4E3F-A894-2EAB05E63910}" srcOrd="20" destOrd="0" presId="urn:microsoft.com/office/officeart/2005/8/layout/bProcess3"/>
    <dgm:cxn modelId="{1AD567E0-4584-46C6-B7FB-383562A0737B}" type="presParOf" srcId="{77377198-AAC8-4F3E-86BE-4D0EFD559D92}" destId="{285AD3A1-9189-4A84-A6B0-54D5E96ABF5A}" srcOrd="21" destOrd="0" presId="urn:microsoft.com/office/officeart/2005/8/layout/bProcess3"/>
    <dgm:cxn modelId="{799A854B-36DA-498E-A984-9B1485375B6D}" type="presParOf" srcId="{285AD3A1-9189-4A84-A6B0-54D5E96ABF5A}" destId="{8CA2CF02-505F-4D69-94B1-F50A1545D149}" srcOrd="0" destOrd="0" presId="urn:microsoft.com/office/officeart/2005/8/layout/bProcess3"/>
    <dgm:cxn modelId="{CB6AA3EE-0068-42BA-8B34-9F88940B20DA}" type="presParOf" srcId="{77377198-AAC8-4F3E-86BE-4D0EFD559D92}" destId="{DCD9B944-4750-458A-BFF9-8B38F7E662C8}" srcOrd="22" destOrd="0" presId="urn:microsoft.com/office/officeart/2005/8/layout/bProcess3"/>
    <dgm:cxn modelId="{8EF821E1-30D4-456B-A31A-D1252A7CBB26}" type="presParOf" srcId="{77377198-AAC8-4F3E-86BE-4D0EFD559D92}" destId="{75C7F75B-CA62-46AA-96B6-F1C7A23B6777}" srcOrd="23" destOrd="0" presId="urn:microsoft.com/office/officeart/2005/8/layout/bProcess3"/>
    <dgm:cxn modelId="{2CD6CE64-673A-489C-8973-FB5DBB2C1FAC}" type="presParOf" srcId="{75C7F75B-CA62-46AA-96B6-F1C7A23B6777}" destId="{EDE60C8F-FD3A-4F99-A180-CB705B8BA7A0}" srcOrd="0" destOrd="0" presId="urn:microsoft.com/office/officeart/2005/8/layout/bProcess3"/>
    <dgm:cxn modelId="{AF4A7002-52C5-494D-8718-AEB249275B81}" type="presParOf" srcId="{77377198-AAC8-4F3E-86BE-4D0EFD559D92}" destId="{96C0A49E-95E3-401C-9D22-434412FAA114}" srcOrd="24" destOrd="0" presId="urn:microsoft.com/office/officeart/2005/8/layout/bProcess3"/>
    <dgm:cxn modelId="{FB090388-399F-4B2D-974B-24CD7F2F2FFC}" type="presParOf" srcId="{77377198-AAC8-4F3E-86BE-4D0EFD559D92}" destId="{42F50DCD-A245-4346-9D72-69E04B3AB2A0}" srcOrd="25" destOrd="0" presId="urn:microsoft.com/office/officeart/2005/8/layout/bProcess3"/>
    <dgm:cxn modelId="{44CCC5C9-F3A6-48F6-B406-80EF32A4448D}" type="presParOf" srcId="{42F50DCD-A245-4346-9D72-69E04B3AB2A0}" destId="{66918356-BAE0-4E3F-9FB4-5D1229D7BFE3}" srcOrd="0" destOrd="0" presId="urn:microsoft.com/office/officeart/2005/8/layout/bProcess3"/>
    <dgm:cxn modelId="{76E323DF-D520-412C-8724-70920B084C61}" type="presParOf" srcId="{77377198-AAC8-4F3E-86BE-4D0EFD559D92}" destId="{F4362B1C-9632-4091-A98F-FDD57311F12C}" srcOrd="2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453B43-9728-4DF1-A15F-52878E5BE2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5A7D2A8-3A1D-4CCC-B869-F7A9D8EF3F79}">
      <dgm:prSet phldrT="[Text]"/>
      <dgm:spPr/>
      <dgm:t>
        <a:bodyPr/>
        <a:lstStyle/>
        <a:p>
          <a:r>
            <a:rPr lang="en-US" dirty="0" smtClean="0"/>
            <a:t>All structures operate correctly and will not fail</a:t>
          </a:r>
          <a:endParaRPr lang="en-US" dirty="0"/>
        </a:p>
      </dgm:t>
    </dgm:pt>
    <dgm:pt modelId="{8FA1E6A7-9A51-435F-B741-1CA04A2F36FA}" type="parTrans" cxnId="{10EED842-2AE8-4511-897E-34D47E45E17A}">
      <dgm:prSet/>
      <dgm:spPr/>
      <dgm:t>
        <a:bodyPr/>
        <a:lstStyle/>
        <a:p>
          <a:endParaRPr lang="en-US"/>
        </a:p>
      </dgm:t>
    </dgm:pt>
    <dgm:pt modelId="{7C40D05C-9118-4A48-9AAD-78AA410DE6B5}" type="sibTrans" cxnId="{10EED842-2AE8-4511-897E-34D47E45E17A}">
      <dgm:prSet/>
      <dgm:spPr/>
      <dgm:t>
        <a:bodyPr/>
        <a:lstStyle/>
        <a:p>
          <a:endParaRPr lang="en-US"/>
        </a:p>
      </dgm:t>
    </dgm:pt>
    <dgm:pt modelId="{B1981756-76B7-43AD-BA71-C5EDAEEC0D13}">
      <dgm:prSet phldrT="[Text]"/>
      <dgm:spPr/>
      <dgm:t>
        <a:bodyPr/>
        <a:lstStyle/>
        <a:p>
          <a:r>
            <a:rPr lang="en-US" dirty="0" smtClean="0"/>
            <a:t>Structures will not be obstructed with debris</a:t>
          </a:r>
          <a:endParaRPr lang="en-US" dirty="0"/>
        </a:p>
      </dgm:t>
    </dgm:pt>
    <dgm:pt modelId="{DB53EB46-8207-42FA-A00E-7CB14CFC0BC3}" type="parTrans" cxnId="{FFE6CD3F-14AE-4896-9F28-37571F3EB75A}">
      <dgm:prSet/>
      <dgm:spPr/>
      <dgm:t>
        <a:bodyPr/>
        <a:lstStyle/>
        <a:p>
          <a:endParaRPr lang="en-US"/>
        </a:p>
      </dgm:t>
    </dgm:pt>
    <dgm:pt modelId="{256EC7E9-27E5-485E-A913-37CE8D47E815}" type="sibTrans" cxnId="{FFE6CD3F-14AE-4896-9F28-37571F3EB75A}">
      <dgm:prSet/>
      <dgm:spPr/>
      <dgm:t>
        <a:bodyPr/>
        <a:lstStyle/>
        <a:p>
          <a:endParaRPr lang="en-US"/>
        </a:p>
      </dgm:t>
    </dgm:pt>
    <dgm:pt modelId="{58FA91D8-4282-4D15-8A1F-608AD0B3D28B}">
      <dgm:prSet phldrT="[Text]"/>
      <dgm:spPr/>
      <dgm:t>
        <a:bodyPr/>
        <a:lstStyle/>
        <a:p>
          <a:r>
            <a:rPr lang="en-US" dirty="0" smtClean="0"/>
            <a:t>Only existing conditions are considered</a:t>
          </a:r>
          <a:endParaRPr lang="en-US" dirty="0"/>
        </a:p>
      </dgm:t>
    </dgm:pt>
    <dgm:pt modelId="{B228CD7A-6A95-46B9-956A-0CDA57BCE496}" type="parTrans" cxnId="{17E51C16-B278-46F9-9D82-52AD65A782D0}">
      <dgm:prSet/>
      <dgm:spPr/>
      <dgm:t>
        <a:bodyPr/>
        <a:lstStyle/>
        <a:p>
          <a:endParaRPr lang="en-US"/>
        </a:p>
      </dgm:t>
    </dgm:pt>
    <dgm:pt modelId="{48ED4AA7-B6D0-456B-80FF-4E3AE99CBA03}" type="sibTrans" cxnId="{17E51C16-B278-46F9-9D82-52AD65A782D0}">
      <dgm:prSet/>
      <dgm:spPr/>
      <dgm:t>
        <a:bodyPr/>
        <a:lstStyle/>
        <a:p>
          <a:endParaRPr lang="en-US"/>
        </a:p>
      </dgm:t>
    </dgm:pt>
    <dgm:pt modelId="{C4A346D6-71A8-42EA-859F-F62828E10E4D}">
      <dgm:prSet phldrT="[Text]"/>
      <dgm:spPr/>
      <dgm:t>
        <a:bodyPr/>
        <a:lstStyle/>
        <a:p>
          <a:r>
            <a:rPr lang="en-US" dirty="0" smtClean="0"/>
            <a:t>Degree of uncertainty of the science</a:t>
          </a:r>
          <a:endParaRPr lang="en-US" dirty="0"/>
        </a:p>
      </dgm:t>
    </dgm:pt>
    <dgm:pt modelId="{5B2FA65B-262D-49D5-9335-C58D182C9374}" type="parTrans" cxnId="{2D2F42B4-6106-4FE9-8821-3E534866E961}">
      <dgm:prSet/>
      <dgm:spPr/>
      <dgm:t>
        <a:bodyPr/>
        <a:lstStyle/>
        <a:p>
          <a:endParaRPr lang="en-US"/>
        </a:p>
      </dgm:t>
    </dgm:pt>
    <dgm:pt modelId="{A65E8B88-5554-4EDC-9CB8-7BE4A3E59B7F}" type="sibTrans" cxnId="{2D2F42B4-6106-4FE9-8821-3E534866E961}">
      <dgm:prSet/>
      <dgm:spPr/>
      <dgm:t>
        <a:bodyPr/>
        <a:lstStyle/>
        <a:p>
          <a:endParaRPr lang="en-US"/>
        </a:p>
      </dgm:t>
    </dgm:pt>
    <dgm:pt modelId="{75E1E5D9-0013-4AA7-AC0F-90762A6E0637}" type="pres">
      <dgm:prSet presAssocID="{ED453B43-9728-4DF1-A15F-52878E5BE21E}" presName="diagram" presStyleCnt="0">
        <dgm:presLayoutVars>
          <dgm:dir/>
          <dgm:resizeHandles val="exact"/>
        </dgm:presLayoutVars>
      </dgm:prSet>
      <dgm:spPr/>
      <dgm:t>
        <a:bodyPr/>
        <a:lstStyle/>
        <a:p>
          <a:endParaRPr lang="en-US"/>
        </a:p>
      </dgm:t>
    </dgm:pt>
    <dgm:pt modelId="{40078865-0754-4E1A-B672-6FFC8AC4C003}" type="pres">
      <dgm:prSet presAssocID="{F5A7D2A8-3A1D-4CCC-B869-F7A9D8EF3F79}" presName="node" presStyleLbl="node1" presStyleIdx="0" presStyleCnt="4">
        <dgm:presLayoutVars>
          <dgm:bulletEnabled val="1"/>
        </dgm:presLayoutVars>
      </dgm:prSet>
      <dgm:spPr/>
      <dgm:t>
        <a:bodyPr/>
        <a:lstStyle/>
        <a:p>
          <a:endParaRPr lang="en-US"/>
        </a:p>
      </dgm:t>
    </dgm:pt>
    <dgm:pt modelId="{4C9FDA60-F92E-41A1-8453-857BCA8E1253}" type="pres">
      <dgm:prSet presAssocID="{7C40D05C-9118-4A48-9AAD-78AA410DE6B5}" presName="sibTrans" presStyleCnt="0"/>
      <dgm:spPr/>
    </dgm:pt>
    <dgm:pt modelId="{93F6EA5D-C879-4221-ACF6-5306C168AD84}" type="pres">
      <dgm:prSet presAssocID="{B1981756-76B7-43AD-BA71-C5EDAEEC0D13}" presName="node" presStyleLbl="node1" presStyleIdx="1" presStyleCnt="4">
        <dgm:presLayoutVars>
          <dgm:bulletEnabled val="1"/>
        </dgm:presLayoutVars>
      </dgm:prSet>
      <dgm:spPr/>
      <dgm:t>
        <a:bodyPr/>
        <a:lstStyle/>
        <a:p>
          <a:endParaRPr lang="en-US"/>
        </a:p>
      </dgm:t>
    </dgm:pt>
    <dgm:pt modelId="{7727552E-B776-46A7-B95E-E7E57EAD03D2}" type="pres">
      <dgm:prSet presAssocID="{256EC7E9-27E5-485E-A913-37CE8D47E815}" presName="sibTrans" presStyleCnt="0"/>
      <dgm:spPr/>
    </dgm:pt>
    <dgm:pt modelId="{A5BC7650-8B0B-4FF5-B67B-D0C335AEAE8B}" type="pres">
      <dgm:prSet presAssocID="{58FA91D8-4282-4D15-8A1F-608AD0B3D28B}" presName="node" presStyleLbl="node1" presStyleIdx="2" presStyleCnt="4">
        <dgm:presLayoutVars>
          <dgm:bulletEnabled val="1"/>
        </dgm:presLayoutVars>
      </dgm:prSet>
      <dgm:spPr/>
      <dgm:t>
        <a:bodyPr/>
        <a:lstStyle/>
        <a:p>
          <a:endParaRPr lang="en-US"/>
        </a:p>
      </dgm:t>
    </dgm:pt>
    <dgm:pt modelId="{4A9536BF-4830-406C-985E-159AB31B6DF0}" type="pres">
      <dgm:prSet presAssocID="{48ED4AA7-B6D0-456B-80FF-4E3AE99CBA03}" presName="sibTrans" presStyleCnt="0"/>
      <dgm:spPr/>
    </dgm:pt>
    <dgm:pt modelId="{558B7CDD-BA75-4AF0-9783-0EABB4D31153}" type="pres">
      <dgm:prSet presAssocID="{C4A346D6-71A8-42EA-859F-F62828E10E4D}" presName="node" presStyleLbl="node1" presStyleIdx="3" presStyleCnt="4">
        <dgm:presLayoutVars>
          <dgm:bulletEnabled val="1"/>
        </dgm:presLayoutVars>
      </dgm:prSet>
      <dgm:spPr/>
      <dgm:t>
        <a:bodyPr/>
        <a:lstStyle/>
        <a:p>
          <a:endParaRPr lang="en-US"/>
        </a:p>
      </dgm:t>
    </dgm:pt>
  </dgm:ptLst>
  <dgm:cxnLst>
    <dgm:cxn modelId="{7BF3914E-CCC5-4BE0-97BA-09F11DBF27A3}" type="presOf" srcId="{B1981756-76B7-43AD-BA71-C5EDAEEC0D13}" destId="{93F6EA5D-C879-4221-ACF6-5306C168AD84}" srcOrd="0" destOrd="0" presId="urn:microsoft.com/office/officeart/2005/8/layout/default"/>
    <dgm:cxn modelId="{6DD49241-9F91-4E30-8D8E-5252CA81CBF5}" type="presOf" srcId="{F5A7D2A8-3A1D-4CCC-B869-F7A9D8EF3F79}" destId="{40078865-0754-4E1A-B672-6FFC8AC4C003}" srcOrd="0" destOrd="0" presId="urn:microsoft.com/office/officeart/2005/8/layout/default"/>
    <dgm:cxn modelId="{17E51C16-B278-46F9-9D82-52AD65A782D0}" srcId="{ED453B43-9728-4DF1-A15F-52878E5BE21E}" destId="{58FA91D8-4282-4D15-8A1F-608AD0B3D28B}" srcOrd="2" destOrd="0" parTransId="{B228CD7A-6A95-46B9-956A-0CDA57BCE496}" sibTransId="{48ED4AA7-B6D0-456B-80FF-4E3AE99CBA03}"/>
    <dgm:cxn modelId="{10EED842-2AE8-4511-897E-34D47E45E17A}" srcId="{ED453B43-9728-4DF1-A15F-52878E5BE21E}" destId="{F5A7D2A8-3A1D-4CCC-B869-F7A9D8EF3F79}" srcOrd="0" destOrd="0" parTransId="{8FA1E6A7-9A51-435F-B741-1CA04A2F36FA}" sibTransId="{7C40D05C-9118-4A48-9AAD-78AA410DE6B5}"/>
    <dgm:cxn modelId="{2D2F42B4-6106-4FE9-8821-3E534866E961}" srcId="{ED453B43-9728-4DF1-A15F-52878E5BE21E}" destId="{C4A346D6-71A8-42EA-859F-F62828E10E4D}" srcOrd="3" destOrd="0" parTransId="{5B2FA65B-262D-49D5-9335-C58D182C9374}" sibTransId="{A65E8B88-5554-4EDC-9CB8-7BE4A3E59B7F}"/>
    <dgm:cxn modelId="{4B127BF3-00FD-484F-ACF0-78C7E40756FD}" type="presOf" srcId="{58FA91D8-4282-4D15-8A1F-608AD0B3D28B}" destId="{A5BC7650-8B0B-4FF5-B67B-D0C335AEAE8B}" srcOrd="0" destOrd="0" presId="urn:microsoft.com/office/officeart/2005/8/layout/default"/>
    <dgm:cxn modelId="{69F00CF9-6319-4712-BA46-B634E40B5899}" type="presOf" srcId="{ED453B43-9728-4DF1-A15F-52878E5BE21E}" destId="{75E1E5D9-0013-4AA7-AC0F-90762A6E0637}" srcOrd="0" destOrd="0" presId="urn:microsoft.com/office/officeart/2005/8/layout/default"/>
    <dgm:cxn modelId="{6B69D235-4995-4A1B-94FF-74F0C2A98F21}" type="presOf" srcId="{C4A346D6-71A8-42EA-859F-F62828E10E4D}" destId="{558B7CDD-BA75-4AF0-9783-0EABB4D31153}" srcOrd="0" destOrd="0" presId="urn:microsoft.com/office/officeart/2005/8/layout/default"/>
    <dgm:cxn modelId="{FFE6CD3F-14AE-4896-9F28-37571F3EB75A}" srcId="{ED453B43-9728-4DF1-A15F-52878E5BE21E}" destId="{B1981756-76B7-43AD-BA71-C5EDAEEC0D13}" srcOrd="1" destOrd="0" parTransId="{DB53EB46-8207-42FA-A00E-7CB14CFC0BC3}" sibTransId="{256EC7E9-27E5-485E-A913-37CE8D47E815}"/>
    <dgm:cxn modelId="{1E23B3BB-97DD-40A9-83C4-C646199A6BAD}" type="presParOf" srcId="{75E1E5D9-0013-4AA7-AC0F-90762A6E0637}" destId="{40078865-0754-4E1A-B672-6FFC8AC4C003}" srcOrd="0" destOrd="0" presId="urn:microsoft.com/office/officeart/2005/8/layout/default"/>
    <dgm:cxn modelId="{CE9243B3-3E9B-4C46-8C22-642E1513DD4E}" type="presParOf" srcId="{75E1E5D9-0013-4AA7-AC0F-90762A6E0637}" destId="{4C9FDA60-F92E-41A1-8453-857BCA8E1253}" srcOrd="1" destOrd="0" presId="urn:microsoft.com/office/officeart/2005/8/layout/default"/>
    <dgm:cxn modelId="{0299026B-67E9-4527-81E8-C2B2251052B8}" type="presParOf" srcId="{75E1E5D9-0013-4AA7-AC0F-90762A6E0637}" destId="{93F6EA5D-C879-4221-ACF6-5306C168AD84}" srcOrd="2" destOrd="0" presId="urn:microsoft.com/office/officeart/2005/8/layout/default"/>
    <dgm:cxn modelId="{846A18DC-FB61-4E9D-AFA5-C6E7A6596971}" type="presParOf" srcId="{75E1E5D9-0013-4AA7-AC0F-90762A6E0637}" destId="{7727552E-B776-46A7-B95E-E7E57EAD03D2}" srcOrd="3" destOrd="0" presId="urn:microsoft.com/office/officeart/2005/8/layout/default"/>
    <dgm:cxn modelId="{5C4891A0-39A1-45B5-AE6E-93A7ACFFD9E2}" type="presParOf" srcId="{75E1E5D9-0013-4AA7-AC0F-90762A6E0637}" destId="{A5BC7650-8B0B-4FF5-B67B-D0C335AEAE8B}" srcOrd="4" destOrd="0" presId="urn:microsoft.com/office/officeart/2005/8/layout/default"/>
    <dgm:cxn modelId="{7595AEE4-39AF-40DF-8355-A5AEBC0FC2D9}" type="presParOf" srcId="{75E1E5D9-0013-4AA7-AC0F-90762A6E0637}" destId="{4A9536BF-4830-406C-985E-159AB31B6DF0}" srcOrd="5" destOrd="0" presId="urn:microsoft.com/office/officeart/2005/8/layout/default"/>
    <dgm:cxn modelId="{AE41D333-904E-4532-B37F-57885140D278}" type="presParOf" srcId="{75E1E5D9-0013-4AA7-AC0F-90762A6E0637}" destId="{558B7CDD-BA75-4AF0-9783-0EABB4D3115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C8C28C-9961-4424-A81D-96B03A92B30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DE0BD6D6-4832-431A-B2A7-212F1F2359A6}">
      <dgm:prSet phldrT="[Text]"/>
      <dgm:spPr>
        <a:solidFill>
          <a:srgbClr val="7FBB42"/>
        </a:solidFill>
      </dgm:spPr>
      <dgm:t>
        <a:bodyPr/>
        <a:lstStyle/>
        <a:p>
          <a:r>
            <a:rPr lang="en-US" dirty="0" smtClean="0"/>
            <a:t>Operations and maintenance</a:t>
          </a:r>
          <a:endParaRPr lang="en-US" dirty="0"/>
        </a:p>
      </dgm:t>
    </dgm:pt>
    <dgm:pt modelId="{CE973AD7-0F16-4937-8B04-194F235900CE}" type="parTrans" cxnId="{591D2D12-2C04-47B6-BD40-0FE108FABBB0}">
      <dgm:prSet/>
      <dgm:spPr/>
      <dgm:t>
        <a:bodyPr/>
        <a:lstStyle/>
        <a:p>
          <a:endParaRPr lang="en-US"/>
        </a:p>
      </dgm:t>
    </dgm:pt>
    <dgm:pt modelId="{D4869D7A-A3DE-48D5-B9EC-3E6F0D974008}" type="sibTrans" cxnId="{591D2D12-2C04-47B6-BD40-0FE108FABBB0}">
      <dgm:prSet/>
      <dgm:spPr>
        <a:solidFill>
          <a:schemeClr val="accent4"/>
        </a:solidFill>
      </dgm:spPr>
      <dgm:t>
        <a:bodyPr/>
        <a:lstStyle/>
        <a:p>
          <a:endParaRPr lang="en-US" dirty="0"/>
        </a:p>
      </dgm:t>
    </dgm:pt>
    <dgm:pt modelId="{9B600457-6E43-4A41-A4F3-4A075D8A70A3}">
      <dgm:prSet phldrT="[Text]"/>
      <dgm:spPr>
        <a:solidFill>
          <a:srgbClr val="00B5E5"/>
        </a:solidFill>
      </dgm:spPr>
      <dgm:t>
        <a:bodyPr/>
        <a:lstStyle/>
        <a:p>
          <a:r>
            <a:rPr lang="en-US" dirty="0" smtClean="0"/>
            <a:t>Sale of bio-fuel energy</a:t>
          </a:r>
          <a:endParaRPr lang="en-US" dirty="0"/>
        </a:p>
      </dgm:t>
    </dgm:pt>
    <dgm:pt modelId="{82F5D473-0D3D-4FF9-876B-C820A7341764}" type="parTrans" cxnId="{C781B56A-8CDB-4951-BC27-F7011DDBE10F}">
      <dgm:prSet/>
      <dgm:spPr/>
      <dgm:t>
        <a:bodyPr/>
        <a:lstStyle/>
        <a:p>
          <a:endParaRPr lang="en-US"/>
        </a:p>
      </dgm:t>
    </dgm:pt>
    <dgm:pt modelId="{A1E8016B-14D3-4CB0-A1A8-C10E21E14F25}" type="sibTrans" cxnId="{C781B56A-8CDB-4951-BC27-F7011DDBE10F}">
      <dgm:prSet/>
      <dgm:spPr/>
      <dgm:t>
        <a:bodyPr/>
        <a:lstStyle/>
        <a:p>
          <a:endParaRPr lang="en-US"/>
        </a:p>
      </dgm:t>
    </dgm:pt>
    <dgm:pt modelId="{6D8678E4-00A5-4399-8B39-515C72D0CDB3}">
      <dgm:prSet phldrT="[Text]"/>
      <dgm:spPr>
        <a:solidFill>
          <a:srgbClr val="00B5E5"/>
        </a:solidFill>
      </dgm:spPr>
      <dgm:t>
        <a:bodyPr/>
        <a:lstStyle/>
        <a:p>
          <a:r>
            <a:rPr lang="en-US" dirty="0" smtClean="0"/>
            <a:t>Avoided water treatment</a:t>
          </a:r>
          <a:endParaRPr lang="en-US" dirty="0"/>
        </a:p>
      </dgm:t>
    </dgm:pt>
    <dgm:pt modelId="{FD004A5E-98B8-45B4-91A4-11D4A2665168}" type="parTrans" cxnId="{874C3C86-A48D-402B-B58F-01C02328754B}">
      <dgm:prSet/>
      <dgm:spPr/>
      <dgm:t>
        <a:bodyPr/>
        <a:lstStyle/>
        <a:p>
          <a:endParaRPr lang="en-US"/>
        </a:p>
      </dgm:t>
    </dgm:pt>
    <dgm:pt modelId="{5DCF6E86-2C1C-492E-A3ED-E6EE54C80E15}" type="sibTrans" cxnId="{874C3C86-A48D-402B-B58F-01C02328754B}">
      <dgm:prSet/>
      <dgm:spPr/>
      <dgm:t>
        <a:bodyPr/>
        <a:lstStyle/>
        <a:p>
          <a:endParaRPr lang="en-US"/>
        </a:p>
      </dgm:t>
    </dgm:pt>
    <dgm:pt modelId="{092AA5E7-A9B4-40F1-9740-D50C52F6263E}">
      <dgm:prSet phldrT="[Text]"/>
      <dgm:spPr>
        <a:solidFill>
          <a:srgbClr val="00B5E5"/>
        </a:solidFill>
      </dgm:spPr>
      <dgm:t>
        <a:bodyPr/>
        <a:lstStyle/>
        <a:p>
          <a:r>
            <a:rPr lang="en-US" dirty="0" smtClean="0"/>
            <a:t>Avoided combined sewer discharge</a:t>
          </a:r>
          <a:endParaRPr lang="en-US" dirty="0"/>
        </a:p>
      </dgm:t>
    </dgm:pt>
    <dgm:pt modelId="{5AD4489C-60ED-44E7-B93B-71064BB73D5C}" type="parTrans" cxnId="{37FAB41B-3388-454F-A2F7-7D62CAC0E7FF}">
      <dgm:prSet/>
      <dgm:spPr/>
      <dgm:t>
        <a:bodyPr/>
        <a:lstStyle/>
        <a:p>
          <a:endParaRPr lang="en-US"/>
        </a:p>
      </dgm:t>
    </dgm:pt>
    <dgm:pt modelId="{6C7B3A55-A728-409D-BC54-2DAF3A65916D}" type="sibTrans" cxnId="{37FAB41B-3388-454F-A2F7-7D62CAC0E7FF}">
      <dgm:prSet/>
      <dgm:spPr/>
      <dgm:t>
        <a:bodyPr/>
        <a:lstStyle/>
        <a:p>
          <a:endParaRPr lang="en-US"/>
        </a:p>
      </dgm:t>
    </dgm:pt>
    <dgm:pt modelId="{854684B2-5260-4369-8F11-30BEB9ECC39B}">
      <dgm:prSet phldrT="[Text]"/>
      <dgm:spPr>
        <a:solidFill>
          <a:srgbClr val="7FBB42"/>
        </a:solidFill>
      </dgm:spPr>
      <dgm:t>
        <a:bodyPr/>
        <a:lstStyle/>
        <a:p>
          <a:r>
            <a:rPr lang="en-US" dirty="0" smtClean="0"/>
            <a:t>Replacement and renewal</a:t>
          </a:r>
          <a:endParaRPr lang="en-US" dirty="0"/>
        </a:p>
      </dgm:t>
    </dgm:pt>
    <dgm:pt modelId="{AC9EA6E8-AC04-483E-B792-8E9B3A834436}" type="parTrans" cxnId="{AB56133E-D5E7-42DA-9AAF-DFBF111C8143}">
      <dgm:prSet/>
      <dgm:spPr/>
      <dgm:t>
        <a:bodyPr/>
        <a:lstStyle/>
        <a:p>
          <a:endParaRPr lang="en-US"/>
        </a:p>
      </dgm:t>
    </dgm:pt>
    <dgm:pt modelId="{75729F2A-5C02-4C94-822E-B722F2D1C96B}" type="sibTrans" cxnId="{AB56133E-D5E7-42DA-9AAF-DFBF111C8143}">
      <dgm:prSet/>
      <dgm:spPr/>
      <dgm:t>
        <a:bodyPr/>
        <a:lstStyle/>
        <a:p>
          <a:endParaRPr lang="en-US"/>
        </a:p>
      </dgm:t>
    </dgm:pt>
    <dgm:pt modelId="{49A9E95C-3A3A-4E0B-81D7-B9BC99F7FFA8}">
      <dgm:prSet phldrT="[Text]"/>
      <dgm:spPr>
        <a:solidFill>
          <a:srgbClr val="7FBB42"/>
        </a:solidFill>
      </dgm:spPr>
      <dgm:t>
        <a:bodyPr/>
        <a:lstStyle/>
        <a:p>
          <a:r>
            <a:rPr lang="en-US" dirty="0" smtClean="0"/>
            <a:t>Decommissioning</a:t>
          </a:r>
          <a:endParaRPr lang="en-US" dirty="0"/>
        </a:p>
      </dgm:t>
    </dgm:pt>
    <dgm:pt modelId="{7E1DEB6B-2142-4AF0-AEA9-19D02D7703A8}" type="parTrans" cxnId="{98B59D44-4FFD-4DD3-B526-5AAC486DCCD0}">
      <dgm:prSet/>
      <dgm:spPr/>
      <dgm:t>
        <a:bodyPr/>
        <a:lstStyle/>
        <a:p>
          <a:endParaRPr lang="en-US"/>
        </a:p>
      </dgm:t>
    </dgm:pt>
    <dgm:pt modelId="{84C3D688-BCAD-453E-A0D8-657161F50DC9}" type="sibTrans" cxnId="{98B59D44-4FFD-4DD3-B526-5AAC486DCCD0}">
      <dgm:prSet/>
      <dgm:spPr/>
      <dgm:t>
        <a:bodyPr/>
        <a:lstStyle/>
        <a:p>
          <a:endParaRPr lang="en-US"/>
        </a:p>
      </dgm:t>
    </dgm:pt>
    <dgm:pt modelId="{312A500F-B411-4128-BE94-2D9415EB75C2}">
      <dgm:prSet phldrT="[Text]"/>
      <dgm:spPr>
        <a:solidFill>
          <a:schemeClr val="accent6"/>
        </a:solidFill>
      </dgm:spPr>
      <dgm:t>
        <a:bodyPr/>
        <a:lstStyle/>
        <a:p>
          <a:r>
            <a:rPr lang="en-US" dirty="0" smtClean="0"/>
            <a:t>Design and planning</a:t>
          </a:r>
          <a:endParaRPr lang="en-US" dirty="0"/>
        </a:p>
      </dgm:t>
    </dgm:pt>
    <dgm:pt modelId="{436BCCDC-B21B-4A5E-91DE-EA76578CE859}" type="parTrans" cxnId="{876CFD52-D821-4C0B-8348-6784BC3913D3}">
      <dgm:prSet/>
      <dgm:spPr/>
      <dgm:t>
        <a:bodyPr/>
        <a:lstStyle/>
        <a:p>
          <a:endParaRPr lang="en-US"/>
        </a:p>
      </dgm:t>
    </dgm:pt>
    <dgm:pt modelId="{0C097302-3ED9-49A4-9C23-122C9FD88E7C}" type="sibTrans" cxnId="{876CFD52-D821-4C0B-8348-6784BC3913D3}">
      <dgm:prSet/>
      <dgm:spPr/>
      <dgm:t>
        <a:bodyPr/>
        <a:lstStyle/>
        <a:p>
          <a:endParaRPr lang="en-US"/>
        </a:p>
      </dgm:t>
    </dgm:pt>
    <dgm:pt modelId="{55C984A4-B679-4651-B9A8-76D6D3CFABC8}">
      <dgm:prSet phldrT="[Text]"/>
      <dgm:spPr>
        <a:solidFill>
          <a:schemeClr val="accent6"/>
        </a:solidFill>
      </dgm:spPr>
      <dgm:t>
        <a:bodyPr/>
        <a:lstStyle/>
        <a:p>
          <a:r>
            <a:rPr lang="en-US" dirty="0" smtClean="0"/>
            <a:t>Capital equipment</a:t>
          </a:r>
          <a:endParaRPr lang="en-US" dirty="0"/>
        </a:p>
      </dgm:t>
    </dgm:pt>
    <dgm:pt modelId="{9EAF068F-94F2-4C2B-BFA4-D4A0E8F9300A}" type="parTrans" cxnId="{6B3A6313-9917-4145-A057-3331F69BA10F}">
      <dgm:prSet/>
      <dgm:spPr/>
      <dgm:t>
        <a:bodyPr/>
        <a:lstStyle/>
        <a:p>
          <a:endParaRPr lang="en-US"/>
        </a:p>
      </dgm:t>
    </dgm:pt>
    <dgm:pt modelId="{C6426DD7-61AF-4508-B4A1-EEFF3A988DEB}" type="sibTrans" cxnId="{6B3A6313-9917-4145-A057-3331F69BA10F}">
      <dgm:prSet/>
      <dgm:spPr/>
      <dgm:t>
        <a:bodyPr/>
        <a:lstStyle/>
        <a:p>
          <a:endParaRPr lang="en-US"/>
        </a:p>
      </dgm:t>
    </dgm:pt>
    <dgm:pt modelId="{5316FE5F-D688-43DB-8D7C-3978EA5A32FA}">
      <dgm:prSet phldrT="[Text]"/>
      <dgm:spPr>
        <a:solidFill>
          <a:schemeClr val="accent6"/>
        </a:solidFill>
      </dgm:spPr>
      <dgm:t>
        <a:bodyPr/>
        <a:lstStyle/>
        <a:p>
          <a:r>
            <a:rPr lang="en-US" dirty="0" smtClean="0"/>
            <a:t>Installation and construction</a:t>
          </a:r>
          <a:endParaRPr lang="en-US" dirty="0"/>
        </a:p>
      </dgm:t>
    </dgm:pt>
    <dgm:pt modelId="{5D81D90A-1CF5-4E6A-9CA0-DFD345625A38}" type="parTrans" cxnId="{2DD2F12E-AD1F-422A-BB93-28794658CEA7}">
      <dgm:prSet/>
      <dgm:spPr/>
      <dgm:t>
        <a:bodyPr/>
        <a:lstStyle/>
        <a:p>
          <a:endParaRPr lang="en-US"/>
        </a:p>
      </dgm:t>
    </dgm:pt>
    <dgm:pt modelId="{90819C57-3AC9-46D0-AA54-2A5B92A0CC19}" type="sibTrans" cxnId="{2DD2F12E-AD1F-422A-BB93-28794658CEA7}">
      <dgm:prSet/>
      <dgm:spPr/>
      <dgm:t>
        <a:bodyPr/>
        <a:lstStyle/>
        <a:p>
          <a:endParaRPr lang="en-US"/>
        </a:p>
      </dgm:t>
    </dgm:pt>
    <dgm:pt modelId="{93C279AD-C153-4C4C-BBD2-1DF7D79B80A2}" type="pres">
      <dgm:prSet presAssocID="{22C8C28C-9961-4424-A81D-96B03A92B30E}" presName="Name0" presStyleCnt="0">
        <dgm:presLayoutVars>
          <dgm:dir/>
          <dgm:resizeHandles val="exact"/>
        </dgm:presLayoutVars>
      </dgm:prSet>
      <dgm:spPr/>
      <dgm:t>
        <a:bodyPr/>
        <a:lstStyle/>
        <a:p>
          <a:endParaRPr lang="en-US"/>
        </a:p>
      </dgm:t>
    </dgm:pt>
    <dgm:pt modelId="{93329B36-0C49-4284-AD94-5482AF2A128C}" type="pres">
      <dgm:prSet presAssocID="{22C8C28C-9961-4424-A81D-96B03A92B30E}" presName="cycle" presStyleCnt="0"/>
      <dgm:spPr/>
      <dgm:t>
        <a:bodyPr/>
        <a:lstStyle/>
        <a:p>
          <a:endParaRPr lang="en-US"/>
        </a:p>
      </dgm:t>
    </dgm:pt>
    <dgm:pt modelId="{37DFD3BD-B597-4663-B66B-76FC26059FAC}" type="pres">
      <dgm:prSet presAssocID="{DE0BD6D6-4832-431A-B2A7-212F1F2359A6}" presName="nodeFirstNode" presStyleLbl="node1" presStyleIdx="0" presStyleCnt="9" custRadScaleRad="112397" custRadScaleInc="121667">
        <dgm:presLayoutVars>
          <dgm:bulletEnabled val="1"/>
        </dgm:presLayoutVars>
      </dgm:prSet>
      <dgm:spPr/>
      <dgm:t>
        <a:bodyPr/>
        <a:lstStyle/>
        <a:p>
          <a:endParaRPr lang="en-US"/>
        </a:p>
      </dgm:t>
    </dgm:pt>
    <dgm:pt modelId="{FE7EAB03-3379-4038-948C-50AD73564EEA}" type="pres">
      <dgm:prSet presAssocID="{D4869D7A-A3DE-48D5-B9EC-3E6F0D974008}" presName="sibTransFirstNode" presStyleLbl="bgShp" presStyleIdx="0" presStyleCnt="1" custAng="15753298" custLinFactNeighborX="-36182" custLinFactNeighborY="-9203" custRadScaleRad="211703" custRadScaleInc="-2147483648"/>
      <dgm:spPr/>
      <dgm:t>
        <a:bodyPr/>
        <a:lstStyle/>
        <a:p>
          <a:endParaRPr lang="en-US"/>
        </a:p>
      </dgm:t>
    </dgm:pt>
    <dgm:pt modelId="{4BFFC805-406C-4A72-AF8C-9DBC350E12AF}" type="pres">
      <dgm:prSet presAssocID="{854684B2-5260-4369-8F11-30BEB9ECC39B}" presName="nodeFollowingNodes" presStyleLbl="node1" presStyleIdx="1" presStyleCnt="9" custRadScaleRad="104240" custRadScaleInc="78266">
        <dgm:presLayoutVars>
          <dgm:bulletEnabled val="1"/>
        </dgm:presLayoutVars>
      </dgm:prSet>
      <dgm:spPr/>
      <dgm:t>
        <a:bodyPr/>
        <a:lstStyle/>
        <a:p>
          <a:endParaRPr lang="en-US"/>
        </a:p>
      </dgm:t>
    </dgm:pt>
    <dgm:pt modelId="{96479F88-AC6F-4DA3-A941-D3050A1AEB28}" type="pres">
      <dgm:prSet presAssocID="{49A9E95C-3A3A-4E0B-81D7-B9BC99F7FFA8}" presName="nodeFollowingNodes" presStyleLbl="node1" presStyleIdx="2" presStyleCnt="9" custRadScaleRad="99571" custRadScaleInc="39652">
        <dgm:presLayoutVars>
          <dgm:bulletEnabled val="1"/>
        </dgm:presLayoutVars>
      </dgm:prSet>
      <dgm:spPr/>
      <dgm:t>
        <a:bodyPr/>
        <a:lstStyle/>
        <a:p>
          <a:endParaRPr lang="en-US"/>
        </a:p>
      </dgm:t>
    </dgm:pt>
    <dgm:pt modelId="{746F4824-C696-454F-9FC5-68F7630E33F8}" type="pres">
      <dgm:prSet presAssocID="{9B600457-6E43-4A41-A4F3-4A075D8A70A3}" presName="nodeFollowingNodes" presStyleLbl="node1" presStyleIdx="3" presStyleCnt="9" custRadScaleRad="102506" custRadScaleInc="51908">
        <dgm:presLayoutVars>
          <dgm:bulletEnabled val="1"/>
        </dgm:presLayoutVars>
      </dgm:prSet>
      <dgm:spPr/>
      <dgm:t>
        <a:bodyPr/>
        <a:lstStyle/>
        <a:p>
          <a:endParaRPr lang="en-US"/>
        </a:p>
      </dgm:t>
    </dgm:pt>
    <dgm:pt modelId="{F00A0BDC-1688-4A80-A639-A007E59E78FC}" type="pres">
      <dgm:prSet presAssocID="{6D8678E4-00A5-4399-8B39-515C72D0CDB3}" presName="nodeFollowingNodes" presStyleLbl="node1" presStyleIdx="4" presStyleCnt="9" custRadScaleRad="92812" custRadScaleInc="57722">
        <dgm:presLayoutVars>
          <dgm:bulletEnabled val="1"/>
        </dgm:presLayoutVars>
      </dgm:prSet>
      <dgm:spPr/>
      <dgm:t>
        <a:bodyPr/>
        <a:lstStyle/>
        <a:p>
          <a:endParaRPr lang="en-US"/>
        </a:p>
      </dgm:t>
    </dgm:pt>
    <dgm:pt modelId="{AF2EEED0-DD62-430F-B44D-57F0EAC3F61B}" type="pres">
      <dgm:prSet presAssocID="{092AA5E7-A9B4-40F1-9740-D50C52F6263E}" presName="nodeFollowingNodes" presStyleLbl="node1" presStyleIdx="5" presStyleCnt="9" custRadScaleRad="104619" custRadScaleInc="62818">
        <dgm:presLayoutVars>
          <dgm:bulletEnabled val="1"/>
        </dgm:presLayoutVars>
      </dgm:prSet>
      <dgm:spPr/>
      <dgm:t>
        <a:bodyPr/>
        <a:lstStyle/>
        <a:p>
          <a:endParaRPr lang="en-US"/>
        </a:p>
      </dgm:t>
    </dgm:pt>
    <dgm:pt modelId="{69AC627D-E4C5-49E7-A4AD-46848D57094E}" type="pres">
      <dgm:prSet presAssocID="{312A500F-B411-4128-BE94-2D9415EB75C2}" presName="nodeFollowingNodes" presStyleLbl="node1" presStyleIdx="6" presStyleCnt="9" custRadScaleRad="102724" custRadScaleInc="71825">
        <dgm:presLayoutVars>
          <dgm:bulletEnabled val="1"/>
        </dgm:presLayoutVars>
      </dgm:prSet>
      <dgm:spPr/>
      <dgm:t>
        <a:bodyPr/>
        <a:lstStyle/>
        <a:p>
          <a:endParaRPr lang="en-US"/>
        </a:p>
      </dgm:t>
    </dgm:pt>
    <dgm:pt modelId="{ED29C5DF-E590-4E07-A0B8-6ED26DA60298}" type="pres">
      <dgm:prSet presAssocID="{55C984A4-B679-4651-B9A8-76D6D3CFABC8}" presName="nodeFollowingNodes" presStyleLbl="node1" presStyleIdx="7" presStyleCnt="9" custRadScaleRad="107644" custRadScaleInc="32839">
        <dgm:presLayoutVars>
          <dgm:bulletEnabled val="1"/>
        </dgm:presLayoutVars>
      </dgm:prSet>
      <dgm:spPr/>
      <dgm:t>
        <a:bodyPr/>
        <a:lstStyle/>
        <a:p>
          <a:endParaRPr lang="en-US"/>
        </a:p>
      </dgm:t>
    </dgm:pt>
    <dgm:pt modelId="{C321A1A7-14CC-4949-B38A-FE98B46FCFA7}" type="pres">
      <dgm:prSet presAssocID="{5316FE5F-D688-43DB-8D7C-3978EA5A32FA}" presName="nodeFollowingNodes" presStyleLbl="node1" presStyleIdx="8" presStyleCnt="9" custRadScaleRad="102781" custRadScaleInc="14139">
        <dgm:presLayoutVars>
          <dgm:bulletEnabled val="1"/>
        </dgm:presLayoutVars>
      </dgm:prSet>
      <dgm:spPr/>
      <dgm:t>
        <a:bodyPr/>
        <a:lstStyle/>
        <a:p>
          <a:endParaRPr lang="en-US"/>
        </a:p>
      </dgm:t>
    </dgm:pt>
  </dgm:ptLst>
  <dgm:cxnLst>
    <dgm:cxn modelId="{0E6A7B3F-87AF-46A6-8E98-420DB6C6D737}" type="presOf" srcId="{092AA5E7-A9B4-40F1-9740-D50C52F6263E}" destId="{AF2EEED0-DD62-430F-B44D-57F0EAC3F61B}" srcOrd="0" destOrd="0" presId="urn:microsoft.com/office/officeart/2005/8/layout/cycle3"/>
    <dgm:cxn modelId="{2DD2F12E-AD1F-422A-BB93-28794658CEA7}" srcId="{22C8C28C-9961-4424-A81D-96B03A92B30E}" destId="{5316FE5F-D688-43DB-8D7C-3978EA5A32FA}" srcOrd="8" destOrd="0" parTransId="{5D81D90A-1CF5-4E6A-9CA0-DFD345625A38}" sibTransId="{90819C57-3AC9-46D0-AA54-2A5B92A0CC19}"/>
    <dgm:cxn modelId="{C781B56A-8CDB-4951-BC27-F7011DDBE10F}" srcId="{22C8C28C-9961-4424-A81D-96B03A92B30E}" destId="{9B600457-6E43-4A41-A4F3-4A075D8A70A3}" srcOrd="3" destOrd="0" parTransId="{82F5D473-0D3D-4FF9-876B-C820A7341764}" sibTransId="{A1E8016B-14D3-4CB0-A1A8-C10E21E14F25}"/>
    <dgm:cxn modelId="{876CFD52-D821-4C0B-8348-6784BC3913D3}" srcId="{22C8C28C-9961-4424-A81D-96B03A92B30E}" destId="{312A500F-B411-4128-BE94-2D9415EB75C2}" srcOrd="6" destOrd="0" parTransId="{436BCCDC-B21B-4A5E-91DE-EA76578CE859}" sibTransId="{0C097302-3ED9-49A4-9C23-122C9FD88E7C}"/>
    <dgm:cxn modelId="{37FAB41B-3388-454F-A2F7-7D62CAC0E7FF}" srcId="{22C8C28C-9961-4424-A81D-96B03A92B30E}" destId="{092AA5E7-A9B4-40F1-9740-D50C52F6263E}" srcOrd="5" destOrd="0" parTransId="{5AD4489C-60ED-44E7-B93B-71064BB73D5C}" sibTransId="{6C7B3A55-A728-409D-BC54-2DAF3A65916D}"/>
    <dgm:cxn modelId="{874C3C86-A48D-402B-B58F-01C02328754B}" srcId="{22C8C28C-9961-4424-A81D-96B03A92B30E}" destId="{6D8678E4-00A5-4399-8B39-515C72D0CDB3}" srcOrd="4" destOrd="0" parTransId="{FD004A5E-98B8-45B4-91A4-11D4A2665168}" sibTransId="{5DCF6E86-2C1C-492E-A3ED-E6EE54C80E15}"/>
    <dgm:cxn modelId="{6B3A6313-9917-4145-A057-3331F69BA10F}" srcId="{22C8C28C-9961-4424-A81D-96B03A92B30E}" destId="{55C984A4-B679-4651-B9A8-76D6D3CFABC8}" srcOrd="7" destOrd="0" parTransId="{9EAF068F-94F2-4C2B-BFA4-D4A0E8F9300A}" sibTransId="{C6426DD7-61AF-4508-B4A1-EEFF3A988DEB}"/>
    <dgm:cxn modelId="{1B5234E2-4C73-4635-B8FC-D7DB2CF20158}" type="presOf" srcId="{5316FE5F-D688-43DB-8D7C-3978EA5A32FA}" destId="{C321A1A7-14CC-4949-B38A-FE98B46FCFA7}" srcOrd="0" destOrd="0" presId="urn:microsoft.com/office/officeart/2005/8/layout/cycle3"/>
    <dgm:cxn modelId="{591D2D12-2C04-47B6-BD40-0FE108FABBB0}" srcId="{22C8C28C-9961-4424-A81D-96B03A92B30E}" destId="{DE0BD6D6-4832-431A-B2A7-212F1F2359A6}" srcOrd="0" destOrd="0" parTransId="{CE973AD7-0F16-4937-8B04-194F235900CE}" sibTransId="{D4869D7A-A3DE-48D5-B9EC-3E6F0D974008}"/>
    <dgm:cxn modelId="{731D1739-CF02-4571-8807-5F5A2098E9F1}" type="presOf" srcId="{49A9E95C-3A3A-4E0B-81D7-B9BC99F7FFA8}" destId="{96479F88-AC6F-4DA3-A941-D3050A1AEB28}" srcOrd="0" destOrd="0" presId="urn:microsoft.com/office/officeart/2005/8/layout/cycle3"/>
    <dgm:cxn modelId="{1E3F5285-FFE0-411C-B5B1-BDD8974FF454}" type="presOf" srcId="{854684B2-5260-4369-8F11-30BEB9ECC39B}" destId="{4BFFC805-406C-4A72-AF8C-9DBC350E12AF}" srcOrd="0" destOrd="0" presId="urn:microsoft.com/office/officeart/2005/8/layout/cycle3"/>
    <dgm:cxn modelId="{E4662914-F0BF-44EA-9915-874C731BDA2E}" type="presOf" srcId="{55C984A4-B679-4651-B9A8-76D6D3CFABC8}" destId="{ED29C5DF-E590-4E07-A0B8-6ED26DA60298}" srcOrd="0" destOrd="0" presId="urn:microsoft.com/office/officeart/2005/8/layout/cycle3"/>
    <dgm:cxn modelId="{B7D007F4-194D-49AC-AB3F-5290AED55E1D}" type="presOf" srcId="{9B600457-6E43-4A41-A4F3-4A075D8A70A3}" destId="{746F4824-C696-454F-9FC5-68F7630E33F8}" srcOrd="0" destOrd="0" presId="urn:microsoft.com/office/officeart/2005/8/layout/cycle3"/>
    <dgm:cxn modelId="{BF2A2835-630B-4DC1-8DD3-EC6A3E2E4E9E}" type="presOf" srcId="{6D8678E4-00A5-4399-8B39-515C72D0CDB3}" destId="{F00A0BDC-1688-4A80-A639-A007E59E78FC}" srcOrd="0" destOrd="0" presId="urn:microsoft.com/office/officeart/2005/8/layout/cycle3"/>
    <dgm:cxn modelId="{AB56133E-D5E7-42DA-9AAF-DFBF111C8143}" srcId="{22C8C28C-9961-4424-A81D-96B03A92B30E}" destId="{854684B2-5260-4369-8F11-30BEB9ECC39B}" srcOrd="1" destOrd="0" parTransId="{AC9EA6E8-AC04-483E-B792-8E9B3A834436}" sibTransId="{75729F2A-5C02-4C94-822E-B722F2D1C96B}"/>
    <dgm:cxn modelId="{1FF4B6B9-2637-421B-9329-351D0B0BCA7E}" type="presOf" srcId="{22C8C28C-9961-4424-A81D-96B03A92B30E}" destId="{93C279AD-C153-4C4C-BBD2-1DF7D79B80A2}" srcOrd="0" destOrd="0" presId="urn:microsoft.com/office/officeart/2005/8/layout/cycle3"/>
    <dgm:cxn modelId="{D6F2C2B0-9C7E-4B67-8311-6E2FFA2B8E31}" type="presOf" srcId="{D4869D7A-A3DE-48D5-B9EC-3E6F0D974008}" destId="{FE7EAB03-3379-4038-948C-50AD73564EEA}" srcOrd="0" destOrd="0" presId="urn:microsoft.com/office/officeart/2005/8/layout/cycle3"/>
    <dgm:cxn modelId="{98B59D44-4FFD-4DD3-B526-5AAC486DCCD0}" srcId="{22C8C28C-9961-4424-A81D-96B03A92B30E}" destId="{49A9E95C-3A3A-4E0B-81D7-B9BC99F7FFA8}" srcOrd="2" destOrd="0" parTransId="{7E1DEB6B-2142-4AF0-AEA9-19D02D7703A8}" sibTransId="{84C3D688-BCAD-453E-A0D8-657161F50DC9}"/>
    <dgm:cxn modelId="{6640F7EB-CB16-4B06-B9B6-507BD198111E}" type="presOf" srcId="{DE0BD6D6-4832-431A-B2A7-212F1F2359A6}" destId="{37DFD3BD-B597-4663-B66B-76FC26059FAC}" srcOrd="0" destOrd="0" presId="urn:microsoft.com/office/officeart/2005/8/layout/cycle3"/>
    <dgm:cxn modelId="{15EBDADD-EDA7-4398-A514-A63699FFABE0}" type="presOf" srcId="{312A500F-B411-4128-BE94-2D9415EB75C2}" destId="{69AC627D-E4C5-49E7-A4AD-46848D57094E}" srcOrd="0" destOrd="0" presId="urn:microsoft.com/office/officeart/2005/8/layout/cycle3"/>
    <dgm:cxn modelId="{51BAF77E-3AEC-4F7E-ADA9-128817C0D9D4}" type="presParOf" srcId="{93C279AD-C153-4C4C-BBD2-1DF7D79B80A2}" destId="{93329B36-0C49-4284-AD94-5482AF2A128C}" srcOrd="0" destOrd="0" presId="urn:microsoft.com/office/officeart/2005/8/layout/cycle3"/>
    <dgm:cxn modelId="{7AB03670-3567-49AD-AFA4-7852D2F90E0B}" type="presParOf" srcId="{93329B36-0C49-4284-AD94-5482AF2A128C}" destId="{37DFD3BD-B597-4663-B66B-76FC26059FAC}" srcOrd="0" destOrd="0" presId="urn:microsoft.com/office/officeart/2005/8/layout/cycle3"/>
    <dgm:cxn modelId="{5DEB5E99-45FF-4D8D-9309-29165928D8C0}" type="presParOf" srcId="{93329B36-0C49-4284-AD94-5482AF2A128C}" destId="{FE7EAB03-3379-4038-948C-50AD73564EEA}" srcOrd="1" destOrd="0" presId="urn:microsoft.com/office/officeart/2005/8/layout/cycle3"/>
    <dgm:cxn modelId="{7BD7E4CB-61FD-4F7B-A36F-07657EA0E2A9}" type="presParOf" srcId="{93329B36-0C49-4284-AD94-5482AF2A128C}" destId="{4BFFC805-406C-4A72-AF8C-9DBC350E12AF}" srcOrd="2" destOrd="0" presId="urn:microsoft.com/office/officeart/2005/8/layout/cycle3"/>
    <dgm:cxn modelId="{82430D2E-65E7-4596-9384-416016145887}" type="presParOf" srcId="{93329B36-0C49-4284-AD94-5482AF2A128C}" destId="{96479F88-AC6F-4DA3-A941-D3050A1AEB28}" srcOrd="3" destOrd="0" presId="urn:microsoft.com/office/officeart/2005/8/layout/cycle3"/>
    <dgm:cxn modelId="{48EF3229-DB70-43BD-A9FD-089445EF5632}" type="presParOf" srcId="{93329B36-0C49-4284-AD94-5482AF2A128C}" destId="{746F4824-C696-454F-9FC5-68F7630E33F8}" srcOrd="4" destOrd="0" presId="urn:microsoft.com/office/officeart/2005/8/layout/cycle3"/>
    <dgm:cxn modelId="{DF34130E-DE2A-4254-B597-CA3683EA886F}" type="presParOf" srcId="{93329B36-0C49-4284-AD94-5482AF2A128C}" destId="{F00A0BDC-1688-4A80-A639-A007E59E78FC}" srcOrd="5" destOrd="0" presId="urn:microsoft.com/office/officeart/2005/8/layout/cycle3"/>
    <dgm:cxn modelId="{73600832-434F-483A-B172-EF47158B3FD8}" type="presParOf" srcId="{93329B36-0C49-4284-AD94-5482AF2A128C}" destId="{AF2EEED0-DD62-430F-B44D-57F0EAC3F61B}" srcOrd="6" destOrd="0" presId="urn:microsoft.com/office/officeart/2005/8/layout/cycle3"/>
    <dgm:cxn modelId="{30E255C0-76E9-457D-AD0F-7BE6A2658911}" type="presParOf" srcId="{93329B36-0C49-4284-AD94-5482AF2A128C}" destId="{69AC627D-E4C5-49E7-A4AD-46848D57094E}" srcOrd="7" destOrd="0" presId="urn:microsoft.com/office/officeart/2005/8/layout/cycle3"/>
    <dgm:cxn modelId="{C3E85370-F7AD-4BFD-A682-BCD3C8DE3629}" type="presParOf" srcId="{93329B36-0C49-4284-AD94-5482AF2A128C}" destId="{ED29C5DF-E590-4E07-A0B8-6ED26DA60298}" srcOrd="8" destOrd="0" presId="urn:microsoft.com/office/officeart/2005/8/layout/cycle3"/>
    <dgm:cxn modelId="{C33FF042-6738-4387-AC96-ECEA5A37EAC1}" type="presParOf" srcId="{93329B36-0C49-4284-AD94-5482AF2A128C}" destId="{C321A1A7-14CC-4949-B38A-FE98B46FCFA7}" srcOrd="9"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C8C28C-9961-4424-A81D-96B03A92B30E}"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AD048174-8C57-490F-9307-A457F008075D}">
      <dgm:prSet phldrT="[Text]"/>
      <dgm:spPr>
        <a:solidFill>
          <a:srgbClr val="00B5E5"/>
        </a:solidFill>
      </dgm:spPr>
      <dgm:t>
        <a:bodyPr/>
        <a:lstStyle/>
        <a:p>
          <a:r>
            <a:rPr lang="en-US" dirty="0" smtClean="0"/>
            <a:t>Avoided cost</a:t>
          </a:r>
          <a:endParaRPr lang="en-US" dirty="0"/>
        </a:p>
      </dgm:t>
    </dgm:pt>
    <dgm:pt modelId="{C986CF0D-1E80-45DB-962F-1B1531E4128E}" type="sibTrans" cxnId="{B2145596-E4FF-44A2-B152-5538D5FEDBD6}">
      <dgm:prSet/>
      <dgm:spPr/>
      <dgm:t>
        <a:bodyPr/>
        <a:lstStyle/>
        <a:p>
          <a:endParaRPr lang="en-US"/>
        </a:p>
      </dgm:t>
    </dgm:pt>
    <dgm:pt modelId="{02DEA43F-93E7-4ACA-A26D-7EC696E80E1E}" type="parTrans" cxnId="{B2145596-E4FF-44A2-B152-5538D5FEDBD6}">
      <dgm:prSet/>
      <dgm:spPr/>
      <dgm:t>
        <a:bodyPr/>
        <a:lstStyle/>
        <a:p>
          <a:endParaRPr lang="en-US"/>
        </a:p>
      </dgm:t>
    </dgm:pt>
    <dgm:pt modelId="{DE0BD6D6-4832-431A-B2A7-212F1F2359A6}">
      <dgm:prSet phldrT="[Text]"/>
      <dgm:spPr>
        <a:solidFill>
          <a:srgbClr val="7FBB42"/>
        </a:solidFill>
      </dgm:spPr>
      <dgm:t>
        <a:bodyPr/>
        <a:lstStyle/>
        <a:p>
          <a:r>
            <a:rPr lang="en-US" dirty="0" smtClean="0"/>
            <a:t>Operating cost</a:t>
          </a:r>
          <a:endParaRPr lang="en-US" dirty="0"/>
        </a:p>
      </dgm:t>
    </dgm:pt>
    <dgm:pt modelId="{D4869D7A-A3DE-48D5-B9EC-3E6F0D974008}" type="sibTrans" cxnId="{591D2D12-2C04-47B6-BD40-0FE108FABBB0}">
      <dgm:prSet/>
      <dgm:spPr/>
      <dgm:t>
        <a:bodyPr/>
        <a:lstStyle/>
        <a:p>
          <a:endParaRPr lang="en-US"/>
        </a:p>
      </dgm:t>
    </dgm:pt>
    <dgm:pt modelId="{CE973AD7-0F16-4937-8B04-194F235900CE}" type="parTrans" cxnId="{591D2D12-2C04-47B6-BD40-0FE108FABBB0}">
      <dgm:prSet/>
      <dgm:spPr/>
      <dgm:t>
        <a:bodyPr/>
        <a:lstStyle/>
        <a:p>
          <a:endParaRPr lang="en-US"/>
        </a:p>
      </dgm:t>
    </dgm:pt>
    <dgm:pt modelId="{3A3965C5-36D3-45F6-AE6F-E6FF418AE351}">
      <dgm:prSet phldrT="[Text]"/>
      <dgm:spPr>
        <a:solidFill>
          <a:schemeClr val="accent6"/>
        </a:solidFill>
      </dgm:spPr>
      <dgm:t>
        <a:bodyPr/>
        <a:lstStyle/>
        <a:p>
          <a:r>
            <a:rPr lang="en-US" dirty="0" smtClean="0"/>
            <a:t>Capital cost</a:t>
          </a:r>
          <a:endParaRPr lang="en-US" dirty="0"/>
        </a:p>
      </dgm:t>
    </dgm:pt>
    <dgm:pt modelId="{8A008BA1-A596-4CFD-AFA2-B21FE5A6FC99}" type="sibTrans" cxnId="{90C8F659-2BF9-4139-89DB-419422D01848}">
      <dgm:prSet/>
      <dgm:spPr/>
      <dgm:t>
        <a:bodyPr/>
        <a:lstStyle/>
        <a:p>
          <a:endParaRPr lang="en-US"/>
        </a:p>
      </dgm:t>
    </dgm:pt>
    <dgm:pt modelId="{460ACA5B-8D90-4640-AE72-AC3D40730407}" type="parTrans" cxnId="{90C8F659-2BF9-4139-89DB-419422D01848}">
      <dgm:prSet/>
      <dgm:spPr/>
      <dgm:t>
        <a:bodyPr/>
        <a:lstStyle/>
        <a:p>
          <a:endParaRPr lang="en-US"/>
        </a:p>
      </dgm:t>
    </dgm:pt>
    <dgm:pt modelId="{A2572EA5-E993-4C0B-9604-D7E002ACECA7}" type="pres">
      <dgm:prSet presAssocID="{22C8C28C-9961-4424-A81D-96B03A92B30E}" presName="compositeShape" presStyleCnt="0">
        <dgm:presLayoutVars>
          <dgm:chMax val="7"/>
          <dgm:dir/>
          <dgm:resizeHandles val="exact"/>
        </dgm:presLayoutVars>
      </dgm:prSet>
      <dgm:spPr/>
      <dgm:t>
        <a:bodyPr/>
        <a:lstStyle/>
        <a:p>
          <a:endParaRPr lang="en-US"/>
        </a:p>
      </dgm:t>
    </dgm:pt>
    <dgm:pt modelId="{8F041D51-4FEB-45F8-8206-941845085EC2}" type="pres">
      <dgm:prSet presAssocID="{22C8C28C-9961-4424-A81D-96B03A92B30E}" presName="wedge1" presStyleLbl="node1" presStyleIdx="0" presStyleCnt="3" custLinFactNeighborX="1038"/>
      <dgm:spPr/>
      <dgm:t>
        <a:bodyPr/>
        <a:lstStyle/>
        <a:p>
          <a:endParaRPr lang="en-US"/>
        </a:p>
      </dgm:t>
    </dgm:pt>
    <dgm:pt modelId="{89624862-230F-4077-8C8C-07DFA8E909DD}" type="pres">
      <dgm:prSet presAssocID="{22C8C28C-9961-4424-A81D-96B03A92B30E}" presName="dummy1a" presStyleCnt="0"/>
      <dgm:spPr/>
    </dgm:pt>
    <dgm:pt modelId="{FDC341B7-CB85-43D2-BB66-320D04F61E49}" type="pres">
      <dgm:prSet presAssocID="{22C8C28C-9961-4424-A81D-96B03A92B30E}" presName="dummy1b" presStyleCnt="0"/>
      <dgm:spPr/>
    </dgm:pt>
    <dgm:pt modelId="{6BB1FD23-D603-41A1-9A4E-2564401D9FCA}" type="pres">
      <dgm:prSet presAssocID="{22C8C28C-9961-4424-A81D-96B03A92B30E}" presName="wedge1Tx" presStyleLbl="node1" presStyleIdx="0" presStyleCnt="3">
        <dgm:presLayoutVars>
          <dgm:chMax val="0"/>
          <dgm:chPref val="0"/>
          <dgm:bulletEnabled val="1"/>
        </dgm:presLayoutVars>
      </dgm:prSet>
      <dgm:spPr/>
      <dgm:t>
        <a:bodyPr/>
        <a:lstStyle/>
        <a:p>
          <a:endParaRPr lang="en-US"/>
        </a:p>
      </dgm:t>
    </dgm:pt>
    <dgm:pt modelId="{8B7C098F-41DB-4843-9ED5-F782CF38C936}" type="pres">
      <dgm:prSet presAssocID="{22C8C28C-9961-4424-A81D-96B03A92B30E}" presName="wedge2" presStyleLbl="node1" presStyleIdx="1" presStyleCnt="3" custLinFactNeighborX="1038"/>
      <dgm:spPr/>
      <dgm:t>
        <a:bodyPr/>
        <a:lstStyle/>
        <a:p>
          <a:endParaRPr lang="en-US"/>
        </a:p>
      </dgm:t>
    </dgm:pt>
    <dgm:pt modelId="{7EE2AB2E-1691-4A36-B2F0-A6174E5B6C28}" type="pres">
      <dgm:prSet presAssocID="{22C8C28C-9961-4424-A81D-96B03A92B30E}" presName="dummy2a" presStyleCnt="0"/>
      <dgm:spPr/>
    </dgm:pt>
    <dgm:pt modelId="{9A3811BC-90ED-4DA8-8371-CC9C3288562C}" type="pres">
      <dgm:prSet presAssocID="{22C8C28C-9961-4424-A81D-96B03A92B30E}" presName="dummy2b" presStyleCnt="0"/>
      <dgm:spPr/>
    </dgm:pt>
    <dgm:pt modelId="{37D84806-74B0-4987-9DD7-19C7CA835098}" type="pres">
      <dgm:prSet presAssocID="{22C8C28C-9961-4424-A81D-96B03A92B30E}" presName="wedge2Tx" presStyleLbl="node1" presStyleIdx="1" presStyleCnt="3">
        <dgm:presLayoutVars>
          <dgm:chMax val="0"/>
          <dgm:chPref val="0"/>
          <dgm:bulletEnabled val="1"/>
        </dgm:presLayoutVars>
      </dgm:prSet>
      <dgm:spPr/>
      <dgm:t>
        <a:bodyPr/>
        <a:lstStyle/>
        <a:p>
          <a:endParaRPr lang="en-US"/>
        </a:p>
      </dgm:t>
    </dgm:pt>
    <dgm:pt modelId="{B7F7EE54-83A1-4CE2-8C31-0FC7C1D6C649}" type="pres">
      <dgm:prSet presAssocID="{22C8C28C-9961-4424-A81D-96B03A92B30E}" presName="wedge3" presStyleLbl="node1" presStyleIdx="2" presStyleCnt="3" custLinFactNeighborX="1038"/>
      <dgm:spPr/>
      <dgm:t>
        <a:bodyPr/>
        <a:lstStyle/>
        <a:p>
          <a:endParaRPr lang="en-US"/>
        </a:p>
      </dgm:t>
    </dgm:pt>
    <dgm:pt modelId="{B0C51577-D7ED-4AF4-B4C4-111EF46E6B63}" type="pres">
      <dgm:prSet presAssocID="{22C8C28C-9961-4424-A81D-96B03A92B30E}" presName="dummy3a" presStyleCnt="0"/>
      <dgm:spPr/>
    </dgm:pt>
    <dgm:pt modelId="{E5E99EF5-7E1C-430C-BA2C-E593A063D2E0}" type="pres">
      <dgm:prSet presAssocID="{22C8C28C-9961-4424-A81D-96B03A92B30E}" presName="dummy3b" presStyleCnt="0"/>
      <dgm:spPr/>
    </dgm:pt>
    <dgm:pt modelId="{5B334424-D051-4FF5-9230-2A47EB006A26}" type="pres">
      <dgm:prSet presAssocID="{22C8C28C-9961-4424-A81D-96B03A92B30E}" presName="wedge3Tx" presStyleLbl="node1" presStyleIdx="2" presStyleCnt="3">
        <dgm:presLayoutVars>
          <dgm:chMax val="0"/>
          <dgm:chPref val="0"/>
          <dgm:bulletEnabled val="1"/>
        </dgm:presLayoutVars>
      </dgm:prSet>
      <dgm:spPr/>
      <dgm:t>
        <a:bodyPr/>
        <a:lstStyle/>
        <a:p>
          <a:endParaRPr lang="en-US"/>
        </a:p>
      </dgm:t>
    </dgm:pt>
    <dgm:pt modelId="{C7CC1C24-5CF0-4CAA-82F3-7161A21E1F5B}" type="pres">
      <dgm:prSet presAssocID="{D4869D7A-A3DE-48D5-B9EC-3E6F0D974008}" presName="arrowWedge1" presStyleLbl="fgSibTrans2D1" presStyleIdx="0" presStyleCnt="3" custLinFactNeighborX="1549"/>
      <dgm:spPr>
        <a:solidFill>
          <a:schemeClr val="accent4"/>
        </a:solidFill>
      </dgm:spPr>
      <dgm:t>
        <a:bodyPr/>
        <a:lstStyle/>
        <a:p>
          <a:endParaRPr lang="en-US"/>
        </a:p>
      </dgm:t>
    </dgm:pt>
    <dgm:pt modelId="{EC4039EA-524D-4BD1-A505-34B4A356E617}" type="pres">
      <dgm:prSet presAssocID="{C986CF0D-1E80-45DB-962F-1B1531E4128E}" presName="arrowWedge2" presStyleLbl="fgSibTrans2D1" presStyleIdx="1" presStyleCnt="3" custLinFactNeighborX="923"/>
      <dgm:spPr>
        <a:solidFill>
          <a:schemeClr val="accent4"/>
        </a:solidFill>
      </dgm:spPr>
      <dgm:t>
        <a:bodyPr/>
        <a:lstStyle/>
        <a:p>
          <a:endParaRPr lang="en-US"/>
        </a:p>
      </dgm:t>
    </dgm:pt>
    <dgm:pt modelId="{FE2177F2-1383-487D-BD7F-BEE2EF5023C8}" type="pres">
      <dgm:prSet presAssocID="{8A008BA1-A596-4CFD-AFA2-B21FE5A6FC99}" presName="arrowWedge3" presStyleLbl="fgSibTrans2D1" presStyleIdx="2" presStyleCnt="3" custLinFactNeighborX="923"/>
      <dgm:spPr>
        <a:solidFill>
          <a:schemeClr val="accent4"/>
        </a:solidFill>
      </dgm:spPr>
      <dgm:t>
        <a:bodyPr/>
        <a:lstStyle/>
        <a:p>
          <a:endParaRPr lang="en-US"/>
        </a:p>
      </dgm:t>
    </dgm:pt>
  </dgm:ptLst>
  <dgm:cxnLst>
    <dgm:cxn modelId="{F61475B7-DFE5-4CDA-81A0-6963E3C5FC72}" type="presOf" srcId="{3A3965C5-36D3-45F6-AE6F-E6FF418AE351}" destId="{5B334424-D051-4FF5-9230-2A47EB006A26}" srcOrd="1" destOrd="0" presId="urn:microsoft.com/office/officeart/2005/8/layout/cycle8"/>
    <dgm:cxn modelId="{B1AFCB78-95B4-4F4E-9591-99628C50F655}" type="presOf" srcId="{DE0BD6D6-4832-431A-B2A7-212F1F2359A6}" destId="{6BB1FD23-D603-41A1-9A4E-2564401D9FCA}" srcOrd="1" destOrd="0" presId="urn:microsoft.com/office/officeart/2005/8/layout/cycle8"/>
    <dgm:cxn modelId="{591D2D12-2C04-47B6-BD40-0FE108FABBB0}" srcId="{22C8C28C-9961-4424-A81D-96B03A92B30E}" destId="{DE0BD6D6-4832-431A-B2A7-212F1F2359A6}" srcOrd="0" destOrd="0" parTransId="{CE973AD7-0F16-4937-8B04-194F235900CE}" sibTransId="{D4869D7A-A3DE-48D5-B9EC-3E6F0D974008}"/>
    <dgm:cxn modelId="{90C8F659-2BF9-4139-89DB-419422D01848}" srcId="{22C8C28C-9961-4424-A81D-96B03A92B30E}" destId="{3A3965C5-36D3-45F6-AE6F-E6FF418AE351}" srcOrd="2" destOrd="0" parTransId="{460ACA5B-8D90-4640-AE72-AC3D40730407}" sibTransId="{8A008BA1-A596-4CFD-AFA2-B21FE5A6FC99}"/>
    <dgm:cxn modelId="{2A42C119-855E-4DBD-9EAC-0089C8C8AFD3}" type="presOf" srcId="{AD048174-8C57-490F-9307-A457F008075D}" destId="{37D84806-74B0-4987-9DD7-19C7CA835098}" srcOrd="1" destOrd="0" presId="urn:microsoft.com/office/officeart/2005/8/layout/cycle8"/>
    <dgm:cxn modelId="{B2145596-E4FF-44A2-B152-5538D5FEDBD6}" srcId="{22C8C28C-9961-4424-A81D-96B03A92B30E}" destId="{AD048174-8C57-490F-9307-A457F008075D}" srcOrd="1" destOrd="0" parTransId="{02DEA43F-93E7-4ACA-A26D-7EC696E80E1E}" sibTransId="{C986CF0D-1E80-45DB-962F-1B1531E4128E}"/>
    <dgm:cxn modelId="{0AE25AF4-52E5-4E95-8CC2-54F351DD59CD}" type="presOf" srcId="{DE0BD6D6-4832-431A-B2A7-212F1F2359A6}" destId="{8F041D51-4FEB-45F8-8206-941845085EC2}" srcOrd="0" destOrd="0" presId="urn:microsoft.com/office/officeart/2005/8/layout/cycle8"/>
    <dgm:cxn modelId="{877481A7-4D18-4898-A622-BB83C6795D87}" type="presOf" srcId="{AD048174-8C57-490F-9307-A457F008075D}" destId="{8B7C098F-41DB-4843-9ED5-F782CF38C936}" srcOrd="0" destOrd="0" presId="urn:microsoft.com/office/officeart/2005/8/layout/cycle8"/>
    <dgm:cxn modelId="{A1A0559C-82D5-4D29-B5CB-1945F8244982}" type="presOf" srcId="{22C8C28C-9961-4424-A81D-96B03A92B30E}" destId="{A2572EA5-E993-4C0B-9604-D7E002ACECA7}" srcOrd="0" destOrd="0" presId="urn:microsoft.com/office/officeart/2005/8/layout/cycle8"/>
    <dgm:cxn modelId="{A771E449-814F-4D2E-B974-6AFF19245543}" type="presOf" srcId="{3A3965C5-36D3-45F6-AE6F-E6FF418AE351}" destId="{B7F7EE54-83A1-4CE2-8C31-0FC7C1D6C649}" srcOrd="0" destOrd="0" presId="urn:microsoft.com/office/officeart/2005/8/layout/cycle8"/>
    <dgm:cxn modelId="{7014C67B-8386-4B86-AEF2-FD4AE035C398}" type="presParOf" srcId="{A2572EA5-E993-4C0B-9604-D7E002ACECA7}" destId="{8F041D51-4FEB-45F8-8206-941845085EC2}" srcOrd="0" destOrd="0" presId="urn:microsoft.com/office/officeart/2005/8/layout/cycle8"/>
    <dgm:cxn modelId="{58D809B3-CCA8-4B59-B04A-4884D90A4E8F}" type="presParOf" srcId="{A2572EA5-E993-4C0B-9604-D7E002ACECA7}" destId="{89624862-230F-4077-8C8C-07DFA8E909DD}" srcOrd="1" destOrd="0" presId="urn:microsoft.com/office/officeart/2005/8/layout/cycle8"/>
    <dgm:cxn modelId="{E76DA1E3-A5A2-49EB-AE8B-1EE4C1C63480}" type="presParOf" srcId="{A2572EA5-E993-4C0B-9604-D7E002ACECA7}" destId="{FDC341B7-CB85-43D2-BB66-320D04F61E49}" srcOrd="2" destOrd="0" presId="urn:microsoft.com/office/officeart/2005/8/layout/cycle8"/>
    <dgm:cxn modelId="{A69078B7-A5F2-4835-BCA3-C4643DF93789}" type="presParOf" srcId="{A2572EA5-E993-4C0B-9604-D7E002ACECA7}" destId="{6BB1FD23-D603-41A1-9A4E-2564401D9FCA}" srcOrd="3" destOrd="0" presId="urn:microsoft.com/office/officeart/2005/8/layout/cycle8"/>
    <dgm:cxn modelId="{36AFF631-092B-4C29-B1DB-E19B9C1EB0DB}" type="presParOf" srcId="{A2572EA5-E993-4C0B-9604-D7E002ACECA7}" destId="{8B7C098F-41DB-4843-9ED5-F782CF38C936}" srcOrd="4" destOrd="0" presId="urn:microsoft.com/office/officeart/2005/8/layout/cycle8"/>
    <dgm:cxn modelId="{C5491F81-75BF-4F4A-9559-3B82BC5F5649}" type="presParOf" srcId="{A2572EA5-E993-4C0B-9604-D7E002ACECA7}" destId="{7EE2AB2E-1691-4A36-B2F0-A6174E5B6C28}" srcOrd="5" destOrd="0" presId="urn:microsoft.com/office/officeart/2005/8/layout/cycle8"/>
    <dgm:cxn modelId="{ED0711A7-80AE-407B-902D-D7C0D5C302FD}" type="presParOf" srcId="{A2572EA5-E993-4C0B-9604-D7E002ACECA7}" destId="{9A3811BC-90ED-4DA8-8371-CC9C3288562C}" srcOrd="6" destOrd="0" presId="urn:microsoft.com/office/officeart/2005/8/layout/cycle8"/>
    <dgm:cxn modelId="{8982B170-DEFE-4159-B648-6B891F82A381}" type="presParOf" srcId="{A2572EA5-E993-4C0B-9604-D7E002ACECA7}" destId="{37D84806-74B0-4987-9DD7-19C7CA835098}" srcOrd="7" destOrd="0" presId="urn:microsoft.com/office/officeart/2005/8/layout/cycle8"/>
    <dgm:cxn modelId="{D5D2745E-AD66-4740-A7ED-5F7724B2ECF0}" type="presParOf" srcId="{A2572EA5-E993-4C0B-9604-D7E002ACECA7}" destId="{B7F7EE54-83A1-4CE2-8C31-0FC7C1D6C649}" srcOrd="8" destOrd="0" presId="urn:microsoft.com/office/officeart/2005/8/layout/cycle8"/>
    <dgm:cxn modelId="{9286E38D-B107-4006-B852-90667EA106E8}" type="presParOf" srcId="{A2572EA5-E993-4C0B-9604-D7E002ACECA7}" destId="{B0C51577-D7ED-4AF4-B4C4-111EF46E6B63}" srcOrd="9" destOrd="0" presId="urn:microsoft.com/office/officeart/2005/8/layout/cycle8"/>
    <dgm:cxn modelId="{38BCCCFC-4833-47D7-912C-59E981A8B6BA}" type="presParOf" srcId="{A2572EA5-E993-4C0B-9604-D7E002ACECA7}" destId="{E5E99EF5-7E1C-430C-BA2C-E593A063D2E0}" srcOrd="10" destOrd="0" presId="urn:microsoft.com/office/officeart/2005/8/layout/cycle8"/>
    <dgm:cxn modelId="{4084731A-47A3-4E06-86FA-DD454FED1AC3}" type="presParOf" srcId="{A2572EA5-E993-4C0B-9604-D7E002ACECA7}" destId="{5B334424-D051-4FF5-9230-2A47EB006A26}" srcOrd="11" destOrd="0" presId="urn:microsoft.com/office/officeart/2005/8/layout/cycle8"/>
    <dgm:cxn modelId="{C60593E9-3D93-4D0C-A51B-12FCB4591C9E}" type="presParOf" srcId="{A2572EA5-E993-4C0B-9604-D7E002ACECA7}" destId="{C7CC1C24-5CF0-4CAA-82F3-7161A21E1F5B}" srcOrd="12" destOrd="0" presId="urn:microsoft.com/office/officeart/2005/8/layout/cycle8"/>
    <dgm:cxn modelId="{89B048EC-145F-4502-BDCA-A69A4493FF3B}" type="presParOf" srcId="{A2572EA5-E993-4C0B-9604-D7E002ACECA7}" destId="{EC4039EA-524D-4BD1-A505-34B4A356E617}" srcOrd="13" destOrd="0" presId="urn:microsoft.com/office/officeart/2005/8/layout/cycle8"/>
    <dgm:cxn modelId="{B98FE973-01E0-4C9C-97DD-8E663B70957E}" type="presParOf" srcId="{A2572EA5-E993-4C0B-9604-D7E002ACECA7}" destId="{FE2177F2-1383-487D-BD7F-BEE2EF5023C8}" srcOrd="1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F0F8F-3080-4193-8859-CEC1DF203F15}">
      <dsp:nvSpPr>
        <dsp:cNvPr id="0" name=""/>
        <dsp:cNvSpPr/>
      </dsp:nvSpPr>
      <dsp:spPr>
        <a:xfrm rot="21300000">
          <a:off x="25249" y="1699198"/>
          <a:ext cx="8177514" cy="936448"/>
        </a:xfrm>
        <a:prstGeom prst="mathMinus">
          <a:avLst/>
        </a:prstGeom>
        <a:solidFill>
          <a:schemeClr val="accent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BEFD25A-4A30-4934-9494-6911DB2A2244}">
      <dsp:nvSpPr>
        <dsp:cNvPr id="0" name=""/>
        <dsp:cNvSpPr/>
      </dsp:nvSpPr>
      <dsp:spPr>
        <a:xfrm>
          <a:off x="987361" y="347394"/>
          <a:ext cx="2468403" cy="1733938"/>
        </a:xfrm>
        <a:prstGeom prst="downArrow">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0DDFA4E-D8F2-4790-A910-7F2856D931A9}">
      <dsp:nvSpPr>
        <dsp:cNvPr id="0" name=""/>
        <dsp:cNvSpPr/>
      </dsp:nvSpPr>
      <dsp:spPr>
        <a:xfrm>
          <a:off x="3380357" y="415505"/>
          <a:ext cx="3620115" cy="182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en-US" sz="2600" b="1" kern="1200" dirty="0" smtClean="0">
              <a:solidFill>
                <a:schemeClr val="accent2"/>
              </a:solidFill>
            </a:rPr>
            <a:t>Proactive Planning</a:t>
          </a:r>
        </a:p>
        <a:p>
          <a:pPr marL="228600" lvl="1" indent="-228600" algn="l" defTabSz="889000">
            <a:lnSpc>
              <a:spcPct val="90000"/>
            </a:lnSpc>
            <a:spcBef>
              <a:spcPct val="0"/>
            </a:spcBef>
            <a:spcAft>
              <a:spcPct val="15000"/>
            </a:spcAft>
            <a:buChar char="••"/>
          </a:pPr>
          <a:r>
            <a:rPr lang="en-US" sz="2000" kern="1200" dirty="0" smtClean="0">
              <a:solidFill>
                <a:schemeClr val="accent2"/>
              </a:solidFill>
            </a:rPr>
            <a:t>Estimated cost $1</a:t>
          </a:r>
        </a:p>
      </dsp:txBody>
      <dsp:txXfrm>
        <a:off x="3380357" y="415505"/>
        <a:ext cx="3620115" cy="1820634"/>
      </dsp:txXfrm>
    </dsp:sp>
    <dsp:sp modelId="{D2DDBD9D-85A2-4867-A20B-BD232EC52B6B}">
      <dsp:nvSpPr>
        <dsp:cNvPr id="0" name=""/>
        <dsp:cNvSpPr/>
      </dsp:nvSpPr>
      <dsp:spPr>
        <a:xfrm>
          <a:off x="1825787" y="2538554"/>
          <a:ext cx="2468403" cy="1733938"/>
        </a:xfrm>
        <a:prstGeom prst="upArrow">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54A720F-6A72-444A-BD19-DE173F992240}">
      <dsp:nvSpPr>
        <dsp:cNvPr id="0" name=""/>
        <dsp:cNvSpPr/>
      </dsp:nvSpPr>
      <dsp:spPr>
        <a:xfrm>
          <a:off x="4258569" y="2478562"/>
          <a:ext cx="3629409" cy="182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en-US" sz="2600" b="1" kern="1200" dirty="0" smtClean="0">
              <a:solidFill>
                <a:schemeClr val="accent4"/>
              </a:solidFill>
            </a:rPr>
            <a:t>Reactive Emergency Response</a:t>
          </a:r>
          <a:endParaRPr lang="en-US" sz="2600" b="1" kern="1200" dirty="0">
            <a:solidFill>
              <a:schemeClr val="accent4"/>
            </a:solidFill>
          </a:endParaRPr>
        </a:p>
        <a:p>
          <a:pPr marL="228600" lvl="1" indent="-228600" algn="l" defTabSz="889000">
            <a:lnSpc>
              <a:spcPct val="90000"/>
            </a:lnSpc>
            <a:spcBef>
              <a:spcPct val="0"/>
            </a:spcBef>
            <a:spcAft>
              <a:spcPct val="15000"/>
            </a:spcAft>
            <a:buChar char="••"/>
          </a:pPr>
          <a:r>
            <a:rPr lang="en-US" sz="2000" kern="1200" dirty="0" smtClean="0">
              <a:solidFill>
                <a:schemeClr val="accent4"/>
              </a:solidFill>
            </a:rPr>
            <a:t>Estimated cost $5-7 </a:t>
          </a:r>
          <a:endParaRPr lang="en-US" sz="2000" kern="1200" dirty="0">
            <a:solidFill>
              <a:schemeClr val="accent4"/>
            </a:solidFill>
          </a:endParaRPr>
        </a:p>
      </dsp:txBody>
      <dsp:txXfrm>
        <a:off x="4258569" y="2478562"/>
        <a:ext cx="3629409" cy="1820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69896-6238-4BDF-BCDD-2877E502BDB5}">
      <dsp:nvSpPr>
        <dsp:cNvPr id="0" name=""/>
        <dsp:cNvSpPr/>
      </dsp:nvSpPr>
      <dsp:spPr>
        <a:xfrm rot="5400000">
          <a:off x="1228478" y="1096751"/>
          <a:ext cx="795446" cy="905588"/>
        </a:xfrm>
        <a:prstGeom prst="bentUpArrow">
          <a:avLst>
            <a:gd name="adj1" fmla="val 32840"/>
            <a:gd name="adj2" fmla="val 25000"/>
            <a:gd name="adj3" fmla="val 35780"/>
          </a:avLst>
        </a:prstGeom>
        <a:solidFill>
          <a:schemeClr val="accent2">
            <a:lumMod val="60000"/>
            <a:lumOff val="4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66986F-1566-432B-A778-DBCA1114B5D0}">
      <dsp:nvSpPr>
        <dsp:cNvPr id="0" name=""/>
        <dsp:cNvSpPr/>
      </dsp:nvSpPr>
      <dsp:spPr>
        <a:xfrm>
          <a:off x="1476" y="214982"/>
          <a:ext cx="3371576" cy="93730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IDENTIFY the risk</a:t>
          </a:r>
          <a:endParaRPr lang="en-US" sz="1800" b="1" kern="1200" dirty="0"/>
        </a:p>
      </dsp:txBody>
      <dsp:txXfrm>
        <a:off x="47239" y="260745"/>
        <a:ext cx="3280050" cy="845775"/>
      </dsp:txXfrm>
    </dsp:sp>
    <dsp:sp modelId="{03DB4728-2777-49AE-AB29-E80C1A5F6B34}">
      <dsp:nvSpPr>
        <dsp:cNvPr id="0" name=""/>
        <dsp:cNvSpPr/>
      </dsp:nvSpPr>
      <dsp:spPr>
        <a:xfrm>
          <a:off x="2356797" y="304375"/>
          <a:ext cx="973907" cy="757568"/>
        </a:xfrm>
        <a:prstGeom prst="rect">
          <a:avLst/>
        </a:prstGeom>
        <a:noFill/>
        <a:ln>
          <a:noFill/>
        </a:ln>
        <a:effectLst/>
      </dsp:spPr>
      <dsp:style>
        <a:lnRef idx="0">
          <a:scrgbClr r="0" g="0" b="0"/>
        </a:lnRef>
        <a:fillRef idx="0">
          <a:scrgbClr r="0" g="0" b="0"/>
        </a:fillRef>
        <a:effectRef idx="0">
          <a:scrgbClr r="0" g="0" b="0"/>
        </a:effectRef>
        <a:fontRef idx="minor"/>
      </dsp:style>
    </dsp:sp>
    <dsp:sp modelId="{9DEBC91F-81AB-434A-9ED6-27B07D029B73}">
      <dsp:nvSpPr>
        <dsp:cNvPr id="0" name=""/>
        <dsp:cNvSpPr/>
      </dsp:nvSpPr>
      <dsp:spPr>
        <a:xfrm rot="5400000">
          <a:off x="2846834" y="2149650"/>
          <a:ext cx="795446" cy="905588"/>
        </a:xfrm>
        <a:prstGeom prst="bentUpArrow">
          <a:avLst>
            <a:gd name="adj1" fmla="val 32840"/>
            <a:gd name="adj2" fmla="val 25000"/>
            <a:gd name="adj3" fmla="val 3578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43209DC-2415-4109-ADC7-41EB61092932}">
      <dsp:nvSpPr>
        <dsp:cNvPr id="0" name=""/>
        <dsp:cNvSpPr/>
      </dsp:nvSpPr>
      <dsp:spPr>
        <a:xfrm>
          <a:off x="1619833" y="1267881"/>
          <a:ext cx="3371576" cy="937301"/>
        </a:xfrm>
        <a:prstGeom prst="roundRect">
          <a:avLst>
            <a:gd name="adj" fmla="val 166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ASSESS the risk</a:t>
          </a:r>
          <a:endParaRPr lang="en-US" sz="1800" b="1" kern="1200" dirty="0"/>
        </a:p>
      </dsp:txBody>
      <dsp:txXfrm>
        <a:off x="1665596" y="1313644"/>
        <a:ext cx="3280050" cy="845775"/>
      </dsp:txXfrm>
    </dsp:sp>
    <dsp:sp modelId="{DC7FECB8-49AE-4E76-BABE-9C20045FF9C1}">
      <dsp:nvSpPr>
        <dsp:cNvPr id="0" name=""/>
        <dsp:cNvSpPr/>
      </dsp:nvSpPr>
      <dsp:spPr>
        <a:xfrm>
          <a:off x="3975153" y="1357274"/>
          <a:ext cx="973907" cy="757568"/>
        </a:xfrm>
        <a:prstGeom prst="rect">
          <a:avLst/>
        </a:prstGeom>
        <a:noFill/>
        <a:ln>
          <a:noFill/>
        </a:ln>
        <a:effectLst/>
      </dsp:spPr>
      <dsp:style>
        <a:lnRef idx="0">
          <a:scrgbClr r="0" g="0" b="0"/>
        </a:lnRef>
        <a:fillRef idx="0">
          <a:scrgbClr r="0" g="0" b="0"/>
        </a:fillRef>
        <a:effectRef idx="0">
          <a:scrgbClr r="0" g="0" b="0"/>
        </a:effectRef>
        <a:fontRef idx="minor"/>
      </dsp:style>
    </dsp:sp>
    <dsp:sp modelId="{815B599B-8B64-496B-8CE5-EDADC38A54C2}">
      <dsp:nvSpPr>
        <dsp:cNvPr id="0" name=""/>
        <dsp:cNvSpPr/>
      </dsp:nvSpPr>
      <dsp:spPr>
        <a:xfrm rot="5400000">
          <a:off x="4465191" y="3202548"/>
          <a:ext cx="795446" cy="905588"/>
        </a:xfrm>
        <a:prstGeom prst="bentUpArrow">
          <a:avLst>
            <a:gd name="adj1" fmla="val 32840"/>
            <a:gd name="adj2" fmla="val 25000"/>
            <a:gd name="adj3" fmla="val 35780"/>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C6B4BD-6285-4B30-A61B-0D9E8B7D1DC0}">
      <dsp:nvSpPr>
        <dsp:cNvPr id="0" name=""/>
        <dsp:cNvSpPr/>
      </dsp:nvSpPr>
      <dsp:spPr>
        <a:xfrm>
          <a:off x="3238190" y="2320780"/>
          <a:ext cx="3371576" cy="937301"/>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COMMUNICATE the risk</a:t>
          </a:r>
          <a:endParaRPr lang="en-US" sz="1800" b="1" kern="1200" dirty="0"/>
        </a:p>
      </dsp:txBody>
      <dsp:txXfrm>
        <a:off x="3283953" y="2366543"/>
        <a:ext cx="3280050" cy="845775"/>
      </dsp:txXfrm>
    </dsp:sp>
    <dsp:sp modelId="{A15A3F6F-BA22-4C6A-881D-7ADE2267F9F7}">
      <dsp:nvSpPr>
        <dsp:cNvPr id="0" name=""/>
        <dsp:cNvSpPr/>
      </dsp:nvSpPr>
      <dsp:spPr>
        <a:xfrm>
          <a:off x="5593510" y="2410173"/>
          <a:ext cx="973907" cy="757568"/>
        </a:xfrm>
        <a:prstGeom prst="rect">
          <a:avLst/>
        </a:prstGeom>
        <a:noFill/>
        <a:ln>
          <a:noFill/>
        </a:ln>
        <a:effectLst/>
      </dsp:spPr>
      <dsp:style>
        <a:lnRef idx="0">
          <a:scrgbClr r="0" g="0" b="0"/>
        </a:lnRef>
        <a:fillRef idx="0">
          <a:scrgbClr r="0" g="0" b="0"/>
        </a:fillRef>
        <a:effectRef idx="0">
          <a:scrgbClr r="0" g="0" b="0"/>
        </a:effectRef>
        <a:fontRef idx="minor"/>
      </dsp:style>
    </dsp:sp>
    <dsp:sp modelId="{83143BE0-B647-4306-93A7-ACE636E0C4C3}">
      <dsp:nvSpPr>
        <dsp:cNvPr id="0" name=""/>
        <dsp:cNvSpPr/>
      </dsp:nvSpPr>
      <dsp:spPr>
        <a:xfrm>
          <a:off x="4856546" y="3373679"/>
          <a:ext cx="3371576" cy="937301"/>
        </a:xfrm>
        <a:prstGeom prst="roundRect">
          <a:avLst>
            <a:gd name="adj" fmla="val 166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MITIGATE the risk</a:t>
          </a:r>
          <a:endParaRPr lang="en-US" sz="1800" b="1" kern="1200" dirty="0"/>
        </a:p>
      </dsp:txBody>
      <dsp:txXfrm>
        <a:off x="4902309" y="3419442"/>
        <a:ext cx="3280050" cy="845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97D36-C246-462D-A150-047638E86CC3}">
      <dsp:nvSpPr>
        <dsp:cNvPr id="0" name=""/>
        <dsp:cNvSpPr/>
      </dsp:nvSpPr>
      <dsp:spPr>
        <a:xfrm>
          <a:off x="1806679" y="1944"/>
          <a:ext cx="1550743" cy="15507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Flood</a:t>
          </a:r>
          <a:endParaRPr lang="en-US" sz="3100" kern="1200" dirty="0"/>
        </a:p>
      </dsp:txBody>
      <dsp:txXfrm>
        <a:off x="2033780" y="229045"/>
        <a:ext cx="1096541" cy="1096541"/>
      </dsp:txXfrm>
    </dsp:sp>
    <dsp:sp modelId="{A4DFF62E-BF09-4B9B-A7B3-718CDED5449F}">
      <dsp:nvSpPr>
        <dsp:cNvPr id="0" name=""/>
        <dsp:cNvSpPr/>
      </dsp:nvSpPr>
      <dsp:spPr>
        <a:xfrm rot="2700000">
          <a:off x="3190978" y="1330772"/>
          <a:ext cx="412434" cy="5233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3209098" y="1391702"/>
        <a:ext cx="288704" cy="314026"/>
      </dsp:txXfrm>
    </dsp:sp>
    <dsp:sp modelId="{4EB50D53-1CC8-4983-B94D-4095E983B01C}">
      <dsp:nvSpPr>
        <dsp:cNvPr id="0" name=""/>
        <dsp:cNvSpPr/>
      </dsp:nvSpPr>
      <dsp:spPr>
        <a:xfrm>
          <a:off x="3453475" y="1648740"/>
          <a:ext cx="1550743" cy="15507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Panic</a:t>
          </a:r>
          <a:endParaRPr lang="en-US" sz="3100" kern="1200" dirty="0"/>
        </a:p>
      </dsp:txBody>
      <dsp:txXfrm>
        <a:off x="3680576" y="1875841"/>
        <a:ext cx="1096541" cy="1096541"/>
      </dsp:txXfrm>
    </dsp:sp>
    <dsp:sp modelId="{69A44590-1DF4-4704-8FC7-A73609E78008}">
      <dsp:nvSpPr>
        <dsp:cNvPr id="0" name=""/>
        <dsp:cNvSpPr/>
      </dsp:nvSpPr>
      <dsp:spPr>
        <a:xfrm rot="8100000">
          <a:off x="3207486" y="2977568"/>
          <a:ext cx="412434" cy="5233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313096" y="3038498"/>
        <a:ext cx="288704" cy="314026"/>
      </dsp:txXfrm>
    </dsp:sp>
    <dsp:sp modelId="{D3D5ED1F-363E-4698-8179-BDED6F83A6E7}">
      <dsp:nvSpPr>
        <dsp:cNvPr id="0" name=""/>
        <dsp:cNvSpPr/>
      </dsp:nvSpPr>
      <dsp:spPr>
        <a:xfrm>
          <a:off x="1806679" y="3295536"/>
          <a:ext cx="1550743" cy="15507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Plan</a:t>
          </a:r>
          <a:endParaRPr lang="en-US" sz="3100" kern="1200" dirty="0"/>
        </a:p>
      </dsp:txBody>
      <dsp:txXfrm>
        <a:off x="2033780" y="3522637"/>
        <a:ext cx="1096541" cy="1096541"/>
      </dsp:txXfrm>
    </dsp:sp>
    <dsp:sp modelId="{6A5B8432-C4E5-4509-B720-5C3CE662769E}">
      <dsp:nvSpPr>
        <dsp:cNvPr id="0" name=""/>
        <dsp:cNvSpPr/>
      </dsp:nvSpPr>
      <dsp:spPr>
        <a:xfrm rot="13500000">
          <a:off x="1560690" y="2994076"/>
          <a:ext cx="412434" cy="5233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1666300" y="3142496"/>
        <a:ext cx="288704" cy="314026"/>
      </dsp:txXfrm>
    </dsp:sp>
    <dsp:sp modelId="{4E7A6804-E072-4C48-833C-13C787A1FF05}">
      <dsp:nvSpPr>
        <dsp:cNvPr id="0" name=""/>
        <dsp:cNvSpPr/>
      </dsp:nvSpPr>
      <dsp:spPr>
        <a:xfrm>
          <a:off x="159883" y="1648740"/>
          <a:ext cx="1550743" cy="155074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en-US" sz="3100" kern="1200" dirty="0" smtClean="0"/>
            <a:t>Delay</a:t>
          </a:r>
          <a:endParaRPr lang="en-US" sz="3100" kern="1200" dirty="0"/>
        </a:p>
      </dsp:txBody>
      <dsp:txXfrm>
        <a:off x="386984" y="1875841"/>
        <a:ext cx="1096541" cy="1096541"/>
      </dsp:txXfrm>
    </dsp:sp>
    <dsp:sp modelId="{180216A3-0695-4608-A933-2D0A747960F6}">
      <dsp:nvSpPr>
        <dsp:cNvPr id="0" name=""/>
        <dsp:cNvSpPr/>
      </dsp:nvSpPr>
      <dsp:spPr>
        <a:xfrm rot="18900000">
          <a:off x="1544182" y="1347280"/>
          <a:ext cx="412434" cy="5233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1562302" y="1495700"/>
        <a:ext cx="288704" cy="314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E40AA-0FF8-4D09-9932-1431E332697A}">
      <dsp:nvSpPr>
        <dsp:cNvPr id="0" name=""/>
        <dsp:cNvSpPr/>
      </dsp:nvSpPr>
      <dsp:spPr>
        <a:xfrm>
          <a:off x="1470480" y="121518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1615262" y="1259215"/>
        <a:ext cx="16850" cy="3373"/>
      </dsp:txXfrm>
    </dsp:sp>
    <dsp:sp modelId="{F5AE4681-8F07-422F-8EEA-7FFA32C16298}">
      <dsp:nvSpPr>
        <dsp:cNvPr id="0" name=""/>
        <dsp:cNvSpPr/>
      </dsp:nvSpPr>
      <dsp:spPr>
        <a:xfrm>
          <a:off x="6999" y="412478"/>
          <a:ext cx="1465280" cy="1696847"/>
        </a:xfrm>
        <a:prstGeom prst="rect">
          <a:avLst/>
        </a:prstGeom>
        <a:solidFill>
          <a:schemeClr val="accent3">
            <a:lumMod val="20000"/>
            <a:lumOff val="8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May 1, 2011</a:t>
          </a:r>
          <a:endParaRPr lang="en-US" sz="1200" kern="1200" dirty="0">
            <a:latin typeface="+mj-lt"/>
          </a:endParaRP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AECOM receives Notice-to-proceed</a:t>
          </a:r>
          <a:endParaRPr lang="en-US" sz="1200" kern="1200" dirty="0">
            <a:latin typeface="+mj-lt"/>
          </a:endParaRPr>
        </a:p>
      </dsp:txBody>
      <dsp:txXfrm>
        <a:off x="6999" y="412478"/>
        <a:ext cx="1465280" cy="1696847"/>
      </dsp:txXfrm>
    </dsp:sp>
    <dsp:sp modelId="{1D78CA0B-A56A-4B37-95D0-C4CF4972D771}">
      <dsp:nvSpPr>
        <dsp:cNvPr id="0" name=""/>
        <dsp:cNvSpPr/>
      </dsp:nvSpPr>
      <dsp:spPr>
        <a:xfrm>
          <a:off x="3272775" y="121518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3417557" y="1259215"/>
        <a:ext cx="16850" cy="3373"/>
      </dsp:txXfrm>
    </dsp:sp>
    <dsp:sp modelId="{52ED8A81-F8ED-47F8-9177-95816ED4A6A3}">
      <dsp:nvSpPr>
        <dsp:cNvPr id="0" name=""/>
        <dsp:cNvSpPr/>
      </dsp:nvSpPr>
      <dsp:spPr>
        <a:xfrm>
          <a:off x="1809295" y="412478"/>
          <a:ext cx="1465280" cy="169684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May 14, 2011</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AECOM deployed </a:t>
          </a:r>
          <a:br>
            <a:rPr kumimoji="1" lang="en-US" sz="1200" kern="1200" dirty="0" smtClean="0">
              <a:effectLst/>
              <a:latin typeface="+mj-lt"/>
              <a:ea typeface="+mn-ea"/>
              <a:cs typeface="+mn-cs"/>
            </a:rPr>
          </a:br>
          <a:r>
            <a:rPr kumimoji="1" lang="en-US" sz="1200" kern="1200" dirty="0" smtClean="0">
              <a:effectLst/>
              <a:latin typeface="+mj-lt"/>
              <a:ea typeface="+mn-ea"/>
              <a:cs typeface="+mn-cs"/>
            </a:rPr>
            <a:t>147 staff during the first 15 days</a:t>
          </a:r>
        </a:p>
      </dsp:txBody>
      <dsp:txXfrm>
        <a:off x="1809295" y="412478"/>
        <a:ext cx="1465280" cy="1696847"/>
      </dsp:txXfrm>
    </dsp:sp>
    <dsp:sp modelId="{90B30D94-BEF2-49A3-AB49-ADD38E2DEF98}">
      <dsp:nvSpPr>
        <dsp:cNvPr id="0" name=""/>
        <dsp:cNvSpPr/>
      </dsp:nvSpPr>
      <dsp:spPr>
        <a:xfrm>
          <a:off x="5075071" y="121518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5219853" y="1259215"/>
        <a:ext cx="16850" cy="3373"/>
      </dsp:txXfrm>
    </dsp:sp>
    <dsp:sp modelId="{3252018A-63C2-43AB-B856-219BD897C2A8}">
      <dsp:nvSpPr>
        <dsp:cNvPr id="0" name=""/>
        <dsp:cNvSpPr/>
      </dsp:nvSpPr>
      <dsp:spPr>
        <a:xfrm>
          <a:off x="3611590" y="412478"/>
          <a:ext cx="1465280" cy="169684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End of May 2011</a:t>
          </a:r>
        </a:p>
        <a:p>
          <a:pPr marL="114300" lvl="1" indent="-114300" algn="l" defTabSz="533400">
            <a:lnSpc>
              <a:spcPct val="90000"/>
            </a:lnSpc>
            <a:spcBef>
              <a:spcPct val="0"/>
            </a:spcBef>
            <a:spcAft>
              <a:spcPct val="15000"/>
            </a:spcAft>
            <a:buChar char="••"/>
          </a:pPr>
          <a:r>
            <a:rPr kumimoji="1" lang="en-US" sz="1200" b="0" kern="1200" dirty="0" smtClean="0">
              <a:effectLst/>
              <a:latin typeface="+mj-lt"/>
              <a:ea typeface="+mn-ea"/>
              <a:cs typeface="+mn-cs"/>
            </a:rPr>
            <a:t>Initiated Design / Build Al Samer and Um Al Khair  dams and outlet channels tender</a:t>
          </a:r>
        </a:p>
      </dsp:txBody>
      <dsp:txXfrm>
        <a:off x="3611590" y="412478"/>
        <a:ext cx="1465280" cy="1696847"/>
      </dsp:txXfrm>
    </dsp:sp>
    <dsp:sp modelId="{C1CEF227-7177-461B-AFFD-FA6A5A3D230F}">
      <dsp:nvSpPr>
        <dsp:cNvPr id="0" name=""/>
        <dsp:cNvSpPr/>
      </dsp:nvSpPr>
      <dsp:spPr>
        <a:xfrm>
          <a:off x="6877366" y="121518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7022148" y="1259215"/>
        <a:ext cx="16850" cy="3373"/>
      </dsp:txXfrm>
    </dsp:sp>
    <dsp:sp modelId="{002EF8A9-2CB8-4B17-B7AC-2B977A94680A}">
      <dsp:nvSpPr>
        <dsp:cNvPr id="0" name=""/>
        <dsp:cNvSpPr/>
      </dsp:nvSpPr>
      <dsp:spPr>
        <a:xfrm>
          <a:off x="5413885" y="412478"/>
          <a:ext cx="1465280" cy="169684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June 1, 2011</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AECOM deployed  428 staff during the first 30 days</a:t>
          </a:r>
        </a:p>
      </dsp:txBody>
      <dsp:txXfrm>
        <a:off x="5413885" y="412478"/>
        <a:ext cx="1465280" cy="1696847"/>
      </dsp:txXfrm>
    </dsp:sp>
    <dsp:sp modelId="{34F6C3CB-B742-4E69-A083-63583A984BD2}">
      <dsp:nvSpPr>
        <dsp:cNvPr id="0" name=""/>
        <dsp:cNvSpPr/>
      </dsp:nvSpPr>
      <dsp:spPr>
        <a:xfrm>
          <a:off x="739640" y="2107526"/>
          <a:ext cx="7237483" cy="306414"/>
        </a:xfrm>
        <a:custGeom>
          <a:avLst/>
          <a:gdLst/>
          <a:ahLst/>
          <a:cxnLst/>
          <a:rect l="0" t="0" r="0" b="0"/>
          <a:pathLst>
            <a:path>
              <a:moveTo>
                <a:pt x="7237483" y="0"/>
              </a:moveTo>
              <a:lnTo>
                <a:pt x="7237483" y="170307"/>
              </a:lnTo>
              <a:lnTo>
                <a:pt x="0" y="170307"/>
              </a:lnTo>
              <a:lnTo>
                <a:pt x="0" y="306414"/>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4177248" y="2259047"/>
        <a:ext cx="362266" cy="3373"/>
      </dsp:txXfrm>
    </dsp:sp>
    <dsp:sp modelId="{6C941394-2144-47FE-AE21-A067108FE414}">
      <dsp:nvSpPr>
        <dsp:cNvPr id="0" name=""/>
        <dsp:cNvSpPr/>
      </dsp:nvSpPr>
      <dsp:spPr>
        <a:xfrm>
          <a:off x="7216181" y="412478"/>
          <a:ext cx="1521884" cy="1696847"/>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July 31, 2011</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Urgent Works plans and specs  complete</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Al Samer &amp; Um Al Khair dams and outlet channels construction started </a:t>
          </a:r>
        </a:p>
      </dsp:txBody>
      <dsp:txXfrm>
        <a:off x="7216181" y="412478"/>
        <a:ext cx="1521884" cy="1696847"/>
      </dsp:txXfrm>
    </dsp:sp>
    <dsp:sp modelId="{B2D6E934-E077-45B0-8F17-94E0CB9D09BA}">
      <dsp:nvSpPr>
        <dsp:cNvPr id="0" name=""/>
        <dsp:cNvSpPr/>
      </dsp:nvSpPr>
      <dsp:spPr>
        <a:xfrm>
          <a:off x="1470480" y="3055197"/>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1615262" y="3099230"/>
        <a:ext cx="16850" cy="3373"/>
      </dsp:txXfrm>
    </dsp:sp>
    <dsp:sp modelId="{7094A70B-236A-4C24-B21D-E2AF5594D7B3}">
      <dsp:nvSpPr>
        <dsp:cNvPr id="0" name=""/>
        <dsp:cNvSpPr/>
      </dsp:nvSpPr>
      <dsp:spPr>
        <a:xfrm>
          <a:off x="6999" y="2446341"/>
          <a:ext cx="1465280" cy="130915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September 2011</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Started Phase I Watershed Solutions Plans</a:t>
          </a:r>
        </a:p>
      </dsp:txBody>
      <dsp:txXfrm>
        <a:off x="6999" y="2446341"/>
        <a:ext cx="1465280" cy="1309152"/>
      </dsp:txXfrm>
    </dsp:sp>
    <dsp:sp modelId="{2A799070-48B4-4F43-AFC7-82E06424D4CB}">
      <dsp:nvSpPr>
        <dsp:cNvPr id="0" name=""/>
        <dsp:cNvSpPr/>
      </dsp:nvSpPr>
      <dsp:spPr>
        <a:xfrm>
          <a:off x="3272775" y="3055197"/>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3417557" y="3099230"/>
        <a:ext cx="16850" cy="3373"/>
      </dsp:txXfrm>
    </dsp:sp>
    <dsp:sp modelId="{ACCD400D-2147-40C3-BF7D-A7FE2075DF99}">
      <dsp:nvSpPr>
        <dsp:cNvPr id="0" name=""/>
        <dsp:cNvSpPr/>
      </dsp:nvSpPr>
      <dsp:spPr>
        <a:xfrm>
          <a:off x="1809295" y="2446341"/>
          <a:ext cx="1465280" cy="130915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rtl="0">
            <a:lnSpc>
              <a:spcPct val="90000"/>
            </a:lnSpc>
            <a:spcBef>
              <a:spcPct val="0"/>
            </a:spcBef>
            <a:spcAft>
              <a:spcPct val="35000"/>
            </a:spcAft>
          </a:pPr>
          <a:r>
            <a:rPr kumimoji="1" lang="en-US" sz="1200" b="1" kern="1200" dirty="0" smtClean="0">
              <a:effectLst/>
              <a:latin typeface="+mj-lt"/>
              <a:ea typeface="+mn-ea"/>
              <a:cs typeface="+mn-cs"/>
            </a:rPr>
            <a:t>November 2011</a:t>
          </a:r>
          <a:endParaRPr kumimoji="1" lang="en-US" sz="1200" kern="1200" dirty="0" smtClean="0">
            <a:effectLst/>
            <a:latin typeface="+mj-lt"/>
            <a:ea typeface="+mn-ea"/>
            <a:cs typeface="+mn-cs"/>
          </a:endParaRPr>
        </a:p>
        <a:p>
          <a:pPr marL="114300" lvl="1" indent="-114300" algn="l" defTabSz="533400" rtl="0">
            <a:lnSpc>
              <a:spcPct val="90000"/>
            </a:lnSpc>
            <a:spcBef>
              <a:spcPct val="0"/>
            </a:spcBef>
            <a:spcAft>
              <a:spcPct val="15000"/>
            </a:spcAft>
            <a:buChar char="••"/>
          </a:pPr>
          <a:r>
            <a:rPr lang="en-US" sz="1200" b="0" kern="1200" dirty="0" smtClean="0">
              <a:latin typeface="+mj-lt"/>
              <a:cs typeface="Arial" pitchFamily="34" charset="0"/>
            </a:rPr>
            <a:t>Al Samer and Um Al Khair Dams and Outlet Channels s</a:t>
          </a:r>
          <a:r>
            <a:rPr kumimoji="1" lang="en-US" sz="1200" b="0" kern="1200" dirty="0" smtClean="0">
              <a:effectLst/>
              <a:latin typeface="+mj-lt"/>
              <a:ea typeface="+mn-ea"/>
              <a:cs typeface="+mn-cs"/>
            </a:rPr>
            <a:t>ubstantial completion</a:t>
          </a:r>
          <a:endParaRPr lang="en-US" sz="1200" b="0" kern="1200" dirty="0" smtClean="0">
            <a:latin typeface="+mj-lt"/>
            <a:cs typeface="Arial" pitchFamily="34" charset="0"/>
          </a:endParaRPr>
        </a:p>
      </dsp:txBody>
      <dsp:txXfrm>
        <a:off x="1809295" y="2446341"/>
        <a:ext cx="1465280" cy="1309152"/>
      </dsp:txXfrm>
    </dsp:sp>
    <dsp:sp modelId="{F164CFBE-A36B-49F7-BFBC-9FF059BB746F}">
      <dsp:nvSpPr>
        <dsp:cNvPr id="0" name=""/>
        <dsp:cNvSpPr/>
      </dsp:nvSpPr>
      <dsp:spPr>
        <a:xfrm>
          <a:off x="5075071" y="3055197"/>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5219853" y="3099230"/>
        <a:ext cx="16850" cy="3373"/>
      </dsp:txXfrm>
    </dsp:sp>
    <dsp:sp modelId="{16F6E7FC-4E12-47E3-AE51-732D8E01270E}">
      <dsp:nvSpPr>
        <dsp:cNvPr id="0" name=""/>
        <dsp:cNvSpPr/>
      </dsp:nvSpPr>
      <dsp:spPr>
        <a:xfrm>
          <a:off x="3611590" y="2446341"/>
          <a:ext cx="1465280" cy="130915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December 31, 2011</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Issued for Bid  Phase I plans and specifications </a:t>
          </a:r>
        </a:p>
      </dsp:txBody>
      <dsp:txXfrm>
        <a:off x="3611590" y="2446341"/>
        <a:ext cx="1465280" cy="1309152"/>
      </dsp:txXfrm>
    </dsp:sp>
    <dsp:sp modelId="{6F8CF278-37BC-46F2-AF82-A0BCB65C91AD}">
      <dsp:nvSpPr>
        <dsp:cNvPr id="0" name=""/>
        <dsp:cNvSpPr/>
      </dsp:nvSpPr>
      <dsp:spPr>
        <a:xfrm>
          <a:off x="6877366" y="3055197"/>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7022148" y="3099230"/>
        <a:ext cx="16850" cy="3373"/>
      </dsp:txXfrm>
    </dsp:sp>
    <dsp:sp modelId="{67DB9F43-A958-4BBE-AE08-99BE7CA0A02B}">
      <dsp:nvSpPr>
        <dsp:cNvPr id="0" name=""/>
        <dsp:cNvSpPr/>
      </dsp:nvSpPr>
      <dsp:spPr>
        <a:xfrm>
          <a:off x="5413885" y="2446341"/>
          <a:ext cx="1465280" cy="130915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March 31, 2012</a:t>
          </a:r>
        </a:p>
        <a:p>
          <a:pPr marL="114300" lvl="1" indent="-114300" algn="l" defTabSz="533400">
            <a:lnSpc>
              <a:spcPct val="90000"/>
            </a:lnSpc>
            <a:spcBef>
              <a:spcPct val="0"/>
            </a:spcBef>
            <a:spcAft>
              <a:spcPct val="15000"/>
            </a:spcAft>
            <a:buChar char="••"/>
          </a:pPr>
          <a:r>
            <a:rPr kumimoji="1" lang="en-US" sz="1200" kern="1200" dirty="0" smtClean="0">
              <a:solidFill>
                <a:schemeClr val="tx1"/>
              </a:solidFill>
              <a:effectLst/>
              <a:latin typeface="+mj-lt"/>
              <a:ea typeface="+mn-ea"/>
              <a:cs typeface="+mn-cs"/>
            </a:rPr>
            <a:t>Issued for Construction </a:t>
          </a:r>
          <a:r>
            <a:rPr kumimoji="1" lang="en-US" sz="1200" kern="1200" dirty="0" smtClean="0">
              <a:effectLst/>
              <a:latin typeface="+mj-lt"/>
              <a:ea typeface="+mn-ea"/>
              <a:cs typeface="+mn-cs"/>
            </a:rPr>
            <a:t>Phase I plans and specifications</a:t>
          </a:r>
        </a:p>
      </dsp:txBody>
      <dsp:txXfrm>
        <a:off x="5413885" y="2446341"/>
        <a:ext cx="1465280" cy="1309152"/>
      </dsp:txXfrm>
    </dsp:sp>
    <dsp:sp modelId="{0875049E-3912-4183-B016-C14045E91E4D}">
      <dsp:nvSpPr>
        <dsp:cNvPr id="0" name=""/>
        <dsp:cNvSpPr/>
      </dsp:nvSpPr>
      <dsp:spPr>
        <a:xfrm>
          <a:off x="739640" y="3753693"/>
          <a:ext cx="7262942" cy="306414"/>
        </a:xfrm>
        <a:custGeom>
          <a:avLst/>
          <a:gdLst/>
          <a:ahLst/>
          <a:cxnLst/>
          <a:rect l="0" t="0" r="0" b="0"/>
          <a:pathLst>
            <a:path>
              <a:moveTo>
                <a:pt x="7262942" y="0"/>
              </a:moveTo>
              <a:lnTo>
                <a:pt x="7262942" y="170307"/>
              </a:lnTo>
              <a:lnTo>
                <a:pt x="0" y="170307"/>
              </a:lnTo>
              <a:lnTo>
                <a:pt x="0" y="306414"/>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4189342" y="3905213"/>
        <a:ext cx="363537" cy="3373"/>
      </dsp:txXfrm>
    </dsp:sp>
    <dsp:sp modelId="{217E4BD5-1DB8-4774-A1E3-AEE9FB81D411}">
      <dsp:nvSpPr>
        <dsp:cNvPr id="0" name=""/>
        <dsp:cNvSpPr/>
      </dsp:nvSpPr>
      <dsp:spPr>
        <a:xfrm>
          <a:off x="7216181" y="2446341"/>
          <a:ext cx="1572803" cy="1309152"/>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September 30, 2012</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AECOM crosses over 1 million </a:t>
          </a:r>
          <a:br>
            <a:rPr kumimoji="1" lang="en-US" sz="1200" kern="1200" dirty="0" smtClean="0">
              <a:effectLst/>
              <a:latin typeface="+mj-lt"/>
              <a:ea typeface="+mn-ea"/>
              <a:cs typeface="+mn-cs"/>
            </a:rPr>
          </a:br>
          <a:r>
            <a:rPr kumimoji="1" lang="en-US" sz="1200" kern="1200" dirty="0" smtClean="0">
              <a:effectLst/>
              <a:latin typeface="+mj-lt"/>
              <a:ea typeface="+mn-ea"/>
              <a:cs typeface="+mn-cs"/>
            </a:rPr>
            <a:t>man-hours</a:t>
          </a:r>
        </a:p>
      </dsp:txBody>
      <dsp:txXfrm>
        <a:off x="7216181" y="2446341"/>
        <a:ext cx="1572803" cy="1309152"/>
      </dsp:txXfrm>
    </dsp:sp>
    <dsp:sp modelId="{285AD3A1-9189-4A84-A6B0-54D5E96ABF5A}">
      <dsp:nvSpPr>
        <dsp:cNvPr id="0" name=""/>
        <dsp:cNvSpPr/>
      </dsp:nvSpPr>
      <dsp:spPr>
        <a:xfrm>
          <a:off x="1470480" y="479680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1615262" y="4840835"/>
        <a:ext cx="16850" cy="3373"/>
      </dsp:txXfrm>
    </dsp:sp>
    <dsp:sp modelId="{71040FF9-252E-4E3F-A894-2EAB05E63910}">
      <dsp:nvSpPr>
        <dsp:cNvPr id="0" name=""/>
        <dsp:cNvSpPr/>
      </dsp:nvSpPr>
      <dsp:spPr>
        <a:xfrm>
          <a:off x="6999" y="4092507"/>
          <a:ext cx="1465280" cy="1500028"/>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December 2012</a:t>
          </a:r>
          <a:endParaRPr lang="en-US" sz="1200" kern="1200" dirty="0">
            <a:latin typeface="+mj-lt"/>
          </a:endParaRP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Phase I substantial completion on all except the Airport Outfall, complete in September 2013</a:t>
          </a:r>
        </a:p>
      </dsp:txBody>
      <dsp:txXfrm>
        <a:off x="6999" y="4092507"/>
        <a:ext cx="1465280" cy="1500028"/>
      </dsp:txXfrm>
    </dsp:sp>
    <dsp:sp modelId="{75C7F75B-CA62-46AA-96B6-F1C7A23B6777}">
      <dsp:nvSpPr>
        <dsp:cNvPr id="0" name=""/>
        <dsp:cNvSpPr/>
      </dsp:nvSpPr>
      <dsp:spPr>
        <a:xfrm>
          <a:off x="3272775" y="479680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3417557" y="4840835"/>
        <a:ext cx="16850" cy="3373"/>
      </dsp:txXfrm>
    </dsp:sp>
    <dsp:sp modelId="{DCD9B944-4750-458A-BFF9-8B38F7E662C8}">
      <dsp:nvSpPr>
        <dsp:cNvPr id="0" name=""/>
        <dsp:cNvSpPr/>
      </dsp:nvSpPr>
      <dsp:spPr>
        <a:xfrm>
          <a:off x="1809295" y="4092507"/>
          <a:ext cx="1465280" cy="1500028"/>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March 2013</a:t>
          </a:r>
        </a:p>
        <a:p>
          <a:pPr marL="114300" lvl="1" indent="-114300" algn="l" defTabSz="533400">
            <a:lnSpc>
              <a:spcPct val="90000"/>
            </a:lnSpc>
            <a:spcBef>
              <a:spcPct val="0"/>
            </a:spcBef>
            <a:spcAft>
              <a:spcPct val="15000"/>
            </a:spcAft>
            <a:buChar char="••"/>
          </a:pPr>
          <a:r>
            <a:rPr kumimoji="1" lang="en-US" sz="1200" kern="1200" dirty="0" smtClean="0">
              <a:effectLst/>
              <a:latin typeface="+mj-lt"/>
              <a:ea typeface="+mn-ea"/>
              <a:cs typeface="+mn-cs"/>
            </a:rPr>
            <a:t>Phase II Watershed Solutions issued for construction plans out to tender</a:t>
          </a:r>
        </a:p>
      </dsp:txBody>
      <dsp:txXfrm>
        <a:off x="1809295" y="4092507"/>
        <a:ext cx="1465280" cy="1500028"/>
      </dsp:txXfrm>
    </dsp:sp>
    <dsp:sp modelId="{42F50DCD-A245-4346-9D72-69E04B3AB2A0}">
      <dsp:nvSpPr>
        <dsp:cNvPr id="0" name=""/>
        <dsp:cNvSpPr/>
      </dsp:nvSpPr>
      <dsp:spPr>
        <a:xfrm>
          <a:off x="5075071" y="4796802"/>
          <a:ext cx="306414" cy="91440"/>
        </a:xfrm>
        <a:custGeom>
          <a:avLst/>
          <a:gdLst/>
          <a:ahLst/>
          <a:cxnLst/>
          <a:rect l="0" t="0" r="0" b="0"/>
          <a:pathLst>
            <a:path>
              <a:moveTo>
                <a:pt x="0" y="45720"/>
              </a:moveTo>
              <a:lnTo>
                <a:pt x="306414" y="45720"/>
              </a:lnTo>
            </a:path>
          </a:pathLst>
        </a:custGeom>
        <a:noFill/>
        <a:ln w="19050" cap="flat" cmpd="sng" algn="ctr">
          <a:solidFill>
            <a:schemeClr val="accent6"/>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n-US" sz="1200" kern="1200" dirty="0">
            <a:latin typeface="+mj-lt"/>
          </a:endParaRPr>
        </a:p>
      </dsp:txBody>
      <dsp:txXfrm>
        <a:off x="5219853" y="4840835"/>
        <a:ext cx="16850" cy="3373"/>
      </dsp:txXfrm>
    </dsp:sp>
    <dsp:sp modelId="{96C0A49E-95E3-401C-9D22-434412FAA114}">
      <dsp:nvSpPr>
        <dsp:cNvPr id="0" name=""/>
        <dsp:cNvSpPr/>
      </dsp:nvSpPr>
      <dsp:spPr>
        <a:xfrm>
          <a:off x="3611590" y="4092507"/>
          <a:ext cx="1465280" cy="1500028"/>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March 2013</a:t>
          </a:r>
        </a:p>
        <a:p>
          <a:pPr marL="114300" lvl="1" indent="-114300" algn="l" defTabSz="533400">
            <a:lnSpc>
              <a:spcPct val="90000"/>
            </a:lnSpc>
            <a:spcBef>
              <a:spcPct val="0"/>
            </a:spcBef>
            <a:spcAft>
              <a:spcPct val="15000"/>
            </a:spcAft>
            <a:buChar char="••"/>
          </a:pPr>
          <a:r>
            <a:rPr kumimoji="1" lang="en-US" sz="1200" b="0" kern="1200" dirty="0" smtClean="0">
              <a:effectLst/>
              <a:latin typeface="+mj-lt"/>
              <a:ea typeface="+mn-ea"/>
              <a:cs typeface="+mn-cs"/>
            </a:rPr>
            <a:t>CIP is being developed for implementation of the Master Plan for Jeddah Stormwater</a:t>
          </a:r>
        </a:p>
      </dsp:txBody>
      <dsp:txXfrm>
        <a:off x="3611590" y="4092507"/>
        <a:ext cx="1465280" cy="1500028"/>
      </dsp:txXfrm>
    </dsp:sp>
    <dsp:sp modelId="{F4362B1C-9632-4091-A98F-FDD57311F12C}">
      <dsp:nvSpPr>
        <dsp:cNvPr id="0" name=""/>
        <dsp:cNvSpPr/>
      </dsp:nvSpPr>
      <dsp:spPr>
        <a:xfrm>
          <a:off x="5413885" y="4092507"/>
          <a:ext cx="1465280" cy="1500028"/>
        </a:xfrm>
        <a:prstGeom prst="rect">
          <a:avLst/>
        </a:prstGeom>
        <a:solidFill>
          <a:schemeClr val="accent3">
            <a:lumMod val="20000"/>
            <a:lumOff val="8000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pPr>
          <a:r>
            <a:rPr kumimoji="1" lang="en-US" sz="1200" b="1" kern="1200" dirty="0" smtClean="0">
              <a:effectLst/>
              <a:latin typeface="+mj-lt"/>
              <a:ea typeface="+mn-ea"/>
              <a:cs typeface="+mn-cs"/>
            </a:rPr>
            <a:t>Future</a:t>
          </a:r>
        </a:p>
        <a:p>
          <a:pPr marL="114300" lvl="1" indent="-114300" algn="l" defTabSz="533400">
            <a:lnSpc>
              <a:spcPct val="90000"/>
            </a:lnSpc>
            <a:spcBef>
              <a:spcPct val="0"/>
            </a:spcBef>
            <a:spcAft>
              <a:spcPct val="15000"/>
            </a:spcAft>
            <a:buChar char="••"/>
          </a:pPr>
          <a:r>
            <a:rPr kumimoji="1" lang="en-US" sz="1200" b="0" kern="1200" dirty="0" smtClean="0">
              <a:effectLst/>
              <a:latin typeface="+mj-lt"/>
              <a:ea typeface="+mn-ea"/>
              <a:cs typeface="+mn-cs"/>
            </a:rPr>
            <a:t>Phase III Solutions, Implementation of the Master Plan System </a:t>
          </a:r>
        </a:p>
      </dsp:txBody>
      <dsp:txXfrm>
        <a:off x="5413885" y="4092507"/>
        <a:ext cx="1465280" cy="1500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78865-0754-4E1A-B672-6FFC8AC4C003}">
      <dsp:nvSpPr>
        <dsp:cNvPr id="0" name=""/>
        <dsp:cNvSpPr/>
      </dsp:nvSpPr>
      <dsp:spPr>
        <a:xfrm>
          <a:off x="755703" y="21"/>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All structures operate correctly and will not fail</a:t>
          </a:r>
          <a:endParaRPr lang="en-US" sz="3500" kern="1200" dirty="0"/>
        </a:p>
      </dsp:txBody>
      <dsp:txXfrm>
        <a:off x="755703" y="21"/>
        <a:ext cx="3553932" cy="2132359"/>
      </dsp:txXfrm>
    </dsp:sp>
    <dsp:sp modelId="{93F6EA5D-C879-4221-ACF6-5306C168AD84}">
      <dsp:nvSpPr>
        <dsp:cNvPr id="0" name=""/>
        <dsp:cNvSpPr/>
      </dsp:nvSpPr>
      <dsp:spPr>
        <a:xfrm>
          <a:off x="4665029" y="21"/>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Structures will not be obstructed with debris</a:t>
          </a:r>
          <a:endParaRPr lang="en-US" sz="3500" kern="1200" dirty="0"/>
        </a:p>
      </dsp:txBody>
      <dsp:txXfrm>
        <a:off x="4665029" y="21"/>
        <a:ext cx="3553932" cy="2132359"/>
      </dsp:txXfrm>
    </dsp:sp>
    <dsp:sp modelId="{A5BC7650-8B0B-4FF5-B67B-D0C335AEAE8B}">
      <dsp:nvSpPr>
        <dsp:cNvPr id="0" name=""/>
        <dsp:cNvSpPr/>
      </dsp:nvSpPr>
      <dsp:spPr>
        <a:xfrm>
          <a:off x="755703" y="2487774"/>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Only existing conditions are considered</a:t>
          </a:r>
          <a:endParaRPr lang="en-US" sz="3500" kern="1200" dirty="0"/>
        </a:p>
      </dsp:txBody>
      <dsp:txXfrm>
        <a:off x="755703" y="2487774"/>
        <a:ext cx="3553932" cy="2132359"/>
      </dsp:txXfrm>
    </dsp:sp>
    <dsp:sp modelId="{558B7CDD-BA75-4AF0-9783-0EABB4D31153}">
      <dsp:nvSpPr>
        <dsp:cNvPr id="0" name=""/>
        <dsp:cNvSpPr/>
      </dsp:nvSpPr>
      <dsp:spPr>
        <a:xfrm>
          <a:off x="4665029" y="2487774"/>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Degree of uncertainty of the science</a:t>
          </a:r>
          <a:endParaRPr lang="en-US" sz="3500" kern="1200" dirty="0"/>
        </a:p>
      </dsp:txBody>
      <dsp:txXfrm>
        <a:off x="4665029" y="2487774"/>
        <a:ext cx="3553932" cy="21323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7EAB03-3379-4038-948C-50AD73564EEA}">
      <dsp:nvSpPr>
        <dsp:cNvPr id="0" name=""/>
        <dsp:cNvSpPr/>
      </dsp:nvSpPr>
      <dsp:spPr>
        <a:xfrm rot="15753298">
          <a:off x="1424385" y="-125475"/>
          <a:ext cx="5650583" cy="5650583"/>
        </a:xfrm>
        <a:prstGeom prst="circularArrow">
          <a:avLst>
            <a:gd name="adj1" fmla="val 5544"/>
            <a:gd name="adj2" fmla="val 330680"/>
            <a:gd name="adj3" fmla="val 14750576"/>
            <a:gd name="adj4" fmla="val 16816965"/>
            <a:gd name="adj5" fmla="val 5757"/>
          </a:avLst>
        </a:prstGeom>
        <a:solidFill>
          <a:schemeClr val="accent4"/>
        </a:solidFill>
        <a:ln>
          <a:noFill/>
        </a:ln>
        <a:effectLst/>
      </dsp:spPr>
      <dsp:style>
        <a:lnRef idx="0">
          <a:scrgbClr r="0" g="0" b="0"/>
        </a:lnRef>
        <a:fillRef idx="1">
          <a:scrgbClr r="0" g="0" b="0"/>
        </a:fillRef>
        <a:effectRef idx="0">
          <a:scrgbClr r="0" g="0" b="0"/>
        </a:effectRef>
        <a:fontRef idx="minor"/>
      </dsp:style>
    </dsp:sp>
    <dsp:sp modelId="{37DFD3BD-B597-4663-B66B-76FC26059FAC}">
      <dsp:nvSpPr>
        <dsp:cNvPr id="0" name=""/>
        <dsp:cNvSpPr/>
      </dsp:nvSpPr>
      <dsp:spPr>
        <a:xfrm>
          <a:off x="5562607" y="457199"/>
          <a:ext cx="1463129" cy="731564"/>
        </a:xfrm>
        <a:prstGeom prst="roundRect">
          <a:avLst/>
        </a:prstGeom>
        <a:solidFill>
          <a:srgbClr val="7FBB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Operations and maintenance</a:t>
          </a:r>
          <a:endParaRPr lang="en-US" sz="1200" kern="1200" dirty="0"/>
        </a:p>
      </dsp:txBody>
      <dsp:txXfrm>
        <a:off x="5598319" y="492911"/>
        <a:ext cx="1391705" cy="660140"/>
      </dsp:txXfrm>
    </dsp:sp>
    <dsp:sp modelId="{4BFFC805-406C-4A72-AF8C-9DBC350E12AF}">
      <dsp:nvSpPr>
        <dsp:cNvPr id="0" name=""/>
        <dsp:cNvSpPr/>
      </dsp:nvSpPr>
      <dsp:spPr>
        <a:xfrm>
          <a:off x="6019810" y="1478188"/>
          <a:ext cx="1463129" cy="731564"/>
        </a:xfrm>
        <a:prstGeom prst="roundRect">
          <a:avLst/>
        </a:prstGeom>
        <a:solidFill>
          <a:srgbClr val="7FBB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Replacement and renewal</a:t>
          </a:r>
          <a:endParaRPr lang="en-US" sz="1200" kern="1200" dirty="0"/>
        </a:p>
      </dsp:txBody>
      <dsp:txXfrm>
        <a:off x="6055522" y="1513900"/>
        <a:ext cx="1391705" cy="660140"/>
      </dsp:txXfrm>
    </dsp:sp>
    <dsp:sp modelId="{96479F88-AC6F-4DA3-A941-D3050A1AEB28}">
      <dsp:nvSpPr>
        <dsp:cNvPr id="0" name=""/>
        <dsp:cNvSpPr/>
      </dsp:nvSpPr>
      <dsp:spPr>
        <a:xfrm>
          <a:off x="6080654" y="2590817"/>
          <a:ext cx="1463129" cy="731564"/>
        </a:xfrm>
        <a:prstGeom prst="roundRect">
          <a:avLst/>
        </a:prstGeom>
        <a:solidFill>
          <a:srgbClr val="7FBB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Decommissioning</a:t>
          </a:r>
          <a:endParaRPr lang="en-US" sz="1200" kern="1200" dirty="0"/>
        </a:p>
      </dsp:txBody>
      <dsp:txXfrm>
        <a:off x="6116366" y="2626529"/>
        <a:ext cx="1391705" cy="660140"/>
      </dsp:txXfrm>
    </dsp:sp>
    <dsp:sp modelId="{746F4824-C696-454F-9FC5-68F7630E33F8}">
      <dsp:nvSpPr>
        <dsp:cNvPr id="0" name=""/>
        <dsp:cNvSpPr/>
      </dsp:nvSpPr>
      <dsp:spPr>
        <a:xfrm>
          <a:off x="5318674" y="4267238"/>
          <a:ext cx="1463129" cy="731564"/>
        </a:xfrm>
        <a:prstGeom prst="roundRect">
          <a:avLst/>
        </a:prstGeom>
        <a:solidFill>
          <a:srgbClr val="00B5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Sale of bio-fuel energy</a:t>
          </a:r>
          <a:endParaRPr lang="en-US" sz="1200" kern="1200" dirty="0"/>
        </a:p>
      </dsp:txBody>
      <dsp:txXfrm>
        <a:off x="5354386" y="4302950"/>
        <a:ext cx="1391705" cy="660140"/>
      </dsp:txXfrm>
    </dsp:sp>
    <dsp:sp modelId="{F00A0BDC-1688-4A80-A639-A007E59E78FC}">
      <dsp:nvSpPr>
        <dsp:cNvPr id="0" name=""/>
        <dsp:cNvSpPr/>
      </dsp:nvSpPr>
      <dsp:spPr>
        <a:xfrm>
          <a:off x="3657593" y="4648196"/>
          <a:ext cx="1463129" cy="731564"/>
        </a:xfrm>
        <a:prstGeom prst="roundRect">
          <a:avLst/>
        </a:prstGeom>
        <a:solidFill>
          <a:srgbClr val="00B5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Avoided water treatment</a:t>
          </a:r>
          <a:endParaRPr lang="en-US" sz="1200" kern="1200" dirty="0"/>
        </a:p>
      </dsp:txBody>
      <dsp:txXfrm>
        <a:off x="3693305" y="4683908"/>
        <a:ext cx="1391705" cy="660140"/>
      </dsp:txXfrm>
    </dsp:sp>
    <dsp:sp modelId="{AF2EEED0-DD62-430F-B44D-57F0EAC3F61B}">
      <dsp:nvSpPr>
        <dsp:cNvPr id="0" name=""/>
        <dsp:cNvSpPr/>
      </dsp:nvSpPr>
      <dsp:spPr>
        <a:xfrm>
          <a:off x="1981208" y="4267195"/>
          <a:ext cx="1463129" cy="731564"/>
        </a:xfrm>
        <a:prstGeom prst="roundRect">
          <a:avLst/>
        </a:prstGeom>
        <a:solidFill>
          <a:srgbClr val="00B5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Avoided combined sewer discharge</a:t>
          </a:r>
          <a:endParaRPr lang="en-US" sz="1200" kern="1200" dirty="0"/>
        </a:p>
      </dsp:txBody>
      <dsp:txXfrm>
        <a:off x="2016920" y="4302907"/>
        <a:ext cx="1391705" cy="660140"/>
      </dsp:txXfrm>
    </dsp:sp>
    <dsp:sp modelId="{69AC627D-E4C5-49E7-A4AD-46848D57094E}">
      <dsp:nvSpPr>
        <dsp:cNvPr id="0" name=""/>
        <dsp:cNvSpPr/>
      </dsp:nvSpPr>
      <dsp:spPr>
        <a:xfrm>
          <a:off x="1219234" y="2590805"/>
          <a:ext cx="1463129" cy="731564"/>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Design and planning</a:t>
          </a:r>
          <a:endParaRPr lang="en-US" sz="1200" kern="1200" dirty="0"/>
        </a:p>
      </dsp:txBody>
      <dsp:txXfrm>
        <a:off x="1254946" y="2626517"/>
        <a:ext cx="1391705" cy="660140"/>
      </dsp:txXfrm>
    </dsp:sp>
    <dsp:sp modelId="{ED29C5DF-E590-4E07-A0B8-6ED26DA60298}">
      <dsp:nvSpPr>
        <dsp:cNvPr id="0" name=""/>
        <dsp:cNvSpPr/>
      </dsp:nvSpPr>
      <dsp:spPr>
        <a:xfrm>
          <a:off x="1280078" y="1447788"/>
          <a:ext cx="1463129" cy="731564"/>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Capital equipment</a:t>
          </a:r>
          <a:endParaRPr lang="en-US" sz="1200" kern="1200" dirty="0"/>
        </a:p>
      </dsp:txBody>
      <dsp:txXfrm>
        <a:off x="1315790" y="1483500"/>
        <a:ext cx="1391705" cy="660140"/>
      </dsp:txXfrm>
    </dsp:sp>
    <dsp:sp modelId="{C321A1A7-14CC-4949-B38A-FE98B46FCFA7}">
      <dsp:nvSpPr>
        <dsp:cNvPr id="0" name=""/>
        <dsp:cNvSpPr/>
      </dsp:nvSpPr>
      <dsp:spPr>
        <a:xfrm>
          <a:off x="2270681" y="381000"/>
          <a:ext cx="1463129" cy="731564"/>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Installation and construction</a:t>
          </a:r>
          <a:endParaRPr lang="en-US" sz="1200" kern="1200" dirty="0"/>
        </a:p>
      </dsp:txBody>
      <dsp:txXfrm>
        <a:off x="2306393" y="416712"/>
        <a:ext cx="1391705" cy="6601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41D51-4FEB-45F8-8206-941845085EC2}">
      <dsp:nvSpPr>
        <dsp:cNvPr id="0" name=""/>
        <dsp:cNvSpPr/>
      </dsp:nvSpPr>
      <dsp:spPr>
        <a:xfrm>
          <a:off x="1229467" y="193166"/>
          <a:ext cx="2496312" cy="2496312"/>
        </a:xfrm>
        <a:prstGeom prst="pie">
          <a:avLst>
            <a:gd name="adj1" fmla="val 16200000"/>
            <a:gd name="adj2" fmla="val 1800000"/>
          </a:avLst>
        </a:prstGeom>
        <a:solidFill>
          <a:srgbClr val="7FBB4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Operating cost</a:t>
          </a:r>
          <a:endParaRPr lang="en-US" sz="1500" kern="1200" dirty="0"/>
        </a:p>
      </dsp:txBody>
      <dsp:txXfrm>
        <a:off x="2545083" y="722147"/>
        <a:ext cx="891540" cy="742950"/>
      </dsp:txXfrm>
    </dsp:sp>
    <dsp:sp modelId="{8B7C098F-41DB-4843-9ED5-F782CF38C936}">
      <dsp:nvSpPr>
        <dsp:cNvPr id="0" name=""/>
        <dsp:cNvSpPr/>
      </dsp:nvSpPr>
      <dsp:spPr>
        <a:xfrm>
          <a:off x="1178055" y="282320"/>
          <a:ext cx="2496312" cy="2496312"/>
        </a:xfrm>
        <a:prstGeom prst="pie">
          <a:avLst>
            <a:gd name="adj1" fmla="val 1800000"/>
            <a:gd name="adj2" fmla="val 9000000"/>
          </a:avLst>
        </a:prstGeom>
        <a:solidFill>
          <a:srgbClr val="00B5E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Avoided cost</a:t>
          </a:r>
          <a:endParaRPr lang="en-US" sz="1500" kern="1200" dirty="0"/>
        </a:p>
      </dsp:txBody>
      <dsp:txXfrm>
        <a:off x="1772415" y="1901952"/>
        <a:ext cx="1337310" cy="653796"/>
      </dsp:txXfrm>
    </dsp:sp>
    <dsp:sp modelId="{B7F7EE54-83A1-4CE2-8C31-0FC7C1D6C649}">
      <dsp:nvSpPr>
        <dsp:cNvPr id="0" name=""/>
        <dsp:cNvSpPr/>
      </dsp:nvSpPr>
      <dsp:spPr>
        <a:xfrm>
          <a:off x="1126643" y="193166"/>
          <a:ext cx="2496312" cy="2496312"/>
        </a:xfrm>
        <a:prstGeom prst="pie">
          <a:avLst>
            <a:gd name="adj1" fmla="val 9000000"/>
            <a:gd name="adj2" fmla="val 1620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Capital cost</a:t>
          </a:r>
          <a:endParaRPr lang="en-US" sz="1500" kern="1200" dirty="0"/>
        </a:p>
      </dsp:txBody>
      <dsp:txXfrm>
        <a:off x="1415799" y="722147"/>
        <a:ext cx="891540" cy="742950"/>
      </dsp:txXfrm>
    </dsp:sp>
    <dsp:sp modelId="{C7CC1C24-5CF0-4CAA-82F3-7161A21E1F5B}">
      <dsp:nvSpPr>
        <dsp:cNvPr id="0" name=""/>
        <dsp:cNvSpPr/>
      </dsp:nvSpPr>
      <dsp:spPr>
        <a:xfrm>
          <a:off x="1118595" y="38633"/>
          <a:ext cx="2805379" cy="2805379"/>
        </a:xfrm>
        <a:prstGeom prst="circularArrow">
          <a:avLst>
            <a:gd name="adj1" fmla="val 5085"/>
            <a:gd name="adj2" fmla="val 327528"/>
            <a:gd name="adj3" fmla="val 1472472"/>
            <a:gd name="adj4" fmla="val 16199432"/>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EC4039EA-524D-4BD1-A505-34B4A356E617}">
      <dsp:nvSpPr>
        <dsp:cNvPr id="0" name=""/>
        <dsp:cNvSpPr/>
      </dsp:nvSpPr>
      <dsp:spPr>
        <a:xfrm>
          <a:off x="1049415" y="127629"/>
          <a:ext cx="2805379" cy="2805379"/>
        </a:xfrm>
        <a:prstGeom prst="circularArrow">
          <a:avLst>
            <a:gd name="adj1" fmla="val 5085"/>
            <a:gd name="adj2" fmla="val 327528"/>
            <a:gd name="adj3" fmla="val 8671970"/>
            <a:gd name="adj4" fmla="val 1800502"/>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 modelId="{FE2177F2-1383-487D-BD7F-BEE2EF5023C8}">
      <dsp:nvSpPr>
        <dsp:cNvPr id="0" name=""/>
        <dsp:cNvSpPr/>
      </dsp:nvSpPr>
      <dsp:spPr>
        <a:xfrm>
          <a:off x="997797" y="38633"/>
          <a:ext cx="2805379" cy="2805379"/>
        </a:xfrm>
        <a:prstGeom prst="circularArrow">
          <a:avLst>
            <a:gd name="adj1" fmla="val 5085"/>
            <a:gd name="adj2" fmla="val 327528"/>
            <a:gd name="adj3" fmla="val 15873039"/>
            <a:gd name="adj4" fmla="val 9000000"/>
            <a:gd name="adj5" fmla="val 5932"/>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7094" tIns="48548" rIns="97094" bIns="48548" rtlCol="0"/>
          <a:lstStyle>
            <a:lvl1pPr algn="l">
              <a:defRPr sz="1400"/>
            </a:lvl1pPr>
          </a:lstStyle>
          <a:p>
            <a:endParaRPr lang="en-US" dirty="0"/>
          </a:p>
        </p:txBody>
      </p:sp>
      <p:sp>
        <p:nvSpPr>
          <p:cNvPr id="3" name="Date Placeholder 2"/>
          <p:cNvSpPr>
            <a:spLocks noGrp="1"/>
          </p:cNvSpPr>
          <p:nvPr>
            <p:ph type="dt" idx="1"/>
          </p:nvPr>
        </p:nvSpPr>
        <p:spPr>
          <a:xfrm>
            <a:off x="4143589" y="1"/>
            <a:ext cx="3169920" cy="480060"/>
          </a:xfrm>
          <a:prstGeom prst="rect">
            <a:avLst/>
          </a:prstGeom>
        </p:spPr>
        <p:txBody>
          <a:bodyPr vert="horz" lIns="97094" tIns="48548" rIns="97094" bIns="48548" rtlCol="0"/>
          <a:lstStyle>
            <a:lvl1pPr algn="r">
              <a:defRPr sz="1400"/>
            </a:lvl1pPr>
          </a:lstStyle>
          <a:p>
            <a:fld id="{1AE004A3-866C-4267-B59C-2465B9D7438A}" type="datetimeFigureOut">
              <a:rPr lang="en-US" smtClean="0"/>
              <a:pPr/>
              <a:t>2/17/2014</a:t>
            </a:fld>
            <a:endParaRPr lang="en-US" dirty="0"/>
          </a:p>
        </p:txBody>
      </p:sp>
      <p:sp>
        <p:nvSpPr>
          <p:cNvPr id="4" name="Slide Image Placeholder 3"/>
          <p:cNvSpPr>
            <a:spLocks noGrp="1" noRot="1" noChangeAspect="1"/>
          </p:cNvSpPr>
          <p:nvPr>
            <p:ph type="sldImg" idx="2"/>
          </p:nvPr>
        </p:nvSpPr>
        <p:spPr>
          <a:xfrm>
            <a:off x="1257300" y="717550"/>
            <a:ext cx="4800600" cy="3600450"/>
          </a:xfrm>
          <a:prstGeom prst="rect">
            <a:avLst/>
          </a:prstGeom>
          <a:noFill/>
          <a:ln w="12700">
            <a:solidFill>
              <a:prstClr val="black"/>
            </a:solidFill>
          </a:ln>
        </p:spPr>
        <p:txBody>
          <a:bodyPr vert="horz" lIns="97094" tIns="48548" rIns="97094" bIns="48548"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7094" tIns="48548" rIns="97094" bIns="485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3"/>
            <a:ext cx="3169920" cy="480060"/>
          </a:xfrm>
          <a:prstGeom prst="rect">
            <a:avLst/>
          </a:prstGeom>
        </p:spPr>
        <p:txBody>
          <a:bodyPr vert="horz" lIns="97094" tIns="48548" rIns="97094" bIns="48548" rtlCol="0" anchor="b"/>
          <a:lstStyle>
            <a:lvl1pPr algn="l">
              <a:defRPr sz="1400"/>
            </a:lvl1pPr>
          </a:lstStyle>
          <a:p>
            <a:endParaRPr lang="en-US" dirty="0"/>
          </a:p>
        </p:txBody>
      </p:sp>
      <p:sp>
        <p:nvSpPr>
          <p:cNvPr id="7" name="Slide Number Placeholder 6"/>
          <p:cNvSpPr>
            <a:spLocks noGrp="1"/>
          </p:cNvSpPr>
          <p:nvPr>
            <p:ph type="sldNum" sz="quarter" idx="5"/>
          </p:nvPr>
        </p:nvSpPr>
        <p:spPr>
          <a:xfrm>
            <a:off x="4143589" y="9119473"/>
            <a:ext cx="3169920" cy="480060"/>
          </a:xfrm>
          <a:prstGeom prst="rect">
            <a:avLst/>
          </a:prstGeom>
        </p:spPr>
        <p:txBody>
          <a:bodyPr vert="horz" lIns="97094" tIns="48548" rIns="97094" bIns="48548" rtlCol="0" anchor="b"/>
          <a:lstStyle>
            <a:lvl1pPr algn="r">
              <a:defRPr sz="1400"/>
            </a:lvl1pPr>
          </a:lstStyle>
          <a:p>
            <a:fld id="{9410DFD2-0DE5-4900-B325-FEE4AA1EAD38}" type="slidenum">
              <a:rPr lang="en-US" smtClean="0"/>
              <a:pPr/>
              <a:t>‹#›</a:t>
            </a:fld>
            <a:endParaRPr lang="en-US" dirty="0"/>
          </a:p>
        </p:txBody>
      </p:sp>
    </p:spTree>
    <p:extLst>
      <p:ext uri="{BB962C8B-B14F-4D97-AF65-F5344CB8AC3E}">
        <p14:creationId xmlns:p14="http://schemas.microsoft.com/office/powerpoint/2010/main" val="2378364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kevin.krahn@aecom.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aecom.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endParaRPr lang="zh-TW" altLang="zh-TW" smtClean="0"/>
          </a:p>
        </p:txBody>
      </p:sp>
      <p:sp>
        <p:nvSpPr>
          <p:cNvPr id="59396" name="Slide Number Placeholder 3"/>
          <p:cNvSpPr>
            <a:spLocks noGrp="1"/>
          </p:cNvSpPr>
          <p:nvPr>
            <p:ph type="sldNum" sz="quarter" idx="5"/>
          </p:nvPr>
        </p:nvSpPr>
        <p:spPr>
          <a:noFill/>
        </p:spPr>
        <p:txBody>
          <a:bodyPr/>
          <a:lstStyle/>
          <a:p>
            <a:fld id="{36C56A0B-A0A0-4AAF-8E11-3458EC1E82B0}" type="slidenum">
              <a:rPr lang="en-US" altLang="zh-TW"/>
              <a:pPr/>
              <a:t>4</a:t>
            </a:fld>
            <a:endParaRPr lang="en-US" altLang="zh-TW"/>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Entrance</a:t>
            </a:r>
            <a:r>
              <a:rPr lang="en-US" baseline="0" dirty="0" smtClean="0"/>
              <a:t> to the King’s airport terminal </a:t>
            </a:r>
          </a:p>
          <a:p>
            <a:endParaRPr lang="en-US" baseline="0" dirty="0" smtClean="0"/>
          </a:p>
          <a:p>
            <a:r>
              <a:rPr lang="en-US" baseline="0" dirty="0" smtClean="0"/>
              <a:t>Jeddah is the entry is to mecca, kings palace</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15</a:t>
            </a:fld>
            <a:endParaRPr lang="en-US" dirty="0"/>
          </a:p>
        </p:txBody>
      </p:sp>
    </p:spTree>
    <p:extLst>
      <p:ext uri="{BB962C8B-B14F-4D97-AF65-F5344CB8AC3E}">
        <p14:creationId xmlns:p14="http://schemas.microsoft.com/office/powerpoint/2010/main" val="292041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development will be north of the city.</a:t>
            </a:r>
          </a:p>
          <a:p>
            <a:endParaRPr lang="en-US" baseline="0" dirty="0" smtClean="0"/>
          </a:p>
          <a:p>
            <a:r>
              <a:rPr lang="en-US" baseline="0" dirty="0" smtClean="0"/>
              <a:t>Jeddah is an arid or semi-arid and coastal plain</a:t>
            </a:r>
          </a:p>
          <a:p>
            <a:endParaRPr lang="en-US" baseline="0" dirty="0" smtClean="0"/>
          </a:p>
          <a:p>
            <a:r>
              <a:rPr lang="en-US" baseline="0" dirty="0" smtClean="0"/>
              <a:t>Topo is like hong kong, flat and steep set of mountains, when it rains run-off goes through the city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16</a:t>
            </a:fld>
            <a:endParaRPr lang="en-US" dirty="0"/>
          </a:p>
        </p:txBody>
      </p:sp>
    </p:spTree>
    <p:extLst>
      <p:ext uri="{BB962C8B-B14F-4D97-AF65-F5344CB8AC3E}">
        <p14:creationId xmlns:p14="http://schemas.microsoft.com/office/powerpoint/2010/main" val="328996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eaLnBrk="0" fontAlgn="base" hangingPunct="0">
              <a:spcBef>
                <a:spcPct val="30000"/>
              </a:spcBef>
              <a:spcAft>
                <a:spcPct val="0"/>
              </a:spcAft>
              <a:defRPr/>
            </a:pPr>
            <a:r>
              <a:rPr lang="en-US" sz="1400" dirty="0"/>
              <a:t>Catalyst for this program after the January 2011 flood, AECOM involved with emergency work Feb – April. April RFQ and May 1</a:t>
            </a:r>
            <a:r>
              <a:rPr lang="en-US" sz="1400" baseline="30000" dirty="0"/>
              <a:t>st</a:t>
            </a:r>
            <a:r>
              <a:rPr lang="en-US" sz="1400" dirty="0"/>
              <a:t> selected contract signed May 14th– super sonic.</a:t>
            </a:r>
          </a:p>
          <a:p>
            <a:pPr defTabSz="937626" eaLnBrk="0" fontAlgn="base" hangingPunct="0">
              <a:spcBef>
                <a:spcPct val="30000"/>
              </a:spcBef>
              <a:spcAft>
                <a:spcPct val="0"/>
              </a:spcAft>
              <a:defRPr/>
            </a:pPr>
            <a:endParaRPr lang="en-US" sz="1400" dirty="0"/>
          </a:p>
          <a:p>
            <a:pPr defTabSz="937626" eaLnBrk="0" fontAlgn="base" hangingPunct="0">
              <a:spcBef>
                <a:spcPct val="30000"/>
              </a:spcBef>
              <a:spcAft>
                <a:spcPct val="0"/>
              </a:spcAft>
              <a:defRPr/>
            </a:pPr>
            <a:r>
              <a:rPr lang="en-US" sz="1400" dirty="0"/>
              <a:t>Engineering and CM services for Jeddah Stormwater Drainage Program </a:t>
            </a:r>
          </a:p>
          <a:p>
            <a:pPr defTabSz="937626" eaLnBrk="0" fontAlgn="base" hangingPunct="0">
              <a:spcBef>
                <a:spcPct val="30000"/>
              </a:spcBef>
              <a:spcAft>
                <a:spcPct val="0"/>
              </a:spcAft>
              <a:defRPr/>
            </a:pPr>
            <a:endParaRPr lang="en-US" sz="1400" dirty="0"/>
          </a:p>
          <a:p>
            <a:pPr defTabSz="937626" eaLnBrk="0" fontAlgn="base" hangingPunct="0">
              <a:spcBef>
                <a:spcPct val="30000"/>
              </a:spcBef>
              <a:spcAft>
                <a:spcPct val="0"/>
              </a:spcAft>
              <a:defRPr/>
            </a:pPr>
            <a:r>
              <a:rPr lang="en-US" sz="1400" dirty="0"/>
              <a:t>The norm is intense less than 6 hour storms</a:t>
            </a:r>
          </a:p>
          <a:p>
            <a:pPr defTabSz="937626" eaLnBrk="0" fontAlgn="base" hangingPunct="0">
              <a:spcBef>
                <a:spcPct val="30000"/>
              </a:spcBef>
              <a:spcAft>
                <a:spcPct val="0"/>
              </a:spcAft>
              <a:defRPr/>
            </a:pPr>
            <a:endParaRPr lang="en-US" sz="1400" dirty="0"/>
          </a:p>
          <a:p>
            <a:pPr defTabSz="937626" eaLnBrk="0" fontAlgn="base" hangingPunct="0">
              <a:spcBef>
                <a:spcPct val="30000"/>
              </a:spcBef>
              <a:spcAft>
                <a:spcPct val="0"/>
              </a:spcAft>
              <a:defRPr/>
            </a:pPr>
            <a:r>
              <a:rPr lang="en-US" sz="1400" dirty="0"/>
              <a:t>Um Al Khair breeched in 2011</a:t>
            </a:r>
          </a:p>
          <a:p>
            <a:pPr defTabSz="937626" eaLnBrk="0" fontAlgn="base" hangingPunct="0">
              <a:spcBef>
                <a:spcPct val="30000"/>
              </a:spcBef>
              <a:spcAft>
                <a:spcPct val="0"/>
              </a:spcAft>
              <a:defRPr/>
            </a:pPr>
            <a:endParaRPr lang="en-US" sz="1400" dirty="0"/>
          </a:p>
          <a:p>
            <a:r>
              <a:rPr lang="en-US" sz="1400" dirty="0"/>
              <a:t>Major casualties from flash flooding lead to action</a:t>
            </a:r>
          </a:p>
          <a:p>
            <a:endParaRPr lang="en-US" sz="1400" dirty="0"/>
          </a:p>
          <a:p>
            <a:r>
              <a:rPr lang="en-US" sz="1400" dirty="0"/>
              <a:t>472 people lost on September 11, 2009</a:t>
            </a:r>
            <a:r>
              <a:rPr lang="en-US" sz="1400" dirty="0">
                <a:solidFill>
                  <a:schemeClr val="accent4"/>
                </a:solidFill>
              </a:rPr>
              <a:t> </a:t>
            </a:r>
          </a:p>
          <a:p>
            <a:r>
              <a:rPr lang="en-US" sz="1400" dirty="0"/>
              <a:t>160 people lost on January 26, 2011</a:t>
            </a:r>
            <a:endParaRPr lang="en-US" sz="1400" dirty="0">
              <a:solidFill>
                <a:schemeClr val="accent4"/>
              </a:solidFill>
            </a:endParaRPr>
          </a:p>
          <a:p>
            <a:endParaRPr lang="en-US" dirty="0" smtClean="0"/>
          </a:p>
        </p:txBody>
      </p:sp>
      <p:sp>
        <p:nvSpPr>
          <p:cNvPr id="4" name="Slide Number Placeholder 3"/>
          <p:cNvSpPr>
            <a:spLocks noGrp="1"/>
          </p:cNvSpPr>
          <p:nvPr>
            <p:ph type="sldNum" sz="quarter" idx="10"/>
          </p:nvPr>
        </p:nvSpPr>
        <p:spPr/>
        <p:txBody>
          <a:bodyPr/>
          <a:lstStyle/>
          <a:p>
            <a:fld id="{1ED85828-1473-4F67-8701-0721BC900F78}" type="slidenum">
              <a:rPr lang="en-US" smtClean="0"/>
              <a:pPr/>
              <a:t>17</a:t>
            </a:fld>
            <a:endParaRPr lang="en-US" dirty="0"/>
          </a:p>
        </p:txBody>
      </p:sp>
    </p:spTree>
    <p:extLst>
      <p:ext uri="{BB962C8B-B14F-4D97-AF65-F5344CB8AC3E}">
        <p14:creationId xmlns:p14="http://schemas.microsoft.com/office/powerpoint/2010/main" val="268426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eaLnBrk="0" fontAlgn="base" hangingPunct="0">
              <a:spcBef>
                <a:spcPct val="30000"/>
              </a:spcBef>
              <a:spcAft>
                <a:spcPct val="0"/>
              </a:spcAft>
              <a:defRPr/>
            </a:pPr>
            <a:r>
              <a:rPr lang="en-US" sz="1400" b="1" dirty="0"/>
              <a:t>Paul, this slide is the proposed stormwater master plan</a:t>
            </a:r>
          </a:p>
          <a:p>
            <a:pPr defTabSz="937626" eaLnBrk="0" fontAlgn="base" hangingPunct="0">
              <a:spcBef>
                <a:spcPct val="30000"/>
              </a:spcBef>
              <a:spcAft>
                <a:spcPct val="0"/>
              </a:spcAft>
              <a:defRPr/>
            </a:pPr>
            <a:endParaRPr lang="en-US" dirty="0" smtClean="0"/>
          </a:p>
          <a:p>
            <a:r>
              <a:rPr lang="en-US" dirty="0" smtClean="0"/>
              <a:t>Protect city from rain from mountains</a:t>
            </a:r>
          </a:p>
          <a:p>
            <a:endParaRPr lang="en-US" dirty="0" smtClean="0"/>
          </a:p>
          <a:p>
            <a:r>
              <a:rPr lang="en-US" dirty="0" smtClean="0"/>
              <a:t>I – immediate protection of center</a:t>
            </a:r>
            <a:r>
              <a:rPr lang="en-US" baseline="0" dirty="0" smtClean="0"/>
              <a:t> of the </a:t>
            </a:r>
            <a:r>
              <a:rPr lang="en-US" dirty="0" smtClean="0"/>
              <a:t>urban area</a:t>
            </a:r>
          </a:p>
          <a:p>
            <a:endParaRPr lang="en-US" dirty="0" smtClean="0"/>
          </a:p>
          <a:p>
            <a:r>
              <a:rPr lang="en-US" baseline="0" dirty="0" smtClean="0"/>
              <a:t>II – H and G watersheds end  protection of the north and south sides of the city</a:t>
            </a:r>
          </a:p>
          <a:p>
            <a:endParaRPr lang="en-US" baseline="0" dirty="0" smtClean="0"/>
          </a:p>
          <a:p>
            <a:r>
              <a:rPr lang="en-US" baseline="0" dirty="0" smtClean="0"/>
              <a:t>III –  implementation of the master plan</a:t>
            </a:r>
          </a:p>
          <a:p>
            <a:endParaRPr lang="en-US" baseline="0" dirty="0" smtClean="0"/>
          </a:p>
        </p:txBody>
      </p:sp>
      <p:sp>
        <p:nvSpPr>
          <p:cNvPr id="4" name="Slide Number Placeholder 3"/>
          <p:cNvSpPr>
            <a:spLocks noGrp="1"/>
          </p:cNvSpPr>
          <p:nvPr>
            <p:ph type="sldNum" sz="quarter" idx="10"/>
          </p:nvPr>
        </p:nvSpPr>
        <p:spPr/>
        <p:txBody>
          <a:bodyPr/>
          <a:lstStyle/>
          <a:p>
            <a:fld id="{1ED85828-1473-4F67-8701-0721BC900F78}" type="slidenum">
              <a:rPr lang="en-US" smtClean="0"/>
              <a:pPr/>
              <a:t>18</a:t>
            </a:fld>
            <a:endParaRPr lang="en-US" dirty="0"/>
          </a:p>
        </p:txBody>
      </p:sp>
    </p:spTree>
    <p:extLst>
      <p:ext uri="{BB962C8B-B14F-4D97-AF65-F5344CB8AC3E}">
        <p14:creationId xmlns:p14="http://schemas.microsoft.com/office/powerpoint/2010/main" val="22712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t"/>
            <a:r>
              <a:rPr kumimoji="1" lang="en-US" dirty="0">
                <a:solidFill>
                  <a:srgbClr val="000000"/>
                </a:solidFill>
                <a:latin typeface="Arial" charset="0"/>
              </a:rPr>
              <a:t>Multiple Line Work and PS Repair Projects are l</a:t>
            </a:r>
            <a:r>
              <a:rPr kumimoji="1" lang="en-US" dirty="0">
                <a:solidFill>
                  <a:schemeClr val="accent6">
                    <a:lumMod val="50000"/>
                    <a:lumOff val="50000"/>
                  </a:schemeClr>
                </a:solidFill>
                <a:latin typeface="Arial" charset="0"/>
              </a:rPr>
              <a:t>isted on slide 31: 2013 Urgent Works</a:t>
            </a:r>
          </a:p>
          <a:p>
            <a:pPr algn="l" rtl="0" fontAlgn="t"/>
            <a:endParaRPr kumimoji="1" lang="en-US" dirty="0">
              <a:solidFill>
                <a:schemeClr val="accent6">
                  <a:lumMod val="50000"/>
                  <a:lumOff val="50000"/>
                </a:schemeClr>
              </a:solidFill>
              <a:latin typeface="Arial" charset="0"/>
            </a:endParaRPr>
          </a:p>
          <a:p>
            <a:pPr algn="l" rtl="0" fontAlgn="t"/>
            <a:r>
              <a:rPr kumimoji="1" lang="en-US" dirty="0">
                <a:solidFill>
                  <a:schemeClr val="accent6">
                    <a:lumMod val="50000"/>
                    <a:lumOff val="50000"/>
                  </a:schemeClr>
                </a:solidFill>
                <a:latin typeface="Arial" charset="0"/>
              </a:rPr>
              <a:t>Spell out abbreviations: bart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19</a:t>
            </a:fld>
            <a:endParaRPr lang="en-US" dirty="0"/>
          </a:p>
        </p:txBody>
      </p:sp>
    </p:spTree>
    <p:extLst>
      <p:ext uri="{BB962C8B-B14F-4D97-AF65-F5344CB8AC3E}">
        <p14:creationId xmlns:p14="http://schemas.microsoft.com/office/powerpoint/2010/main" val="2678774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eaLnBrk="0" fontAlgn="base" hangingPunct="0">
              <a:spcBef>
                <a:spcPct val="30000"/>
              </a:spcBef>
              <a:spcAft>
                <a:spcPct val="0"/>
              </a:spcAft>
              <a:defRPr/>
            </a:pPr>
            <a:r>
              <a:rPr kumimoji="1" lang="en-US" b="1" dirty="0">
                <a:latin typeface="Arial" charset="0"/>
              </a:rPr>
              <a:t>July 2011</a:t>
            </a:r>
          </a:p>
          <a:p>
            <a:pPr defTabSz="937626" eaLnBrk="0" fontAlgn="base" hangingPunct="0">
              <a:spcBef>
                <a:spcPct val="30000"/>
              </a:spcBef>
              <a:spcAft>
                <a:spcPct val="0"/>
              </a:spcAft>
              <a:defRPr/>
            </a:pPr>
            <a:r>
              <a:rPr lang="en-US" b="1" dirty="0">
                <a:solidFill>
                  <a:srgbClr val="FF0000"/>
                </a:solidFill>
                <a:latin typeface="Arial" pitchFamily="34" charset="0"/>
                <a:cs typeface="Arial" pitchFamily="34" charset="0"/>
              </a:rPr>
              <a:t>Al Samer &amp; UAK Dams and outlet channels</a:t>
            </a:r>
          </a:p>
          <a:p>
            <a:pPr defTabSz="937626" eaLnBrk="0" fontAlgn="base" hangingPunct="0">
              <a:spcBef>
                <a:spcPct val="30000"/>
              </a:spcBef>
              <a:spcAft>
                <a:spcPct val="0"/>
              </a:spcAft>
              <a:defRPr/>
            </a:pPr>
            <a:r>
              <a:rPr kumimoji="1" lang="en-US" dirty="0">
                <a:latin typeface="Arial" charset="0"/>
              </a:rPr>
              <a:t>c</a:t>
            </a:r>
            <a:r>
              <a:rPr kumimoji="1" lang="en-US" b="1" dirty="0">
                <a:latin typeface="Arial" charset="0"/>
              </a:rPr>
              <a:t>onstruction started </a:t>
            </a:r>
          </a:p>
          <a:p>
            <a:pPr defTabSz="937626" eaLnBrk="0" fontAlgn="base" hangingPunct="0">
              <a:spcBef>
                <a:spcPct val="30000"/>
              </a:spcBef>
              <a:spcAft>
                <a:spcPct val="0"/>
              </a:spcAft>
              <a:defRPr/>
            </a:pPr>
            <a:r>
              <a:rPr kumimoji="1" lang="en-US" b="1" dirty="0">
                <a:latin typeface="Arial" charset="0"/>
              </a:rPr>
              <a:t>Nov 2011</a:t>
            </a:r>
            <a:endParaRPr kumimoji="1" lang="en-US" dirty="0">
              <a:latin typeface="Arial" charset="0"/>
            </a:endParaRPr>
          </a:p>
          <a:p>
            <a:pPr defTabSz="937626" eaLnBrk="0" fontAlgn="base" hangingPunct="0">
              <a:spcBef>
                <a:spcPct val="30000"/>
              </a:spcBef>
              <a:spcAft>
                <a:spcPct val="0"/>
              </a:spcAft>
              <a:defRPr/>
            </a:pPr>
            <a:r>
              <a:rPr lang="en-US" b="1" dirty="0">
                <a:solidFill>
                  <a:srgbClr val="FF0000"/>
                </a:solidFill>
                <a:latin typeface="Arial" pitchFamily="34" charset="0"/>
                <a:cs typeface="Arial" pitchFamily="34" charset="0"/>
              </a:rPr>
              <a:t>Al Samer &amp; UAK Dams and outlet channels</a:t>
            </a:r>
          </a:p>
          <a:p>
            <a:pPr defTabSz="937626" eaLnBrk="0" fontAlgn="base" hangingPunct="0">
              <a:spcBef>
                <a:spcPct val="30000"/>
              </a:spcBef>
              <a:spcAft>
                <a:spcPct val="0"/>
              </a:spcAft>
              <a:defRPr/>
            </a:pPr>
            <a:r>
              <a:rPr kumimoji="1" lang="en-US" b="1" dirty="0">
                <a:latin typeface="Arial" charset="0"/>
              </a:rPr>
              <a:t>substantial completion</a:t>
            </a:r>
            <a:endParaRPr kumimoji="1" lang="en-US" dirty="0">
              <a:latin typeface="Arial" charset="0"/>
            </a:endParaRPr>
          </a:p>
          <a:p>
            <a:endParaRPr kumimoji="1" lang="en-US" dirty="0">
              <a:latin typeface="Arial" charset="0"/>
            </a:endParaRPr>
          </a:p>
          <a:p>
            <a:r>
              <a:rPr lang="en-US" b="1" dirty="0">
                <a:solidFill>
                  <a:srgbClr val="FF0000"/>
                </a:solidFill>
                <a:latin typeface="Arial" pitchFamily="34" charset="0"/>
                <a:cs typeface="Arial" pitchFamily="34" charset="0"/>
              </a:rPr>
              <a:t>Al Samer &amp; UAK Dams and outlet channels</a:t>
            </a:r>
          </a:p>
          <a:p>
            <a:r>
              <a:rPr lang="en-US" dirty="0">
                <a:solidFill>
                  <a:srgbClr val="FF0000"/>
                </a:solidFill>
                <a:latin typeface="Arial" pitchFamily="34" charset="0"/>
                <a:cs typeface="Arial" pitchFamily="34" charset="0"/>
              </a:rPr>
              <a:t>Initiated Design/Build Tender end of May 2011</a:t>
            </a:r>
          </a:p>
          <a:p>
            <a:r>
              <a:rPr lang="en-US" dirty="0">
                <a:solidFill>
                  <a:srgbClr val="FF0000"/>
                </a:solidFill>
                <a:latin typeface="Arial" pitchFamily="34" charset="0"/>
                <a:cs typeface="Arial" pitchFamily="34" charset="0"/>
              </a:rPr>
              <a:t>Construction started July 2011</a:t>
            </a:r>
          </a:p>
          <a:p>
            <a:r>
              <a:rPr lang="en-US" dirty="0">
                <a:solidFill>
                  <a:srgbClr val="FF0000"/>
                </a:solidFill>
                <a:latin typeface="Arial" pitchFamily="34" charset="0"/>
                <a:cs typeface="Arial" pitchFamily="34" charset="0"/>
              </a:rPr>
              <a:t>Substantial completion Nov 2011</a:t>
            </a:r>
          </a:p>
          <a:p>
            <a:endParaRPr kumimoji="1" lang="en-US" dirty="0">
              <a:solidFill>
                <a:srgbClr val="FF0000"/>
              </a:solidFill>
              <a:latin typeface="Arial" pitchFamily="34" charset="0"/>
              <a:cs typeface="Arial" pitchFamily="34" charset="0"/>
            </a:endParaRPr>
          </a:p>
          <a:p>
            <a:r>
              <a:rPr kumimoji="1" lang="en-US" dirty="0">
                <a:latin typeface="Arial" charset="0"/>
              </a:rPr>
              <a:t>Do you want some pictures of the dams and “final” channels</a:t>
            </a:r>
          </a:p>
          <a:p>
            <a:r>
              <a:rPr kumimoji="1" lang="en-US" dirty="0">
                <a:latin typeface="Arial" charset="0"/>
              </a:rPr>
              <a:t>A few stats – a bit out of order</a:t>
            </a:r>
          </a:p>
          <a:p>
            <a:r>
              <a:rPr kumimoji="1" lang="en-US" dirty="0">
                <a:latin typeface="Arial" charset="0"/>
              </a:rPr>
              <a:t> </a:t>
            </a:r>
          </a:p>
          <a:p>
            <a:pPr lvl="0"/>
            <a:r>
              <a:rPr kumimoji="1" lang="en-US" dirty="0">
                <a:latin typeface="Arial" charset="0"/>
              </a:rPr>
              <a:t>May 1, 2011 – AECOM receives Notice to Proceed</a:t>
            </a:r>
          </a:p>
          <a:p>
            <a:pPr lvl="0"/>
            <a:r>
              <a:rPr kumimoji="1" lang="en-US" dirty="0">
                <a:latin typeface="Arial" charset="0"/>
              </a:rPr>
              <a:t>May 14, 2011 – AECOM dedicated 76 staff</a:t>
            </a:r>
          </a:p>
          <a:p>
            <a:pPr lvl="0"/>
            <a:r>
              <a:rPr kumimoji="1" lang="en-US" dirty="0">
                <a:latin typeface="Arial" charset="0"/>
              </a:rPr>
              <a:t>June 1, 2011 – AECOM dedicated 403 staff</a:t>
            </a:r>
          </a:p>
          <a:p>
            <a:pPr lvl="0"/>
            <a:r>
              <a:rPr kumimoji="1" lang="en-US" dirty="0">
                <a:latin typeface="Arial" charset="0"/>
              </a:rPr>
              <a:t>July 31, 2011 – Plans and specs for $250 MM complete – Urgent Works</a:t>
            </a:r>
          </a:p>
          <a:p>
            <a:pPr lvl="0"/>
            <a:r>
              <a:rPr kumimoji="1" lang="en-US" dirty="0">
                <a:latin typeface="Arial" charset="0"/>
              </a:rPr>
              <a:t>Sept 30, 2011 – Started plans</a:t>
            </a:r>
          </a:p>
          <a:p>
            <a:pPr lvl="0"/>
            <a:r>
              <a:rPr kumimoji="1" lang="en-US" dirty="0">
                <a:latin typeface="Arial" charset="0"/>
              </a:rPr>
              <a:t>December 31, 2011 – Issued IFB Plans and specs </a:t>
            </a:r>
          </a:p>
          <a:p>
            <a:pPr lvl="0"/>
            <a:r>
              <a:rPr kumimoji="1" lang="en-US" dirty="0">
                <a:latin typeface="Arial" charset="0"/>
              </a:rPr>
              <a:t>March 31 2012 – Issued IFC plans - $900 MM bid price (sure with change orders it is closer to $1B)</a:t>
            </a:r>
          </a:p>
          <a:p>
            <a:pPr lvl="0"/>
            <a:r>
              <a:rPr kumimoji="1" lang="en-US" dirty="0">
                <a:latin typeface="Arial" charset="0"/>
              </a:rPr>
              <a:t>Dec 2012 -  Construction compete on all but the Airport Outfall (due to complete in Sept 2013)</a:t>
            </a:r>
          </a:p>
          <a:p>
            <a:pPr lvl="0"/>
            <a:r>
              <a:rPr kumimoji="1" lang="en-US" dirty="0">
                <a:latin typeface="Arial" charset="0"/>
              </a:rPr>
              <a:t>Sept 30, 2012 – AECOM crosses over 1MM man-hours</a:t>
            </a:r>
          </a:p>
          <a:p>
            <a:pPr lvl="0"/>
            <a:r>
              <a:rPr kumimoji="1" lang="en-US" dirty="0">
                <a:latin typeface="Arial" charset="0"/>
              </a:rPr>
              <a:t>March 2013  – Plans are to issue about $1.2 B in new IFC Plans and specs </a:t>
            </a:r>
          </a:p>
          <a:p>
            <a:pPr lvl="0"/>
            <a:r>
              <a:rPr kumimoji="1" lang="en-US" dirty="0">
                <a:latin typeface="Arial" charset="0"/>
              </a:rPr>
              <a:t>CIP is being developed for implementation of the Master Plan for Jeddah Stormwater</a:t>
            </a:r>
          </a:p>
          <a:p>
            <a:r>
              <a:rPr kumimoji="1" lang="en-US" dirty="0">
                <a:latin typeface="Arial" charset="0"/>
              </a:rPr>
              <a:t> </a:t>
            </a:r>
          </a:p>
          <a:p>
            <a:r>
              <a:rPr kumimoji="1" lang="en-US" dirty="0">
                <a:latin typeface="Arial" charset="0"/>
              </a:rPr>
              <a:t>Also could discuss WER 9 – Environmental, WER 8 Ad Hoc Areas and Middle Ring Road </a:t>
            </a:r>
          </a:p>
          <a:p>
            <a:pPr lvl="0"/>
            <a:r>
              <a:rPr kumimoji="1" lang="en-US" dirty="0">
                <a:latin typeface="Arial" charset="0"/>
              </a:rPr>
              <a:t>The MRR is 85 km of new roadway alignment, 30% submitted in Dec 2012, being revised based on new light rail and VE comments, revised 305 due in May 2013</a:t>
            </a:r>
          </a:p>
          <a:p>
            <a:r>
              <a:rPr kumimoji="1" lang="en-US" dirty="0">
                <a:latin typeface="Arial" charset="0"/>
              </a:rPr>
              <a:t> </a:t>
            </a:r>
          </a:p>
          <a:p>
            <a:r>
              <a:rPr kumimoji="1" lang="en-US" dirty="0">
                <a:latin typeface="Arial" charset="0"/>
              </a:rPr>
              <a:t> </a:t>
            </a:r>
          </a:p>
          <a:p>
            <a:r>
              <a:rPr kumimoji="1" lang="en-US" b="1" dirty="0">
                <a:latin typeface="Arial" charset="0"/>
              </a:rPr>
              <a:t>Airport Channel (5 Yr Design Storm) :</a:t>
            </a:r>
            <a:endParaRPr kumimoji="1" lang="en-US" dirty="0">
              <a:latin typeface="Arial" charset="0"/>
            </a:endParaRPr>
          </a:p>
          <a:p>
            <a:r>
              <a:rPr kumimoji="1" lang="en-US" dirty="0">
                <a:latin typeface="Arial" charset="0"/>
              </a:rPr>
              <a:t> </a:t>
            </a:r>
          </a:p>
          <a:p>
            <a:pPr lvl="0"/>
            <a:r>
              <a:rPr kumimoji="1" lang="en-US" dirty="0">
                <a:latin typeface="Arial" charset="0"/>
              </a:rPr>
              <a:t>Discharge along Baseline A to Red Sea : </a:t>
            </a:r>
            <a:r>
              <a:rPr kumimoji="1" lang="en-US" b="1" dirty="0">
                <a:latin typeface="Arial" charset="0"/>
              </a:rPr>
              <a:t>21 CMS</a:t>
            </a:r>
            <a:endParaRPr kumimoji="1" lang="en-US" dirty="0">
              <a:latin typeface="Arial" charset="0"/>
            </a:endParaRPr>
          </a:p>
          <a:p>
            <a:pPr lvl="0"/>
            <a:r>
              <a:rPr kumimoji="1" lang="en-US" dirty="0">
                <a:latin typeface="Arial" charset="0"/>
              </a:rPr>
              <a:t>Discharge along Baseline B to Red Sea : </a:t>
            </a:r>
            <a:r>
              <a:rPr kumimoji="1" lang="en-US" b="1" dirty="0">
                <a:latin typeface="Arial" charset="0"/>
              </a:rPr>
              <a:t>17 CMS</a:t>
            </a:r>
            <a:endParaRPr kumimoji="1" lang="en-US" dirty="0">
              <a:latin typeface="Arial" charset="0"/>
            </a:endParaRPr>
          </a:p>
          <a:p>
            <a:pPr lvl="0"/>
            <a:r>
              <a:rPr kumimoji="1" lang="en-US" dirty="0">
                <a:latin typeface="Arial" charset="0"/>
              </a:rPr>
              <a:t>Discharge along Baseline C to Red Sea : </a:t>
            </a:r>
            <a:r>
              <a:rPr kumimoji="1" lang="en-US" b="1" dirty="0">
                <a:latin typeface="Arial" charset="0"/>
              </a:rPr>
              <a:t>25.5 CMS</a:t>
            </a:r>
            <a:endParaRPr kumimoji="1" lang="en-US" dirty="0">
              <a:latin typeface="Arial" charset="0"/>
            </a:endParaRPr>
          </a:p>
          <a:p>
            <a:r>
              <a:rPr kumimoji="1" lang="en-US" dirty="0">
                <a:latin typeface="Arial" charset="0"/>
              </a:rPr>
              <a:t> </a:t>
            </a:r>
          </a:p>
          <a:p>
            <a:r>
              <a:rPr kumimoji="1" lang="en-US" b="1" dirty="0">
                <a:latin typeface="Arial" charset="0"/>
              </a:rPr>
              <a:t>Southern Channel (100 Yr Design Storm-Future Flows):</a:t>
            </a:r>
            <a:endParaRPr kumimoji="1" lang="en-US" dirty="0">
              <a:latin typeface="Arial" charset="0"/>
            </a:endParaRPr>
          </a:p>
          <a:p>
            <a:r>
              <a:rPr kumimoji="1" lang="en-US" b="1" dirty="0">
                <a:latin typeface="Arial" charset="0"/>
              </a:rPr>
              <a:t> </a:t>
            </a:r>
            <a:endParaRPr kumimoji="1" lang="en-US" dirty="0">
              <a:latin typeface="Arial" charset="0"/>
            </a:endParaRPr>
          </a:p>
          <a:p>
            <a:pPr lvl="0"/>
            <a:r>
              <a:rPr kumimoji="1" lang="en-US" dirty="0">
                <a:latin typeface="Arial" charset="0"/>
              </a:rPr>
              <a:t>Discharge to Red Sea: </a:t>
            </a:r>
            <a:r>
              <a:rPr kumimoji="1" lang="en-US" b="1" dirty="0">
                <a:latin typeface="Arial" charset="0"/>
              </a:rPr>
              <a:t>1193 CMS</a:t>
            </a:r>
            <a:endParaRPr kumimoji="1" lang="en-US" dirty="0">
              <a:latin typeface="Arial" charset="0"/>
            </a:endParaRPr>
          </a:p>
          <a:p>
            <a:r>
              <a:rPr kumimoji="1" lang="en-US" b="1" dirty="0">
                <a:latin typeface="Arial" charset="0"/>
              </a:rPr>
              <a:t> </a:t>
            </a:r>
            <a:endParaRPr kumimoji="1" lang="en-US" dirty="0">
              <a:latin typeface="Arial" charset="0"/>
            </a:endParaRPr>
          </a:p>
          <a:p>
            <a:r>
              <a:rPr kumimoji="1" lang="en-US" b="1" dirty="0">
                <a:latin typeface="Arial" charset="0"/>
              </a:rPr>
              <a:t>Eastern Channel (100 Yr Design Storm)</a:t>
            </a:r>
            <a:endParaRPr kumimoji="1" lang="en-US" dirty="0">
              <a:latin typeface="Arial" charset="0"/>
            </a:endParaRPr>
          </a:p>
          <a:p>
            <a:r>
              <a:rPr kumimoji="1" lang="en-US" b="1" dirty="0">
                <a:latin typeface="Arial" charset="0"/>
              </a:rPr>
              <a:t> </a:t>
            </a:r>
            <a:endParaRPr kumimoji="1" lang="en-US" dirty="0">
              <a:latin typeface="Arial" charset="0"/>
            </a:endParaRPr>
          </a:p>
          <a:p>
            <a:pPr lvl="0"/>
            <a:r>
              <a:rPr kumimoji="1" lang="en-US" dirty="0">
                <a:latin typeface="Arial" charset="0"/>
              </a:rPr>
              <a:t>Discharge to Obhur Creek: </a:t>
            </a:r>
            <a:r>
              <a:rPr kumimoji="1" lang="en-US" b="1" dirty="0">
                <a:latin typeface="Arial" charset="0"/>
              </a:rPr>
              <a:t>1170 CMS (The flows shown refers to the flows that are removed from Wadi Murygh and included at Cross-section Station 1609 along with Wadi Qurra)</a:t>
            </a:r>
            <a:endParaRPr kumimoji="1" lang="en-US" dirty="0">
              <a:latin typeface="Arial" charset="0"/>
            </a:endParaRPr>
          </a:p>
          <a:p>
            <a:r>
              <a:rPr kumimoji="1" lang="en-US" dirty="0">
                <a:latin typeface="Arial" charset="0"/>
              </a:rPr>
              <a:t> </a:t>
            </a:r>
          </a:p>
          <a:p>
            <a:r>
              <a:rPr kumimoji="1" lang="en-US" b="1" dirty="0">
                <a:latin typeface="Arial" charset="0"/>
              </a:rPr>
              <a:t>Northern Channel (10 Yr Design Flows)</a:t>
            </a:r>
            <a:endParaRPr kumimoji="1" lang="en-US" dirty="0">
              <a:latin typeface="Arial" charset="0"/>
            </a:endParaRPr>
          </a:p>
          <a:p>
            <a:r>
              <a:rPr kumimoji="1" lang="en-US" b="1" dirty="0">
                <a:latin typeface="Arial" charset="0"/>
              </a:rPr>
              <a:t> </a:t>
            </a:r>
            <a:endParaRPr kumimoji="1" lang="en-US" dirty="0">
              <a:latin typeface="Arial" charset="0"/>
            </a:endParaRPr>
          </a:p>
          <a:p>
            <a:pPr lvl="0"/>
            <a:r>
              <a:rPr kumimoji="1" lang="en-US" dirty="0">
                <a:latin typeface="Arial" charset="0"/>
              </a:rPr>
              <a:t>Discharge: </a:t>
            </a:r>
            <a:r>
              <a:rPr kumimoji="1" lang="en-US" b="1" dirty="0">
                <a:latin typeface="Arial" charset="0"/>
              </a:rPr>
              <a:t>86 CMS</a:t>
            </a:r>
            <a:endParaRPr kumimoji="1" lang="en-US" dirty="0">
              <a:latin typeface="Arial" charset="0"/>
            </a:endParaRPr>
          </a:p>
          <a:p>
            <a:r>
              <a:rPr kumimoji="1" lang="en-US" b="1" dirty="0">
                <a:latin typeface="Arial" charset="0"/>
              </a:rPr>
              <a:t> </a:t>
            </a:r>
            <a:endParaRPr kumimoji="1" lang="en-US" dirty="0">
              <a:latin typeface="Arial" charset="0"/>
            </a:endParaRPr>
          </a:p>
          <a:p>
            <a:r>
              <a:rPr kumimoji="1" lang="en-US" dirty="0">
                <a:latin typeface="Arial" charset="0"/>
              </a:rPr>
              <a:t> </a:t>
            </a:r>
          </a:p>
          <a:p>
            <a:r>
              <a:rPr kumimoji="1" lang="en-US" dirty="0">
                <a:latin typeface="Arial" charset="0"/>
              </a:rPr>
              <a:t> </a:t>
            </a:r>
          </a:p>
          <a:p>
            <a:r>
              <a:rPr kumimoji="1" lang="en-US" i="1" dirty="0">
                <a:latin typeface="Arial" charset="0"/>
              </a:rPr>
              <a:t>Rich Squire, PE</a:t>
            </a:r>
            <a:endParaRPr kumimoji="1" lang="en-US" dirty="0">
              <a:latin typeface="Arial" charset="0"/>
            </a:endParaRPr>
          </a:p>
          <a:p>
            <a:r>
              <a:rPr kumimoji="1" lang="en-US" dirty="0">
                <a:latin typeface="Arial" charset="0"/>
              </a:rPr>
              <a:t>D 713.267.3121  C 832.520.6974</a:t>
            </a:r>
          </a:p>
          <a:p>
            <a:r>
              <a:rPr kumimoji="1" lang="en-US" u="sng" dirty="0">
                <a:latin typeface="Arial" charset="0"/>
                <a:hlinkClick r:id="rId3"/>
              </a:rPr>
              <a:t>rich.squire@aecom.com</a:t>
            </a:r>
            <a:endParaRPr kumimoji="1" lang="en-US" dirty="0">
              <a:latin typeface="Arial" charset="0"/>
            </a:endParaRPr>
          </a:p>
          <a:p>
            <a:r>
              <a:rPr kumimoji="1" lang="en-US" dirty="0">
                <a:latin typeface="Arial" charset="0"/>
              </a:rPr>
              <a:t> </a:t>
            </a:r>
          </a:p>
          <a:p>
            <a:r>
              <a:rPr kumimoji="1" lang="en-US" b="1" dirty="0">
                <a:latin typeface="Arial" charset="0"/>
              </a:rPr>
              <a:t>AECOM</a:t>
            </a:r>
            <a:br>
              <a:rPr kumimoji="1" lang="en-US" b="1" dirty="0">
                <a:latin typeface="Arial" charset="0"/>
              </a:rPr>
            </a:br>
            <a:r>
              <a:rPr kumimoji="1" lang="en-US" dirty="0">
                <a:latin typeface="Arial" charset="0"/>
              </a:rPr>
              <a:t>5757 Woodway, Suite 101 West</a:t>
            </a:r>
            <a:br>
              <a:rPr kumimoji="1" lang="en-US" dirty="0">
                <a:latin typeface="Arial" charset="0"/>
              </a:rPr>
            </a:br>
            <a:r>
              <a:rPr kumimoji="1" lang="en-US" dirty="0">
                <a:latin typeface="Arial" charset="0"/>
              </a:rPr>
              <a:t>Houston, Texas 77057-1599</a:t>
            </a:r>
            <a:br>
              <a:rPr kumimoji="1" lang="en-US" dirty="0">
                <a:latin typeface="Arial" charset="0"/>
              </a:rPr>
            </a:br>
            <a:r>
              <a:rPr kumimoji="1" lang="en-US" dirty="0">
                <a:latin typeface="Arial" charset="0"/>
              </a:rPr>
              <a:t>T 713.780.4100 F 713.267.3283</a:t>
            </a:r>
            <a:br>
              <a:rPr kumimoji="1" lang="en-US" dirty="0">
                <a:latin typeface="Arial" charset="0"/>
              </a:rPr>
            </a:br>
            <a:r>
              <a:rPr kumimoji="1" lang="en-US" u="sng" dirty="0">
                <a:latin typeface="Arial" charset="0"/>
                <a:hlinkClick r:id="rId4"/>
              </a:rPr>
              <a:t>www.aecom.com</a:t>
            </a:r>
            <a:endParaRPr kumimoji="1" lang="en-US" dirty="0">
              <a:latin typeface="Arial" charset="0"/>
            </a:endParaRPr>
          </a:p>
          <a:p>
            <a:r>
              <a:rPr kumimoji="1" lang="en-US" dirty="0">
                <a:latin typeface="Arial" charset="0"/>
              </a:rPr>
              <a:t> </a:t>
            </a:r>
            <a:endParaRPr kumimoji="1" lang="en-US" dirty="0">
              <a:latin typeface="Arial" charset="0"/>
            </a:endParaRPr>
          </a:p>
        </p:txBody>
      </p:sp>
      <p:sp>
        <p:nvSpPr>
          <p:cNvPr id="4" name="Slide Number Placeholder 3"/>
          <p:cNvSpPr>
            <a:spLocks noGrp="1"/>
          </p:cNvSpPr>
          <p:nvPr>
            <p:ph type="sldNum" sz="quarter" idx="10"/>
          </p:nvPr>
        </p:nvSpPr>
        <p:spPr/>
        <p:txBody>
          <a:bodyPr/>
          <a:lstStyle/>
          <a:p>
            <a:fld id="{1ED85828-1473-4F67-8701-0721BC900F78}" type="slidenum">
              <a:rPr lang="en-US" smtClean="0"/>
              <a:pPr/>
              <a:t>20</a:t>
            </a:fld>
            <a:endParaRPr lang="en-US" dirty="0"/>
          </a:p>
        </p:txBody>
      </p:sp>
    </p:spTree>
    <p:extLst>
      <p:ext uri="{BB962C8B-B14F-4D97-AF65-F5344CB8AC3E}">
        <p14:creationId xmlns:p14="http://schemas.microsoft.com/office/powerpoint/2010/main" val="2878119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21</a:t>
            </a:fld>
            <a:endParaRPr lang="en-US" dirty="0"/>
          </a:p>
        </p:txBody>
      </p:sp>
    </p:spTree>
    <p:extLst>
      <p:ext uri="{BB962C8B-B14F-4D97-AF65-F5344CB8AC3E}">
        <p14:creationId xmlns:p14="http://schemas.microsoft.com/office/powerpoint/2010/main" val="285289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Design-built plans</a:t>
            </a:r>
            <a:r>
              <a:rPr lang="en-US" baseline="0" dirty="0" smtClean="0"/>
              <a:t> started 6 weeks after the contract was signed. Construction was substantially completed by November 1.</a:t>
            </a:r>
          </a:p>
          <a:p>
            <a:endParaRPr lang="en-US" baseline="0" dirty="0" smtClean="0"/>
          </a:p>
          <a:p>
            <a:r>
              <a:rPr lang="en-US" baseline="0" dirty="0" smtClean="0"/>
              <a:t>Um Al Khar means Mother of Optimism (verified by Sam Talje) – and believe this is one of the first dams they construction, interesting factoid.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22</a:t>
            </a:fld>
            <a:endParaRPr lang="en-US" dirty="0"/>
          </a:p>
        </p:txBody>
      </p:sp>
    </p:spTree>
    <p:extLst>
      <p:ext uri="{BB962C8B-B14F-4D97-AF65-F5344CB8AC3E}">
        <p14:creationId xmlns:p14="http://schemas.microsoft.com/office/powerpoint/2010/main" val="267037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Outlet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23</a:t>
            </a:fld>
            <a:endParaRPr lang="en-US" dirty="0"/>
          </a:p>
        </p:txBody>
      </p:sp>
    </p:spTree>
    <p:extLst>
      <p:ext uri="{BB962C8B-B14F-4D97-AF65-F5344CB8AC3E}">
        <p14:creationId xmlns:p14="http://schemas.microsoft.com/office/powerpoint/2010/main" val="2920270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a:t>
            </a:r>
            <a:r>
              <a:rPr lang="en-US" baseline="0" dirty="0" smtClean="0"/>
              <a:t> be eliminated.</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25</a:t>
            </a:fld>
            <a:endParaRPr lang="en-US" dirty="0"/>
          </a:p>
        </p:txBody>
      </p:sp>
    </p:spTree>
    <p:extLst>
      <p:ext uri="{BB962C8B-B14F-4D97-AF65-F5344CB8AC3E}">
        <p14:creationId xmlns:p14="http://schemas.microsoft.com/office/powerpoint/2010/main" val="4128477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83D461-8784-C741-990C-E337AF4FA769}" type="slidenum">
              <a:rPr lang="en-US" smtClean="0"/>
              <a:pPr/>
              <a:t>6</a:t>
            </a:fld>
            <a:endParaRPr lang="en-US"/>
          </a:p>
        </p:txBody>
      </p:sp>
    </p:spTree>
    <p:extLst>
      <p:ext uri="{BB962C8B-B14F-4D97-AF65-F5344CB8AC3E}">
        <p14:creationId xmlns:p14="http://schemas.microsoft.com/office/powerpoint/2010/main" val="2096511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Complex</a:t>
            </a:r>
            <a:r>
              <a:rPr lang="en-US" baseline="0" dirty="0" smtClean="0"/>
              <a:t> </a:t>
            </a:r>
            <a:r>
              <a:rPr lang="en-US" dirty="0" smtClean="0"/>
              <a:t>Utility</a:t>
            </a:r>
            <a:r>
              <a:rPr lang="en-US" baseline="0" dirty="0" smtClean="0"/>
              <a:t> Relocation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27</a:t>
            </a:fld>
            <a:endParaRPr lang="en-US" dirty="0"/>
          </a:p>
        </p:txBody>
      </p:sp>
    </p:spTree>
    <p:extLst>
      <p:ext uri="{BB962C8B-B14F-4D97-AF65-F5344CB8AC3E}">
        <p14:creationId xmlns:p14="http://schemas.microsoft.com/office/powerpoint/2010/main" val="4229802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taken during construction outfall</a:t>
            </a:r>
            <a:r>
              <a:rPr lang="en-US" baseline="0" dirty="0" smtClean="0"/>
              <a:t> not visible </a:t>
            </a:r>
            <a:endParaRPr lang="en-US" dirty="0" smtClean="0"/>
          </a:p>
          <a:p>
            <a:endParaRPr lang="en-US" dirty="0" smtClean="0"/>
          </a:p>
          <a:p>
            <a:r>
              <a:rPr lang="en-US" dirty="0" smtClean="0"/>
              <a:t>Runs through center of the city and drain to north channel</a:t>
            </a:r>
          </a:p>
          <a:p>
            <a:endParaRPr lang="en-US" dirty="0" smtClean="0"/>
          </a:p>
          <a:p>
            <a:r>
              <a:rPr lang="en-US" dirty="0" smtClean="0"/>
              <a:t>North runs east and west from dams to the sea</a:t>
            </a:r>
          </a:p>
          <a:p>
            <a:endParaRPr lang="en-US" dirty="0" smtClean="0"/>
          </a:p>
          <a:p>
            <a:r>
              <a:rPr lang="en-US" dirty="0" smtClean="0"/>
              <a:t>Red sea outfall</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28</a:t>
            </a:fld>
            <a:endParaRPr lang="en-US" dirty="0"/>
          </a:p>
        </p:txBody>
      </p:sp>
    </p:spTree>
    <p:extLst>
      <p:ext uri="{BB962C8B-B14F-4D97-AF65-F5344CB8AC3E}">
        <p14:creationId xmlns:p14="http://schemas.microsoft.com/office/powerpoint/2010/main" val="1512552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Dual 3 x 3 meter boxes</a:t>
            </a:r>
          </a:p>
          <a:p>
            <a:endParaRPr lang="en-US" dirty="0" smtClean="0"/>
          </a:p>
          <a:p>
            <a:r>
              <a:rPr lang="en-US" dirty="0" smtClean="0"/>
              <a:t>Existing</a:t>
            </a:r>
            <a:r>
              <a:rPr lang="en-US" baseline="0" dirty="0" smtClean="0"/>
              <a:t> box and adding 2 more boxes, so 4 total</a:t>
            </a:r>
          </a:p>
          <a:p>
            <a:endParaRPr lang="en-US" baseline="0" dirty="0" smtClean="0"/>
          </a:p>
          <a:p>
            <a:r>
              <a:rPr lang="en-US" baseline="0" dirty="0" smtClean="0"/>
              <a:t>East west, 2 – 4 boxes, </a:t>
            </a:r>
          </a:p>
          <a:p>
            <a:endParaRPr lang="en-US" baseline="0" dirty="0" smtClean="0"/>
          </a:p>
          <a:p>
            <a:r>
              <a:rPr lang="en-US" baseline="0" dirty="0" smtClean="0"/>
              <a:t>Removed two siphons</a:t>
            </a:r>
          </a:p>
          <a:p>
            <a:endParaRPr lang="en-US" baseline="0" dirty="0" smtClean="0"/>
          </a:p>
          <a:p>
            <a:r>
              <a:rPr lang="en-US" baseline="0" dirty="0" smtClean="0"/>
              <a:t>Left image, pipe hanging over culvert</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29</a:t>
            </a:fld>
            <a:endParaRPr lang="en-US" dirty="0"/>
          </a:p>
        </p:txBody>
      </p:sp>
    </p:spTree>
    <p:extLst>
      <p:ext uri="{BB962C8B-B14F-4D97-AF65-F5344CB8AC3E}">
        <p14:creationId xmlns:p14="http://schemas.microsoft.com/office/powerpoint/2010/main" val="3217036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Close up</a:t>
            </a:r>
            <a:r>
              <a:rPr lang="en-US" baseline="0" dirty="0" smtClean="0"/>
              <a:t> of culvert photo</a:t>
            </a:r>
          </a:p>
          <a:p>
            <a:endParaRPr lang="en-US" baseline="0" dirty="0" smtClean="0"/>
          </a:p>
          <a:p>
            <a:r>
              <a:rPr lang="en-US" baseline="0" dirty="0" smtClean="0"/>
              <a:t>Water, electrical, telcom, all kinds of utilities. All utilities are underground in Jeddah</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30</a:t>
            </a:fld>
            <a:endParaRPr lang="en-US" dirty="0"/>
          </a:p>
        </p:txBody>
      </p:sp>
    </p:spTree>
    <p:extLst>
      <p:ext uri="{BB962C8B-B14F-4D97-AF65-F5344CB8AC3E}">
        <p14:creationId xmlns:p14="http://schemas.microsoft.com/office/powerpoint/2010/main" val="529630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31</a:t>
            </a:fld>
            <a:endParaRPr lang="en-US" dirty="0"/>
          </a:p>
        </p:txBody>
      </p:sp>
    </p:spTree>
    <p:extLst>
      <p:ext uri="{BB962C8B-B14F-4D97-AF65-F5344CB8AC3E}">
        <p14:creationId xmlns:p14="http://schemas.microsoft.com/office/powerpoint/2010/main" val="1291674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32</a:t>
            </a:fld>
            <a:endParaRPr lang="en-US" dirty="0"/>
          </a:p>
        </p:txBody>
      </p:sp>
    </p:spTree>
    <p:extLst>
      <p:ext uri="{BB962C8B-B14F-4D97-AF65-F5344CB8AC3E}">
        <p14:creationId xmlns:p14="http://schemas.microsoft.com/office/powerpoint/2010/main" val="1530002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five new additional dams construction</a:t>
            </a:r>
          </a:p>
          <a:p>
            <a:endParaRPr lang="en-US" dirty="0" smtClean="0"/>
          </a:p>
          <a:p>
            <a:r>
              <a:rPr lang="en-US" dirty="0" smtClean="0"/>
              <a:t>Further</a:t>
            </a:r>
            <a:r>
              <a:rPr lang="en-US" baseline="0" dirty="0" smtClean="0"/>
              <a:t> east at the foothills of the mountains</a:t>
            </a:r>
          </a:p>
          <a:p>
            <a:endParaRPr lang="en-US" baseline="0" dirty="0" smtClean="0"/>
          </a:p>
          <a:p>
            <a:r>
              <a:rPr lang="en-US" baseline="0" dirty="0" smtClean="0"/>
              <a:t>Outfall structure-controlled outlet</a:t>
            </a:r>
          </a:p>
          <a:p>
            <a:endParaRPr lang="en-US" baseline="0" dirty="0" smtClean="0"/>
          </a:p>
          <a:p>
            <a:r>
              <a:rPr lang="en-US" baseline="0" dirty="0" smtClean="0"/>
              <a:t>15-18 meters tall</a:t>
            </a:r>
          </a:p>
          <a:p>
            <a:endParaRPr lang="en-US" baseline="0" dirty="0" smtClean="0"/>
          </a:p>
          <a:p>
            <a:r>
              <a:rPr lang="en-US" baseline="0" dirty="0" smtClean="0"/>
              <a:t>Spillway is a used for excess/emergencies for probably maximum flood.</a:t>
            </a:r>
          </a:p>
          <a:p>
            <a:endParaRPr lang="en-US" baseline="0" dirty="0" smtClean="0"/>
          </a:p>
          <a:p>
            <a:r>
              <a:rPr lang="en-US" baseline="0" dirty="0" smtClean="0"/>
              <a:t>We did all the h&amp;h analysis, collected rainfall gauges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33</a:t>
            </a:fld>
            <a:endParaRPr lang="en-US" dirty="0"/>
          </a:p>
        </p:txBody>
      </p:sp>
    </p:spTree>
    <p:extLst>
      <p:ext uri="{BB962C8B-B14F-4D97-AF65-F5344CB8AC3E}">
        <p14:creationId xmlns:p14="http://schemas.microsoft.com/office/powerpoint/2010/main" val="824103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dam – </a:t>
            </a:r>
          </a:p>
          <a:p>
            <a:endParaRPr lang="en-US" dirty="0" smtClean="0"/>
          </a:p>
          <a:p>
            <a:r>
              <a:rPr lang="en-US" dirty="0" smtClean="0"/>
              <a:t>All dams are unique,</a:t>
            </a:r>
            <a:r>
              <a:rPr lang="en-US" baseline="0" dirty="0" smtClean="0"/>
              <a:t> center spillway before outlet that flows by outlet</a:t>
            </a:r>
          </a:p>
          <a:p>
            <a:endParaRPr lang="en-US" baseline="0" dirty="0" smtClean="0"/>
          </a:p>
          <a:p>
            <a:r>
              <a:rPr lang="en-US" baseline="0" dirty="0" smtClean="0"/>
              <a:t>Normal conditions no water behind the dam</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34</a:t>
            </a:fld>
            <a:endParaRPr lang="en-US" dirty="0"/>
          </a:p>
        </p:txBody>
      </p:sp>
    </p:spTree>
    <p:extLst>
      <p:ext uri="{BB962C8B-B14F-4D97-AF65-F5344CB8AC3E}">
        <p14:creationId xmlns:p14="http://schemas.microsoft.com/office/powerpoint/2010/main" val="3822761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 grates is the entrance into ministry of defense property on the way to</a:t>
            </a:r>
            <a:r>
              <a:rPr lang="en-US" baseline="0" dirty="0" smtClean="0"/>
              <a:t> the east channel</a:t>
            </a:r>
          </a:p>
          <a:p>
            <a:endParaRPr lang="en-US" baseline="0" dirty="0" smtClean="0"/>
          </a:p>
          <a:p>
            <a:r>
              <a:rPr lang="en-US" baseline="0" dirty="0" smtClean="0"/>
              <a:t>Channel – conveys the flows from the dams to primarily eastern channel</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35</a:t>
            </a:fld>
            <a:endParaRPr lang="en-US" dirty="0"/>
          </a:p>
        </p:txBody>
      </p:sp>
    </p:spTree>
    <p:extLst>
      <p:ext uri="{BB962C8B-B14F-4D97-AF65-F5344CB8AC3E}">
        <p14:creationId xmlns:p14="http://schemas.microsoft.com/office/powerpoint/2010/main" val="1683902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Airport outfall is 3.5 meters in diameter – 8 meter trench</a:t>
            </a:r>
          </a:p>
          <a:p>
            <a:endParaRPr lang="en-US" dirty="0" smtClean="0"/>
          </a:p>
          <a:p>
            <a:r>
              <a:rPr lang="en-US" dirty="0" smtClean="0"/>
              <a:t>Angled</a:t>
            </a:r>
            <a:r>
              <a:rPr lang="en-US" baseline="0" dirty="0" smtClean="0"/>
              <a:t> junction box for the outfalls</a:t>
            </a:r>
          </a:p>
          <a:p>
            <a:endParaRPr lang="en-US" baseline="0" dirty="0" smtClean="0"/>
          </a:p>
          <a:p>
            <a:r>
              <a:rPr lang="en-US" baseline="0" dirty="0" smtClean="0"/>
              <a:t>Fiberglass reinforced pipe, fabric use to control (?)</a:t>
            </a:r>
          </a:p>
          <a:p>
            <a:endParaRPr lang="en-US" baseline="0" dirty="0" smtClean="0"/>
          </a:p>
          <a:p>
            <a:r>
              <a:rPr lang="en-US" baseline="0" dirty="0" smtClean="0"/>
              <a:t>Right: red water in trench so dewatering issues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36</a:t>
            </a:fld>
            <a:endParaRPr lang="en-US" dirty="0"/>
          </a:p>
        </p:txBody>
      </p:sp>
    </p:spTree>
    <p:extLst>
      <p:ext uri="{BB962C8B-B14F-4D97-AF65-F5344CB8AC3E}">
        <p14:creationId xmlns:p14="http://schemas.microsoft.com/office/powerpoint/2010/main" val="164181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old saying that “an ounce of prevention is worth a pound of cure” has never been truer.  </a:t>
            </a:r>
          </a:p>
          <a:p>
            <a:endParaRPr lang="en-US" sz="1100" dirty="0"/>
          </a:p>
          <a:p>
            <a:r>
              <a:rPr lang="en-US" sz="1100" dirty="0"/>
              <a:t>For every $1 spent on planning and prevention, between $4 and $7 can be saved on the response.</a:t>
            </a:r>
          </a:p>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pPr/>
              <a:t>7</a:t>
            </a:fld>
            <a:endParaRPr lang="en-US" dirty="0"/>
          </a:p>
        </p:txBody>
      </p:sp>
    </p:spTree>
    <p:extLst>
      <p:ext uri="{BB962C8B-B14F-4D97-AF65-F5344CB8AC3E}">
        <p14:creationId xmlns:p14="http://schemas.microsoft.com/office/powerpoint/2010/main" val="3075410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or 8 meters at top end, bottom is paved and 50 – 70 meters at</a:t>
            </a:r>
            <a:r>
              <a:rPr lang="en-US" baseline="0" dirty="0" smtClean="0"/>
              <a:t> the end of the line</a:t>
            </a:r>
          </a:p>
          <a:p>
            <a:endParaRPr lang="en-US" baseline="0" dirty="0" smtClean="0"/>
          </a:p>
          <a:p>
            <a:r>
              <a:rPr lang="en-US" baseline="0" dirty="0" smtClean="0"/>
              <a:t>Largest channel</a:t>
            </a:r>
          </a:p>
          <a:p>
            <a:endParaRPr lang="en-US" baseline="0" dirty="0" smtClean="0"/>
          </a:p>
          <a:p>
            <a:r>
              <a:rPr lang="en-US" baseline="0" dirty="0" smtClean="0"/>
              <a:t>Right side – Ghia outlet into the eastern channel, all big box culvert</a:t>
            </a:r>
          </a:p>
          <a:p>
            <a:endParaRPr lang="en-US" baseline="0" dirty="0" smtClean="0"/>
          </a:p>
          <a:p>
            <a:r>
              <a:rPr lang="en-US" baseline="0" dirty="0" smtClean="0"/>
              <a:t>3 x 3 box culverts</a:t>
            </a:r>
          </a:p>
          <a:p>
            <a:endParaRPr lang="en-US" baseline="0" dirty="0" smtClean="0"/>
          </a:p>
          <a:p>
            <a:r>
              <a:rPr lang="en-US" baseline="0" dirty="0" smtClean="0"/>
              <a:t>¼ inch rain, nothing significant</a:t>
            </a:r>
          </a:p>
          <a:p>
            <a:endParaRPr lang="en-US" baseline="0" dirty="0" smtClean="0"/>
          </a:p>
        </p:txBody>
      </p:sp>
      <p:sp>
        <p:nvSpPr>
          <p:cNvPr id="4" name="Slide Number Placeholder 3"/>
          <p:cNvSpPr>
            <a:spLocks noGrp="1"/>
          </p:cNvSpPr>
          <p:nvPr>
            <p:ph type="sldNum" sz="quarter" idx="10"/>
          </p:nvPr>
        </p:nvSpPr>
        <p:spPr/>
        <p:txBody>
          <a:bodyPr/>
          <a:lstStyle/>
          <a:p>
            <a:fld id="{1ED85828-1473-4F67-8701-0721BC900F78}" type="slidenum">
              <a:rPr lang="en-US" smtClean="0"/>
              <a:pPr/>
              <a:t>37</a:t>
            </a:fld>
            <a:endParaRPr lang="en-US" dirty="0"/>
          </a:p>
        </p:txBody>
      </p:sp>
    </p:spTree>
    <p:extLst>
      <p:ext uri="{BB962C8B-B14F-4D97-AF65-F5344CB8AC3E}">
        <p14:creationId xmlns:p14="http://schemas.microsoft.com/office/powerpoint/2010/main" val="90026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Replaced 14 crossing with bridges – 5 – 7 meters tall</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38</a:t>
            </a:fld>
            <a:endParaRPr lang="en-US" dirty="0"/>
          </a:p>
        </p:txBody>
      </p:sp>
    </p:spTree>
    <p:extLst>
      <p:ext uri="{BB962C8B-B14F-4D97-AF65-F5344CB8AC3E}">
        <p14:creationId xmlns:p14="http://schemas.microsoft.com/office/powerpoint/2010/main" val="1048687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but 1 road crossings are box culverts, show in</a:t>
            </a:r>
            <a:r>
              <a:rPr lang="en-US" baseline="0" dirty="0" smtClean="0"/>
              <a:t> left image</a:t>
            </a:r>
          </a:p>
          <a:p>
            <a:endParaRPr lang="en-US" baseline="0" dirty="0" smtClean="0"/>
          </a:p>
          <a:p>
            <a:r>
              <a:rPr lang="en-US" baseline="0" dirty="0" smtClean="0"/>
              <a:t>Open channel except by roads</a:t>
            </a:r>
          </a:p>
          <a:p>
            <a:endParaRPr lang="en-US" baseline="0" dirty="0" smtClean="0"/>
          </a:p>
          <a:p>
            <a:r>
              <a:rPr lang="en-US" baseline="0" dirty="0" smtClean="0"/>
              <a:t>Right side – water lines and had </a:t>
            </a:r>
          </a:p>
          <a:p>
            <a:endParaRPr lang="en-US" baseline="0" dirty="0" smtClean="0"/>
          </a:p>
          <a:p>
            <a:r>
              <a:rPr lang="en-US" baseline="0" dirty="0" smtClean="0"/>
              <a:t>1 bridge replacement in old mecca and raised to accommodate 100 year flow</a:t>
            </a:r>
          </a:p>
          <a:p>
            <a:endParaRPr lang="en-US" baseline="0" dirty="0" smtClean="0"/>
          </a:p>
          <a:p>
            <a:r>
              <a:rPr lang="en-US" baseline="0" dirty="0" smtClean="0"/>
              <a:t>to put in 4 meter walls to protect. Urban and industrial area – lots of constraints.</a:t>
            </a:r>
          </a:p>
        </p:txBody>
      </p:sp>
      <p:sp>
        <p:nvSpPr>
          <p:cNvPr id="4" name="Slide Number Placeholder 3"/>
          <p:cNvSpPr>
            <a:spLocks noGrp="1"/>
          </p:cNvSpPr>
          <p:nvPr>
            <p:ph type="sldNum" sz="quarter" idx="10"/>
          </p:nvPr>
        </p:nvSpPr>
        <p:spPr/>
        <p:txBody>
          <a:bodyPr/>
          <a:lstStyle/>
          <a:p>
            <a:fld id="{1ED85828-1473-4F67-8701-0721BC900F78}" type="slidenum">
              <a:rPr lang="en-US" smtClean="0"/>
              <a:pPr/>
              <a:t>39</a:t>
            </a:fld>
            <a:endParaRPr lang="en-US" dirty="0"/>
          </a:p>
        </p:txBody>
      </p:sp>
    </p:spTree>
    <p:extLst>
      <p:ext uri="{BB962C8B-B14F-4D97-AF65-F5344CB8AC3E}">
        <p14:creationId xmlns:p14="http://schemas.microsoft.com/office/powerpoint/2010/main" val="277663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43</a:t>
            </a:fld>
            <a:endParaRPr lang="en-US"/>
          </a:p>
        </p:txBody>
      </p:sp>
    </p:spTree>
    <p:extLst>
      <p:ext uri="{BB962C8B-B14F-4D97-AF65-F5344CB8AC3E}">
        <p14:creationId xmlns:p14="http://schemas.microsoft.com/office/powerpoint/2010/main" val="3606335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Could be 5 </a:t>
            </a:r>
            <a:r>
              <a:rPr lang="en-US" dirty="0" err="1" smtClean="0"/>
              <a:t>ft</a:t>
            </a:r>
            <a:r>
              <a:rPr lang="en-US" dirty="0" smtClean="0"/>
              <a:t> vertically</a:t>
            </a:r>
            <a:r>
              <a:rPr lang="en-US" baseline="0" dirty="0" smtClean="0"/>
              <a:t> higher or 7 </a:t>
            </a:r>
            <a:r>
              <a:rPr lang="en-US" baseline="0" dirty="0" err="1" smtClean="0"/>
              <a:t>ft</a:t>
            </a:r>
            <a:r>
              <a:rPr lang="en-US" baseline="0" dirty="0" smtClean="0"/>
              <a:t> vertically lower</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48</a:t>
            </a:fld>
            <a:endParaRPr lang="en-US"/>
          </a:p>
        </p:txBody>
      </p:sp>
    </p:spTree>
    <p:extLst>
      <p:ext uri="{BB962C8B-B14F-4D97-AF65-F5344CB8AC3E}">
        <p14:creationId xmlns:p14="http://schemas.microsoft.com/office/powerpoint/2010/main" val="124043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 or 100-year has a 26% chance of occurring in a 30 year mortgage</a:t>
            </a:r>
          </a:p>
          <a:p>
            <a:r>
              <a:rPr lang="en-US" dirty="0" smtClean="0"/>
              <a:t>The 2% of 50-year has a 45% chance of occurring</a:t>
            </a:r>
          </a:p>
          <a:p>
            <a:r>
              <a:rPr lang="en-US" dirty="0" smtClean="0"/>
              <a:t>The 10% or 10-year floodplain has a 96% chance of occurring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53</a:t>
            </a:fld>
            <a:endParaRPr lang="en-US"/>
          </a:p>
        </p:txBody>
      </p:sp>
    </p:spTree>
    <p:extLst>
      <p:ext uri="{BB962C8B-B14F-4D97-AF65-F5344CB8AC3E}">
        <p14:creationId xmlns:p14="http://schemas.microsoft.com/office/powerpoint/2010/main" val="1241624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pPr/>
              <a:t>55</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56</a:t>
            </a:fld>
            <a:endParaRPr lang="en-US"/>
          </a:p>
        </p:txBody>
      </p:sp>
    </p:spTree>
    <p:extLst>
      <p:ext uri="{BB962C8B-B14F-4D97-AF65-F5344CB8AC3E}">
        <p14:creationId xmlns:p14="http://schemas.microsoft.com/office/powerpoint/2010/main" val="1876725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p:spPr>
        <p:txBody>
          <a:bodyPr/>
          <a:lstStyle/>
          <a:p>
            <a:endParaRPr lang="en-US" dirty="0" smtClean="0"/>
          </a:p>
        </p:txBody>
      </p:sp>
      <p:sp>
        <p:nvSpPr>
          <p:cNvPr id="23555" name="Header Placeholder 3"/>
          <p:cNvSpPr>
            <a:spLocks noGrp="1"/>
          </p:cNvSpPr>
          <p:nvPr>
            <p:ph type="hdr" sz="quarter"/>
          </p:nvPr>
        </p:nvSpPr>
        <p:spPr>
          <a:noFill/>
        </p:spPr>
        <p:txBody>
          <a:bodyPr/>
          <a:lstStyle/>
          <a:p>
            <a:r>
              <a:rPr lang="en-US" dirty="0" smtClean="0"/>
              <a:t>Day 1</a:t>
            </a:r>
          </a:p>
        </p:txBody>
      </p:sp>
      <p:sp>
        <p:nvSpPr>
          <p:cNvPr id="23556" name="Slide Number Placeholder 4"/>
          <p:cNvSpPr>
            <a:spLocks noGrp="1"/>
          </p:cNvSpPr>
          <p:nvPr>
            <p:ph type="sldNum" sz="quarter" idx="5"/>
          </p:nvPr>
        </p:nvSpPr>
        <p:spPr>
          <a:noFill/>
        </p:spPr>
        <p:txBody>
          <a:bodyPr/>
          <a:lstStyle/>
          <a:p>
            <a:fld id="{C614A8B4-8662-4FD4-9D35-7FA27788BF73}" type="slidenum">
              <a:rPr lang="en-US" smtClean="0"/>
              <a:pPr/>
              <a:t>63</a:t>
            </a:fld>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p:spPr>
        <p:txBody>
          <a:bodyPr/>
          <a:lstStyle/>
          <a:p>
            <a:endParaRPr lang="en-US" dirty="0" smtClean="0"/>
          </a:p>
        </p:txBody>
      </p:sp>
      <p:sp>
        <p:nvSpPr>
          <p:cNvPr id="23555" name="Header Placeholder 3"/>
          <p:cNvSpPr>
            <a:spLocks noGrp="1"/>
          </p:cNvSpPr>
          <p:nvPr>
            <p:ph type="hdr" sz="quarter"/>
          </p:nvPr>
        </p:nvSpPr>
        <p:spPr>
          <a:noFill/>
        </p:spPr>
        <p:txBody>
          <a:bodyPr/>
          <a:lstStyle/>
          <a:p>
            <a:r>
              <a:rPr lang="en-US" dirty="0" smtClean="0"/>
              <a:t>Day 1</a:t>
            </a:r>
          </a:p>
        </p:txBody>
      </p:sp>
      <p:sp>
        <p:nvSpPr>
          <p:cNvPr id="23556" name="Slide Number Placeholder 4"/>
          <p:cNvSpPr>
            <a:spLocks noGrp="1"/>
          </p:cNvSpPr>
          <p:nvPr>
            <p:ph type="sldNum" sz="quarter" idx="5"/>
          </p:nvPr>
        </p:nvSpPr>
        <p:spPr>
          <a:noFill/>
        </p:spPr>
        <p:txBody>
          <a:bodyPr/>
          <a:lstStyle/>
          <a:p>
            <a:fld id="{C614A8B4-8662-4FD4-9D35-7FA27788BF73}" type="slidenum">
              <a:rPr lang="en-US" smtClean="0"/>
              <a:pPr/>
              <a:t>64</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5090FF7-0D23-4E72-A041-F107038DC1DB}" type="slidenum">
              <a:rPr lang="en-US" smtClean="0"/>
              <a:pPr/>
              <a:t>8</a:t>
            </a:fld>
            <a:endParaRPr lang="en-US" dirty="0"/>
          </a:p>
        </p:txBody>
      </p:sp>
    </p:spTree>
    <p:extLst>
      <p:ext uri="{BB962C8B-B14F-4D97-AF65-F5344CB8AC3E}">
        <p14:creationId xmlns:p14="http://schemas.microsoft.com/office/powerpoint/2010/main" val="2004734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p:spPr>
        <p:txBody>
          <a:bodyPr/>
          <a:lstStyle/>
          <a:p>
            <a:endParaRPr lang="en-US" dirty="0" smtClean="0"/>
          </a:p>
        </p:txBody>
      </p:sp>
      <p:sp>
        <p:nvSpPr>
          <p:cNvPr id="57347" name="Header Placeholder 3"/>
          <p:cNvSpPr>
            <a:spLocks noGrp="1"/>
          </p:cNvSpPr>
          <p:nvPr>
            <p:ph type="hdr" sz="quarter"/>
          </p:nvPr>
        </p:nvSpPr>
        <p:spPr>
          <a:noFill/>
        </p:spPr>
        <p:txBody>
          <a:bodyPr/>
          <a:lstStyle/>
          <a:p>
            <a:r>
              <a:rPr lang="en-US" dirty="0" smtClean="0"/>
              <a:t>Day 1</a:t>
            </a:r>
          </a:p>
        </p:txBody>
      </p:sp>
      <p:sp>
        <p:nvSpPr>
          <p:cNvPr id="57348" name="Slide Number Placeholder 4"/>
          <p:cNvSpPr>
            <a:spLocks noGrp="1"/>
          </p:cNvSpPr>
          <p:nvPr>
            <p:ph type="sldNum" sz="quarter" idx="5"/>
          </p:nvPr>
        </p:nvSpPr>
        <p:spPr>
          <a:noFill/>
        </p:spPr>
        <p:txBody>
          <a:bodyPr/>
          <a:lstStyle/>
          <a:p>
            <a:fld id="{2E6A3D97-1390-4680-BD3B-85EE9D65ADB5}" type="slidenum">
              <a:rPr lang="en-US" smtClean="0"/>
              <a:pPr/>
              <a:t>65</a:t>
            </a:fld>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5644E8-8B70-4B98-8C2F-74E1B901E56E}" type="slidenum">
              <a:rPr lang="en-US"/>
              <a:pPr/>
              <a:t>66</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Mumbai</a:t>
            </a:r>
          </a:p>
          <a:p>
            <a:endParaRPr lang="en-US" dirty="0" smtClean="0"/>
          </a:p>
          <a:p>
            <a:r>
              <a:rPr lang="en-US" dirty="0" smtClean="0"/>
              <a:t>Old second sentence:</a:t>
            </a:r>
          </a:p>
          <a:p>
            <a:endParaRPr 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chemeClr val="bg1"/>
                </a:solidFill>
              </a:rPr>
              <a:t>And the ultimate goal is to </a:t>
            </a:r>
            <a:br>
              <a:rPr lang="en-US" sz="1200" dirty="0" smtClean="0">
                <a:solidFill>
                  <a:schemeClr val="bg1"/>
                </a:solidFill>
              </a:rPr>
            </a:br>
            <a:r>
              <a:rPr lang="en-US" sz="1200" b="1" dirty="0" smtClean="0">
                <a:solidFill>
                  <a:schemeClr val="bg1"/>
                </a:solidFill>
              </a:rPr>
              <a:t>build resilient communities that will</a:t>
            </a:r>
            <a:r>
              <a:rPr lang="en-US" sz="1200" b="1" strike="sngStrike" dirty="0" smtClean="0">
                <a:solidFill>
                  <a:schemeClr val="bg1"/>
                </a:solidFill>
              </a:rPr>
              <a:t>,</a:t>
            </a:r>
            <a:r>
              <a:rPr lang="en-US" sz="1200" b="1" dirty="0" smtClean="0">
                <a:solidFill>
                  <a:schemeClr val="bg1"/>
                </a:solidFill>
              </a:rPr>
              <a:t> </a:t>
            </a:r>
            <a:r>
              <a:rPr lang="en-US" sz="1200" dirty="0" smtClean="0">
                <a:solidFill>
                  <a:schemeClr val="bg1"/>
                </a:solidFill>
              </a:rPr>
              <a:t/>
            </a:r>
            <a:br>
              <a:rPr lang="en-US" sz="1200" dirty="0" smtClean="0">
                <a:solidFill>
                  <a:schemeClr val="bg1"/>
                </a:solidFill>
              </a:rPr>
            </a:br>
            <a:r>
              <a:rPr lang="en-US" sz="1200" strike="sngStrike" dirty="0" smtClean="0">
                <a:solidFill>
                  <a:schemeClr val="bg1"/>
                </a:solidFill>
              </a:rPr>
              <a:t>by their very nature, </a:t>
            </a:r>
            <a:r>
              <a:rPr lang="en-US" sz="1200" dirty="0" smtClean="0">
                <a:solidFill>
                  <a:schemeClr val="bg1"/>
                </a:solidFill>
              </a:rPr>
              <a:t>mitigate those impacts.</a:t>
            </a:r>
          </a:p>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pPr/>
              <a:t>70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 world countries with cell phones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Several flood projects from the jeddah slide show</a:t>
            </a:r>
          </a:p>
          <a:p>
            <a:endParaRPr lang="en-US" dirty="0" smtClean="0"/>
          </a:p>
          <a:p>
            <a:r>
              <a:rPr lang="en-US" dirty="0" smtClean="0"/>
              <a:t>INTERESTING</a:t>
            </a:r>
          </a:p>
          <a:p>
            <a:endParaRPr lang="en-US" dirty="0" smtClean="0"/>
          </a:p>
          <a:p>
            <a:r>
              <a:rPr lang="en-US" dirty="0" smtClean="0"/>
              <a:t>http://www.itu.int/en/Pages/default.aspx</a:t>
            </a:r>
          </a:p>
          <a:p>
            <a:endParaRPr lang="en-US" dirty="0" smtClean="0"/>
          </a:p>
          <a:p>
            <a:r>
              <a:rPr lang="en-US" sz="1200" b="1" kern="1200" dirty="0" smtClean="0">
                <a:solidFill>
                  <a:schemeClr val="tx1"/>
                </a:solidFill>
                <a:effectLst/>
                <a:latin typeface="Arial" charset="0"/>
                <a:ea typeface="+mn-ea"/>
                <a:cs typeface="+mn-cs"/>
              </a:rPr>
              <a:t>Newsroom • Press Release</a:t>
            </a:r>
          </a:p>
          <a:p>
            <a:pPr fontAlgn="t"/>
            <a:r>
              <a:rPr lang="en-US" sz="1200" i="1" kern="1200" dirty="0" smtClean="0">
                <a:solidFill>
                  <a:schemeClr val="tx1"/>
                </a:solidFill>
                <a:effectLst/>
                <a:latin typeface="Arial" charset="0"/>
                <a:ea typeface="+mn-ea"/>
                <a:cs typeface="+mn-cs"/>
              </a:rPr>
              <a:t>Share</a:t>
            </a:r>
            <a:endParaRPr lang="en-US" dirty="0" smtClean="0">
              <a:effectLst/>
            </a:endParaRPr>
          </a:p>
          <a:p>
            <a:endParaRPr lang="en-US" b="1" dirty="0" smtClean="0">
              <a:effectLst/>
            </a:endParaRPr>
          </a:p>
          <a:p>
            <a:r>
              <a:rPr lang="en-US" b="1" dirty="0" smtClean="0">
                <a:effectLst/>
              </a:rPr>
              <a:t>ITU releases latest global technology development figures</a:t>
            </a:r>
          </a:p>
          <a:p>
            <a:endParaRPr lang="en-US" sz="1200" b="1" dirty="0" smtClean="0">
              <a:effectLst/>
            </a:endParaRPr>
          </a:p>
          <a:p>
            <a:r>
              <a:rPr lang="en-US" sz="1200" b="1" dirty="0" smtClean="0">
                <a:effectLst/>
              </a:rPr>
              <a:t>Global mobile penetration now over 100% in four of the world’s six regions</a:t>
            </a:r>
          </a:p>
          <a:p>
            <a:endParaRPr lang="en-US" sz="1200" b="1" dirty="0" smtClean="0">
              <a:effectLst/>
            </a:endParaRPr>
          </a:p>
          <a:p>
            <a:r>
              <a:rPr lang="en-US" sz="1200" b="1" dirty="0" smtClean="0">
                <a:effectLst/>
              </a:rPr>
              <a:t>Number of mobile-cellular subscriptions approaching 7 billion</a:t>
            </a:r>
          </a:p>
          <a:p>
            <a:endParaRPr lang="en-US" sz="1200" b="1" dirty="0" smtClean="0">
              <a:effectLst/>
            </a:endParaRPr>
          </a:p>
          <a:p>
            <a:r>
              <a:rPr lang="en-US" sz="1200" b="1" dirty="0" smtClean="0">
                <a:effectLst/>
              </a:rPr>
              <a:t>Mobile broadband most dynamic market, with 2.1 billion subscriptions globally</a:t>
            </a:r>
          </a:p>
          <a:p>
            <a:endParaRPr lang="en-US" b="1" dirty="0" smtClean="0">
              <a:effectLst/>
            </a:endParaRPr>
          </a:p>
          <a:p>
            <a:r>
              <a:rPr lang="en-US" b="1" dirty="0" smtClean="0">
                <a:effectLst/>
              </a:rPr>
              <a:t>Geneva, 27 February, 2013</a:t>
            </a:r>
            <a:r>
              <a:rPr lang="en-US" dirty="0" smtClean="0">
                <a:effectLst/>
              </a:rPr>
              <a:t> – New figures released today by ITU confirm strong sustained demand for information and communication technology (ICT) services, with uptake spurred by a steady fall in the price of broadband Internet.</a:t>
            </a:r>
          </a:p>
          <a:p>
            <a:endParaRPr lang="en-US" dirty="0" smtClean="0">
              <a:effectLst/>
            </a:endParaRPr>
          </a:p>
          <a:p>
            <a:r>
              <a:rPr lang="en-US" dirty="0" smtClean="0">
                <a:effectLst/>
              </a:rPr>
              <a:t>ITU’s The World in 2013: ICT Facts and Figures report predicts that there will soon be as many mobile-cellular subscriptions as people inhabiting the planet, with the figure set to nudge past the seven billion mark early in 2014. More than half of all mobile subscriptions are now in Asia, which remains the powerhouse of market growth, and by the end of 2013 overall mobile penetration rates will have reached 96% globally, 128% in the developed world, and 89% in developing countries.</a:t>
            </a:r>
          </a:p>
          <a:p>
            <a:endParaRPr lang="en-US" dirty="0" smtClean="0">
              <a:effectLst/>
            </a:endParaRPr>
          </a:p>
          <a:p>
            <a:r>
              <a:rPr lang="en-US" dirty="0" smtClean="0">
                <a:effectLst/>
              </a:rPr>
              <a:t>With many markets saturated, and penetration at over 100% in four of the six ITU world regions, mobile-cellular uptake is already slowing substantially, with growth rates falling to their lowest levels ever in both the developed and developing worlds. </a:t>
            </a:r>
          </a:p>
          <a:p>
            <a:endParaRPr lang="en-US" dirty="0" smtClean="0"/>
          </a:p>
        </p:txBody>
      </p:sp>
      <p:sp>
        <p:nvSpPr>
          <p:cNvPr id="4" name="Slide Number Placeholder 3"/>
          <p:cNvSpPr>
            <a:spLocks noGrp="1"/>
          </p:cNvSpPr>
          <p:nvPr>
            <p:ph type="sldNum" sz="quarter" idx="10"/>
          </p:nvPr>
        </p:nvSpPr>
        <p:spPr/>
        <p:txBody>
          <a:bodyPr/>
          <a:lstStyle/>
          <a:p>
            <a:fld id="{D5090FF7-0D23-4E72-A041-F107038DC1DB}" type="slidenum">
              <a:rPr lang="en-US" smtClean="0"/>
              <a:pPr/>
              <a:t>71</a:t>
            </a:fld>
            <a:endParaRPr lang="en-US" dirty="0"/>
          </a:p>
        </p:txBody>
      </p:sp>
    </p:spTree>
    <p:extLst>
      <p:ext uri="{BB962C8B-B14F-4D97-AF65-F5344CB8AC3E}">
        <p14:creationId xmlns:p14="http://schemas.microsoft.com/office/powerpoint/2010/main" val="3322056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p:cNvSpPr>
            <a:spLocks noGrp="1" noRot="1" noChangeAspect="1" noChangeArrowheads="1" noTextEdit="1"/>
          </p:cNvSpPr>
          <p:nvPr>
            <p:ph type="sldImg"/>
          </p:nvPr>
        </p:nvSpPr>
        <p:spPr>
          <a:ln/>
        </p:spPr>
      </p:sp>
      <p:sp>
        <p:nvSpPr>
          <p:cNvPr id="12390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p:cNvSpPr>
            <a:spLocks noGrp="1" noRot="1" noChangeAspect="1" noChangeArrowheads="1" noTextEdit="1"/>
          </p:cNvSpPr>
          <p:nvPr>
            <p:ph type="sldImg"/>
          </p:nvPr>
        </p:nvSpPr>
        <p:spPr>
          <a:ln/>
        </p:spPr>
      </p:sp>
      <p:sp>
        <p:nvSpPr>
          <p:cNvPr id="12390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75</a:t>
            </a:fld>
            <a:endParaRPr lang="en-US"/>
          </a:p>
        </p:txBody>
      </p:sp>
    </p:spTree>
    <p:extLst>
      <p:ext uri="{BB962C8B-B14F-4D97-AF65-F5344CB8AC3E}">
        <p14:creationId xmlns:p14="http://schemas.microsoft.com/office/powerpoint/2010/main" val="21792993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Grp="1" noRot="1" noChangeAspect="1" noChangeArrowheads="1" noTextEdit="1"/>
          </p:cNvSpPr>
          <p:nvPr>
            <p:ph type="sldImg"/>
          </p:nvPr>
        </p:nvSpPr>
        <p:spPr>
          <a:ln/>
        </p:spPr>
      </p:sp>
      <p:sp>
        <p:nvSpPr>
          <p:cNvPr id="13312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Grp="1" noRot="1" noChangeAspect="1" noChangeArrowheads="1" noTextEdit="1"/>
          </p:cNvSpPr>
          <p:nvPr>
            <p:ph type="sldImg"/>
          </p:nvPr>
        </p:nvSpPr>
        <p:spPr>
          <a:ln/>
        </p:spPr>
      </p:sp>
      <p:sp>
        <p:nvSpPr>
          <p:cNvPr id="13414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4"/>
          <p:cNvSpPr>
            <a:spLocks noGrp="1" noRot="1" noChangeAspect="1" noChangeArrowheads="1" noTextEdit="1"/>
          </p:cNvSpPr>
          <p:nvPr>
            <p:ph type="sldImg"/>
          </p:nvPr>
        </p:nvSpPr>
        <p:spPr>
          <a:ln/>
        </p:spPr>
      </p:sp>
      <p:sp>
        <p:nvSpPr>
          <p:cNvPr id="137219"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pPr/>
              <a:t>9</a:t>
            </a:fld>
            <a:endParaRPr lang="en-US" dirty="0"/>
          </a:p>
        </p:txBody>
      </p:sp>
    </p:spTree>
    <p:extLst>
      <p:ext uri="{BB962C8B-B14F-4D97-AF65-F5344CB8AC3E}">
        <p14:creationId xmlns:p14="http://schemas.microsoft.com/office/powerpoint/2010/main" val="549704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4"/>
          <p:cNvSpPr>
            <a:spLocks noGrp="1" noRot="1" noChangeAspect="1" noChangeArrowheads="1" noTextEdit="1"/>
          </p:cNvSpPr>
          <p:nvPr>
            <p:ph type="sldImg"/>
          </p:nvPr>
        </p:nvSpPr>
        <p:spPr>
          <a:ln/>
        </p:spPr>
      </p:sp>
      <p:sp>
        <p:nvSpPr>
          <p:cNvPr id="138243"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Grp="1" noRot="1" noChangeAspect="1" noChangeArrowheads="1" noTextEdit="1"/>
          </p:cNvSpPr>
          <p:nvPr>
            <p:ph type="sldImg"/>
          </p:nvPr>
        </p:nvSpPr>
        <p:spPr>
          <a:ln/>
        </p:spPr>
      </p:sp>
      <p:sp>
        <p:nvSpPr>
          <p:cNvPr id="139267"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4"/>
          <p:cNvSpPr>
            <a:spLocks noGrp="1" noRot="1" noChangeAspect="1" noChangeArrowheads="1" noTextEdit="1"/>
          </p:cNvSpPr>
          <p:nvPr>
            <p:ph type="sldImg"/>
          </p:nvPr>
        </p:nvSpPr>
        <p:spPr>
          <a:ln/>
        </p:spPr>
      </p:sp>
      <p:sp>
        <p:nvSpPr>
          <p:cNvPr id="140291"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D85828-1473-4F67-8701-0721BC900F78}" type="slidenum">
              <a:rPr lang="en-US" smtClean="0"/>
              <a:pPr/>
              <a:t>84</a:t>
            </a:fld>
            <a:endParaRPr lang="en-US"/>
          </a:p>
        </p:txBody>
      </p:sp>
    </p:spTree>
    <p:extLst>
      <p:ext uri="{BB962C8B-B14F-4D97-AF65-F5344CB8AC3E}">
        <p14:creationId xmlns:p14="http://schemas.microsoft.com/office/powerpoint/2010/main" val="15641702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E5284B6-31F4-4659-A6FA-FAE01D3F1476}" type="slidenum">
              <a:rPr lang="en-US" smtClean="0"/>
              <a:pPr>
                <a:defRPr/>
              </a:pPr>
              <a:t>88</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78EED-34E7-4013-8D5B-AC6572B9E6AE}"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3481307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noRot="1" noChangeAspect="1" noChangeArrowheads="1" noTextEdit="1"/>
          </p:cNvSpPr>
          <p:nvPr>
            <p:ph type="sldImg"/>
          </p:nvPr>
        </p:nvSpPr>
        <p:spPr>
          <a:ln/>
        </p:spPr>
      </p:sp>
      <p:sp>
        <p:nvSpPr>
          <p:cNvPr id="101379"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pPr/>
              <a:t>10</a:t>
            </a:fld>
            <a:endParaRPr lang="en-US" dirty="0"/>
          </a:p>
        </p:txBody>
      </p:sp>
    </p:spTree>
    <p:extLst>
      <p:ext uri="{BB962C8B-B14F-4D97-AF65-F5344CB8AC3E}">
        <p14:creationId xmlns:p14="http://schemas.microsoft.com/office/powerpoint/2010/main" val="54970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5090FF7-0D23-4E72-A041-F107038DC1DB}" type="slidenum">
              <a:rPr lang="en-US" smtClean="0"/>
              <a:pPr/>
              <a:t>11</a:t>
            </a:fld>
            <a:endParaRPr lang="en-US" dirty="0"/>
          </a:p>
        </p:txBody>
      </p:sp>
    </p:spTree>
    <p:extLst>
      <p:ext uri="{BB962C8B-B14F-4D97-AF65-F5344CB8AC3E}">
        <p14:creationId xmlns:p14="http://schemas.microsoft.com/office/powerpoint/2010/main" val="3322056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pPr/>
              <a:t>12</a:t>
            </a:fld>
            <a:endParaRPr lang="en-US" dirty="0"/>
          </a:p>
        </p:txBody>
      </p:sp>
    </p:spTree>
    <p:extLst>
      <p:ext uri="{BB962C8B-B14F-4D97-AF65-F5344CB8AC3E}">
        <p14:creationId xmlns:p14="http://schemas.microsoft.com/office/powerpoint/2010/main" val="307541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b="1" dirty="0">
                <a:latin typeface="Arial" charset="0"/>
              </a:rPr>
              <a:t>Conference website</a:t>
            </a:r>
          </a:p>
          <a:p>
            <a:r>
              <a:rPr kumimoji="1" lang="en-US" dirty="0">
                <a:latin typeface="Arial" charset="0"/>
              </a:rPr>
              <a:t>http://www.cg-la.com/gilf6</a:t>
            </a:r>
          </a:p>
          <a:p>
            <a:endParaRPr kumimoji="1" lang="en-US" dirty="0">
              <a:latin typeface="Arial" charset="0"/>
            </a:endParaRPr>
          </a:p>
          <a:p>
            <a:endParaRPr kumimoji="1" lang="en-US" dirty="0">
              <a:latin typeface="Arial" charset="0"/>
            </a:endParaRPr>
          </a:p>
          <a:p>
            <a:r>
              <a:rPr kumimoji="1" lang="en-US" dirty="0">
                <a:latin typeface="Arial" charset="0"/>
              </a:rPr>
              <a:t>From Steve</a:t>
            </a:r>
          </a:p>
          <a:p>
            <a:endParaRPr kumimoji="1" lang="en-US" dirty="0">
              <a:latin typeface="Arial" charset="0"/>
            </a:endParaRPr>
          </a:p>
          <a:p>
            <a:endParaRPr kumimoji="1" lang="en-US" dirty="0">
              <a:latin typeface="Arial" charset="0"/>
            </a:endParaRPr>
          </a:p>
          <a:p>
            <a:endParaRPr kumimoji="1" lang="en-US" dirty="0">
              <a:latin typeface="Arial" charset="0"/>
            </a:endParaRPr>
          </a:p>
          <a:p>
            <a:r>
              <a:rPr kumimoji="1" lang="en-US" dirty="0">
                <a:latin typeface="Arial" charset="0"/>
              </a:rPr>
              <a:t>Scott</a:t>
            </a:r>
          </a:p>
          <a:p>
            <a:r>
              <a:rPr kumimoji="1" lang="en-US" dirty="0">
                <a:latin typeface="Arial" charset="0"/>
              </a:rPr>
              <a:t>I’m about to get on a plane and will look at it and send you comments in detail.  But overall, given you have 10 minutes, this outline might work:</a:t>
            </a:r>
          </a:p>
          <a:p>
            <a:r>
              <a:rPr kumimoji="1" lang="en-US" dirty="0">
                <a:latin typeface="Arial" charset="0"/>
              </a:rPr>
              <a:t> </a:t>
            </a:r>
          </a:p>
          <a:p>
            <a:pPr lvl="0"/>
            <a:r>
              <a:rPr kumimoji="1" lang="en-US" dirty="0">
                <a:latin typeface="Arial" charset="0"/>
              </a:rPr>
              <a:t>The problem (show flooding, result, need)</a:t>
            </a:r>
          </a:p>
          <a:p>
            <a:pPr lvl="0"/>
            <a:r>
              <a:rPr kumimoji="1" lang="en-US" dirty="0">
                <a:latin typeface="Arial" charset="0"/>
              </a:rPr>
              <a:t>The competition/AECOM strategy (show what we did to win)</a:t>
            </a:r>
          </a:p>
          <a:p>
            <a:pPr lvl="0"/>
            <a:r>
              <a:rPr kumimoji="1" lang="en-US" dirty="0">
                <a:latin typeface="Arial" charset="0"/>
              </a:rPr>
              <a:t>The solution (show what our technical strategy is, the overall plan, and what we had to do to analyze and prevent flooding)</a:t>
            </a:r>
          </a:p>
          <a:p>
            <a:pPr lvl="0"/>
            <a:r>
              <a:rPr kumimoji="1" lang="en-US" dirty="0">
                <a:latin typeface="Arial" charset="0"/>
              </a:rPr>
              <a:t>The organization (show how we organized to get it done (with Saudi Aramco, the locals, or own internal AECOM team)</a:t>
            </a:r>
          </a:p>
          <a:p>
            <a:pPr lvl="0"/>
            <a:r>
              <a:rPr kumimoji="1" lang="en-US" dirty="0">
                <a:latin typeface="Arial" charset="0"/>
              </a:rPr>
              <a:t>The result (show photos of what we completed – this year, rain and no floods?)</a:t>
            </a:r>
          </a:p>
          <a:p>
            <a:pPr lvl="0"/>
            <a:r>
              <a:rPr kumimoji="1" lang="en-US" dirty="0">
                <a:latin typeface="Arial" charset="0"/>
              </a:rPr>
              <a:t>The look forward (next phase, created a platform for NWC in KSA)</a:t>
            </a:r>
          </a:p>
          <a:p>
            <a:r>
              <a:rPr kumimoji="1" lang="en-US" dirty="0">
                <a:latin typeface="Arial" charset="0"/>
              </a:rPr>
              <a:t> </a:t>
            </a:r>
          </a:p>
          <a:p>
            <a:r>
              <a:rPr kumimoji="1" lang="en-US" dirty="0">
                <a:latin typeface="Arial" charset="0"/>
              </a:rPr>
              <a:t>Keep slides super high level, all slides should look like AECOM brand, and should have photos that span the whole slide with one message on the top.  No bullets, no lists, unless just for impact.</a:t>
            </a:r>
          </a:p>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pPr/>
              <a:t>14</a:t>
            </a:fld>
            <a:endParaRPr lang="en-US" dirty="0"/>
          </a:p>
        </p:txBody>
      </p:sp>
    </p:spTree>
    <p:extLst>
      <p:ext uri="{BB962C8B-B14F-4D97-AF65-F5344CB8AC3E}">
        <p14:creationId xmlns:p14="http://schemas.microsoft.com/office/powerpoint/2010/main" val="752159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8" descr="AECOM_Logo2"/>
          <p:cNvPicPr>
            <a:picLocks noChangeAspect="1" noChangeArrowheads="1"/>
          </p:cNvPicPr>
          <p:nvPr userDrawn="1"/>
        </p:nvPicPr>
        <p:blipFill>
          <a:blip r:embed="rId2" cstate="print"/>
          <a:srcRect/>
          <a:stretch>
            <a:fillRect/>
          </a:stretch>
        </p:blipFill>
        <p:spPr bwMode="auto">
          <a:xfrm>
            <a:off x="244475" y="119063"/>
            <a:ext cx="1158875" cy="412750"/>
          </a:xfrm>
          <a:prstGeom prst="rect">
            <a:avLst/>
          </a:prstGeom>
          <a:noFill/>
          <a:ln w="9525">
            <a:noFill/>
            <a:miter lim="800000"/>
            <a:headEnd/>
            <a:tailEnd/>
          </a:ln>
        </p:spPr>
      </p:pic>
      <p:sp>
        <p:nvSpPr>
          <p:cNvPr id="4" name="Rectangle 3"/>
          <p:cNvSpPr>
            <a:spLocks noChangeArrowheads="1"/>
          </p:cNvSpPr>
          <p:nvPr userDrawn="1"/>
        </p:nvSpPr>
        <p:spPr bwMode="auto">
          <a:xfrm>
            <a:off x="1746741" y="132923"/>
            <a:ext cx="7221415" cy="398890"/>
          </a:xfrm>
          <a:prstGeom prst="rect">
            <a:avLst/>
          </a:prstGeom>
          <a:gradFill flip="none" rotWithShape="1">
            <a:gsLst>
              <a:gs pos="0">
                <a:srgbClr val="63C1DF">
                  <a:alpha val="60000"/>
                </a:srgbClr>
              </a:gs>
              <a:gs pos="20000">
                <a:srgbClr val="63C1DF">
                  <a:alpha val="70000"/>
                </a:srgbClr>
              </a:gs>
              <a:gs pos="40000">
                <a:srgbClr val="63C1DF">
                  <a:alpha val="70000"/>
                </a:srgbClr>
              </a:gs>
              <a:gs pos="60000">
                <a:srgbClr val="85E61F">
                  <a:alpha val="70000"/>
                </a:srgbClr>
              </a:gs>
              <a:gs pos="80000">
                <a:srgbClr val="85E61F">
                  <a:alpha val="70000"/>
                </a:srgbClr>
              </a:gs>
              <a:gs pos="100000">
                <a:srgbClr val="85E61F">
                  <a:alpha val="70000"/>
                </a:srgbClr>
              </a:gs>
            </a:gsLst>
            <a:lin ang="0" scaled="0"/>
            <a:tileRect/>
          </a:gradFill>
          <a:ln w="9525">
            <a:noFill/>
            <a:miter lim="800000"/>
            <a:headEnd/>
            <a:tailEnd/>
          </a:ln>
          <a:effectLst/>
        </p:spPr>
        <p:txBody>
          <a:bodyPr wrap="none" anchor="ctr"/>
          <a:lstStyle/>
          <a:p>
            <a:pPr>
              <a:defRPr/>
            </a:pPr>
            <a:endParaRPr lang="en-US" dirty="0">
              <a:solidFill>
                <a:srgbClr val="000000"/>
              </a:solidFill>
            </a:endParaRPr>
          </a:p>
        </p:txBody>
      </p:sp>
    </p:spTree>
    <p:extLst>
      <p:ext uri="{BB962C8B-B14F-4D97-AF65-F5344CB8AC3E}">
        <p14:creationId xmlns:p14="http://schemas.microsoft.com/office/powerpoint/2010/main" val="3747706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9" name="Slide Number Placeholder 8"/>
          <p:cNvSpPr>
            <a:spLocks noGrp="1"/>
          </p:cNvSpPr>
          <p:nvPr>
            <p:ph type="sldNum" sz="quarter" idx="11"/>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
        <p:nvSpPr>
          <p:cNvPr id="10" name="Footer Placeholder 9"/>
          <p:cNvSpPr>
            <a:spLocks noGrp="1"/>
          </p:cNvSpPr>
          <p:nvPr>
            <p:ph type="ftr" sz="quarter" idx="12"/>
          </p:nvPr>
        </p:nvSpPr>
        <p:spPr/>
        <p:txBody>
          <a:bodyPr/>
          <a:lstStyle>
            <a:lvl1pPr>
              <a:defRPr/>
            </a:lvl1pPr>
          </a:lstStyle>
          <a:p>
            <a:r>
              <a:rPr lang="en-US" smtClean="0">
                <a:solidFill>
                  <a:srgbClr val="000000"/>
                </a:solidFill>
              </a:rPr>
              <a:t>Discussion of Center of Excellence for CIP</a:t>
            </a:r>
            <a:endParaRPr lang="en-US" dirty="0">
              <a:solidFill>
                <a:srgbClr val="000000"/>
              </a:solidFill>
            </a:endParaRPr>
          </a:p>
        </p:txBody>
      </p:sp>
    </p:spTree>
    <p:extLst>
      <p:ext uri="{BB962C8B-B14F-4D97-AF65-F5344CB8AC3E}">
        <p14:creationId xmlns:p14="http://schemas.microsoft.com/office/powerpoint/2010/main" val="1880816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LUE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729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BLUE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494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BLUE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6"/>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8" name="Footer Placeholder 7"/>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9" name="Slide Number Placeholder 8"/>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034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BLUE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4648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LU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993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bwMode="auto">
          <a:xfrm>
            <a:off x="-15176" y="-11382"/>
            <a:ext cx="9159175" cy="1226033"/>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lang="en-US" dirty="0"/>
          </a:p>
        </p:txBody>
      </p:sp>
      <p:sp>
        <p:nvSpPr>
          <p:cNvPr id="3" name="Content Placeholder 2"/>
          <p:cNvSpPr>
            <a:spLocks noGrp="1"/>
          </p:cNvSpPr>
          <p:nvPr>
            <p:ph idx="1"/>
          </p:nvPr>
        </p:nvSpPr>
        <p:spPr/>
        <p:txBody>
          <a:bodyPr/>
          <a:lstStyle>
            <a:lvl1pPr>
              <a:defRPr sz="2400"/>
            </a:lvl1pPr>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2" name="Rectangle 1"/>
          <p:cNvSpPr/>
          <p:nvPr userDrawn="1"/>
        </p:nvSpPr>
        <p:spPr>
          <a:xfrm>
            <a:off x="8033657" y="6387737"/>
            <a:ext cx="992777" cy="35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7377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BLUE-GREEN_Title Slide">
    <p:spTree>
      <p:nvGrpSpPr>
        <p:cNvPr id="1" name=""/>
        <p:cNvGrpSpPr/>
        <p:nvPr/>
      </p:nvGrpSpPr>
      <p:grpSpPr>
        <a:xfrm>
          <a:off x="0" y="0"/>
          <a:ext cx="0" cy="0"/>
          <a:chOff x="0" y="0"/>
          <a:chExt cx="0" cy="0"/>
        </a:xfrm>
      </p:grpSpPr>
      <p:sp>
        <p:nvSpPr>
          <p:cNvPr id="8" name="Rectangle 7"/>
          <p:cNvSpPr/>
          <p:nvPr userDrawn="1"/>
        </p:nvSpPr>
        <p:spPr>
          <a:xfrm>
            <a:off x="0" y="1073151"/>
            <a:ext cx="9144000" cy="129562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096" y="6393140"/>
            <a:ext cx="856176" cy="193864"/>
          </a:xfrm>
          <a:prstGeom prst="rect">
            <a:avLst/>
          </a:prstGeom>
        </p:spPr>
      </p:pic>
      <p:sp>
        <p:nvSpPr>
          <p:cNvPr id="4" name="Title 3"/>
          <p:cNvSpPr>
            <a:spLocks noGrp="1"/>
          </p:cNvSpPr>
          <p:nvPr>
            <p:ph type="title"/>
          </p:nvPr>
        </p:nvSpPr>
        <p:spPr>
          <a:xfrm>
            <a:off x="243191" y="1149462"/>
            <a:ext cx="8900809" cy="1143000"/>
          </a:xfrm>
        </p:spPr>
        <p:txBody>
          <a:bodyPr/>
          <a:lstStyle>
            <a:lvl1pPr>
              <a:defRPr>
                <a:solidFill>
                  <a:schemeClr val="bg1"/>
                </a:solidFill>
              </a:defRPr>
            </a:lvl1pPr>
          </a:lstStyle>
          <a:p>
            <a:r>
              <a:rPr lang="en-US" dirty="0" smtClean="0"/>
              <a:t>Click to edit Master title style</a:t>
            </a:r>
            <a:endParaRPr lang="en-US" dirty="0"/>
          </a:p>
        </p:txBody>
      </p:sp>
      <p:pic>
        <p:nvPicPr>
          <p:cNvPr id="9" name="Picture 2" descr="C:\HURRICANE SANDY\AECOM Photos of Damage\Hurricane Sandy Breezy Point Photo 16 12051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06" t="10393" r="206" b="19252"/>
          <a:stretch/>
        </p:blipFill>
        <p:spPr bwMode="auto">
          <a:xfrm>
            <a:off x="-29028" y="0"/>
            <a:ext cx="9173028" cy="48797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741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AECOM_Logo.jpg"/>
          <p:cNvPicPr>
            <a:picLocks noChangeAspect="1"/>
          </p:cNvPicPr>
          <p:nvPr/>
        </p:nvPicPr>
        <p:blipFill>
          <a:blip r:embed="rId2" cstate="screen"/>
          <a:stretch>
            <a:fillRect/>
          </a:stretch>
        </p:blipFill>
        <p:spPr>
          <a:xfrm>
            <a:off x="7579988" y="6253123"/>
            <a:ext cx="1135059" cy="340517"/>
          </a:xfrm>
          <a:prstGeom prst="rect">
            <a:avLst/>
          </a:prstGeom>
        </p:spPr>
      </p:pic>
    </p:spTree>
    <p:extLst>
      <p:ext uri="{BB962C8B-B14F-4D97-AF65-F5344CB8AC3E}">
        <p14:creationId xmlns:p14="http://schemas.microsoft.com/office/powerpoint/2010/main" val="4155271375"/>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Rectangle 8"/>
          <p:cNvSpPr>
            <a:spLocks noChangeArrowheads="1"/>
          </p:cNvSpPr>
          <p:nvPr userDrawn="1"/>
        </p:nvSpPr>
        <p:spPr bwMode="auto">
          <a:xfrm>
            <a:off x="1752600" y="152400"/>
            <a:ext cx="7223760" cy="402336"/>
          </a:xfrm>
          <a:prstGeom prst="rect">
            <a:avLst/>
          </a:prstGeom>
          <a:gradFill flip="none" rotWithShape="1">
            <a:gsLst>
              <a:gs pos="0">
                <a:srgbClr val="FFC000"/>
              </a:gs>
              <a:gs pos="100000">
                <a:srgbClr val="002060"/>
              </a:gs>
            </a:gsLst>
            <a:lin ang="0" scaled="0"/>
            <a:tileRect/>
          </a:gradFill>
          <a:ln w="9525">
            <a:noFill/>
            <a:miter lim="800000"/>
            <a:headEnd/>
            <a:tailEnd/>
          </a:ln>
          <a:effectLst/>
        </p:spPr>
        <p:txBody>
          <a:bodyPr wrap="none" anchor="ctr"/>
          <a:lstStyle/>
          <a:p>
            <a:pPr>
              <a:lnSpc>
                <a:spcPct val="90000"/>
              </a:lnSpc>
              <a:defRPr/>
            </a:pPr>
            <a:endParaRPr lang="en-US" sz="2000" b="1" dirty="0">
              <a:solidFill>
                <a:srgbClr val="FFFFFF"/>
              </a:solidFill>
            </a:endParaRPr>
          </a:p>
        </p:txBody>
      </p:sp>
      <p:sp>
        <p:nvSpPr>
          <p:cNvPr id="5" name="Rectangle 6"/>
          <p:cNvSpPr>
            <a:spLocks noGrp="1" noChangeArrowheads="1"/>
          </p:cNvSpPr>
          <p:nvPr>
            <p:ph type="subTitle" idx="1"/>
          </p:nvPr>
        </p:nvSpPr>
        <p:spPr>
          <a:xfrm>
            <a:off x="461966" y="3486150"/>
            <a:ext cx="7123112" cy="863600"/>
          </a:xfrm>
        </p:spPr>
        <p:txBody>
          <a:bodyPr/>
          <a:lstStyle>
            <a:lvl1pPr marL="0" indent="0">
              <a:buFontTx/>
              <a:buNone/>
              <a:defRPr>
                <a:solidFill>
                  <a:schemeClr val="bg1"/>
                </a:solidFill>
              </a:defRPr>
            </a:lvl1pPr>
          </a:lstStyle>
          <a:p>
            <a:r>
              <a:rPr lang="en-US" dirty="0"/>
              <a:t>Click to edit Master subtitle style</a:t>
            </a:r>
          </a:p>
        </p:txBody>
      </p:sp>
      <p:sp>
        <p:nvSpPr>
          <p:cNvPr id="7" name="Text Placeholder 5"/>
          <p:cNvSpPr>
            <a:spLocks noGrp="1"/>
          </p:cNvSpPr>
          <p:nvPr>
            <p:ph type="body" sz="quarter" idx="10"/>
          </p:nvPr>
        </p:nvSpPr>
        <p:spPr>
          <a:xfrm>
            <a:off x="1809758" y="750253"/>
            <a:ext cx="7160515" cy="392112"/>
          </a:xfrm>
          <a:prstGeom prst="rect">
            <a:avLst/>
          </a:prstGeom>
        </p:spPr>
        <p:txBody>
          <a:bodyPr/>
          <a:lstStyle>
            <a:lvl1pPr>
              <a:buNone/>
              <a:defRPr/>
            </a:lvl1pPr>
          </a:lstStyle>
          <a:p>
            <a:pPr lvl="0"/>
            <a:r>
              <a:rPr lang="en-US" dirty="0" smtClean="0"/>
              <a:t>Click to edit Master text styles</a:t>
            </a:r>
            <a:endParaRPr lang="en-US" dirty="0"/>
          </a:p>
        </p:txBody>
      </p:sp>
      <p:sp>
        <p:nvSpPr>
          <p:cNvPr id="8" name="Text Placeholder 7"/>
          <p:cNvSpPr>
            <a:spLocks noGrp="1"/>
          </p:cNvSpPr>
          <p:nvPr>
            <p:ph type="body" sz="quarter" idx="11"/>
          </p:nvPr>
        </p:nvSpPr>
        <p:spPr>
          <a:xfrm>
            <a:off x="1809790" y="1609728"/>
            <a:ext cx="7142163" cy="475449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8" descr="AECOM_Logo2"/>
          <p:cNvPicPr>
            <a:picLocks noChangeAspect="1" noChangeArrowheads="1"/>
          </p:cNvPicPr>
          <p:nvPr userDrawn="1"/>
        </p:nvPicPr>
        <p:blipFill>
          <a:blip r:embed="rId2" cstate="print"/>
          <a:srcRect/>
          <a:stretch>
            <a:fillRect/>
          </a:stretch>
        </p:blipFill>
        <p:spPr bwMode="auto">
          <a:xfrm>
            <a:off x="244475" y="119063"/>
            <a:ext cx="1158875" cy="412750"/>
          </a:xfrm>
          <a:prstGeom prst="rect">
            <a:avLst/>
          </a:prstGeom>
          <a:noFill/>
          <a:ln w="9525">
            <a:noFill/>
            <a:miter lim="800000"/>
            <a:headEnd/>
            <a:tailEnd/>
          </a:ln>
        </p:spPr>
      </p:pic>
      <p:sp>
        <p:nvSpPr>
          <p:cNvPr id="19" name="Slide Number Placeholder 5"/>
          <p:cNvSpPr>
            <a:spLocks noGrp="1"/>
          </p:cNvSpPr>
          <p:nvPr userDrawn="1">
            <p:ph type="sldNum" sz="quarter" idx="4"/>
          </p:nvPr>
        </p:nvSpPr>
        <p:spPr>
          <a:xfrm>
            <a:off x="7997255" y="6531547"/>
            <a:ext cx="973010" cy="188912"/>
          </a:xfrm>
        </p:spPr>
        <p:txBody>
          <a:bodyPr/>
          <a:lstStyle/>
          <a:p>
            <a:r>
              <a:rPr lang="en-US" dirty="0" smtClean="0">
                <a:solidFill>
                  <a:srgbClr val="000000">
                    <a:tint val="75000"/>
                  </a:srgbClr>
                </a:solidFill>
              </a:rPr>
              <a:t>Page </a:t>
            </a:r>
            <a:fld id="{54E521B1-1107-4DF1-AE40-881EC4476B8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30636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pPr/>
              <a:t>‹#›</a:t>
            </a:fld>
            <a:endParaRPr lang="en-US" dirty="0"/>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122418996"/>
      </p:ext>
    </p:extLst>
  </p:cSld>
  <p:clrMapOvr>
    <a:masterClrMapping/>
  </p:clrMapOvr>
  <p:transition>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5" name="標題 1"/>
          <p:cNvSpPr>
            <a:spLocks noGrp="1"/>
          </p:cNvSpPr>
          <p:nvPr>
            <p:ph type="title"/>
          </p:nvPr>
        </p:nvSpPr>
        <p:spPr>
          <a:xfrm>
            <a:off x="236512" y="769248"/>
            <a:ext cx="4286280" cy="571520"/>
          </a:xfrm>
          <a:prstGeom prst="rect">
            <a:avLst/>
          </a:prstGeom>
        </p:spPr>
        <p:txBody>
          <a:bodyPr/>
          <a:lstStyle>
            <a:lvl1pPr algn="l">
              <a:defRPr sz="2400">
                <a:solidFill>
                  <a:srgbClr val="63C1DF"/>
                </a:solidFill>
                <a:latin typeface="Arial" pitchFamily="34" charset="0"/>
                <a:cs typeface="Arial" pitchFamily="34" charset="0"/>
              </a:defRPr>
            </a:lvl1pPr>
          </a:lstStyle>
          <a:p>
            <a:r>
              <a:rPr lang="zh-TW" altLang="en-US" smtClean="0"/>
              <a:t>按一下以編輯母片標題樣式</a:t>
            </a:r>
            <a:endParaRPr lang="zh-TW" altLang="en-US"/>
          </a:p>
        </p:txBody>
      </p:sp>
      <p:sp>
        <p:nvSpPr>
          <p:cNvPr id="7" name="內容版面配置區 8"/>
          <p:cNvSpPr>
            <a:spLocks noGrp="1"/>
          </p:cNvSpPr>
          <p:nvPr>
            <p:ph sz="quarter" idx="14"/>
          </p:nvPr>
        </p:nvSpPr>
        <p:spPr>
          <a:xfrm>
            <a:off x="236512" y="1491624"/>
            <a:ext cx="7143800" cy="857256"/>
          </a:xfrm>
          <a:prstGeom prst="rect">
            <a:avLst/>
          </a:prstGeom>
        </p:spPr>
        <p:txBody>
          <a:bodyPr/>
          <a:lstStyle>
            <a:lvl1pPr marL="0" indent="0">
              <a:buNone/>
              <a:defRPr sz="1800">
                <a:latin typeface="Arial" pitchFamily="34" charset="0"/>
                <a:cs typeface="Arial" pitchFamily="34" charset="0"/>
              </a:defRPr>
            </a:lvl1pPr>
            <a:lvl2pPr>
              <a:buNone/>
              <a:defRPr sz="1800"/>
            </a:lvl2pPr>
            <a:lvl3pPr>
              <a:defRPr sz="1800"/>
            </a:lvl3pPr>
            <a:lvl4pPr>
              <a:defRPr sz="1800"/>
            </a:lvl4pPr>
            <a:lvl5pPr>
              <a:defRPr sz="1800"/>
            </a:lvl5pPr>
          </a:lstStyle>
          <a:p>
            <a:pPr lvl="0"/>
            <a:r>
              <a:rPr lang="zh-TW" altLang="en-US" dirty="0" smtClean="0"/>
              <a:t>按一下以編輯母片文字樣式</a:t>
            </a:r>
            <a:endParaRPr lang="zh-TW" altLang="en-US" dirty="0"/>
          </a:p>
        </p:txBody>
      </p:sp>
    </p:spTree>
    <p:extLst>
      <p:ext uri="{BB962C8B-B14F-4D97-AF65-F5344CB8AC3E}">
        <p14:creationId xmlns:p14="http://schemas.microsoft.com/office/powerpoint/2010/main" val="38310835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0F0F72E4-C976-408F-B323-3213F8AD695B}" type="slidenum">
              <a:rPr lang="en-US" smtClean="0">
                <a:solidFill>
                  <a:srgbClr val="000000">
                    <a:tint val="75000"/>
                  </a:srgbClr>
                </a:solidFill>
              </a:rPr>
              <a:pPr/>
              <a:t>‹#›</a:t>
            </a:fld>
            <a:endParaRPr lang="en-US" dirty="0">
              <a:solidFill>
                <a:srgbClr val="000000">
                  <a:tint val="75000"/>
                </a:srgbClr>
              </a:solidFill>
            </a:endParaRPr>
          </a:p>
        </p:txBody>
      </p:sp>
      <p:sp>
        <p:nvSpPr>
          <p:cNvPr id="4" name="Text Placeholder 5"/>
          <p:cNvSpPr>
            <a:spLocks noGrp="1"/>
          </p:cNvSpPr>
          <p:nvPr>
            <p:ph type="body" sz="quarter" idx="12" hasCustomPrompt="1"/>
          </p:nvPr>
        </p:nvSpPr>
        <p:spPr>
          <a:xfrm>
            <a:off x="1779271" y="119063"/>
            <a:ext cx="7172642" cy="392112"/>
          </a:xfrm>
          <a:prstGeom prst="rect">
            <a:avLst/>
          </a:prstGeom>
          <a:solidFill>
            <a:schemeClr val="bg2"/>
          </a:solidFill>
        </p:spPr>
        <p:txBody>
          <a:bodyPr anchor="ctr"/>
          <a:lstStyle>
            <a:lvl1pPr>
              <a:buNone/>
              <a:defRPr sz="1600" b="1" cap="all" baseline="0">
                <a:solidFill>
                  <a:schemeClr val="bg1"/>
                </a:solidFill>
              </a:defRPr>
            </a:lvl1pPr>
          </a:lstStyle>
          <a:p>
            <a:r>
              <a:rPr lang="en-US" dirty="0" smtClean="0"/>
              <a:t>Click to add text</a:t>
            </a:r>
          </a:p>
        </p:txBody>
      </p:sp>
      <p:pic>
        <p:nvPicPr>
          <p:cNvPr id="5" name="Picture 8" descr="AECOM_Logo2"/>
          <p:cNvPicPr>
            <a:picLocks noChangeAspect="1" noChangeArrowheads="1"/>
          </p:cNvPicPr>
          <p:nvPr userDrawn="1"/>
        </p:nvPicPr>
        <p:blipFill>
          <a:blip r:embed="rId2" cstate="print"/>
          <a:srcRect/>
          <a:stretch>
            <a:fillRect/>
          </a:stretch>
        </p:blipFill>
        <p:spPr bwMode="auto">
          <a:xfrm>
            <a:off x="244475" y="119063"/>
            <a:ext cx="1158875" cy="412750"/>
          </a:xfrm>
          <a:prstGeom prst="rect">
            <a:avLst/>
          </a:prstGeom>
          <a:noFill/>
          <a:ln w="9525">
            <a:noFill/>
            <a:miter lim="800000"/>
            <a:headEnd/>
            <a:tailEnd/>
          </a:ln>
        </p:spPr>
      </p:pic>
    </p:spTree>
    <p:extLst>
      <p:ext uri="{BB962C8B-B14F-4D97-AF65-F5344CB8AC3E}">
        <p14:creationId xmlns:p14="http://schemas.microsoft.com/office/powerpoint/2010/main" val="4092012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標題投影片">
    <p:spTree>
      <p:nvGrpSpPr>
        <p:cNvPr id="1" name=""/>
        <p:cNvGrpSpPr/>
        <p:nvPr/>
      </p:nvGrpSpPr>
      <p:grpSpPr>
        <a:xfrm>
          <a:off x="0" y="0"/>
          <a:ext cx="0" cy="0"/>
          <a:chOff x="0" y="0"/>
          <a:chExt cx="0" cy="0"/>
        </a:xfrm>
      </p:grpSpPr>
      <p:pic>
        <p:nvPicPr>
          <p:cNvPr id="8" name="Picture 2" descr="E:\DATA\Desktop\Address, Logo, Template, Office, Title\AECOM_Logo_Suite\Logo for PowerPoint Use (png)\AECOM_color_cmyk.png"/>
          <p:cNvPicPr>
            <a:picLocks noChangeAspect="1" noChangeArrowheads="1"/>
          </p:cNvPicPr>
          <p:nvPr userDrawn="1"/>
        </p:nvPicPr>
        <p:blipFill>
          <a:blip r:embed="rId2" cstate="print"/>
          <a:srcRect/>
          <a:stretch>
            <a:fillRect/>
          </a:stretch>
        </p:blipFill>
        <p:spPr bwMode="auto">
          <a:xfrm>
            <a:off x="7596336" y="6318215"/>
            <a:ext cx="1386624" cy="495161"/>
          </a:xfrm>
          <a:prstGeom prst="rect">
            <a:avLst/>
          </a:prstGeom>
          <a:noFill/>
        </p:spPr>
      </p:pic>
    </p:spTree>
    <p:extLst>
      <p:ext uri="{BB962C8B-B14F-4D97-AF65-F5344CB8AC3E}">
        <p14:creationId xmlns:p14="http://schemas.microsoft.com/office/powerpoint/2010/main" val="25076143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2"/>
          <p:cNvSpPr>
            <a:spLocks noGrp="1" noChangeArrowheads="1"/>
          </p:cNvSpPr>
          <p:nvPr userDrawn="1">
            <p:ph type="ctrTitle"/>
          </p:nvPr>
        </p:nvSpPr>
        <p:spPr>
          <a:xfrm>
            <a:off x="461963" y="1428750"/>
            <a:ext cx="7123112" cy="1470025"/>
          </a:xfrm>
          <a:prstGeom prst="rect">
            <a:avLst/>
          </a:prstGeom>
        </p:spPr>
        <p:txBody>
          <a:bodyPr/>
          <a:lstStyle>
            <a:lvl1pPr>
              <a:defRPr sz="3600" b="0">
                <a:latin typeface="+mj-lt"/>
              </a:defRPr>
            </a:lvl1pPr>
          </a:lstStyle>
          <a:p>
            <a:pPr eaLnBrk="1" hangingPunct="1"/>
            <a:r>
              <a:rPr lang="en-US" dirty="0" smtClean="0">
                <a:solidFill>
                  <a:schemeClr val="bg1"/>
                </a:solidFill>
              </a:rPr>
              <a:t>Optional Presentation Title</a:t>
            </a:r>
            <a:br>
              <a:rPr lang="en-US" dirty="0" smtClean="0">
                <a:solidFill>
                  <a:schemeClr val="bg1"/>
                </a:solidFill>
              </a:rPr>
            </a:br>
            <a:r>
              <a:rPr lang="en-US" dirty="0" smtClean="0">
                <a:solidFill>
                  <a:schemeClr val="bg1"/>
                </a:solidFill>
              </a:rPr>
              <a:t>Blue</a:t>
            </a:r>
            <a:r>
              <a:rPr lang="en-US" dirty="0" smtClean="0">
                <a:solidFill>
                  <a:schemeClr val="bg1"/>
                </a:solidFill>
                <a:latin typeface="Verdana" pitchFamily="34" charset="0"/>
              </a:rPr>
              <a:t>–</a:t>
            </a:r>
            <a:r>
              <a:rPr lang="en-US" dirty="0" smtClean="0">
                <a:solidFill>
                  <a:schemeClr val="bg1"/>
                </a:solidFill>
              </a:rPr>
              <a:t>Green Spectrum</a:t>
            </a:r>
          </a:p>
        </p:txBody>
      </p:sp>
      <p:sp>
        <p:nvSpPr>
          <p:cNvPr id="15" name="Rectangle 3"/>
          <p:cNvSpPr>
            <a:spLocks noGrp="1" noChangeArrowheads="1"/>
          </p:cNvSpPr>
          <p:nvPr userDrawn="1">
            <p:ph type="subTitle" idx="1"/>
          </p:nvPr>
        </p:nvSpPr>
        <p:spPr>
          <a:xfrm>
            <a:off x="461963" y="3486150"/>
            <a:ext cx="7123112" cy="863600"/>
          </a:xfrm>
        </p:spPr>
        <p:txBody>
          <a:bodyPr/>
          <a:lstStyle>
            <a:lvl1pPr>
              <a:buNone/>
              <a:defRPr/>
            </a:lvl1pPr>
          </a:lstStyle>
          <a:p>
            <a:pPr eaLnBrk="1" hangingPunct="1"/>
            <a:r>
              <a:rPr lang="en-US" dirty="0" smtClean="0">
                <a:solidFill>
                  <a:schemeClr val="tx2"/>
                </a:solidFill>
              </a:rPr>
              <a:t>Presenter’s Name</a:t>
            </a:r>
          </a:p>
        </p:txBody>
      </p:sp>
      <p:sp>
        <p:nvSpPr>
          <p:cNvPr id="7" name="Text Placeholder 7"/>
          <p:cNvSpPr>
            <a:spLocks noGrp="1"/>
          </p:cNvSpPr>
          <p:nvPr>
            <p:ph type="body" sz="quarter" idx="10" hasCustomPrompt="1"/>
          </p:nvPr>
        </p:nvSpPr>
        <p:spPr>
          <a:xfrm>
            <a:off x="461963" y="6327775"/>
            <a:ext cx="1673225" cy="228600"/>
          </a:xfrm>
        </p:spPr>
        <p:txBody>
          <a:bodyPr/>
          <a:lstStyle>
            <a:lvl5pPr marL="0" marR="0" indent="0" algn="l" defTabSz="914400" rtl="0" eaLnBrk="0" fontAlgn="base" latinLnBrk="0" hangingPunct="0">
              <a:lnSpc>
                <a:spcPct val="100000"/>
              </a:lnSpc>
              <a:spcBef>
                <a:spcPts val="0"/>
              </a:spcBef>
              <a:spcAft>
                <a:spcPct val="0"/>
              </a:spcAft>
              <a:buClr>
                <a:schemeClr val="bg2"/>
              </a:buClr>
              <a:buSzTx/>
              <a:buFontTx/>
              <a:buNone/>
              <a:tabLst/>
              <a:defRPr sz="1600"/>
            </a:lvl5pPr>
          </a:lstStyle>
          <a:p>
            <a:pPr marL="0" marR="0" lvl="4" indent="0" algn="l" defTabSz="914400" rtl="0" eaLnBrk="0" fontAlgn="base" latinLnBrk="0" hangingPunct="0">
              <a:lnSpc>
                <a:spcPct val="100000"/>
              </a:lnSpc>
              <a:spcBef>
                <a:spcPts val="0"/>
              </a:spcBef>
              <a:spcAft>
                <a:spcPct val="0"/>
              </a:spcAft>
              <a:buClr>
                <a:schemeClr val="bg2"/>
              </a:buClr>
              <a:buSzTx/>
              <a:buFontTx/>
              <a:buNone/>
              <a:tabLst/>
              <a:defRPr/>
            </a:pPr>
            <a:r>
              <a:rPr lang="en-US" sz="1500" dirty="0" smtClean="0">
                <a:solidFill>
                  <a:schemeClr val="tx1"/>
                </a:solidFill>
              </a:rPr>
              <a:t>Month Day, Year</a:t>
            </a:r>
          </a:p>
        </p:txBody>
      </p:sp>
      <p:pic>
        <p:nvPicPr>
          <p:cNvPr id="5" name="Picture 4" descr="background.jpg"/>
          <p:cNvPicPr>
            <a:picLocks noChangeAspect="1"/>
          </p:cNvPicPr>
          <p:nvPr userDrawn="1"/>
        </p:nvPicPr>
        <p:blipFill>
          <a:blip r:embed="rId2"/>
          <a:stretch>
            <a:fillRect/>
          </a:stretch>
        </p:blipFill>
        <p:spPr>
          <a:xfrm>
            <a:off x="0" y="-97991"/>
            <a:ext cx="9144000" cy="7024255"/>
          </a:xfrm>
          <a:prstGeom prst="rect">
            <a:avLst/>
          </a:prstGeom>
        </p:spPr>
      </p:pic>
      <p:sp>
        <p:nvSpPr>
          <p:cNvPr id="6" name="Rectangle 5"/>
          <p:cNvSpPr/>
          <p:nvPr userDrawn="1"/>
        </p:nvSpPr>
        <p:spPr bwMode="auto">
          <a:xfrm>
            <a:off x="0" y="6309517"/>
            <a:ext cx="9144000" cy="616747"/>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pic>
        <p:nvPicPr>
          <p:cNvPr id="8" name="Picture 12" descr="C:\Documents and Settings\averillc\My Documents\AECOM_Logo_Suite\AECOM_logo_without_circle_R\EPS_RGB\AECOM_1c-reverse_rgb.png"/>
          <p:cNvPicPr>
            <a:picLocks noChangeAspect="1" noChangeArrowheads="1"/>
          </p:cNvPicPr>
          <p:nvPr userDrawn="1"/>
        </p:nvPicPr>
        <p:blipFill>
          <a:blip r:embed="rId3"/>
          <a:srcRect/>
          <a:stretch>
            <a:fillRect/>
          </a:stretch>
        </p:blipFill>
        <p:spPr bwMode="auto">
          <a:xfrm>
            <a:off x="7873293" y="6528122"/>
            <a:ext cx="807721" cy="182880"/>
          </a:xfrm>
          <a:prstGeom prst="rect">
            <a:avLst/>
          </a:prstGeom>
          <a:noFill/>
        </p:spPr>
      </p:pic>
    </p:spTree>
    <p:extLst>
      <p:ext uri="{BB962C8B-B14F-4D97-AF65-F5344CB8AC3E}">
        <p14:creationId xmlns:p14="http://schemas.microsoft.com/office/powerpoint/2010/main" val="156325564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51575"/>
            <a:ext cx="2133600" cy="476250"/>
          </a:xfrm>
          <a:prstGeom prst="rect">
            <a:avLst/>
          </a:prstGeom>
        </p:spPr>
        <p:txBody>
          <a:bodyPr/>
          <a:lstStyle>
            <a:lvl1pPr>
              <a:defRPr/>
            </a:lvl1pPr>
          </a:lstStyle>
          <a:p>
            <a:endParaRPr lang="en-US"/>
          </a:p>
        </p:txBody>
      </p:sp>
      <p:sp>
        <p:nvSpPr>
          <p:cNvPr id="3" name="Slide Number Placeholder 2"/>
          <p:cNvSpPr>
            <a:spLocks noGrp="1"/>
          </p:cNvSpPr>
          <p:nvPr>
            <p:ph type="sldNum" sz="quarter" idx="11"/>
          </p:nvPr>
        </p:nvSpPr>
        <p:spPr>
          <a:xfrm>
            <a:off x="6553200" y="6248400"/>
            <a:ext cx="2133600" cy="476250"/>
          </a:xfrm>
          <a:prstGeom prst="rect">
            <a:avLst/>
          </a:prstGeom>
        </p:spPr>
        <p:txBody>
          <a:bodyPr/>
          <a:lstStyle>
            <a:lvl1pPr>
              <a:defRPr/>
            </a:lvl1pPr>
          </a:lstStyle>
          <a:p>
            <a:fld id="{67E1B159-297D-4DDF-9C45-AF1458C915B5}" type="slidenum">
              <a:rPr lang="en-US"/>
              <a:pPr/>
              <a:t>‹#›</a:t>
            </a:fld>
            <a:endParaRPr lang="en-US"/>
          </a:p>
        </p:txBody>
      </p:sp>
      <p:sp>
        <p:nvSpPr>
          <p:cNvPr id="4" name="Footer Placeholder 3"/>
          <p:cNvSpPr>
            <a:spLocks noGrp="1"/>
          </p:cNvSpPr>
          <p:nvPr>
            <p:ph type="ftr" sz="quarter" idx="12"/>
          </p:nvPr>
        </p:nvSpPr>
        <p:spPr>
          <a:xfrm>
            <a:off x="3124200" y="6248400"/>
            <a:ext cx="2895600" cy="476250"/>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4233369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2" cstate="print"/>
          <a:stretch>
            <a:fillRect/>
          </a:stretch>
        </p:blipFill>
        <p:spPr>
          <a:xfrm>
            <a:off x="7579988" y="6253123"/>
            <a:ext cx="1135059" cy="340517"/>
          </a:xfrm>
          <a:prstGeom prst="rect">
            <a:avLst/>
          </a:prstGeom>
        </p:spPr>
      </p:pic>
      <p:sp>
        <p:nvSpPr>
          <p:cNvPr id="13"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119584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GREEN_Title Slide">
    <p:spTree>
      <p:nvGrpSpPr>
        <p:cNvPr id="1" name=""/>
        <p:cNvGrpSpPr/>
        <p:nvPr/>
      </p:nvGrpSpPr>
      <p:grpSpPr>
        <a:xfrm>
          <a:off x="0" y="0"/>
          <a:ext cx="0" cy="0"/>
          <a:chOff x="0" y="0"/>
          <a:chExt cx="0" cy="0"/>
        </a:xfrm>
      </p:grpSpPr>
      <p:pic>
        <p:nvPicPr>
          <p:cNvPr id="8" name="Picture 7" descr="AECOM_blue-green_spec#CD884.jpg"/>
          <p:cNvPicPr>
            <a:picLocks noChangeAspect="1"/>
          </p:cNvPicPr>
          <p:nvPr userDrawn="1"/>
        </p:nvPicPr>
        <p:blipFill>
          <a:blip r:embed="rId2" cstate="print"/>
          <a:srcRect b="12384"/>
          <a:stretch>
            <a:fillRect/>
          </a:stretch>
        </p:blipFill>
        <p:spPr>
          <a:xfrm>
            <a:off x="0" y="0"/>
            <a:ext cx="9144000" cy="6008688"/>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3" cstate="print"/>
          <a:stretch>
            <a:fillRect/>
          </a:stretch>
        </p:blipFill>
        <p:spPr>
          <a:xfrm>
            <a:off x="7579988" y="6253123"/>
            <a:ext cx="1135059" cy="340517"/>
          </a:xfrm>
          <a:prstGeom prst="rect">
            <a:avLst/>
          </a:prstGeom>
        </p:spPr>
      </p:pic>
      <p:sp>
        <p:nvSpPr>
          <p:cNvPr id="14" name="Text Placeholder 12"/>
          <p:cNvSpPr>
            <a:spLocks noGrp="1"/>
          </p:cNvSpPr>
          <p:nvPr>
            <p:ph type="body" sz="quarter" idx="10" hasCustomPrompt="1"/>
          </p:nvPr>
        </p:nvSpPr>
        <p:spPr>
          <a:xfrm>
            <a:off x="457200" y="6375083"/>
            <a:ext cx="2166938" cy="182880"/>
          </a:xfrm>
        </p:spPr>
        <p:txBody>
          <a:bodyPr/>
          <a:lstStyle>
            <a:lvl1pPr>
              <a:buNone/>
              <a:defRPr sz="1500"/>
            </a:lvl1pPr>
          </a:lstStyle>
          <a:p>
            <a:pPr lvl="0"/>
            <a:r>
              <a:rPr lang="en-US" dirty="0" smtClean="0"/>
              <a:t>Month Day, Year</a:t>
            </a:r>
            <a:endParaRPr lang="en-US" dirty="0"/>
          </a:p>
        </p:txBody>
      </p:sp>
    </p:spTree>
    <p:extLst>
      <p:ext uri="{BB962C8B-B14F-4D97-AF65-F5344CB8AC3E}">
        <p14:creationId xmlns:p14="http://schemas.microsoft.com/office/powerpoint/2010/main" val="1235621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dirty="0" smtClean="0"/>
              <a:t>Click to edit Master title style</a:t>
            </a:r>
            <a:endParaRPr lang="en-US" dirty="0"/>
          </a:p>
        </p:txBody>
      </p:sp>
    </p:spTree>
    <p:extLst>
      <p:ext uri="{BB962C8B-B14F-4D97-AF65-F5344CB8AC3E}">
        <p14:creationId xmlns:p14="http://schemas.microsoft.com/office/powerpoint/2010/main" val="3418410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GREEN_Divider Slide">
    <p:spTree>
      <p:nvGrpSpPr>
        <p:cNvPr id="1" name=""/>
        <p:cNvGrpSpPr/>
        <p:nvPr/>
      </p:nvGrpSpPr>
      <p:grpSpPr>
        <a:xfrm>
          <a:off x="0" y="0"/>
          <a:ext cx="0" cy="0"/>
          <a:chOff x="0" y="0"/>
          <a:chExt cx="0" cy="0"/>
        </a:xfrm>
      </p:grpSpPr>
      <p:pic>
        <p:nvPicPr>
          <p:cNvPr id="3" name="Picture 2" descr="AECOM_blue-green_spec#CD884.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08134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9" name="Slide Number Placeholder 8"/>
          <p:cNvSpPr>
            <a:spLocks noGrp="1"/>
          </p:cNvSpPr>
          <p:nvPr>
            <p:ph type="sldNum" sz="quarter" idx="11"/>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
        <p:nvSpPr>
          <p:cNvPr id="10" name="Footer Placeholder 9"/>
          <p:cNvSpPr>
            <a:spLocks noGrp="1"/>
          </p:cNvSpPr>
          <p:nvPr>
            <p:ph type="ftr" sz="quarter" idx="12"/>
          </p:nvPr>
        </p:nvSpPr>
        <p:spPr/>
        <p:txBody>
          <a:bodyPr/>
          <a:lstStyle>
            <a:lvl1pPr>
              <a:defRPr/>
            </a:lvl1pPr>
          </a:lstStyle>
          <a:p>
            <a:r>
              <a:rPr lang="en-US" smtClean="0">
                <a:solidFill>
                  <a:srgbClr val="000000"/>
                </a:solidFill>
              </a:rPr>
              <a:t>Discussion of Center of Excellence for CIP</a:t>
            </a:r>
            <a:endParaRPr lang="en-US" dirty="0">
              <a:solidFill>
                <a:srgbClr val="000000"/>
              </a:solidFill>
            </a:endParaRPr>
          </a:p>
        </p:txBody>
      </p:sp>
    </p:spTree>
    <p:extLst>
      <p:ext uri="{BB962C8B-B14F-4D97-AF65-F5344CB8AC3E}">
        <p14:creationId xmlns:p14="http://schemas.microsoft.com/office/powerpoint/2010/main" val="2085864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UE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3491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BLUE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0495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ext Placeholder 5"/>
          <p:cNvSpPr>
            <a:spLocks noGrp="1"/>
          </p:cNvSpPr>
          <p:nvPr>
            <p:ph type="body" sz="quarter" idx="12" hasCustomPrompt="1"/>
          </p:nvPr>
        </p:nvSpPr>
        <p:spPr>
          <a:xfrm>
            <a:off x="1779271" y="119063"/>
            <a:ext cx="7172642" cy="392112"/>
          </a:xfrm>
          <a:prstGeom prst="rect">
            <a:avLst/>
          </a:prstGeom>
          <a:solidFill>
            <a:schemeClr val="bg2"/>
          </a:solidFill>
        </p:spPr>
        <p:txBody>
          <a:bodyPr anchor="ctr"/>
          <a:lstStyle>
            <a:lvl1pPr>
              <a:buNone/>
              <a:defRPr sz="1600" b="1" cap="all" baseline="0">
                <a:solidFill>
                  <a:schemeClr val="bg1"/>
                </a:solidFill>
              </a:defRPr>
            </a:lvl1pPr>
          </a:lstStyle>
          <a:p>
            <a:r>
              <a:rPr lang="en-US" dirty="0" smtClean="0"/>
              <a:t>Click to add text</a:t>
            </a:r>
          </a:p>
        </p:txBody>
      </p:sp>
      <p:pic>
        <p:nvPicPr>
          <p:cNvPr id="3" name="Picture 8" descr="AECOM_Logo2"/>
          <p:cNvPicPr>
            <a:picLocks noChangeAspect="1" noChangeArrowheads="1"/>
          </p:cNvPicPr>
          <p:nvPr userDrawn="1"/>
        </p:nvPicPr>
        <p:blipFill>
          <a:blip r:embed="rId2" cstate="print"/>
          <a:srcRect/>
          <a:stretch>
            <a:fillRect/>
          </a:stretch>
        </p:blipFill>
        <p:spPr bwMode="auto">
          <a:xfrm>
            <a:off x="244475" y="119063"/>
            <a:ext cx="1158875" cy="412750"/>
          </a:xfrm>
          <a:prstGeom prst="rect">
            <a:avLst/>
          </a:prstGeom>
          <a:noFill/>
          <a:ln w="9525">
            <a:noFill/>
            <a:miter lim="800000"/>
            <a:headEnd/>
            <a:tailEnd/>
          </a:ln>
        </p:spPr>
      </p:pic>
    </p:spTree>
    <p:extLst>
      <p:ext uri="{BB962C8B-B14F-4D97-AF65-F5344CB8AC3E}">
        <p14:creationId xmlns:p14="http://schemas.microsoft.com/office/powerpoint/2010/main" val="1559324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BLUE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6"/>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8" name="Footer Placeholder 7"/>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9" name="Slide Number Placeholder 8"/>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740948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BLUE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0397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BLU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23763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8" descr="AECOM_Logo2"/>
          <p:cNvPicPr>
            <a:picLocks noChangeAspect="1" noChangeArrowheads="1"/>
          </p:cNvPicPr>
          <p:nvPr userDrawn="1"/>
        </p:nvPicPr>
        <p:blipFill>
          <a:blip r:embed="rId2" cstate="print"/>
          <a:srcRect/>
          <a:stretch>
            <a:fillRect/>
          </a:stretch>
        </p:blipFill>
        <p:spPr bwMode="auto">
          <a:xfrm>
            <a:off x="244475" y="119063"/>
            <a:ext cx="1158875" cy="412750"/>
          </a:xfrm>
          <a:prstGeom prst="rect">
            <a:avLst/>
          </a:prstGeom>
          <a:noFill/>
          <a:ln w="9525">
            <a:noFill/>
            <a:miter lim="800000"/>
            <a:headEnd/>
            <a:tailEnd/>
          </a:ln>
        </p:spPr>
      </p:pic>
      <p:sp>
        <p:nvSpPr>
          <p:cNvPr id="4" name="Rectangle 3"/>
          <p:cNvSpPr>
            <a:spLocks noChangeArrowheads="1"/>
          </p:cNvSpPr>
          <p:nvPr userDrawn="1"/>
        </p:nvSpPr>
        <p:spPr bwMode="auto">
          <a:xfrm>
            <a:off x="1746741" y="132923"/>
            <a:ext cx="7221415" cy="398890"/>
          </a:xfrm>
          <a:prstGeom prst="rect">
            <a:avLst/>
          </a:prstGeom>
          <a:gradFill flip="none" rotWithShape="1">
            <a:gsLst>
              <a:gs pos="0">
                <a:srgbClr val="63C1DF">
                  <a:alpha val="60000"/>
                </a:srgbClr>
              </a:gs>
              <a:gs pos="20000">
                <a:srgbClr val="63C1DF">
                  <a:alpha val="70000"/>
                </a:srgbClr>
              </a:gs>
              <a:gs pos="40000">
                <a:srgbClr val="63C1DF">
                  <a:alpha val="70000"/>
                </a:srgbClr>
              </a:gs>
              <a:gs pos="60000">
                <a:srgbClr val="85E61F">
                  <a:alpha val="70000"/>
                </a:srgbClr>
              </a:gs>
              <a:gs pos="80000">
                <a:srgbClr val="85E61F">
                  <a:alpha val="70000"/>
                </a:srgbClr>
              </a:gs>
              <a:gs pos="100000">
                <a:srgbClr val="85E61F">
                  <a:alpha val="70000"/>
                </a:srgbClr>
              </a:gs>
            </a:gsLst>
            <a:lin ang="0" scaled="0"/>
            <a:tileRect/>
          </a:gradFill>
          <a:ln w="9525">
            <a:noFill/>
            <a:miter lim="800000"/>
            <a:headEnd/>
            <a:tailEnd/>
          </a:ln>
          <a:effectLst/>
        </p:spPr>
        <p:txBody>
          <a:bodyPr wrap="none" anchor="ctr"/>
          <a:lstStyle/>
          <a:p>
            <a:pPr>
              <a:defRPr/>
            </a:pPr>
            <a:endParaRPr lang="en-US" dirty="0">
              <a:solidFill>
                <a:srgbClr val="000000"/>
              </a:solidFill>
            </a:endParaRPr>
          </a:p>
        </p:txBody>
      </p:sp>
    </p:spTree>
    <p:extLst>
      <p:ext uri="{BB962C8B-B14F-4D97-AF65-F5344CB8AC3E}">
        <p14:creationId xmlns:p14="http://schemas.microsoft.com/office/powerpoint/2010/main" val="1826161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8" descr="AECOM_Logo2"/>
          <p:cNvPicPr>
            <a:picLocks noChangeAspect="1" noChangeArrowheads="1"/>
          </p:cNvPicPr>
          <p:nvPr userDrawn="1"/>
        </p:nvPicPr>
        <p:blipFill>
          <a:blip r:embed="rId2" cstate="print"/>
          <a:srcRect/>
          <a:stretch>
            <a:fillRect/>
          </a:stretch>
        </p:blipFill>
        <p:spPr bwMode="auto">
          <a:xfrm>
            <a:off x="244475" y="119063"/>
            <a:ext cx="1158875" cy="412750"/>
          </a:xfrm>
          <a:prstGeom prst="rect">
            <a:avLst/>
          </a:prstGeom>
          <a:noFill/>
          <a:ln w="9525">
            <a:noFill/>
            <a:miter lim="800000"/>
            <a:headEnd/>
            <a:tailEnd/>
          </a:ln>
        </p:spPr>
      </p:pic>
      <p:sp>
        <p:nvSpPr>
          <p:cNvPr id="4" name="Rectangle 3"/>
          <p:cNvSpPr>
            <a:spLocks noChangeArrowheads="1"/>
          </p:cNvSpPr>
          <p:nvPr userDrawn="1"/>
        </p:nvSpPr>
        <p:spPr bwMode="auto">
          <a:xfrm>
            <a:off x="1746741" y="132923"/>
            <a:ext cx="7221415" cy="398890"/>
          </a:xfrm>
          <a:prstGeom prst="rect">
            <a:avLst/>
          </a:prstGeom>
          <a:gradFill flip="none" rotWithShape="1">
            <a:gsLst>
              <a:gs pos="0">
                <a:srgbClr val="63C1DF">
                  <a:alpha val="60000"/>
                </a:srgbClr>
              </a:gs>
              <a:gs pos="20000">
                <a:srgbClr val="63C1DF">
                  <a:alpha val="70000"/>
                </a:srgbClr>
              </a:gs>
              <a:gs pos="40000">
                <a:srgbClr val="63C1DF">
                  <a:alpha val="70000"/>
                </a:srgbClr>
              </a:gs>
              <a:gs pos="60000">
                <a:srgbClr val="85E61F">
                  <a:alpha val="70000"/>
                </a:srgbClr>
              </a:gs>
              <a:gs pos="80000">
                <a:srgbClr val="85E61F">
                  <a:alpha val="70000"/>
                </a:srgbClr>
              </a:gs>
              <a:gs pos="100000">
                <a:srgbClr val="85E61F">
                  <a:alpha val="70000"/>
                </a:srgbClr>
              </a:gs>
            </a:gsLst>
            <a:lin ang="0" scaled="0"/>
            <a:tileRect/>
          </a:gradFill>
          <a:ln w="9525">
            <a:noFill/>
            <a:miter lim="800000"/>
            <a:headEnd/>
            <a:tailEnd/>
          </a:ln>
          <a:effectLst/>
        </p:spPr>
        <p:txBody>
          <a:bodyPr wrap="none" anchor="ctr"/>
          <a:lstStyle/>
          <a:p>
            <a:pPr>
              <a:defRPr/>
            </a:pPr>
            <a:endParaRPr lang="en-US" dirty="0">
              <a:solidFill>
                <a:srgbClr val="000000"/>
              </a:solidFill>
            </a:endParaRPr>
          </a:p>
        </p:txBody>
      </p:sp>
    </p:spTree>
    <p:extLst>
      <p:ext uri="{BB962C8B-B14F-4D97-AF65-F5344CB8AC3E}">
        <p14:creationId xmlns:p14="http://schemas.microsoft.com/office/powerpoint/2010/main" val="383259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2" cstate="print"/>
          <a:stretch>
            <a:fillRect/>
          </a:stretch>
        </p:blipFill>
        <p:spPr>
          <a:xfrm>
            <a:off x="7579988" y="6253123"/>
            <a:ext cx="1135059" cy="340517"/>
          </a:xfrm>
          <a:prstGeom prst="rect">
            <a:avLst/>
          </a:prstGeom>
        </p:spPr>
      </p:pic>
      <p:sp>
        <p:nvSpPr>
          <p:cNvPr id="13"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30254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GREEN_Title Slide">
    <p:spTree>
      <p:nvGrpSpPr>
        <p:cNvPr id="1" name=""/>
        <p:cNvGrpSpPr/>
        <p:nvPr/>
      </p:nvGrpSpPr>
      <p:grpSpPr>
        <a:xfrm>
          <a:off x="0" y="0"/>
          <a:ext cx="0" cy="0"/>
          <a:chOff x="0" y="0"/>
          <a:chExt cx="0" cy="0"/>
        </a:xfrm>
      </p:grpSpPr>
      <p:pic>
        <p:nvPicPr>
          <p:cNvPr id="8" name="Picture 7" descr="AECOM_blue-green_spec#CD884.jpg"/>
          <p:cNvPicPr>
            <a:picLocks noChangeAspect="1"/>
          </p:cNvPicPr>
          <p:nvPr userDrawn="1"/>
        </p:nvPicPr>
        <p:blipFill>
          <a:blip r:embed="rId2" cstate="print"/>
          <a:srcRect b="12384"/>
          <a:stretch>
            <a:fillRect/>
          </a:stretch>
        </p:blipFill>
        <p:spPr>
          <a:xfrm>
            <a:off x="0" y="0"/>
            <a:ext cx="9144000" cy="6008688"/>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3" cstate="print"/>
          <a:stretch>
            <a:fillRect/>
          </a:stretch>
        </p:blipFill>
        <p:spPr>
          <a:xfrm>
            <a:off x="7579988" y="6253123"/>
            <a:ext cx="1135059" cy="340517"/>
          </a:xfrm>
          <a:prstGeom prst="rect">
            <a:avLst/>
          </a:prstGeom>
        </p:spPr>
      </p:pic>
      <p:sp>
        <p:nvSpPr>
          <p:cNvPr id="14" name="Text Placeholder 12"/>
          <p:cNvSpPr>
            <a:spLocks noGrp="1"/>
          </p:cNvSpPr>
          <p:nvPr>
            <p:ph type="body" sz="quarter" idx="10" hasCustomPrompt="1"/>
          </p:nvPr>
        </p:nvSpPr>
        <p:spPr>
          <a:xfrm>
            <a:off x="457200" y="6375083"/>
            <a:ext cx="2166938" cy="182880"/>
          </a:xfrm>
        </p:spPr>
        <p:txBody>
          <a:bodyPr/>
          <a:lstStyle>
            <a:lvl1pPr>
              <a:buNone/>
              <a:defRPr sz="1500"/>
            </a:lvl1pPr>
          </a:lstStyle>
          <a:p>
            <a:pPr lvl="0"/>
            <a:r>
              <a:rPr lang="en-US" dirty="0" smtClean="0"/>
              <a:t>Month Day, Year</a:t>
            </a:r>
            <a:endParaRPr lang="en-US" dirty="0"/>
          </a:p>
        </p:txBody>
      </p:sp>
    </p:spTree>
    <p:extLst>
      <p:ext uri="{BB962C8B-B14F-4D97-AF65-F5344CB8AC3E}">
        <p14:creationId xmlns:p14="http://schemas.microsoft.com/office/powerpoint/2010/main" val="243298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dirty="0" smtClean="0"/>
              <a:t>Click to edit Master title style</a:t>
            </a:r>
            <a:endParaRPr lang="en-US" dirty="0"/>
          </a:p>
        </p:txBody>
      </p:sp>
    </p:spTree>
    <p:extLst>
      <p:ext uri="{BB962C8B-B14F-4D97-AF65-F5344CB8AC3E}">
        <p14:creationId xmlns:p14="http://schemas.microsoft.com/office/powerpoint/2010/main" val="90666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GREEN_Divider Slide">
    <p:spTree>
      <p:nvGrpSpPr>
        <p:cNvPr id="1" name=""/>
        <p:cNvGrpSpPr/>
        <p:nvPr/>
      </p:nvGrpSpPr>
      <p:grpSpPr>
        <a:xfrm>
          <a:off x="0" y="0"/>
          <a:ext cx="0" cy="0"/>
          <a:chOff x="0" y="0"/>
          <a:chExt cx="0" cy="0"/>
        </a:xfrm>
      </p:grpSpPr>
      <p:pic>
        <p:nvPicPr>
          <p:cNvPr id="3" name="Picture 2" descr="AECOM_blue-green_spec#CD884.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25128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2.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6553200" y="635644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lnSpc>
                <a:spcPct val="90000"/>
              </a:lnSpc>
              <a:spcBef>
                <a:spcPct val="0"/>
              </a:spcBef>
              <a:spcAft>
                <a:spcPct val="0"/>
              </a:spcAft>
            </a:pPr>
            <a:fld id="{0F0F72E4-C976-408F-B323-3213F8AD695B}" type="slidenum">
              <a:rPr lang="en-US" smtClean="0">
                <a:solidFill>
                  <a:srgbClr val="000000">
                    <a:tint val="75000"/>
                  </a:srgbClr>
                </a:solidFill>
              </a:rPr>
              <a:pPr fontAlgn="base">
                <a:lnSpc>
                  <a:spcPct val="90000"/>
                </a:lnSpc>
                <a:spcBef>
                  <a:spcPct val="0"/>
                </a:spcBef>
                <a:spcAft>
                  <a:spcPct val="0"/>
                </a:spcAft>
              </a:pPr>
              <a:t>‹#›</a:t>
            </a:fld>
            <a:endParaRPr lang="en-US" dirty="0">
              <a:solidFill>
                <a:srgbClr val="000000">
                  <a:tint val="75000"/>
                </a:srgbClr>
              </a:solidFill>
            </a:endParaRPr>
          </a:p>
        </p:txBody>
      </p:sp>
    </p:spTree>
    <p:extLst>
      <p:ext uri="{BB962C8B-B14F-4D97-AF65-F5344CB8AC3E}">
        <p14:creationId xmlns:p14="http://schemas.microsoft.com/office/powerpoint/2010/main" val="3258740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1" r:id="rId5"/>
  </p:sldLayoutIdLst>
  <p:hf hdr="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34950" indent="-234950" algn="l" rtl="0" eaLnBrk="0" fontAlgn="base" hangingPunct="0">
        <a:lnSpc>
          <a:spcPct val="95000"/>
        </a:lnSpc>
        <a:spcBef>
          <a:spcPct val="70000"/>
        </a:spcBef>
        <a:spcAft>
          <a:spcPct val="0"/>
        </a:spcAft>
        <a:buChar char="•"/>
        <a:defRPr sz="2400">
          <a:solidFill>
            <a:schemeClr val="tx1"/>
          </a:solidFill>
          <a:latin typeface="+mn-lt"/>
          <a:ea typeface="+mn-ea"/>
          <a:cs typeface="+mn-cs"/>
        </a:defRPr>
      </a:lvl1pPr>
      <a:lvl2pPr marL="488950" indent="-233363" algn="l" rtl="0" eaLnBrk="0" fontAlgn="base" hangingPunct="0">
        <a:lnSpc>
          <a:spcPct val="95000"/>
        </a:lnSpc>
        <a:spcBef>
          <a:spcPct val="20000"/>
        </a:spcBef>
        <a:spcAft>
          <a:spcPct val="0"/>
        </a:spcAft>
        <a:buChar char="–"/>
        <a:defRPr sz="2000">
          <a:solidFill>
            <a:schemeClr val="tx1"/>
          </a:solidFill>
          <a:latin typeface="+mn-lt"/>
        </a:defRPr>
      </a:lvl2pPr>
      <a:lvl3pPr marL="692150" indent="-168275" algn="l" rtl="0" eaLnBrk="0" fontAlgn="base" hangingPunct="0">
        <a:lnSpc>
          <a:spcPct val="95000"/>
        </a:lnSpc>
        <a:spcBef>
          <a:spcPct val="20000"/>
        </a:spcBef>
        <a:spcAft>
          <a:spcPct val="0"/>
        </a:spcAft>
        <a:buChar char="•"/>
        <a:defRPr>
          <a:solidFill>
            <a:schemeClr val="tx1"/>
          </a:solidFill>
          <a:latin typeface="+mn-lt"/>
        </a:defRPr>
      </a:lvl3pPr>
      <a:lvl4pPr marL="895350" indent="-180975" algn="l" rtl="0" eaLnBrk="0" fontAlgn="base" hangingPunct="0">
        <a:lnSpc>
          <a:spcPct val="95000"/>
        </a:lnSpc>
        <a:spcBef>
          <a:spcPct val="20000"/>
        </a:spcBef>
        <a:spcAft>
          <a:spcPct val="0"/>
        </a:spcAft>
        <a:buChar char="–"/>
        <a:defRPr sz="1600">
          <a:solidFill>
            <a:schemeClr val="tx1"/>
          </a:solidFill>
          <a:latin typeface="+mn-lt"/>
        </a:defRPr>
      </a:lvl4pPr>
      <a:lvl5pPr marL="2057400" indent="-228600" algn="l" rtl="0" eaLnBrk="0" fontAlgn="base" hangingPunct="0">
        <a:lnSpc>
          <a:spcPct val="95000"/>
        </a:lnSpc>
        <a:spcBef>
          <a:spcPct val="10000"/>
        </a:spcBef>
        <a:spcAft>
          <a:spcPct val="0"/>
        </a:spcAft>
        <a:buChar char="»"/>
        <a:defRPr sz="1600">
          <a:solidFill>
            <a:schemeClr val="tx1"/>
          </a:solidFill>
          <a:latin typeface="+mn-lt"/>
        </a:defRPr>
      </a:lvl5pPr>
      <a:lvl6pPr marL="2514600" indent="-228600" algn="l" rtl="0" fontAlgn="base">
        <a:lnSpc>
          <a:spcPct val="95000"/>
        </a:lnSpc>
        <a:spcBef>
          <a:spcPct val="10000"/>
        </a:spcBef>
        <a:spcAft>
          <a:spcPct val="0"/>
        </a:spcAft>
        <a:buChar char="»"/>
        <a:defRPr sz="1600">
          <a:solidFill>
            <a:schemeClr val="tx1"/>
          </a:solidFill>
          <a:latin typeface="+mn-lt"/>
        </a:defRPr>
      </a:lvl6pPr>
      <a:lvl7pPr marL="2971800" indent="-228600" algn="l" rtl="0" fontAlgn="base">
        <a:lnSpc>
          <a:spcPct val="95000"/>
        </a:lnSpc>
        <a:spcBef>
          <a:spcPct val="10000"/>
        </a:spcBef>
        <a:spcAft>
          <a:spcPct val="0"/>
        </a:spcAft>
        <a:buChar char="»"/>
        <a:defRPr sz="1600">
          <a:solidFill>
            <a:schemeClr val="tx1"/>
          </a:solidFill>
          <a:latin typeface="+mn-lt"/>
        </a:defRPr>
      </a:lvl7pPr>
      <a:lvl8pPr marL="3429000" indent="-228600" algn="l" rtl="0" fontAlgn="base">
        <a:lnSpc>
          <a:spcPct val="95000"/>
        </a:lnSpc>
        <a:spcBef>
          <a:spcPct val="10000"/>
        </a:spcBef>
        <a:spcAft>
          <a:spcPct val="0"/>
        </a:spcAft>
        <a:buChar char="»"/>
        <a:defRPr sz="1600">
          <a:solidFill>
            <a:schemeClr val="tx1"/>
          </a:solidFill>
          <a:latin typeface="+mn-lt"/>
        </a:defRPr>
      </a:lvl8pPr>
      <a:lvl9pPr marL="3886200" indent="-228600" algn="l" rtl="0" fontAlgn="base">
        <a:lnSpc>
          <a:spcPct val="95000"/>
        </a:lnSpc>
        <a:spcBef>
          <a:spcPct val="1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pic>
        <p:nvPicPr>
          <p:cNvPr id="8" name="Picture 7" descr="AECOM_Logo.jpg"/>
          <p:cNvPicPr>
            <a:picLocks noChangeAspect="1"/>
          </p:cNvPicPr>
          <p:nvPr userDrawn="1"/>
        </p:nvPicPr>
        <p:blipFill>
          <a:blip r:embed="rId29" cstate="print"/>
          <a:stretch>
            <a:fillRect/>
          </a:stretch>
        </p:blipFill>
        <p:spPr>
          <a:xfrm>
            <a:off x="7937265" y="6351649"/>
            <a:ext cx="769269" cy="230781"/>
          </a:xfrm>
          <a:prstGeom prst="rect">
            <a:avLst/>
          </a:prstGeom>
        </p:spPr>
      </p:pic>
    </p:spTree>
    <p:extLst>
      <p:ext uri="{BB962C8B-B14F-4D97-AF65-F5344CB8AC3E}">
        <p14:creationId xmlns:p14="http://schemas.microsoft.com/office/powerpoint/2010/main" val="3653058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92" r:id="rId11"/>
    <p:sldLayoutId id="2147483693" r:id="rId12"/>
    <p:sldLayoutId id="2147483694" r:id="rId13"/>
    <p:sldLayoutId id="2147483697" r:id="rId14"/>
    <p:sldLayoutId id="2147483699" r:id="rId15"/>
    <p:sldLayoutId id="2147483700"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Lst>
  <p:hf hdr="0"/>
  <p:txStyles>
    <p:title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24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20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pic>
        <p:nvPicPr>
          <p:cNvPr id="8" name="Picture 7" descr="AECOM_Logo.jpg"/>
          <p:cNvPicPr>
            <a:picLocks noChangeAspect="1"/>
          </p:cNvPicPr>
          <p:nvPr userDrawn="1"/>
        </p:nvPicPr>
        <p:blipFill>
          <a:blip r:embed="rId12" cstate="print"/>
          <a:stretch>
            <a:fillRect/>
          </a:stretch>
        </p:blipFill>
        <p:spPr>
          <a:xfrm>
            <a:off x="7937265" y="6351649"/>
            <a:ext cx="769269" cy="230781"/>
          </a:xfrm>
          <a:prstGeom prst="rect">
            <a:avLst/>
          </a:prstGeom>
        </p:spPr>
      </p:pic>
    </p:spTree>
    <p:extLst>
      <p:ext uri="{BB962C8B-B14F-4D97-AF65-F5344CB8AC3E}">
        <p14:creationId xmlns:p14="http://schemas.microsoft.com/office/powerpoint/2010/main" val="41082714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hdr="0"/>
  <p:txStyles>
    <p:title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24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20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77022"/>
      </p:ext>
    </p:extLst>
  </p:cSld>
  <p:clrMap bg1="lt1" tx1="dk1" bg2="lt2" tx2="dk2" accent1="accent1" accent2="accent2" accent3="accent3" accent4="accent4" accent5="accent5" accent6="accent6" hlink="hlink" folHlink="folHlink"/>
  <p:sldLayoutIdLst>
    <p:sldLayoutId id="2147483689" r:id="rId1"/>
  </p:sldLayoutIdLst>
  <p:hf hdr="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Arial" charset="0"/>
        </a:defRPr>
      </a:lvl2pPr>
      <a:lvl3pPr algn="l" rtl="0" eaLnBrk="0" fontAlgn="base" hangingPunct="0">
        <a:spcBef>
          <a:spcPct val="0"/>
        </a:spcBef>
        <a:spcAft>
          <a:spcPct val="0"/>
        </a:spcAft>
        <a:defRPr sz="2400" b="1">
          <a:solidFill>
            <a:schemeClr val="tx1"/>
          </a:solidFill>
          <a:latin typeface="Arial" charset="0"/>
        </a:defRPr>
      </a:lvl3pPr>
      <a:lvl4pPr algn="l" rtl="0" eaLnBrk="0" fontAlgn="base" hangingPunct="0">
        <a:spcBef>
          <a:spcPct val="0"/>
        </a:spcBef>
        <a:spcAft>
          <a:spcPct val="0"/>
        </a:spcAft>
        <a:defRPr sz="2400" b="1">
          <a:solidFill>
            <a:schemeClr val="tx1"/>
          </a:solidFill>
          <a:latin typeface="Arial" charset="0"/>
        </a:defRPr>
      </a:lvl4pPr>
      <a:lvl5pPr algn="l" rtl="0" eaLnBrk="0" fontAlgn="base" hangingPunct="0">
        <a:spcBef>
          <a:spcPct val="0"/>
        </a:spcBef>
        <a:spcAft>
          <a:spcPct val="0"/>
        </a:spcAft>
        <a:defRPr sz="2400" b="1">
          <a:solidFill>
            <a:schemeClr val="tx1"/>
          </a:solidFill>
          <a:latin typeface="Arial" charset="0"/>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34950" indent="-234950" algn="l" rtl="0" eaLnBrk="0" fontAlgn="base" hangingPunct="0">
        <a:lnSpc>
          <a:spcPct val="95000"/>
        </a:lnSpc>
        <a:spcBef>
          <a:spcPct val="70000"/>
        </a:spcBef>
        <a:spcAft>
          <a:spcPct val="0"/>
        </a:spcAft>
        <a:buChar char="•"/>
        <a:defRPr sz="2400">
          <a:solidFill>
            <a:schemeClr val="tx1"/>
          </a:solidFill>
          <a:latin typeface="+mn-lt"/>
          <a:ea typeface="+mn-ea"/>
          <a:cs typeface="+mn-cs"/>
        </a:defRPr>
      </a:lvl1pPr>
      <a:lvl2pPr marL="488950" indent="-233363" algn="l" rtl="0" eaLnBrk="0" fontAlgn="base" hangingPunct="0">
        <a:lnSpc>
          <a:spcPct val="95000"/>
        </a:lnSpc>
        <a:spcBef>
          <a:spcPct val="20000"/>
        </a:spcBef>
        <a:spcAft>
          <a:spcPct val="0"/>
        </a:spcAft>
        <a:buChar char="–"/>
        <a:defRPr sz="2000">
          <a:solidFill>
            <a:schemeClr val="tx1"/>
          </a:solidFill>
          <a:latin typeface="+mn-lt"/>
        </a:defRPr>
      </a:lvl2pPr>
      <a:lvl3pPr marL="692150" indent="-168275" algn="l" rtl="0" eaLnBrk="0" fontAlgn="base" hangingPunct="0">
        <a:lnSpc>
          <a:spcPct val="95000"/>
        </a:lnSpc>
        <a:spcBef>
          <a:spcPct val="20000"/>
        </a:spcBef>
        <a:spcAft>
          <a:spcPct val="0"/>
        </a:spcAft>
        <a:buChar char="•"/>
        <a:defRPr>
          <a:solidFill>
            <a:schemeClr val="tx1"/>
          </a:solidFill>
          <a:latin typeface="+mn-lt"/>
        </a:defRPr>
      </a:lvl3pPr>
      <a:lvl4pPr marL="895350" indent="-180975" algn="l" rtl="0" eaLnBrk="0" fontAlgn="base" hangingPunct="0">
        <a:lnSpc>
          <a:spcPct val="95000"/>
        </a:lnSpc>
        <a:spcBef>
          <a:spcPct val="20000"/>
        </a:spcBef>
        <a:spcAft>
          <a:spcPct val="0"/>
        </a:spcAft>
        <a:buChar char="–"/>
        <a:defRPr sz="1600">
          <a:solidFill>
            <a:schemeClr val="tx1"/>
          </a:solidFill>
          <a:latin typeface="+mn-lt"/>
        </a:defRPr>
      </a:lvl4pPr>
      <a:lvl5pPr marL="2057400" indent="-228600" algn="l" rtl="0" eaLnBrk="0" fontAlgn="base" hangingPunct="0">
        <a:lnSpc>
          <a:spcPct val="95000"/>
        </a:lnSpc>
        <a:spcBef>
          <a:spcPct val="10000"/>
        </a:spcBef>
        <a:spcAft>
          <a:spcPct val="0"/>
        </a:spcAft>
        <a:buChar char="»"/>
        <a:defRPr sz="1600">
          <a:solidFill>
            <a:schemeClr val="tx1"/>
          </a:solidFill>
          <a:latin typeface="+mn-lt"/>
        </a:defRPr>
      </a:lvl5pPr>
      <a:lvl6pPr marL="2514600" indent="-228600" algn="l" rtl="0" fontAlgn="base">
        <a:lnSpc>
          <a:spcPct val="95000"/>
        </a:lnSpc>
        <a:spcBef>
          <a:spcPct val="10000"/>
        </a:spcBef>
        <a:spcAft>
          <a:spcPct val="0"/>
        </a:spcAft>
        <a:buChar char="»"/>
        <a:defRPr sz="1600">
          <a:solidFill>
            <a:schemeClr val="tx1"/>
          </a:solidFill>
          <a:latin typeface="+mn-lt"/>
        </a:defRPr>
      </a:lvl6pPr>
      <a:lvl7pPr marL="2971800" indent="-228600" algn="l" rtl="0" fontAlgn="base">
        <a:lnSpc>
          <a:spcPct val="95000"/>
        </a:lnSpc>
        <a:spcBef>
          <a:spcPct val="10000"/>
        </a:spcBef>
        <a:spcAft>
          <a:spcPct val="0"/>
        </a:spcAft>
        <a:buChar char="»"/>
        <a:defRPr sz="1600">
          <a:solidFill>
            <a:schemeClr val="tx1"/>
          </a:solidFill>
          <a:latin typeface="+mn-lt"/>
        </a:defRPr>
      </a:lvl7pPr>
      <a:lvl8pPr marL="3429000" indent="-228600" algn="l" rtl="0" fontAlgn="base">
        <a:lnSpc>
          <a:spcPct val="95000"/>
        </a:lnSpc>
        <a:spcBef>
          <a:spcPct val="10000"/>
        </a:spcBef>
        <a:spcAft>
          <a:spcPct val="0"/>
        </a:spcAft>
        <a:buChar char="»"/>
        <a:defRPr sz="1600">
          <a:solidFill>
            <a:schemeClr val="tx1"/>
          </a:solidFill>
          <a:latin typeface="+mn-lt"/>
        </a:defRPr>
      </a:lvl8pPr>
      <a:lvl9pPr marL="3886200" indent="-228600" algn="l" rtl="0" fontAlgn="base">
        <a:lnSpc>
          <a:spcPct val="95000"/>
        </a:lnSpc>
        <a:spcBef>
          <a:spcPct val="1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3.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microsoft.com/office/2007/relationships/hdphoto" Target="../media/hdphoto4.wdp"/><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microsoft.com/office/2007/relationships/hdphoto" Target="../media/hdphoto5.wdp"/></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48.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6.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image" Target="../media/image14.jpe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6.xml"/><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79.jpeg"/><Relationship Id="rId2" Type="http://schemas.openxmlformats.org/officeDocument/2006/relationships/audio" Target="file:///U:\Hugh%20Music.wav" TargetMode="External"/><Relationship Id="rId1" Type="http://schemas.openxmlformats.org/officeDocument/2006/relationships/audio" Target="file:///K:\Marketing\AECOM%20International%20Development\Power%20Point\2012_0229%20BOD%20AID%20Pres%20FNL%20HD\Hugh%20Music%202.wav" TargetMode="External"/><Relationship Id="rId6" Type="http://schemas.openxmlformats.org/officeDocument/2006/relationships/image" Target="../media/image10.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1.jpe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2.jpe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86.pn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10.png"/><Relationship Id="rId10" Type="http://schemas.openxmlformats.org/officeDocument/2006/relationships/image" Target="../media/image92.jpeg"/><Relationship Id="rId4" Type="http://schemas.openxmlformats.org/officeDocument/2006/relationships/image" Target="../media/image87.png"/><Relationship Id="rId9"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1.jpe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52.jpeg"/><Relationship Id="rId7" Type="http://schemas.openxmlformats.org/officeDocument/2006/relationships/image" Target="../media/image103.jpeg"/><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16.xml"/><Relationship Id="rId5" Type="http://schemas.openxmlformats.org/officeDocument/2006/relationships/image" Target="../media/image107.jpeg"/><Relationship Id="rId4" Type="http://schemas.openxmlformats.org/officeDocument/2006/relationships/image" Target="../media/image106.jpeg"/></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slideLayout" Target="../slideLayouts/slideLayout16.xml"/><Relationship Id="rId1" Type="http://schemas.openxmlformats.org/officeDocument/2006/relationships/video" Target="file:///C:\Documents%20and%20Settings\MartinJL\Desktop\Interview%20Presentation\structures_final.avi" TargetMode="External"/></Relationships>
</file>

<file path=ppt/slides/_rels/slide7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113.jpeg"/><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15.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 365</a:t>
            </a:r>
            <a:br>
              <a:rPr lang="en-US" dirty="0" smtClean="0"/>
            </a:br>
            <a:r>
              <a:rPr lang="en-US" dirty="0" smtClean="0"/>
              <a:t>Consultant Overview</a:t>
            </a:r>
            <a:endParaRPr lang="en-US" dirty="0"/>
          </a:p>
        </p:txBody>
      </p:sp>
      <p:sp>
        <p:nvSpPr>
          <p:cNvPr id="3" name="Content Placeholder 2"/>
          <p:cNvSpPr>
            <a:spLocks noGrp="1"/>
          </p:cNvSpPr>
          <p:nvPr>
            <p:ph type="subTitle" idx="1"/>
          </p:nvPr>
        </p:nvSpPr>
        <p:spPr>
          <a:xfrm>
            <a:off x="445324" y="4379150"/>
            <a:ext cx="6059489" cy="1104900"/>
          </a:xfrm>
        </p:spPr>
        <p:txBody>
          <a:bodyPr/>
          <a:lstStyle/>
          <a:p>
            <a:r>
              <a:rPr lang="en-US" dirty="0" smtClean="0"/>
              <a:t>February18, 2014</a:t>
            </a:r>
            <a:endParaRPr lang="en-US" dirty="0" smtClean="0"/>
          </a:p>
          <a:p>
            <a:r>
              <a:rPr lang="en-US" dirty="0" smtClean="0"/>
              <a:t>By: </a:t>
            </a:r>
            <a:r>
              <a:rPr lang="en-US" dirty="0" smtClean="0"/>
              <a:t>Scott Edelman</a:t>
            </a:r>
            <a:endParaRPr lang="en-US" dirty="0"/>
          </a:p>
        </p:txBody>
      </p:sp>
      <p:sp>
        <p:nvSpPr>
          <p:cNvPr id="6" name="Slide Number Placeholder 5"/>
          <p:cNvSpPr>
            <a:spLocks noGrp="1"/>
          </p:cNvSpPr>
          <p:nvPr>
            <p:ph type="sldNum" sz="quarter" idx="4294967295"/>
          </p:nvPr>
        </p:nvSpPr>
        <p:spPr>
          <a:xfrm>
            <a:off x="8251825" y="6430963"/>
            <a:ext cx="892175" cy="155575"/>
          </a:xfrm>
        </p:spPr>
        <p:txBody>
          <a:bodyPr/>
          <a:lstStyle/>
          <a:p>
            <a:r>
              <a:rPr lang="en-US" smtClean="0">
                <a:solidFill>
                  <a:srgbClr val="000000"/>
                </a:solidFill>
              </a:rPr>
              <a:t>Page </a:t>
            </a:r>
            <a:fld id="{292FEF09-04D1-447B-9F98-7000E0D5D333}" type="slidenum">
              <a:rPr lang="en-US" smtClean="0">
                <a:solidFill>
                  <a:srgbClr val="000000"/>
                </a:solidFill>
              </a:rPr>
              <a:pPr/>
              <a:t>1</a:t>
            </a:fld>
            <a:endParaRPr lang="en-US" dirty="0">
              <a:solidFill>
                <a:srgbClr val="000000"/>
              </a:solidFill>
            </a:endParaRPr>
          </a:p>
        </p:txBody>
      </p:sp>
    </p:spTree>
    <p:extLst>
      <p:ext uri="{BB962C8B-B14F-4D97-AF65-F5344CB8AC3E}">
        <p14:creationId xmlns:p14="http://schemas.microsoft.com/office/powerpoint/2010/main" val="19453967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Risk communication needs to be relevant</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699" y="1955800"/>
            <a:ext cx="5448820" cy="42418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9754"/>
            <a:ext cx="4824530" cy="3728046"/>
          </a:xfrm>
          <a:prstGeom prst="rect">
            <a:avLst/>
          </a:prstGeom>
        </p:spPr>
      </p:pic>
    </p:spTree>
    <p:extLst>
      <p:ext uri="{BB962C8B-B14F-4D97-AF65-F5344CB8AC3E}">
        <p14:creationId xmlns:p14="http://schemas.microsoft.com/office/powerpoint/2010/main" val="4144427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28" y="1303868"/>
            <a:ext cx="7725082" cy="499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Risk mitigation to change in behavior</a:t>
            </a:r>
            <a:endParaRPr lang="en-US" dirty="0"/>
          </a:p>
        </p:txBody>
      </p:sp>
      <p:pic>
        <p:nvPicPr>
          <p:cNvPr id="12" name="Picture 4" descr="C:\Users\squirer\Documents\Jeddah\1 - WER 13\IFC Packages\Dams\Picts\UHA\2013-1-25\IMG_1325.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Lst>
          </a:blip>
          <a:srcRect t="30579"/>
          <a:stretch/>
        </p:blipFill>
        <p:spPr bwMode="auto">
          <a:xfrm>
            <a:off x="4386937" y="3872853"/>
            <a:ext cx="4759037" cy="2505930"/>
          </a:xfrm>
          <a:prstGeom prst="rect">
            <a:avLst/>
          </a:prstGeom>
          <a:noFill/>
          <a:ln w="9525">
            <a:noFill/>
            <a:miter lim="800000"/>
            <a:headEnd/>
            <a:tailEnd/>
          </a:ln>
          <a:effectLst/>
        </p:spPr>
      </p:pic>
      <p:pic>
        <p:nvPicPr>
          <p:cNvPr id="13" name="Content Placeholder 4" descr="DSC_0051.JPG"/>
          <p:cNvPicPr>
            <a:picLocks noChangeAspect="1"/>
          </p:cNvPicPr>
          <p:nvPr/>
        </p:nvPicPr>
        <p:blipFill rotWithShape="1">
          <a:blip r:embed="rId6" cstate="print"/>
          <a:srcRect t="21942" b="-1"/>
          <a:stretch/>
        </p:blipFill>
        <p:spPr bwMode="auto">
          <a:xfrm>
            <a:off x="4386939" y="1170821"/>
            <a:ext cx="4759035" cy="2476566"/>
          </a:xfrm>
          <a:prstGeom prst="rect">
            <a:avLst/>
          </a:prstGeom>
          <a:noFill/>
          <a:ln w="9525">
            <a:noFill/>
            <a:miter lim="800000"/>
            <a:headEnd/>
            <a:tailEnd/>
          </a:ln>
          <a:effectLst/>
        </p:spPr>
      </p:pic>
    </p:spTree>
    <p:extLst>
      <p:ext uri="{BB962C8B-B14F-4D97-AF65-F5344CB8AC3E}">
        <p14:creationId xmlns:p14="http://schemas.microsoft.com/office/powerpoint/2010/main" val="316370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ill-logical hydrologic cycle</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26978960"/>
              </p:ext>
            </p:extLst>
          </p:nvPr>
        </p:nvGraphicFramePr>
        <p:xfrm>
          <a:off x="244476" y="1262063"/>
          <a:ext cx="5164103" cy="4848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2"/>
          <p:cNvSpPr txBox="1">
            <a:spLocks/>
          </p:cNvSpPr>
          <p:nvPr/>
        </p:nvSpPr>
        <p:spPr>
          <a:xfrm>
            <a:off x="5875506" y="1914236"/>
            <a:ext cx="2721741" cy="2638309"/>
          </a:xfrm>
          <a:prstGeom prst="rect">
            <a:avLst/>
          </a:prstGeom>
        </p:spPr>
        <p:txBody>
          <a:bodyPr/>
          <a:lstStyle>
            <a:lvl1pPr marL="233363" indent="-233363" algn="l" defTabSz="914400" rtl="0" eaLnBrk="1" latinLnBrk="0" hangingPunct="1">
              <a:spcBef>
                <a:spcPts val="0"/>
              </a:spcBef>
              <a:spcAft>
                <a:spcPts val="600"/>
              </a:spcAft>
              <a:buClr>
                <a:srgbClr val="00B5E5"/>
              </a:buClr>
              <a:buFont typeface="Arial" pitchFamily="34" charset="0"/>
              <a:buChar char="•"/>
              <a:defRPr sz="3200" kern="1200">
                <a:solidFill>
                  <a:schemeClr val="tx1"/>
                </a:solidFill>
                <a:latin typeface="Arial" pitchFamily="34" charset="0"/>
                <a:ea typeface="+mn-ea"/>
                <a:cs typeface="Arial" pitchFamily="34" charset="0"/>
              </a:defRPr>
            </a:lvl1pPr>
            <a:lvl2pPr marL="515938" indent="-287338" algn="l" defTabSz="914400" rtl="0" eaLnBrk="1" latinLnBrk="0" hangingPunct="1">
              <a:spcBef>
                <a:spcPts val="0"/>
              </a:spcBef>
              <a:spcAft>
                <a:spcPts val="600"/>
              </a:spcAft>
              <a:buClr>
                <a:srgbClr val="00B5E5"/>
              </a:buClr>
              <a:buFont typeface="Arial" pitchFamily="34" charset="0"/>
              <a:buChar char="–"/>
              <a:defRPr sz="2800" kern="1200">
                <a:solidFill>
                  <a:schemeClr val="tx1"/>
                </a:solidFill>
                <a:latin typeface="Arial" pitchFamily="34" charset="0"/>
                <a:ea typeface="+mn-ea"/>
                <a:cs typeface="Arial" pitchFamily="34" charset="0"/>
              </a:defRPr>
            </a:lvl2pPr>
            <a:lvl3pPr marL="796925" indent="-222250" algn="l" defTabSz="914400" rtl="0" eaLnBrk="1" latinLnBrk="0" hangingPunct="1">
              <a:spcBef>
                <a:spcPts val="0"/>
              </a:spcBef>
              <a:spcAft>
                <a:spcPts val="600"/>
              </a:spcAft>
              <a:buClr>
                <a:srgbClr val="00B5E5"/>
              </a:buClr>
              <a:buFont typeface="Arial" pitchFamily="34" charset="0"/>
              <a:buChar char="•"/>
              <a:defRPr sz="24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smtClean="0"/>
              <a:t>Funding is the typical reason why action is not taken.  </a:t>
            </a:r>
          </a:p>
          <a:p>
            <a:pPr marL="0" indent="0">
              <a:buNone/>
            </a:pPr>
            <a:endParaRPr lang="en-US" sz="2400" dirty="0"/>
          </a:p>
          <a:p>
            <a:pPr marL="0" indent="0">
              <a:buNone/>
            </a:pPr>
            <a:r>
              <a:rPr lang="en-US" sz="2400" dirty="0" smtClean="0"/>
              <a:t>Funding needs to take advantage of political good will</a:t>
            </a:r>
          </a:p>
          <a:p>
            <a:pPr marL="0" indent="0">
              <a:buNone/>
            </a:pPr>
            <a:endParaRPr lang="en-US" sz="2400" b="1" dirty="0">
              <a:solidFill>
                <a:srgbClr val="FF0000"/>
              </a:solidFill>
            </a:endParaRPr>
          </a:p>
          <a:p>
            <a:pPr marL="0" indent="0">
              <a:buNone/>
            </a:pPr>
            <a:endParaRPr lang="en-US" sz="2400" b="1" dirty="0" smtClean="0">
              <a:solidFill>
                <a:srgbClr val="FF0000"/>
              </a:solidFill>
            </a:endParaRPr>
          </a:p>
        </p:txBody>
      </p:sp>
    </p:spTree>
    <p:extLst>
      <p:ext uri="{BB962C8B-B14F-4D97-AF65-F5344CB8AC3E}">
        <p14:creationId xmlns:p14="http://schemas.microsoft.com/office/powerpoint/2010/main" val="499746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What was your favorite project?</a:t>
            </a:r>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Tree>
    <p:extLst>
      <p:ext uri="{BB962C8B-B14F-4D97-AF65-F5344CB8AC3E}">
        <p14:creationId xmlns:p14="http://schemas.microsoft.com/office/powerpoint/2010/main" val="28405333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10749" r="1426"/>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4"/>
          <p:cNvSpPr txBox="1">
            <a:spLocks/>
          </p:cNvSpPr>
          <p:nvPr/>
        </p:nvSpPr>
        <p:spPr>
          <a:xfrm>
            <a:off x="5047013" y="981586"/>
            <a:ext cx="3681351" cy="3767835"/>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600" b="0" kern="1200">
                <a:solidFill>
                  <a:schemeClr val="accent1"/>
                </a:solidFill>
                <a:latin typeface="Arial" pitchFamily="34" charset="0"/>
                <a:ea typeface="+mj-ea"/>
                <a:cs typeface="Arial" pitchFamily="34" charset="0"/>
              </a:defRPr>
            </a:lvl1pPr>
          </a:lstStyle>
          <a:p>
            <a:r>
              <a:rPr lang="en-US" sz="3200" b="1" dirty="0" smtClean="0">
                <a:solidFill>
                  <a:schemeClr val="tx1"/>
                </a:solidFill>
              </a:rPr>
              <a:t>From </a:t>
            </a:r>
          </a:p>
          <a:p>
            <a:r>
              <a:rPr lang="en-US" sz="3200" b="1" dirty="0" smtClean="0">
                <a:solidFill>
                  <a:schemeClr val="tx1"/>
                </a:solidFill>
              </a:rPr>
              <a:t>Life Threatening</a:t>
            </a:r>
          </a:p>
          <a:p>
            <a:r>
              <a:rPr lang="en-US" sz="3200" b="1" dirty="0" smtClean="0">
                <a:solidFill>
                  <a:schemeClr val="tx1"/>
                </a:solidFill>
              </a:rPr>
              <a:t>Floods </a:t>
            </a:r>
          </a:p>
          <a:p>
            <a:r>
              <a:rPr lang="en-US" sz="3200" b="1" dirty="0" smtClean="0">
                <a:solidFill>
                  <a:schemeClr val="tx1"/>
                </a:solidFill>
              </a:rPr>
              <a:t>to </a:t>
            </a:r>
          </a:p>
          <a:p>
            <a:r>
              <a:rPr lang="en-US" sz="3200" b="1" dirty="0" smtClean="0">
                <a:solidFill>
                  <a:schemeClr val="tx1"/>
                </a:solidFill>
              </a:rPr>
              <a:t>Controlled Stormwater </a:t>
            </a:r>
          </a:p>
          <a:p>
            <a:r>
              <a:rPr lang="en-US" sz="3200" b="1" dirty="0" smtClean="0">
                <a:solidFill>
                  <a:schemeClr val="tx1"/>
                </a:solidFill>
              </a:rPr>
              <a:t>Flow </a:t>
            </a:r>
            <a:r>
              <a:rPr lang="en-US" sz="3200" dirty="0" smtClean="0">
                <a:solidFill>
                  <a:schemeClr val="tx1"/>
                </a:solidFill>
              </a:rPr>
              <a:t/>
            </a:r>
            <a:br>
              <a:rPr lang="en-US" sz="3200" dirty="0" smtClean="0">
                <a:solidFill>
                  <a:schemeClr val="tx1"/>
                </a:solidFill>
              </a:rPr>
            </a:br>
            <a:r>
              <a:rPr lang="en-US" sz="3200" dirty="0" smtClean="0">
                <a:solidFill>
                  <a:schemeClr val="tx1"/>
                </a:solidFill>
              </a:rPr>
              <a:t/>
            </a:r>
            <a:br>
              <a:rPr lang="en-US" sz="3200" dirty="0" smtClean="0">
                <a:solidFill>
                  <a:schemeClr val="tx1"/>
                </a:solidFill>
              </a:rPr>
            </a:br>
            <a:endParaRPr lang="en-US" sz="3200" dirty="0">
              <a:solidFill>
                <a:schemeClr val="bg1"/>
              </a:solidFill>
            </a:endParaRPr>
          </a:p>
        </p:txBody>
      </p:sp>
      <p:sp>
        <p:nvSpPr>
          <p:cNvPr id="7" name="Subtitle 6"/>
          <p:cNvSpPr txBox="1">
            <a:spLocks/>
          </p:cNvSpPr>
          <p:nvPr/>
        </p:nvSpPr>
        <p:spPr>
          <a:xfrm>
            <a:off x="-6239" y="6484513"/>
            <a:ext cx="8986344" cy="552450"/>
          </a:xfrm>
          <a:prstGeom prst="rect">
            <a:avLst/>
          </a:prstGeom>
        </p:spPr>
        <p:txBody>
          <a:bodyPr vert="horz" lIns="0" tIns="0" rIns="0" bIns="0" rtlCol="0">
            <a:noAutofit/>
          </a:bodyPr>
          <a:lstStyle>
            <a:lvl1pPr marL="0" indent="0" algn="l" defTabSz="914400" rtl="0" eaLnBrk="1" latinLnBrk="0" hangingPunct="1">
              <a:spcBef>
                <a:spcPts val="1200"/>
              </a:spcBef>
              <a:buClr>
                <a:schemeClr val="accent1"/>
              </a:buClr>
              <a:buFont typeface="Arial" pitchFamily="34" charset="0"/>
              <a:buNone/>
              <a:defRPr sz="2400" kern="1200">
                <a:solidFill>
                  <a:schemeClr val="tx1"/>
                </a:solidFill>
                <a:latin typeface="Arial" pitchFamily="34" charset="0"/>
                <a:ea typeface="+mn-ea"/>
                <a:cs typeface="Arial" pitchFamily="34" charset="0"/>
              </a:defRPr>
            </a:lvl1pPr>
            <a:lvl2pPr marL="457200" indent="0" algn="ctr" defTabSz="914400" rtl="0" eaLnBrk="1" latinLnBrk="0" hangingPunct="1">
              <a:spcBef>
                <a:spcPts val="400"/>
              </a:spcBef>
              <a:buClr>
                <a:schemeClr val="accent1"/>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spcBef>
                <a:spcPct val="20000"/>
              </a:spcBef>
              <a:buClr>
                <a:schemeClr val="accent1"/>
              </a:buClr>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r"/>
            <a:r>
              <a:rPr lang="en-US" dirty="0">
                <a:solidFill>
                  <a:schemeClr val="bg1"/>
                </a:solidFill>
              </a:rPr>
              <a:t>6th Global Leadership Forum F</a:t>
            </a:r>
            <a:r>
              <a:rPr lang="en-US" dirty="0" smtClean="0">
                <a:solidFill>
                  <a:schemeClr val="bg1"/>
                </a:solidFill>
              </a:rPr>
              <a:t>ebruary 2013</a:t>
            </a:r>
            <a:endParaRPr lang="en-US" dirty="0">
              <a:solidFill>
                <a:schemeClr val="bg1"/>
              </a:solidFill>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6932" y="47413"/>
            <a:ext cx="1633173" cy="580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525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20261"/>
            <a:ext cx="8686801" cy="804041"/>
          </a:xfrm>
        </p:spPr>
        <p:txBody>
          <a:bodyPr/>
          <a:lstStyle/>
          <a:p>
            <a:r>
              <a:rPr lang="en-US" dirty="0" smtClean="0"/>
              <a:t>Jeddah is home to 3.5 million people and </a:t>
            </a:r>
            <a:br>
              <a:rPr lang="en-US" dirty="0" smtClean="0"/>
            </a:br>
            <a:r>
              <a:rPr lang="en-US" dirty="0" smtClean="0"/>
              <a:t>principle gateway to Mecca</a:t>
            </a:r>
            <a:endParaRPr lang="en-US" dirty="0"/>
          </a:p>
        </p:txBody>
      </p:sp>
      <p:sp>
        <p:nvSpPr>
          <p:cNvPr id="4" name="Content Placeholder 3"/>
          <p:cNvSpPr>
            <a:spLocks noGrp="1"/>
          </p:cNvSpPr>
          <p:nvPr>
            <p:ph sz="half" idx="1"/>
          </p:nvPr>
        </p:nvSpPr>
        <p:spPr>
          <a:xfrm>
            <a:off x="457200" y="4845240"/>
            <a:ext cx="3932238" cy="1555560"/>
          </a:xfrm>
        </p:spPr>
        <p:txBody>
          <a:bodyPr/>
          <a:lstStyle/>
          <a:p>
            <a:r>
              <a:rPr lang="en-US" dirty="0" smtClean="0"/>
              <a:t>Largest Port on the Red Sea</a:t>
            </a:r>
          </a:p>
          <a:p>
            <a:r>
              <a:rPr lang="en-US" dirty="0" smtClean="0"/>
              <a:t>Comprised of 135 districts</a:t>
            </a:r>
          </a:p>
        </p:txBody>
      </p:sp>
      <p:sp>
        <p:nvSpPr>
          <p:cNvPr id="10" name="Content Placeholder 9"/>
          <p:cNvSpPr>
            <a:spLocks noGrp="1"/>
          </p:cNvSpPr>
          <p:nvPr>
            <p:ph sz="half" idx="2"/>
          </p:nvPr>
        </p:nvSpPr>
        <p:spPr>
          <a:xfrm>
            <a:off x="4754562" y="4845240"/>
            <a:ext cx="3932237" cy="1555560"/>
          </a:xfrm>
        </p:spPr>
        <p:txBody>
          <a:bodyPr/>
          <a:lstStyle/>
          <a:p>
            <a:r>
              <a:rPr lang="en-US" dirty="0" smtClean="0"/>
              <a:t>Rainfall 2.1” annually </a:t>
            </a:r>
          </a:p>
          <a:p>
            <a:r>
              <a:rPr lang="en-US" dirty="0" smtClean="0"/>
              <a:t>Except on two days when </a:t>
            </a:r>
            <a:br>
              <a:rPr lang="en-US" dirty="0" smtClean="0"/>
            </a:br>
            <a:r>
              <a:rPr lang="en-US" dirty="0" smtClean="0"/>
              <a:t>nearly double the amount </a:t>
            </a:r>
            <a:br>
              <a:rPr lang="en-US" dirty="0" smtClean="0"/>
            </a:br>
            <a:r>
              <a:rPr lang="en-US" dirty="0" smtClean="0"/>
              <a:t>fell on each day</a:t>
            </a:r>
          </a:p>
          <a:p>
            <a:endParaRPr lang="en-US" dirty="0"/>
          </a:p>
        </p:txBody>
      </p:sp>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 t="5864" r="1" b="-1"/>
          <a:stretch/>
        </p:blipFill>
        <p:spPr bwMode="auto">
          <a:xfrm>
            <a:off x="0" y="1438275"/>
            <a:ext cx="9144000" cy="3086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86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1000" fill="hold"/>
                                        <p:tgtEl>
                                          <p:spTgt spid="10">
                                            <p:txEl>
                                              <p:pRg st="1" end="1"/>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Jeddah is located in the Kingdom of Saudi Arabia </a:t>
            </a:r>
            <a:endParaRPr lang="en-US" dirty="0"/>
          </a:p>
        </p:txBody>
      </p:sp>
      <p:sp>
        <p:nvSpPr>
          <p:cNvPr id="3" name="Content Placeholder 2"/>
          <p:cNvSpPr>
            <a:spLocks noGrp="1"/>
          </p:cNvSpPr>
          <p:nvPr>
            <p:ph sz="half" idx="1"/>
          </p:nvPr>
        </p:nvSpPr>
        <p:spPr/>
        <p:txBody>
          <a:bodyPr/>
          <a:lstStyle/>
          <a:p>
            <a:endParaRPr lang="en-US" dirty="0"/>
          </a:p>
        </p:txBody>
      </p:sp>
      <p:sp>
        <p:nvSpPr>
          <p:cNvPr id="5" name="Slide Number Placeholder 4"/>
          <p:cNvSpPr>
            <a:spLocks noGrp="1"/>
          </p:cNvSpPr>
          <p:nvPr>
            <p:ph type="sldNum" sz="quarter" idx="12"/>
          </p:nvPr>
        </p:nvSpPr>
        <p:spPr/>
        <p:txBody>
          <a:bodyPr/>
          <a:lstStyle/>
          <a:p>
            <a:fld id="{292FEF09-04D1-447B-9F98-7000E0D5D333}" type="slidenum">
              <a:rPr lang="en-US" smtClean="0"/>
              <a:pPr/>
              <a:t>16</a:t>
            </a:fld>
            <a:endParaRPr lang="en-US" dirty="0"/>
          </a:p>
        </p:txBody>
      </p:sp>
      <p:pic>
        <p:nvPicPr>
          <p:cNvPr id="6" name="Picture 3"/>
          <p:cNvPicPr>
            <a:picLocks noChangeAspect="1" noChangeArrowheads="1"/>
          </p:cNvPicPr>
          <p:nvPr/>
        </p:nvPicPr>
        <p:blipFill>
          <a:blip r:embed="rId3" cstate="screen"/>
          <a:srcRect/>
          <a:stretch>
            <a:fillRect/>
          </a:stretch>
        </p:blipFill>
        <p:spPr bwMode="auto">
          <a:xfrm>
            <a:off x="6439752" y="1861001"/>
            <a:ext cx="2333813" cy="3825424"/>
          </a:xfrm>
          <a:prstGeom prst="rect">
            <a:avLst/>
          </a:prstGeom>
          <a:noFill/>
          <a:ln w="9525">
            <a:noFill/>
            <a:miter lim="800000"/>
            <a:headEnd/>
            <a:tailEnd/>
          </a:ln>
        </p:spPr>
      </p:pic>
      <p:pic>
        <p:nvPicPr>
          <p:cNvPr id="7" name="Picture 2"/>
          <p:cNvPicPr>
            <a:picLocks noChangeAspect="1" noChangeArrowheads="1"/>
          </p:cNvPicPr>
          <p:nvPr/>
        </p:nvPicPr>
        <p:blipFill>
          <a:blip r:embed="rId4" cstate="screen"/>
          <a:srcRect/>
          <a:stretch>
            <a:fillRect/>
          </a:stretch>
        </p:blipFill>
        <p:spPr bwMode="auto">
          <a:xfrm>
            <a:off x="476038" y="1828799"/>
            <a:ext cx="4987074" cy="3841987"/>
          </a:xfrm>
          <a:prstGeom prst="rect">
            <a:avLst/>
          </a:prstGeom>
          <a:noFill/>
          <a:ln w="9525">
            <a:noFill/>
            <a:miter lim="800000"/>
            <a:headEnd/>
            <a:tailEnd/>
          </a:ln>
        </p:spPr>
      </p:pic>
      <p:cxnSp>
        <p:nvCxnSpPr>
          <p:cNvPr id="8" name="Straight Arrow Connector 7"/>
          <p:cNvCxnSpPr>
            <a:stCxn id="9" idx="6"/>
          </p:cNvCxnSpPr>
          <p:nvPr/>
        </p:nvCxnSpPr>
        <p:spPr>
          <a:xfrm flipV="1">
            <a:off x="2634711" y="3886200"/>
            <a:ext cx="4299489" cy="225676"/>
          </a:xfrm>
          <a:prstGeom prst="straightConnector1">
            <a:avLst/>
          </a:prstGeom>
          <a:ln w="50800" cmpd="dbl">
            <a:solidFill>
              <a:schemeClr val="accent2">
                <a:lumMod val="60000"/>
                <a:lumOff val="40000"/>
              </a:schemeClr>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bwMode="white">
          <a:xfrm rot="19682614">
            <a:off x="2414630" y="3924001"/>
            <a:ext cx="238125" cy="501784"/>
          </a:xfrm>
          <a:prstGeom prst="ellipse">
            <a:avLst/>
          </a:prstGeom>
          <a:noFill/>
          <a:ln w="57150" cmpd="dbl">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600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Disastrous flash flooding PROBLEMS devastate Jeddah and cause major damage and loss of life</a:t>
            </a:r>
            <a:endParaRPr lang="en-US" dirty="0"/>
          </a:p>
        </p:txBody>
      </p:sp>
      <p:sp>
        <p:nvSpPr>
          <p:cNvPr id="17" name="Text Placeholder 16"/>
          <p:cNvSpPr>
            <a:spLocks noGrp="1"/>
          </p:cNvSpPr>
          <p:nvPr>
            <p:ph sz="half" idx="1"/>
          </p:nvPr>
        </p:nvSpPr>
        <p:spPr>
          <a:xfrm>
            <a:off x="457200" y="5568286"/>
            <a:ext cx="3932238" cy="808897"/>
          </a:xfrm>
        </p:spPr>
        <p:txBody>
          <a:bodyPr/>
          <a:lstStyle/>
          <a:p>
            <a:r>
              <a:rPr lang="en-US" dirty="0" smtClean="0"/>
              <a:t>3.5” of rain in 4 hours on </a:t>
            </a:r>
            <a:br>
              <a:rPr lang="en-US" dirty="0" smtClean="0"/>
            </a:br>
            <a:r>
              <a:rPr lang="en-US" dirty="0" smtClean="0"/>
              <a:t>November 25, 2009</a:t>
            </a:r>
          </a:p>
        </p:txBody>
      </p:sp>
      <p:sp>
        <p:nvSpPr>
          <p:cNvPr id="2" name="Content Placeholder 1"/>
          <p:cNvSpPr>
            <a:spLocks noGrp="1"/>
          </p:cNvSpPr>
          <p:nvPr>
            <p:ph sz="half" idx="2"/>
          </p:nvPr>
        </p:nvSpPr>
        <p:spPr>
          <a:xfrm>
            <a:off x="4754562" y="5568286"/>
            <a:ext cx="3932237" cy="808897"/>
          </a:xfrm>
        </p:spPr>
        <p:txBody>
          <a:bodyPr/>
          <a:lstStyle/>
          <a:p>
            <a:r>
              <a:rPr lang="en-US" dirty="0"/>
              <a:t>4” of rain </a:t>
            </a:r>
            <a:r>
              <a:rPr lang="en-US" dirty="0" smtClean="0"/>
              <a:t>in </a:t>
            </a:r>
            <a:r>
              <a:rPr lang="en-US" dirty="0"/>
              <a:t>4 hours on </a:t>
            </a:r>
            <a:br>
              <a:rPr lang="en-US" dirty="0"/>
            </a:br>
            <a:r>
              <a:rPr lang="en-US" dirty="0"/>
              <a:t>January 26, </a:t>
            </a:r>
            <a:r>
              <a:rPr lang="en-US" dirty="0" smtClean="0"/>
              <a:t>2011</a:t>
            </a:r>
            <a:endParaRPr lang="en-US" dirty="0"/>
          </a:p>
        </p:txBody>
      </p:sp>
      <p:sp>
        <p:nvSpPr>
          <p:cNvPr id="4" name="Slide Number Placeholder 3"/>
          <p:cNvSpPr>
            <a:spLocks noGrp="1"/>
          </p:cNvSpPr>
          <p:nvPr>
            <p:ph type="sldNum" sz="quarter" idx="12"/>
          </p:nvPr>
        </p:nvSpPr>
        <p:spPr/>
        <p:txBody>
          <a:bodyPr/>
          <a:lstStyle/>
          <a:p>
            <a:fld id="{292FEF09-04D1-447B-9F98-7000E0D5D333}" type="slidenum">
              <a:rPr lang="en-US" smtClean="0"/>
              <a:pPr/>
              <a:t>17</a:t>
            </a:fld>
            <a:endParaRPr lang="en-US" dirty="0"/>
          </a:p>
        </p:txBody>
      </p:sp>
      <p:sp>
        <p:nvSpPr>
          <p:cNvPr id="31" name="Content Placeholder 2"/>
          <p:cNvSpPr txBox="1">
            <a:spLocks/>
          </p:cNvSpPr>
          <p:nvPr/>
        </p:nvSpPr>
        <p:spPr>
          <a:xfrm>
            <a:off x="5936205" y="1767392"/>
            <a:ext cx="2761872" cy="571068"/>
          </a:xfrm>
          <a:prstGeom prst="rect">
            <a:avLst/>
          </a:prstGeom>
        </p:spPr>
        <p:txBody>
          <a:bodyPr vert="horz" lIns="0" tIns="0" rIns="0" bIns="0" rtlCol="0">
            <a:noAutofit/>
          </a:bodyPr>
          <a:lstStyle>
            <a:lvl1pPr marL="173038" indent="-173038" algn="l" defTabSz="914400" rtl="0" eaLnBrk="1" latinLnBrk="0" hangingPunct="1">
              <a:spcBef>
                <a:spcPts val="1200"/>
              </a:spcBef>
              <a:buClr>
                <a:schemeClr val="accent1"/>
              </a:buClr>
              <a:buFont typeface="Arial" pitchFamily="34" charset="0"/>
              <a:buChar char="•"/>
              <a:defRPr sz="24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35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Clr>
                <a:schemeClr val="accent1"/>
              </a:buClr>
              <a:buFont typeface="Arial" pitchFamily="34" charset="0"/>
              <a:buChar char="•"/>
              <a:defRPr sz="18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pic>
        <p:nvPicPr>
          <p:cNvPr id="37" name="Picture 2" descr="http://www.theepochtimes.com/n2/images/stories/large/2009/11/30/flood-93437173.jpg"/>
          <p:cNvPicPr>
            <a:picLocks noChangeAspect="1" noChangeArrowheads="1"/>
          </p:cNvPicPr>
          <p:nvPr/>
        </p:nvPicPr>
        <p:blipFill rotWithShape="1">
          <a:blip r:embed="rId3" cstate="print"/>
          <a:srcRect/>
          <a:stretch/>
        </p:blipFill>
        <p:spPr bwMode="auto">
          <a:xfrm>
            <a:off x="3924455" y="1855788"/>
            <a:ext cx="4673625" cy="3502102"/>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66" y="1862944"/>
            <a:ext cx="3300270" cy="349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solutions prioritized from urgent </a:t>
            </a:r>
            <a:br>
              <a:rPr lang="en-US" dirty="0" smtClean="0"/>
            </a:br>
            <a:r>
              <a:rPr lang="en-US" dirty="0" smtClean="0"/>
              <a:t>to long-term to prepare for the future</a:t>
            </a:r>
            <a:endParaRPr lang="en-US" dirty="0"/>
          </a:p>
        </p:txBody>
      </p:sp>
      <p:sp>
        <p:nvSpPr>
          <p:cNvPr id="4" name="Slide Number Placeholder 3"/>
          <p:cNvSpPr>
            <a:spLocks noGrp="1"/>
          </p:cNvSpPr>
          <p:nvPr>
            <p:ph type="sldNum" sz="quarter" idx="12"/>
          </p:nvPr>
        </p:nvSpPr>
        <p:spPr/>
        <p:txBody>
          <a:bodyPr/>
          <a:lstStyle/>
          <a:p>
            <a:fld id="{292FEF09-04D1-447B-9F98-7000E0D5D333}" type="slidenum">
              <a:rPr lang="en-US" smtClean="0"/>
              <a:pPr/>
              <a:t>18</a:t>
            </a:fld>
            <a:endParaRPr lang="en-US" dirty="0"/>
          </a:p>
        </p:txBody>
      </p:sp>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solutions</a:t>
            </a:r>
          </a:p>
        </p:txBody>
      </p:sp>
      <p:pic>
        <p:nvPicPr>
          <p:cNvPr id="14338" name="Picture 2"/>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285" t="14757" r="16884" b="25712"/>
          <a:stretch/>
        </p:blipFill>
        <p:spPr bwMode="auto">
          <a:xfrm>
            <a:off x="-1" y="1686334"/>
            <a:ext cx="9141593" cy="517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477838" y="1855788"/>
            <a:ext cx="1119741" cy="61751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latin typeface="Arial Black" pitchFamily="34" charset="0"/>
              </a:rPr>
              <a:t>NORTH</a:t>
            </a:r>
            <a:endParaRPr lang="en-US" sz="1000" dirty="0">
              <a:latin typeface="Arial Black" pitchFamily="34" charset="0"/>
            </a:endParaRPr>
          </a:p>
        </p:txBody>
      </p:sp>
    </p:spTree>
    <p:extLst>
      <p:ext uri="{BB962C8B-B14F-4D97-AF65-F5344CB8AC3E}">
        <p14:creationId xmlns:p14="http://schemas.microsoft.com/office/powerpoint/2010/main" val="2825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841821459"/>
              </p:ext>
            </p:extLst>
          </p:nvPr>
        </p:nvGraphicFramePr>
        <p:xfrm>
          <a:off x="477838" y="786812"/>
          <a:ext cx="8144540" cy="5383530"/>
        </p:xfrm>
        <a:graphic>
          <a:graphicData uri="http://schemas.openxmlformats.org/drawingml/2006/table">
            <a:tbl>
              <a:tblPr firstRow="1" bandRow="1">
                <a:tableStyleId>{5C22544A-7EE6-4342-B048-85BDC9FD1C3A}</a:tableStyleId>
              </a:tblPr>
              <a:tblGrid>
                <a:gridCol w="1276066"/>
                <a:gridCol w="1674952"/>
                <a:gridCol w="5193522"/>
              </a:tblGrid>
              <a:tr h="274320">
                <a:tc>
                  <a:txBody>
                    <a:bodyPr/>
                    <a:lstStyle/>
                    <a:p>
                      <a:pPr algn="ctr" fontAlgn="b"/>
                      <a:r>
                        <a:rPr lang="en-US" sz="1800" b="1" i="0" u="none" strike="noStrike" dirty="0">
                          <a:solidFill>
                            <a:schemeClr val="bg1"/>
                          </a:solidFill>
                          <a:latin typeface="+mj-lt"/>
                        </a:rPr>
                        <a:t>Phase Solutions</a:t>
                      </a:r>
                    </a:p>
                  </a:txBody>
                  <a:tcPr marL="9525" marR="9525" marT="9525" marB="0" anchor="b"/>
                </a:tc>
                <a:tc>
                  <a:txBody>
                    <a:bodyPr/>
                    <a:lstStyle/>
                    <a:p>
                      <a:pPr algn="l" rtl="0" fontAlgn="t"/>
                      <a:r>
                        <a:rPr lang="en-US" sz="1800" b="1" i="0" u="none" strike="noStrike" dirty="0">
                          <a:solidFill>
                            <a:srgbClr val="FFFFFF"/>
                          </a:solidFill>
                          <a:latin typeface="+mj-lt"/>
                        </a:rPr>
                        <a:t>Status </a:t>
                      </a:r>
                    </a:p>
                  </a:txBody>
                  <a:tcPr marL="9525" marR="9525" marT="9525" marB="0"/>
                </a:tc>
                <a:tc>
                  <a:txBody>
                    <a:bodyPr/>
                    <a:lstStyle/>
                    <a:p>
                      <a:pPr algn="l" rtl="0" fontAlgn="t"/>
                      <a:r>
                        <a:rPr lang="en-US" sz="1800" b="1" i="0" u="none" strike="noStrike" dirty="0">
                          <a:solidFill>
                            <a:srgbClr val="FFFFFF"/>
                          </a:solidFill>
                          <a:latin typeface="+mj-lt"/>
                        </a:rPr>
                        <a:t>Title </a:t>
                      </a:r>
                    </a:p>
                  </a:txBody>
                  <a:tcPr marL="9525" marR="9525" marT="9525" marB="0"/>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a:solidFill>
                            <a:srgbClr val="000000"/>
                          </a:solidFill>
                          <a:latin typeface="+mj-lt"/>
                        </a:rPr>
                        <a:t>Al Samer Dam </a:t>
                      </a: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a:solidFill>
                            <a:srgbClr val="000000"/>
                          </a:solidFill>
                          <a:latin typeface="+mj-lt"/>
                        </a:rPr>
                        <a:t>UM Al Khair Dam </a:t>
                      </a: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smtClean="0">
                          <a:solidFill>
                            <a:srgbClr val="000000"/>
                          </a:solidFill>
                          <a:latin typeface="+mj-lt"/>
                        </a:rPr>
                        <a:t>Ghaia Dam – GHA-2</a:t>
                      </a:r>
                      <a:endParaRPr lang="en-US" sz="1800" b="0" i="0" u="none" strike="noStrike" dirty="0">
                        <a:solidFill>
                          <a:srgbClr val="000000"/>
                        </a:solidFill>
                        <a:latin typeface="+mj-lt"/>
                      </a:endParaRP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smtClean="0">
                          <a:solidFill>
                            <a:srgbClr val="000000"/>
                          </a:solidFill>
                          <a:latin typeface="+mj-lt"/>
                        </a:rPr>
                        <a:t>Um Hablian Dam - UHA-2</a:t>
                      </a:r>
                      <a:endParaRPr lang="en-US" sz="1800" b="0" i="0" u="none" strike="noStrike" dirty="0">
                        <a:solidFill>
                          <a:srgbClr val="000000"/>
                        </a:solidFill>
                        <a:latin typeface="+mj-lt"/>
                      </a:endParaRP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smtClean="0">
                          <a:solidFill>
                            <a:srgbClr val="000000"/>
                          </a:solidFill>
                          <a:latin typeface="+mj-lt"/>
                        </a:rPr>
                        <a:t>Dagbhag</a:t>
                      </a:r>
                      <a:r>
                        <a:rPr lang="en-US" sz="1800" b="0" i="0" u="none" strike="noStrike" baseline="0" dirty="0" smtClean="0">
                          <a:solidFill>
                            <a:srgbClr val="000000"/>
                          </a:solidFill>
                          <a:latin typeface="+mj-lt"/>
                        </a:rPr>
                        <a:t> Dam - </a:t>
                      </a:r>
                      <a:r>
                        <a:rPr lang="en-US" sz="1800" b="0" i="0" u="none" strike="noStrike" dirty="0" smtClean="0">
                          <a:solidFill>
                            <a:srgbClr val="000000"/>
                          </a:solidFill>
                          <a:latin typeface="+mj-lt"/>
                        </a:rPr>
                        <a:t>DAG-2</a:t>
                      </a:r>
                      <a:endParaRPr lang="en-US" sz="1800" b="0" i="0" u="none" strike="noStrike" dirty="0">
                        <a:solidFill>
                          <a:srgbClr val="000000"/>
                        </a:solidFill>
                        <a:latin typeface="+mj-lt"/>
                      </a:endParaRP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smtClean="0">
                          <a:solidFill>
                            <a:srgbClr val="000000"/>
                          </a:solidFill>
                          <a:latin typeface="+mj-lt"/>
                        </a:rPr>
                        <a:t>Braiman Dam - BRA-2</a:t>
                      </a:r>
                      <a:endParaRPr lang="en-US" sz="1800" b="0" i="0" u="none" strike="noStrike" dirty="0">
                        <a:solidFill>
                          <a:srgbClr val="000000"/>
                        </a:solidFill>
                        <a:latin typeface="+mj-lt"/>
                      </a:endParaRP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smtClean="0">
                          <a:solidFill>
                            <a:srgbClr val="000000"/>
                          </a:solidFill>
                          <a:latin typeface="+mj-lt"/>
                        </a:rPr>
                        <a:t>Ghulail Dam - GHU-3</a:t>
                      </a:r>
                      <a:endParaRPr lang="en-US" sz="1800" b="0" i="0" u="none" strike="noStrike" dirty="0">
                        <a:solidFill>
                          <a:srgbClr val="000000"/>
                        </a:solidFill>
                        <a:latin typeface="+mj-lt"/>
                      </a:endParaRP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a:solidFill>
                            <a:srgbClr val="000000"/>
                          </a:solidFill>
                          <a:latin typeface="+mj-lt"/>
                        </a:rPr>
                        <a:t>Eastern Channel </a:t>
                      </a: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On Going</a:t>
                      </a:r>
                    </a:p>
                  </a:txBody>
                  <a:tcPr marL="9525" marR="9525" marT="9525" marB="0" anchor="ctr"/>
                </a:tc>
                <a:tc>
                  <a:txBody>
                    <a:bodyPr/>
                    <a:lstStyle/>
                    <a:p>
                      <a:pPr algn="l" rtl="0" fontAlgn="t"/>
                      <a:r>
                        <a:rPr lang="en-US" sz="1800" b="0" i="0" u="none" strike="noStrike" dirty="0">
                          <a:solidFill>
                            <a:srgbClr val="000000"/>
                          </a:solidFill>
                          <a:latin typeface="+mj-lt"/>
                        </a:rPr>
                        <a:t>Airport Outfall </a:t>
                      </a: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a:solidFill>
                            <a:srgbClr val="000000"/>
                          </a:solidFill>
                          <a:latin typeface="+mj-lt"/>
                        </a:rPr>
                        <a:t>Northern Channel </a:t>
                      </a:r>
                    </a:p>
                  </a:txBody>
                  <a:tcPr marL="9525" marR="9525" marT="9525" marB="0" anchor="ctr"/>
                </a:tc>
              </a:tr>
              <a:tr h="274320">
                <a:tc>
                  <a:txBody>
                    <a:bodyPr/>
                    <a:lstStyle/>
                    <a:p>
                      <a:pPr algn="ctr" fontAlgn="b"/>
                      <a:r>
                        <a:rPr lang="en-US" sz="1800" b="0" i="0" u="none" strike="noStrike" dirty="0">
                          <a:solidFill>
                            <a:srgbClr val="000000"/>
                          </a:solidFill>
                          <a:latin typeface="+mj-lt"/>
                        </a:rPr>
                        <a:t>I</a:t>
                      </a:r>
                    </a:p>
                  </a:txBody>
                  <a:tcPr marL="9525" marR="9525" marT="9525" marB="0" anchor="ctr"/>
                </a:tc>
                <a:tc>
                  <a:txBody>
                    <a:bodyPr/>
                    <a:lstStyle/>
                    <a:p>
                      <a:pPr algn="l" fontAlgn="t"/>
                      <a:r>
                        <a:rPr lang="en-US" sz="1800" b="0" i="0" u="none" strike="noStrike" dirty="0">
                          <a:solidFill>
                            <a:srgbClr val="000000"/>
                          </a:solidFill>
                          <a:latin typeface="+mj-lt"/>
                        </a:rPr>
                        <a:t>Constructed</a:t>
                      </a:r>
                    </a:p>
                  </a:txBody>
                  <a:tcPr marL="9525" marR="9525" marT="9525" marB="0" anchor="ctr"/>
                </a:tc>
                <a:tc>
                  <a:txBody>
                    <a:bodyPr/>
                    <a:lstStyle/>
                    <a:p>
                      <a:pPr algn="l" rtl="0" fontAlgn="t"/>
                      <a:r>
                        <a:rPr lang="en-US" sz="1800" b="0" i="0" u="none" strike="noStrike" dirty="0">
                          <a:solidFill>
                            <a:srgbClr val="000000"/>
                          </a:solidFill>
                          <a:latin typeface="+mj-lt"/>
                        </a:rPr>
                        <a:t>Southern Channel </a:t>
                      </a:r>
                    </a:p>
                  </a:txBody>
                  <a:tcPr marL="9525" marR="9525" marT="9525" marB="0" anchor="ctr"/>
                </a:tc>
              </a:tr>
              <a:tr h="274320">
                <a:tc>
                  <a:txBody>
                    <a:bodyPr/>
                    <a:lstStyle/>
                    <a:p>
                      <a:pPr algn="ctr" fontAlgn="b"/>
                      <a:r>
                        <a:rPr lang="en-US" sz="1800" b="0" i="0" u="none" strike="noStrike" dirty="0">
                          <a:solidFill>
                            <a:srgbClr val="000000"/>
                          </a:solidFill>
                          <a:latin typeface="+mj-lt"/>
                        </a:rPr>
                        <a:t>II</a:t>
                      </a:r>
                    </a:p>
                  </a:txBody>
                  <a:tcPr marL="9525" marR="9525" marT="9525" marB="0" anchor="ctr"/>
                </a:tc>
                <a:tc>
                  <a:txBody>
                    <a:bodyPr/>
                    <a:lstStyle/>
                    <a:p>
                      <a:pPr algn="l" fontAlgn="t"/>
                      <a:r>
                        <a:rPr lang="en-US" sz="1800" b="0" i="0" u="none" strike="noStrike" dirty="0">
                          <a:solidFill>
                            <a:srgbClr val="000000"/>
                          </a:solidFill>
                          <a:latin typeface="+mj-lt"/>
                        </a:rPr>
                        <a:t>Tender</a:t>
                      </a:r>
                    </a:p>
                  </a:txBody>
                  <a:tcPr marL="9525" marR="9525" marT="9525" marB="0" anchor="ctr"/>
                </a:tc>
                <a:tc>
                  <a:txBody>
                    <a:bodyPr/>
                    <a:lstStyle/>
                    <a:p>
                      <a:pPr algn="l" rtl="0" fontAlgn="t"/>
                      <a:r>
                        <a:rPr lang="en-US" sz="1800" b="0" i="0" u="none" strike="noStrike" dirty="0">
                          <a:solidFill>
                            <a:srgbClr val="000000"/>
                          </a:solidFill>
                          <a:latin typeface="+mj-lt"/>
                        </a:rPr>
                        <a:t>Misk Lake Dam </a:t>
                      </a:r>
                    </a:p>
                  </a:txBody>
                  <a:tcPr marL="9525" marR="9525" marT="9525" marB="0" anchor="ctr"/>
                </a:tc>
              </a:tr>
              <a:tr h="274320">
                <a:tc>
                  <a:txBody>
                    <a:bodyPr/>
                    <a:lstStyle/>
                    <a:p>
                      <a:pPr algn="ctr" fontAlgn="b"/>
                      <a:r>
                        <a:rPr lang="en-US" sz="1800" b="0" i="0" u="none" strike="noStrike" dirty="0">
                          <a:solidFill>
                            <a:srgbClr val="000000"/>
                          </a:solidFill>
                          <a:latin typeface="+mj-lt"/>
                        </a:rPr>
                        <a:t>II</a:t>
                      </a:r>
                    </a:p>
                  </a:txBody>
                  <a:tcPr marL="9525" marR="9525" marT="9525" marB="0" anchor="ctr"/>
                </a:tc>
                <a:tc>
                  <a:txBody>
                    <a:bodyPr/>
                    <a:lstStyle/>
                    <a:p>
                      <a:pPr algn="l" fontAlgn="t"/>
                      <a:r>
                        <a:rPr lang="en-US" sz="1800" b="0" i="0" u="none" strike="noStrike" dirty="0">
                          <a:solidFill>
                            <a:srgbClr val="000000"/>
                          </a:solidFill>
                          <a:latin typeface="+mj-lt"/>
                        </a:rPr>
                        <a:t>Tender</a:t>
                      </a:r>
                    </a:p>
                  </a:txBody>
                  <a:tcPr marL="9525" marR="9525" marT="9525" marB="0" anchor="ctr"/>
                </a:tc>
                <a:tc>
                  <a:txBody>
                    <a:bodyPr/>
                    <a:lstStyle/>
                    <a:p>
                      <a:pPr algn="l" rtl="0" fontAlgn="t"/>
                      <a:r>
                        <a:rPr lang="en-US" sz="1800" b="0" i="0" u="none" strike="noStrike" dirty="0">
                          <a:solidFill>
                            <a:srgbClr val="000000"/>
                          </a:solidFill>
                          <a:latin typeface="+mj-lt"/>
                        </a:rPr>
                        <a:t>Emergency Dam </a:t>
                      </a:r>
                    </a:p>
                  </a:txBody>
                  <a:tcPr marL="9525" marR="9525" marT="9525" marB="0" anchor="ctr"/>
                </a:tc>
              </a:tr>
              <a:tr h="274320">
                <a:tc>
                  <a:txBody>
                    <a:bodyPr/>
                    <a:lstStyle/>
                    <a:p>
                      <a:pPr algn="ctr" fontAlgn="b"/>
                      <a:r>
                        <a:rPr lang="en-US" sz="1800" b="0" i="0" u="none" strike="noStrike" dirty="0">
                          <a:solidFill>
                            <a:srgbClr val="000000"/>
                          </a:solidFill>
                          <a:latin typeface="+mj-lt"/>
                        </a:rPr>
                        <a:t>II</a:t>
                      </a:r>
                    </a:p>
                  </a:txBody>
                  <a:tcPr marL="9525" marR="9525" marT="9525" marB="0" anchor="ctr"/>
                </a:tc>
                <a:tc>
                  <a:txBody>
                    <a:bodyPr/>
                    <a:lstStyle/>
                    <a:p>
                      <a:pPr algn="l" fontAlgn="t"/>
                      <a:r>
                        <a:rPr lang="en-US" sz="1800" b="0" i="0" u="none" strike="noStrike" dirty="0">
                          <a:solidFill>
                            <a:srgbClr val="000000"/>
                          </a:solidFill>
                          <a:latin typeface="+mj-lt"/>
                        </a:rPr>
                        <a:t>Tender</a:t>
                      </a:r>
                    </a:p>
                  </a:txBody>
                  <a:tcPr marL="9525" marR="9525" marT="9525" marB="0" anchor="ctr"/>
                </a:tc>
                <a:tc>
                  <a:txBody>
                    <a:bodyPr/>
                    <a:lstStyle/>
                    <a:p>
                      <a:pPr algn="l" rtl="0" fontAlgn="t"/>
                      <a:r>
                        <a:rPr lang="en-US" sz="1800" b="0" i="0" u="none" strike="noStrike" dirty="0">
                          <a:solidFill>
                            <a:srgbClr val="000000"/>
                          </a:solidFill>
                          <a:latin typeface="+mj-lt"/>
                        </a:rPr>
                        <a:t>Quraa &amp; Muraygh Channels </a:t>
                      </a:r>
                    </a:p>
                  </a:txBody>
                  <a:tcPr marL="9525" marR="9525" marT="9525" marB="0" anchor="ctr"/>
                </a:tc>
              </a:tr>
              <a:tr h="274320">
                <a:tc>
                  <a:txBody>
                    <a:bodyPr/>
                    <a:lstStyle/>
                    <a:p>
                      <a:pPr algn="ctr" fontAlgn="b"/>
                      <a:r>
                        <a:rPr lang="en-US" sz="1800" b="0" i="0" u="none" strike="noStrike" dirty="0">
                          <a:solidFill>
                            <a:srgbClr val="000000"/>
                          </a:solidFill>
                          <a:latin typeface="+mj-lt"/>
                        </a:rPr>
                        <a:t>II</a:t>
                      </a:r>
                    </a:p>
                  </a:txBody>
                  <a:tcPr marL="9525" marR="9525" marT="9525" marB="0" anchor="ctr"/>
                </a:tc>
                <a:tc>
                  <a:txBody>
                    <a:bodyPr/>
                    <a:lstStyle/>
                    <a:p>
                      <a:pPr algn="l" fontAlgn="t"/>
                      <a:r>
                        <a:rPr lang="en-US" sz="1800" b="0" i="0" u="none" strike="noStrike" dirty="0">
                          <a:solidFill>
                            <a:srgbClr val="000000"/>
                          </a:solidFill>
                          <a:latin typeface="+mj-lt"/>
                        </a:rPr>
                        <a:t>Tender</a:t>
                      </a:r>
                    </a:p>
                  </a:txBody>
                  <a:tcPr marL="9525" marR="9525" marT="9525" marB="0" anchor="ctr"/>
                </a:tc>
                <a:tc>
                  <a:txBody>
                    <a:bodyPr/>
                    <a:lstStyle/>
                    <a:p>
                      <a:pPr algn="l" rtl="0" fontAlgn="t"/>
                      <a:r>
                        <a:rPr lang="en-US" sz="1800" b="0" i="0" u="none" strike="noStrike" dirty="0">
                          <a:solidFill>
                            <a:srgbClr val="000000"/>
                          </a:solidFill>
                          <a:latin typeface="+mj-lt"/>
                        </a:rPr>
                        <a:t>Khumra Channels </a:t>
                      </a:r>
                    </a:p>
                  </a:txBody>
                  <a:tcPr marL="9525" marR="9525" marT="9525" marB="0" anchor="ctr"/>
                </a:tc>
              </a:tr>
              <a:tr h="274320">
                <a:tc>
                  <a:txBody>
                    <a:bodyPr/>
                    <a:lstStyle/>
                    <a:p>
                      <a:pPr algn="ctr" fontAlgn="b"/>
                      <a:r>
                        <a:rPr lang="en-US" sz="1800" b="0" i="0" u="none" strike="noStrike" dirty="0">
                          <a:solidFill>
                            <a:srgbClr val="000000"/>
                          </a:solidFill>
                          <a:latin typeface="+mj-lt"/>
                        </a:rPr>
                        <a:t>II</a:t>
                      </a:r>
                    </a:p>
                  </a:txBody>
                  <a:tcPr marL="9525" marR="9525" marT="9525" marB="0" anchor="ctr"/>
                </a:tc>
                <a:tc>
                  <a:txBody>
                    <a:bodyPr/>
                    <a:lstStyle/>
                    <a:p>
                      <a:pPr algn="l" fontAlgn="t"/>
                      <a:r>
                        <a:rPr lang="en-US" sz="1800" b="0" i="0" u="none" strike="noStrike" dirty="0">
                          <a:solidFill>
                            <a:srgbClr val="000000"/>
                          </a:solidFill>
                          <a:latin typeface="+mj-lt"/>
                        </a:rPr>
                        <a:t>Tender</a:t>
                      </a:r>
                    </a:p>
                  </a:txBody>
                  <a:tcPr marL="9525" marR="9525" marT="9525" marB="0" anchor="ctr"/>
                </a:tc>
                <a:tc>
                  <a:txBody>
                    <a:bodyPr/>
                    <a:lstStyle/>
                    <a:p>
                      <a:pPr algn="l" rtl="0" fontAlgn="t"/>
                      <a:r>
                        <a:rPr lang="en-US" sz="1800" b="0" i="0" u="none" strike="noStrike" dirty="0">
                          <a:solidFill>
                            <a:srgbClr val="000000"/>
                          </a:solidFill>
                          <a:latin typeface="+mj-lt"/>
                        </a:rPr>
                        <a:t>Multiple Line Work and PS Repair </a:t>
                      </a:r>
                      <a:r>
                        <a:rPr lang="en-US" sz="1800" b="0" i="0" u="none" strike="noStrike" dirty="0" smtClean="0">
                          <a:solidFill>
                            <a:srgbClr val="000000"/>
                          </a:solidFill>
                          <a:latin typeface="+mj-lt"/>
                        </a:rPr>
                        <a:t>Projects</a:t>
                      </a:r>
                    </a:p>
                  </a:txBody>
                  <a:tcPr marL="9525" marR="9525" marT="9525" marB="0" anchor="ctr"/>
                </a:tc>
              </a:tr>
              <a:tr h="274320">
                <a:tc>
                  <a:txBody>
                    <a:bodyPr/>
                    <a:lstStyle/>
                    <a:p>
                      <a:pPr algn="ctr" fontAlgn="b"/>
                      <a:r>
                        <a:rPr lang="en-US" sz="1800" b="0" i="0" u="none" strike="noStrike" dirty="0">
                          <a:solidFill>
                            <a:srgbClr val="000000"/>
                          </a:solidFill>
                          <a:latin typeface="+mj-lt"/>
                        </a:rPr>
                        <a:t>II</a:t>
                      </a:r>
                    </a:p>
                  </a:txBody>
                  <a:tcPr marL="9525" marR="9525" marT="9525" marB="0" anchor="ctr"/>
                </a:tc>
                <a:tc>
                  <a:txBody>
                    <a:bodyPr/>
                    <a:lstStyle/>
                    <a:p>
                      <a:pPr algn="l" fontAlgn="t"/>
                      <a:r>
                        <a:rPr lang="en-US" sz="1800" b="0" i="0" u="none" strike="noStrike" dirty="0">
                          <a:solidFill>
                            <a:srgbClr val="000000"/>
                          </a:solidFill>
                          <a:latin typeface="+mj-lt"/>
                        </a:rPr>
                        <a:t>Tender</a:t>
                      </a:r>
                    </a:p>
                  </a:txBody>
                  <a:tcPr marL="9525" marR="9525" marT="9525" marB="0" anchor="ctr"/>
                </a:tc>
                <a:tc>
                  <a:txBody>
                    <a:bodyPr/>
                    <a:lstStyle/>
                    <a:p>
                      <a:pPr algn="l" rtl="0" fontAlgn="t"/>
                      <a:r>
                        <a:rPr lang="en-US" sz="1800" b="0" i="0" u="none" strike="noStrike" dirty="0" smtClean="0">
                          <a:solidFill>
                            <a:srgbClr val="000000"/>
                          </a:solidFill>
                          <a:latin typeface="+mj-lt"/>
                        </a:rPr>
                        <a:t>Muraygh Dam</a:t>
                      </a:r>
                      <a:r>
                        <a:rPr lang="en-US" sz="1800" b="0" i="0" u="none" strike="noStrike" baseline="0" dirty="0" smtClean="0">
                          <a:solidFill>
                            <a:srgbClr val="000000"/>
                          </a:solidFill>
                          <a:latin typeface="+mj-lt"/>
                        </a:rPr>
                        <a:t> </a:t>
                      </a:r>
                      <a:r>
                        <a:rPr lang="en-US" sz="1800" b="0" i="0" u="none" strike="noStrike" dirty="0" smtClean="0">
                          <a:solidFill>
                            <a:srgbClr val="000000"/>
                          </a:solidFill>
                          <a:latin typeface="+mj-lt"/>
                        </a:rPr>
                        <a:t>- Mur-1 </a:t>
                      </a:r>
                      <a:endParaRPr lang="en-US" sz="1800" b="0" i="0" u="none" strike="noStrike" dirty="0">
                        <a:solidFill>
                          <a:srgbClr val="000000"/>
                        </a:solidFill>
                        <a:latin typeface="+mj-lt"/>
                      </a:endParaRPr>
                    </a:p>
                  </a:txBody>
                  <a:tcPr marL="9525" marR="9525" marT="9525" marB="0" anchor="ctr"/>
                </a:tc>
              </a:tr>
            </a:tbl>
          </a:graphicData>
        </a:graphic>
      </p:graphicFrame>
      <p:sp>
        <p:nvSpPr>
          <p:cNvPr id="10" name="TextBox 9"/>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solutions</a:t>
            </a:r>
          </a:p>
        </p:txBody>
      </p:sp>
    </p:spTree>
    <p:extLst>
      <p:ext uri="{BB962C8B-B14F-4D97-AF65-F5344CB8AC3E}">
        <p14:creationId xmlns:p14="http://schemas.microsoft.com/office/powerpoint/2010/main" val="43101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2128"/>
          <a:stretch/>
        </p:blipFill>
        <p:spPr>
          <a:xfrm>
            <a:off x="0" y="0"/>
            <a:ext cx="9144000" cy="6026150"/>
          </a:xfrm>
          <a:prstGeom prst="rect">
            <a:avLst/>
          </a:prstGeom>
        </p:spPr>
      </p:pic>
      <p:sp>
        <p:nvSpPr>
          <p:cNvPr id="7" name="Rectangle 6"/>
          <p:cNvSpPr/>
          <p:nvPr/>
        </p:nvSpPr>
        <p:spPr>
          <a:xfrm>
            <a:off x="0" y="3074873"/>
            <a:ext cx="9144000" cy="197020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29938" y="3393041"/>
            <a:ext cx="8550112" cy="1143000"/>
          </a:xfrm>
        </p:spPr>
        <p:txBody>
          <a:bodyPr/>
          <a:lstStyle/>
          <a:p>
            <a:pPr marL="0" indent="0"/>
            <a:r>
              <a:rPr lang="en-US" sz="3600" b="0" dirty="0" smtClean="0">
                <a:effectLst>
                  <a:outerShdw blurRad="38100" dist="38100" dir="2700000" algn="tl">
                    <a:srgbClr val="000000">
                      <a:alpha val="43137"/>
                    </a:srgbClr>
                  </a:outerShdw>
                </a:effectLst>
              </a:rPr>
              <a:t>AECOM Background</a:t>
            </a:r>
            <a:endParaRPr lang="en-US" sz="3600" b="0" dirty="0"/>
          </a:p>
        </p:txBody>
      </p:sp>
      <p:cxnSp>
        <p:nvCxnSpPr>
          <p:cNvPr id="15" name="Straight Connector 14"/>
          <p:cNvCxnSpPr/>
          <p:nvPr/>
        </p:nvCxnSpPr>
        <p:spPr>
          <a:xfrm>
            <a:off x="0" y="3074873"/>
            <a:ext cx="914400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057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a:t>
            </a:r>
            <a:r>
              <a:rPr lang="en-US" b="1" dirty="0" smtClean="0"/>
              <a:t>DETAILS</a:t>
            </a:r>
            <a:r>
              <a:rPr lang="en-US" dirty="0" smtClean="0"/>
              <a:t> to implement the plan</a:t>
            </a:r>
            <a:endParaRPr lang="en-US" dirty="0"/>
          </a:p>
        </p:txBody>
      </p:sp>
      <p:sp>
        <p:nvSpPr>
          <p:cNvPr id="3" name="Slide Number Placeholder 2"/>
          <p:cNvSpPr>
            <a:spLocks noGrp="1"/>
          </p:cNvSpPr>
          <p:nvPr>
            <p:ph type="sldNum" sz="quarter" idx="12"/>
          </p:nvPr>
        </p:nvSpPr>
        <p:spPr/>
        <p:txBody>
          <a:bodyPr/>
          <a:lstStyle/>
          <a:p>
            <a:fld id="{292FEF09-04D1-447B-9F98-7000E0D5D333}" type="slidenum">
              <a:rPr lang="en-US" smtClean="0"/>
              <a:pPr/>
              <a:t>20</a:t>
            </a:fld>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152956499"/>
              </p:ext>
            </p:extLst>
          </p:nvPr>
        </p:nvGraphicFramePr>
        <p:xfrm>
          <a:off x="143301" y="928053"/>
          <a:ext cx="8795984" cy="60050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179555" y="4255513"/>
            <a:ext cx="1418338" cy="3800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latin typeface="Arial Narrow" pitchFamily="34" charset="0"/>
              </a:rPr>
              <a:t>Urgent Works Construction Complete</a:t>
            </a:r>
            <a:endParaRPr lang="en-US" sz="1000" b="1" dirty="0">
              <a:latin typeface="Arial Narrow" pitchFamily="34" charset="0"/>
            </a:endParaRPr>
          </a:p>
        </p:txBody>
      </p:sp>
    </p:spTree>
    <p:extLst>
      <p:ext uri="{BB962C8B-B14F-4D97-AF65-F5344CB8AC3E}">
        <p14:creationId xmlns:p14="http://schemas.microsoft.com/office/powerpoint/2010/main" val="321703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r>
              <a:rPr lang="en-US" dirty="0" smtClean="0"/>
              <a:t> prove to bring relief to Jeddah</a:t>
            </a:r>
            <a:endParaRPr lang="en-GB" dirty="0"/>
          </a:p>
        </p:txBody>
      </p:sp>
      <p:sp>
        <p:nvSpPr>
          <p:cNvPr id="3" name="Content Placeholder 2"/>
          <p:cNvSpPr>
            <a:spLocks noGrp="1"/>
          </p:cNvSpPr>
          <p:nvPr>
            <p:ph idx="1"/>
          </p:nvPr>
        </p:nvSpPr>
        <p:spPr/>
        <p:txBody>
          <a:bodyPr/>
          <a:lstStyle/>
          <a:p>
            <a:endParaRPr lang="en-GB" dirty="0" smtClean="0"/>
          </a:p>
          <a:p>
            <a:endParaRPr lang="en-GB" dirty="0"/>
          </a:p>
        </p:txBody>
      </p:sp>
      <p:sp>
        <p:nvSpPr>
          <p:cNvPr id="4" name="Slide Number Placeholder 3"/>
          <p:cNvSpPr>
            <a:spLocks noGrp="1"/>
          </p:cNvSpPr>
          <p:nvPr>
            <p:ph type="sldNum" sz="quarter" idx="12"/>
          </p:nvPr>
        </p:nvSpPr>
        <p:spPr/>
        <p:txBody>
          <a:bodyPr/>
          <a:lstStyle/>
          <a:p>
            <a:fld id="{292FEF09-04D1-447B-9F98-7000E0D5D333}" type="slidenum">
              <a:rPr lang="en-US" smtClean="0"/>
              <a:pPr/>
              <a:t>21</a:t>
            </a:fld>
            <a:endParaRPr lang="en-US" dirty="0"/>
          </a:p>
        </p:txBody>
      </p:sp>
      <p:pic>
        <p:nvPicPr>
          <p:cNvPr id="5" name="Picture 2"/>
          <p:cNvPicPr>
            <a:picLocks noChangeAspect="1" noChangeArrowheads="1"/>
          </p:cNvPicPr>
          <p:nvPr/>
        </p:nvPicPr>
        <p:blipFill>
          <a:blip r:embed="rId3" cstate="print"/>
          <a:srcRect/>
          <a:stretch>
            <a:fillRect/>
          </a:stretch>
        </p:blipFill>
        <p:spPr bwMode="auto">
          <a:xfrm>
            <a:off x="1258935" y="1531690"/>
            <a:ext cx="6656765" cy="4412571"/>
          </a:xfrm>
          <a:prstGeom prst="rect">
            <a:avLst/>
          </a:prstGeom>
          <a:noFill/>
          <a:ln w="9525">
            <a:noFill/>
            <a:miter lim="800000"/>
            <a:headEnd/>
            <a:tailEnd/>
          </a:ln>
        </p:spPr>
      </p:pic>
      <p:sp>
        <p:nvSpPr>
          <p:cNvPr id="15" name="Text Placeholder 14"/>
          <p:cNvSpPr>
            <a:spLocks noGrp="1"/>
          </p:cNvSpPr>
          <p:nvPr>
            <p:ph type="body" sz="quarter" idx="13"/>
          </p:nvPr>
        </p:nvSpPr>
        <p:spPr>
          <a:xfrm>
            <a:off x="1345721" y="6030068"/>
            <a:ext cx="7372829" cy="307777"/>
          </a:xfrm>
        </p:spPr>
        <p:txBody>
          <a:bodyPr/>
          <a:lstStyle/>
          <a:p>
            <a:r>
              <a:rPr lang="en-US" dirty="0" smtClean="0"/>
              <a:t>Assessment of existing infrastructure </a:t>
            </a:r>
            <a:endParaRPr lang="en-US" dirty="0"/>
          </a:p>
        </p:txBody>
      </p:sp>
    </p:spTree>
    <p:extLst>
      <p:ext uri="{BB962C8B-B14F-4D97-AF65-F5344CB8AC3E}">
        <p14:creationId xmlns:p14="http://schemas.microsoft.com/office/powerpoint/2010/main" val="159254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Um Al Khair Dam </a:t>
            </a:r>
            <a:endParaRPr lang="en-GB" dirty="0"/>
          </a:p>
        </p:txBody>
      </p:sp>
      <p:sp>
        <p:nvSpPr>
          <p:cNvPr id="4" name="Slide Number Placeholder 3"/>
          <p:cNvSpPr>
            <a:spLocks noGrp="1"/>
          </p:cNvSpPr>
          <p:nvPr>
            <p:ph type="sldNum" sz="quarter" idx="12"/>
          </p:nvPr>
        </p:nvSpPr>
        <p:spPr/>
        <p:txBody>
          <a:bodyPr/>
          <a:lstStyle/>
          <a:p>
            <a:fld id="{292FEF09-04D1-447B-9F98-7000E0D5D333}" type="slidenum">
              <a:rPr lang="en-US" smtClean="0"/>
              <a:pPr/>
              <a:t>22</a:t>
            </a:fld>
            <a:endParaRPr lang="en-US" dirty="0"/>
          </a:p>
        </p:txBody>
      </p:sp>
      <p:grpSp>
        <p:nvGrpSpPr>
          <p:cNvPr id="6" name="Group 5"/>
          <p:cNvGrpSpPr/>
          <p:nvPr/>
        </p:nvGrpSpPr>
        <p:grpSpPr>
          <a:xfrm>
            <a:off x="0" y="1843590"/>
            <a:ext cx="9144000" cy="4582702"/>
            <a:chOff x="0" y="1846262"/>
            <a:chExt cx="9138667" cy="4580029"/>
          </a:xfrm>
        </p:grpSpPr>
        <p:pic>
          <p:nvPicPr>
            <p:cNvPr id="11" name="Picture 10" descr="DSC_0061.JPG"/>
            <p:cNvPicPr>
              <a:picLocks noChangeAspect="1"/>
            </p:cNvPicPr>
            <p:nvPr/>
          </p:nvPicPr>
          <p:blipFill rotWithShape="1">
            <a:blip r:embed="rId3" cstate="screen"/>
            <a:srcRect t="6222" b="1016"/>
            <a:stretch/>
          </p:blipFill>
          <p:spPr>
            <a:xfrm>
              <a:off x="2495113" y="1846263"/>
              <a:ext cx="6643554" cy="4580028"/>
            </a:xfrm>
            <a:prstGeom prst="rect">
              <a:avLst/>
            </a:prstGeom>
          </p:spPr>
        </p:pic>
        <p:pic>
          <p:nvPicPr>
            <p:cNvPr id="12" name="Picture 11" descr="DSC_0060.JPG"/>
            <p:cNvPicPr>
              <a:picLocks noChangeAspect="1"/>
            </p:cNvPicPr>
            <p:nvPr/>
          </p:nvPicPr>
          <p:blipFill rotWithShape="1">
            <a:blip r:embed="rId4" cstate="screen"/>
            <a:srcRect l="9024" t="6028" r="-1" b="454"/>
            <a:stretch/>
          </p:blipFill>
          <p:spPr>
            <a:xfrm>
              <a:off x="0" y="1846262"/>
              <a:ext cx="6044166" cy="4568819"/>
            </a:xfrm>
            <a:prstGeom prst="rect">
              <a:avLst/>
            </a:prstGeom>
          </p:spPr>
        </p:pic>
      </p:grpSp>
      <p:sp>
        <p:nvSpPr>
          <p:cNvPr id="8" name="TextBox 7"/>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382179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048.JPG"/>
          <p:cNvPicPr>
            <a:picLocks noGrp="1" noChangeAspect="1"/>
          </p:cNvPicPr>
          <p:nvPr>
            <p:ph idx="1"/>
          </p:nvPr>
        </p:nvPicPr>
        <p:blipFill rotWithShape="1">
          <a:blip r:embed="rId3" cstate="print"/>
          <a:srcRect t="20661"/>
          <a:stretch/>
        </p:blipFill>
        <p:spPr>
          <a:xfrm>
            <a:off x="1" y="1598886"/>
            <a:ext cx="9144000" cy="4836512"/>
          </a:xfrm>
        </p:spPr>
      </p:pic>
      <p:sp>
        <p:nvSpPr>
          <p:cNvPr id="4" name="Slide Number Placeholder 3"/>
          <p:cNvSpPr>
            <a:spLocks noGrp="1"/>
          </p:cNvSpPr>
          <p:nvPr>
            <p:ph type="sldNum" sz="quarter" idx="12"/>
          </p:nvPr>
        </p:nvSpPr>
        <p:spPr/>
        <p:txBody>
          <a:bodyPr/>
          <a:lstStyle/>
          <a:p>
            <a:fld id="{292FEF09-04D1-447B-9F98-7000E0D5D333}" type="slidenum">
              <a:rPr lang="en-US" smtClean="0"/>
              <a:pPr/>
              <a:t>23</a:t>
            </a:fld>
            <a:endParaRPr lang="en-US" dirty="0"/>
          </a:p>
        </p:txBody>
      </p:sp>
      <p:sp>
        <p:nvSpPr>
          <p:cNvPr id="7" name="TextBox 6"/>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
        <p:nvSpPr>
          <p:cNvPr id="10" name="Title 1"/>
          <p:cNvSpPr>
            <a:spLocks noGrp="1"/>
          </p:cNvSpPr>
          <p:nvPr>
            <p:ph type="title"/>
          </p:nvPr>
        </p:nvSpPr>
        <p:spPr>
          <a:xfrm>
            <a:off x="457200" y="520261"/>
            <a:ext cx="8229600" cy="804041"/>
          </a:xfrm>
        </p:spPr>
        <p:txBody>
          <a:bodyPr/>
          <a:lstStyle/>
          <a:p>
            <a:r>
              <a:rPr lang="en-GB" dirty="0"/>
              <a:t>Um Al Khair </a:t>
            </a:r>
            <a:r>
              <a:rPr lang="en-GB" dirty="0" smtClean="0"/>
              <a:t>Outlet Channel</a:t>
            </a:r>
            <a:endParaRPr lang="en-GB" dirty="0"/>
          </a:p>
        </p:txBody>
      </p:sp>
    </p:spTree>
    <p:extLst>
      <p:ext uri="{BB962C8B-B14F-4D97-AF65-F5344CB8AC3E}">
        <p14:creationId xmlns:p14="http://schemas.microsoft.com/office/powerpoint/2010/main" val="2534515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051.JPG"/>
          <p:cNvPicPr>
            <a:picLocks noGrp="1" noChangeAspect="1"/>
          </p:cNvPicPr>
          <p:nvPr>
            <p:ph idx="1"/>
          </p:nvPr>
        </p:nvPicPr>
        <p:blipFill rotWithShape="1">
          <a:blip r:embed="rId2" cstate="print"/>
          <a:srcRect t="21942" b="-1"/>
          <a:stretch/>
        </p:blipFill>
        <p:spPr>
          <a:xfrm>
            <a:off x="-42772" y="1611313"/>
            <a:ext cx="9186772" cy="4780726"/>
          </a:xfrm>
        </p:spPr>
      </p:pic>
      <p:sp>
        <p:nvSpPr>
          <p:cNvPr id="4" name="Slide Number Placeholder 3"/>
          <p:cNvSpPr>
            <a:spLocks noGrp="1"/>
          </p:cNvSpPr>
          <p:nvPr>
            <p:ph type="sldNum" sz="quarter" idx="12"/>
          </p:nvPr>
        </p:nvSpPr>
        <p:spPr/>
        <p:txBody>
          <a:bodyPr/>
          <a:lstStyle/>
          <a:p>
            <a:fld id="{292FEF09-04D1-447B-9F98-7000E0D5D333}" type="slidenum">
              <a:rPr lang="en-US" smtClean="0"/>
              <a:pPr/>
              <a:t>24</a:t>
            </a:fld>
            <a:endParaRPr lang="en-US" dirty="0"/>
          </a:p>
        </p:txBody>
      </p:sp>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
        <p:nvSpPr>
          <p:cNvPr id="7" name="Title 1"/>
          <p:cNvSpPr>
            <a:spLocks noGrp="1"/>
          </p:cNvSpPr>
          <p:nvPr>
            <p:ph type="title"/>
          </p:nvPr>
        </p:nvSpPr>
        <p:spPr>
          <a:xfrm>
            <a:off x="457200" y="520261"/>
            <a:ext cx="8229600" cy="804041"/>
          </a:xfrm>
        </p:spPr>
        <p:txBody>
          <a:bodyPr/>
          <a:lstStyle/>
          <a:p>
            <a:r>
              <a:rPr lang="en-GB" dirty="0"/>
              <a:t>Um Al Khair </a:t>
            </a:r>
            <a:r>
              <a:rPr lang="en-GB" dirty="0" smtClean="0"/>
              <a:t>Outlet Channel at Road Crossing</a:t>
            </a:r>
            <a:endParaRPr lang="en-GB" dirty="0"/>
          </a:p>
        </p:txBody>
      </p:sp>
    </p:spTree>
    <p:extLst>
      <p:ext uri="{BB962C8B-B14F-4D97-AF65-F5344CB8AC3E}">
        <p14:creationId xmlns:p14="http://schemas.microsoft.com/office/powerpoint/2010/main" val="175192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045.JPG"/>
          <p:cNvPicPr>
            <a:picLocks noGrp="1" noChangeAspect="1"/>
          </p:cNvPicPr>
          <p:nvPr>
            <p:ph idx="1"/>
          </p:nvPr>
        </p:nvPicPr>
        <p:blipFill rotWithShape="1">
          <a:blip r:embed="rId3" cstate="print"/>
          <a:srcRect t="21016"/>
          <a:stretch/>
        </p:blipFill>
        <p:spPr>
          <a:xfrm>
            <a:off x="0" y="1611313"/>
            <a:ext cx="9144000" cy="4814888"/>
          </a:xfrm>
        </p:spPr>
      </p:pic>
      <p:sp>
        <p:nvSpPr>
          <p:cNvPr id="4" name="Slide Number Placeholder 3"/>
          <p:cNvSpPr>
            <a:spLocks noGrp="1"/>
          </p:cNvSpPr>
          <p:nvPr>
            <p:ph type="sldNum" sz="quarter" idx="12"/>
          </p:nvPr>
        </p:nvSpPr>
        <p:spPr/>
        <p:txBody>
          <a:bodyPr/>
          <a:lstStyle/>
          <a:p>
            <a:fld id="{292FEF09-04D1-447B-9F98-7000E0D5D333}" type="slidenum">
              <a:rPr lang="en-US" smtClean="0"/>
              <a:pPr/>
              <a:t>25</a:t>
            </a:fld>
            <a:endParaRPr lang="en-US" dirty="0"/>
          </a:p>
        </p:txBody>
      </p:sp>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
        <p:nvSpPr>
          <p:cNvPr id="7" name="Title 1"/>
          <p:cNvSpPr>
            <a:spLocks noGrp="1"/>
          </p:cNvSpPr>
          <p:nvPr>
            <p:ph type="title"/>
          </p:nvPr>
        </p:nvSpPr>
        <p:spPr>
          <a:xfrm>
            <a:off x="457200" y="520261"/>
            <a:ext cx="8229600" cy="804041"/>
          </a:xfrm>
        </p:spPr>
        <p:txBody>
          <a:bodyPr/>
          <a:lstStyle/>
          <a:p>
            <a:r>
              <a:rPr lang="en-GB" dirty="0"/>
              <a:t>Um Al Khair </a:t>
            </a:r>
            <a:r>
              <a:rPr lang="en-GB" dirty="0" smtClean="0"/>
              <a:t>Outlet </a:t>
            </a:r>
            <a:r>
              <a:rPr lang="en-GB" dirty="0"/>
              <a:t>Channel</a:t>
            </a:r>
          </a:p>
        </p:txBody>
      </p:sp>
    </p:spTree>
    <p:extLst>
      <p:ext uri="{BB962C8B-B14F-4D97-AF65-F5344CB8AC3E}">
        <p14:creationId xmlns:p14="http://schemas.microsoft.com/office/powerpoint/2010/main" val="81120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 Samer Channel and Dam</a:t>
            </a:r>
            <a:endParaRPr lang="en-GB" dirty="0"/>
          </a:p>
        </p:txBody>
      </p:sp>
      <p:sp>
        <p:nvSpPr>
          <p:cNvPr id="4" name="Slide Number Placeholder 3"/>
          <p:cNvSpPr>
            <a:spLocks noGrp="1"/>
          </p:cNvSpPr>
          <p:nvPr>
            <p:ph type="sldNum" sz="quarter" idx="12"/>
          </p:nvPr>
        </p:nvSpPr>
        <p:spPr/>
        <p:txBody>
          <a:bodyPr/>
          <a:lstStyle/>
          <a:p>
            <a:fld id="{292FEF09-04D1-447B-9F98-7000E0D5D333}" type="slidenum">
              <a:rPr lang="en-US" smtClean="0"/>
              <a:pPr/>
              <a:t>26</a:t>
            </a:fld>
            <a:endParaRPr lang="en-US" dirty="0"/>
          </a:p>
        </p:txBody>
      </p:sp>
      <p:sp>
        <p:nvSpPr>
          <p:cNvPr id="5" name="TextBox 4"/>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pic>
        <p:nvPicPr>
          <p:cNvPr id="6" name="Content Placeholder 4" descr="pedestrian bridge2.jpg"/>
          <p:cNvPicPr>
            <a:picLocks noChangeAspect="1"/>
          </p:cNvPicPr>
          <p:nvPr/>
        </p:nvPicPr>
        <p:blipFill rotWithShape="1">
          <a:blip r:embed="rId2" cstate="email"/>
          <a:srcRect t="11921" b="8512"/>
          <a:stretch/>
        </p:blipFill>
        <p:spPr>
          <a:xfrm>
            <a:off x="1" y="1611313"/>
            <a:ext cx="9144000" cy="4814888"/>
          </a:xfrm>
          <a:prstGeom prst="rect">
            <a:avLst/>
          </a:prstGeom>
          <a:noFill/>
          <a:ln>
            <a:noFill/>
          </a:ln>
        </p:spPr>
      </p:pic>
    </p:spTree>
    <p:extLst>
      <p:ext uri="{BB962C8B-B14F-4D97-AF65-F5344CB8AC3E}">
        <p14:creationId xmlns:p14="http://schemas.microsoft.com/office/powerpoint/2010/main" val="382085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1382.JPG"/>
          <p:cNvPicPr>
            <a:picLocks noGrp="1" noChangeAspect="1"/>
          </p:cNvPicPr>
          <p:nvPr>
            <p:ph idx="1"/>
          </p:nvPr>
        </p:nvPicPr>
        <p:blipFill rotWithShape="1">
          <a:blip r:embed="rId3" cstate="print"/>
          <a:srcRect t="14216" b="15575"/>
          <a:stretch/>
        </p:blipFill>
        <p:spPr>
          <a:xfrm>
            <a:off x="0" y="1611313"/>
            <a:ext cx="9144000" cy="4814887"/>
          </a:xfrm>
        </p:spPr>
      </p:pic>
      <p:sp>
        <p:nvSpPr>
          <p:cNvPr id="4" name="Slide Number Placeholder 3"/>
          <p:cNvSpPr>
            <a:spLocks noGrp="1"/>
          </p:cNvSpPr>
          <p:nvPr>
            <p:ph type="sldNum" sz="quarter" idx="12"/>
          </p:nvPr>
        </p:nvSpPr>
        <p:spPr/>
        <p:txBody>
          <a:bodyPr/>
          <a:lstStyle/>
          <a:p>
            <a:fld id="{292FEF09-04D1-447B-9F98-7000E0D5D333}" type="slidenum">
              <a:rPr lang="en-US" smtClean="0"/>
              <a:pPr/>
              <a:t>27</a:t>
            </a:fld>
            <a:endParaRPr lang="en-US" dirty="0"/>
          </a:p>
        </p:txBody>
      </p:sp>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
        <p:nvSpPr>
          <p:cNvPr id="7" name="Title 1"/>
          <p:cNvSpPr>
            <a:spLocks noGrp="1"/>
          </p:cNvSpPr>
          <p:nvPr>
            <p:ph type="title"/>
          </p:nvPr>
        </p:nvSpPr>
        <p:spPr>
          <a:xfrm>
            <a:off x="457200" y="520261"/>
            <a:ext cx="8229600" cy="804041"/>
          </a:xfrm>
        </p:spPr>
        <p:txBody>
          <a:bodyPr/>
          <a:lstStyle/>
          <a:p>
            <a:r>
              <a:rPr lang="en-GB" dirty="0" smtClean="0"/>
              <a:t>Al Samer Outlet Channel Waterline Relocation</a:t>
            </a:r>
            <a:endParaRPr lang="en-GB" dirty="0"/>
          </a:p>
        </p:txBody>
      </p:sp>
    </p:spTree>
    <p:extLst>
      <p:ext uri="{BB962C8B-B14F-4D97-AF65-F5344CB8AC3E}">
        <p14:creationId xmlns:p14="http://schemas.microsoft.com/office/powerpoint/2010/main" val="178294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3818.JPG"/>
          <p:cNvPicPr>
            <a:picLocks noChangeAspect="1"/>
          </p:cNvPicPr>
          <p:nvPr/>
        </p:nvPicPr>
        <p:blipFill rotWithShape="1">
          <a:blip r:embed="rId3" cstate="print"/>
          <a:srcRect t="2837" r="10198"/>
          <a:stretch/>
        </p:blipFill>
        <p:spPr>
          <a:xfrm>
            <a:off x="3282948" y="1638609"/>
            <a:ext cx="5861052" cy="4756150"/>
          </a:xfrm>
          <a:prstGeom prst="rect">
            <a:avLst/>
          </a:prstGeom>
        </p:spPr>
      </p:pic>
      <p:sp>
        <p:nvSpPr>
          <p:cNvPr id="7" name="Title 6"/>
          <p:cNvSpPr>
            <a:spLocks noGrp="1"/>
          </p:cNvSpPr>
          <p:nvPr>
            <p:ph type="title"/>
          </p:nvPr>
        </p:nvSpPr>
        <p:spPr/>
        <p:txBody>
          <a:bodyPr/>
          <a:lstStyle/>
          <a:p>
            <a:pPr lvl="0"/>
            <a:r>
              <a:rPr lang="en-US" dirty="0" smtClean="0"/>
              <a:t>North Channel Red Sea Outfall</a:t>
            </a:r>
            <a:endParaRPr lang="en-US" dirty="0"/>
          </a:p>
        </p:txBody>
      </p:sp>
      <p:sp>
        <p:nvSpPr>
          <p:cNvPr id="3" name="Slide Number Placeholder 2"/>
          <p:cNvSpPr>
            <a:spLocks noGrp="1"/>
          </p:cNvSpPr>
          <p:nvPr>
            <p:ph type="sldNum" sz="quarter" idx="12"/>
          </p:nvPr>
        </p:nvSpPr>
        <p:spPr/>
        <p:txBody>
          <a:bodyPr/>
          <a:lstStyle/>
          <a:p>
            <a:fld id="{292FEF09-04D1-447B-9F98-7000E0D5D333}" type="slidenum">
              <a:rPr lang="en-US" smtClean="0"/>
              <a:pPr/>
              <a:t>28</a:t>
            </a:fld>
            <a:endParaRPr lang="en-US" dirty="0"/>
          </a:p>
        </p:txBody>
      </p:sp>
      <p:sp>
        <p:nvSpPr>
          <p:cNvPr id="5" name="Title 1"/>
          <p:cNvSpPr txBox="1">
            <a:spLocks/>
          </p:cNvSpPr>
          <p:nvPr/>
        </p:nvSpPr>
        <p:spPr>
          <a:xfrm>
            <a:off x="7378700" y="160528"/>
            <a:ext cx="1587500" cy="741172"/>
          </a:xfrm>
          <a:prstGeom prst="rect">
            <a:avLst/>
          </a:prstGeom>
        </p:spPr>
        <p:txBody>
          <a:bodyPr vert="horz" lIns="0" tIns="0" rIns="0" bIns="0" rtlCol="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pitchFamily="34" charset="0"/>
              <a:ea typeface="+mj-ea"/>
              <a:cs typeface="Arial" pitchFamily="34" charset="0"/>
            </a:endParaRPr>
          </a:p>
        </p:txBody>
      </p:sp>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pic>
        <p:nvPicPr>
          <p:cNvPr id="4" name="Picture 3" descr="P1010872.JPG"/>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Lst>
          </a:blip>
          <a:srcRect r="15307" b="12543"/>
          <a:stretch/>
        </p:blipFill>
        <p:spPr>
          <a:xfrm>
            <a:off x="-1" y="1629877"/>
            <a:ext cx="3460750" cy="4764882"/>
          </a:xfrm>
          <a:prstGeom prst="rect">
            <a:avLst/>
          </a:prstGeom>
        </p:spPr>
      </p:pic>
    </p:spTree>
    <p:extLst>
      <p:ext uri="{BB962C8B-B14F-4D97-AF65-F5344CB8AC3E}">
        <p14:creationId xmlns:p14="http://schemas.microsoft.com/office/powerpoint/2010/main" val="3965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squirer\Documents\Jeddah\1 - WER 13\IFC Packages\NC Info\Pictures\IMG_3796.JPG"/>
          <p:cNvPicPr>
            <a:picLocks noChangeAspect="1" noChangeArrowheads="1"/>
          </p:cNvPicPr>
          <p:nvPr/>
        </p:nvPicPr>
        <p:blipFill rotWithShape="1">
          <a:blip r:embed="rId3" cstate="print"/>
          <a:srcRect l="18180" t="18917" r="24977"/>
          <a:stretch/>
        </p:blipFill>
        <p:spPr bwMode="auto">
          <a:xfrm>
            <a:off x="0" y="1563813"/>
            <a:ext cx="4500748" cy="4814887"/>
          </a:xfrm>
          <a:prstGeom prst="rect">
            <a:avLst/>
          </a:prstGeom>
          <a:noFill/>
        </p:spPr>
      </p:pic>
      <p:sp>
        <p:nvSpPr>
          <p:cNvPr id="5" name="Title 4"/>
          <p:cNvSpPr>
            <a:spLocks noGrp="1"/>
          </p:cNvSpPr>
          <p:nvPr>
            <p:ph type="title"/>
          </p:nvPr>
        </p:nvSpPr>
        <p:spPr/>
        <p:txBody>
          <a:bodyPr/>
          <a:lstStyle/>
          <a:p>
            <a:r>
              <a:rPr lang="en-US" dirty="0" smtClean="0"/>
              <a:t>North Channel Box Culvert</a:t>
            </a:r>
            <a:endParaRPr lang="en-US" dirty="0"/>
          </a:p>
        </p:txBody>
      </p:sp>
      <p:sp>
        <p:nvSpPr>
          <p:cNvPr id="3" name="Slide Number Placeholder 2"/>
          <p:cNvSpPr>
            <a:spLocks noGrp="1"/>
          </p:cNvSpPr>
          <p:nvPr>
            <p:ph type="sldNum" sz="quarter" idx="12"/>
          </p:nvPr>
        </p:nvSpPr>
        <p:spPr/>
        <p:txBody>
          <a:bodyPr/>
          <a:lstStyle/>
          <a:p>
            <a:fld id="{292FEF09-04D1-447B-9F98-7000E0D5D333}" type="slidenum">
              <a:rPr lang="en-US" smtClean="0"/>
              <a:pPr/>
              <a:t>29</a:t>
            </a:fld>
            <a:endParaRPr lang="en-US" dirty="0"/>
          </a:p>
        </p:txBody>
      </p:sp>
      <p:pic>
        <p:nvPicPr>
          <p:cNvPr id="5123" name="Picture 3" descr="C:\Users\squirer\Documents\Jeddah\1 - WER 13\IFC Packages\NC Info\Pictures\IMG_3798.JPG"/>
          <p:cNvPicPr>
            <a:picLocks noChangeAspect="1" noChangeArrowheads="1"/>
          </p:cNvPicPr>
          <p:nvPr/>
        </p:nvPicPr>
        <p:blipFill rotWithShape="1">
          <a:blip r:embed="rId4" cstate="print"/>
          <a:srcRect r="29486"/>
          <a:stretch/>
        </p:blipFill>
        <p:spPr bwMode="auto">
          <a:xfrm>
            <a:off x="4616920" y="1563813"/>
            <a:ext cx="4527080" cy="4814887"/>
          </a:xfrm>
          <a:prstGeom prst="rect">
            <a:avLst/>
          </a:prstGeom>
          <a:noFill/>
        </p:spPr>
      </p:pic>
      <p:sp>
        <p:nvSpPr>
          <p:cNvPr id="8" name="TextBox 7"/>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40062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內容版面配置區 25"/>
          <p:cNvSpPr>
            <a:spLocks noGrp="1"/>
          </p:cNvSpPr>
          <p:nvPr>
            <p:ph sz="quarter" idx="14"/>
          </p:nvPr>
        </p:nvSpPr>
        <p:spPr>
          <a:xfrm>
            <a:off x="236511" y="1091710"/>
            <a:ext cx="8439945" cy="856084"/>
          </a:xfrm>
        </p:spPr>
        <p:txBody>
          <a:bodyPr/>
          <a:lstStyle/>
          <a:p>
            <a:pPr lvl="0">
              <a:defRPr/>
            </a:pPr>
            <a:r>
              <a:rPr lang="en-US" altLang="zh-CN" sz="1400" kern="0" dirty="0" smtClean="0"/>
              <a:t>AECOM is a global provider of professional technical and management support services to a broad range of markets, including transportation, facilities, environmental and energy.  AECOM is a leader in all of the key markets that it serves. </a:t>
            </a:r>
            <a:endParaRPr lang="zh-TW" altLang="en-US" sz="1400" dirty="0"/>
          </a:p>
        </p:txBody>
      </p:sp>
      <p:grpSp>
        <p:nvGrpSpPr>
          <p:cNvPr id="2" name="Group 713"/>
          <p:cNvGrpSpPr/>
          <p:nvPr/>
        </p:nvGrpSpPr>
        <p:grpSpPr>
          <a:xfrm>
            <a:off x="755576" y="3127306"/>
            <a:ext cx="7651924" cy="3429000"/>
            <a:chOff x="190501" y="610777"/>
            <a:chExt cx="8703457" cy="4257245"/>
          </a:xfrm>
        </p:grpSpPr>
        <p:grpSp>
          <p:nvGrpSpPr>
            <p:cNvPr id="3" name="Group 326"/>
            <p:cNvGrpSpPr>
              <a:grpSpLocks noChangeAspect="1"/>
            </p:cNvGrpSpPr>
            <p:nvPr/>
          </p:nvGrpSpPr>
          <p:grpSpPr bwMode="auto">
            <a:xfrm>
              <a:off x="190530" y="610880"/>
              <a:ext cx="8702971" cy="4257786"/>
              <a:chOff x="-406" y="568"/>
              <a:chExt cx="6356" cy="3109"/>
            </a:xfrm>
            <a:gradFill>
              <a:gsLst>
                <a:gs pos="2000">
                  <a:srgbClr val="9C0880"/>
                </a:gs>
                <a:gs pos="30000">
                  <a:srgbClr val="8B4FA3"/>
                </a:gs>
                <a:gs pos="50000">
                  <a:srgbClr val="737AB5"/>
                </a:gs>
                <a:gs pos="70000">
                  <a:srgbClr val="69A4C7"/>
                </a:gs>
                <a:gs pos="98000">
                  <a:schemeClr val="accent1"/>
                </a:gs>
              </a:gsLst>
              <a:lin ang="0" scaled="0"/>
            </a:gradFill>
          </p:grpSpPr>
          <p:sp>
            <p:nvSpPr>
              <p:cNvPr id="278" name="Freeform 327"/>
              <p:cNvSpPr>
                <a:spLocks/>
              </p:cNvSpPr>
              <p:nvPr/>
            </p:nvSpPr>
            <p:spPr bwMode="auto">
              <a:xfrm>
                <a:off x="1454" y="1724"/>
                <a:ext cx="4" cy="2"/>
              </a:xfrm>
              <a:custGeom>
                <a:avLst/>
                <a:gdLst/>
                <a:ahLst/>
                <a:cxnLst>
                  <a:cxn ang="0">
                    <a:pos x="0" y="2"/>
                  </a:cxn>
                  <a:cxn ang="0">
                    <a:pos x="0" y="2"/>
                  </a:cxn>
                  <a:cxn ang="0">
                    <a:pos x="0" y="2"/>
                  </a:cxn>
                  <a:cxn ang="0">
                    <a:pos x="0" y="2"/>
                  </a:cxn>
                  <a:cxn ang="0">
                    <a:pos x="4" y="0"/>
                  </a:cxn>
                  <a:cxn ang="0">
                    <a:pos x="4" y="0"/>
                  </a:cxn>
                  <a:cxn ang="0">
                    <a:pos x="2" y="0"/>
                  </a:cxn>
                  <a:cxn ang="0">
                    <a:pos x="2" y="0"/>
                  </a:cxn>
                  <a:cxn ang="0">
                    <a:pos x="0" y="2"/>
                  </a:cxn>
                  <a:cxn ang="0">
                    <a:pos x="0" y="2"/>
                  </a:cxn>
                </a:cxnLst>
                <a:rect l="0" t="0" r="r" b="b"/>
                <a:pathLst>
                  <a:path w="4" h="2">
                    <a:moveTo>
                      <a:pt x="0" y="2"/>
                    </a:moveTo>
                    <a:lnTo>
                      <a:pt x="0" y="2"/>
                    </a:lnTo>
                    <a:lnTo>
                      <a:pt x="0" y="2"/>
                    </a:lnTo>
                    <a:lnTo>
                      <a:pt x="0" y="2"/>
                    </a:lnTo>
                    <a:lnTo>
                      <a:pt x="4" y="0"/>
                    </a:lnTo>
                    <a:lnTo>
                      <a:pt x="4" y="0"/>
                    </a:lnTo>
                    <a:lnTo>
                      <a:pt x="2" y="0"/>
                    </a:lnTo>
                    <a:lnTo>
                      <a:pt x="2" y="0"/>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Freeform 328"/>
              <p:cNvSpPr>
                <a:spLocks/>
              </p:cNvSpPr>
              <p:nvPr/>
            </p:nvSpPr>
            <p:spPr bwMode="auto">
              <a:xfrm>
                <a:off x="1577" y="1520"/>
                <a:ext cx="4" cy="10"/>
              </a:xfrm>
              <a:custGeom>
                <a:avLst/>
                <a:gdLst/>
                <a:ahLst/>
                <a:cxnLst>
                  <a:cxn ang="0">
                    <a:pos x="0" y="8"/>
                  </a:cxn>
                  <a:cxn ang="0">
                    <a:pos x="0" y="8"/>
                  </a:cxn>
                  <a:cxn ang="0">
                    <a:pos x="2" y="10"/>
                  </a:cxn>
                  <a:cxn ang="0">
                    <a:pos x="2" y="10"/>
                  </a:cxn>
                  <a:cxn ang="0">
                    <a:pos x="4" y="4"/>
                  </a:cxn>
                  <a:cxn ang="0">
                    <a:pos x="2" y="0"/>
                  </a:cxn>
                  <a:cxn ang="0">
                    <a:pos x="0" y="8"/>
                  </a:cxn>
                  <a:cxn ang="0">
                    <a:pos x="0" y="8"/>
                  </a:cxn>
                </a:cxnLst>
                <a:rect l="0" t="0" r="r" b="b"/>
                <a:pathLst>
                  <a:path w="4" h="10">
                    <a:moveTo>
                      <a:pt x="0" y="8"/>
                    </a:moveTo>
                    <a:lnTo>
                      <a:pt x="0" y="8"/>
                    </a:lnTo>
                    <a:lnTo>
                      <a:pt x="2" y="10"/>
                    </a:lnTo>
                    <a:lnTo>
                      <a:pt x="2" y="10"/>
                    </a:lnTo>
                    <a:lnTo>
                      <a:pt x="4" y="4"/>
                    </a:lnTo>
                    <a:lnTo>
                      <a:pt x="2" y="0"/>
                    </a:lnTo>
                    <a:lnTo>
                      <a:pt x="0" y="8"/>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0" name="Freeform 329"/>
              <p:cNvSpPr>
                <a:spLocks/>
              </p:cNvSpPr>
              <p:nvPr/>
            </p:nvSpPr>
            <p:spPr bwMode="auto">
              <a:xfrm>
                <a:off x="-295" y="1391"/>
                <a:ext cx="1" cy="2"/>
              </a:xfrm>
              <a:custGeom>
                <a:avLst/>
                <a:gdLst/>
                <a:ahLst/>
                <a:cxnLst>
                  <a:cxn ang="0">
                    <a:pos x="0" y="2"/>
                  </a:cxn>
                  <a:cxn ang="0">
                    <a:pos x="0" y="2"/>
                  </a:cxn>
                  <a:cxn ang="0">
                    <a:pos x="0" y="0"/>
                  </a:cxn>
                  <a:cxn ang="0">
                    <a:pos x="0" y="0"/>
                  </a:cxn>
                  <a:cxn ang="0">
                    <a:pos x="0" y="2"/>
                  </a:cxn>
                  <a:cxn ang="0">
                    <a:pos x="0" y="2"/>
                  </a:cxn>
                  <a:cxn ang="0">
                    <a:pos x="0" y="2"/>
                  </a:cxn>
                </a:cxnLst>
                <a:rect l="0" t="0" r="r" b="b"/>
                <a:pathLst>
                  <a:path h="2">
                    <a:moveTo>
                      <a:pt x="0" y="2"/>
                    </a:moveTo>
                    <a:lnTo>
                      <a:pt x="0" y="2"/>
                    </a:lnTo>
                    <a:lnTo>
                      <a:pt x="0" y="0"/>
                    </a:lnTo>
                    <a:lnTo>
                      <a:pt x="0" y="0"/>
                    </a:lnTo>
                    <a:lnTo>
                      <a:pt x="0" y="2"/>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330"/>
              <p:cNvSpPr>
                <a:spLocks/>
              </p:cNvSpPr>
              <p:nvPr/>
            </p:nvSpPr>
            <p:spPr bwMode="auto">
              <a:xfrm>
                <a:off x="-167" y="1415"/>
                <a:ext cx="36" cy="34"/>
              </a:xfrm>
              <a:custGeom>
                <a:avLst/>
                <a:gdLst/>
                <a:ahLst/>
                <a:cxnLst>
                  <a:cxn ang="0">
                    <a:pos x="36" y="2"/>
                  </a:cxn>
                  <a:cxn ang="0">
                    <a:pos x="36" y="2"/>
                  </a:cxn>
                  <a:cxn ang="0">
                    <a:pos x="34" y="2"/>
                  </a:cxn>
                  <a:cxn ang="0">
                    <a:pos x="32" y="0"/>
                  </a:cxn>
                  <a:cxn ang="0">
                    <a:pos x="32" y="0"/>
                  </a:cxn>
                  <a:cxn ang="0">
                    <a:pos x="32" y="0"/>
                  </a:cxn>
                  <a:cxn ang="0">
                    <a:pos x="28" y="6"/>
                  </a:cxn>
                  <a:cxn ang="0">
                    <a:pos x="28" y="6"/>
                  </a:cxn>
                  <a:cxn ang="0">
                    <a:pos x="24" y="10"/>
                  </a:cxn>
                  <a:cxn ang="0">
                    <a:pos x="18" y="14"/>
                  </a:cxn>
                  <a:cxn ang="0">
                    <a:pos x="18" y="14"/>
                  </a:cxn>
                  <a:cxn ang="0">
                    <a:pos x="14" y="18"/>
                  </a:cxn>
                  <a:cxn ang="0">
                    <a:pos x="12" y="18"/>
                  </a:cxn>
                  <a:cxn ang="0">
                    <a:pos x="12" y="18"/>
                  </a:cxn>
                  <a:cxn ang="0">
                    <a:pos x="8" y="16"/>
                  </a:cxn>
                  <a:cxn ang="0">
                    <a:pos x="6" y="14"/>
                  </a:cxn>
                  <a:cxn ang="0">
                    <a:pos x="6" y="14"/>
                  </a:cxn>
                  <a:cxn ang="0">
                    <a:pos x="4" y="16"/>
                  </a:cxn>
                  <a:cxn ang="0">
                    <a:pos x="4" y="16"/>
                  </a:cxn>
                  <a:cxn ang="0">
                    <a:pos x="0" y="22"/>
                  </a:cxn>
                  <a:cxn ang="0">
                    <a:pos x="2" y="24"/>
                  </a:cxn>
                  <a:cxn ang="0">
                    <a:pos x="2" y="24"/>
                  </a:cxn>
                  <a:cxn ang="0">
                    <a:pos x="10" y="32"/>
                  </a:cxn>
                  <a:cxn ang="0">
                    <a:pos x="10" y="32"/>
                  </a:cxn>
                  <a:cxn ang="0">
                    <a:pos x="10" y="34"/>
                  </a:cxn>
                  <a:cxn ang="0">
                    <a:pos x="12" y="34"/>
                  </a:cxn>
                  <a:cxn ang="0">
                    <a:pos x="12" y="34"/>
                  </a:cxn>
                  <a:cxn ang="0">
                    <a:pos x="22" y="24"/>
                  </a:cxn>
                  <a:cxn ang="0">
                    <a:pos x="22" y="24"/>
                  </a:cxn>
                  <a:cxn ang="0">
                    <a:pos x="28" y="20"/>
                  </a:cxn>
                  <a:cxn ang="0">
                    <a:pos x="28" y="20"/>
                  </a:cxn>
                  <a:cxn ang="0">
                    <a:pos x="34" y="18"/>
                  </a:cxn>
                  <a:cxn ang="0">
                    <a:pos x="36" y="14"/>
                  </a:cxn>
                  <a:cxn ang="0">
                    <a:pos x="36" y="14"/>
                  </a:cxn>
                  <a:cxn ang="0">
                    <a:pos x="36" y="8"/>
                  </a:cxn>
                  <a:cxn ang="0">
                    <a:pos x="36" y="2"/>
                  </a:cxn>
                </a:cxnLst>
                <a:rect l="0" t="0" r="r" b="b"/>
                <a:pathLst>
                  <a:path w="36" h="34">
                    <a:moveTo>
                      <a:pt x="36" y="2"/>
                    </a:moveTo>
                    <a:lnTo>
                      <a:pt x="36" y="2"/>
                    </a:lnTo>
                    <a:lnTo>
                      <a:pt x="34" y="2"/>
                    </a:lnTo>
                    <a:lnTo>
                      <a:pt x="32" y="0"/>
                    </a:lnTo>
                    <a:lnTo>
                      <a:pt x="32" y="0"/>
                    </a:lnTo>
                    <a:lnTo>
                      <a:pt x="32" y="0"/>
                    </a:lnTo>
                    <a:lnTo>
                      <a:pt x="28" y="6"/>
                    </a:lnTo>
                    <a:lnTo>
                      <a:pt x="28" y="6"/>
                    </a:lnTo>
                    <a:lnTo>
                      <a:pt x="24" y="10"/>
                    </a:lnTo>
                    <a:lnTo>
                      <a:pt x="18" y="14"/>
                    </a:lnTo>
                    <a:lnTo>
                      <a:pt x="18" y="14"/>
                    </a:lnTo>
                    <a:lnTo>
                      <a:pt x="14" y="18"/>
                    </a:lnTo>
                    <a:lnTo>
                      <a:pt x="12" y="18"/>
                    </a:lnTo>
                    <a:lnTo>
                      <a:pt x="12" y="18"/>
                    </a:lnTo>
                    <a:lnTo>
                      <a:pt x="8" y="16"/>
                    </a:lnTo>
                    <a:lnTo>
                      <a:pt x="6" y="14"/>
                    </a:lnTo>
                    <a:lnTo>
                      <a:pt x="6" y="14"/>
                    </a:lnTo>
                    <a:lnTo>
                      <a:pt x="4" y="16"/>
                    </a:lnTo>
                    <a:lnTo>
                      <a:pt x="4" y="16"/>
                    </a:lnTo>
                    <a:lnTo>
                      <a:pt x="0" y="22"/>
                    </a:lnTo>
                    <a:lnTo>
                      <a:pt x="2" y="24"/>
                    </a:lnTo>
                    <a:lnTo>
                      <a:pt x="2" y="24"/>
                    </a:lnTo>
                    <a:lnTo>
                      <a:pt x="10" y="32"/>
                    </a:lnTo>
                    <a:lnTo>
                      <a:pt x="10" y="32"/>
                    </a:lnTo>
                    <a:lnTo>
                      <a:pt x="10" y="34"/>
                    </a:lnTo>
                    <a:lnTo>
                      <a:pt x="12" y="34"/>
                    </a:lnTo>
                    <a:lnTo>
                      <a:pt x="12" y="34"/>
                    </a:lnTo>
                    <a:lnTo>
                      <a:pt x="22" y="24"/>
                    </a:lnTo>
                    <a:lnTo>
                      <a:pt x="22" y="24"/>
                    </a:lnTo>
                    <a:lnTo>
                      <a:pt x="28" y="20"/>
                    </a:lnTo>
                    <a:lnTo>
                      <a:pt x="28" y="20"/>
                    </a:lnTo>
                    <a:lnTo>
                      <a:pt x="34" y="18"/>
                    </a:lnTo>
                    <a:lnTo>
                      <a:pt x="36" y="14"/>
                    </a:lnTo>
                    <a:lnTo>
                      <a:pt x="36" y="14"/>
                    </a:lnTo>
                    <a:lnTo>
                      <a:pt x="36" y="8"/>
                    </a:lnTo>
                    <a:lnTo>
                      <a:pt x="36"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31"/>
              <p:cNvSpPr>
                <a:spLocks/>
              </p:cNvSpPr>
              <p:nvPr/>
            </p:nvSpPr>
            <p:spPr bwMode="auto">
              <a:xfrm>
                <a:off x="-313" y="1476"/>
                <a:ext cx="36" cy="18"/>
              </a:xfrm>
              <a:custGeom>
                <a:avLst/>
                <a:gdLst/>
                <a:ahLst/>
                <a:cxnLst>
                  <a:cxn ang="0">
                    <a:pos x="34" y="0"/>
                  </a:cxn>
                  <a:cxn ang="0">
                    <a:pos x="34" y="0"/>
                  </a:cxn>
                  <a:cxn ang="0">
                    <a:pos x="26" y="0"/>
                  </a:cxn>
                  <a:cxn ang="0">
                    <a:pos x="18" y="0"/>
                  </a:cxn>
                  <a:cxn ang="0">
                    <a:pos x="18" y="0"/>
                  </a:cxn>
                  <a:cxn ang="0">
                    <a:pos x="12" y="2"/>
                  </a:cxn>
                  <a:cxn ang="0">
                    <a:pos x="6" y="6"/>
                  </a:cxn>
                  <a:cxn ang="0">
                    <a:pos x="6" y="6"/>
                  </a:cxn>
                  <a:cxn ang="0">
                    <a:pos x="2" y="12"/>
                  </a:cxn>
                  <a:cxn ang="0">
                    <a:pos x="0" y="16"/>
                  </a:cxn>
                  <a:cxn ang="0">
                    <a:pos x="0" y="18"/>
                  </a:cxn>
                  <a:cxn ang="0">
                    <a:pos x="2" y="18"/>
                  </a:cxn>
                  <a:cxn ang="0">
                    <a:pos x="14" y="12"/>
                  </a:cxn>
                  <a:cxn ang="0">
                    <a:pos x="14" y="12"/>
                  </a:cxn>
                  <a:cxn ang="0">
                    <a:pos x="18" y="10"/>
                  </a:cxn>
                  <a:cxn ang="0">
                    <a:pos x="18" y="10"/>
                  </a:cxn>
                  <a:cxn ang="0">
                    <a:pos x="30" y="10"/>
                  </a:cxn>
                  <a:cxn ang="0">
                    <a:pos x="34" y="8"/>
                  </a:cxn>
                  <a:cxn ang="0">
                    <a:pos x="36" y="4"/>
                  </a:cxn>
                  <a:cxn ang="0">
                    <a:pos x="36" y="4"/>
                  </a:cxn>
                  <a:cxn ang="0">
                    <a:pos x="36" y="0"/>
                  </a:cxn>
                  <a:cxn ang="0">
                    <a:pos x="34" y="0"/>
                  </a:cxn>
                  <a:cxn ang="0">
                    <a:pos x="34" y="0"/>
                  </a:cxn>
                  <a:cxn ang="0">
                    <a:pos x="34" y="0"/>
                  </a:cxn>
                </a:cxnLst>
                <a:rect l="0" t="0" r="r" b="b"/>
                <a:pathLst>
                  <a:path w="36" h="18">
                    <a:moveTo>
                      <a:pt x="34" y="0"/>
                    </a:moveTo>
                    <a:lnTo>
                      <a:pt x="34" y="0"/>
                    </a:lnTo>
                    <a:lnTo>
                      <a:pt x="26" y="0"/>
                    </a:lnTo>
                    <a:lnTo>
                      <a:pt x="18" y="0"/>
                    </a:lnTo>
                    <a:lnTo>
                      <a:pt x="18" y="0"/>
                    </a:lnTo>
                    <a:lnTo>
                      <a:pt x="12" y="2"/>
                    </a:lnTo>
                    <a:lnTo>
                      <a:pt x="6" y="6"/>
                    </a:lnTo>
                    <a:lnTo>
                      <a:pt x="6" y="6"/>
                    </a:lnTo>
                    <a:lnTo>
                      <a:pt x="2" y="12"/>
                    </a:lnTo>
                    <a:lnTo>
                      <a:pt x="0" y="16"/>
                    </a:lnTo>
                    <a:lnTo>
                      <a:pt x="0" y="18"/>
                    </a:lnTo>
                    <a:lnTo>
                      <a:pt x="2" y="18"/>
                    </a:lnTo>
                    <a:lnTo>
                      <a:pt x="14" y="12"/>
                    </a:lnTo>
                    <a:lnTo>
                      <a:pt x="14" y="12"/>
                    </a:lnTo>
                    <a:lnTo>
                      <a:pt x="18" y="10"/>
                    </a:lnTo>
                    <a:lnTo>
                      <a:pt x="18" y="10"/>
                    </a:lnTo>
                    <a:lnTo>
                      <a:pt x="30" y="10"/>
                    </a:lnTo>
                    <a:lnTo>
                      <a:pt x="34" y="8"/>
                    </a:lnTo>
                    <a:lnTo>
                      <a:pt x="36" y="4"/>
                    </a:lnTo>
                    <a:lnTo>
                      <a:pt x="36" y="4"/>
                    </a:lnTo>
                    <a:lnTo>
                      <a:pt x="36" y="0"/>
                    </a:lnTo>
                    <a:lnTo>
                      <a:pt x="34" y="0"/>
                    </a:lnTo>
                    <a:lnTo>
                      <a:pt x="34" y="0"/>
                    </a:lnTo>
                    <a:lnTo>
                      <a:pt x="3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3" name="Freeform 332"/>
              <p:cNvSpPr>
                <a:spLocks/>
              </p:cNvSpPr>
              <p:nvPr/>
            </p:nvSpPr>
            <p:spPr bwMode="auto">
              <a:xfrm>
                <a:off x="-349" y="1492"/>
                <a:ext cx="30" cy="16"/>
              </a:xfrm>
              <a:custGeom>
                <a:avLst/>
                <a:gdLst/>
                <a:ahLst/>
                <a:cxnLst>
                  <a:cxn ang="0">
                    <a:pos x="28" y="0"/>
                  </a:cxn>
                  <a:cxn ang="0">
                    <a:pos x="24" y="6"/>
                  </a:cxn>
                  <a:cxn ang="0">
                    <a:pos x="24" y="6"/>
                  </a:cxn>
                  <a:cxn ang="0">
                    <a:pos x="14" y="6"/>
                  </a:cxn>
                  <a:cxn ang="0">
                    <a:pos x="14" y="6"/>
                  </a:cxn>
                  <a:cxn ang="0">
                    <a:pos x="8" y="6"/>
                  </a:cxn>
                  <a:cxn ang="0">
                    <a:pos x="6" y="8"/>
                  </a:cxn>
                  <a:cxn ang="0">
                    <a:pos x="6" y="8"/>
                  </a:cxn>
                  <a:cxn ang="0">
                    <a:pos x="0" y="14"/>
                  </a:cxn>
                  <a:cxn ang="0">
                    <a:pos x="0" y="16"/>
                  </a:cxn>
                  <a:cxn ang="0">
                    <a:pos x="2" y="16"/>
                  </a:cxn>
                  <a:cxn ang="0">
                    <a:pos x="2" y="16"/>
                  </a:cxn>
                  <a:cxn ang="0">
                    <a:pos x="6" y="16"/>
                  </a:cxn>
                  <a:cxn ang="0">
                    <a:pos x="10" y="16"/>
                  </a:cxn>
                  <a:cxn ang="0">
                    <a:pos x="10" y="16"/>
                  </a:cxn>
                  <a:cxn ang="0">
                    <a:pos x="20" y="14"/>
                  </a:cxn>
                  <a:cxn ang="0">
                    <a:pos x="20" y="14"/>
                  </a:cxn>
                  <a:cxn ang="0">
                    <a:pos x="28" y="10"/>
                  </a:cxn>
                  <a:cxn ang="0">
                    <a:pos x="28" y="10"/>
                  </a:cxn>
                  <a:cxn ang="0">
                    <a:pos x="30" y="6"/>
                  </a:cxn>
                  <a:cxn ang="0">
                    <a:pos x="30" y="4"/>
                  </a:cxn>
                  <a:cxn ang="0">
                    <a:pos x="28" y="0"/>
                  </a:cxn>
                </a:cxnLst>
                <a:rect l="0" t="0" r="r" b="b"/>
                <a:pathLst>
                  <a:path w="30" h="16">
                    <a:moveTo>
                      <a:pt x="28" y="0"/>
                    </a:moveTo>
                    <a:lnTo>
                      <a:pt x="24" y="6"/>
                    </a:lnTo>
                    <a:lnTo>
                      <a:pt x="24" y="6"/>
                    </a:lnTo>
                    <a:lnTo>
                      <a:pt x="14" y="6"/>
                    </a:lnTo>
                    <a:lnTo>
                      <a:pt x="14" y="6"/>
                    </a:lnTo>
                    <a:lnTo>
                      <a:pt x="8" y="6"/>
                    </a:lnTo>
                    <a:lnTo>
                      <a:pt x="6" y="8"/>
                    </a:lnTo>
                    <a:lnTo>
                      <a:pt x="6" y="8"/>
                    </a:lnTo>
                    <a:lnTo>
                      <a:pt x="0" y="14"/>
                    </a:lnTo>
                    <a:lnTo>
                      <a:pt x="0" y="16"/>
                    </a:lnTo>
                    <a:lnTo>
                      <a:pt x="2" y="16"/>
                    </a:lnTo>
                    <a:lnTo>
                      <a:pt x="2" y="16"/>
                    </a:lnTo>
                    <a:lnTo>
                      <a:pt x="6" y="16"/>
                    </a:lnTo>
                    <a:lnTo>
                      <a:pt x="10" y="16"/>
                    </a:lnTo>
                    <a:lnTo>
                      <a:pt x="10" y="16"/>
                    </a:lnTo>
                    <a:lnTo>
                      <a:pt x="20" y="14"/>
                    </a:lnTo>
                    <a:lnTo>
                      <a:pt x="20" y="14"/>
                    </a:lnTo>
                    <a:lnTo>
                      <a:pt x="28" y="10"/>
                    </a:lnTo>
                    <a:lnTo>
                      <a:pt x="28" y="10"/>
                    </a:lnTo>
                    <a:lnTo>
                      <a:pt x="30" y="6"/>
                    </a:lnTo>
                    <a:lnTo>
                      <a:pt x="30" y="4"/>
                    </a:ln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4" name="Freeform 333"/>
              <p:cNvSpPr>
                <a:spLocks/>
              </p:cNvSpPr>
              <p:nvPr/>
            </p:nvSpPr>
            <p:spPr bwMode="auto">
              <a:xfrm>
                <a:off x="-372" y="1512"/>
                <a:ext cx="17" cy="6"/>
              </a:xfrm>
              <a:custGeom>
                <a:avLst/>
                <a:gdLst/>
                <a:ahLst/>
                <a:cxnLst>
                  <a:cxn ang="0">
                    <a:pos x="8" y="2"/>
                  </a:cxn>
                  <a:cxn ang="0">
                    <a:pos x="8" y="2"/>
                  </a:cxn>
                  <a:cxn ang="0">
                    <a:pos x="4" y="2"/>
                  </a:cxn>
                  <a:cxn ang="0">
                    <a:pos x="0" y="2"/>
                  </a:cxn>
                  <a:cxn ang="0">
                    <a:pos x="0" y="2"/>
                  </a:cxn>
                  <a:cxn ang="0">
                    <a:pos x="4" y="4"/>
                  </a:cxn>
                  <a:cxn ang="0">
                    <a:pos x="6" y="6"/>
                  </a:cxn>
                  <a:cxn ang="0">
                    <a:pos x="10" y="4"/>
                  </a:cxn>
                  <a:cxn ang="0">
                    <a:pos x="17" y="2"/>
                  </a:cxn>
                  <a:cxn ang="0">
                    <a:pos x="15" y="0"/>
                  </a:cxn>
                  <a:cxn ang="0">
                    <a:pos x="8" y="2"/>
                  </a:cxn>
                </a:cxnLst>
                <a:rect l="0" t="0" r="r" b="b"/>
                <a:pathLst>
                  <a:path w="17" h="6">
                    <a:moveTo>
                      <a:pt x="8" y="2"/>
                    </a:moveTo>
                    <a:lnTo>
                      <a:pt x="8" y="2"/>
                    </a:lnTo>
                    <a:lnTo>
                      <a:pt x="4" y="2"/>
                    </a:lnTo>
                    <a:lnTo>
                      <a:pt x="0" y="2"/>
                    </a:lnTo>
                    <a:lnTo>
                      <a:pt x="0" y="2"/>
                    </a:lnTo>
                    <a:lnTo>
                      <a:pt x="4" y="4"/>
                    </a:lnTo>
                    <a:lnTo>
                      <a:pt x="6" y="6"/>
                    </a:lnTo>
                    <a:lnTo>
                      <a:pt x="10" y="4"/>
                    </a:lnTo>
                    <a:lnTo>
                      <a:pt x="17" y="2"/>
                    </a:lnTo>
                    <a:lnTo>
                      <a:pt x="15" y="0"/>
                    </a:lnTo>
                    <a:lnTo>
                      <a:pt x="8"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5" name="Freeform 334"/>
              <p:cNvSpPr>
                <a:spLocks/>
              </p:cNvSpPr>
              <p:nvPr/>
            </p:nvSpPr>
            <p:spPr bwMode="auto">
              <a:xfrm>
                <a:off x="-406" y="1518"/>
                <a:ext cx="38" cy="18"/>
              </a:xfrm>
              <a:custGeom>
                <a:avLst/>
                <a:gdLst/>
                <a:ahLst/>
                <a:cxnLst>
                  <a:cxn ang="0">
                    <a:pos x="30" y="0"/>
                  </a:cxn>
                  <a:cxn ang="0">
                    <a:pos x="30" y="0"/>
                  </a:cxn>
                  <a:cxn ang="0">
                    <a:pos x="24" y="0"/>
                  </a:cxn>
                  <a:cxn ang="0">
                    <a:pos x="22" y="0"/>
                  </a:cxn>
                  <a:cxn ang="0">
                    <a:pos x="20" y="0"/>
                  </a:cxn>
                  <a:cxn ang="0">
                    <a:pos x="20" y="0"/>
                  </a:cxn>
                  <a:cxn ang="0">
                    <a:pos x="20" y="4"/>
                  </a:cxn>
                  <a:cxn ang="0">
                    <a:pos x="20" y="6"/>
                  </a:cxn>
                  <a:cxn ang="0">
                    <a:pos x="20" y="6"/>
                  </a:cxn>
                  <a:cxn ang="0">
                    <a:pos x="18" y="8"/>
                  </a:cxn>
                  <a:cxn ang="0">
                    <a:pos x="16" y="10"/>
                  </a:cxn>
                  <a:cxn ang="0">
                    <a:pos x="16" y="10"/>
                  </a:cxn>
                  <a:cxn ang="0">
                    <a:pos x="10" y="8"/>
                  </a:cxn>
                  <a:cxn ang="0">
                    <a:pos x="10" y="8"/>
                  </a:cxn>
                  <a:cxn ang="0">
                    <a:pos x="2" y="10"/>
                  </a:cxn>
                  <a:cxn ang="0">
                    <a:pos x="0" y="14"/>
                  </a:cxn>
                  <a:cxn ang="0">
                    <a:pos x="4" y="18"/>
                  </a:cxn>
                  <a:cxn ang="0">
                    <a:pos x="10" y="16"/>
                  </a:cxn>
                  <a:cxn ang="0">
                    <a:pos x="22" y="16"/>
                  </a:cxn>
                  <a:cxn ang="0">
                    <a:pos x="22" y="16"/>
                  </a:cxn>
                  <a:cxn ang="0">
                    <a:pos x="26" y="12"/>
                  </a:cxn>
                  <a:cxn ang="0">
                    <a:pos x="26" y="12"/>
                  </a:cxn>
                  <a:cxn ang="0">
                    <a:pos x="30" y="8"/>
                  </a:cxn>
                  <a:cxn ang="0">
                    <a:pos x="34" y="8"/>
                  </a:cxn>
                  <a:cxn ang="0">
                    <a:pos x="38" y="6"/>
                  </a:cxn>
                  <a:cxn ang="0">
                    <a:pos x="32" y="2"/>
                  </a:cxn>
                  <a:cxn ang="0">
                    <a:pos x="30" y="0"/>
                  </a:cxn>
                </a:cxnLst>
                <a:rect l="0" t="0" r="r" b="b"/>
                <a:pathLst>
                  <a:path w="38" h="18">
                    <a:moveTo>
                      <a:pt x="30" y="0"/>
                    </a:moveTo>
                    <a:lnTo>
                      <a:pt x="30" y="0"/>
                    </a:lnTo>
                    <a:lnTo>
                      <a:pt x="24" y="0"/>
                    </a:lnTo>
                    <a:lnTo>
                      <a:pt x="22" y="0"/>
                    </a:lnTo>
                    <a:lnTo>
                      <a:pt x="20" y="0"/>
                    </a:lnTo>
                    <a:lnTo>
                      <a:pt x="20" y="0"/>
                    </a:lnTo>
                    <a:lnTo>
                      <a:pt x="20" y="4"/>
                    </a:lnTo>
                    <a:lnTo>
                      <a:pt x="20" y="6"/>
                    </a:lnTo>
                    <a:lnTo>
                      <a:pt x="20" y="6"/>
                    </a:lnTo>
                    <a:lnTo>
                      <a:pt x="18" y="8"/>
                    </a:lnTo>
                    <a:lnTo>
                      <a:pt x="16" y="10"/>
                    </a:lnTo>
                    <a:lnTo>
                      <a:pt x="16" y="10"/>
                    </a:lnTo>
                    <a:lnTo>
                      <a:pt x="10" y="8"/>
                    </a:lnTo>
                    <a:lnTo>
                      <a:pt x="10" y="8"/>
                    </a:lnTo>
                    <a:lnTo>
                      <a:pt x="2" y="10"/>
                    </a:lnTo>
                    <a:lnTo>
                      <a:pt x="0" y="14"/>
                    </a:lnTo>
                    <a:lnTo>
                      <a:pt x="4" y="18"/>
                    </a:lnTo>
                    <a:lnTo>
                      <a:pt x="10" y="16"/>
                    </a:lnTo>
                    <a:lnTo>
                      <a:pt x="22" y="16"/>
                    </a:lnTo>
                    <a:lnTo>
                      <a:pt x="22" y="16"/>
                    </a:lnTo>
                    <a:lnTo>
                      <a:pt x="26" y="12"/>
                    </a:lnTo>
                    <a:lnTo>
                      <a:pt x="26" y="12"/>
                    </a:lnTo>
                    <a:lnTo>
                      <a:pt x="30" y="8"/>
                    </a:lnTo>
                    <a:lnTo>
                      <a:pt x="34" y="8"/>
                    </a:lnTo>
                    <a:lnTo>
                      <a:pt x="38" y="6"/>
                    </a:lnTo>
                    <a:lnTo>
                      <a:pt x="32" y="2"/>
                    </a:lnTo>
                    <a:lnTo>
                      <a:pt x="3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335"/>
              <p:cNvSpPr>
                <a:spLocks/>
              </p:cNvSpPr>
              <p:nvPr/>
            </p:nvSpPr>
            <p:spPr bwMode="auto">
              <a:xfrm>
                <a:off x="-392" y="1356"/>
                <a:ext cx="26" cy="21"/>
              </a:xfrm>
              <a:custGeom>
                <a:avLst/>
                <a:gdLst/>
                <a:ahLst/>
                <a:cxnLst>
                  <a:cxn ang="0">
                    <a:pos x="16" y="21"/>
                  </a:cxn>
                  <a:cxn ang="0">
                    <a:pos x="16" y="21"/>
                  </a:cxn>
                  <a:cxn ang="0">
                    <a:pos x="18" y="21"/>
                  </a:cxn>
                  <a:cxn ang="0">
                    <a:pos x="24" y="19"/>
                  </a:cxn>
                  <a:cxn ang="0">
                    <a:pos x="24" y="19"/>
                  </a:cxn>
                  <a:cxn ang="0">
                    <a:pos x="26" y="15"/>
                  </a:cxn>
                  <a:cxn ang="0">
                    <a:pos x="26" y="8"/>
                  </a:cxn>
                  <a:cxn ang="0">
                    <a:pos x="26" y="8"/>
                  </a:cxn>
                  <a:cxn ang="0">
                    <a:pos x="26" y="6"/>
                  </a:cxn>
                  <a:cxn ang="0">
                    <a:pos x="22" y="0"/>
                  </a:cxn>
                  <a:cxn ang="0">
                    <a:pos x="22" y="0"/>
                  </a:cxn>
                  <a:cxn ang="0">
                    <a:pos x="18" y="0"/>
                  </a:cxn>
                  <a:cxn ang="0">
                    <a:pos x="12" y="2"/>
                  </a:cxn>
                  <a:cxn ang="0">
                    <a:pos x="12" y="2"/>
                  </a:cxn>
                  <a:cxn ang="0">
                    <a:pos x="8" y="4"/>
                  </a:cxn>
                  <a:cxn ang="0">
                    <a:pos x="0" y="8"/>
                  </a:cxn>
                  <a:cxn ang="0">
                    <a:pos x="0" y="8"/>
                  </a:cxn>
                  <a:cxn ang="0">
                    <a:pos x="2" y="10"/>
                  </a:cxn>
                  <a:cxn ang="0">
                    <a:pos x="6" y="15"/>
                  </a:cxn>
                  <a:cxn ang="0">
                    <a:pos x="16" y="21"/>
                  </a:cxn>
                  <a:cxn ang="0">
                    <a:pos x="16" y="21"/>
                  </a:cxn>
                </a:cxnLst>
                <a:rect l="0" t="0" r="r" b="b"/>
                <a:pathLst>
                  <a:path w="26" h="21">
                    <a:moveTo>
                      <a:pt x="16" y="21"/>
                    </a:moveTo>
                    <a:lnTo>
                      <a:pt x="16" y="21"/>
                    </a:lnTo>
                    <a:lnTo>
                      <a:pt x="18" y="21"/>
                    </a:lnTo>
                    <a:lnTo>
                      <a:pt x="24" y="19"/>
                    </a:lnTo>
                    <a:lnTo>
                      <a:pt x="24" y="19"/>
                    </a:lnTo>
                    <a:lnTo>
                      <a:pt x="26" y="15"/>
                    </a:lnTo>
                    <a:lnTo>
                      <a:pt x="26" y="8"/>
                    </a:lnTo>
                    <a:lnTo>
                      <a:pt x="26" y="8"/>
                    </a:lnTo>
                    <a:lnTo>
                      <a:pt x="26" y="6"/>
                    </a:lnTo>
                    <a:lnTo>
                      <a:pt x="22" y="0"/>
                    </a:lnTo>
                    <a:lnTo>
                      <a:pt x="22" y="0"/>
                    </a:lnTo>
                    <a:lnTo>
                      <a:pt x="18" y="0"/>
                    </a:lnTo>
                    <a:lnTo>
                      <a:pt x="12" y="2"/>
                    </a:lnTo>
                    <a:lnTo>
                      <a:pt x="12" y="2"/>
                    </a:lnTo>
                    <a:lnTo>
                      <a:pt x="8" y="4"/>
                    </a:lnTo>
                    <a:lnTo>
                      <a:pt x="0" y="8"/>
                    </a:lnTo>
                    <a:lnTo>
                      <a:pt x="0" y="8"/>
                    </a:lnTo>
                    <a:lnTo>
                      <a:pt x="2" y="10"/>
                    </a:lnTo>
                    <a:lnTo>
                      <a:pt x="6" y="15"/>
                    </a:lnTo>
                    <a:lnTo>
                      <a:pt x="16" y="21"/>
                    </a:lnTo>
                    <a:lnTo>
                      <a:pt x="16"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336"/>
              <p:cNvSpPr>
                <a:spLocks/>
              </p:cNvSpPr>
              <p:nvPr/>
            </p:nvSpPr>
            <p:spPr bwMode="auto">
              <a:xfrm>
                <a:off x="344" y="926"/>
                <a:ext cx="178" cy="113"/>
              </a:xfrm>
              <a:custGeom>
                <a:avLst/>
                <a:gdLst/>
                <a:ahLst/>
                <a:cxnLst>
                  <a:cxn ang="0">
                    <a:pos x="47" y="113"/>
                  </a:cxn>
                  <a:cxn ang="0">
                    <a:pos x="57" y="111"/>
                  </a:cxn>
                  <a:cxn ang="0">
                    <a:pos x="65" y="109"/>
                  </a:cxn>
                  <a:cxn ang="0">
                    <a:pos x="77" y="105"/>
                  </a:cxn>
                  <a:cxn ang="0">
                    <a:pos x="91" y="103"/>
                  </a:cxn>
                  <a:cxn ang="0">
                    <a:pos x="93" y="97"/>
                  </a:cxn>
                  <a:cxn ang="0">
                    <a:pos x="95" y="83"/>
                  </a:cxn>
                  <a:cxn ang="0">
                    <a:pos x="97" y="81"/>
                  </a:cxn>
                  <a:cxn ang="0">
                    <a:pos x="117" y="73"/>
                  </a:cxn>
                  <a:cxn ang="0">
                    <a:pos x="123" y="64"/>
                  </a:cxn>
                  <a:cxn ang="0">
                    <a:pos x="133" y="58"/>
                  </a:cxn>
                  <a:cxn ang="0">
                    <a:pos x="158" y="46"/>
                  </a:cxn>
                  <a:cxn ang="0">
                    <a:pos x="174" y="38"/>
                  </a:cxn>
                  <a:cxn ang="0">
                    <a:pos x="176" y="38"/>
                  </a:cxn>
                  <a:cxn ang="0">
                    <a:pos x="178" y="34"/>
                  </a:cxn>
                  <a:cxn ang="0">
                    <a:pos x="170" y="28"/>
                  </a:cxn>
                  <a:cxn ang="0">
                    <a:pos x="152" y="14"/>
                  </a:cxn>
                  <a:cxn ang="0">
                    <a:pos x="140" y="10"/>
                  </a:cxn>
                  <a:cxn ang="0">
                    <a:pos x="131" y="12"/>
                  </a:cxn>
                  <a:cxn ang="0">
                    <a:pos x="125" y="14"/>
                  </a:cxn>
                  <a:cxn ang="0">
                    <a:pos x="113" y="16"/>
                  </a:cxn>
                  <a:cxn ang="0">
                    <a:pos x="103" y="16"/>
                  </a:cxn>
                  <a:cxn ang="0">
                    <a:pos x="95" y="12"/>
                  </a:cxn>
                  <a:cxn ang="0">
                    <a:pos x="87" y="6"/>
                  </a:cxn>
                  <a:cxn ang="0">
                    <a:pos x="79" y="2"/>
                  </a:cxn>
                  <a:cxn ang="0">
                    <a:pos x="65" y="0"/>
                  </a:cxn>
                  <a:cxn ang="0">
                    <a:pos x="57" y="2"/>
                  </a:cxn>
                  <a:cxn ang="0">
                    <a:pos x="32" y="10"/>
                  </a:cxn>
                  <a:cxn ang="0">
                    <a:pos x="28" y="8"/>
                  </a:cxn>
                  <a:cxn ang="0">
                    <a:pos x="24" y="12"/>
                  </a:cxn>
                  <a:cxn ang="0">
                    <a:pos x="24" y="18"/>
                  </a:cxn>
                  <a:cxn ang="0">
                    <a:pos x="30" y="30"/>
                  </a:cxn>
                  <a:cxn ang="0">
                    <a:pos x="28" y="34"/>
                  </a:cxn>
                  <a:cxn ang="0">
                    <a:pos x="18" y="52"/>
                  </a:cxn>
                  <a:cxn ang="0">
                    <a:pos x="0" y="85"/>
                  </a:cxn>
                  <a:cxn ang="0">
                    <a:pos x="4" y="89"/>
                  </a:cxn>
                  <a:cxn ang="0">
                    <a:pos x="18" y="95"/>
                  </a:cxn>
                  <a:cxn ang="0">
                    <a:pos x="36" y="105"/>
                  </a:cxn>
                  <a:cxn ang="0">
                    <a:pos x="47" y="113"/>
                  </a:cxn>
                </a:cxnLst>
                <a:rect l="0" t="0" r="r" b="b"/>
                <a:pathLst>
                  <a:path w="178" h="113">
                    <a:moveTo>
                      <a:pt x="47" y="113"/>
                    </a:moveTo>
                    <a:lnTo>
                      <a:pt x="47" y="113"/>
                    </a:lnTo>
                    <a:lnTo>
                      <a:pt x="51" y="113"/>
                    </a:lnTo>
                    <a:lnTo>
                      <a:pt x="57" y="111"/>
                    </a:lnTo>
                    <a:lnTo>
                      <a:pt x="57" y="111"/>
                    </a:lnTo>
                    <a:lnTo>
                      <a:pt x="65" y="109"/>
                    </a:lnTo>
                    <a:lnTo>
                      <a:pt x="77" y="105"/>
                    </a:lnTo>
                    <a:lnTo>
                      <a:pt x="77" y="105"/>
                    </a:lnTo>
                    <a:lnTo>
                      <a:pt x="87" y="105"/>
                    </a:lnTo>
                    <a:lnTo>
                      <a:pt x="91" y="103"/>
                    </a:lnTo>
                    <a:lnTo>
                      <a:pt x="93" y="97"/>
                    </a:lnTo>
                    <a:lnTo>
                      <a:pt x="93" y="97"/>
                    </a:lnTo>
                    <a:lnTo>
                      <a:pt x="93" y="87"/>
                    </a:lnTo>
                    <a:lnTo>
                      <a:pt x="95" y="83"/>
                    </a:lnTo>
                    <a:lnTo>
                      <a:pt x="97" y="81"/>
                    </a:lnTo>
                    <a:lnTo>
                      <a:pt x="97" y="81"/>
                    </a:lnTo>
                    <a:lnTo>
                      <a:pt x="107" y="77"/>
                    </a:lnTo>
                    <a:lnTo>
                      <a:pt x="117" y="73"/>
                    </a:lnTo>
                    <a:lnTo>
                      <a:pt x="117" y="73"/>
                    </a:lnTo>
                    <a:lnTo>
                      <a:pt x="123" y="64"/>
                    </a:lnTo>
                    <a:lnTo>
                      <a:pt x="133" y="58"/>
                    </a:lnTo>
                    <a:lnTo>
                      <a:pt x="133" y="58"/>
                    </a:lnTo>
                    <a:lnTo>
                      <a:pt x="158" y="46"/>
                    </a:lnTo>
                    <a:lnTo>
                      <a:pt x="158" y="46"/>
                    </a:lnTo>
                    <a:lnTo>
                      <a:pt x="164" y="42"/>
                    </a:lnTo>
                    <a:lnTo>
                      <a:pt x="174" y="38"/>
                    </a:lnTo>
                    <a:lnTo>
                      <a:pt x="174" y="38"/>
                    </a:lnTo>
                    <a:lnTo>
                      <a:pt x="176" y="38"/>
                    </a:lnTo>
                    <a:lnTo>
                      <a:pt x="178" y="38"/>
                    </a:lnTo>
                    <a:lnTo>
                      <a:pt x="178" y="34"/>
                    </a:lnTo>
                    <a:lnTo>
                      <a:pt x="170" y="28"/>
                    </a:lnTo>
                    <a:lnTo>
                      <a:pt x="170" y="28"/>
                    </a:lnTo>
                    <a:lnTo>
                      <a:pt x="160" y="20"/>
                    </a:lnTo>
                    <a:lnTo>
                      <a:pt x="152" y="14"/>
                    </a:lnTo>
                    <a:lnTo>
                      <a:pt x="144" y="12"/>
                    </a:lnTo>
                    <a:lnTo>
                      <a:pt x="140" y="10"/>
                    </a:lnTo>
                    <a:lnTo>
                      <a:pt x="140" y="10"/>
                    </a:lnTo>
                    <a:lnTo>
                      <a:pt x="131" y="12"/>
                    </a:lnTo>
                    <a:lnTo>
                      <a:pt x="125" y="14"/>
                    </a:lnTo>
                    <a:lnTo>
                      <a:pt x="125" y="14"/>
                    </a:lnTo>
                    <a:lnTo>
                      <a:pt x="119" y="16"/>
                    </a:lnTo>
                    <a:lnTo>
                      <a:pt x="113" y="16"/>
                    </a:lnTo>
                    <a:lnTo>
                      <a:pt x="113" y="16"/>
                    </a:lnTo>
                    <a:lnTo>
                      <a:pt x="103" y="16"/>
                    </a:lnTo>
                    <a:lnTo>
                      <a:pt x="99" y="14"/>
                    </a:lnTo>
                    <a:lnTo>
                      <a:pt x="95" y="12"/>
                    </a:lnTo>
                    <a:lnTo>
                      <a:pt x="95" y="12"/>
                    </a:lnTo>
                    <a:lnTo>
                      <a:pt x="87" y="6"/>
                    </a:lnTo>
                    <a:lnTo>
                      <a:pt x="79" y="2"/>
                    </a:lnTo>
                    <a:lnTo>
                      <a:pt x="79" y="2"/>
                    </a:lnTo>
                    <a:lnTo>
                      <a:pt x="71" y="0"/>
                    </a:lnTo>
                    <a:lnTo>
                      <a:pt x="65" y="0"/>
                    </a:lnTo>
                    <a:lnTo>
                      <a:pt x="57" y="2"/>
                    </a:lnTo>
                    <a:lnTo>
                      <a:pt x="57" y="2"/>
                    </a:lnTo>
                    <a:lnTo>
                      <a:pt x="38" y="8"/>
                    </a:lnTo>
                    <a:lnTo>
                      <a:pt x="32" y="10"/>
                    </a:lnTo>
                    <a:lnTo>
                      <a:pt x="28" y="8"/>
                    </a:lnTo>
                    <a:lnTo>
                      <a:pt x="28" y="8"/>
                    </a:lnTo>
                    <a:lnTo>
                      <a:pt x="24" y="10"/>
                    </a:lnTo>
                    <a:lnTo>
                      <a:pt x="24" y="12"/>
                    </a:lnTo>
                    <a:lnTo>
                      <a:pt x="24" y="18"/>
                    </a:lnTo>
                    <a:lnTo>
                      <a:pt x="24" y="18"/>
                    </a:lnTo>
                    <a:lnTo>
                      <a:pt x="28" y="26"/>
                    </a:lnTo>
                    <a:lnTo>
                      <a:pt x="30" y="30"/>
                    </a:lnTo>
                    <a:lnTo>
                      <a:pt x="28" y="34"/>
                    </a:lnTo>
                    <a:lnTo>
                      <a:pt x="28" y="34"/>
                    </a:lnTo>
                    <a:lnTo>
                      <a:pt x="24" y="40"/>
                    </a:lnTo>
                    <a:lnTo>
                      <a:pt x="18" y="52"/>
                    </a:lnTo>
                    <a:lnTo>
                      <a:pt x="10" y="71"/>
                    </a:lnTo>
                    <a:lnTo>
                      <a:pt x="0" y="85"/>
                    </a:lnTo>
                    <a:lnTo>
                      <a:pt x="0" y="85"/>
                    </a:lnTo>
                    <a:lnTo>
                      <a:pt x="4" y="89"/>
                    </a:lnTo>
                    <a:lnTo>
                      <a:pt x="18" y="95"/>
                    </a:lnTo>
                    <a:lnTo>
                      <a:pt x="18" y="95"/>
                    </a:lnTo>
                    <a:lnTo>
                      <a:pt x="28" y="101"/>
                    </a:lnTo>
                    <a:lnTo>
                      <a:pt x="36" y="105"/>
                    </a:lnTo>
                    <a:lnTo>
                      <a:pt x="47" y="113"/>
                    </a:lnTo>
                    <a:lnTo>
                      <a:pt x="47" y="1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Freeform 337"/>
              <p:cNvSpPr>
                <a:spLocks/>
              </p:cNvSpPr>
              <p:nvPr/>
            </p:nvSpPr>
            <p:spPr bwMode="auto">
              <a:xfrm>
                <a:off x="465" y="968"/>
                <a:ext cx="320" cy="152"/>
              </a:xfrm>
              <a:custGeom>
                <a:avLst/>
                <a:gdLst/>
                <a:ahLst/>
                <a:cxnLst>
                  <a:cxn ang="0">
                    <a:pos x="320" y="107"/>
                  </a:cxn>
                  <a:cxn ang="0">
                    <a:pos x="279" y="95"/>
                  </a:cxn>
                  <a:cxn ang="0">
                    <a:pos x="259" y="73"/>
                  </a:cxn>
                  <a:cxn ang="0">
                    <a:pos x="251" y="51"/>
                  </a:cxn>
                  <a:cxn ang="0">
                    <a:pos x="243" y="31"/>
                  </a:cxn>
                  <a:cxn ang="0">
                    <a:pos x="227" y="12"/>
                  </a:cxn>
                  <a:cxn ang="0">
                    <a:pos x="203" y="0"/>
                  </a:cxn>
                  <a:cxn ang="0">
                    <a:pos x="192" y="18"/>
                  </a:cxn>
                  <a:cxn ang="0">
                    <a:pos x="205" y="43"/>
                  </a:cxn>
                  <a:cxn ang="0">
                    <a:pos x="192" y="61"/>
                  </a:cxn>
                  <a:cxn ang="0">
                    <a:pos x="182" y="43"/>
                  </a:cxn>
                  <a:cxn ang="0">
                    <a:pos x="172" y="22"/>
                  </a:cxn>
                  <a:cxn ang="0">
                    <a:pos x="150" y="14"/>
                  </a:cxn>
                  <a:cxn ang="0">
                    <a:pos x="156" y="25"/>
                  </a:cxn>
                  <a:cxn ang="0">
                    <a:pos x="158" y="33"/>
                  </a:cxn>
                  <a:cxn ang="0">
                    <a:pos x="142" y="35"/>
                  </a:cxn>
                  <a:cxn ang="0">
                    <a:pos x="126" y="35"/>
                  </a:cxn>
                  <a:cxn ang="0">
                    <a:pos x="134" y="25"/>
                  </a:cxn>
                  <a:cxn ang="0">
                    <a:pos x="126" y="16"/>
                  </a:cxn>
                  <a:cxn ang="0">
                    <a:pos x="101" y="18"/>
                  </a:cxn>
                  <a:cxn ang="0">
                    <a:pos x="77" y="27"/>
                  </a:cxn>
                  <a:cxn ang="0">
                    <a:pos x="87" y="16"/>
                  </a:cxn>
                  <a:cxn ang="0">
                    <a:pos x="77" y="0"/>
                  </a:cxn>
                  <a:cxn ang="0">
                    <a:pos x="49" y="12"/>
                  </a:cxn>
                  <a:cxn ang="0">
                    <a:pos x="14" y="27"/>
                  </a:cxn>
                  <a:cxn ang="0">
                    <a:pos x="17" y="33"/>
                  </a:cxn>
                  <a:cxn ang="0">
                    <a:pos x="2" y="41"/>
                  </a:cxn>
                  <a:cxn ang="0">
                    <a:pos x="2" y="57"/>
                  </a:cxn>
                  <a:cxn ang="0">
                    <a:pos x="14" y="63"/>
                  </a:cxn>
                  <a:cxn ang="0">
                    <a:pos x="37" y="57"/>
                  </a:cxn>
                  <a:cxn ang="0">
                    <a:pos x="63" y="57"/>
                  </a:cxn>
                  <a:cxn ang="0">
                    <a:pos x="59" y="67"/>
                  </a:cxn>
                  <a:cxn ang="0">
                    <a:pos x="23" y="71"/>
                  </a:cxn>
                  <a:cxn ang="0">
                    <a:pos x="17" y="85"/>
                  </a:cxn>
                  <a:cxn ang="0">
                    <a:pos x="57" y="91"/>
                  </a:cxn>
                  <a:cxn ang="0">
                    <a:pos x="101" y="87"/>
                  </a:cxn>
                  <a:cxn ang="0">
                    <a:pos x="126" y="101"/>
                  </a:cxn>
                  <a:cxn ang="0">
                    <a:pos x="116" y="101"/>
                  </a:cxn>
                  <a:cxn ang="0">
                    <a:pos x="57" y="109"/>
                  </a:cxn>
                  <a:cxn ang="0">
                    <a:pos x="27" y="113"/>
                  </a:cxn>
                  <a:cxn ang="0">
                    <a:pos x="43" y="122"/>
                  </a:cxn>
                  <a:cxn ang="0">
                    <a:pos x="63" y="134"/>
                  </a:cxn>
                  <a:cxn ang="0">
                    <a:pos x="95" y="142"/>
                  </a:cxn>
                  <a:cxn ang="0">
                    <a:pos x="140" y="152"/>
                  </a:cxn>
                  <a:cxn ang="0">
                    <a:pos x="188" y="144"/>
                  </a:cxn>
                  <a:cxn ang="0">
                    <a:pos x="215" y="126"/>
                  </a:cxn>
                  <a:cxn ang="0">
                    <a:pos x="247" y="138"/>
                  </a:cxn>
                  <a:cxn ang="0">
                    <a:pos x="287" y="146"/>
                  </a:cxn>
                  <a:cxn ang="0">
                    <a:pos x="300" y="138"/>
                  </a:cxn>
                  <a:cxn ang="0">
                    <a:pos x="287" y="124"/>
                  </a:cxn>
                  <a:cxn ang="0">
                    <a:pos x="289" y="113"/>
                  </a:cxn>
                </a:cxnLst>
                <a:rect l="0" t="0" r="r" b="b"/>
                <a:pathLst>
                  <a:path w="320" h="152">
                    <a:moveTo>
                      <a:pt x="302" y="115"/>
                    </a:moveTo>
                    <a:lnTo>
                      <a:pt x="302" y="115"/>
                    </a:lnTo>
                    <a:lnTo>
                      <a:pt x="308" y="115"/>
                    </a:lnTo>
                    <a:lnTo>
                      <a:pt x="320" y="107"/>
                    </a:lnTo>
                    <a:lnTo>
                      <a:pt x="320" y="107"/>
                    </a:lnTo>
                    <a:lnTo>
                      <a:pt x="316" y="107"/>
                    </a:lnTo>
                    <a:lnTo>
                      <a:pt x="306" y="103"/>
                    </a:lnTo>
                    <a:lnTo>
                      <a:pt x="289" y="99"/>
                    </a:lnTo>
                    <a:lnTo>
                      <a:pt x="289" y="99"/>
                    </a:lnTo>
                    <a:lnTo>
                      <a:pt x="279" y="95"/>
                    </a:lnTo>
                    <a:lnTo>
                      <a:pt x="269" y="87"/>
                    </a:lnTo>
                    <a:lnTo>
                      <a:pt x="269" y="87"/>
                    </a:lnTo>
                    <a:lnTo>
                      <a:pt x="261" y="79"/>
                    </a:lnTo>
                    <a:lnTo>
                      <a:pt x="261" y="79"/>
                    </a:lnTo>
                    <a:lnTo>
                      <a:pt x="259" y="73"/>
                    </a:lnTo>
                    <a:lnTo>
                      <a:pt x="259" y="67"/>
                    </a:lnTo>
                    <a:lnTo>
                      <a:pt x="259" y="67"/>
                    </a:lnTo>
                    <a:lnTo>
                      <a:pt x="259" y="63"/>
                    </a:lnTo>
                    <a:lnTo>
                      <a:pt x="257" y="59"/>
                    </a:lnTo>
                    <a:lnTo>
                      <a:pt x="251" y="51"/>
                    </a:lnTo>
                    <a:lnTo>
                      <a:pt x="251" y="51"/>
                    </a:lnTo>
                    <a:lnTo>
                      <a:pt x="247" y="43"/>
                    </a:lnTo>
                    <a:lnTo>
                      <a:pt x="245" y="39"/>
                    </a:lnTo>
                    <a:lnTo>
                      <a:pt x="245" y="39"/>
                    </a:lnTo>
                    <a:lnTo>
                      <a:pt x="243" y="31"/>
                    </a:lnTo>
                    <a:lnTo>
                      <a:pt x="237" y="22"/>
                    </a:lnTo>
                    <a:lnTo>
                      <a:pt x="237" y="22"/>
                    </a:lnTo>
                    <a:lnTo>
                      <a:pt x="231" y="16"/>
                    </a:lnTo>
                    <a:lnTo>
                      <a:pt x="227" y="12"/>
                    </a:lnTo>
                    <a:lnTo>
                      <a:pt x="227" y="12"/>
                    </a:lnTo>
                    <a:lnTo>
                      <a:pt x="215" y="6"/>
                    </a:lnTo>
                    <a:lnTo>
                      <a:pt x="215" y="6"/>
                    </a:lnTo>
                    <a:lnTo>
                      <a:pt x="205" y="0"/>
                    </a:lnTo>
                    <a:lnTo>
                      <a:pt x="205" y="0"/>
                    </a:lnTo>
                    <a:lnTo>
                      <a:pt x="203" y="0"/>
                    </a:lnTo>
                    <a:lnTo>
                      <a:pt x="198" y="0"/>
                    </a:lnTo>
                    <a:lnTo>
                      <a:pt x="192" y="4"/>
                    </a:lnTo>
                    <a:lnTo>
                      <a:pt x="192" y="4"/>
                    </a:lnTo>
                    <a:lnTo>
                      <a:pt x="192" y="10"/>
                    </a:lnTo>
                    <a:lnTo>
                      <a:pt x="192" y="18"/>
                    </a:lnTo>
                    <a:lnTo>
                      <a:pt x="192" y="18"/>
                    </a:lnTo>
                    <a:lnTo>
                      <a:pt x="192" y="27"/>
                    </a:lnTo>
                    <a:lnTo>
                      <a:pt x="198" y="35"/>
                    </a:lnTo>
                    <a:lnTo>
                      <a:pt x="198" y="35"/>
                    </a:lnTo>
                    <a:lnTo>
                      <a:pt x="205" y="43"/>
                    </a:lnTo>
                    <a:lnTo>
                      <a:pt x="207" y="49"/>
                    </a:lnTo>
                    <a:lnTo>
                      <a:pt x="207" y="49"/>
                    </a:lnTo>
                    <a:lnTo>
                      <a:pt x="205" y="53"/>
                    </a:lnTo>
                    <a:lnTo>
                      <a:pt x="198" y="57"/>
                    </a:lnTo>
                    <a:lnTo>
                      <a:pt x="192" y="61"/>
                    </a:lnTo>
                    <a:lnTo>
                      <a:pt x="192" y="61"/>
                    </a:lnTo>
                    <a:lnTo>
                      <a:pt x="188" y="57"/>
                    </a:lnTo>
                    <a:lnTo>
                      <a:pt x="184" y="49"/>
                    </a:lnTo>
                    <a:lnTo>
                      <a:pt x="184" y="49"/>
                    </a:lnTo>
                    <a:lnTo>
                      <a:pt x="182" y="43"/>
                    </a:lnTo>
                    <a:lnTo>
                      <a:pt x="182" y="37"/>
                    </a:lnTo>
                    <a:lnTo>
                      <a:pt x="182" y="37"/>
                    </a:lnTo>
                    <a:lnTo>
                      <a:pt x="182" y="33"/>
                    </a:lnTo>
                    <a:lnTo>
                      <a:pt x="180" y="31"/>
                    </a:lnTo>
                    <a:lnTo>
                      <a:pt x="172" y="22"/>
                    </a:lnTo>
                    <a:lnTo>
                      <a:pt x="172" y="22"/>
                    </a:lnTo>
                    <a:lnTo>
                      <a:pt x="162" y="14"/>
                    </a:lnTo>
                    <a:lnTo>
                      <a:pt x="162" y="14"/>
                    </a:lnTo>
                    <a:lnTo>
                      <a:pt x="156" y="12"/>
                    </a:lnTo>
                    <a:lnTo>
                      <a:pt x="150" y="14"/>
                    </a:lnTo>
                    <a:lnTo>
                      <a:pt x="148" y="16"/>
                    </a:lnTo>
                    <a:lnTo>
                      <a:pt x="148" y="16"/>
                    </a:lnTo>
                    <a:lnTo>
                      <a:pt x="146" y="18"/>
                    </a:lnTo>
                    <a:lnTo>
                      <a:pt x="150" y="20"/>
                    </a:lnTo>
                    <a:lnTo>
                      <a:pt x="156" y="25"/>
                    </a:lnTo>
                    <a:lnTo>
                      <a:pt x="156" y="25"/>
                    </a:lnTo>
                    <a:lnTo>
                      <a:pt x="158" y="29"/>
                    </a:lnTo>
                    <a:lnTo>
                      <a:pt x="158" y="31"/>
                    </a:lnTo>
                    <a:lnTo>
                      <a:pt x="158" y="33"/>
                    </a:lnTo>
                    <a:lnTo>
                      <a:pt x="158" y="33"/>
                    </a:lnTo>
                    <a:lnTo>
                      <a:pt x="156" y="33"/>
                    </a:lnTo>
                    <a:lnTo>
                      <a:pt x="154" y="33"/>
                    </a:lnTo>
                    <a:lnTo>
                      <a:pt x="148" y="33"/>
                    </a:lnTo>
                    <a:lnTo>
                      <a:pt x="148" y="33"/>
                    </a:lnTo>
                    <a:lnTo>
                      <a:pt x="142" y="35"/>
                    </a:lnTo>
                    <a:lnTo>
                      <a:pt x="138" y="37"/>
                    </a:lnTo>
                    <a:lnTo>
                      <a:pt x="134" y="37"/>
                    </a:lnTo>
                    <a:lnTo>
                      <a:pt x="134" y="37"/>
                    </a:lnTo>
                    <a:lnTo>
                      <a:pt x="128" y="37"/>
                    </a:lnTo>
                    <a:lnTo>
                      <a:pt x="126" y="35"/>
                    </a:lnTo>
                    <a:lnTo>
                      <a:pt x="124" y="31"/>
                    </a:lnTo>
                    <a:lnTo>
                      <a:pt x="124" y="31"/>
                    </a:lnTo>
                    <a:lnTo>
                      <a:pt x="126" y="29"/>
                    </a:lnTo>
                    <a:lnTo>
                      <a:pt x="130" y="27"/>
                    </a:lnTo>
                    <a:lnTo>
                      <a:pt x="134" y="25"/>
                    </a:lnTo>
                    <a:lnTo>
                      <a:pt x="134" y="22"/>
                    </a:lnTo>
                    <a:lnTo>
                      <a:pt x="134" y="22"/>
                    </a:lnTo>
                    <a:lnTo>
                      <a:pt x="132" y="18"/>
                    </a:lnTo>
                    <a:lnTo>
                      <a:pt x="126" y="16"/>
                    </a:lnTo>
                    <a:lnTo>
                      <a:pt x="126" y="16"/>
                    </a:lnTo>
                    <a:lnTo>
                      <a:pt x="116" y="14"/>
                    </a:lnTo>
                    <a:lnTo>
                      <a:pt x="107" y="14"/>
                    </a:lnTo>
                    <a:lnTo>
                      <a:pt x="107" y="14"/>
                    </a:lnTo>
                    <a:lnTo>
                      <a:pt x="105" y="14"/>
                    </a:lnTo>
                    <a:lnTo>
                      <a:pt x="101" y="18"/>
                    </a:lnTo>
                    <a:lnTo>
                      <a:pt x="91" y="31"/>
                    </a:lnTo>
                    <a:lnTo>
                      <a:pt x="91" y="31"/>
                    </a:lnTo>
                    <a:lnTo>
                      <a:pt x="85" y="31"/>
                    </a:lnTo>
                    <a:lnTo>
                      <a:pt x="77" y="27"/>
                    </a:lnTo>
                    <a:lnTo>
                      <a:pt x="77" y="27"/>
                    </a:lnTo>
                    <a:lnTo>
                      <a:pt x="75" y="27"/>
                    </a:lnTo>
                    <a:lnTo>
                      <a:pt x="77" y="25"/>
                    </a:lnTo>
                    <a:lnTo>
                      <a:pt x="83" y="20"/>
                    </a:lnTo>
                    <a:lnTo>
                      <a:pt x="87" y="16"/>
                    </a:lnTo>
                    <a:lnTo>
                      <a:pt x="87" y="16"/>
                    </a:lnTo>
                    <a:lnTo>
                      <a:pt x="89" y="10"/>
                    </a:lnTo>
                    <a:lnTo>
                      <a:pt x="87" y="6"/>
                    </a:lnTo>
                    <a:lnTo>
                      <a:pt x="81" y="0"/>
                    </a:lnTo>
                    <a:lnTo>
                      <a:pt x="81" y="0"/>
                    </a:lnTo>
                    <a:lnTo>
                      <a:pt x="77" y="0"/>
                    </a:lnTo>
                    <a:lnTo>
                      <a:pt x="71" y="2"/>
                    </a:lnTo>
                    <a:lnTo>
                      <a:pt x="71" y="2"/>
                    </a:lnTo>
                    <a:lnTo>
                      <a:pt x="57" y="6"/>
                    </a:lnTo>
                    <a:lnTo>
                      <a:pt x="57" y="6"/>
                    </a:lnTo>
                    <a:lnTo>
                      <a:pt x="49" y="12"/>
                    </a:lnTo>
                    <a:lnTo>
                      <a:pt x="43" y="14"/>
                    </a:lnTo>
                    <a:lnTo>
                      <a:pt x="43" y="14"/>
                    </a:lnTo>
                    <a:lnTo>
                      <a:pt x="31" y="20"/>
                    </a:lnTo>
                    <a:lnTo>
                      <a:pt x="31" y="20"/>
                    </a:lnTo>
                    <a:lnTo>
                      <a:pt x="14" y="27"/>
                    </a:lnTo>
                    <a:lnTo>
                      <a:pt x="14" y="27"/>
                    </a:lnTo>
                    <a:lnTo>
                      <a:pt x="12" y="29"/>
                    </a:lnTo>
                    <a:lnTo>
                      <a:pt x="14" y="31"/>
                    </a:lnTo>
                    <a:lnTo>
                      <a:pt x="17" y="33"/>
                    </a:lnTo>
                    <a:lnTo>
                      <a:pt x="17" y="33"/>
                    </a:lnTo>
                    <a:lnTo>
                      <a:pt x="17" y="35"/>
                    </a:lnTo>
                    <a:lnTo>
                      <a:pt x="17" y="35"/>
                    </a:lnTo>
                    <a:lnTo>
                      <a:pt x="12" y="35"/>
                    </a:lnTo>
                    <a:lnTo>
                      <a:pt x="12" y="35"/>
                    </a:lnTo>
                    <a:lnTo>
                      <a:pt x="2" y="41"/>
                    </a:lnTo>
                    <a:lnTo>
                      <a:pt x="2" y="41"/>
                    </a:lnTo>
                    <a:lnTo>
                      <a:pt x="0" y="49"/>
                    </a:lnTo>
                    <a:lnTo>
                      <a:pt x="0" y="55"/>
                    </a:lnTo>
                    <a:lnTo>
                      <a:pt x="0" y="55"/>
                    </a:lnTo>
                    <a:lnTo>
                      <a:pt x="2" y="57"/>
                    </a:lnTo>
                    <a:lnTo>
                      <a:pt x="2" y="57"/>
                    </a:lnTo>
                    <a:lnTo>
                      <a:pt x="10" y="57"/>
                    </a:lnTo>
                    <a:lnTo>
                      <a:pt x="10" y="57"/>
                    </a:lnTo>
                    <a:lnTo>
                      <a:pt x="12" y="61"/>
                    </a:lnTo>
                    <a:lnTo>
                      <a:pt x="14" y="63"/>
                    </a:lnTo>
                    <a:lnTo>
                      <a:pt x="17" y="63"/>
                    </a:lnTo>
                    <a:lnTo>
                      <a:pt x="17" y="63"/>
                    </a:lnTo>
                    <a:lnTo>
                      <a:pt x="25" y="63"/>
                    </a:lnTo>
                    <a:lnTo>
                      <a:pt x="37" y="57"/>
                    </a:lnTo>
                    <a:lnTo>
                      <a:pt x="37" y="57"/>
                    </a:lnTo>
                    <a:lnTo>
                      <a:pt x="43" y="55"/>
                    </a:lnTo>
                    <a:lnTo>
                      <a:pt x="53" y="53"/>
                    </a:lnTo>
                    <a:lnTo>
                      <a:pt x="53" y="53"/>
                    </a:lnTo>
                    <a:lnTo>
                      <a:pt x="57" y="53"/>
                    </a:lnTo>
                    <a:lnTo>
                      <a:pt x="63" y="57"/>
                    </a:lnTo>
                    <a:lnTo>
                      <a:pt x="67" y="63"/>
                    </a:lnTo>
                    <a:lnTo>
                      <a:pt x="67" y="63"/>
                    </a:lnTo>
                    <a:lnTo>
                      <a:pt x="65" y="65"/>
                    </a:lnTo>
                    <a:lnTo>
                      <a:pt x="59" y="67"/>
                    </a:lnTo>
                    <a:lnTo>
                      <a:pt x="59" y="67"/>
                    </a:lnTo>
                    <a:lnTo>
                      <a:pt x="43" y="71"/>
                    </a:lnTo>
                    <a:lnTo>
                      <a:pt x="43" y="71"/>
                    </a:lnTo>
                    <a:lnTo>
                      <a:pt x="31" y="71"/>
                    </a:lnTo>
                    <a:lnTo>
                      <a:pt x="23" y="71"/>
                    </a:lnTo>
                    <a:lnTo>
                      <a:pt x="23" y="71"/>
                    </a:lnTo>
                    <a:lnTo>
                      <a:pt x="17" y="73"/>
                    </a:lnTo>
                    <a:lnTo>
                      <a:pt x="14" y="77"/>
                    </a:lnTo>
                    <a:lnTo>
                      <a:pt x="14" y="81"/>
                    </a:lnTo>
                    <a:lnTo>
                      <a:pt x="14" y="81"/>
                    </a:lnTo>
                    <a:lnTo>
                      <a:pt x="17" y="85"/>
                    </a:lnTo>
                    <a:lnTo>
                      <a:pt x="23" y="87"/>
                    </a:lnTo>
                    <a:lnTo>
                      <a:pt x="31" y="89"/>
                    </a:lnTo>
                    <a:lnTo>
                      <a:pt x="31" y="89"/>
                    </a:lnTo>
                    <a:lnTo>
                      <a:pt x="43" y="89"/>
                    </a:lnTo>
                    <a:lnTo>
                      <a:pt x="57" y="91"/>
                    </a:lnTo>
                    <a:lnTo>
                      <a:pt x="57" y="91"/>
                    </a:lnTo>
                    <a:lnTo>
                      <a:pt x="71" y="89"/>
                    </a:lnTo>
                    <a:lnTo>
                      <a:pt x="85" y="87"/>
                    </a:lnTo>
                    <a:lnTo>
                      <a:pt x="85" y="87"/>
                    </a:lnTo>
                    <a:lnTo>
                      <a:pt x="101" y="87"/>
                    </a:lnTo>
                    <a:lnTo>
                      <a:pt x="116" y="91"/>
                    </a:lnTo>
                    <a:lnTo>
                      <a:pt x="116" y="91"/>
                    </a:lnTo>
                    <a:lnTo>
                      <a:pt x="118" y="93"/>
                    </a:lnTo>
                    <a:lnTo>
                      <a:pt x="122" y="97"/>
                    </a:lnTo>
                    <a:lnTo>
                      <a:pt x="126" y="101"/>
                    </a:lnTo>
                    <a:lnTo>
                      <a:pt x="126" y="105"/>
                    </a:lnTo>
                    <a:lnTo>
                      <a:pt x="126" y="105"/>
                    </a:lnTo>
                    <a:lnTo>
                      <a:pt x="122" y="105"/>
                    </a:lnTo>
                    <a:lnTo>
                      <a:pt x="120" y="105"/>
                    </a:lnTo>
                    <a:lnTo>
                      <a:pt x="116" y="101"/>
                    </a:lnTo>
                    <a:lnTo>
                      <a:pt x="116" y="101"/>
                    </a:lnTo>
                    <a:lnTo>
                      <a:pt x="105" y="101"/>
                    </a:lnTo>
                    <a:lnTo>
                      <a:pt x="85" y="105"/>
                    </a:lnTo>
                    <a:lnTo>
                      <a:pt x="57" y="109"/>
                    </a:lnTo>
                    <a:lnTo>
                      <a:pt x="57" y="109"/>
                    </a:lnTo>
                    <a:lnTo>
                      <a:pt x="43" y="109"/>
                    </a:lnTo>
                    <a:lnTo>
                      <a:pt x="33" y="109"/>
                    </a:lnTo>
                    <a:lnTo>
                      <a:pt x="29" y="111"/>
                    </a:lnTo>
                    <a:lnTo>
                      <a:pt x="27" y="113"/>
                    </a:lnTo>
                    <a:lnTo>
                      <a:pt x="27" y="113"/>
                    </a:lnTo>
                    <a:lnTo>
                      <a:pt x="27" y="115"/>
                    </a:lnTo>
                    <a:lnTo>
                      <a:pt x="27" y="117"/>
                    </a:lnTo>
                    <a:lnTo>
                      <a:pt x="31" y="120"/>
                    </a:lnTo>
                    <a:lnTo>
                      <a:pt x="37" y="120"/>
                    </a:lnTo>
                    <a:lnTo>
                      <a:pt x="43" y="122"/>
                    </a:lnTo>
                    <a:lnTo>
                      <a:pt x="43" y="122"/>
                    </a:lnTo>
                    <a:lnTo>
                      <a:pt x="47" y="126"/>
                    </a:lnTo>
                    <a:lnTo>
                      <a:pt x="53" y="130"/>
                    </a:lnTo>
                    <a:lnTo>
                      <a:pt x="63" y="134"/>
                    </a:lnTo>
                    <a:lnTo>
                      <a:pt x="63" y="134"/>
                    </a:lnTo>
                    <a:lnTo>
                      <a:pt x="91" y="132"/>
                    </a:lnTo>
                    <a:lnTo>
                      <a:pt x="91" y="132"/>
                    </a:lnTo>
                    <a:lnTo>
                      <a:pt x="93" y="134"/>
                    </a:lnTo>
                    <a:lnTo>
                      <a:pt x="95" y="142"/>
                    </a:lnTo>
                    <a:lnTo>
                      <a:pt x="95" y="142"/>
                    </a:lnTo>
                    <a:lnTo>
                      <a:pt x="99" y="150"/>
                    </a:lnTo>
                    <a:lnTo>
                      <a:pt x="103" y="152"/>
                    </a:lnTo>
                    <a:lnTo>
                      <a:pt x="103" y="152"/>
                    </a:lnTo>
                    <a:lnTo>
                      <a:pt x="120" y="152"/>
                    </a:lnTo>
                    <a:lnTo>
                      <a:pt x="140" y="152"/>
                    </a:lnTo>
                    <a:lnTo>
                      <a:pt x="140" y="152"/>
                    </a:lnTo>
                    <a:lnTo>
                      <a:pt x="154" y="150"/>
                    </a:lnTo>
                    <a:lnTo>
                      <a:pt x="174" y="148"/>
                    </a:lnTo>
                    <a:lnTo>
                      <a:pt x="174" y="148"/>
                    </a:lnTo>
                    <a:lnTo>
                      <a:pt x="188" y="144"/>
                    </a:lnTo>
                    <a:lnTo>
                      <a:pt x="196" y="140"/>
                    </a:lnTo>
                    <a:lnTo>
                      <a:pt x="196" y="140"/>
                    </a:lnTo>
                    <a:lnTo>
                      <a:pt x="213" y="128"/>
                    </a:lnTo>
                    <a:lnTo>
                      <a:pt x="213" y="128"/>
                    </a:lnTo>
                    <a:lnTo>
                      <a:pt x="215" y="126"/>
                    </a:lnTo>
                    <a:lnTo>
                      <a:pt x="219" y="128"/>
                    </a:lnTo>
                    <a:lnTo>
                      <a:pt x="227" y="132"/>
                    </a:lnTo>
                    <a:lnTo>
                      <a:pt x="227" y="132"/>
                    </a:lnTo>
                    <a:lnTo>
                      <a:pt x="247" y="138"/>
                    </a:lnTo>
                    <a:lnTo>
                      <a:pt x="247" y="138"/>
                    </a:lnTo>
                    <a:lnTo>
                      <a:pt x="255" y="142"/>
                    </a:lnTo>
                    <a:lnTo>
                      <a:pt x="269" y="144"/>
                    </a:lnTo>
                    <a:lnTo>
                      <a:pt x="269" y="144"/>
                    </a:lnTo>
                    <a:lnTo>
                      <a:pt x="277" y="146"/>
                    </a:lnTo>
                    <a:lnTo>
                      <a:pt x="287" y="146"/>
                    </a:lnTo>
                    <a:lnTo>
                      <a:pt x="287" y="146"/>
                    </a:lnTo>
                    <a:lnTo>
                      <a:pt x="293" y="144"/>
                    </a:lnTo>
                    <a:lnTo>
                      <a:pt x="298" y="140"/>
                    </a:lnTo>
                    <a:lnTo>
                      <a:pt x="298" y="140"/>
                    </a:lnTo>
                    <a:lnTo>
                      <a:pt x="300" y="138"/>
                    </a:lnTo>
                    <a:lnTo>
                      <a:pt x="298" y="136"/>
                    </a:lnTo>
                    <a:lnTo>
                      <a:pt x="295" y="132"/>
                    </a:lnTo>
                    <a:lnTo>
                      <a:pt x="295" y="132"/>
                    </a:lnTo>
                    <a:lnTo>
                      <a:pt x="289" y="130"/>
                    </a:lnTo>
                    <a:lnTo>
                      <a:pt x="287" y="124"/>
                    </a:lnTo>
                    <a:lnTo>
                      <a:pt x="287" y="124"/>
                    </a:lnTo>
                    <a:lnTo>
                      <a:pt x="287" y="122"/>
                    </a:lnTo>
                    <a:lnTo>
                      <a:pt x="287" y="120"/>
                    </a:lnTo>
                    <a:lnTo>
                      <a:pt x="289" y="113"/>
                    </a:lnTo>
                    <a:lnTo>
                      <a:pt x="289" y="113"/>
                    </a:lnTo>
                    <a:lnTo>
                      <a:pt x="291" y="113"/>
                    </a:lnTo>
                    <a:lnTo>
                      <a:pt x="295" y="113"/>
                    </a:lnTo>
                    <a:lnTo>
                      <a:pt x="302" y="115"/>
                    </a:lnTo>
                    <a:lnTo>
                      <a:pt x="302" y="1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9" name="Freeform 338"/>
              <p:cNvSpPr>
                <a:spLocks/>
              </p:cNvSpPr>
              <p:nvPr/>
            </p:nvSpPr>
            <p:spPr bwMode="auto">
              <a:xfrm>
                <a:off x="645" y="1112"/>
                <a:ext cx="57" cy="22"/>
              </a:xfrm>
              <a:custGeom>
                <a:avLst/>
                <a:gdLst/>
                <a:ahLst/>
                <a:cxnLst>
                  <a:cxn ang="0">
                    <a:pos x="39" y="0"/>
                  </a:cxn>
                  <a:cxn ang="0">
                    <a:pos x="39" y="0"/>
                  </a:cxn>
                  <a:cxn ang="0">
                    <a:pos x="37" y="0"/>
                  </a:cxn>
                  <a:cxn ang="0">
                    <a:pos x="35" y="0"/>
                  </a:cxn>
                  <a:cxn ang="0">
                    <a:pos x="33" y="2"/>
                  </a:cxn>
                  <a:cxn ang="0">
                    <a:pos x="33" y="2"/>
                  </a:cxn>
                  <a:cxn ang="0">
                    <a:pos x="31" y="6"/>
                  </a:cxn>
                  <a:cxn ang="0">
                    <a:pos x="27" y="8"/>
                  </a:cxn>
                  <a:cxn ang="0">
                    <a:pos x="27" y="8"/>
                  </a:cxn>
                  <a:cxn ang="0">
                    <a:pos x="16" y="8"/>
                  </a:cxn>
                  <a:cxn ang="0">
                    <a:pos x="8" y="12"/>
                  </a:cxn>
                  <a:cxn ang="0">
                    <a:pos x="8" y="12"/>
                  </a:cxn>
                  <a:cxn ang="0">
                    <a:pos x="6" y="14"/>
                  </a:cxn>
                  <a:cxn ang="0">
                    <a:pos x="6" y="14"/>
                  </a:cxn>
                  <a:cxn ang="0">
                    <a:pos x="2" y="14"/>
                  </a:cxn>
                  <a:cxn ang="0">
                    <a:pos x="0" y="16"/>
                  </a:cxn>
                  <a:cxn ang="0">
                    <a:pos x="0" y="16"/>
                  </a:cxn>
                  <a:cxn ang="0">
                    <a:pos x="0" y="16"/>
                  </a:cxn>
                  <a:cxn ang="0">
                    <a:pos x="2" y="22"/>
                  </a:cxn>
                  <a:cxn ang="0">
                    <a:pos x="6" y="22"/>
                  </a:cxn>
                  <a:cxn ang="0">
                    <a:pos x="12" y="22"/>
                  </a:cxn>
                  <a:cxn ang="0">
                    <a:pos x="12" y="22"/>
                  </a:cxn>
                  <a:cxn ang="0">
                    <a:pos x="16" y="22"/>
                  </a:cxn>
                  <a:cxn ang="0">
                    <a:pos x="16" y="22"/>
                  </a:cxn>
                  <a:cxn ang="0">
                    <a:pos x="23" y="18"/>
                  </a:cxn>
                  <a:cxn ang="0">
                    <a:pos x="27" y="16"/>
                  </a:cxn>
                  <a:cxn ang="0">
                    <a:pos x="27" y="16"/>
                  </a:cxn>
                  <a:cxn ang="0">
                    <a:pos x="33" y="18"/>
                  </a:cxn>
                  <a:cxn ang="0">
                    <a:pos x="41" y="14"/>
                  </a:cxn>
                  <a:cxn ang="0">
                    <a:pos x="41" y="14"/>
                  </a:cxn>
                  <a:cxn ang="0">
                    <a:pos x="43" y="10"/>
                  </a:cxn>
                  <a:cxn ang="0">
                    <a:pos x="45" y="8"/>
                  </a:cxn>
                  <a:cxn ang="0">
                    <a:pos x="47" y="8"/>
                  </a:cxn>
                  <a:cxn ang="0">
                    <a:pos x="47" y="8"/>
                  </a:cxn>
                  <a:cxn ang="0">
                    <a:pos x="51" y="10"/>
                  </a:cxn>
                  <a:cxn ang="0">
                    <a:pos x="57" y="8"/>
                  </a:cxn>
                  <a:cxn ang="0">
                    <a:pos x="57" y="8"/>
                  </a:cxn>
                  <a:cxn ang="0">
                    <a:pos x="57" y="8"/>
                  </a:cxn>
                  <a:cxn ang="0">
                    <a:pos x="57" y="4"/>
                  </a:cxn>
                  <a:cxn ang="0">
                    <a:pos x="53" y="0"/>
                  </a:cxn>
                  <a:cxn ang="0">
                    <a:pos x="53" y="0"/>
                  </a:cxn>
                  <a:cxn ang="0">
                    <a:pos x="39" y="0"/>
                  </a:cxn>
                  <a:cxn ang="0">
                    <a:pos x="39" y="0"/>
                  </a:cxn>
                </a:cxnLst>
                <a:rect l="0" t="0" r="r" b="b"/>
                <a:pathLst>
                  <a:path w="57" h="22">
                    <a:moveTo>
                      <a:pt x="39" y="0"/>
                    </a:moveTo>
                    <a:lnTo>
                      <a:pt x="39" y="0"/>
                    </a:lnTo>
                    <a:lnTo>
                      <a:pt x="37" y="0"/>
                    </a:lnTo>
                    <a:lnTo>
                      <a:pt x="35" y="0"/>
                    </a:lnTo>
                    <a:lnTo>
                      <a:pt x="33" y="2"/>
                    </a:lnTo>
                    <a:lnTo>
                      <a:pt x="33" y="2"/>
                    </a:lnTo>
                    <a:lnTo>
                      <a:pt x="31" y="6"/>
                    </a:lnTo>
                    <a:lnTo>
                      <a:pt x="27" y="8"/>
                    </a:lnTo>
                    <a:lnTo>
                      <a:pt x="27" y="8"/>
                    </a:lnTo>
                    <a:lnTo>
                      <a:pt x="16" y="8"/>
                    </a:lnTo>
                    <a:lnTo>
                      <a:pt x="8" y="12"/>
                    </a:lnTo>
                    <a:lnTo>
                      <a:pt x="8" y="12"/>
                    </a:lnTo>
                    <a:lnTo>
                      <a:pt x="6" y="14"/>
                    </a:lnTo>
                    <a:lnTo>
                      <a:pt x="6" y="14"/>
                    </a:lnTo>
                    <a:lnTo>
                      <a:pt x="2" y="14"/>
                    </a:lnTo>
                    <a:lnTo>
                      <a:pt x="0" y="16"/>
                    </a:lnTo>
                    <a:lnTo>
                      <a:pt x="0" y="16"/>
                    </a:lnTo>
                    <a:lnTo>
                      <a:pt x="0" y="16"/>
                    </a:lnTo>
                    <a:lnTo>
                      <a:pt x="2" y="22"/>
                    </a:lnTo>
                    <a:lnTo>
                      <a:pt x="6" y="22"/>
                    </a:lnTo>
                    <a:lnTo>
                      <a:pt x="12" y="22"/>
                    </a:lnTo>
                    <a:lnTo>
                      <a:pt x="12" y="22"/>
                    </a:lnTo>
                    <a:lnTo>
                      <a:pt x="16" y="22"/>
                    </a:lnTo>
                    <a:lnTo>
                      <a:pt x="16" y="22"/>
                    </a:lnTo>
                    <a:lnTo>
                      <a:pt x="23" y="18"/>
                    </a:lnTo>
                    <a:lnTo>
                      <a:pt x="27" y="16"/>
                    </a:lnTo>
                    <a:lnTo>
                      <a:pt x="27" y="16"/>
                    </a:lnTo>
                    <a:lnTo>
                      <a:pt x="33" y="18"/>
                    </a:lnTo>
                    <a:lnTo>
                      <a:pt x="41" y="14"/>
                    </a:lnTo>
                    <a:lnTo>
                      <a:pt x="41" y="14"/>
                    </a:lnTo>
                    <a:lnTo>
                      <a:pt x="43" y="10"/>
                    </a:lnTo>
                    <a:lnTo>
                      <a:pt x="45" y="8"/>
                    </a:lnTo>
                    <a:lnTo>
                      <a:pt x="47" y="8"/>
                    </a:lnTo>
                    <a:lnTo>
                      <a:pt x="47" y="8"/>
                    </a:lnTo>
                    <a:lnTo>
                      <a:pt x="51" y="10"/>
                    </a:lnTo>
                    <a:lnTo>
                      <a:pt x="57" y="8"/>
                    </a:lnTo>
                    <a:lnTo>
                      <a:pt x="57" y="8"/>
                    </a:lnTo>
                    <a:lnTo>
                      <a:pt x="57" y="8"/>
                    </a:lnTo>
                    <a:lnTo>
                      <a:pt x="57" y="4"/>
                    </a:lnTo>
                    <a:lnTo>
                      <a:pt x="53" y="0"/>
                    </a:lnTo>
                    <a:lnTo>
                      <a:pt x="53" y="0"/>
                    </a:lnTo>
                    <a:lnTo>
                      <a:pt x="39" y="0"/>
                    </a:lnTo>
                    <a:lnTo>
                      <a:pt x="3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Freeform 339"/>
              <p:cNvSpPr>
                <a:spLocks/>
              </p:cNvSpPr>
              <p:nvPr/>
            </p:nvSpPr>
            <p:spPr bwMode="auto">
              <a:xfrm>
                <a:off x="678" y="954"/>
                <a:ext cx="40" cy="30"/>
              </a:xfrm>
              <a:custGeom>
                <a:avLst/>
                <a:gdLst/>
                <a:ahLst/>
                <a:cxnLst>
                  <a:cxn ang="0">
                    <a:pos x="10" y="0"/>
                  </a:cxn>
                  <a:cxn ang="0">
                    <a:pos x="10" y="0"/>
                  </a:cxn>
                  <a:cxn ang="0">
                    <a:pos x="0" y="6"/>
                  </a:cxn>
                  <a:cxn ang="0">
                    <a:pos x="0" y="6"/>
                  </a:cxn>
                  <a:cxn ang="0">
                    <a:pos x="2" y="6"/>
                  </a:cxn>
                  <a:cxn ang="0">
                    <a:pos x="6" y="10"/>
                  </a:cxn>
                  <a:cxn ang="0">
                    <a:pos x="6" y="10"/>
                  </a:cxn>
                  <a:cxn ang="0">
                    <a:pos x="14" y="20"/>
                  </a:cxn>
                  <a:cxn ang="0">
                    <a:pos x="20" y="24"/>
                  </a:cxn>
                  <a:cxn ang="0">
                    <a:pos x="20" y="24"/>
                  </a:cxn>
                  <a:cxn ang="0">
                    <a:pos x="28" y="30"/>
                  </a:cxn>
                  <a:cxn ang="0">
                    <a:pos x="28" y="30"/>
                  </a:cxn>
                  <a:cxn ang="0">
                    <a:pos x="30" y="26"/>
                  </a:cxn>
                  <a:cxn ang="0">
                    <a:pos x="34" y="22"/>
                  </a:cxn>
                  <a:cxn ang="0">
                    <a:pos x="34" y="22"/>
                  </a:cxn>
                  <a:cxn ang="0">
                    <a:pos x="38" y="18"/>
                  </a:cxn>
                  <a:cxn ang="0">
                    <a:pos x="40" y="10"/>
                  </a:cxn>
                  <a:cxn ang="0">
                    <a:pos x="40" y="10"/>
                  </a:cxn>
                  <a:cxn ang="0">
                    <a:pos x="38" y="6"/>
                  </a:cxn>
                  <a:cxn ang="0">
                    <a:pos x="34" y="4"/>
                  </a:cxn>
                  <a:cxn ang="0">
                    <a:pos x="34" y="4"/>
                  </a:cxn>
                  <a:cxn ang="0">
                    <a:pos x="22" y="2"/>
                  </a:cxn>
                  <a:cxn ang="0">
                    <a:pos x="22" y="2"/>
                  </a:cxn>
                  <a:cxn ang="0">
                    <a:pos x="18" y="0"/>
                  </a:cxn>
                  <a:cxn ang="0">
                    <a:pos x="14" y="0"/>
                  </a:cxn>
                  <a:cxn ang="0">
                    <a:pos x="10" y="0"/>
                  </a:cxn>
                  <a:cxn ang="0">
                    <a:pos x="10" y="0"/>
                  </a:cxn>
                </a:cxnLst>
                <a:rect l="0" t="0" r="r" b="b"/>
                <a:pathLst>
                  <a:path w="40" h="30">
                    <a:moveTo>
                      <a:pt x="10" y="0"/>
                    </a:moveTo>
                    <a:lnTo>
                      <a:pt x="10" y="0"/>
                    </a:lnTo>
                    <a:lnTo>
                      <a:pt x="0" y="6"/>
                    </a:lnTo>
                    <a:lnTo>
                      <a:pt x="0" y="6"/>
                    </a:lnTo>
                    <a:lnTo>
                      <a:pt x="2" y="6"/>
                    </a:lnTo>
                    <a:lnTo>
                      <a:pt x="6" y="10"/>
                    </a:lnTo>
                    <a:lnTo>
                      <a:pt x="6" y="10"/>
                    </a:lnTo>
                    <a:lnTo>
                      <a:pt x="14" y="20"/>
                    </a:lnTo>
                    <a:lnTo>
                      <a:pt x="20" y="24"/>
                    </a:lnTo>
                    <a:lnTo>
                      <a:pt x="20" y="24"/>
                    </a:lnTo>
                    <a:lnTo>
                      <a:pt x="28" y="30"/>
                    </a:lnTo>
                    <a:lnTo>
                      <a:pt x="28" y="30"/>
                    </a:lnTo>
                    <a:lnTo>
                      <a:pt x="30" y="26"/>
                    </a:lnTo>
                    <a:lnTo>
                      <a:pt x="34" y="22"/>
                    </a:lnTo>
                    <a:lnTo>
                      <a:pt x="34" y="22"/>
                    </a:lnTo>
                    <a:lnTo>
                      <a:pt x="38" y="18"/>
                    </a:lnTo>
                    <a:lnTo>
                      <a:pt x="40" y="10"/>
                    </a:lnTo>
                    <a:lnTo>
                      <a:pt x="40" y="10"/>
                    </a:lnTo>
                    <a:lnTo>
                      <a:pt x="38" y="6"/>
                    </a:lnTo>
                    <a:lnTo>
                      <a:pt x="34" y="4"/>
                    </a:lnTo>
                    <a:lnTo>
                      <a:pt x="34" y="4"/>
                    </a:lnTo>
                    <a:lnTo>
                      <a:pt x="22" y="2"/>
                    </a:lnTo>
                    <a:lnTo>
                      <a:pt x="22" y="2"/>
                    </a:lnTo>
                    <a:lnTo>
                      <a:pt x="18" y="0"/>
                    </a:lnTo>
                    <a:lnTo>
                      <a:pt x="14" y="0"/>
                    </a:lnTo>
                    <a:lnTo>
                      <a:pt x="10" y="0"/>
                    </a:ln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Freeform 340"/>
              <p:cNvSpPr>
                <a:spLocks/>
              </p:cNvSpPr>
              <p:nvPr/>
            </p:nvSpPr>
            <p:spPr bwMode="auto">
              <a:xfrm>
                <a:off x="494" y="847"/>
                <a:ext cx="212" cy="83"/>
              </a:xfrm>
              <a:custGeom>
                <a:avLst/>
                <a:gdLst/>
                <a:ahLst/>
                <a:cxnLst>
                  <a:cxn ang="0">
                    <a:pos x="24" y="20"/>
                  </a:cxn>
                  <a:cxn ang="0">
                    <a:pos x="10" y="26"/>
                  </a:cxn>
                  <a:cxn ang="0">
                    <a:pos x="18" y="32"/>
                  </a:cxn>
                  <a:cxn ang="0">
                    <a:pos x="32" y="30"/>
                  </a:cxn>
                  <a:cxn ang="0">
                    <a:pos x="28" y="34"/>
                  </a:cxn>
                  <a:cxn ang="0">
                    <a:pos x="4" y="40"/>
                  </a:cxn>
                  <a:cxn ang="0">
                    <a:pos x="28" y="42"/>
                  </a:cxn>
                  <a:cxn ang="0">
                    <a:pos x="24" y="46"/>
                  </a:cxn>
                  <a:cxn ang="0">
                    <a:pos x="2" y="48"/>
                  </a:cxn>
                  <a:cxn ang="0">
                    <a:pos x="0" y="57"/>
                  </a:cxn>
                  <a:cxn ang="0">
                    <a:pos x="28" y="61"/>
                  </a:cxn>
                  <a:cxn ang="0">
                    <a:pos x="42" y="65"/>
                  </a:cxn>
                  <a:cxn ang="0">
                    <a:pos x="50" y="57"/>
                  </a:cxn>
                  <a:cxn ang="0">
                    <a:pos x="52" y="50"/>
                  </a:cxn>
                  <a:cxn ang="0">
                    <a:pos x="62" y="57"/>
                  </a:cxn>
                  <a:cxn ang="0">
                    <a:pos x="62" y="63"/>
                  </a:cxn>
                  <a:cxn ang="0">
                    <a:pos x="76" y="61"/>
                  </a:cxn>
                  <a:cxn ang="0">
                    <a:pos x="97" y="53"/>
                  </a:cxn>
                  <a:cxn ang="0">
                    <a:pos x="111" y="59"/>
                  </a:cxn>
                  <a:cxn ang="0">
                    <a:pos x="107" y="65"/>
                  </a:cxn>
                  <a:cxn ang="0">
                    <a:pos x="85" y="69"/>
                  </a:cxn>
                  <a:cxn ang="0">
                    <a:pos x="60" y="71"/>
                  </a:cxn>
                  <a:cxn ang="0">
                    <a:pos x="48" y="75"/>
                  </a:cxn>
                  <a:cxn ang="0">
                    <a:pos x="68" y="83"/>
                  </a:cxn>
                  <a:cxn ang="0">
                    <a:pos x="101" y="81"/>
                  </a:cxn>
                  <a:cxn ang="0">
                    <a:pos x="113" y="71"/>
                  </a:cxn>
                  <a:cxn ang="0">
                    <a:pos x="127" y="63"/>
                  </a:cxn>
                  <a:cxn ang="0">
                    <a:pos x="167" y="63"/>
                  </a:cxn>
                  <a:cxn ang="0">
                    <a:pos x="198" y="63"/>
                  </a:cxn>
                  <a:cxn ang="0">
                    <a:pos x="208" y="48"/>
                  </a:cxn>
                  <a:cxn ang="0">
                    <a:pos x="212" y="34"/>
                  </a:cxn>
                  <a:cxn ang="0">
                    <a:pos x="204" y="30"/>
                  </a:cxn>
                  <a:cxn ang="0">
                    <a:pos x="190" y="34"/>
                  </a:cxn>
                  <a:cxn ang="0">
                    <a:pos x="182" y="34"/>
                  </a:cxn>
                  <a:cxn ang="0">
                    <a:pos x="165" y="32"/>
                  </a:cxn>
                  <a:cxn ang="0">
                    <a:pos x="165" y="28"/>
                  </a:cxn>
                  <a:cxn ang="0">
                    <a:pos x="155" y="4"/>
                  </a:cxn>
                  <a:cxn ang="0">
                    <a:pos x="145" y="0"/>
                  </a:cxn>
                  <a:cxn ang="0">
                    <a:pos x="127" y="14"/>
                  </a:cxn>
                  <a:cxn ang="0">
                    <a:pos x="133" y="18"/>
                  </a:cxn>
                  <a:cxn ang="0">
                    <a:pos x="135" y="26"/>
                  </a:cxn>
                  <a:cxn ang="0">
                    <a:pos x="137" y="32"/>
                  </a:cxn>
                  <a:cxn ang="0">
                    <a:pos x="147" y="44"/>
                  </a:cxn>
                  <a:cxn ang="0">
                    <a:pos x="103" y="42"/>
                  </a:cxn>
                  <a:cxn ang="0">
                    <a:pos x="89" y="26"/>
                  </a:cxn>
                  <a:cxn ang="0">
                    <a:pos x="66" y="18"/>
                  </a:cxn>
                  <a:cxn ang="0">
                    <a:pos x="58" y="16"/>
                  </a:cxn>
                  <a:cxn ang="0">
                    <a:pos x="42" y="12"/>
                  </a:cxn>
                  <a:cxn ang="0">
                    <a:pos x="32" y="18"/>
                  </a:cxn>
                </a:cxnLst>
                <a:rect l="0" t="0" r="r" b="b"/>
                <a:pathLst>
                  <a:path w="212" h="83">
                    <a:moveTo>
                      <a:pt x="40" y="18"/>
                    </a:moveTo>
                    <a:lnTo>
                      <a:pt x="40" y="18"/>
                    </a:lnTo>
                    <a:lnTo>
                      <a:pt x="24" y="20"/>
                    </a:lnTo>
                    <a:lnTo>
                      <a:pt x="24" y="20"/>
                    </a:lnTo>
                    <a:lnTo>
                      <a:pt x="18" y="22"/>
                    </a:lnTo>
                    <a:lnTo>
                      <a:pt x="12" y="24"/>
                    </a:lnTo>
                    <a:lnTo>
                      <a:pt x="12" y="24"/>
                    </a:lnTo>
                    <a:lnTo>
                      <a:pt x="10" y="26"/>
                    </a:lnTo>
                    <a:lnTo>
                      <a:pt x="10" y="28"/>
                    </a:lnTo>
                    <a:lnTo>
                      <a:pt x="16" y="30"/>
                    </a:lnTo>
                    <a:lnTo>
                      <a:pt x="16" y="30"/>
                    </a:lnTo>
                    <a:lnTo>
                      <a:pt x="18" y="32"/>
                    </a:lnTo>
                    <a:lnTo>
                      <a:pt x="24" y="32"/>
                    </a:lnTo>
                    <a:lnTo>
                      <a:pt x="30" y="30"/>
                    </a:lnTo>
                    <a:lnTo>
                      <a:pt x="30" y="30"/>
                    </a:lnTo>
                    <a:lnTo>
                      <a:pt x="32" y="30"/>
                    </a:lnTo>
                    <a:lnTo>
                      <a:pt x="34" y="32"/>
                    </a:lnTo>
                    <a:lnTo>
                      <a:pt x="34" y="32"/>
                    </a:lnTo>
                    <a:lnTo>
                      <a:pt x="28" y="34"/>
                    </a:lnTo>
                    <a:lnTo>
                      <a:pt x="28" y="34"/>
                    </a:lnTo>
                    <a:lnTo>
                      <a:pt x="10" y="36"/>
                    </a:lnTo>
                    <a:lnTo>
                      <a:pt x="10" y="36"/>
                    </a:lnTo>
                    <a:lnTo>
                      <a:pt x="4" y="40"/>
                    </a:lnTo>
                    <a:lnTo>
                      <a:pt x="4" y="40"/>
                    </a:lnTo>
                    <a:lnTo>
                      <a:pt x="12" y="42"/>
                    </a:lnTo>
                    <a:lnTo>
                      <a:pt x="22" y="42"/>
                    </a:lnTo>
                    <a:lnTo>
                      <a:pt x="22" y="42"/>
                    </a:lnTo>
                    <a:lnTo>
                      <a:pt x="28" y="42"/>
                    </a:lnTo>
                    <a:lnTo>
                      <a:pt x="30" y="44"/>
                    </a:lnTo>
                    <a:lnTo>
                      <a:pt x="30" y="44"/>
                    </a:lnTo>
                    <a:lnTo>
                      <a:pt x="30" y="44"/>
                    </a:lnTo>
                    <a:lnTo>
                      <a:pt x="24" y="46"/>
                    </a:lnTo>
                    <a:lnTo>
                      <a:pt x="16" y="46"/>
                    </a:lnTo>
                    <a:lnTo>
                      <a:pt x="16" y="46"/>
                    </a:lnTo>
                    <a:lnTo>
                      <a:pt x="2" y="48"/>
                    </a:lnTo>
                    <a:lnTo>
                      <a:pt x="2" y="48"/>
                    </a:lnTo>
                    <a:lnTo>
                      <a:pt x="0" y="48"/>
                    </a:lnTo>
                    <a:lnTo>
                      <a:pt x="0" y="50"/>
                    </a:lnTo>
                    <a:lnTo>
                      <a:pt x="0" y="57"/>
                    </a:lnTo>
                    <a:lnTo>
                      <a:pt x="0" y="57"/>
                    </a:lnTo>
                    <a:lnTo>
                      <a:pt x="6" y="59"/>
                    </a:lnTo>
                    <a:lnTo>
                      <a:pt x="20" y="61"/>
                    </a:lnTo>
                    <a:lnTo>
                      <a:pt x="20" y="61"/>
                    </a:lnTo>
                    <a:lnTo>
                      <a:pt x="28" y="61"/>
                    </a:lnTo>
                    <a:lnTo>
                      <a:pt x="28" y="61"/>
                    </a:lnTo>
                    <a:lnTo>
                      <a:pt x="34" y="63"/>
                    </a:lnTo>
                    <a:lnTo>
                      <a:pt x="42" y="65"/>
                    </a:lnTo>
                    <a:lnTo>
                      <a:pt x="42" y="65"/>
                    </a:lnTo>
                    <a:lnTo>
                      <a:pt x="46" y="65"/>
                    </a:lnTo>
                    <a:lnTo>
                      <a:pt x="48" y="59"/>
                    </a:lnTo>
                    <a:lnTo>
                      <a:pt x="48" y="59"/>
                    </a:lnTo>
                    <a:lnTo>
                      <a:pt x="50" y="57"/>
                    </a:lnTo>
                    <a:lnTo>
                      <a:pt x="50" y="57"/>
                    </a:lnTo>
                    <a:lnTo>
                      <a:pt x="50" y="53"/>
                    </a:lnTo>
                    <a:lnTo>
                      <a:pt x="50" y="53"/>
                    </a:lnTo>
                    <a:lnTo>
                      <a:pt x="52" y="50"/>
                    </a:lnTo>
                    <a:lnTo>
                      <a:pt x="64" y="48"/>
                    </a:lnTo>
                    <a:lnTo>
                      <a:pt x="64" y="48"/>
                    </a:lnTo>
                    <a:lnTo>
                      <a:pt x="64" y="53"/>
                    </a:lnTo>
                    <a:lnTo>
                      <a:pt x="62" y="57"/>
                    </a:lnTo>
                    <a:lnTo>
                      <a:pt x="62" y="57"/>
                    </a:lnTo>
                    <a:lnTo>
                      <a:pt x="60" y="61"/>
                    </a:lnTo>
                    <a:lnTo>
                      <a:pt x="62" y="63"/>
                    </a:lnTo>
                    <a:lnTo>
                      <a:pt x="62" y="63"/>
                    </a:lnTo>
                    <a:lnTo>
                      <a:pt x="66" y="65"/>
                    </a:lnTo>
                    <a:lnTo>
                      <a:pt x="70" y="63"/>
                    </a:lnTo>
                    <a:lnTo>
                      <a:pt x="70" y="63"/>
                    </a:lnTo>
                    <a:lnTo>
                      <a:pt x="76" y="61"/>
                    </a:lnTo>
                    <a:lnTo>
                      <a:pt x="89" y="53"/>
                    </a:lnTo>
                    <a:lnTo>
                      <a:pt x="89" y="53"/>
                    </a:lnTo>
                    <a:lnTo>
                      <a:pt x="93" y="53"/>
                    </a:lnTo>
                    <a:lnTo>
                      <a:pt x="97" y="53"/>
                    </a:lnTo>
                    <a:lnTo>
                      <a:pt x="109" y="57"/>
                    </a:lnTo>
                    <a:lnTo>
                      <a:pt x="109" y="57"/>
                    </a:lnTo>
                    <a:lnTo>
                      <a:pt x="111" y="57"/>
                    </a:lnTo>
                    <a:lnTo>
                      <a:pt x="111" y="59"/>
                    </a:lnTo>
                    <a:lnTo>
                      <a:pt x="109" y="59"/>
                    </a:lnTo>
                    <a:lnTo>
                      <a:pt x="109" y="63"/>
                    </a:lnTo>
                    <a:lnTo>
                      <a:pt x="109" y="63"/>
                    </a:lnTo>
                    <a:lnTo>
                      <a:pt x="107" y="65"/>
                    </a:lnTo>
                    <a:lnTo>
                      <a:pt x="105" y="65"/>
                    </a:lnTo>
                    <a:lnTo>
                      <a:pt x="101" y="63"/>
                    </a:lnTo>
                    <a:lnTo>
                      <a:pt x="101" y="63"/>
                    </a:lnTo>
                    <a:lnTo>
                      <a:pt x="85" y="69"/>
                    </a:lnTo>
                    <a:lnTo>
                      <a:pt x="85" y="69"/>
                    </a:lnTo>
                    <a:lnTo>
                      <a:pt x="70" y="71"/>
                    </a:lnTo>
                    <a:lnTo>
                      <a:pt x="70" y="71"/>
                    </a:lnTo>
                    <a:lnTo>
                      <a:pt x="60" y="71"/>
                    </a:lnTo>
                    <a:lnTo>
                      <a:pt x="50" y="73"/>
                    </a:lnTo>
                    <a:lnTo>
                      <a:pt x="50" y="73"/>
                    </a:lnTo>
                    <a:lnTo>
                      <a:pt x="48" y="75"/>
                    </a:lnTo>
                    <a:lnTo>
                      <a:pt x="48" y="75"/>
                    </a:lnTo>
                    <a:lnTo>
                      <a:pt x="52" y="77"/>
                    </a:lnTo>
                    <a:lnTo>
                      <a:pt x="60" y="79"/>
                    </a:lnTo>
                    <a:lnTo>
                      <a:pt x="60" y="79"/>
                    </a:lnTo>
                    <a:lnTo>
                      <a:pt x="68" y="83"/>
                    </a:lnTo>
                    <a:lnTo>
                      <a:pt x="78" y="83"/>
                    </a:lnTo>
                    <a:lnTo>
                      <a:pt x="78" y="83"/>
                    </a:lnTo>
                    <a:lnTo>
                      <a:pt x="89" y="83"/>
                    </a:lnTo>
                    <a:lnTo>
                      <a:pt x="101" y="81"/>
                    </a:lnTo>
                    <a:lnTo>
                      <a:pt x="101" y="81"/>
                    </a:lnTo>
                    <a:lnTo>
                      <a:pt x="107" y="77"/>
                    </a:lnTo>
                    <a:lnTo>
                      <a:pt x="113" y="71"/>
                    </a:lnTo>
                    <a:lnTo>
                      <a:pt x="113" y="71"/>
                    </a:lnTo>
                    <a:lnTo>
                      <a:pt x="119" y="67"/>
                    </a:lnTo>
                    <a:lnTo>
                      <a:pt x="123" y="65"/>
                    </a:lnTo>
                    <a:lnTo>
                      <a:pt x="123" y="65"/>
                    </a:lnTo>
                    <a:lnTo>
                      <a:pt x="127" y="63"/>
                    </a:lnTo>
                    <a:lnTo>
                      <a:pt x="137" y="63"/>
                    </a:lnTo>
                    <a:lnTo>
                      <a:pt x="151" y="63"/>
                    </a:lnTo>
                    <a:lnTo>
                      <a:pt x="151" y="63"/>
                    </a:lnTo>
                    <a:lnTo>
                      <a:pt x="167" y="63"/>
                    </a:lnTo>
                    <a:lnTo>
                      <a:pt x="167" y="63"/>
                    </a:lnTo>
                    <a:lnTo>
                      <a:pt x="192" y="63"/>
                    </a:lnTo>
                    <a:lnTo>
                      <a:pt x="192" y="63"/>
                    </a:lnTo>
                    <a:lnTo>
                      <a:pt x="198" y="63"/>
                    </a:lnTo>
                    <a:lnTo>
                      <a:pt x="200" y="61"/>
                    </a:lnTo>
                    <a:lnTo>
                      <a:pt x="204" y="57"/>
                    </a:lnTo>
                    <a:lnTo>
                      <a:pt x="204" y="57"/>
                    </a:lnTo>
                    <a:lnTo>
                      <a:pt x="208" y="48"/>
                    </a:lnTo>
                    <a:lnTo>
                      <a:pt x="212" y="40"/>
                    </a:lnTo>
                    <a:lnTo>
                      <a:pt x="212" y="40"/>
                    </a:lnTo>
                    <a:lnTo>
                      <a:pt x="212" y="36"/>
                    </a:lnTo>
                    <a:lnTo>
                      <a:pt x="212" y="34"/>
                    </a:lnTo>
                    <a:lnTo>
                      <a:pt x="210" y="32"/>
                    </a:lnTo>
                    <a:lnTo>
                      <a:pt x="210" y="32"/>
                    </a:lnTo>
                    <a:lnTo>
                      <a:pt x="208" y="30"/>
                    </a:lnTo>
                    <a:lnTo>
                      <a:pt x="204" y="30"/>
                    </a:lnTo>
                    <a:lnTo>
                      <a:pt x="196" y="30"/>
                    </a:lnTo>
                    <a:lnTo>
                      <a:pt x="196" y="30"/>
                    </a:lnTo>
                    <a:lnTo>
                      <a:pt x="192" y="30"/>
                    </a:lnTo>
                    <a:lnTo>
                      <a:pt x="190" y="34"/>
                    </a:lnTo>
                    <a:lnTo>
                      <a:pt x="190" y="36"/>
                    </a:lnTo>
                    <a:lnTo>
                      <a:pt x="188" y="38"/>
                    </a:lnTo>
                    <a:lnTo>
                      <a:pt x="188" y="38"/>
                    </a:lnTo>
                    <a:lnTo>
                      <a:pt x="182" y="34"/>
                    </a:lnTo>
                    <a:lnTo>
                      <a:pt x="174" y="32"/>
                    </a:lnTo>
                    <a:lnTo>
                      <a:pt x="174" y="32"/>
                    </a:lnTo>
                    <a:lnTo>
                      <a:pt x="169" y="34"/>
                    </a:lnTo>
                    <a:lnTo>
                      <a:pt x="165" y="32"/>
                    </a:lnTo>
                    <a:lnTo>
                      <a:pt x="165" y="32"/>
                    </a:lnTo>
                    <a:lnTo>
                      <a:pt x="163" y="30"/>
                    </a:lnTo>
                    <a:lnTo>
                      <a:pt x="165" y="28"/>
                    </a:lnTo>
                    <a:lnTo>
                      <a:pt x="165" y="28"/>
                    </a:lnTo>
                    <a:lnTo>
                      <a:pt x="161" y="24"/>
                    </a:lnTo>
                    <a:lnTo>
                      <a:pt x="157" y="18"/>
                    </a:lnTo>
                    <a:lnTo>
                      <a:pt x="157" y="18"/>
                    </a:lnTo>
                    <a:lnTo>
                      <a:pt x="155" y="4"/>
                    </a:lnTo>
                    <a:lnTo>
                      <a:pt x="155" y="4"/>
                    </a:lnTo>
                    <a:lnTo>
                      <a:pt x="153" y="4"/>
                    </a:lnTo>
                    <a:lnTo>
                      <a:pt x="149" y="2"/>
                    </a:lnTo>
                    <a:lnTo>
                      <a:pt x="145" y="0"/>
                    </a:lnTo>
                    <a:lnTo>
                      <a:pt x="145" y="0"/>
                    </a:lnTo>
                    <a:lnTo>
                      <a:pt x="139" y="6"/>
                    </a:lnTo>
                    <a:lnTo>
                      <a:pt x="139" y="6"/>
                    </a:lnTo>
                    <a:lnTo>
                      <a:pt x="127" y="14"/>
                    </a:lnTo>
                    <a:lnTo>
                      <a:pt x="127" y="14"/>
                    </a:lnTo>
                    <a:lnTo>
                      <a:pt x="125" y="18"/>
                    </a:lnTo>
                    <a:lnTo>
                      <a:pt x="127" y="18"/>
                    </a:lnTo>
                    <a:lnTo>
                      <a:pt x="133" y="18"/>
                    </a:lnTo>
                    <a:lnTo>
                      <a:pt x="133" y="18"/>
                    </a:lnTo>
                    <a:lnTo>
                      <a:pt x="135" y="22"/>
                    </a:lnTo>
                    <a:lnTo>
                      <a:pt x="135" y="24"/>
                    </a:lnTo>
                    <a:lnTo>
                      <a:pt x="135" y="26"/>
                    </a:lnTo>
                    <a:lnTo>
                      <a:pt x="135" y="26"/>
                    </a:lnTo>
                    <a:lnTo>
                      <a:pt x="133" y="28"/>
                    </a:lnTo>
                    <a:lnTo>
                      <a:pt x="133" y="30"/>
                    </a:lnTo>
                    <a:lnTo>
                      <a:pt x="137" y="32"/>
                    </a:lnTo>
                    <a:lnTo>
                      <a:pt x="137" y="32"/>
                    </a:lnTo>
                    <a:lnTo>
                      <a:pt x="147" y="34"/>
                    </a:lnTo>
                    <a:lnTo>
                      <a:pt x="147" y="44"/>
                    </a:lnTo>
                    <a:lnTo>
                      <a:pt x="147" y="44"/>
                    </a:lnTo>
                    <a:lnTo>
                      <a:pt x="127" y="44"/>
                    </a:lnTo>
                    <a:lnTo>
                      <a:pt x="113" y="44"/>
                    </a:lnTo>
                    <a:lnTo>
                      <a:pt x="103" y="42"/>
                    </a:lnTo>
                    <a:lnTo>
                      <a:pt x="103" y="42"/>
                    </a:lnTo>
                    <a:lnTo>
                      <a:pt x="97" y="36"/>
                    </a:lnTo>
                    <a:lnTo>
                      <a:pt x="95" y="30"/>
                    </a:lnTo>
                    <a:lnTo>
                      <a:pt x="95" y="30"/>
                    </a:lnTo>
                    <a:lnTo>
                      <a:pt x="89" y="26"/>
                    </a:lnTo>
                    <a:lnTo>
                      <a:pt x="81" y="20"/>
                    </a:lnTo>
                    <a:lnTo>
                      <a:pt x="81" y="20"/>
                    </a:lnTo>
                    <a:lnTo>
                      <a:pt x="76" y="20"/>
                    </a:lnTo>
                    <a:lnTo>
                      <a:pt x="66" y="18"/>
                    </a:lnTo>
                    <a:lnTo>
                      <a:pt x="66" y="18"/>
                    </a:lnTo>
                    <a:lnTo>
                      <a:pt x="60" y="18"/>
                    </a:lnTo>
                    <a:lnTo>
                      <a:pt x="58" y="16"/>
                    </a:lnTo>
                    <a:lnTo>
                      <a:pt x="58" y="16"/>
                    </a:lnTo>
                    <a:lnTo>
                      <a:pt x="50" y="14"/>
                    </a:lnTo>
                    <a:lnTo>
                      <a:pt x="46" y="12"/>
                    </a:lnTo>
                    <a:lnTo>
                      <a:pt x="46" y="12"/>
                    </a:lnTo>
                    <a:lnTo>
                      <a:pt x="42" y="12"/>
                    </a:lnTo>
                    <a:lnTo>
                      <a:pt x="32" y="14"/>
                    </a:lnTo>
                    <a:lnTo>
                      <a:pt x="32" y="14"/>
                    </a:lnTo>
                    <a:lnTo>
                      <a:pt x="28" y="18"/>
                    </a:lnTo>
                    <a:lnTo>
                      <a:pt x="32" y="18"/>
                    </a:lnTo>
                    <a:lnTo>
                      <a:pt x="40" y="18"/>
                    </a:lnTo>
                    <a:lnTo>
                      <a:pt x="40"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Freeform 341"/>
              <p:cNvSpPr>
                <a:spLocks/>
              </p:cNvSpPr>
              <p:nvPr/>
            </p:nvSpPr>
            <p:spPr bwMode="auto">
              <a:xfrm>
                <a:off x="712" y="897"/>
                <a:ext cx="22" cy="13"/>
              </a:xfrm>
              <a:custGeom>
                <a:avLst/>
                <a:gdLst/>
                <a:ahLst/>
                <a:cxnLst>
                  <a:cxn ang="0">
                    <a:pos x="0" y="7"/>
                  </a:cxn>
                  <a:cxn ang="0">
                    <a:pos x="0" y="7"/>
                  </a:cxn>
                  <a:cxn ang="0">
                    <a:pos x="0" y="9"/>
                  </a:cxn>
                  <a:cxn ang="0">
                    <a:pos x="2" y="9"/>
                  </a:cxn>
                  <a:cxn ang="0">
                    <a:pos x="4" y="11"/>
                  </a:cxn>
                  <a:cxn ang="0">
                    <a:pos x="4" y="11"/>
                  </a:cxn>
                  <a:cxn ang="0">
                    <a:pos x="6" y="13"/>
                  </a:cxn>
                  <a:cxn ang="0">
                    <a:pos x="10" y="13"/>
                  </a:cxn>
                  <a:cxn ang="0">
                    <a:pos x="10" y="13"/>
                  </a:cxn>
                  <a:cxn ang="0">
                    <a:pos x="14" y="11"/>
                  </a:cxn>
                  <a:cxn ang="0">
                    <a:pos x="20" y="7"/>
                  </a:cxn>
                  <a:cxn ang="0">
                    <a:pos x="20" y="7"/>
                  </a:cxn>
                  <a:cxn ang="0">
                    <a:pos x="22" y="5"/>
                  </a:cxn>
                  <a:cxn ang="0">
                    <a:pos x="22" y="5"/>
                  </a:cxn>
                  <a:cxn ang="0">
                    <a:pos x="20" y="3"/>
                  </a:cxn>
                  <a:cxn ang="0">
                    <a:pos x="20" y="3"/>
                  </a:cxn>
                  <a:cxn ang="0">
                    <a:pos x="18" y="0"/>
                  </a:cxn>
                  <a:cxn ang="0">
                    <a:pos x="16" y="0"/>
                  </a:cxn>
                  <a:cxn ang="0">
                    <a:pos x="16" y="0"/>
                  </a:cxn>
                  <a:cxn ang="0">
                    <a:pos x="12" y="0"/>
                  </a:cxn>
                  <a:cxn ang="0">
                    <a:pos x="8" y="3"/>
                  </a:cxn>
                  <a:cxn ang="0">
                    <a:pos x="2" y="5"/>
                  </a:cxn>
                  <a:cxn ang="0">
                    <a:pos x="2" y="5"/>
                  </a:cxn>
                  <a:cxn ang="0">
                    <a:pos x="0" y="7"/>
                  </a:cxn>
                  <a:cxn ang="0">
                    <a:pos x="0" y="7"/>
                  </a:cxn>
                </a:cxnLst>
                <a:rect l="0" t="0" r="r" b="b"/>
                <a:pathLst>
                  <a:path w="22" h="13">
                    <a:moveTo>
                      <a:pt x="0" y="7"/>
                    </a:moveTo>
                    <a:lnTo>
                      <a:pt x="0" y="7"/>
                    </a:lnTo>
                    <a:lnTo>
                      <a:pt x="0" y="9"/>
                    </a:lnTo>
                    <a:lnTo>
                      <a:pt x="2" y="9"/>
                    </a:lnTo>
                    <a:lnTo>
                      <a:pt x="4" y="11"/>
                    </a:lnTo>
                    <a:lnTo>
                      <a:pt x="4" y="11"/>
                    </a:lnTo>
                    <a:lnTo>
                      <a:pt x="6" y="13"/>
                    </a:lnTo>
                    <a:lnTo>
                      <a:pt x="10" y="13"/>
                    </a:lnTo>
                    <a:lnTo>
                      <a:pt x="10" y="13"/>
                    </a:lnTo>
                    <a:lnTo>
                      <a:pt x="14" y="11"/>
                    </a:lnTo>
                    <a:lnTo>
                      <a:pt x="20" y="7"/>
                    </a:lnTo>
                    <a:lnTo>
                      <a:pt x="20" y="7"/>
                    </a:lnTo>
                    <a:lnTo>
                      <a:pt x="22" y="5"/>
                    </a:lnTo>
                    <a:lnTo>
                      <a:pt x="22" y="5"/>
                    </a:lnTo>
                    <a:lnTo>
                      <a:pt x="20" y="3"/>
                    </a:lnTo>
                    <a:lnTo>
                      <a:pt x="20" y="3"/>
                    </a:lnTo>
                    <a:lnTo>
                      <a:pt x="18" y="0"/>
                    </a:lnTo>
                    <a:lnTo>
                      <a:pt x="16" y="0"/>
                    </a:lnTo>
                    <a:lnTo>
                      <a:pt x="16" y="0"/>
                    </a:lnTo>
                    <a:lnTo>
                      <a:pt x="12" y="0"/>
                    </a:lnTo>
                    <a:lnTo>
                      <a:pt x="8" y="3"/>
                    </a:lnTo>
                    <a:lnTo>
                      <a:pt x="2" y="5"/>
                    </a:lnTo>
                    <a:lnTo>
                      <a:pt x="2" y="5"/>
                    </a:lnTo>
                    <a:lnTo>
                      <a:pt x="0" y="7"/>
                    </a:lnTo>
                    <a:lnTo>
                      <a:pt x="0"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342"/>
              <p:cNvSpPr>
                <a:spLocks/>
              </p:cNvSpPr>
              <p:nvPr/>
            </p:nvSpPr>
            <p:spPr bwMode="auto">
              <a:xfrm>
                <a:off x="397" y="815"/>
                <a:ext cx="127" cy="62"/>
              </a:xfrm>
              <a:custGeom>
                <a:avLst/>
                <a:gdLst/>
                <a:ahLst/>
                <a:cxnLst>
                  <a:cxn ang="0">
                    <a:pos x="8" y="62"/>
                  </a:cxn>
                  <a:cxn ang="0">
                    <a:pos x="24" y="60"/>
                  </a:cxn>
                  <a:cxn ang="0">
                    <a:pos x="32" y="60"/>
                  </a:cxn>
                  <a:cxn ang="0">
                    <a:pos x="32" y="58"/>
                  </a:cxn>
                  <a:cxn ang="0">
                    <a:pos x="34" y="56"/>
                  </a:cxn>
                  <a:cxn ang="0">
                    <a:pos x="38" y="50"/>
                  </a:cxn>
                  <a:cxn ang="0">
                    <a:pos x="40" y="52"/>
                  </a:cxn>
                  <a:cxn ang="0">
                    <a:pos x="40" y="58"/>
                  </a:cxn>
                  <a:cxn ang="0">
                    <a:pos x="44" y="62"/>
                  </a:cxn>
                  <a:cxn ang="0">
                    <a:pos x="50" y="60"/>
                  </a:cxn>
                  <a:cxn ang="0">
                    <a:pos x="50" y="56"/>
                  </a:cxn>
                  <a:cxn ang="0">
                    <a:pos x="54" y="54"/>
                  </a:cxn>
                  <a:cxn ang="0">
                    <a:pos x="64" y="54"/>
                  </a:cxn>
                  <a:cxn ang="0">
                    <a:pos x="66" y="52"/>
                  </a:cxn>
                  <a:cxn ang="0">
                    <a:pos x="68" y="50"/>
                  </a:cxn>
                  <a:cxn ang="0">
                    <a:pos x="70" y="44"/>
                  </a:cxn>
                  <a:cxn ang="0">
                    <a:pos x="74" y="36"/>
                  </a:cxn>
                  <a:cxn ang="0">
                    <a:pos x="78" y="34"/>
                  </a:cxn>
                  <a:cxn ang="0">
                    <a:pos x="82" y="32"/>
                  </a:cxn>
                  <a:cxn ang="0">
                    <a:pos x="87" y="32"/>
                  </a:cxn>
                  <a:cxn ang="0">
                    <a:pos x="87" y="36"/>
                  </a:cxn>
                  <a:cxn ang="0">
                    <a:pos x="87" y="44"/>
                  </a:cxn>
                  <a:cxn ang="0">
                    <a:pos x="87" y="46"/>
                  </a:cxn>
                  <a:cxn ang="0">
                    <a:pos x="91" y="50"/>
                  </a:cxn>
                  <a:cxn ang="0">
                    <a:pos x="93" y="52"/>
                  </a:cxn>
                  <a:cxn ang="0">
                    <a:pos x="97" y="50"/>
                  </a:cxn>
                  <a:cxn ang="0">
                    <a:pos x="103" y="40"/>
                  </a:cxn>
                  <a:cxn ang="0">
                    <a:pos x="107" y="38"/>
                  </a:cxn>
                  <a:cxn ang="0">
                    <a:pos x="115" y="36"/>
                  </a:cxn>
                  <a:cxn ang="0">
                    <a:pos x="121" y="34"/>
                  </a:cxn>
                  <a:cxn ang="0">
                    <a:pos x="121" y="28"/>
                  </a:cxn>
                  <a:cxn ang="0">
                    <a:pos x="117" y="22"/>
                  </a:cxn>
                  <a:cxn ang="0">
                    <a:pos x="117" y="18"/>
                  </a:cxn>
                  <a:cxn ang="0">
                    <a:pos x="119" y="14"/>
                  </a:cxn>
                  <a:cxn ang="0">
                    <a:pos x="127" y="12"/>
                  </a:cxn>
                  <a:cxn ang="0">
                    <a:pos x="121" y="6"/>
                  </a:cxn>
                  <a:cxn ang="0">
                    <a:pos x="115" y="0"/>
                  </a:cxn>
                  <a:cxn ang="0">
                    <a:pos x="105" y="4"/>
                  </a:cxn>
                  <a:cxn ang="0">
                    <a:pos x="103" y="4"/>
                  </a:cxn>
                  <a:cxn ang="0">
                    <a:pos x="99" y="6"/>
                  </a:cxn>
                  <a:cxn ang="0">
                    <a:pos x="97" y="8"/>
                  </a:cxn>
                  <a:cxn ang="0">
                    <a:pos x="91" y="10"/>
                  </a:cxn>
                  <a:cxn ang="0">
                    <a:pos x="78" y="12"/>
                  </a:cxn>
                  <a:cxn ang="0">
                    <a:pos x="60" y="14"/>
                  </a:cxn>
                  <a:cxn ang="0">
                    <a:pos x="58" y="18"/>
                  </a:cxn>
                  <a:cxn ang="0">
                    <a:pos x="52" y="22"/>
                  </a:cxn>
                  <a:cxn ang="0">
                    <a:pos x="36" y="34"/>
                  </a:cxn>
                  <a:cxn ang="0">
                    <a:pos x="30" y="38"/>
                  </a:cxn>
                  <a:cxn ang="0">
                    <a:pos x="26" y="40"/>
                  </a:cxn>
                  <a:cxn ang="0">
                    <a:pos x="16" y="42"/>
                  </a:cxn>
                  <a:cxn ang="0">
                    <a:pos x="10" y="42"/>
                  </a:cxn>
                  <a:cxn ang="0">
                    <a:pos x="8" y="44"/>
                  </a:cxn>
                  <a:cxn ang="0">
                    <a:pos x="0" y="52"/>
                  </a:cxn>
                  <a:cxn ang="0">
                    <a:pos x="0" y="54"/>
                  </a:cxn>
                  <a:cxn ang="0">
                    <a:pos x="8" y="62"/>
                  </a:cxn>
                </a:cxnLst>
                <a:rect l="0" t="0" r="r" b="b"/>
                <a:pathLst>
                  <a:path w="127" h="62">
                    <a:moveTo>
                      <a:pt x="8" y="62"/>
                    </a:moveTo>
                    <a:lnTo>
                      <a:pt x="8" y="62"/>
                    </a:lnTo>
                    <a:lnTo>
                      <a:pt x="16" y="62"/>
                    </a:lnTo>
                    <a:lnTo>
                      <a:pt x="24" y="60"/>
                    </a:lnTo>
                    <a:lnTo>
                      <a:pt x="24" y="60"/>
                    </a:lnTo>
                    <a:lnTo>
                      <a:pt x="32" y="60"/>
                    </a:lnTo>
                    <a:lnTo>
                      <a:pt x="32" y="60"/>
                    </a:lnTo>
                    <a:lnTo>
                      <a:pt x="32" y="58"/>
                    </a:lnTo>
                    <a:lnTo>
                      <a:pt x="34" y="56"/>
                    </a:lnTo>
                    <a:lnTo>
                      <a:pt x="34" y="56"/>
                    </a:lnTo>
                    <a:lnTo>
                      <a:pt x="38" y="50"/>
                    </a:lnTo>
                    <a:lnTo>
                      <a:pt x="38" y="50"/>
                    </a:lnTo>
                    <a:lnTo>
                      <a:pt x="40" y="52"/>
                    </a:lnTo>
                    <a:lnTo>
                      <a:pt x="40" y="52"/>
                    </a:lnTo>
                    <a:lnTo>
                      <a:pt x="40" y="58"/>
                    </a:lnTo>
                    <a:lnTo>
                      <a:pt x="40" y="58"/>
                    </a:lnTo>
                    <a:lnTo>
                      <a:pt x="44" y="62"/>
                    </a:lnTo>
                    <a:lnTo>
                      <a:pt x="44" y="62"/>
                    </a:lnTo>
                    <a:lnTo>
                      <a:pt x="46" y="62"/>
                    </a:lnTo>
                    <a:lnTo>
                      <a:pt x="50" y="60"/>
                    </a:lnTo>
                    <a:lnTo>
                      <a:pt x="50" y="60"/>
                    </a:lnTo>
                    <a:lnTo>
                      <a:pt x="50" y="56"/>
                    </a:lnTo>
                    <a:lnTo>
                      <a:pt x="54" y="54"/>
                    </a:lnTo>
                    <a:lnTo>
                      <a:pt x="54" y="54"/>
                    </a:lnTo>
                    <a:lnTo>
                      <a:pt x="60" y="54"/>
                    </a:lnTo>
                    <a:lnTo>
                      <a:pt x="64" y="54"/>
                    </a:lnTo>
                    <a:lnTo>
                      <a:pt x="64" y="54"/>
                    </a:lnTo>
                    <a:lnTo>
                      <a:pt x="66" y="52"/>
                    </a:lnTo>
                    <a:lnTo>
                      <a:pt x="68" y="50"/>
                    </a:lnTo>
                    <a:lnTo>
                      <a:pt x="68" y="50"/>
                    </a:lnTo>
                    <a:lnTo>
                      <a:pt x="68" y="46"/>
                    </a:lnTo>
                    <a:lnTo>
                      <a:pt x="70" y="44"/>
                    </a:lnTo>
                    <a:lnTo>
                      <a:pt x="70" y="44"/>
                    </a:lnTo>
                    <a:lnTo>
                      <a:pt x="74" y="36"/>
                    </a:lnTo>
                    <a:lnTo>
                      <a:pt x="74" y="36"/>
                    </a:lnTo>
                    <a:lnTo>
                      <a:pt x="78" y="34"/>
                    </a:lnTo>
                    <a:lnTo>
                      <a:pt x="80" y="32"/>
                    </a:lnTo>
                    <a:lnTo>
                      <a:pt x="82" y="32"/>
                    </a:lnTo>
                    <a:lnTo>
                      <a:pt x="82" y="32"/>
                    </a:lnTo>
                    <a:lnTo>
                      <a:pt x="87" y="32"/>
                    </a:lnTo>
                    <a:lnTo>
                      <a:pt x="87" y="34"/>
                    </a:lnTo>
                    <a:lnTo>
                      <a:pt x="87" y="36"/>
                    </a:lnTo>
                    <a:lnTo>
                      <a:pt x="87" y="36"/>
                    </a:lnTo>
                    <a:lnTo>
                      <a:pt x="87" y="44"/>
                    </a:lnTo>
                    <a:lnTo>
                      <a:pt x="87" y="46"/>
                    </a:lnTo>
                    <a:lnTo>
                      <a:pt x="87" y="46"/>
                    </a:lnTo>
                    <a:lnTo>
                      <a:pt x="87" y="48"/>
                    </a:lnTo>
                    <a:lnTo>
                      <a:pt x="91" y="50"/>
                    </a:lnTo>
                    <a:lnTo>
                      <a:pt x="91" y="50"/>
                    </a:lnTo>
                    <a:lnTo>
                      <a:pt x="93" y="52"/>
                    </a:lnTo>
                    <a:lnTo>
                      <a:pt x="95" y="52"/>
                    </a:lnTo>
                    <a:lnTo>
                      <a:pt x="97" y="50"/>
                    </a:lnTo>
                    <a:lnTo>
                      <a:pt x="97" y="50"/>
                    </a:lnTo>
                    <a:lnTo>
                      <a:pt x="103" y="40"/>
                    </a:lnTo>
                    <a:lnTo>
                      <a:pt x="107" y="38"/>
                    </a:lnTo>
                    <a:lnTo>
                      <a:pt x="107" y="38"/>
                    </a:lnTo>
                    <a:lnTo>
                      <a:pt x="109" y="38"/>
                    </a:lnTo>
                    <a:lnTo>
                      <a:pt x="115" y="36"/>
                    </a:lnTo>
                    <a:lnTo>
                      <a:pt x="115" y="36"/>
                    </a:lnTo>
                    <a:lnTo>
                      <a:pt x="121" y="34"/>
                    </a:lnTo>
                    <a:lnTo>
                      <a:pt x="123" y="32"/>
                    </a:lnTo>
                    <a:lnTo>
                      <a:pt x="121" y="28"/>
                    </a:lnTo>
                    <a:lnTo>
                      <a:pt x="121" y="28"/>
                    </a:lnTo>
                    <a:lnTo>
                      <a:pt x="117" y="22"/>
                    </a:lnTo>
                    <a:lnTo>
                      <a:pt x="117" y="22"/>
                    </a:lnTo>
                    <a:lnTo>
                      <a:pt x="117" y="18"/>
                    </a:lnTo>
                    <a:lnTo>
                      <a:pt x="117" y="14"/>
                    </a:lnTo>
                    <a:lnTo>
                      <a:pt x="119" y="14"/>
                    </a:lnTo>
                    <a:lnTo>
                      <a:pt x="119" y="14"/>
                    </a:lnTo>
                    <a:lnTo>
                      <a:pt x="127" y="12"/>
                    </a:lnTo>
                    <a:lnTo>
                      <a:pt x="127" y="12"/>
                    </a:lnTo>
                    <a:lnTo>
                      <a:pt x="121" y="6"/>
                    </a:lnTo>
                    <a:lnTo>
                      <a:pt x="119" y="2"/>
                    </a:lnTo>
                    <a:lnTo>
                      <a:pt x="115" y="0"/>
                    </a:lnTo>
                    <a:lnTo>
                      <a:pt x="115" y="0"/>
                    </a:lnTo>
                    <a:lnTo>
                      <a:pt x="105" y="4"/>
                    </a:lnTo>
                    <a:lnTo>
                      <a:pt x="105" y="4"/>
                    </a:lnTo>
                    <a:lnTo>
                      <a:pt x="103" y="4"/>
                    </a:lnTo>
                    <a:lnTo>
                      <a:pt x="99" y="6"/>
                    </a:lnTo>
                    <a:lnTo>
                      <a:pt x="99" y="6"/>
                    </a:lnTo>
                    <a:lnTo>
                      <a:pt x="97" y="8"/>
                    </a:lnTo>
                    <a:lnTo>
                      <a:pt x="97" y="8"/>
                    </a:lnTo>
                    <a:lnTo>
                      <a:pt x="91" y="10"/>
                    </a:lnTo>
                    <a:lnTo>
                      <a:pt x="91" y="10"/>
                    </a:lnTo>
                    <a:lnTo>
                      <a:pt x="78" y="12"/>
                    </a:lnTo>
                    <a:lnTo>
                      <a:pt x="78" y="12"/>
                    </a:lnTo>
                    <a:lnTo>
                      <a:pt x="60" y="14"/>
                    </a:lnTo>
                    <a:lnTo>
                      <a:pt x="60" y="14"/>
                    </a:lnTo>
                    <a:lnTo>
                      <a:pt x="60" y="16"/>
                    </a:lnTo>
                    <a:lnTo>
                      <a:pt x="58" y="18"/>
                    </a:lnTo>
                    <a:lnTo>
                      <a:pt x="52" y="22"/>
                    </a:lnTo>
                    <a:lnTo>
                      <a:pt x="52" y="22"/>
                    </a:lnTo>
                    <a:lnTo>
                      <a:pt x="42" y="28"/>
                    </a:lnTo>
                    <a:lnTo>
                      <a:pt x="36" y="34"/>
                    </a:lnTo>
                    <a:lnTo>
                      <a:pt x="36" y="34"/>
                    </a:lnTo>
                    <a:lnTo>
                      <a:pt x="30" y="38"/>
                    </a:lnTo>
                    <a:lnTo>
                      <a:pt x="26" y="40"/>
                    </a:lnTo>
                    <a:lnTo>
                      <a:pt x="26" y="40"/>
                    </a:lnTo>
                    <a:lnTo>
                      <a:pt x="16" y="42"/>
                    </a:lnTo>
                    <a:lnTo>
                      <a:pt x="16" y="42"/>
                    </a:lnTo>
                    <a:lnTo>
                      <a:pt x="12" y="42"/>
                    </a:lnTo>
                    <a:lnTo>
                      <a:pt x="10" y="42"/>
                    </a:lnTo>
                    <a:lnTo>
                      <a:pt x="8" y="44"/>
                    </a:lnTo>
                    <a:lnTo>
                      <a:pt x="8" y="44"/>
                    </a:lnTo>
                    <a:lnTo>
                      <a:pt x="2" y="48"/>
                    </a:lnTo>
                    <a:lnTo>
                      <a:pt x="0" y="52"/>
                    </a:lnTo>
                    <a:lnTo>
                      <a:pt x="0" y="52"/>
                    </a:lnTo>
                    <a:lnTo>
                      <a:pt x="0" y="54"/>
                    </a:lnTo>
                    <a:lnTo>
                      <a:pt x="2" y="58"/>
                    </a:lnTo>
                    <a:lnTo>
                      <a:pt x="8" y="62"/>
                    </a:lnTo>
                    <a:lnTo>
                      <a:pt x="8" y="6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Freeform 343"/>
              <p:cNvSpPr>
                <a:spLocks/>
              </p:cNvSpPr>
              <p:nvPr/>
            </p:nvSpPr>
            <p:spPr bwMode="auto">
              <a:xfrm>
                <a:off x="429" y="875"/>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5" name="Freeform 344"/>
              <p:cNvSpPr>
                <a:spLocks/>
              </p:cNvSpPr>
              <p:nvPr/>
            </p:nvSpPr>
            <p:spPr bwMode="auto">
              <a:xfrm>
                <a:off x="457" y="873"/>
                <a:ext cx="29" cy="18"/>
              </a:xfrm>
              <a:custGeom>
                <a:avLst/>
                <a:gdLst/>
                <a:ahLst/>
                <a:cxnLst>
                  <a:cxn ang="0">
                    <a:pos x="18" y="0"/>
                  </a:cxn>
                  <a:cxn ang="0">
                    <a:pos x="12" y="12"/>
                  </a:cxn>
                  <a:cxn ang="0">
                    <a:pos x="12" y="12"/>
                  </a:cxn>
                  <a:cxn ang="0">
                    <a:pos x="8" y="10"/>
                  </a:cxn>
                  <a:cxn ang="0">
                    <a:pos x="4" y="10"/>
                  </a:cxn>
                  <a:cxn ang="0">
                    <a:pos x="4" y="10"/>
                  </a:cxn>
                  <a:cxn ang="0">
                    <a:pos x="4" y="10"/>
                  </a:cxn>
                  <a:cxn ang="0">
                    <a:pos x="2" y="16"/>
                  </a:cxn>
                  <a:cxn ang="0">
                    <a:pos x="0" y="18"/>
                  </a:cxn>
                  <a:cxn ang="0">
                    <a:pos x="2" y="18"/>
                  </a:cxn>
                  <a:cxn ang="0">
                    <a:pos x="2" y="18"/>
                  </a:cxn>
                  <a:cxn ang="0">
                    <a:pos x="14" y="18"/>
                  </a:cxn>
                  <a:cxn ang="0">
                    <a:pos x="14" y="18"/>
                  </a:cxn>
                  <a:cxn ang="0">
                    <a:pos x="29" y="4"/>
                  </a:cxn>
                  <a:cxn ang="0">
                    <a:pos x="29" y="4"/>
                  </a:cxn>
                  <a:cxn ang="0">
                    <a:pos x="22" y="0"/>
                  </a:cxn>
                  <a:cxn ang="0">
                    <a:pos x="20" y="0"/>
                  </a:cxn>
                  <a:cxn ang="0">
                    <a:pos x="18" y="0"/>
                  </a:cxn>
                  <a:cxn ang="0">
                    <a:pos x="18" y="0"/>
                  </a:cxn>
                </a:cxnLst>
                <a:rect l="0" t="0" r="r" b="b"/>
                <a:pathLst>
                  <a:path w="29" h="18">
                    <a:moveTo>
                      <a:pt x="18" y="0"/>
                    </a:moveTo>
                    <a:lnTo>
                      <a:pt x="12" y="12"/>
                    </a:lnTo>
                    <a:lnTo>
                      <a:pt x="12" y="12"/>
                    </a:lnTo>
                    <a:lnTo>
                      <a:pt x="8" y="10"/>
                    </a:lnTo>
                    <a:lnTo>
                      <a:pt x="4" y="10"/>
                    </a:lnTo>
                    <a:lnTo>
                      <a:pt x="4" y="10"/>
                    </a:lnTo>
                    <a:lnTo>
                      <a:pt x="4" y="10"/>
                    </a:lnTo>
                    <a:lnTo>
                      <a:pt x="2" y="16"/>
                    </a:lnTo>
                    <a:lnTo>
                      <a:pt x="0" y="18"/>
                    </a:lnTo>
                    <a:lnTo>
                      <a:pt x="2" y="18"/>
                    </a:lnTo>
                    <a:lnTo>
                      <a:pt x="2" y="18"/>
                    </a:lnTo>
                    <a:lnTo>
                      <a:pt x="14" y="18"/>
                    </a:lnTo>
                    <a:lnTo>
                      <a:pt x="14" y="18"/>
                    </a:lnTo>
                    <a:lnTo>
                      <a:pt x="29" y="4"/>
                    </a:lnTo>
                    <a:lnTo>
                      <a:pt x="29" y="4"/>
                    </a:lnTo>
                    <a:lnTo>
                      <a:pt x="22" y="0"/>
                    </a:lnTo>
                    <a:lnTo>
                      <a:pt x="20" y="0"/>
                    </a:lnTo>
                    <a:lnTo>
                      <a:pt x="18" y="0"/>
                    </a:lnTo>
                    <a:lnTo>
                      <a:pt x="1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6" name="Freeform 345"/>
              <p:cNvSpPr>
                <a:spLocks/>
              </p:cNvSpPr>
              <p:nvPr/>
            </p:nvSpPr>
            <p:spPr bwMode="auto">
              <a:xfrm>
                <a:off x="540" y="841"/>
                <a:ext cx="22" cy="10"/>
              </a:xfrm>
              <a:custGeom>
                <a:avLst/>
                <a:gdLst/>
                <a:ahLst/>
                <a:cxnLst>
                  <a:cxn ang="0">
                    <a:pos x="10" y="0"/>
                  </a:cxn>
                  <a:cxn ang="0">
                    <a:pos x="10" y="0"/>
                  </a:cxn>
                  <a:cxn ang="0">
                    <a:pos x="4" y="0"/>
                  </a:cxn>
                  <a:cxn ang="0">
                    <a:pos x="4" y="0"/>
                  </a:cxn>
                  <a:cxn ang="0">
                    <a:pos x="0" y="2"/>
                  </a:cxn>
                  <a:cxn ang="0">
                    <a:pos x="0" y="4"/>
                  </a:cxn>
                  <a:cxn ang="0">
                    <a:pos x="0" y="8"/>
                  </a:cxn>
                  <a:cxn ang="0">
                    <a:pos x="6" y="8"/>
                  </a:cxn>
                  <a:cxn ang="0">
                    <a:pos x="6" y="8"/>
                  </a:cxn>
                  <a:cxn ang="0">
                    <a:pos x="12" y="10"/>
                  </a:cxn>
                  <a:cxn ang="0">
                    <a:pos x="20" y="8"/>
                  </a:cxn>
                  <a:cxn ang="0">
                    <a:pos x="20" y="8"/>
                  </a:cxn>
                  <a:cxn ang="0">
                    <a:pos x="22" y="6"/>
                  </a:cxn>
                  <a:cxn ang="0">
                    <a:pos x="22" y="4"/>
                  </a:cxn>
                  <a:cxn ang="0">
                    <a:pos x="20" y="0"/>
                  </a:cxn>
                  <a:cxn ang="0">
                    <a:pos x="20" y="0"/>
                  </a:cxn>
                  <a:cxn ang="0">
                    <a:pos x="10" y="0"/>
                  </a:cxn>
                  <a:cxn ang="0">
                    <a:pos x="10" y="0"/>
                  </a:cxn>
                </a:cxnLst>
                <a:rect l="0" t="0" r="r" b="b"/>
                <a:pathLst>
                  <a:path w="22" h="10">
                    <a:moveTo>
                      <a:pt x="10" y="0"/>
                    </a:moveTo>
                    <a:lnTo>
                      <a:pt x="10" y="0"/>
                    </a:lnTo>
                    <a:lnTo>
                      <a:pt x="4" y="0"/>
                    </a:lnTo>
                    <a:lnTo>
                      <a:pt x="4" y="0"/>
                    </a:lnTo>
                    <a:lnTo>
                      <a:pt x="0" y="2"/>
                    </a:lnTo>
                    <a:lnTo>
                      <a:pt x="0" y="4"/>
                    </a:lnTo>
                    <a:lnTo>
                      <a:pt x="0" y="8"/>
                    </a:lnTo>
                    <a:lnTo>
                      <a:pt x="6" y="8"/>
                    </a:lnTo>
                    <a:lnTo>
                      <a:pt x="6" y="8"/>
                    </a:lnTo>
                    <a:lnTo>
                      <a:pt x="12" y="10"/>
                    </a:lnTo>
                    <a:lnTo>
                      <a:pt x="20" y="8"/>
                    </a:lnTo>
                    <a:lnTo>
                      <a:pt x="20" y="8"/>
                    </a:lnTo>
                    <a:lnTo>
                      <a:pt x="22" y="6"/>
                    </a:lnTo>
                    <a:lnTo>
                      <a:pt x="22" y="4"/>
                    </a:lnTo>
                    <a:lnTo>
                      <a:pt x="20" y="0"/>
                    </a:lnTo>
                    <a:lnTo>
                      <a:pt x="20" y="0"/>
                    </a:lnTo>
                    <a:lnTo>
                      <a:pt x="10" y="0"/>
                    </a:ln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7" name="Freeform 346"/>
              <p:cNvSpPr>
                <a:spLocks/>
              </p:cNvSpPr>
              <p:nvPr/>
            </p:nvSpPr>
            <p:spPr bwMode="auto">
              <a:xfrm>
                <a:off x="532" y="800"/>
                <a:ext cx="26" cy="13"/>
              </a:xfrm>
              <a:custGeom>
                <a:avLst/>
                <a:gdLst/>
                <a:ahLst/>
                <a:cxnLst>
                  <a:cxn ang="0">
                    <a:pos x="12" y="11"/>
                  </a:cxn>
                  <a:cxn ang="0">
                    <a:pos x="18" y="13"/>
                  </a:cxn>
                  <a:cxn ang="0">
                    <a:pos x="18" y="13"/>
                  </a:cxn>
                  <a:cxn ang="0">
                    <a:pos x="20" y="11"/>
                  </a:cxn>
                  <a:cxn ang="0">
                    <a:pos x="24" y="9"/>
                  </a:cxn>
                  <a:cxn ang="0">
                    <a:pos x="24" y="9"/>
                  </a:cxn>
                  <a:cxn ang="0">
                    <a:pos x="26" y="7"/>
                  </a:cxn>
                  <a:cxn ang="0">
                    <a:pos x="24" y="7"/>
                  </a:cxn>
                  <a:cxn ang="0">
                    <a:pos x="24" y="7"/>
                  </a:cxn>
                  <a:cxn ang="0">
                    <a:pos x="22" y="0"/>
                  </a:cxn>
                  <a:cxn ang="0">
                    <a:pos x="22" y="0"/>
                  </a:cxn>
                  <a:cxn ang="0">
                    <a:pos x="16" y="0"/>
                  </a:cxn>
                  <a:cxn ang="0">
                    <a:pos x="6" y="0"/>
                  </a:cxn>
                  <a:cxn ang="0">
                    <a:pos x="6" y="0"/>
                  </a:cxn>
                  <a:cxn ang="0">
                    <a:pos x="2" y="2"/>
                  </a:cxn>
                  <a:cxn ang="0">
                    <a:pos x="0" y="5"/>
                  </a:cxn>
                  <a:cxn ang="0">
                    <a:pos x="2" y="7"/>
                  </a:cxn>
                  <a:cxn ang="0">
                    <a:pos x="2" y="7"/>
                  </a:cxn>
                  <a:cxn ang="0">
                    <a:pos x="8" y="11"/>
                  </a:cxn>
                  <a:cxn ang="0">
                    <a:pos x="12" y="11"/>
                  </a:cxn>
                  <a:cxn ang="0">
                    <a:pos x="12" y="11"/>
                  </a:cxn>
                </a:cxnLst>
                <a:rect l="0" t="0" r="r" b="b"/>
                <a:pathLst>
                  <a:path w="26" h="13">
                    <a:moveTo>
                      <a:pt x="12" y="11"/>
                    </a:moveTo>
                    <a:lnTo>
                      <a:pt x="18" y="13"/>
                    </a:lnTo>
                    <a:lnTo>
                      <a:pt x="18" y="13"/>
                    </a:lnTo>
                    <a:lnTo>
                      <a:pt x="20" y="11"/>
                    </a:lnTo>
                    <a:lnTo>
                      <a:pt x="24" y="9"/>
                    </a:lnTo>
                    <a:lnTo>
                      <a:pt x="24" y="9"/>
                    </a:lnTo>
                    <a:lnTo>
                      <a:pt x="26" y="7"/>
                    </a:lnTo>
                    <a:lnTo>
                      <a:pt x="24" y="7"/>
                    </a:lnTo>
                    <a:lnTo>
                      <a:pt x="24" y="7"/>
                    </a:lnTo>
                    <a:lnTo>
                      <a:pt x="22" y="0"/>
                    </a:lnTo>
                    <a:lnTo>
                      <a:pt x="22" y="0"/>
                    </a:lnTo>
                    <a:lnTo>
                      <a:pt x="16" y="0"/>
                    </a:lnTo>
                    <a:lnTo>
                      <a:pt x="6" y="0"/>
                    </a:lnTo>
                    <a:lnTo>
                      <a:pt x="6" y="0"/>
                    </a:lnTo>
                    <a:lnTo>
                      <a:pt x="2" y="2"/>
                    </a:lnTo>
                    <a:lnTo>
                      <a:pt x="0" y="5"/>
                    </a:lnTo>
                    <a:lnTo>
                      <a:pt x="2" y="7"/>
                    </a:lnTo>
                    <a:lnTo>
                      <a:pt x="2" y="7"/>
                    </a:lnTo>
                    <a:lnTo>
                      <a:pt x="8" y="11"/>
                    </a:lnTo>
                    <a:lnTo>
                      <a:pt x="12" y="11"/>
                    </a:lnTo>
                    <a:lnTo>
                      <a:pt x="12"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8" name="Freeform 347"/>
              <p:cNvSpPr>
                <a:spLocks/>
              </p:cNvSpPr>
              <p:nvPr/>
            </p:nvSpPr>
            <p:spPr bwMode="auto">
              <a:xfrm>
                <a:off x="564" y="796"/>
                <a:ext cx="65" cy="31"/>
              </a:xfrm>
              <a:custGeom>
                <a:avLst/>
                <a:gdLst/>
                <a:ahLst/>
                <a:cxnLst>
                  <a:cxn ang="0">
                    <a:pos x="6" y="23"/>
                  </a:cxn>
                  <a:cxn ang="0">
                    <a:pos x="6" y="23"/>
                  </a:cxn>
                  <a:cxn ang="0">
                    <a:pos x="6" y="25"/>
                  </a:cxn>
                  <a:cxn ang="0">
                    <a:pos x="11" y="27"/>
                  </a:cxn>
                  <a:cxn ang="0">
                    <a:pos x="11" y="27"/>
                  </a:cxn>
                  <a:cxn ang="0">
                    <a:pos x="21" y="31"/>
                  </a:cxn>
                  <a:cxn ang="0">
                    <a:pos x="21" y="31"/>
                  </a:cxn>
                  <a:cxn ang="0">
                    <a:pos x="23" y="31"/>
                  </a:cxn>
                  <a:cxn ang="0">
                    <a:pos x="25" y="31"/>
                  </a:cxn>
                  <a:cxn ang="0">
                    <a:pos x="29" y="29"/>
                  </a:cxn>
                  <a:cxn ang="0">
                    <a:pos x="29" y="29"/>
                  </a:cxn>
                  <a:cxn ang="0">
                    <a:pos x="35" y="27"/>
                  </a:cxn>
                  <a:cxn ang="0">
                    <a:pos x="39" y="25"/>
                  </a:cxn>
                  <a:cxn ang="0">
                    <a:pos x="39" y="25"/>
                  </a:cxn>
                  <a:cxn ang="0">
                    <a:pos x="51" y="23"/>
                  </a:cxn>
                  <a:cxn ang="0">
                    <a:pos x="51" y="23"/>
                  </a:cxn>
                  <a:cxn ang="0">
                    <a:pos x="55" y="21"/>
                  </a:cxn>
                  <a:cxn ang="0">
                    <a:pos x="55" y="19"/>
                  </a:cxn>
                  <a:cxn ang="0">
                    <a:pos x="55" y="15"/>
                  </a:cxn>
                  <a:cxn ang="0">
                    <a:pos x="55" y="15"/>
                  </a:cxn>
                  <a:cxn ang="0">
                    <a:pos x="43" y="15"/>
                  </a:cxn>
                  <a:cxn ang="0">
                    <a:pos x="43" y="15"/>
                  </a:cxn>
                  <a:cxn ang="0">
                    <a:pos x="43" y="15"/>
                  </a:cxn>
                  <a:cxn ang="0">
                    <a:pos x="43" y="13"/>
                  </a:cxn>
                  <a:cxn ang="0">
                    <a:pos x="45" y="11"/>
                  </a:cxn>
                  <a:cxn ang="0">
                    <a:pos x="45" y="11"/>
                  </a:cxn>
                  <a:cxn ang="0">
                    <a:pos x="51" y="11"/>
                  </a:cxn>
                  <a:cxn ang="0">
                    <a:pos x="51" y="11"/>
                  </a:cxn>
                  <a:cxn ang="0">
                    <a:pos x="57" y="9"/>
                  </a:cxn>
                  <a:cxn ang="0">
                    <a:pos x="65" y="0"/>
                  </a:cxn>
                  <a:cxn ang="0">
                    <a:pos x="65" y="0"/>
                  </a:cxn>
                  <a:cxn ang="0">
                    <a:pos x="43" y="2"/>
                  </a:cxn>
                  <a:cxn ang="0">
                    <a:pos x="43" y="2"/>
                  </a:cxn>
                  <a:cxn ang="0">
                    <a:pos x="25" y="2"/>
                  </a:cxn>
                  <a:cxn ang="0">
                    <a:pos x="25" y="2"/>
                  </a:cxn>
                  <a:cxn ang="0">
                    <a:pos x="13" y="4"/>
                  </a:cxn>
                  <a:cxn ang="0">
                    <a:pos x="13" y="4"/>
                  </a:cxn>
                  <a:cxn ang="0">
                    <a:pos x="8" y="6"/>
                  </a:cxn>
                  <a:cxn ang="0">
                    <a:pos x="4" y="9"/>
                  </a:cxn>
                  <a:cxn ang="0">
                    <a:pos x="4" y="9"/>
                  </a:cxn>
                  <a:cxn ang="0">
                    <a:pos x="0" y="15"/>
                  </a:cxn>
                  <a:cxn ang="0">
                    <a:pos x="0" y="15"/>
                  </a:cxn>
                  <a:cxn ang="0">
                    <a:pos x="0" y="17"/>
                  </a:cxn>
                  <a:cxn ang="0">
                    <a:pos x="2" y="19"/>
                  </a:cxn>
                  <a:cxn ang="0">
                    <a:pos x="6" y="23"/>
                  </a:cxn>
                  <a:cxn ang="0">
                    <a:pos x="6" y="23"/>
                  </a:cxn>
                </a:cxnLst>
                <a:rect l="0" t="0" r="r" b="b"/>
                <a:pathLst>
                  <a:path w="65" h="31">
                    <a:moveTo>
                      <a:pt x="6" y="23"/>
                    </a:moveTo>
                    <a:lnTo>
                      <a:pt x="6" y="23"/>
                    </a:lnTo>
                    <a:lnTo>
                      <a:pt x="6" y="25"/>
                    </a:lnTo>
                    <a:lnTo>
                      <a:pt x="11" y="27"/>
                    </a:lnTo>
                    <a:lnTo>
                      <a:pt x="11" y="27"/>
                    </a:lnTo>
                    <a:lnTo>
                      <a:pt x="21" y="31"/>
                    </a:lnTo>
                    <a:lnTo>
                      <a:pt x="21" y="31"/>
                    </a:lnTo>
                    <a:lnTo>
                      <a:pt x="23" y="31"/>
                    </a:lnTo>
                    <a:lnTo>
                      <a:pt x="25" y="31"/>
                    </a:lnTo>
                    <a:lnTo>
                      <a:pt x="29" y="29"/>
                    </a:lnTo>
                    <a:lnTo>
                      <a:pt x="29" y="29"/>
                    </a:lnTo>
                    <a:lnTo>
                      <a:pt x="35" y="27"/>
                    </a:lnTo>
                    <a:lnTo>
                      <a:pt x="39" y="25"/>
                    </a:lnTo>
                    <a:lnTo>
                      <a:pt x="39" y="25"/>
                    </a:lnTo>
                    <a:lnTo>
                      <a:pt x="51" y="23"/>
                    </a:lnTo>
                    <a:lnTo>
                      <a:pt x="51" y="23"/>
                    </a:lnTo>
                    <a:lnTo>
                      <a:pt x="55" y="21"/>
                    </a:lnTo>
                    <a:lnTo>
                      <a:pt x="55" y="19"/>
                    </a:lnTo>
                    <a:lnTo>
                      <a:pt x="55" y="15"/>
                    </a:lnTo>
                    <a:lnTo>
                      <a:pt x="55" y="15"/>
                    </a:lnTo>
                    <a:lnTo>
                      <a:pt x="43" y="15"/>
                    </a:lnTo>
                    <a:lnTo>
                      <a:pt x="43" y="15"/>
                    </a:lnTo>
                    <a:lnTo>
                      <a:pt x="43" y="15"/>
                    </a:lnTo>
                    <a:lnTo>
                      <a:pt x="43" y="13"/>
                    </a:lnTo>
                    <a:lnTo>
                      <a:pt x="45" y="11"/>
                    </a:lnTo>
                    <a:lnTo>
                      <a:pt x="45" y="11"/>
                    </a:lnTo>
                    <a:lnTo>
                      <a:pt x="51" y="11"/>
                    </a:lnTo>
                    <a:lnTo>
                      <a:pt x="51" y="11"/>
                    </a:lnTo>
                    <a:lnTo>
                      <a:pt x="57" y="9"/>
                    </a:lnTo>
                    <a:lnTo>
                      <a:pt x="65" y="0"/>
                    </a:lnTo>
                    <a:lnTo>
                      <a:pt x="65" y="0"/>
                    </a:lnTo>
                    <a:lnTo>
                      <a:pt x="43" y="2"/>
                    </a:lnTo>
                    <a:lnTo>
                      <a:pt x="43" y="2"/>
                    </a:lnTo>
                    <a:lnTo>
                      <a:pt x="25" y="2"/>
                    </a:lnTo>
                    <a:lnTo>
                      <a:pt x="25" y="2"/>
                    </a:lnTo>
                    <a:lnTo>
                      <a:pt x="13" y="4"/>
                    </a:lnTo>
                    <a:lnTo>
                      <a:pt x="13" y="4"/>
                    </a:lnTo>
                    <a:lnTo>
                      <a:pt x="8" y="6"/>
                    </a:lnTo>
                    <a:lnTo>
                      <a:pt x="4" y="9"/>
                    </a:lnTo>
                    <a:lnTo>
                      <a:pt x="4" y="9"/>
                    </a:lnTo>
                    <a:lnTo>
                      <a:pt x="0" y="15"/>
                    </a:lnTo>
                    <a:lnTo>
                      <a:pt x="0" y="15"/>
                    </a:lnTo>
                    <a:lnTo>
                      <a:pt x="0" y="17"/>
                    </a:lnTo>
                    <a:lnTo>
                      <a:pt x="2" y="19"/>
                    </a:lnTo>
                    <a:lnTo>
                      <a:pt x="6" y="23"/>
                    </a:lnTo>
                    <a:lnTo>
                      <a:pt x="6"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9" name="Freeform 348"/>
              <p:cNvSpPr>
                <a:spLocks/>
              </p:cNvSpPr>
              <p:nvPr/>
            </p:nvSpPr>
            <p:spPr bwMode="auto">
              <a:xfrm>
                <a:off x="566" y="772"/>
                <a:ext cx="67" cy="18"/>
              </a:xfrm>
              <a:custGeom>
                <a:avLst/>
                <a:gdLst/>
                <a:ahLst/>
                <a:cxnLst>
                  <a:cxn ang="0">
                    <a:pos x="11" y="18"/>
                  </a:cxn>
                  <a:cxn ang="0">
                    <a:pos x="11" y="18"/>
                  </a:cxn>
                  <a:cxn ang="0">
                    <a:pos x="17" y="18"/>
                  </a:cxn>
                  <a:cxn ang="0">
                    <a:pos x="23" y="18"/>
                  </a:cxn>
                  <a:cxn ang="0">
                    <a:pos x="33" y="16"/>
                  </a:cxn>
                  <a:cxn ang="0">
                    <a:pos x="33" y="16"/>
                  </a:cxn>
                  <a:cxn ang="0">
                    <a:pos x="37" y="14"/>
                  </a:cxn>
                  <a:cxn ang="0">
                    <a:pos x="39" y="16"/>
                  </a:cxn>
                  <a:cxn ang="0">
                    <a:pos x="41" y="16"/>
                  </a:cxn>
                  <a:cxn ang="0">
                    <a:pos x="47" y="18"/>
                  </a:cxn>
                  <a:cxn ang="0">
                    <a:pos x="47" y="18"/>
                  </a:cxn>
                  <a:cxn ang="0">
                    <a:pos x="57" y="18"/>
                  </a:cxn>
                  <a:cxn ang="0">
                    <a:pos x="63" y="18"/>
                  </a:cxn>
                  <a:cxn ang="0">
                    <a:pos x="63" y="18"/>
                  </a:cxn>
                  <a:cxn ang="0">
                    <a:pos x="67" y="18"/>
                  </a:cxn>
                  <a:cxn ang="0">
                    <a:pos x="67" y="14"/>
                  </a:cxn>
                  <a:cxn ang="0">
                    <a:pos x="63" y="4"/>
                  </a:cxn>
                  <a:cxn ang="0">
                    <a:pos x="63" y="4"/>
                  </a:cxn>
                  <a:cxn ang="0">
                    <a:pos x="61" y="2"/>
                  </a:cxn>
                  <a:cxn ang="0">
                    <a:pos x="59" y="0"/>
                  </a:cxn>
                  <a:cxn ang="0">
                    <a:pos x="51" y="0"/>
                  </a:cxn>
                  <a:cxn ang="0">
                    <a:pos x="51" y="0"/>
                  </a:cxn>
                  <a:cxn ang="0">
                    <a:pos x="43" y="0"/>
                  </a:cxn>
                  <a:cxn ang="0">
                    <a:pos x="39" y="2"/>
                  </a:cxn>
                  <a:cxn ang="0">
                    <a:pos x="39" y="2"/>
                  </a:cxn>
                  <a:cxn ang="0">
                    <a:pos x="33" y="2"/>
                  </a:cxn>
                  <a:cxn ang="0">
                    <a:pos x="23" y="6"/>
                  </a:cxn>
                  <a:cxn ang="0">
                    <a:pos x="23" y="6"/>
                  </a:cxn>
                  <a:cxn ang="0">
                    <a:pos x="17" y="8"/>
                  </a:cxn>
                  <a:cxn ang="0">
                    <a:pos x="9" y="12"/>
                  </a:cxn>
                  <a:cxn ang="0">
                    <a:pos x="9" y="12"/>
                  </a:cxn>
                  <a:cxn ang="0">
                    <a:pos x="2" y="14"/>
                  </a:cxn>
                  <a:cxn ang="0">
                    <a:pos x="0" y="16"/>
                  </a:cxn>
                  <a:cxn ang="0">
                    <a:pos x="0" y="16"/>
                  </a:cxn>
                  <a:cxn ang="0">
                    <a:pos x="4" y="18"/>
                  </a:cxn>
                  <a:cxn ang="0">
                    <a:pos x="11" y="18"/>
                  </a:cxn>
                  <a:cxn ang="0">
                    <a:pos x="11" y="18"/>
                  </a:cxn>
                </a:cxnLst>
                <a:rect l="0" t="0" r="r" b="b"/>
                <a:pathLst>
                  <a:path w="67" h="18">
                    <a:moveTo>
                      <a:pt x="11" y="18"/>
                    </a:moveTo>
                    <a:lnTo>
                      <a:pt x="11" y="18"/>
                    </a:lnTo>
                    <a:lnTo>
                      <a:pt x="17" y="18"/>
                    </a:lnTo>
                    <a:lnTo>
                      <a:pt x="23" y="18"/>
                    </a:lnTo>
                    <a:lnTo>
                      <a:pt x="33" y="16"/>
                    </a:lnTo>
                    <a:lnTo>
                      <a:pt x="33" y="16"/>
                    </a:lnTo>
                    <a:lnTo>
                      <a:pt x="37" y="14"/>
                    </a:lnTo>
                    <a:lnTo>
                      <a:pt x="39" y="16"/>
                    </a:lnTo>
                    <a:lnTo>
                      <a:pt x="41" y="16"/>
                    </a:lnTo>
                    <a:lnTo>
                      <a:pt x="47" y="18"/>
                    </a:lnTo>
                    <a:lnTo>
                      <a:pt x="47" y="18"/>
                    </a:lnTo>
                    <a:lnTo>
                      <a:pt x="57" y="18"/>
                    </a:lnTo>
                    <a:lnTo>
                      <a:pt x="63" y="18"/>
                    </a:lnTo>
                    <a:lnTo>
                      <a:pt x="63" y="18"/>
                    </a:lnTo>
                    <a:lnTo>
                      <a:pt x="67" y="18"/>
                    </a:lnTo>
                    <a:lnTo>
                      <a:pt x="67" y="14"/>
                    </a:lnTo>
                    <a:lnTo>
                      <a:pt x="63" y="4"/>
                    </a:lnTo>
                    <a:lnTo>
                      <a:pt x="63" y="4"/>
                    </a:lnTo>
                    <a:lnTo>
                      <a:pt x="61" y="2"/>
                    </a:lnTo>
                    <a:lnTo>
                      <a:pt x="59" y="0"/>
                    </a:lnTo>
                    <a:lnTo>
                      <a:pt x="51" y="0"/>
                    </a:lnTo>
                    <a:lnTo>
                      <a:pt x="51" y="0"/>
                    </a:lnTo>
                    <a:lnTo>
                      <a:pt x="43" y="0"/>
                    </a:lnTo>
                    <a:lnTo>
                      <a:pt x="39" y="2"/>
                    </a:lnTo>
                    <a:lnTo>
                      <a:pt x="39" y="2"/>
                    </a:lnTo>
                    <a:lnTo>
                      <a:pt x="33" y="2"/>
                    </a:lnTo>
                    <a:lnTo>
                      <a:pt x="23" y="6"/>
                    </a:lnTo>
                    <a:lnTo>
                      <a:pt x="23" y="6"/>
                    </a:lnTo>
                    <a:lnTo>
                      <a:pt x="17" y="8"/>
                    </a:lnTo>
                    <a:lnTo>
                      <a:pt x="9" y="12"/>
                    </a:lnTo>
                    <a:lnTo>
                      <a:pt x="9" y="12"/>
                    </a:lnTo>
                    <a:lnTo>
                      <a:pt x="2" y="14"/>
                    </a:lnTo>
                    <a:lnTo>
                      <a:pt x="0" y="16"/>
                    </a:lnTo>
                    <a:lnTo>
                      <a:pt x="0" y="16"/>
                    </a:lnTo>
                    <a:lnTo>
                      <a:pt x="4" y="18"/>
                    </a:lnTo>
                    <a:lnTo>
                      <a:pt x="11" y="18"/>
                    </a:lnTo>
                    <a:lnTo>
                      <a:pt x="11"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0" name="Freeform 349"/>
              <p:cNvSpPr>
                <a:spLocks/>
              </p:cNvSpPr>
              <p:nvPr/>
            </p:nvSpPr>
            <p:spPr bwMode="auto">
              <a:xfrm>
                <a:off x="696" y="809"/>
                <a:ext cx="26" cy="26"/>
              </a:xfrm>
              <a:custGeom>
                <a:avLst/>
                <a:gdLst/>
                <a:ahLst/>
                <a:cxnLst>
                  <a:cxn ang="0">
                    <a:pos x="14" y="22"/>
                  </a:cxn>
                  <a:cxn ang="0">
                    <a:pos x="20" y="26"/>
                  </a:cxn>
                  <a:cxn ang="0">
                    <a:pos x="20" y="26"/>
                  </a:cxn>
                  <a:cxn ang="0">
                    <a:pos x="22" y="26"/>
                  </a:cxn>
                  <a:cxn ang="0">
                    <a:pos x="26" y="22"/>
                  </a:cxn>
                  <a:cxn ang="0">
                    <a:pos x="26" y="22"/>
                  </a:cxn>
                  <a:cxn ang="0">
                    <a:pos x="26" y="22"/>
                  </a:cxn>
                  <a:cxn ang="0">
                    <a:pos x="26" y="20"/>
                  </a:cxn>
                  <a:cxn ang="0">
                    <a:pos x="22" y="16"/>
                  </a:cxn>
                  <a:cxn ang="0">
                    <a:pos x="22" y="16"/>
                  </a:cxn>
                  <a:cxn ang="0">
                    <a:pos x="12" y="8"/>
                  </a:cxn>
                  <a:cxn ang="0">
                    <a:pos x="12" y="8"/>
                  </a:cxn>
                  <a:cxn ang="0">
                    <a:pos x="6" y="0"/>
                  </a:cxn>
                  <a:cxn ang="0">
                    <a:pos x="6" y="0"/>
                  </a:cxn>
                  <a:cxn ang="0">
                    <a:pos x="4" y="0"/>
                  </a:cxn>
                  <a:cxn ang="0">
                    <a:pos x="2" y="2"/>
                  </a:cxn>
                  <a:cxn ang="0">
                    <a:pos x="0" y="4"/>
                  </a:cxn>
                  <a:cxn ang="0">
                    <a:pos x="0" y="4"/>
                  </a:cxn>
                  <a:cxn ang="0">
                    <a:pos x="2" y="14"/>
                  </a:cxn>
                  <a:cxn ang="0">
                    <a:pos x="2" y="14"/>
                  </a:cxn>
                  <a:cxn ang="0">
                    <a:pos x="4" y="16"/>
                  </a:cxn>
                  <a:cxn ang="0">
                    <a:pos x="8" y="20"/>
                  </a:cxn>
                  <a:cxn ang="0">
                    <a:pos x="14" y="22"/>
                  </a:cxn>
                  <a:cxn ang="0">
                    <a:pos x="14" y="22"/>
                  </a:cxn>
                </a:cxnLst>
                <a:rect l="0" t="0" r="r" b="b"/>
                <a:pathLst>
                  <a:path w="26" h="26">
                    <a:moveTo>
                      <a:pt x="14" y="22"/>
                    </a:moveTo>
                    <a:lnTo>
                      <a:pt x="20" y="26"/>
                    </a:lnTo>
                    <a:lnTo>
                      <a:pt x="20" y="26"/>
                    </a:lnTo>
                    <a:lnTo>
                      <a:pt x="22" y="26"/>
                    </a:lnTo>
                    <a:lnTo>
                      <a:pt x="26" y="22"/>
                    </a:lnTo>
                    <a:lnTo>
                      <a:pt x="26" y="22"/>
                    </a:lnTo>
                    <a:lnTo>
                      <a:pt x="26" y="22"/>
                    </a:lnTo>
                    <a:lnTo>
                      <a:pt x="26" y="20"/>
                    </a:lnTo>
                    <a:lnTo>
                      <a:pt x="22" y="16"/>
                    </a:lnTo>
                    <a:lnTo>
                      <a:pt x="22" y="16"/>
                    </a:lnTo>
                    <a:lnTo>
                      <a:pt x="12" y="8"/>
                    </a:lnTo>
                    <a:lnTo>
                      <a:pt x="12" y="8"/>
                    </a:lnTo>
                    <a:lnTo>
                      <a:pt x="6" y="0"/>
                    </a:lnTo>
                    <a:lnTo>
                      <a:pt x="6" y="0"/>
                    </a:lnTo>
                    <a:lnTo>
                      <a:pt x="4" y="0"/>
                    </a:lnTo>
                    <a:lnTo>
                      <a:pt x="2" y="2"/>
                    </a:lnTo>
                    <a:lnTo>
                      <a:pt x="0" y="4"/>
                    </a:lnTo>
                    <a:lnTo>
                      <a:pt x="0" y="4"/>
                    </a:lnTo>
                    <a:lnTo>
                      <a:pt x="2" y="14"/>
                    </a:lnTo>
                    <a:lnTo>
                      <a:pt x="2" y="14"/>
                    </a:lnTo>
                    <a:lnTo>
                      <a:pt x="4" y="16"/>
                    </a:lnTo>
                    <a:lnTo>
                      <a:pt x="8" y="20"/>
                    </a:lnTo>
                    <a:lnTo>
                      <a:pt x="14" y="22"/>
                    </a:lnTo>
                    <a:lnTo>
                      <a:pt x="1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1" name="Freeform 350"/>
              <p:cNvSpPr>
                <a:spLocks/>
              </p:cNvSpPr>
              <p:nvPr/>
            </p:nvSpPr>
            <p:spPr bwMode="auto">
              <a:xfrm>
                <a:off x="722" y="851"/>
                <a:ext cx="41" cy="32"/>
              </a:xfrm>
              <a:custGeom>
                <a:avLst/>
                <a:gdLst/>
                <a:ahLst/>
                <a:cxnLst>
                  <a:cxn ang="0">
                    <a:pos x="20" y="8"/>
                  </a:cxn>
                  <a:cxn ang="0">
                    <a:pos x="20" y="8"/>
                  </a:cxn>
                  <a:cxn ang="0">
                    <a:pos x="16" y="4"/>
                  </a:cxn>
                  <a:cxn ang="0">
                    <a:pos x="14" y="2"/>
                  </a:cxn>
                  <a:cxn ang="0">
                    <a:pos x="12" y="0"/>
                  </a:cxn>
                  <a:cxn ang="0">
                    <a:pos x="12" y="0"/>
                  </a:cxn>
                  <a:cxn ang="0">
                    <a:pos x="6" y="0"/>
                  </a:cxn>
                  <a:cxn ang="0">
                    <a:pos x="2" y="0"/>
                  </a:cxn>
                  <a:cxn ang="0">
                    <a:pos x="2" y="0"/>
                  </a:cxn>
                  <a:cxn ang="0">
                    <a:pos x="0" y="2"/>
                  </a:cxn>
                  <a:cxn ang="0">
                    <a:pos x="0" y="2"/>
                  </a:cxn>
                  <a:cxn ang="0">
                    <a:pos x="2" y="12"/>
                  </a:cxn>
                  <a:cxn ang="0">
                    <a:pos x="4" y="14"/>
                  </a:cxn>
                  <a:cxn ang="0">
                    <a:pos x="4" y="14"/>
                  </a:cxn>
                  <a:cxn ang="0">
                    <a:pos x="4" y="14"/>
                  </a:cxn>
                  <a:cxn ang="0">
                    <a:pos x="4" y="18"/>
                  </a:cxn>
                  <a:cxn ang="0">
                    <a:pos x="4" y="18"/>
                  </a:cxn>
                  <a:cxn ang="0">
                    <a:pos x="10" y="26"/>
                  </a:cxn>
                  <a:cxn ang="0">
                    <a:pos x="14" y="30"/>
                  </a:cxn>
                  <a:cxn ang="0">
                    <a:pos x="14" y="30"/>
                  </a:cxn>
                  <a:cxn ang="0">
                    <a:pos x="36" y="32"/>
                  </a:cxn>
                  <a:cxn ang="0">
                    <a:pos x="36" y="32"/>
                  </a:cxn>
                  <a:cxn ang="0">
                    <a:pos x="38" y="30"/>
                  </a:cxn>
                  <a:cxn ang="0">
                    <a:pos x="41" y="28"/>
                  </a:cxn>
                  <a:cxn ang="0">
                    <a:pos x="41" y="22"/>
                  </a:cxn>
                  <a:cxn ang="0">
                    <a:pos x="32" y="20"/>
                  </a:cxn>
                  <a:cxn ang="0">
                    <a:pos x="32" y="20"/>
                  </a:cxn>
                  <a:cxn ang="0">
                    <a:pos x="24" y="14"/>
                  </a:cxn>
                  <a:cxn ang="0">
                    <a:pos x="20" y="8"/>
                  </a:cxn>
                  <a:cxn ang="0">
                    <a:pos x="20" y="8"/>
                  </a:cxn>
                </a:cxnLst>
                <a:rect l="0" t="0" r="r" b="b"/>
                <a:pathLst>
                  <a:path w="41" h="32">
                    <a:moveTo>
                      <a:pt x="20" y="8"/>
                    </a:moveTo>
                    <a:lnTo>
                      <a:pt x="20" y="8"/>
                    </a:lnTo>
                    <a:lnTo>
                      <a:pt x="16" y="4"/>
                    </a:lnTo>
                    <a:lnTo>
                      <a:pt x="14" y="2"/>
                    </a:lnTo>
                    <a:lnTo>
                      <a:pt x="12" y="0"/>
                    </a:lnTo>
                    <a:lnTo>
                      <a:pt x="12" y="0"/>
                    </a:lnTo>
                    <a:lnTo>
                      <a:pt x="6" y="0"/>
                    </a:lnTo>
                    <a:lnTo>
                      <a:pt x="2" y="0"/>
                    </a:lnTo>
                    <a:lnTo>
                      <a:pt x="2" y="0"/>
                    </a:lnTo>
                    <a:lnTo>
                      <a:pt x="0" y="2"/>
                    </a:lnTo>
                    <a:lnTo>
                      <a:pt x="0" y="2"/>
                    </a:lnTo>
                    <a:lnTo>
                      <a:pt x="2" y="12"/>
                    </a:lnTo>
                    <a:lnTo>
                      <a:pt x="4" y="14"/>
                    </a:lnTo>
                    <a:lnTo>
                      <a:pt x="4" y="14"/>
                    </a:lnTo>
                    <a:lnTo>
                      <a:pt x="4" y="14"/>
                    </a:lnTo>
                    <a:lnTo>
                      <a:pt x="4" y="18"/>
                    </a:lnTo>
                    <a:lnTo>
                      <a:pt x="4" y="18"/>
                    </a:lnTo>
                    <a:lnTo>
                      <a:pt x="10" y="26"/>
                    </a:lnTo>
                    <a:lnTo>
                      <a:pt x="14" y="30"/>
                    </a:lnTo>
                    <a:lnTo>
                      <a:pt x="14" y="30"/>
                    </a:lnTo>
                    <a:lnTo>
                      <a:pt x="36" y="32"/>
                    </a:lnTo>
                    <a:lnTo>
                      <a:pt x="36" y="32"/>
                    </a:lnTo>
                    <a:lnTo>
                      <a:pt x="38" y="30"/>
                    </a:lnTo>
                    <a:lnTo>
                      <a:pt x="41" y="28"/>
                    </a:lnTo>
                    <a:lnTo>
                      <a:pt x="41" y="22"/>
                    </a:lnTo>
                    <a:lnTo>
                      <a:pt x="32" y="20"/>
                    </a:lnTo>
                    <a:lnTo>
                      <a:pt x="32" y="20"/>
                    </a:lnTo>
                    <a:lnTo>
                      <a:pt x="24" y="14"/>
                    </a:lnTo>
                    <a:lnTo>
                      <a:pt x="20" y="8"/>
                    </a:lnTo>
                    <a:lnTo>
                      <a:pt x="2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Freeform 351"/>
              <p:cNvSpPr>
                <a:spLocks/>
              </p:cNvSpPr>
              <p:nvPr/>
            </p:nvSpPr>
            <p:spPr bwMode="auto">
              <a:xfrm>
                <a:off x="702" y="746"/>
                <a:ext cx="115" cy="63"/>
              </a:xfrm>
              <a:custGeom>
                <a:avLst/>
                <a:gdLst/>
                <a:ahLst/>
                <a:cxnLst>
                  <a:cxn ang="0">
                    <a:pos x="6" y="14"/>
                  </a:cxn>
                  <a:cxn ang="0">
                    <a:pos x="8" y="18"/>
                  </a:cxn>
                  <a:cxn ang="0">
                    <a:pos x="10" y="20"/>
                  </a:cxn>
                  <a:cxn ang="0">
                    <a:pos x="18" y="16"/>
                  </a:cxn>
                  <a:cxn ang="0">
                    <a:pos x="22" y="16"/>
                  </a:cxn>
                  <a:cxn ang="0">
                    <a:pos x="24" y="18"/>
                  </a:cxn>
                  <a:cxn ang="0">
                    <a:pos x="28" y="24"/>
                  </a:cxn>
                  <a:cxn ang="0">
                    <a:pos x="32" y="30"/>
                  </a:cxn>
                  <a:cxn ang="0">
                    <a:pos x="34" y="36"/>
                  </a:cxn>
                  <a:cxn ang="0">
                    <a:pos x="32" y="38"/>
                  </a:cxn>
                  <a:cxn ang="0">
                    <a:pos x="24" y="34"/>
                  </a:cxn>
                  <a:cxn ang="0">
                    <a:pos x="20" y="34"/>
                  </a:cxn>
                  <a:cxn ang="0">
                    <a:pos x="8" y="34"/>
                  </a:cxn>
                  <a:cxn ang="0">
                    <a:pos x="10" y="38"/>
                  </a:cxn>
                  <a:cxn ang="0">
                    <a:pos x="16" y="44"/>
                  </a:cxn>
                  <a:cxn ang="0">
                    <a:pos x="22" y="44"/>
                  </a:cxn>
                  <a:cxn ang="0">
                    <a:pos x="26" y="44"/>
                  </a:cxn>
                  <a:cxn ang="0">
                    <a:pos x="32" y="44"/>
                  </a:cxn>
                  <a:cxn ang="0">
                    <a:pos x="34" y="42"/>
                  </a:cxn>
                  <a:cxn ang="0">
                    <a:pos x="42" y="44"/>
                  </a:cxn>
                  <a:cxn ang="0">
                    <a:pos x="50" y="40"/>
                  </a:cxn>
                  <a:cxn ang="0">
                    <a:pos x="54" y="40"/>
                  </a:cxn>
                  <a:cxn ang="0">
                    <a:pos x="63" y="44"/>
                  </a:cxn>
                  <a:cxn ang="0">
                    <a:pos x="69" y="44"/>
                  </a:cxn>
                  <a:cxn ang="0">
                    <a:pos x="77" y="46"/>
                  </a:cxn>
                  <a:cxn ang="0">
                    <a:pos x="85" y="52"/>
                  </a:cxn>
                  <a:cxn ang="0">
                    <a:pos x="89" y="56"/>
                  </a:cxn>
                  <a:cxn ang="0">
                    <a:pos x="99" y="63"/>
                  </a:cxn>
                  <a:cxn ang="0">
                    <a:pos x="105" y="63"/>
                  </a:cxn>
                  <a:cxn ang="0">
                    <a:pos x="113" y="56"/>
                  </a:cxn>
                  <a:cxn ang="0">
                    <a:pos x="115" y="52"/>
                  </a:cxn>
                  <a:cxn ang="0">
                    <a:pos x="109" y="48"/>
                  </a:cxn>
                  <a:cxn ang="0">
                    <a:pos x="103" y="40"/>
                  </a:cxn>
                  <a:cxn ang="0">
                    <a:pos x="101" y="34"/>
                  </a:cxn>
                  <a:cxn ang="0">
                    <a:pos x="95" y="26"/>
                  </a:cxn>
                  <a:cxn ang="0">
                    <a:pos x="89" y="24"/>
                  </a:cxn>
                  <a:cxn ang="0">
                    <a:pos x="87" y="26"/>
                  </a:cxn>
                  <a:cxn ang="0">
                    <a:pos x="75" y="18"/>
                  </a:cxn>
                  <a:cxn ang="0">
                    <a:pos x="63" y="14"/>
                  </a:cxn>
                  <a:cxn ang="0">
                    <a:pos x="63" y="18"/>
                  </a:cxn>
                  <a:cxn ang="0">
                    <a:pos x="58" y="22"/>
                  </a:cxn>
                  <a:cxn ang="0">
                    <a:pos x="54" y="24"/>
                  </a:cxn>
                  <a:cxn ang="0">
                    <a:pos x="48" y="20"/>
                  </a:cxn>
                  <a:cxn ang="0">
                    <a:pos x="48" y="6"/>
                  </a:cxn>
                  <a:cxn ang="0">
                    <a:pos x="28" y="4"/>
                  </a:cxn>
                  <a:cxn ang="0">
                    <a:pos x="22" y="4"/>
                  </a:cxn>
                  <a:cxn ang="0">
                    <a:pos x="10" y="0"/>
                  </a:cxn>
                  <a:cxn ang="0">
                    <a:pos x="6" y="0"/>
                  </a:cxn>
                  <a:cxn ang="0">
                    <a:pos x="0" y="4"/>
                  </a:cxn>
                  <a:cxn ang="0">
                    <a:pos x="0" y="8"/>
                  </a:cxn>
                  <a:cxn ang="0">
                    <a:pos x="6" y="14"/>
                  </a:cxn>
                </a:cxnLst>
                <a:rect l="0" t="0" r="r" b="b"/>
                <a:pathLst>
                  <a:path w="115" h="63">
                    <a:moveTo>
                      <a:pt x="6" y="14"/>
                    </a:moveTo>
                    <a:lnTo>
                      <a:pt x="6" y="14"/>
                    </a:lnTo>
                    <a:lnTo>
                      <a:pt x="8" y="18"/>
                    </a:lnTo>
                    <a:lnTo>
                      <a:pt x="8" y="18"/>
                    </a:lnTo>
                    <a:lnTo>
                      <a:pt x="8" y="20"/>
                    </a:lnTo>
                    <a:lnTo>
                      <a:pt x="10" y="20"/>
                    </a:lnTo>
                    <a:lnTo>
                      <a:pt x="14" y="20"/>
                    </a:lnTo>
                    <a:lnTo>
                      <a:pt x="18" y="16"/>
                    </a:lnTo>
                    <a:lnTo>
                      <a:pt x="18" y="16"/>
                    </a:lnTo>
                    <a:lnTo>
                      <a:pt x="22" y="16"/>
                    </a:lnTo>
                    <a:lnTo>
                      <a:pt x="24" y="18"/>
                    </a:lnTo>
                    <a:lnTo>
                      <a:pt x="24" y="18"/>
                    </a:lnTo>
                    <a:lnTo>
                      <a:pt x="24" y="20"/>
                    </a:lnTo>
                    <a:lnTo>
                      <a:pt x="28" y="24"/>
                    </a:lnTo>
                    <a:lnTo>
                      <a:pt x="28" y="24"/>
                    </a:lnTo>
                    <a:lnTo>
                      <a:pt x="32" y="30"/>
                    </a:lnTo>
                    <a:lnTo>
                      <a:pt x="34" y="32"/>
                    </a:lnTo>
                    <a:lnTo>
                      <a:pt x="34" y="36"/>
                    </a:lnTo>
                    <a:lnTo>
                      <a:pt x="34" y="36"/>
                    </a:lnTo>
                    <a:lnTo>
                      <a:pt x="32" y="38"/>
                    </a:lnTo>
                    <a:lnTo>
                      <a:pt x="30" y="38"/>
                    </a:lnTo>
                    <a:lnTo>
                      <a:pt x="24" y="34"/>
                    </a:lnTo>
                    <a:lnTo>
                      <a:pt x="24" y="34"/>
                    </a:lnTo>
                    <a:lnTo>
                      <a:pt x="20" y="34"/>
                    </a:lnTo>
                    <a:lnTo>
                      <a:pt x="14" y="34"/>
                    </a:lnTo>
                    <a:lnTo>
                      <a:pt x="8" y="34"/>
                    </a:lnTo>
                    <a:lnTo>
                      <a:pt x="8" y="34"/>
                    </a:lnTo>
                    <a:lnTo>
                      <a:pt x="10" y="38"/>
                    </a:lnTo>
                    <a:lnTo>
                      <a:pt x="16" y="44"/>
                    </a:lnTo>
                    <a:lnTo>
                      <a:pt x="16" y="44"/>
                    </a:lnTo>
                    <a:lnTo>
                      <a:pt x="18" y="44"/>
                    </a:lnTo>
                    <a:lnTo>
                      <a:pt x="22" y="44"/>
                    </a:lnTo>
                    <a:lnTo>
                      <a:pt x="26" y="44"/>
                    </a:lnTo>
                    <a:lnTo>
                      <a:pt x="26" y="44"/>
                    </a:lnTo>
                    <a:lnTo>
                      <a:pt x="28" y="44"/>
                    </a:lnTo>
                    <a:lnTo>
                      <a:pt x="32" y="44"/>
                    </a:lnTo>
                    <a:lnTo>
                      <a:pt x="32" y="44"/>
                    </a:lnTo>
                    <a:lnTo>
                      <a:pt x="34" y="42"/>
                    </a:lnTo>
                    <a:lnTo>
                      <a:pt x="42" y="44"/>
                    </a:lnTo>
                    <a:lnTo>
                      <a:pt x="42" y="44"/>
                    </a:lnTo>
                    <a:lnTo>
                      <a:pt x="44" y="44"/>
                    </a:lnTo>
                    <a:lnTo>
                      <a:pt x="50" y="40"/>
                    </a:lnTo>
                    <a:lnTo>
                      <a:pt x="50" y="40"/>
                    </a:lnTo>
                    <a:lnTo>
                      <a:pt x="54" y="40"/>
                    </a:lnTo>
                    <a:lnTo>
                      <a:pt x="56" y="42"/>
                    </a:lnTo>
                    <a:lnTo>
                      <a:pt x="63" y="44"/>
                    </a:lnTo>
                    <a:lnTo>
                      <a:pt x="63" y="44"/>
                    </a:lnTo>
                    <a:lnTo>
                      <a:pt x="69" y="44"/>
                    </a:lnTo>
                    <a:lnTo>
                      <a:pt x="77" y="46"/>
                    </a:lnTo>
                    <a:lnTo>
                      <a:pt x="77" y="46"/>
                    </a:lnTo>
                    <a:lnTo>
                      <a:pt x="81" y="48"/>
                    </a:lnTo>
                    <a:lnTo>
                      <a:pt x="85" y="52"/>
                    </a:lnTo>
                    <a:lnTo>
                      <a:pt x="89" y="56"/>
                    </a:lnTo>
                    <a:lnTo>
                      <a:pt x="89" y="56"/>
                    </a:lnTo>
                    <a:lnTo>
                      <a:pt x="95" y="63"/>
                    </a:lnTo>
                    <a:lnTo>
                      <a:pt x="99" y="63"/>
                    </a:lnTo>
                    <a:lnTo>
                      <a:pt x="105" y="63"/>
                    </a:lnTo>
                    <a:lnTo>
                      <a:pt x="105" y="63"/>
                    </a:lnTo>
                    <a:lnTo>
                      <a:pt x="111" y="63"/>
                    </a:lnTo>
                    <a:lnTo>
                      <a:pt x="113" y="56"/>
                    </a:lnTo>
                    <a:lnTo>
                      <a:pt x="113" y="56"/>
                    </a:lnTo>
                    <a:lnTo>
                      <a:pt x="115" y="52"/>
                    </a:lnTo>
                    <a:lnTo>
                      <a:pt x="113" y="50"/>
                    </a:lnTo>
                    <a:lnTo>
                      <a:pt x="109" y="48"/>
                    </a:lnTo>
                    <a:lnTo>
                      <a:pt x="109" y="48"/>
                    </a:lnTo>
                    <a:lnTo>
                      <a:pt x="103" y="40"/>
                    </a:lnTo>
                    <a:lnTo>
                      <a:pt x="103" y="40"/>
                    </a:lnTo>
                    <a:lnTo>
                      <a:pt x="101" y="34"/>
                    </a:lnTo>
                    <a:lnTo>
                      <a:pt x="95" y="26"/>
                    </a:lnTo>
                    <a:lnTo>
                      <a:pt x="95" y="26"/>
                    </a:lnTo>
                    <a:lnTo>
                      <a:pt x="93" y="24"/>
                    </a:lnTo>
                    <a:lnTo>
                      <a:pt x="89" y="24"/>
                    </a:lnTo>
                    <a:lnTo>
                      <a:pt x="87" y="26"/>
                    </a:lnTo>
                    <a:lnTo>
                      <a:pt x="87" y="26"/>
                    </a:lnTo>
                    <a:lnTo>
                      <a:pt x="75" y="18"/>
                    </a:lnTo>
                    <a:lnTo>
                      <a:pt x="75" y="18"/>
                    </a:lnTo>
                    <a:lnTo>
                      <a:pt x="69" y="16"/>
                    </a:lnTo>
                    <a:lnTo>
                      <a:pt x="63" y="14"/>
                    </a:lnTo>
                    <a:lnTo>
                      <a:pt x="63" y="14"/>
                    </a:lnTo>
                    <a:lnTo>
                      <a:pt x="63" y="18"/>
                    </a:lnTo>
                    <a:lnTo>
                      <a:pt x="61" y="22"/>
                    </a:lnTo>
                    <a:lnTo>
                      <a:pt x="58" y="22"/>
                    </a:lnTo>
                    <a:lnTo>
                      <a:pt x="58" y="22"/>
                    </a:lnTo>
                    <a:lnTo>
                      <a:pt x="54" y="24"/>
                    </a:lnTo>
                    <a:lnTo>
                      <a:pt x="52" y="22"/>
                    </a:lnTo>
                    <a:lnTo>
                      <a:pt x="48" y="20"/>
                    </a:lnTo>
                    <a:lnTo>
                      <a:pt x="48" y="6"/>
                    </a:lnTo>
                    <a:lnTo>
                      <a:pt x="48" y="6"/>
                    </a:lnTo>
                    <a:lnTo>
                      <a:pt x="38" y="4"/>
                    </a:lnTo>
                    <a:lnTo>
                      <a:pt x="28" y="4"/>
                    </a:lnTo>
                    <a:lnTo>
                      <a:pt x="22" y="4"/>
                    </a:lnTo>
                    <a:lnTo>
                      <a:pt x="22" y="4"/>
                    </a:lnTo>
                    <a:lnTo>
                      <a:pt x="16" y="2"/>
                    </a:lnTo>
                    <a:lnTo>
                      <a:pt x="10" y="0"/>
                    </a:lnTo>
                    <a:lnTo>
                      <a:pt x="10" y="0"/>
                    </a:lnTo>
                    <a:lnTo>
                      <a:pt x="6" y="0"/>
                    </a:lnTo>
                    <a:lnTo>
                      <a:pt x="2" y="2"/>
                    </a:lnTo>
                    <a:lnTo>
                      <a:pt x="0" y="4"/>
                    </a:lnTo>
                    <a:lnTo>
                      <a:pt x="0" y="4"/>
                    </a:lnTo>
                    <a:lnTo>
                      <a:pt x="0" y="8"/>
                    </a:lnTo>
                    <a:lnTo>
                      <a:pt x="2" y="10"/>
                    </a:lnTo>
                    <a:lnTo>
                      <a:pt x="6" y="14"/>
                    </a:lnTo>
                    <a:lnTo>
                      <a:pt x="6"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Freeform 352"/>
              <p:cNvSpPr>
                <a:spLocks/>
              </p:cNvSpPr>
              <p:nvPr/>
            </p:nvSpPr>
            <p:spPr bwMode="auto">
              <a:xfrm>
                <a:off x="752" y="805"/>
                <a:ext cx="27" cy="14"/>
              </a:xfrm>
              <a:custGeom>
                <a:avLst/>
                <a:gdLst/>
                <a:ahLst/>
                <a:cxnLst>
                  <a:cxn ang="0">
                    <a:pos x="23" y="14"/>
                  </a:cxn>
                  <a:cxn ang="0">
                    <a:pos x="23" y="14"/>
                  </a:cxn>
                  <a:cxn ang="0">
                    <a:pos x="27" y="8"/>
                  </a:cxn>
                  <a:cxn ang="0">
                    <a:pos x="27" y="8"/>
                  </a:cxn>
                  <a:cxn ang="0">
                    <a:pos x="25" y="6"/>
                  </a:cxn>
                  <a:cxn ang="0">
                    <a:pos x="25" y="4"/>
                  </a:cxn>
                  <a:cxn ang="0">
                    <a:pos x="23" y="2"/>
                  </a:cxn>
                  <a:cxn ang="0">
                    <a:pos x="23" y="2"/>
                  </a:cxn>
                  <a:cxn ang="0">
                    <a:pos x="19" y="2"/>
                  </a:cxn>
                  <a:cxn ang="0">
                    <a:pos x="13" y="0"/>
                  </a:cxn>
                  <a:cxn ang="0">
                    <a:pos x="13" y="0"/>
                  </a:cxn>
                  <a:cxn ang="0">
                    <a:pos x="4" y="0"/>
                  </a:cxn>
                  <a:cxn ang="0">
                    <a:pos x="4" y="0"/>
                  </a:cxn>
                  <a:cxn ang="0">
                    <a:pos x="0" y="2"/>
                  </a:cxn>
                  <a:cxn ang="0">
                    <a:pos x="0" y="4"/>
                  </a:cxn>
                  <a:cxn ang="0">
                    <a:pos x="0" y="4"/>
                  </a:cxn>
                  <a:cxn ang="0">
                    <a:pos x="0" y="4"/>
                  </a:cxn>
                  <a:cxn ang="0">
                    <a:pos x="6" y="6"/>
                  </a:cxn>
                  <a:cxn ang="0">
                    <a:pos x="11" y="6"/>
                  </a:cxn>
                  <a:cxn ang="0">
                    <a:pos x="11" y="6"/>
                  </a:cxn>
                  <a:cxn ang="0">
                    <a:pos x="23" y="14"/>
                  </a:cxn>
                  <a:cxn ang="0">
                    <a:pos x="23" y="14"/>
                  </a:cxn>
                </a:cxnLst>
                <a:rect l="0" t="0" r="r" b="b"/>
                <a:pathLst>
                  <a:path w="27" h="14">
                    <a:moveTo>
                      <a:pt x="23" y="14"/>
                    </a:moveTo>
                    <a:lnTo>
                      <a:pt x="23" y="14"/>
                    </a:lnTo>
                    <a:lnTo>
                      <a:pt x="27" y="8"/>
                    </a:lnTo>
                    <a:lnTo>
                      <a:pt x="27" y="8"/>
                    </a:lnTo>
                    <a:lnTo>
                      <a:pt x="25" y="6"/>
                    </a:lnTo>
                    <a:lnTo>
                      <a:pt x="25" y="4"/>
                    </a:lnTo>
                    <a:lnTo>
                      <a:pt x="23" y="2"/>
                    </a:lnTo>
                    <a:lnTo>
                      <a:pt x="23" y="2"/>
                    </a:lnTo>
                    <a:lnTo>
                      <a:pt x="19" y="2"/>
                    </a:lnTo>
                    <a:lnTo>
                      <a:pt x="13" y="0"/>
                    </a:lnTo>
                    <a:lnTo>
                      <a:pt x="13" y="0"/>
                    </a:lnTo>
                    <a:lnTo>
                      <a:pt x="4" y="0"/>
                    </a:lnTo>
                    <a:lnTo>
                      <a:pt x="4" y="0"/>
                    </a:lnTo>
                    <a:lnTo>
                      <a:pt x="0" y="2"/>
                    </a:lnTo>
                    <a:lnTo>
                      <a:pt x="0" y="4"/>
                    </a:lnTo>
                    <a:lnTo>
                      <a:pt x="0" y="4"/>
                    </a:lnTo>
                    <a:lnTo>
                      <a:pt x="0" y="4"/>
                    </a:lnTo>
                    <a:lnTo>
                      <a:pt x="6" y="6"/>
                    </a:lnTo>
                    <a:lnTo>
                      <a:pt x="11" y="6"/>
                    </a:lnTo>
                    <a:lnTo>
                      <a:pt x="11" y="6"/>
                    </a:lnTo>
                    <a:lnTo>
                      <a:pt x="23" y="14"/>
                    </a:lnTo>
                    <a:lnTo>
                      <a:pt x="23"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Freeform 353"/>
              <p:cNvSpPr>
                <a:spLocks/>
              </p:cNvSpPr>
              <p:nvPr/>
            </p:nvSpPr>
            <p:spPr bwMode="auto">
              <a:xfrm>
                <a:off x="799" y="716"/>
                <a:ext cx="22" cy="18"/>
              </a:xfrm>
              <a:custGeom>
                <a:avLst/>
                <a:gdLst/>
                <a:ahLst/>
                <a:cxnLst>
                  <a:cxn ang="0">
                    <a:pos x="2" y="10"/>
                  </a:cxn>
                  <a:cxn ang="0">
                    <a:pos x="2" y="10"/>
                  </a:cxn>
                  <a:cxn ang="0">
                    <a:pos x="6" y="10"/>
                  </a:cxn>
                  <a:cxn ang="0">
                    <a:pos x="6" y="10"/>
                  </a:cxn>
                  <a:cxn ang="0">
                    <a:pos x="8" y="10"/>
                  </a:cxn>
                  <a:cxn ang="0">
                    <a:pos x="8" y="10"/>
                  </a:cxn>
                  <a:cxn ang="0">
                    <a:pos x="16" y="18"/>
                  </a:cxn>
                  <a:cxn ang="0">
                    <a:pos x="18" y="18"/>
                  </a:cxn>
                  <a:cxn ang="0">
                    <a:pos x="20" y="16"/>
                  </a:cxn>
                  <a:cxn ang="0">
                    <a:pos x="20" y="16"/>
                  </a:cxn>
                  <a:cxn ang="0">
                    <a:pos x="20" y="12"/>
                  </a:cxn>
                  <a:cxn ang="0">
                    <a:pos x="22" y="10"/>
                  </a:cxn>
                  <a:cxn ang="0">
                    <a:pos x="18" y="4"/>
                  </a:cxn>
                  <a:cxn ang="0">
                    <a:pos x="18" y="4"/>
                  </a:cxn>
                  <a:cxn ang="0">
                    <a:pos x="14" y="2"/>
                  </a:cxn>
                  <a:cxn ang="0">
                    <a:pos x="12" y="0"/>
                  </a:cxn>
                  <a:cxn ang="0">
                    <a:pos x="4" y="0"/>
                  </a:cxn>
                  <a:cxn ang="0">
                    <a:pos x="4" y="0"/>
                  </a:cxn>
                  <a:cxn ang="0">
                    <a:pos x="2" y="2"/>
                  </a:cxn>
                  <a:cxn ang="0">
                    <a:pos x="0" y="4"/>
                  </a:cxn>
                  <a:cxn ang="0">
                    <a:pos x="0" y="8"/>
                  </a:cxn>
                  <a:cxn ang="0">
                    <a:pos x="0" y="8"/>
                  </a:cxn>
                  <a:cxn ang="0">
                    <a:pos x="0" y="10"/>
                  </a:cxn>
                  <a:cxn ang="0">
                    <a:pos x="2" y="10"/>
                  </a:cxn>
                  <a:cxn ang="0">
                    <a:pos x="2" y="10"/>
                  </a:cxn>
                </a:cxnLst>
                <a:rect l="0" t="0" r="r" b="b"/>
                <a:pathLst>
                  <a:path w="22" h="18">
                    <a:moveTo>
                      <a:pt x="2" y="10"/>
                    </a:moveTo>
                    <a:lnTo>
                      <a:pt x="2" y="10"/>
                    </a:lnTo>
                    <a:lnTo>
                      <a:pt x="6" y="10"/>
                    </a:lnTo>
                    <a:lnTo>
                      <a:pt x="6" y="10"/>
                    </a:lnTo>
                    <a:lnTo>
                      <a:pt x="8" y="10"/>
                    </a:lnTo>
                    <a:lnTo>
                      <a:pt x="8" y="10"/>
                    </a:lnTo>
                    <a:lnTo>
                      <a:pt x="16" y="18"/>
                    </a:lnTo>
                    <a:lnTo>
                      <a:pt x="18" y="18"/>
                    </a:lnTo>
                    <a:lnTo>
                      <a:pt x="20" y="16"/>
                    </a:lnTo>
                    <a:lnTo>
                      <a:pt x="20" y="16"/>
                    </a:lnTo>
                    <a:lnTo>
                      <a:pt x="20" y="12"/>
                    </a:lnTo>
                    <a:lnTo>
                      <a:pt x="22" y="10"/>
                    </a:lnTo>
                    <a:lnTo>
                      <a:pt x="18" y="4"/>
                    </a:lnTo>
                    <a:lnTo>
                      <a:pt x="18" y="4"/>
                    </a:lnTo>
                    <a:lnTo>
                      <a:pt x="14" y="2"/>
                    </a:lnTo>
                    <a:lnTo>
                      <a:pt x="12" y="0"/>
                    </a:lnTo>
                    <a:lnTo>
                      <a:pt x="4" y="0"/>
                    </a:lnTo>
                    <a:lnTo>
                      <a:pt x="4" y="0"/>
                    </a:lnTo>
                    <a:lnTo>
                      <a:pt x="2" y="2"/>
                    </a:lnTo>
                    <a:lnTo>
                      <a:pt x="0" y="4"/>
                    </a:lnTo>
                    <a:lnTo>
                      <a:pt x="0" y="8"/>
                    </a:lnTo>
                    <a:lnTo>
                      <a:pt x="0" y="8"/>
                    </a:lnTo>
                    <a:lnTo>
                      <a:pt x="0" y="10"/>
                    </a:lnTo>
                    <a:lnTo>
                      <a:pt x="2" y="10"/>
                    </a:lnTo>
                    <a:lnTo>
                      <a:pt x="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Freeform 354"/>
              <p:cNvSpPr>
                <a:spLocks/>
              </p:cNvSpPr>
              <p:nvPr/>
            </p:nvSpPr>
            <p:spPr bwMode="auto">
              <a:xfrm>
                <a:off x="754" y="845"/>
                <a:ext cx="91" cy="67"/>
              </a:xfrm>
              <a:custGeom>
                <a:avLst/>
                <a:gdLst/>
                <a:ahLst/>
                <a:cxnLst>
                  <a:cxn ang="0">
                    <a:pos x="63" y="12"/>
                  </a:cxn>
                  <a:cxn ang="0">
                    <a:pos x="59" y="12"/>
                  </a:cxn>
                  <a:cxn ang="0">
                    <a:pos x="57" y="10"/>
                  </a:cxn>
                  <a:cxn ang="0">
                    <a:pos x="53" y="4"/>
                  </a:cxn>
                  <a:cxn ang="0">
                    <a:pos x="53" y="4"/>
                  </a:cxn>
                  <a:cxn ang="0">
                    <a:pos x="51" y="2"/>
                  </a:cxn>
                  <a:cxn ang="0">
                    <a:pos x="47" y="0"/>
                  </a:cxn>
                  <a:cxn ang="0">
                    <a:pos x="35" y="2"/>
                  </a:cxn>
                  <a:cxn ang="0">
                    <a:pos x="33" y="2"/>
                  </a:cxn>
                  <a:cxn ang="0">
                    <a:pos x="29" y="10"/>
                  </a:cxn>
                  <a:cxn ang="0">
                    <a:pos x="31" y="12"/>
                  </a:cxn>
                  <a:cxn ang="0">
                    <a:pos x="43" y="22"/>
                  </a:cxn>
                  <a:cxn ang="0">
                    <a:pos x="49" y="30"/>
                  </a:cxn>
                  <a:cxn ang="0">
                    <a:pos x="47" y="30"/>
                  </a:cxn>
                  <a:cxn ang="0">
                    <a:pos x="35" y="26"/>
                  </a:cxn>
                  <a:cxn ang="0">
                    <a:pos x="31" y="20"/>
                  </a:cxn>
                  <a:cxn ang="0">
                    <a:pos x="27" y="16"/>
                  </a:cxn>
                  <a:cxn ang="0">
                    <a:pos x="23" y="16"/>
                  </a:cxn>
                  <a:cxn ang="0">
                    <a:pos x="21" y="14"/>
                  </a:cxn>
                  <a:cxn ang="0">
                    <a:pos x="15" y="14"/>
                  </a:cxn>
                  <a:cxn ang="0">
                    <a:pos x="13" y="14"/>
                  </a:cxn>
                  <a:cxn ang="0">
                    <a:pos x="11" y="22"/>
                  </a:cxn>
                  <a:cxn ang="0">
                    <a:pos x="15" y="26"/>
                  </a:cxn>
                  <a:cxn ang="0">
                    <a:pos x="19" y="30"/>
                  </a:cxn>
                  <a:cxn ang="0">
                    <a:pos x="29" y="38"/>
                  </a:cxn>
                  <a:cxn ang="0">
                    <a:pos x="21" y="36"/>
                  </a:cxn>
                  <a:cxn ang="0">
                    <a:pos x="13" y="36"/>
                  </a:cxn>
                  <a:cxn ang="0">
                    <a:pos x="6" y="42"/>
                  </a:cxn>
                  <a:cxn ang="0">
                    <a:pos x="0" y="44"/>
                  </a:cxn>
                  <a:cxn ang="0">
                    <a:pos x="2" y="46"/>
                  </a:cxn>
                  <a:cxn ang="0">
                    <a:pos x="6" y="46"/>
                  </a:cxn>
                  <a:cxn ang="0">
                    <a:pos x="23" y="44"/>
                  </a:cxn>
                  <a:cxn ang="0">
                    <a:pos x="31" y="42"/>
                  </a:cxn>
                  <a:cxn ang="0">
                    <a:pos x="43" y="42"/>
                  </a:cxn>
                  <a:cxn ang="0">
                    <a:pos x="51" y="44"/>
                  </a:cxn>
                  <a:cxn ang="0">
                    <a:pos x="51" y="46"/>
                  </a:cxn>
                  <a:cxn ang="0">
                    <a:pos x="47" y="46"/>
                  </a:cxn>
                  <a:cxn ang="0">
                    <a:pos x="43" y="46"/>
                  </a:cxn>
                  <a:cxn ang="0">
                    <a:pos x="41" y="50"/>
                  </a:cxn>
                  <a:cxn ang="0">
                    <a:pos x="39" y="52"/>
                  </a:cxn>
                  <a:cxn ang="0">
                    <a:pos x="41" y="67"/>
                  </a:cxn>
                  <a:cxn ang="0">
                    <a:pos x="51" y="65"/>
                  </a:cxn>
                  <a:cxn ang="0">
                    <a:pos x="57" y="65"/>
                  </a:cxn>
                  <a:cxn ang="0">
                    <a:pos x="67" y="63"/>
                  </a:cxn>
                  <a:cxn ang="0">
                    <a:pos x="71" y="65"/>
                  </a:cxn>
                  <a:cxn ang="0">
                    <a:pos x="75" y="65"/>
                  </a:cxn>
                  <a:cxn ang="0">
                    <a:pos x="81" y="61"/>
                  </a:cxn>
                  <a:cxn ang="0">
                    <a:pos x="83" y="57"/>
                  </a:cxn>
                  <a:cxn ang="0">
                    <a:pos x="83" y="50"/>
                  </a:cxn>
                  <a:cxn ang="0">
                    <a:pos x="85" y="46"/>
                  </a:cxn>
                  <a:cxn ang="0">
                    <a:pos x="91" y="44"/>
                  </a:cxn>
                  <a:cxn ang="0">
                    <a:pos x="87" y="42"/>
                  </a:cxn>
                  <a:cxn ang="0">
                    <a:pos x="85" y="36"/>
                  </a:cxn>
                  <a:cxn ang="0">
                    <a:pos x="87" y="24"/>
                  </a:cxn>
                  <a:cxn ang="0">
                    <a:pos x="87" y="16"/>
                  </a:cxn>
                  <a:cxn ang="0">
                    <a:pos x="83" y="8"/>
                  </a:cxn>
                  <a:cxn ang="0">
                    <a:pos x="81" y="10"/>
                  </a:cxn>
                  <a:cxn ang="0">
                    <a:pos x="75" y="8"/>
                  </a:cxn>
                  <a:cxn ang="0">
                    <a:pos x="73" y="4"/>
                  </a:cxn>
                  <a:cxn ang="0">
                    <a:pos x="69" y="6"/>
                  </a:cxn>
                  <a:cxn ang="0">
                    <a:pos x="67" y="10"/>
                  </a:cxn>
                  <a:cxn ang="0">
                    <a:pos x="63" y="12"/>
                  </a:cxn>
                </a:cxnLst>
                <a:rect l="0" t="0" r="r" b="b"/>
                <a:pathLst>
                  <a:path w="91" h="67">
                    <a:moveTo>
                      <a:pt x="63" y="12"/>
                    </a:moveTo>
                    <a:lnTo>
                      <a:pt x="63" y="12"/>
                    </a:lnTo>
                    <a:lnTo>
                      <a:pt x="61" y="12"/>
                    </a:lnTo>
                    <a:lnTo>
                      <a:pt x="59" y="12"/>
                    </a:lnTo>
                    <a:lnTo>
                      <a:pt x="57" y="10"/>
                    </a:lnTo>
                    <a:lnTo>
                      <a:pt x="57" y="10"/>
                    </a:lnTo>
                    <a:lnTo>
                      <a:pt x="55" y="8"/>
                    </a:lnTo>
                    <a:lnTo>
                      <a:pt x="53" y="4"/>
                    </a:lnTo>
                    <a:lnTo>
                      <a:pt x="53" y="4"/>
                    </a:lnTo>
                    <a:lnTo>
                      <a:pt x="53" y="4"/>
                    </a:lnTo>
                    <a:lnTo>
                      <a:pt x="53" y="2"/>
                    </a:lnTo>
                    <a:lnTo>
                      <a:pt x="51" y="2"/>
                    </a:lnTo>
                    <a:lnTo>
                      <a:pt x="47" y="0"/>
                    </a:lnTo>
                    <a:lnTo>
                      <a:pt x="47" y="0"/>
                    </a:lnTo>
                    <a:lnTo>
                      <a:pt x="37" y="0"/>
                    </a:lnTo>
                    <a:lnTo>
                      <a:pt x="35" y="2"/>
                    </a:lnTo>
                    <a:lnTo>
                      <a:pt x="33" y="2"/>
                    </a:lnTo>
                    <a:lnTo>
                      <a:pt x="33" y="2"/>
                    </a:lnTo>
                    <a:lnTo>
                      <a:pt x="29" y="8"/>
                    </a:lnTo>
                    <a:lnTo>
                      <a:pt x="29" y="10"/>
                    </a:lnTo>
                    <a:lnTo>
                      <a:pt x="31" y="12"/>
                    </a:lnTo>
                    <a:lnTo>
                      <a:pt x="31" y="12"/>
                    </a:lnTo>
                    <a:lnTo>
                      <a:pt x="43" y="22"/>
                    </a:lnTo>
                    <a:lnTo>
                      <a:pt x="43" y="22"/>
                    </a:lnTo>
                    <a:lnTo>
                      <a:pt x="49" y="28"/>
                    </a:lnTo>
                    <a:lnTo>
                      <a:pt x="49" y="30"/>
                    </a:lnTo>
                    <a:lnTo>
                      <a:pt x="47" y="30"/>
                    </a:lnTo>
                    <a:lnTo>
                      <a:pt x="47" y="30"/>
                    </a:lnTo>
                    <a:lnTo>
                      <a:pt x="39" y="28"/>
                    </a:lnTo>
                    <a:lnTo>
                      <a:pt x="35" y="26"/>
                    </a:lnTo>
                    <a:lnTo>
                      <a:pt x="35" y="26"/>
                    </a:lnTo>
                    <a:lnTo>
                      <a:pt x="31" y="20"/>
                    </a:lnTo>
                    <a:lnTo>
                      <a:pt x="29" y="16"/>
                    </a:lnTo>
                    <a:lnTo>
                      <a:pt x="27" y="16"/>
                    </a:lnTo>
                    <a:lnTo>
                      <a:pt x="27" y="16"/>
                    </a:lnTo>
                    <a:lnTo>
                      <a:pt x="23" y="16"/>
                    </a:lnTo>
                    <a:lnTo>
                      <a:pt x="21" y="14"/>
                    </a:lnTo>
                    <a:lnTo>
                      <a:pt x="21" y="14"/>
                    </a:lnTo>
                    <a:lnTo>
                      <a:pt x="17" y="14"/>
                    </a:lnTo>
                    <a:lnTo>
                      <a:pt x="15" y="14"/>
                    </a:lnTo>
                    <a:lnTo>
                      <a:pt x="13" y="14"/>
                    </a:lnTo>
                    <a:lnTo>
                      <a:pt x="13" y="14"/>
                    </a:lnTo>
                    <a:lnTo>
                      <a:pt x="11" y="20"/>
                    </a:lnTo>
                    <a:lnTo>
                      <a:pt x="11" y="22"/>
                    </a:lnTo>
                    <a:lnTo>
                      <a:pt x="11" y="22"/>
                    </a:lnTo>
                    <a:lnTo>
                      <a:pt x="15" y="26"/>
                    </a:lnTo>
                    <a:lnTo>
                      <a:pt x="19" y="30"/>
                    </a:lnTo>
                    <a:lnTo>
                      <a:pt x="19" y="30"/>
                    </a:lnTo>
                    <a:lnTo>
                      <a:pt x="25" y="34"/>
                    </a:lnTo>
                    <a:lnTo>
                      <a:pt x="29" y="38"/>
                    </a:lnTo>
                    <a:lnTo>
                      <a:pt x="29" y="38"/>
                    </a:lnTo>
                    <a:lnTo>
                      <a:pt x="21" y="36"/>
                    </a:lnTo>
                    <a:lnTo>
                      <a:pt x="13" y="36"/>
                    </a:lnTo>
                    <a:lnTo>
                      <a:pt x="13" y="36"/>
                    </a:lnTo>
                    <a:lnTo>
                      <a:pt x="6" y="42"/>
                    </a:lnTo>
                    <a:lnTo>
                      <a:pt x="6" y="42"/>
                    </a:lnTo>
                    <a:lnTo>
                      <a:pt x="2" y="42"/>
                    </a:lnTo>
                    <a:lnTo>
                      <a:pt x="0" y="44"/>
                    </a:lnTo>
                    <a:lnTo>
                      <a:pt x="0" y="44"/>
                    </a:lnTo>
                    <a:lnTo>
                      <a:pt x="2" y="46"/>
                    </a:lnTo>
                    <a:lnTo>
                      <a:pt x="6" y="46"/>
                    </a:lnTo>
                    <a:lnTo>
                      <a:pt x="6" y="46"/>
                    </a:lnTo>
                    <a:lnTo>
                      <a:pt x="23" y="44"/>
                    </a:lnTo>
                    <a:lnTo>
                      <a:pt x="23" y="44"/>
                    </a:lnTo>
                    <a:lnTo>
                      <a:pt x="25" y="44"/>
                    </a:lnTo>
                    <a:lnTo>
                      <a:pt x="31" y="42"/>
                    </a:lnTo>
                    <a:lnTo>
                      <a:pt x="31" y="42"/>
                    </a:lnTo>
                    <a:lnTo>
                      <a:pt x="43" y="42"/>
                    </a:lnTo>
                    <a:lnTo>
                      <a:pt x="43" y="42"/>
                    </a:lnTo>
                    <a:lnTo>
                      <a:pt x="51" y="44"/>
                    </a:lnTo>
                    <a:lnTo>
                      <a:pt x="51" y="46"/>
                    </a:lnTo>
                    <a:lnTo>
                      <a:pt x="51" y="46"/>
                    </a:lnTo>
                    <a:lnTo>
                      <a:pt x="51" y="46"/>
                    </a:lnTo>
                    <a:lnTo>
                      <a:pt x="47" y="46"/>
                    </a:lnTo>
                    <a:lnTo>
                      <a:pt x="45" y="46"/>
                    </a:lnTo>
                    <a:lnTo>
                      <a:pt x="43" y="46"/>
                    </a:lnTo>
                    <a:lnTo>
                      <a:pt x="43" y="46"/>
                    </a:lnTo>
                    <a:lnTo>
                      <a:pt x="41" y="50"/>
                    </a:lnTo>
                    <a:lnTo>
                      <a:pt x="39" y="52"/>
                    </a:lnTo>
                    <a:lnTo>
                      <a:pt x="39" y="52"/>
                    </a:lnTo>
                    <a:lnTo>
                      <a:pt x="41" y="67"/>
                    </a:lnTo>
                    <a:lnTo>
                      <a:pt x="41" y="67"/>
                    </a:lnTo>
                    <a:lnTo>
                      <a:pt x="43" y="65"/>
                    </a:lnTo>
                    <a:lnTo>
                      <a:pt x="51" y="65"/>
                    </a:lnTo>
                    <a:lnTo>
                      <a:pt x="51" y="65"/>
                    </a:lnTo>
                    <a:lnTo>
                      <a:pt x="57" y="65"/>
                    </a:lnTo>
                    <a:lnTo>
                      <a:pt x="61" y="65"/>
                    </a:lnTo>
                    <a:lnTo>
                      <a:pt x="67" y="63"/>
                    </a:lnTo>
                    <a:lnTo>
                      <a:pt x="67" y="63"/>
                    </a:lnTo>
                    <a:lnTo>
                      <a:pt x="71" y="65"/>
                    </a:lnTo>
                    <a:lnTo>
                      <a:pt x="75" y="65"/>
                    </a:lnTo>
                    <a:lnTo>
                      <a:pt x="75" y="65"/>
                    </a:lnTo>
                    <a:lnTo>
                      <a:pt x="79" y="65"/>
                    </a:lnTo>
                    <a:lnTo>
                      <a:pt x="81" y="61"/>
                    </a:lnTo>
                    <a:lnTo>
                      <a:pt x="81" y="61"/>
                    </a:lnTo>
                    <a:lnTo>
                      <a:pt x="83" y="57"/>
                    </a:lnTo>
                    <a:lnTo>
                      <a:pt x="83" y="50"/>
                    </a:lnTo>
                    <a:lnTo>
                      <a:pt x="83" y="50"/>
                    </a:lnTo>
                    <a:lnTo>
                      <a:pt x="83" y="48"/>
                    </a:lnTo>
                    <a:lnTo>
                      <a:pt x="85" y="46"/>
                    </a:lnTo>
                    <a:lnTo>
                      <a:pt x="91" y="44"/>
                    </a:lnTo>
                    <a:lnTo>
                      <a:pt x="91" y="44"/>
                    </a:lnTo>
                    <a:lnTo>
                      <a:pt x="91" y="44"/>
                    </a:lnTo>
                    <a:lnTo>
                      <a:pt x="87" y="42"/>
                    </a:lnTo>
                    <a:lnTo>
                      <a:pt x="85" y="40"/>
                    </a:lnTo>
                    <a:lnTo>
                      <a:pt x="85" y="36"/>
                    </a:lnTo>
                    <a:lnTo>
                      <a:pt x="85" y="36"/>
                    </a:lnTo>
                    <a:lnTo>
                      <a:pt x="87" y="24"/>
                    </a:lnTo>
                    <a:lnTo>
                      <a:pt x="87" y="16"/>
                    </a:lnTo>
                    <a:lnTo>
                      <a:pt x="87" y="16"/>
                    </a:lnTo>
                    <a:lnTo>
                      <a:pt x="85" y="12"/>
                    </a:lnTo>
                    <a:lnTo>
                      <a:pt x="83" y="8"/>
                    </a:lnTo>
                    <a:lnTo>
                      <a:pt x="83" y="8"/>
                    </a:lnTo>
                    <a:lnTo>
                      <a:pt x="81" y="10"/>
                    </a:lnTo>
                    <a:lnTo>
                      <a:pt x="75" y="8"/>
                    </a:lnTo>
                    <a:lnTo>
                      <a:pt x="75" y="8"/>
                    </a:lnTo>
                    <a:lnTo>
                      <a:pt x="73" y="6"/>
                    </a:lnTo>
                    <a:lnTo>
                      <a:pt x="73" y="4"/>
                    </a:lnTo>
                    <a:lnTo>
                      <a:pt x="71" y="4"/>
                    </a:lnTo>
                    <a:lnTo>
                      <a:pt x="69" y="6"/>
                    </a:lnTo>
                    <a:lnTo>
                      <a:pt x="69" y="6"/>
                    </a:lnTo>
                    <a:lnTo>
                      <a:pt x="67" y="10"/>
                    </a:lnTo>
                    <a:lnTo>
                      <a:pt x="63" y="12"/>
                    </a:lnTo>
                    <a:lnTo>
                      <a:pt x="63"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Freeform 355"/>
              <p:cNvSpPr>
                <a:spLocks/>
              </p:cNvSpPr>
              <p:nvPr/>
            </p:nvSpPr>
            <p:spPr bwMode="auto">
              <a:xfrm>
                <a:off x="856" y="887"/>
                <a:ext cx="60" cy="37"/>
              </a:xfrm>
              <a:custGeom>
                <a:avLst/>
                <a:gdLst/>
                <a:ahLst/>
                <a:cxnLst>
                  <a:cxn ang="0">
                    <a:pos x="2" y="23"/>
                  </a:cxn>
                  <a:cxn ang="0">
                    <a:pos x="2" y="23"/>
                  </a:cxn>
                  <a:cxn ang="0">
                    <a:pos x="8" y="27"/>
                  </a:cxn>
                  <a:cxn ang="0">
                    <a:pos x="16" y="29"/>
                  </a:cxn>
                  <a:cxn ang="0">
                    <a:pos x="16" y="29"/>
                  </a:cxn>
                  <a:cxn ang="0">
                    <a:pos x="20" y="29"/>
                  </a:cxn>
                  <a:cxn ang="0">
                    <a:pos x="22" y="29"/>
                  </a:cxn>
                  <a:cxn ang="0">
                    <a:pos x="24" y="31"/>
                  </a:cxn>
                  <a:cxn ang="0">
                    <a:pos x="24" y="31"/>
                  </a:cxn>
                  <a:cxn ang="0">
                    <a:pos x="26" y="33"/>
                  </a:cxn>
                  <a:cxn ang="0">
                    <a:pos x="28" y="35"/>
                  </a:cxn>
                  <a:cxn ang="0">
                    <a:pos x="36" y="37"/>
                  </a:cxn>
                  <a:cxn ang="0">
                    <a:pos x="36" y="37"/>
                  </a:cxn>
                  <a:cxn ang="0">
                    <a:pos x="46" y="37"/>
                  </a:cxn>
                  <a:cxn ang="0">
                    <a:pos x="56" y="37"/>
                  </a:cxn>
                  <a:cxn ang="0">
                    <a:pos x="56" y="37"/>
                  </a:cxn>
                  <a:cxn ang="0">
                    <a:pos x="58" y="37"/>
                  </a:cxn>
                  <a:cxn ang="0">
                    <a:pos x="58" y="35"/>
                  </a:cxn>
                  <a:cxn ang="0">
                    <a:pos x="58" y="35"/>
                  </a:cxn>
                  <a:cxn ang="0">
                    <a:pos x="60" y="27"/>
                  </a:cxn>
                  <a:cxn ang="0">
                    <a:pos x="60" y="23"/>
                  </a:cxn>
                  <a:cxn ang="0">
                    <a:pos x="58" y="19"/>
                  </a:cxn>
                  <a:cxn ang="0">
                    <a:pos x="58" y="19"/>
                  </a:cxn>
                  <a:cxn ang="0">
                    <a:pos x="54" y="13"/>
                  </a:cxn>
                  <a:cxn ang="0">
                    <a:pos x="50" y="8"/>
                  </a:cxn>
                  <a:cxn ang="0">
                    <a:pos x="50" y="8"/>
                  </a:cxn>
                  <a:cxn ang="0">
                    <a:pos x="40" y="0"/>
                  </a:cxn>
                  <a:cxn ang="0">
                    <a:pos x="40" y="0"/>
                  </a:cxn>
                  <a:cxn ang="0">
                    <a:pos x="38" y="0"/>
                  </a:cxn>
                  <a:cxn ang="0">
                    <a:pos x="34" y="2"/>
                  </a:cxn>
                  <a:cxn ang="0">
                    <a:pos x="34" y="2"/>
                  </a:cxn>
                  <a:cxn ang="0">
                    <a:pos x="30" y="6"/>
                  </a:cxn>
                  <a:cxn ang="0">
                    <a:pos x="28" y="4"/>
                  </a:cxn>
                  <a:cxn ang="0">
                    <a:pos x="28" y="4"/>
                  </a:cxn>
                  <a:cxn ang="0">
                    <a:pos x="24" y="4"/>
                  </a:cxn>
                  <a:cxn ang="0">
                    <a:pos x="22" y="6"/>
                  </a:cxn>
                  <a:cxn ang="0">
                    <a:pos x="16" y="10"/>
                  </a:cxn>
                  <a:cxn ang="0">
                    <a:pos x="16" y="10"/>
                  </a:cxn>
                  <a:cxn ang="0">
                    <a:pos x="6" y="17"/>
                  </a:cxn>
                  <a:cxn ang="0">
                    <a:pos x="2" y="19"/>
                  </a:cxn>
                  <a:cxn ang="0">
                    <a:pos x="0" y="21"/>
                  </a:cxn>
                  <a:cxn ang="0">
                    <a:pos x="2" y="23"/>
                  </a:cxn>
                  <a:cxn ang="0">
                    <a:pos x="2" y="23"/>
                  </a:cxn>
                </a:cxnLst>
                <a:rect l="0" t="0" r="r" b="b"/>
                <a:pathLst>
                  <a:path w="60" h="37">
                    <a:moveTo>
                      <a:pt x="2" y="23"/>
                    </a:moveTo>
                    <a:lnTo>
                      <a:pt x="2" y="23"/>
                    </a:lnTo>
                    <a:lnTo>
                      <a:pt x="8" y="27"/>
                    </a:lnTo>
                    <a:lnTo>
                      <a:pt x="16" y="29"/>
                    </a:lnTo>
                    <a:lnTo>
                      <a:pt x="16" y="29"/>
                    </a:lnTo>
                    <a:lnTo>
                      <a:pt x="20" y="29"/>
                    </a:lnTo>
                    <a:lnTo>
                      <a:pt x="22" y="29"/>
                    </a:lnTo>
                    <a:lnTo>
                      <a:pt x="24" y="31"/>
                    </a:lnTo>
                    <a:lnTo>
                      <a:pt x="24" y="31"/>
                    </a:lnTo>
                    <a:lnTo>
                      <a:pt x="26" y="33"/>
                    </a:lnTo>
                    <a:lnTo>
                      <a:pt x="28" y="35"/>
                    </a:lnTo>
                    <a:lnTo>
                      <a:pt x="36" y="37"/>
                    </a:lnTo>
                    <a:lnTo>
                      <a:pt x="36" y="37"/>
                    </a:lnTo>
                    <a:lnTo>
                      <a:pt x="46" y="37"/>
                    </a:lnTo>
                    <a:lnTo>
                      <a:pt x="56" y="37"/>
                    </a:lnTo>
                    <a:lnTo>
                      <a:pt x="56" y="37"/>
                    </a:lnTo>
                    <a:lnTo>
                      <a:pt x="58" y="37"/>
                    </a:lnTo>
                    <a:lnTo>
                      <a:pt x="58" y="35"/>
                    </a:lnTo>
                    <a:lnTo>
                      <a:pt x="58" y="35"/>
                    </a:lnTo>
                    <a:lnTo>
                      <a:pt x="60" y="27"/>
                    </a:lnTo>
                    <a:lnTo>
                      <a:pt x="60" y="23"/>
                    </a:lnTo>
                    <a:lnTo>
                      <a:pt x="58" y="19"/>
                    </a:lnTo>
                    <a:lnTo>
                      <a:pt x="58" y="19"/>
                    </a:lnTo>
                    <a:lnTo>
                      <a:pt x="54" y="13"/>
                    </a:lnTo>
                    <a:lnTo>
                      <a:pt x="50" y="8"/>
                    </a:lnTo>
                    <a:lnTo>
                      <a:pt x="50" y="8"/>
                    </a:lnTo>
                    <a:lnTo>
                      <a:pt x="40" y="0"/>
                    </a:lnTo>
                    <a:lnTo>
                      <a:pt x="40" y="0"/>
                    </a:lnTo>
                    <a:lnTo>
                      <a:pt x="38" y="0"/>
                    </a:lnTo>
                    <a:lnTo>
                      <a:pt x="34" y="2"/>
                    </a:lnTo>
                    <a:lnTo>
                      <a:pt x="34" y="2"/>
                    </a:lnTo>
                    <a:lnTo>
                      <a:pt x="30" y="6"/>
                    </a:lnTo>
                    <a:lnTo>
                      <a:pt x="28" y="4"/>
                    </a:lnTo>
                    <a:lnTo>
                      <a:pt x="28" y="4"/>
                    </a:lnTo>
                    <a:lnTo>
                      <a:pt x="24" y="4"/>
                    </a:lnTo>
                    <a:lnTo>
                      <a:pt x="22" y="6"/>
                    </a:lnTo>
                    <a:lnTo>
                      <a:pt x="16" y="10"/>
                    </a:lnTo>
                    <a:lnTo>
                      <a:pt x="16" y="10"/>
                    </a:lnTo>
                    <a:lnTo>
                      <a:pt x="6" y="17"/>
                    </a:lnTo>
                    <a:lnTo>
                      <a:pt x="2" y="19"/>
                    </a:lnTo>
                    <a:lnTo>
                      <a:pt x="0" y="21"/>
                    </a:lnTo>
                    <a:lnTo>
                      <a:pt x="2" y="23"/>
                    </a:lnTo>
                    <a:lnTo>
                      <a:pt x="2"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Freeform 356"/>
              <p:cNvSpPr>
                <a:spLocks/>
              </p:cNvSpPr>
              <p:nvPr/>
            </p:nvSpPr>
            <p:spPr bwMode="auto">
              <a:xfrm>
                <a:off x="856" y="835"/>
                <a:ext cx="64" cy="30"/>
              </a:xfrm>
              <a:custGeom>
                <a:avLst/>
                <a:gdLst/>
                <a:ahLst/>
                <a:cxnLst>
                  <a:cxn ang="0">
                    <a:pos x="14" y="16"/>
                  </a:cxn>
                  <a:cxn ang="0">
                    <a:pos x="14" y="16"/>
                  </a:cxn>
                  <a:cxn ang="0">
                    <a:pos x="22" y="24"/>
                  </a:cxn>
                  <a:cxn ang="0">
                    <a:pos x="28" y="28"/>
                  </a:cxn>
                  <a:cxn ang="0">
                    <a:pos x="28" y="28"/>
                  </a:cxn>
                  <a:cxn ang="0">
                    <a:pos x="32" y="30"/>
                  </a:cxn>
                  <a:cxn ang="0">
                    <a:pos x="36" y="30"/>
                  </a:cxn>
                  <a:cxn ang="0">
                    <a:pos x="42" y="30"/>
                  </a:cxn>
                  <a:cxn ang="0">
                    <a:pos x="42" y="30"/>
                  </a:cxn>
                  <a:cxn ang="0">
                    <a:pos x="50" y="30"/>
                  </a:cxn>
                  <a:cxn ang="0">
                    <a:pos x="56" y="28"/>
                  </a:cxn>
                  <a:cxn ang="0">
                    <a:pos x="56" y="28"/>
                  </a:cxn>
                  <a:cxn ang="0">
                    <a:pos x="60" y="24"/>
                  </a:cxn>
                  <a:cxn ang="0">
                    <a:pos x="62" y="22"/>
                  </a:cxn>
                  <a:cxn ang="0">
                    <a:pos x="62" y="22"/>
                  </a:cxn>
                  <a:cxn ang="0">
                    <a:pos x="64" y="20"/>
                  </a:cxn>
                  <a:cxn ang="0">
                    <a:pos x="64" y="14"/>
                  </a:cxn>
                  <a:cxn ang="0">
                    <a:pos x="64" y="14"/>
                  </a:cxn>
                  <a:cxn ang="0">
                    <a:pos x="60" y="8"/>
                  </a:cxn>
                  <a:cxn ang="0">
                    <a:pos x="56" y="4"/>
                  </a:cxn>
                  <a:cxn ang="0">
                    <a:pos x="56" y="4"/>
                  </a:cxn>
                  <a:cxn ang="0">
                    <a:pos x="50" y="6"/>
                  </a:cxn>
                  <a:cxn ang="0">
                    <a:pos x="42" y="6"/>
                  </a:cxn>
                  <a:cxn ang="0">
                    <a:pos x="42" y="6"/>
                  </a:cxn>
                  <a:cxn ang="0">
                    <a:pos x="32" y="4"/>
                  </a:cxn>
                  <a:cxn ang="0">
                    <a:pos x="20" y="2"/>
                  </a:cxn>
                  <a:cxn ang="0">
                    <a:pos x="20" y="2"/>
                  </a:cxn>
                  <a:cxn ang="0">
                    <a:pos x="12" y="0"/>
                  </a:cxn>
                  <a:cxn ang="0">
                    <a:pos x="4" y="2"/>
                  </a:cxn>
                  <a:cxn ang="0">
                    <a:pos x="4" y="2"/>
                  </a:cxn>
                  <a:cxn ang="0">
                    <a:pos x="0" y="6"/>
                  </a:cxn>
                  <a:cxn ang="0">
                    <a:pos x="2" y="8"/>
                  </a:cxn>
                  <a:cxn ang="0">
                    <a:pos x="14" y="16"/>
                  </a:cxn>
                  <a:cxn ang="0">
                    <a:pos x="14" y="16"/>
                  </a:cxn>
                </a:cxnLst>
                <a:rect l="0" t="0" r="r" b="b"/>
                <a:pathLst>
                  <a:path w="64" h="30">
                    <a:moveTo>
                      <a:pt x="14" y="16"/>
                    </a:moveTo>
                    <a:lnTo>
                      <a:pt x="14" y="16"/>
                    </a:lnTo>
                    <a:lnTo>
                      <a:pt x="22" y="24"/>
                    </a:lnTo>
                    <a:lnTo>
                      <a:pt x="28" y="28"/>
                    </a:lnTo>
                    <a:lnTo>
                      <a:pt x="28" y="28"/>
                    </a:lnTo>
                    <a:lnTo>
                      <a:pt x="32" y="30"/>
                    </a:lnTo>
                    <a:lnTo>
                      <a:pt x="36" y="30"/>
                    </a:lnTo>
                    <a:lnTo>
                      <a:pt x="42" y="30"/>
                    </a:lnTo>
                    <a:lnTo>
                      <a:pt x="42" y="30"/>
                    </a:lnTo>
                    <a:lnTo>
                      <a:pt x="50" y="30"/>
                    </a:lnTo>
                    <a:lnTo>
                      <a:pt x="56" y="28"/>
                    </a:lnTo>
                    <a:lnTo>
                      <a:pt x="56" y="28"/>
                    </a:lnTo>
                    <a:lnTo>
                      <a:pt x="60" y="24"/>
                    </a:lnTo>
                    <a:lnTo>
                      <a:pt x="62" y="22"/>
                    </a:lnTo>
                    <a:lnTo>
                      <a:pt x="62" y="22"/>
                    </a:lnTo>
                    <a:lnTo>
                      <a:pt x="64" y="20"/>
                    </a:lnTo>
                    <a:lnTo>
                      <a:pt x="64" y="14"/>
                    </a:lnTo>
                    <a:lnTo>
                      <a:pt x="64" y="14"/>
                    </a:lnTo>
                    <a:lnTo>
                      <a:pt x="60" y="8"/>
                    </a:lnTo>
                    <a:lnTo>
                      <a:pt x="56" y="4"/>
                    </a:lnTo>
                    <a:lnTo>
                      <a:pt x="56" y="4"/>
                    </a:lnTo>
                    <a:lnTo>
                      <a:pt x="50" y="6"/>
                    </a:lnTo>
                    <a:lnTo>
                      <a:pt x="42" y="6"/>
                    </a:lnTo>
                    <a:lnTo>
                      <a:pt x="42" y="6"/>
                    </a:lnTo>
                    <a:lnTo>
                      <a:pt x="32" y="4"/>
                    </a:lnTo>
                    <a:lnTo>
                      <a:pt x="20" y="2"/>
                    </a:lnTo>
                    <a:lnTo>
                      <a:pt x="20" y="2"/>
                    </a:lnTo>
                    <a:lnTo>
                      <a:pt x="12" y="0"/>
                    </a:lnTo>
                    <a:lnTo>
                      <a:pt x="4" y="2"/>
                    </a:lnTo>
                    <a:lnTo>
                      <a:pt x="4" y="2"/>
                    </a:lnTo>
                    <a:lnTo>
                      <a:pt x="0" y="6"/>
                    </a:lnTo>
                    <a:lnTo>
                      <a:pt x="2" y="8"/>
                    </a:lnTo>
                    <a:lnTo>
                      <a:pt x="14" y="16"/>
                    </a:lnTo>
                    <a:lnTo>
                      <a:pt x="14"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Freeform 357"/>
              <p:cNvSpPr>
                <a:spLocks/>
              </p:cNvSpPr>
              <p:nvPr/>
            </p:nvSpPr>
            <p:spPr bwMode="auto">
              <a:xfrm>
                <a:off x="864" y="809"/>
                <a:ext cx="56" cy="14"/>
              </a:xfrm>
              <a:custGeom>
                <a:avLst/>
                <a:gdLst/>
                <a:ahLst/>
                <a:cxnLst>
                  <a:cxn ang="0">
                    <a:pos x="10" y="12"/>
                  </a:cxn>
                  <a:cxn ang="0">
                    <a:pos x="10" y="12"/>
                  </a:cxn>
                  <a:cxn ang="0">
                    <a:pos x="12" y="12"/>
                  </a:cxn>
                  <a:cxn ang="0">
                    <a:pos x="20" y="14"/>
                  </a:cxn>
                  <a:cxn ang="0">
                    <a:pos x="20" y="14"/>
                  </a:cxn>
                  <a:cxn ang="0">
                    <a:pos x="30" y="14"/>
                  </a:cxn>
                  <a:cxn ang="0">
                    <a:pos x="30" y="14"/>
                  </a:cxn>
                  <a:cxn ang="0">
                    <a:pos x="40" y="14"/>
                  </a:cxn>
                  <a:cxn ang="0">
                    <a:pos x="48" y="12"/>
                  </a:cxn>
                  <a:cxn ang="0">
                    <a:pos x="54" y="8"/>
                  </a:cxn>
                  <a:cxn ang="0">
                    <a:pos x="54" y="8"/>
                  </a:cxn>
                  <a:cxn ang="0">
                    <a:pos x="56" y="6"/>
                  </a:cxn>
                  <a:cxn ang="0">
                    <a:pos x="54" y="4"/>
                  </a:cxn>
                  <a:cxn ang="0">
                    <a:pos x="50" y="2"/>
                  </a:cxn>
                  <a:cxn ang="0">
                    <a:pos x="50" y="2"/>
                  </a:cxn>
                  <a:cxn ang="0">
                    <a:pos x="44" y="2"/>
                  </a:cxn>
                  <a:cxn ang="0">
                    <a:pos x="36" y="0"/>
                  </a:cxn>
                  <a:cxn ang="0">
                    <a:pos x="36" y="0"/>
                  </a:cxn>
                  <a:cxn ang="0">
                    <a:pos x="30" y="0"/>
                  </a:cxn>
                  <a:cxn ang="0">
                    <a:pos x="24" y="0"/>
                  </a:cxn>
                  <a:cxn ang="0">
                    <a:pos x="24" y="0"/>
                  </a:cxn>
                  <a:cxn ang="0">
                    <a:pos x="4" y="0"/>
                  </a:cxn>
                  <a:cxn ang="0">
                    <a:pos x="4" y="0"/>
                  </a:cxn>
                  <a:cxn ang="0">
                    <a:pos x="0" y="2"/>
                  </a:cxn>
                  <a:cxn ang="0">
                    <a:pos x="0" y="4"/>
                  </a:cxn>
                  <a:cxn ang="0">
                    <a:pos x="6" y="6"/>
                  </a:cxn>
                  <a:cxn ang="0">
                    <a:pos x="6" y="6"/>
                  </a:cxn>
                  <a:cxn ang="0">
                    <a:pos x="10" y="12"/>
                  </a:cxn>
                  <a:cxn ang="0">
                    <a:pos x="10" y="12"/>
                  </a:cxn>
                </a:cxnLst>
                <a:rect l="0" t="0" r="r" b="b"/>
                <a:pathLst>
                  <a:path w="56" h="14">
                    <a:moveTo>
                      <a:pt x="10" y="12"/>
                    </a:moveTo>
                    <a:lnTo>
                      <a:pt x="10" y="12"/>
                    </a:lnTo>
                    <a:lnTo>
                      <a:pt x="12" y="12"/>
                    </a:lnTo>
                    <a:lnTo>
                      <a:pt x="20" y="14"/>
                    </a:lnTo>
                    <a:lnTo>
                      <a:pt x="20" y="14"/>
                    </a:lnTo>
                    <a:lnTo>
                      <a:pt x="30" y="14"/>
                    </a:lnTo>
                    <a:lnTo>
                      <a:pt x="30" y="14"/>
                    </a:lnTo>
                    <a:lnTo>
                      <a:pt x="40" y="14"/>
                    </a:lnTo>
                    <a:lnTo>
                      <a:pt x="48" y="12"/>
                    </a:lnTo>
                    <a:lnTo>
                      <a:pt x="54" y="8"/>
                    </a:lnTo>
                    <a:lnTo>
                      <a:pt x="54" y="8"/>
                    </a:lnTo>
                    <a:lnTo>
                      <a:pt x="56" y="6"/>
                    </a:lnTo>
                    <a:lnTo>
                      <a:pt x="54" y="4"/>
                    </a:lnTo>
                    <a:lnTo>
                      <a:pt x="50" y="2"/>
                    </a:lnTo>
                    <a:lnTo>
                      <a:pt x="50" y="2"/>
                    </a:lnTo>
                    <a:lnTo>
                      <a:pt x="44" y="2"/>
                    </a:lnTo>
                    <a:lnTo>
                      <a:pt x="36" y="0"/>
                    </a:lnTo>
                    <a:lnTo>
                      <a:pt x="36" y="0"/>
                    </a:lnTo>
                    <a:lnTo>
                      <a:pt x="30" y="0"/>
                    </a:lnTo>
                    <a:lnTo>
                      <a:pt x="24" y="0"/>
                    </a:lnTo>
                    <a:lnTo>
                      <a:pt x="24" y="0"/>
                    </a:lnTo>
                    <a:lnTo>
                      <a:pt x="4" y="0"/>
                    </a:lnTo>
                    <a:lnTo>
                      <a:pt x="4" y="0"/>
                    </a:lnTo>
                    <a:lnTo>
                      <a:pt x="0" y="2"/>
                    </a:lnTo>
                    <a:lnTo>
                      <a:pt x="0" y="4"/>
                    </a:lnTo>
                    <a:lnTo>
                      <a:pt x="6" y="6"/>
                    </a:lnTo>
                    <a:lnTo>
                      <a:pt x="6" y="6"/>
                    </a:lnTo>
                    <a:lnTo>
                      <a:pt x="10" y="12"/>
                    </a:lnTo>
                    <a:lnTo>
                      <a:pt x="1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Freeform 358"/>
              <p:cNvSpPr>
                <a:spLocks/>
              </p:cNvSpPr>
              <p:nvPr/>
            </p:nvSpPr>
            <p:spPr bwMode="auto">
              <a:xfrm>
                <a:off x="831" y="770"/>
                <a:ext cx="57" cy="37"/>
              </a:xfrm>
              <a:custGeom>
                <a:avLst/>
                <a:gdLst/>
                <a:ahLst/>
                <a:cxnLst>
                  <a:cxn ang="0">
                    <a:pos x="14" y="20"/>
                  </a:cxn>
                  <a:cxn ang="0">
                    <a:pos x="14" y="20"/>
                  </a:cxn>
                  <a:cxn ang="0">
                    <a:pos x="18" y="20"/>
                  </a:cxn>
                  <a:cxn ang="0">
                    <a:pos x="16" y="20"/>
                  </a:cxn>
                  <a:cxn ang="0">
                    <a:pos x="20" y="32"/>
                  </a:cxn>
                  <a:cxn ang="0">
                    <a:pos x="20" y="32"/>
                  </a:cxn>
                  <a:cxn ang="0">
                    <a:pos x="22" y="35"/>
                  </a:cxn>
                  <a:cxn ang="0">
                    <a:pos x="25" y="37"/>
                  </a:cxn>
                  <a:cxn ang="0">
                    <a:pos x="25" y="37"/>
                  </a:cxn>
                  <a:cxn ang="0">
                    <a:pos x="25" y="37"/>
                  </a:cxn>
                  <a:cxn ang="0">
                    <a:pos x="27" y="37"/>
                  </a:cxn>
                  <a:cxn ang="0">
                    <a:pos x="33" y="35"/>
                  </a:cxn>
                  <a:cxn ang="0">
                    <a:pos x="33" y="35"/>
                  </a:cxn>
                  <a:cxn ang="0">
                    <a:pos x="35" y="32"/>
                  </a:cxn>
                  <a:cxn ang="0">
                    <a:pos x="37" y="32"/>
                  </a:cxn>
                  <a:cxn ang="0">
                    <a:pos x="37" y="32"/>
                  </a:cxn>
                  <a:cxn ang="0">
                    <a:pos x="43" y="32"/>
                  </a:cxn>
                  <a:cxn ang="0">
                    <a:pos x="55" y="30"/>
                  </a:cxn>
                  <a:cxn ang="0">
                    <a:pos x="55" y="30"/>
                  </a:cxn>
                  <a:cxn ang="0">
                    <a:pos x="57" y="28"/>
                  </a:cxn>
                  <a:cxn ang="0">
                    <a:pos x="57" y="26"/>
                  </a:cxn>
                  <a:cxn ang="0">
                    <a:pos x="57" y="24"/>
                  </a:cxn>
                  <a:cxn ang="0">
                    <a:pos x="57" y="20"/>
                  </a:cxn>
                  <a:cxn ang="0">
                    <a:pos x="57" y="20"/>
                  </a:cxn>
                  <a:cxn ang="0">
                    <a:pos x="57" y="16"/>
                  </a:cxn>
                  <a:cxn ang="0">
                    <a:pos x="57" y="12"/>
                  </a:cxn>
                  <a:cxn ang="0">
                    <a:pos x="57" y="12"/>
                  </a:cxn>
                  <a:cxn ang="0">
                    <a:pos x="55" y="12"/>
                  </a:cxn>
                  <a:cxn ang="0">
                    <a:pos x="51" y="12"/>
                  </a:cxn>
                  <a:cxn ang="0">
                    <a:pos x="45" y="12"/>
                  </a:cxn>
                  <a:cxn ang="0">
                    <a:pos x="45" y="12"/>
                  </a:cxn>
                  <a:cxn ang="0">
                    <a:pos x="39" y="10"/>
                  </a:cxn>
                  <a:cxn ang="0">
                    <a:pos x="31" y="8"/>
                  </a:cxn>
                  <a:cxn ang="0">
                    <a:pos x="31" y="8"/>
                  </a:cxn>
                  <a:cxn ang="0">
                    <a:pos x="22" y="4"/>
                  </a:cxn>
                  <a:cxn ang="0">
                    <a:pos x="14" y="0"/>
                  </a:cxn>
                  <a:cxn ang="0">
                    <a:pos x="14" y="0"/>
                  </a:cxn>
                  <a:cxn ang="0">
                    <a:pos x="0" y="0"/>
                  </a:cxn>
                  <a:cxn ang="0">
                    <a:pos x="0" y="0"/>
                  </a:cxn>
                  <a:cxn ang="0">
                    <a:pos x="0" y="8"/>
                  </a:cxn>
                  <a:cxn ang="0">
                    <a:pos x="0" y="12"/>
                  </a:cxn>
                  <a:cxn ang="0">
                    <a:pos x="2" y="16"/>
                  </a:cxn>
                  <a:cxn ang="0">
                    <a:pos x="2" y="16"/>
                  </a:cxn>
                  <a:cxn ang="0">
                    <a:pos x="6" y="20"/>
                  </a:cxn>
                  <a:cxn ang="0">
                    <a:pos x="14" y="20"/>
                  </a:cxn>
                  <a:cxn ang="0">
                    <a:pos x="14" y="20"/>
                  </a:cxn>
                </a:cxnLst>
                <a:rect l="0" t="0" r="r" b="b"/>
                <a:pathLst>
                  <a:path w="57" h="37">
                    <a:moveTo>
                      <a:pt x="14" y="20"/>
                    </a:moveTo>
                    <a:lnTo>
                      <a:pt x="14" y="20"/>
                    </a:lnTo>
                    <a:lnTo>
                      <a:pt x="18" y="20"/>
                    </a:lnTo>
                    <a:lnTo>
                      <a:pt x="16" y="20"/>
                    </a:lnTo>
                    <a:lnTo>
                      <a:pt x="20" y="32"/>
                    </a:lnTo>
                    <a:lnTo>
                      <a:pt x="20" y="32"/>
                    </a:lnTo>
                    <a:lnTo>
                      <a:pt x="22" y="35"/>
                    </a:lnTo>
                    <a:lnTo>
                      <a:pt x="25" y="37"/>
                    </a:lnTo>
                    <a:lnTo>
                      <a:pt x="25" y="37"/>
                    </a:lnTo>
                    <a:lnTo>
                      <a:pt x="25" y="37"/>
                    </a:lnTo>
                    <a:lnTo>
                      <a:pt x="27" y="37"/>
                    </a:lnTo>
                    <a:lnTo>
                      <a:pt x="33" y="35"/>
                    </a:lnTo>
                    <a:lnTo>
                      <a:pt x="33" y="35"/>
                    </a:lnTo>
                    <a:lnTo>
                      <a:pt x="35" y="32"/>
                    </a:lnTo>
                    <a:lnTo>
                      <a:pt x="37" y="32"/>
                    </a:lnTo>
                    <a:lnTo>
                      <a:pt x="37" y="32"/>
                    </a:lnTo>
                    <a:lnTo>
                      <a:pt x="43" y="32"/>
                    </a:lnTo>
                    <a:lnTo>
                      <a:pt x="55" y="30"/>
                    </a:lnTo>
                    <a:lnTo>
                      <a:pt x="55" y="30"/>
                    </a:lnTo>
                    <a:lnTo>
                      <a:pt x="57" y="28"/>
                    </a:lnTo>
                    <a:lnTo>
                      <a:pt x="57" y="26"/>
                    </a:lnTo>
                    <a:lnTo>
                      <a:pt x="57" y="24"/>
                    </a:lnTo>
                    <a:lnTo>
                      <a:pt x="57" y="20"/>
                    </a:lnTo>
                    <a:lnTo>
                      <a:pt x="57" y="20"/>
                    </a:lnTo>
                    <a:lnTo>
                      <a:pt x="57" y="16"/>
                    </a:lnTo>
                    <a:lnTo>
                      <a:pt x="57" y="12"/>
                    </a:lnTo>
                    <a:lnTo>
                      <a:pt x="57" y="12"/>
                    </a:lnTo>
                    <a:lnTo>
                      <a:pt x="55" y="12"/>
                    </a:lnTo>
                    <a:lnTo>
                      <a:pt x="51" y="12"/>
                    </a:lnTo>
                    <a:lnTo>
                      <a:pt x="45" y="12"/>
                    </a:lnTo>
                    <a:lnTo>
                      <a:pt x="45" y="12"/>
                    </a:lnTo>
                    <a:lnTo>
                      <a:pt x="39" y="10"/>
                    </a:lnTo>
                    <a:lnTo>
                      <a:pt x="31" y="8"/>
                    </a:lnTo>
                    <a:lnTo>
                      <a:pt x="31" y="8"/>
                    </a:lnTo>
                    <a:lnTo>
                      <a:pt x="22" y="4"/>
                    </a:lnTo>
                    <a:lnTo>
                      <a:pt x="14" y="0"/>
                    </a:lnTo>
                    <a:lnTo>
                      <a:pt x="14" y="0"/>
                    </a:lnTo>
                    <a:lnTo>
                      <a:pt x="0" y="0"/>
                    </a:lnTo>
                    <a:lnTo>
                      <a:pt x="0" y="0"/>
                    </a:lnTo>
                    <a:lnTo>
                      <a:pt x="0" y="8"/>
                    </a:lnTo>
                    <a:lnTo>
                      <a:pt x="0" y="12"/>
                    </a:lnTo>
                    <a:lnTo>
                      <a:pt x="2" y="16"/>
                    </a:lnTo>
                    <a:lnTo>
                      <a:pt x="2" y="16"/>
                    </a:lnTo>
                    <a:lnTo>
                      <a:pt x="6" y="20"/>
                    </a:lnTo>
                    <a:lnTo>
                      <a:pt x="14" y="20"/>
                    </a:lnTo>
                    <a:lnTo>
                      <a:pt x="14"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0" name="Freeform 359"/>
              <p:cNvSpPr>
                <a:spLocks/>
              </p:cNvSpPr>
              <p:nvPr/>
            </p:nvSpPr>
            <p:spPr bwMode="auto">
              <a:xfrm>
                <a:off x="862" y="665"/>
                <a:ext cx="196" cy="129"/>
              </a:xfrm>
              <a:custGeom>
                <a:avLst/>
                <a:gdLst/>
                <a:ahLst/>
                <a:cxnLst>
                  <a:cxn ang="0">
                    <a:pos x="24" y="69"/>
                  </a:cxn>
                  <a:cxn ang="0">
                    <a:pos x="34" y="71"/>
                  </a:cxn>
                  <a:cxn ang="0">
                    <a:pos x="26" y="73"/>
                  </a:cxn>
                  <a:cxn ang="0">
                    <a:pos x="18" y="73"/>
                  </a:cxn>
                  <a:cxn ang="0">
                    <a:pos x="24" y="85"/>
                  </a:cxn>
                  <a:cxn ang="0">
                    <a:pos x="30" y="85"/>
                  </a:cxn>
                  <a:cxn ang="0">
                    <a:pos x="34" y="81"/>
                  </a:cxn>
                  <a:cxn ang="0">
                    <a:pos x="46" y="83"/>
                  </a:cxn>
                  <a:cxn ang="0">
                    <a:pos x="74" y="71"/>
                  </a:cxn>
                  <a:cxn ang="0">
                    <a:pos x="80" y="73"/>
                  </a:cxn>
                  <a:cxn ang="0">
                    <a:pos x="97" y="89"/>
                  </a:cxn>
                  <a:cxn ang="0">
                    <a:pos x="58" y="93"/>
                  </a:cxn>
                  <a:cxn ang="0">
                    <a:pos x="44" y="99"/>
                  </a:cxn>
                  <a:cxn ang="0">
                    <a:pos x="46" y="105"/>
                  </a:cxn>
                  <a:cxn ang="0">
                    <a:pos x="64" y="107"/>
                  </a:cxn>
                  <a:cxn ang="0">
                    <a:pos x="80" y="113"/>
                  </a:cxn>
                  <a:cxn ang="0">
                    <a:pos x="68" y="119"/>
                  </a:cxn>
                  <a:cxn ang="0">
                    <a:pos x="68" y="121"/>
                  </a:cxn>
                  <a:cxn ang="0">
                    <a:pos x="80" y="129"/>
                  </a:cxn>
                  <a:cxn ang="0">
                    <a:pos x="105" y="127"/>
                  </a:cxn>
                  <a:cxn ang="0">
                    <a:pos x="115" y="119"/>
                  </a:cxn>
                  <a:cxn ang="0">
                    <a:pos x="121" y="117"/>
                  </a:cxn>
                  <a:cxn ang="0">
                    <a:pos x="125" y="119"/>
                  </a:cxn>
                  <a:cxn ang="0">
                    <a:pos x="137" y="123"/>
                  </a:cxn>
                  <a:cxn ang="0">
                    <a:pos x="145" y="121"/>
                  </a:cxn>
                  <a:cxn ang="0">
                    <a:pos x="151" y="111"/>
                  </a:cxn>
                  <a:cxn ang="0">
                    <a:pos x="175" y="93"/>
                  </a:cxn>
                  <a:cxn ang="0">
                    <a:pos x="194" y="85"/>
                  </a:cxn>
                  <a:cxn ang="0">
                    <a:pos x="196" y="81"/>
                  </a:cxn>
                  <a:cxn ang="0">
                    <a:pos x="180" y="79"/>
                  </a:cxn>
                  <a:cxn ang="0">
                    <a:pos x="171" y="77"/>
                  </a:cxn>
                  <a:cxn ang="0">
                    <a:pos x="169" y="69"/>
                  </a:cxn>
                  <a:cxn ang="0">
                    <a:pos x="169" y="57"/>
                  </a:cxn>
                  <a:cxn ang="0">
                    <a:pos x="153" y="57"/>
                  </a:cxn>
                  <a:cxn ang="0">
                    <a:pos x="145" y="55"/>
                  </a:cxn>
                  <a:cxn ang="0">
                    <a:pos x="131" y="40"/>
                  </a:cxn>
                  <a:cxn ang="0">
                    <a:pos x="117" y="32"/>
                  </a:cxn>
                  <a:cxn ang="0">
                    <a:pos x="103" y="30"/>
                  </a:cxn>
                  <a:cxn ang="0">
                    <a:pos x="87" y="20"/>
                  </a:cxn>
                  <a:cxn ang="0">
                    <a:pos x="80" y="12"/>
                  </a:cxn>
                  <a:cxn ang="0">
                    <a:pos x="60" y="0"/>
                  </a:cxn>
                  <a:cxn ang="0">
                    <a:pos x="52" y="2"/>
                  </a:cxn>
                  <a:cxn ang="0">
                    <a:pos x="48" y="6"/>
                  </a:cxn>
                  <a:cxn ang="0">
                    <a:pos x="58" y="16"/>
                  </a:cxn>
                  <a:cxn ang="0">
                    <a:pos x="36" y="16"/>
                  </a:cxn>
                  <a:cxn ang="0">
                    <a:pos x="24" y="22"/>
                  </a:cxn>
                  <a:cxn ang="0">
                    <a:pos x="26" y="26"/>
                  </a:cxn>
                  <a:cxn ang="0">
                    <a:pos x="40" y="26"/>
                  </a:cxn>
                  <a:cxn ang="0">
                    <a:pos x="48" y="34"/>
                  </a:cxn>
                  <a:cxn ang="0">
                    <a:pos x="44" y="38"/>
                  </a:cxn>
                  <a:cxn ang="0">
                    <a:pos x="32" y="36"/>
                  </a:cxn>
                  <a:cxn ang="0">
                    <a:pos x="10" y="38"/>
                  </a:cxn>
                  <a:cxn ang="0">
                    <a:pos x="6" y="42"/>
                  </a:cxn>
                  <a:cxn ang="0">
                    <a:pos x="16" y="45"/>
                  </a:cxn>
                  <a:cxn ang="0">
                    <a:pos x="36" y="45"/>
                  </a:cxn>
                  <a:cxn ang="0">
                    <a:pos x="44" y="51"/>
                  </a:cxn>
                  <a:cxn ang="0">
                    <a:pos x="38" y="57"/>
                  </a:cxn>
                  <a:cxn ang="0">
                    <a:pos x="32" y="59"/>
                  </a:cxn>
                  <a:cxn ang="0">
                    <a:pos x="18" y="55"/>
                  </a:cxn>
                  <a:cxn ang="0">
                    <a:pos x="0" y="53"/>
                  </a:cxn>
                  <a:cxn ang="0">
                    <a:pos x="2" y="65"/>
                  </a:cxn>
                  <a:cxn ang="0">
                    <a:pos x="6" y="67"/>
                  </a:cxn>
                </a:cxnLst>
                <a:rect l="0" t="0" r="r" b="b"/>
                <a:pathLst>
                  <a:path w="196" h="129">
                    <a:moveTo>
                      <a:pt x="6" y="67"/>
                    </a:moveTo>
                    <a:lnTo>
                      <a:pt x="6" y="67"/>
                    </a:lnTo>
                    <a:lnTo>
                      <a:pt x="24" y="69"/>
                    </a:lnTo>
                    <a:lnTo>
                      <a:pt x="24" y="69"/>
                    </a:lnTo>
                    <a:lnTo>
                      <a:pt x="32" y="69"/>
                    </a:lnTo>
                    <a:lnTo>
                      <a:pt x="34" y="71"/>
                    </a:lnTo>
                    <a:lnTo>
                      <a:pt x="34" y="71"/>
                    </a:lnTo>
                    <a:lnTo>
                      <a:pt x="34" y="71"/>
                    </a:lnTo>
                    <a:lnTo>
                      <a:pt x="26" y="73"/>
                    </a:lnTo>
                    <a:lnTo>
                      <a:pt x="20" y="73"/>
                    </a:lnTo>
                    <a:lnTo>
                      <a:pt x="20" y="73"/>
                    </a:lnTo>
                    <a:lnTo>
                      <a:pt x="18" y="73"/>
                    </a:lnTo>
                    <a:lnTo>
                      <a:pt x="18" y="77"/>
                    </a:lnTo>
                    <a:lnTo>
                      <a:pt x="20" y="81"/>
                    </a:lnTo>
                    <a:lnTo>
                      <a:pt x="24" y="85"/>
                    </a:lnTo>
                    <a:lnTo>
                      <a:pt x="24" y="85"/>
                    </a:lnTo>
                    <a:lnTo>
                      <a:pt x="28" y="85"/>
                    </a:lnTo>
                    <a:lnTo>
                      <a:pt x="30" y="85"/>
                    </a:lnTo>
                    <a:lnTo>
                      <a:pt x="32" y="81"/>
                    </a:lnTo>
                    <a:lnTo>
                      <a:pt x="32" y="81"/>
                    </a:lnTo>
                    <a:lnTo>
                      <a:pt x="34" y="81"/>
                    </a:lnTo>
                    <a:lnTo>
                      <a:pt x="40" y="81"/>
                    </a:lnTo>
                    <a:lnTo>
                      <a:pt x="40" y="81"/>
                    </a:lnTo>
                    <a:lnTo>
                      <a:pt x="46" y="83"/>
                    </a:lnTo>
                    <a:lnTo>
                      <a:pt x="52" y="81"/>
                    </a:lnTo>
                    <a:lnTo>
                      <a:pt x="52" y="81"/>
                    </a:lnTo>
                    <a:lnTo>
                      <a:pt x="74" y="71"/>
                    </a:lnTo>
                    <a:lnTo>
                      <a:pt x="74" y="71"/>
                    </a:lnTo>
                    <a:lnTo>
                      <a:pt x="76" y="71"/>
                    </a:lnTo>
                    <a:lnTo>
                      <a:pt x="80" y="73"/>
                    </a:lnTo>
                    <a:lnTo>
                      <a:pt x="89" y="79"/>
                    </a:lnTo>
                    <a:lnTo>
                      <a:pt x="95" y="85"/>
                    </a:lnTo>
                    <a:lnTo>
                      <a:pt x="97" y="89"/>
                    </a:lnTo>
                    <a:lnTo>
                      <a:pt x="97" y="89"/>
                    </a:lnTo>
                    <a:lnTo>
                      <a:pt x="58" y="93"/>
                    </a:lnTo>
                    <a:lnTo>
                      <a:pt x="58" y="93"/>
                    </a:lnTo>
                    <a:lnTo>
                      <a:pt x="54" y="93"/>
                    </a:lnTo>
                    <a:lnTo>
                      <a:pt x="48" y="95"/>
                    </a:lnTo>
                    <a:lnTo>
                      <a:pt x="44" y="99"/>
                    </a:lnTo>
                    <a:lnTo>
                      <a:pt x="44" y="103"/>
                    </a:lnTo>
                    <a:lnTo>
                      <a:pt x="44" y="103"/>
                    </a:lnTo>
                    <a:lnTo>
                      <a:pt x="46" y="105"/>
                    </a:lnTo>
                    <a:lnTo>
                      <a:pt x="52" y="107"/>
                    </a:lnTo>
                    <a:lnTo>
                      <a:pt x="64" y="107"/>
                    </a:lnTo>
                    <a:lnTo>
                      <a:pt x="64" y="107"/>
                    </a:lnTo>
                    <a:lnTo>
                      <a:pt x="68" y="109"/>
                    </a:lnTo>
                    <a:lnTo>
                      <a:pt x="74" y="111"/>
                    </a:lnTo>
                    <a:lnTo>
                      <a:pt x="80" y="113"/>
                    </a:lnTo>
                    <a:lnTo>
                      <a:pt x="80" y="113"/>
                    </a:lnTo>
                    <a:lnTo>
                      <a:pt x="76" y="117"/>
                    </a:lnTo>
                    <a:lnTo>
                      <a:pt x="68" y="119"/>
                    </a:lnTo>
                    <a:lnTo>
                      <a:pt x="68" y="119"/>
                    </a:lnTo>
                    <a:lnTo>
                      <a:pt x="68" y="119"/>
                    </a:lnTo>
                    <a:lnTo>
                      <a:pt x="68" y="121"/>
                    </a:lnTo>
                    <a:lnTo>
                      <a:pt x="72" y="123"/>
                    </a:lnTo>
                    <a:lnTo>
                      <a:pt x="76" y="127"/>
                    </a:lnTo>
                    <a:lnTo>
                      <a:pt x="80" y="129"/>
                    </a:lnTo>
                    <a:lnTo>
                      <a:pt x="80" y="129"/>
                    </a:lnTo>
                    <a:lnTo>
                      <a:pt x="91" y="129"/>
                    </a:lnTo>
                    <a:lnTo>
                      <a:pt x="105" y="127"/>
                    </a:lnTo>
                    <a:lnTo>
                      <a:pt x="105" y="127"/>
                    </a:lnTo>
                    <a:lnTo>
                      <a:pt x="109" y="125"/>
                    </a:lnTo>
                    <a:lnTo>
                      <a:pt x="115" y="119"/>
                    </a:lnTo>
                    <a:lnTo>
                      <a:pt x="115" y="119"/>
                    </a:lnTo>
                    <a:lnTo>
                      <a:pt x="119" y="117"/>
                    </a:lnTo>
                    <a:lnTo>
                      <a:pt x="121" y="117"/>
                    </a:lnTo>
                    <a:lnTo>
                      <a:pt x="121" y="119"/>
                    </a:lnTo>
                    <a:lnTo>
                      <a:pt x="125" y="119"/>
                    </a:lnTo>
                    <a:lnTo>
                      <a:pt x="125" y="119"/>
                    </a:lnTo>
                    <a:lnTo>
                      <a:pt x="129" y="121"/>
                    </a:lnTo>
                    <a:lnTo>
                      <a:pt x="131" y="123"/>
                    </a:lnTo>
                    <a:lnTo>
                      <a:pt x="137" y="123"/>
                    </a:lnTo>
                    <a:lnTo>
                      <a:pt x="137" y="123"/>
                    </a:lnTo>
                    <a:lnTo>
                      <a:pt x="143" y="121"/>
                    </a:lnTo>
                    <a:lnTo>
                      <a:pt x="145" y="121"/>
                    </a:lnTo>
                    <a:lnTo>
                      <a:pt x="145" y="117"/>
                    </a:lnTo>
                    <a:lnTo>
                      <a:pt x="151" y="111"/>
                    </a:lnTo>
                    <a:lnTo>
                      <a:pt x="151" y="111"/>
                    </a:lnTo>
                    <a:lnTo>
                      <a:pt x="157" y="103"/>
                    </a:lnTo>
                    <a:lnTo>
                      <a:pt x="175" y="93"/>
                    </a:lnTo>
                    <a:lnTo>
                      <a:pt x="175" y="93"/>
                    </a:lnTo>
                    <a:lnTo>
                      <a:pt x="188" y="87"/>
                    </a:lnTo>
                    <a:lnTo>
                      <a:pt x="194" y="85"/>
                    </a:lnTo>
                    <a:lnTo>
                      <a:pt x="194" y="85"/>
                    </a:lnTo>
                    <a:lnTo>
                      <a:pt x="196" y="83"/>
                    </a:lnTo>
                    <a:lnTo>
                      <a:pt x="196" y="83"/>
                    </a:lnTo>
                    <a:lnTo>
                      <a:pt x="196" y="81"/>
                    </a:lnTo>
                    <a:lnTo>
                      <a:pt x="196" y="81"/>
                    </a:lnTo>
                    <a:lnTo>
                      <a:pt x="192" y="79"/>
                    </a:lnTo>
                    <a:lnTo>
                      <a:pt x="180" y="79"/>
                    </a:lnTo>
                    <a:lnTo>
                      <a:pt x="180" y="79"/>
                    </a:lnTo>
                    <a:lnTo>
                      <a:pt x="175" y="79"/>
                    </a:lnTo>
                    <a:lnTo>
                      <a:pt x="171" y="77"/>
                    </a:lnTo>
                    <a:lnTo>
                      <a:pt x="169" y="73"/>
                    </a:lnTo>
                    <a:lnTo>
                      <a:pt x="169" y="73"/>
                    </a:lnTo>
                    <a:lnTo>
                      <a:pt x="169" y="69"/>
                    </a:lnTo>
                    <a:lnTo>
                      <a:pt x="171" y="59"/>
                    </a:lnTo>
                    <a:lnTo>
                      <a:pt x="171" y="59"/>
                    </a:lnTo>
                    <a:lnTo>
                      <a:pt x="169" y="57"/>
                    </a:lnTo>
                    <a:lnTo>
                      <a:pt x="167" y="55"/>
                    </a:lnTo>
                    <a:lnTo>
                      <a:pt x="161" y="57"/>
                    </a:lnTo>
                    <a:lnTo>
                      <a:pt x="153" y="57"/>
                    </a:lnTo>
                    <a:lnTo>
                      <a:pt x="153" y="57"/>
                    </a:lnTo>
                    <a:lnTo>
                      <a:pt x="147" y="55"/>
                    </a:lnTo>
                    <a:lnTo>
                      <a:pt x="145" y="55"/>
                    </a:lnTo>
                    <a:lnTo>
                      <a:pt x="135" y="42"/>
                    </a:lnTo>
                    <a:lnTo>
                      <a:pt x="135" y="42"/>
                    </a:lnTo>
                    <a:lnTo>
                      <a:pt x="131" y="40"/>
                    </a:lnTo>
                    <a:lnTo>
                      <a:pt x="123" y="34"/>
                    </a:lnTo>
                    <a:lnTo>
                      <a:pt x="123" y="34"/>
                    </a:lnTo>
                    <a:lnTo>
                      <a:pt x="117" y="32"/>
                    </a:lnTo>
                    <a:lnTo>
                      <a:pt x="113" y="32"/>
                    </a:lnTo>
                    <a:lnTo>
                      <a:pt x="113" y="32"/>
                    </a:lnTo>
                    <a:lnTo>
                      <a:pt x="103" y="30"/>
                    </a:lnTo>
                    <a:lnTo>
                      <a:pt x="95" y="28"/>
                    </a:lnTo>
                    <a:lnTo>
                      <a:pt x="95" y="28"/>
                    </a:lnTo>
                    <a:lnTo>
                      <a:pt x="87" y="20"/>
                    </a:lnTo>
                    <a:lnTo>
                      <a:pt x="82" y="16"/>
                    </a:lnTo>
                    <a:lnTo>
                      <a:pt x="80" y="12"/>
                    </a:lnTo>
                    <a:lnTo>
                      <a:pt x="80" y="12"/>
                    </a:lnTo>
                    <a:lnTo>
                      <a:pt x="78" y="8"/>
                    </a:lnTo>
                    <a:lnTo>
                      <a:pt x="72" y="4"/>
                    </a:lnTo>
                    <a:lnTo>
                      <a:pt x="60" y="0"/>
                    </a:lnTo>
                    <a:lnTo>
                      <a:pt x="60" y="0"/>
                    </a:lnTo>
                    <a:lnTo>
                      <a:pt x="56" y="0"/>
                    </a:lnTo>
                    <a:lnTo>
                      <a:pt x="52" y="2"/>
                    </a:lnTo>
                    <a:lnTo>
                      <a:pt x="48" y="4"/>
                    </a:lnTo>
                    <a:lnTo>
                      <a:pt x="48" y="4"/>
                    </a:lnTo>
                    <a:lnTo>
                      <a:pt x="48" y="6"/>
                    </a:lnTo>
                    <a:lnTo>
                      <a:pt x="50" y="8"/>
                    </a:lnTo>
                    <a:lnTo>
                      <a:pt x="54" y="12"/>
                    </a:lnTo>
                    <a:lnTo>
                      <a:pt x="58" y="16"/>
                    </a:lnTo>
                    <a:lnTo>
                      <a:pt x="58" y="16"/>
                    </a:lnTo>
                    <a:lnTo>
                      <a:pt x="36" y="16"/>
                    </a:lnTo>
                    <a:lnTo>
                      <a:pt x="36" y="16"/>
                    </a:lnTo>
                    <a:lnTo>
                      <a:pt x="30" y="16"/>
                    </a:lnTo>
                    <a:lnTo>
                      <a:pt x="26" y="20"/>
                    </a:lnTo>
                    <a:lnTo>
                      <a:pt x="24" y="22"/>
                    </a:lnTo>
                    <a:lnTo>
                      <a:pt x="24" y="24"/>
                    </a:lnTo>
                    <a:lnTo>
                      <a:pt x="24" y="24"/>
                    </a:lnTo>
                    <a:lnTo>
                      <a:pt x="26" y="26"/>
                    </a:lnTo>
                    <a:lnTo>
                      <a:pt x="30" y="26"/>
                    </a:lnTo>
                    <a:lnTo>
                      <a:pt x="40" y="26"/>
                    </a:lnTo>
                    <a:lnTo>
                      <a:pt x="40" y="26"/>
                    </a:lnTo>
                    <a:lnTo>
                      <a:pt x="42" y="26"/>
                    </a:lnTo>
                    <a:lnTo>
                      <a:pt x="44" y="28"/>
                    </a:lnTo>
                    <a:lnTo>
                      <a:pt x="48" y="34"/>
                    </a:lnTo>
                    <a:lnTo>
                      <a:pt x="48" y="34"/>
                    </a:lnTo>
                    <a:lnTo>
                      <a:pt x="46" y="36"/>
                    </a:lnTo>
                    <a:lnTo>
                      <a:pt x="44" y="38"/>
                    </a:lnTo>
                    <a:lnTo>
                      <a:pt x="44" y="38"/>
                    </a:lnTo>
                    <a:lnTo>
                      <a:pt x="38" y="38"/>
                    </a:lnTo>
                    <a:lnTo>
                      <a:pt x="32" y="36"/>
                    </a:lnTo>
                    <a:lnTo>
                      <a:pt x="32" y="36"/>
                    </a:lnTo>
                    <a:lnTo>
                      <a:pt x="18" y="36"/>
                    </a:lnTo>
                    <a:lnTo>
                      <a:pt x="10" y="38"/>
                    </a:lnTo>
                    <a:lnTo>
                      <a:pt x="6" y="40"/>
                    </a:lnTo>
                    <a:lnTo>
                      <a:pt x="6" y="40"/>
                    </a:lnTo>
                    <a:lnTo>
                      <a:pt x="6" y="42"/>
                    </a:lnTo>
                    <a:lnTo>
                      <a:pt x="8" y="42"/>
                    </a:lnTo>
                    <a:lnTo>
                      <a:pt x="16" y="45"/>
                    </a:lnTo>
                    <a:lnTo>
                      <a:pt x="16" y="45"/>
                    </a:lnTo>
                    <a:lnTo>
                      <a:pt x="32" y="45"/>
                    </a:lnTo>
                    <a:lnTo>
                      <a:pt x="32" y="45"/>
                    </a:lnTo>
                    <a:lnTo>
                      <a:pt x="36" y="45"/>
                    </a:lnTo>
                    <a:lnTo>
                      <a:pt x="40" y="47"/>
                    </a:lnTo>
                    <a:lnTo>
                      <a:pt x="44" y="51"/>
                    </a:lnTo>
                    <a:lnTo>
                      <a:pt x="44" y="51"/>
                    </a:lnTo>
                    <a:lnTo>
                      <a:pt x="42" y="53"/>
                    </a:lnTo>
                    <a:lnTo>
                      <a:pt x="38" y="57"/>
                    </a:lnTo>
                    <a:lnTo>
                      <a:pt x="38" y="57"/>
                    </a:lnTo>
                    <a:lnTo>
                      <a:pt x="34" y="59"/>
                    </a:lnTo>
                    <a:lnTo>
                      <a:pt x="32" y="59"/>
                    </a:lnTo>
                    <a:lnTo>
                      <a:pt x="32" y="59"/>
                    </a:lnTo>
                    <a:lnTo>
                      <a:pt x="26" y="59"/>
                    </a:lnTo>
                    <a:lnTo>
                      <a:pt x="18" y="55"/>
                    </a:lnTo>
                    <a:lnTo>
                      <a:pt x="18" y="55"/>
                    </a:lnTo>
                    <a:lnTo>
                      <a:pt x="14" y="53"/>
                    </a:lnTo>
                    <a:lnTo>
                      <a:pt x="8" y="53"/>
                    </a:lnTo>
                    <a:lnTo>
                      <a:pt x="0" y="53"/>
                    </a:lnTo>
                    <a:lnTo>
                      <a:pt x="0" y="53"/>
                    </a:lnTo>
                    <a:lnTo>
                      <a:pt x="0" y="59"/>
                    </a:lnTo>
                    <a:lnTo>
                      <a:pt x="2" y="65"/>
                    </a:lnTo>
                    <a:lnTo>
                      <a:pt x="2" y="65"/>
                    </a:lnTo>
                    <a:lnTo>
                      <a:pt x="4" y="67"/>
                    </a:lnTo>
                    <a:lnTo>
                      <a:pt x="6" y="67"/>
                    </a:lnTo>
                    <a:lnTo>
                      <a:pt x="6" y="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1" name="Freeform 360"/>
              <p:cNvSpPr>
                <a:spLocks/>
              </p:cNvSpPr>
              <p:nvPr/>
            </p:nvSpPr>
            <p:spPr bwMode="auto">
              <a:xfrm>
                <a:off x="957" y="815"/>
                <a:ext cx="26" cy="16"/>
              </a:xfrm>
              <a:custGeom>
                <a:avLst/>
                <a:gdLst/>
                <a:ahLst/>
                <a:cxnLst>
                  <a:cxn ang="0">
                    <a:pos x="12" y="14"/>
                  </a:cxn>
                  <a:cxn ang="0">
                    <a:pos x="12" y="14"/>
                  </a:cxn>
                  <a:cxn ang="0">
                    <a:pos x="18" y="16"/>
                  </a:cxn>
                  <a:cxn ang="0">
                    <a:pos x="24" y="14"/>
                  </a:cxn>
                  <a:cxn ang="0">
                    <a:pos x="24" y="14"/>
                  </a:cxn>
                  <a:cxn ang="0">
                    <a:pos x="26" y="12"/>
                  </a:cxn>
                  <a:cxn ang="0">
                    <a:pos x="26" y="8"/>
                  </a:cxn>
                  <a:cxn ang="0">
                    <a:pos x="24" y="6"/>
                  </a:cxn>
                  <a:cxn ang="0">
                    <a:pos x="24" y="4"/>
                  </a:cxn>
                  <a:cxn ang="0">
                    <a:pos x="24" y="4"/>
                  </a:cxn>
                  <a:cxn ang="0">
                    <a:pos x="14" y="2"/>
                  </a:cxn>
                  <a:cxn ang="0">
                    <a:pos x="8" y="0"/>
                  </a:cxn>
                  <a:cxn ang="0">
                    <a:pos x="4" y="0"/>
                  </a:cxn>
                  <a:cxn ang="0">
                    <a:pos x="4" y="0"/>
                  </a:cxn>
                  <a:cxn ang="0">
                    <a:pos x="2" y="0"/>
                  </a:cxn>
                  <a:cxn ang="0">
                    <a:pos x="0" y="0"/>
                  </a:cxn>
                  <a:cxn ang="0">
                    <a:pos x="0" y="4"/>
                  </a:cxn>
                  <a:cxn ang="0">
                    <a:pos x="0" y="4"/>
                  </a:cxn>
                  <a:cxn ang="0">
                    <a:pos x="0" y="10"/>
                  </a:cxn>
                  <a:cxn ang="0">
                    <a:pos x="4" y="12"/>
                  </a:cxn>
                  <a:cxn ang="0">
                    <a:pos x="4" y="12"/>
                  </a:cxn>
                  <a:cxn ang="0">
                    <a:pos x="6" y="14"/>
                  </a:cxn>
                  <a:cxn ang="0">
                    <a:pos x="12" y="14"/>
                  </a:cxn>
                  <a:cxn ang="0">
                    <a:pos x="12" y="14"/>
                  </a:cxn>
                </a:cxnLst>
                <a:rect l="0" t="0" r="r" b="b"/>
                <a:pathLst>
                  <a:path w="26" h="16">
                    <a:moveTo>
                      <a:pt x="12" y="14"/>
                    </a:moveTo>
                    <a:lnTo>
                      <a:pt x="12" y="14"/>
                    </a:lnTo>
                    <a:lnTo>
                      <a:pt x="18" y="16"/>
                    </a:lnTo>
                    <a:lnTo>
                      <a:pt x="24" y="14"/>
                    </a:lnTo>
                    <a:lnTo>
                      <a:pt x="24" y="14"/>
                    </a:lnTo>
                    <a:lnTo>
                      <a:pt x="26" y="12"/>
                    </a:lnTo>
                    <a:lnTo>
                      <a:pt x="26" y="8"/>
                    </a:lnTo>
                    <a:lnTo>
                      <a:pt x="24" y="6"/>
                    </a:lnTo>
                    <a:lnTo>
                      <a:pt x="24" y="4"/>
                    </a:lnTo>
                    <a:lnTo>
                      <a:pt x="24" y="4"/>
                    </a:lnTo>
                    <a:lnTo>
                      <a:pt x="14" y="2"/>
                    </a:lnTo>
                    <a:lnTo>
                      <a:pt x="8" y="0"/>
                    </a:lnTo>
                    <a:lnTo>
                      <a:pt x="4" y="0"/>
                    </a:lnTo>
                    <a:lnTo>
                      <a:pt x="4" y="0"/>
                    </a:lnTo>
                    <a:lnTo>
                      <a:pt x="2" y="0"/>
                    </a:lnTo>
                    <a:lnTo>
                      <a:pt x="0" y="0"/>
                    </a:lnTo>
                    <a:lnTo>
                      <a:pt x="0" y="4"/>
                    </a:lnTo>
                    <a:lnTo>
                      <a:pt x="0" y="4"/>
                    </a:lnTo>
                    <a:lnTo>
                      <a:pt x="0" y="10"/>
                    </a:lnTo>
                    <a:lnTo>
                      <a:pt x="4" y="12"/>
                    </a:lnTo>
                    <a:lnTo>
                      <a:pt x="4" y="12"/>
                    </a:lnTo>
                    <a:lnTo>
                      <a:pt x="6" y="14"/>
                    </a:lnTo>
                    <a:lnTo>
                      <a:pt x="12" y="14"/>
                    </a:lnTo>
                    <a:lnTo>
                      <a:pt x="12"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2" name="Freeform 361"/>
              <p:cNvSpPr>
                <a:spLocks/>
              </p:cNvSpPr>
              <p:nvPr/>
            </p:nvSpPr>
            <p:spPr bwMode="auto">
              <a:xfrm>
                <a:off x="920" y="851"/>
                <a:ext cx="243" cy="77"/>
              </a:xfrm>
              <a:custGeom>
                <a:avLst/>
                <a:gdLst/>
                <a:ahLst/>
                <a:cxnLst>
                  <a:cxn ang="0">
                    <a:pos x="73" y="69"/>
                  </a:cxn>
                  <a:cxn ang="0">
                    <a:pos x="77" y="65"/>
                  </a:cxn>
                  <a:cxn ang="0">
                    <a:pos x="83" y="69"/>
                  </a:cxn>
                  <a:cxn ang="0">
                    <a:pos x="87" y="73"/>
                  </a:cxn>
                  <a:cxn ang="0">
                    <a:pos x="97" y="75"/>
                  </a:cxn>
                  <a:cxn ang="0">
                    <a:pos x="113" y="77"/>
                  </a:cxn>
                  <a:cxn ang="0">
                    <a:pos x="134" y="75"/>
                  </a:cxn>
                  <a:cxn ang="0">
                    <a:pos x="148" y="73"/>
                  </a:cxn>
                  <a:cxn ang="0">
                    <a:pos x="154" y="73"/>
                  </a:cxn>
                  <a:cxn ang="0">
                    <a:pos x="164" y="73"/>
                  </a:cxn>
                  <a:cxn ang="0">
                    <a:pos x="170" y="67"/>
                  </a:cxn>
                  <a:cxn ang="0">
                    <a:pos x="180" y="61"/>
                  </a:cxn>
                  <a:cxn ang="0">
                    <a:pos x="184" y="65"/>
                  </a:cxn>
                  <a:cxn ang="0">
                    <a:pos x="180" y="67"/>
                  </a:cxn>
                  <a:cxn ang="0">
                    <a:pos x="188" y="75"/>
                  </a:cxn>
                  <a:cxn ang="0">
                    <a:pos x="206" y="77"/>
                  </a:cxn>
                  <a:cxn ang="0">
                    <a:pos x="225" y="77"/>
                  </a:cxn>
                  <a:cxn ang="0">
                    <a:pos x="233" y="65"/>
                  </a:cxn>
                  <a:cxn ang="0">
                    <a:pos x="233" y="57"/>
                  </a:cxn>
                  <a:cxn ang="0">
                    <a:pos x="243" y="51"/>
                  </a:cxn>
                  <a:cxn ang="0">
                    <a:pos x="239" y="44"/>
                  </a:cxn>
                  <a:cxn ang="0">
                    <a:pos x="217" y="38"/>
                  </a:cxn>
                  <a:cxn ang="0">
                    <a:pos x="225" y="34"/>
                  </a:cxn>
                  <a:cxn ang="0">
                    <a:pos x="178" y="32"/>
                  </a:cxn>
                  <a:cxn ang="0">
                    <a:pos x="172" y="34"/>
                  </a:cxn>
                  <a:cxn ang="0">
                    <a:pos x="156" y="38"/>
                  </a:cxn>
                  <a:cxn ang="0">
                    <a:pos x="144" y="36"/>
                  </a:cxn>
                  <a:cxn ang="0">
                    <a:pos x="130" y="42"/>
                  </a:cxn>
                  <a:cxn ang="0">
                    <a:pos x="115" y="46"/>
                  </a:cxn>
                  <a:cxn ang="0">
                    <a:pos x="107" y="42"/>
                  </a:cxn>
                  <a:cxn ang="0">
                    <a:pos x="95" y="42"/>
                  </a:cxn>
                  <a:cxn ang="0">
                    <a:pos x="69" y="44"/>
                  </a:cxn>
                  <a:cxn ang="0">
                    <a:pos x="59" y="34"/>
                  </a:cxn>
                  <a:cxn ang="0">
                    <a:pos x="53" y="28"/>
                  </a:cxn>
                  <a:cxn ang="0">
                    <a:pos x="41" y="22"/>
                  </a:cxn>
                  <a:cxn ang="0">
                    <a:pos x="39" y="16"/>
                  </a:cxn>
                  <a:cxn ang="0">
                    <a:pos x="43" y="14"/>
                  </a:cxn>
                  <a:cxn ang="0">
                    <a:pos x="47" y="10"/>
                  </a:cxn>
                  <a:cxn ang="0">
                    <a:pos x="45" y="4"/>
                  </a:cxn>
                  <a:cxn ang="0">
                    <a:pos x="41" y="0"/>
                  </a:cxn>
                  <a:cxn ang="0">
                    <a:pos x="16" y="2"/>
                  </a:cxn>
                  <a:cxn ang="0">
                    <a:pos x="6" y="4"/>
                  </a:cxn>
                  <a:cxn ang="0">
                    <a:pos x="4" y="6"/>
                  </a:cxn>
                  <a:cxn ang="0">
                    <a:pos x="0" y="10"/>
                  </a:cxn>
                  <a:cxn ang="0">
                    <a:pos x="6" y="16"/>
                  </a:cxn>
                  <a:cxn ang="0">
                    <a:pos x="18" y="26"/>
                  </a:cxn>
                  <a:cxn ang="0">
                    <a:pos x="22" y="32"/>
                  </a:cxn>
                  <a:cxn ang="0">
                    <a:pos x="18" y="44"/>
                  </a:cxn>
                  <a:cxn ang="0">
                    <a:pos x="14" y="51"/>
                  </a:cxn>
                  <a:cxn ang="0">
                    <a:pos x="18" y="69"/>
                  </a:cxn>
                  <a:cxn ang="0">
                    <a:pos x="26" y="69"/>
                  </a:cxn>
                  <a:cxn ang="0">
                    <a:pos x="41" y="69"/>
                  </a:cxn>
                  <a:cxn ang="0">
                    <a:pos x="53" y="73"/>
                  </a:cxn>
                  <a:cxn ang="0">
                    <a:pos x="67" y="75"/>
                  </a:cxn>
                </a:cxnLst>
                <a:rect l="0" t="0" r="r" b="b"/>
                <a:pathLst>
                  <a:path w="243" h="77">
                    <a:moveTo>
                      <a:pt x="71" y="73"/>
                    </a:moveTo>
                    <a:lnTo>
                      <a:pt x="71" y="73"/>
                    </a:lnTo>
                    <a:lnTo>
                      <a:pt x="73" y="69"/>
                    </a:lnTo>
                    <a:lnTo>
                      <a:pt x="75" y="65"/>
                    </a:lnTo>
                    <a:lnTo>
                      <a:pt x="77" y="65"/>
                    </a:lnTo>
                    <a:lnTo>
                      <a:pt x="77" y="65"/>
                    </a:lnTo>
                    <a:lnTo>
                      <a:pt x="81" y="65"/>
                    </a:lnTo>
                    <a:lnTo>
                      <a:pt x="81" y="65"/>
                    </a:lnTo>
                    <a:lnTo>
                      <a:pt x="83" y="69"/>
                    </a:lnTo>
                    <a:lnTo>
                      <a:pt x="83" y="69"/>
                    </a:lnTo>
                    <a:lnTo>
                      <a:pt x="85" y="71"/>
                    </a:lnTo>
                    <a:lnTo>
                      <a:pt x="87" y="73"/>
                    </a:lnTo>
                    <a:lnTo>
                      <a:pt x="91" y="75"/>
                    </a:lnTo>
                    <a:lnTo>
                      <a:pt x="91" y="75"/>
                    </a:lnTo>
                    <a:lnTo>
                      <a:pt x="97" y="75"/>
                    </a:lnTo>
                    <a:lnTo>
                      <a:pt x="107" y="75"/>
                    </a:lnTo>
                    <a:lnTo>
                      <a:pt x="107" y="75"/>
                    </a:lnTo>
                    <a:lnTo>
                      <a:pt x="113" y="77"/>
                    </a:lnTo>
                    <a:lnTo>
                      <a:pt x="124" y="77"/>
                    </a:lnTo>
                    <a:lnTo>
                      <a:pt x="124" y="77"/>
                    </a:lnTo>
                    <a:lnTo>
                      <a:pt x="134" y="75"/>
                    </a:lnTo>
                    <a:lnTo>
                      <a:pt x="142" y="73"/>
                    </a:lnTo>
                    <a:lnTo>
                      <a:pt x="142" y="73"/>
                    </a:lnTo>
                    <a:lnTo>
                      <a:pt x="148" y="73"/>
                    </a:lnTo>
                    <a:lnTo>
                      <a:pt x="150" y="73"/>
                    </a:lnTo>
                    <a:lnTo>
                      <a:pt x="154" y="73"/>
                    </a:lnTo>
                    <a:lnTo>
                      <a:pt x="154" y="73"/>
                    </a:lnTo>
                    <a:lnTo>
                      <a:pt x="158" y="75"/>
                    </a:lnTo>
                    <a:lnTo>
                      <a:pt x="162" y="75"/>
                    </a:lnTo>
                    <a:lnTo>
                      <a:pt x="164" y="73"/>
                    </a:lnTo>
                    <a:lnTo>
                      <a:pt x="164" y="73"/>
                    </a:lnTo>
                    <a:lnTo>
                      <a:pt x="168" y="71"/>
                    </a:lnTo>
                    <a:lnTo>
                      <a:pt x="170" y="67"/>
                    </a:lnTo>
                    <a:lnTo>
                      <a:pt x="172" y="61"/>
                    </a:lnTo>
                    <a:lnTo>
                      <a:pt x="172" y="61"/>
                    </a:lnTo>
                    <a:lnTo>
                      <a:pt x="180" y="61"/>
                    </a:lnTo>
                    <a:lnTo>
                      <a:pt x="184" y="61"/>
                    </a:lnTo>
                    <a:lnTo>
                      <a:pt x="184" y="63"/>
                    </a:lnTo>
                    <a:lnTo>
                      <a:pt x="184" y="65"/>
                    </a:lnTo>
                    <a:lnTo>
                      <a:pt x="184" y="65"/>
                    </a:lnTo>
                    <a:lnTo>
                      <a:pt x="182" y="67"/>
                    </a:lnTo>
                    <a:lnTo>
                      <a:pt x="180" y="67"/>
                    </a:lnTo>
                    <a:lnTo>
                      <a:pt x="184" y="71"/>
                    </a:lnTo>
                    <a:lnTo>
                      <a:pt x="184" y="71"/>
                    </a:lnTo>
                    <a:lnTo>
                      <a:pt x="188" y="75"/>
                    </a:lnTo>
                    <a:lnTo>
                      <a:pt x="194" y="77"/>
                    </a:lnTo>
                    <a:lnTo>
                      <a:pt x="206" y="77"/>
                    </a:lnTo>
                    <a:lnTo>
                      <a:pt x="206" y="77"/>
                    </a:lnTo>
                    <a:lnTo>
                      <a:pt x="217" y="77"/>
                    </a:lnTo>
                    <a:lnTo>
                      <a:pt x="225" y="77"/>
                    </a:lnTo>
                    <a:lnTo>
                      <a:pt x="225" y="77"/>
                    </a:lnTo>
                    <a:lnTo>
                      <a:pt x="231" y="73"/>
                    </a:lnTo>
                    <a:lnTo>
                      <a:pt x="233" y="69"/>
                    </a:lnTo>
                    <a:lnTo>
                      <a:pt x="233" y="65"/>
                    </a:lnTo>
                    <a:lnTo>
                      <a:pt x="233" y="65"/>
                    </a:lnTo>
                    <a:lnTo>
                      <a:pt x="233" y="61"/>
                    </a:lnTo>
                    <a:lnTo>
                      <a:pt x="233" y="57"/>
                    </a:lnTo>
                    <a:lnTo>
                      <a:pt x="237" y="53"/>
                    </a:lnTo>
                    <a:lnTo>
                      <a:pt x="237" y="53"/>
                    </a:lnTo>
                    <a:lnTo>
                      <a:pt x="243" y="51"/>
                    </a:lnTo>
                    <a:lnTo>
                      <a:pt x="243" y="49"/>
                    </a:lnTo>
                    <a:lnTo>
                      <a:pt x="239" y="44"/>
                    </a:lnTo>
                    <a:lnTo>
                      <a:pt x="239" y="44"/>
                    </a:lnTo>
                    <a:lnTo>
                      <a:pt x="225" y="40"/>
                    </a:lnTo>
                    <a:lnTo>
                      <a:pt x="217" y="38"/>
                    </a:lnTo>
                    <a:lnTo>
                      <a:pt x="217" y="38"/>
                    </a:lnTo>
                    <a:lnTo>
                      <a:pt x="225" y="36"/>
                    </a:lnTo>
                    <a:lnTo>
                      <a:pt x="225" y="36"/>
                    </a:lnTo>
                    <a:lnTo>
                      <a:pt x="225" y="34"/>
                    </a:lnTo>
                    <a:lnTo>
                      <a:pt x="208" y="32"/>
                    </a:lnTo>
                    <a:lnTo>
                      <a:pt x="208" y="32"/>
                    </a:lnTo>
                    <a:lnTo>
                      <a:pt x="178" y="32"/>
                    </a:lnTo>
                    <a:lnTo>
                      <a:pt x="176" y="32"/>
                    </a:lnTo>
                    <a:lnTo>
                      <a:pt x="172" y="34"/>
                    </a:lnTo>
                    <a:lnTo>
                      <a:pt x="172" y="34"/>
                    </a:lnTo>
                    <a:lnTo>
                      <a:pt x="168" y="36"/>
                    </a:lnTo>
                    <a:lnTo>
                      <a:pt x="164" y="38"/>
                    </a:lnTo>
                    <a:lnTo>
                      <a:pt x="156" y="38"/>
                    </a:lnTo>
                    <a:lnTo>
                      <a:pt x="156" y="38"/>
                    </a:lnTo>
                    <a:lnTo>
                      <a:pt x="148" y="36"/>
                    </a:lnTo>
                    <a:lnTo>
                      <a:pt x="144" y="36"/>
                    </a:lnTo>
                    <a:lnTo>
                      <a:pt x="140" y="38"/>
                    </a:lnTo>
                    <a:lnTo>
                      <a:pt x="140" y="38"/>
                    </a:lnTo>
                    <a:lnTo>
                      <a:pt x="130" y="42"/>
                    </a:lnTo>
                    <a:lnTo>
                      <a:pt x="130" y="42"/>
                    </a:lnTo>
                    <a:lnTo>
                      <a:pt x="122" y="46"/>
                    </a:lnTo>
                    <a:lnTo>
                      <a:pt x="115" y="46"/>
                    </a:lnTo>
                    <a:lnTo>
                      <a:pt x="115" y="46"/>
                    </a:lnTo>
                    <a:lnTo>
                      <a:pt x="109" y="44"/>
                    </a:lnTo>
                    <a:lnTo>
                      <a:pt x="107" y="42"/>
                    </a:lnTo>
                    <a:lnTo>
                      <a:pt x="103" y="40"/>
                    </a:lnTo>
                    <a:lnTo>
                      <a:pt x="95" y="42"/>
                    </a:lnTo>
                    <a:lnTo>
                      <a:pt x="95" y="42"/>
                    </a:lnTo>
                    <a:lnTo>
                      <a:pt x="77" y="44"/>
                    </a:lnTo>
                    <a:lnTo>
                      <a:pt x="69" y="44"/>
                    </a:lnTo>
                    <a:lnTo>
                      <a:pt x="69" y="44"/>
                    </a:lnTo>
                    <a:lnTo>
                      <a:pt x="61" y="36"/>
                    </a:lnTo>
                    <a:lnTo>
                      <a:pt x="61" y="36"/>
                    </a:lnTo>
                    <a:lnTo>
                      <a:pt x="59" y="34"/>
                    </a:lnTo>
                    <a:lnTo>
                      <a:pt x="59" y="32"/>
                    </a:lnTo>
                    <a:lnTo>
                      <a:pt x="57" y="30"/>
                    </a:lnTo>
                    <a:lnTo>
                      <a:pt x="53" y="28"/>
                    </a:lnTo>
                    <a:lnTo>
                      <a:pt x="53" y="28"/>
                    </a:lnTo>
                    <a:lnTo>
                      <a:pt x="47" y="26"/>
                    </a:lnTo>
                    <a:lnTo>
                      <a:pt x="41" y="22"/>
                    </a:lnTo>
                    <a:lnTo>
                      <a:pt x="41" y="22"/>
                    </a:lnTo>
                    <a:lnTo>
                      <a:pt x="39" y="20"/>
                    </a:lnTo>
                    <a:lnTo>
                      <a:pt x="39" y="16"/>
                    </a:lnTo>
                    <a:lnTo>
                      <a:pt x="41" y="16"/>
                    </a:lnTo>
                    <a:lnTo>
                      <a:pt x="43" y="14"/>
                    </a:lnTo>
                    <a:lnTo>
                      <a:pt x="43" y="14"/>
                    </a:lnTo>
                    <a:lnTo>
                      <a:pt x="47" y="14"/>
                    </a:lnTo>
                    <a:lnTo>
                      <a:pt x="47" y="12"/>
                    </a:lnTo>
                    <a:lnTo>
                      <a:pt x="47" y="10"/>
                    </a:lnTo>
                    <a:lnTo>
                      <a:pt x="47" y="8"/>
                    </a:lnTo>
                    <a:lnTo>
                      <a:pt x="47" y="8"/>
                    </a:lnTo>
                    <a:lnTo>
                      <a:pt x="45" y="4"/>
                    </a:lnTo>
                    <a:lnTo>
                      <a:pt x="43" y="2"/>
                    </a:lnTo>
                    <a:lnTo>
                      <a:pt x="41" y="0"/>
                    </a:lnTo>
                    <a:lnTo>
                      <a:pt x="41" y="0"/>
                    </a:lnTo>
                    <a:lnTo>
                      <a:pt x="33" y="0"/>
                    </a:lnTo>
                    <a:lnTo>
                      <a:pt x="33" y="0"/>
                    </a:lnTo>
                    <a:lnTo>
                      <a:pt x="16" y="2"/>
                    </a:lnTo>
                    <a:lnTo>
                      <a:pt x="16" y="2"/>
                    </a:lnTo>
                    <a:lnTo>
                      <a:pt x="10" y="2"/>
                    </a:lnTo>
                    <a:lnTo>
                      <a:pt x="6" y="4"/>
                    </a:lnTo>
                    <a:lnTo>
                      <a:pt x="6" y="4"/>
                    </a:lnTo>
                    <a:lnTo>
                      <a:pt x="4" y="6"/>
                    </a:lnTo>
                    <a:lnTo>
                      <a:pt x="4" y="6"/>
                    </a:lnTo>
                    <a:lnTo>
                      <a:pt x="2" y="8"/>
                    </a:lnTo>
                    <a:lnTo>
                      <a:pt x="0" y="8"/>
                    </a:lnTo>
                    <a:lnTo>
                      <a:pt x="0" y="10"/>
                    </a:lnTo>
                    <a:lnTo>
                      <a:pt x="0" y="10"/>
                    </a:lnTo>
                    <a:lnTo>
                      <a:pt x="6" y="16"/>
                    </a:lnTo>
                    <a:lnTo>
                      <a:pt x="6" y="16"/>
                    </a:lnTo>
                    <a:lnTo>
                      <a:pt x="12" y="22"/>
                    </a:lnTo>
                    <a:lnTo>
                      <a:pt x="18" y="26"/>
                    </a:lnTo>
                    <a:lnTo>
                      <a:pt x="18" y="26"/>
                    </a:lnTo>
                    <a:lnTo>
                      <a:pt x="20" y="28"/>
                    </a:lnTo>
                    <a:lnTo>
                      <a:pt x="22" y="30"/>
                    </a:lnTo>
                    <a:lnTo>
                      <a:pt x="22" y="32"/>
                    </a:lnTo>
                    <a:lnTo>
                      <a:pt x="22" y="32"/>
                    </a:lnTo>
                    <a:lnTo>
                      <a:pt x="20" y="38"/>
                    </a:lnTo>
                    <a:lnTo>
                      <a:pt x="18" y="44"/>
                    </a:lnTo>
                    <a:lnTo>
                      <a:pt x="18" y="44"/>
                    </a:lnTo>
                    <a:lnTo>
                      <a:pt x="16" y="46"/>
                    </a:lnTo>
                    <a:lnTo>
                      <a:pt x="14" y="51"/>
                    </a:lnTo>
                    <a:lnTo>
                      <a:pt x="14" y="51"/>
                    </a:lnTo>
                    <a:lnTo>
                      <a:pt x="16" y="61"/>
                    </a:lnTo>
                    <a:lnTo>
                      <a:pt x="18" y="69"/>
                    </a:lnTo>
                    <a:lnTo>
                      <a:pt x="18" y="69"/>
                    </a:lnTo>
                    <a:lnTo>
                      <a:pt x="26" y="69"/>
                    </a:lnTo>
                    <a:lnTo>
                      <a:pt x="26" y="69"/>
                    </a:lnTo>
                    <a:lnTo>
                      <a:pt x="33" y="67"/>
                    </a:lnTo>
                    <a:lnTo>
                      <a:pt x="37" y="67"/>
                    </a:lnTo>
                    <a:lnTo>
                      <a:pt x="41" y="69"/>
                    </a:lnTo>
                    <a:lnTo>
                      <a:pt x="41" y="69"/>
                    </a:lnTo>
                    <a:lnTo>
                      <a:pt x="45" y="73"/>
                    </a:lnTo>
                    <a:lnTo>
                      <a:pt x="53" y="73"/>
                    </a:lnTo>
                    <a:lnTo>
                      <a:pt x="53" y="73"/>
                    </a:lnTo>
                    <a:lnTo>
                      <a:pt x="63" y="77"/>
                    </a:lnTo>
                    <a:lnTo>
                      <a:pt x="67" y="75"/>
                    </a:lnTo>
                    <a:lnTo>
                      <a:pt x="71" y="73"/>
                    </a:lnTo>
                    <a:lnTo>
                      <a:pt x="71"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3" name="Freeform 362"/>
              <p:cNvSpPr>
                <a:spLocks/>
              </p:cNvSpPr>
              <p:nvPr/>
            </p:nvSpPr>
            <p:spPr bwMode="auto">
              <a:xfrm>
                <a:off x="949" y="588"/>
                <a:ext cx="539" cy="281"/>
              </a:xfrm>
              <a:custGeom>
                <a:avLst/>
                <a:gdLst/>
                <a:ahLst/>
                <a:cxnLst>
                  <a:cxn ang="0">
                    <a:pos x="38" y="67"/>
                  </a:cxn>
                  <a:cxn ang="0">
                    <a:pos x="34" y="81"/>
                  </a:cxn>
                  <a:cxn ang="0">
                    <a:pos x="60" y="105"/>
                  </a:cxn>
                  <a:cxn ang="0">
                    <a:pos x="101" y="83"/>
                  </a:cxn>
                  <a:cxn ang="0">
                    <a:pos x="90" y="103"/>
                  </a:cxn>
                  <a:cxn ang="0">
                    <a:pos x="141" y="103"/>
                  </a:cxn>
                  <a:cxn ang="0">
                    <a:pos x="192" y="105"/>
                  </a:cxn>
                  <a:cxn ang="0">
                    <a:pos x="242" y="77"/>
                  </a:cxn>
                  <a:cxn ang="0">
                    <a:pos x="230" y="91"/>
                  </a:cxn>
                  <a:cxn ang="0">
                    <a:pos x="266" y="101"/>
                  </a:cxn>
                  <a:cxn ang="0">
                    <a:pos x="238" y="107"/>
                  </a:cxn>
                  <a:cxn ang="0">
                    <a:pos x="188" y="117"/>
                  </a:cxn>
                  <a:cxn ang="0">
                    <a:pos x="196" y="146"/>
                  </a:cxn>
                  <a:cxn ang="0">
                    <a:pos x="163" y="142"/>
                  </a:cxn>
                  <a:cxn ang="0">
                    <a:pos x="90" y="126"/>
                  </a:cxn>
                  <a:cxn ang="0">
                    <a:pos x="153" y="174"/>
                  </a:cxn>
                  <a:cxn ang="0">
                    <a:pos x="165" y="182"/>
                  </a:cxn>
                  <a:cxn ang="0">
                    <a:pos x="107" y="180"/>
                  </a:cxn>
                  <a:cxn ang="0">
                    <a:pos x="78" y="206"/>
                  </a:cxn>
                  <a:cxn ang="0">
                    <a:pos x="119" y="214"/>
                  </a:cxn>
                  <a:cxn ang="0">
                    <a:pos x="151" y="221"/>
                  </a:cxn>
                  <a:cxn ang="0">
                    <a:pos x="133" y="237"/>
                  </a:cxn>
                  <a:cxn ang="0">
                    <a:pos x="76" y="221"/>
                  </a:cxn>
                  <a:cxn ang="0">
                    <a:pos x="62" y="247"/>
                  </a:cxn>
                  <a:cxn ang="0">
                    <a:pos x="34" y="263"/>
                  </a:cxn>
                  <a:cxn ang="0">
                    <a:pos x="88" y="269"/>
                  </a:cxn>
                  <a:cxn ang="0">
                    <a:pos x="147" y="271"/>
                  </a:cxn>
                  <a:cxn ang="0">
                    <a:pos x="190" y="271"/>
                  </a:cxn>
                  <a:cxn ang="0">
                    <a:pos x="240" y="249"/>
                  </a:cxn>
                  <a:cxn ang="0">
                    <a:pos x="216" y="247"/>
                  </a:cxn>
                  <a:cxn ang="0">
                    <a:pos x="181" y="233"/>
                  </a:cxn>
                  <a:cxn ang="0">
                    <a:pos x="232" y="219"/>
                  </a:cxn>
                  <a:cxn ang="0">
                    <a:pos x="285" y="206"/>
                  </a:cxn>
                  <a:cxn ang="0">
                    <a:pos x="276" y="190"/>
                  </a:cxn>
                  <a:cxn ang="0">
                    <a:pos x="272" y="176"/>
                  </a:cxn>
                  <a:cxn ang="0">
                    <a:pos x="240" y="182"/>
                  </a:cxn>
                  <a:cxn ang="0">
                    <a:pos x="281" y="156"/>
                  </a:cxn>
                  <a:cxn ang="0">
                    <a:pos x="299" y="142"/>
                  </a:cxn>
                  <a:cxn ang="0">
                    <a:pos x="359" y="140"/>
                  </a:cxn>
                  <a:cxn ang="0">
                    <a:pos x="376" y="126"/>
                  </a:cxn>
                  <a:cxn ang="0">
                    <a:pos x="390" y="115"/>
                  </a:cxn>
                  <a:cxn ang="0">
                    <a:pos x="473" y="79"/>
                  </a:cxn>
                  <a:cxn ang="0">
                    <a:pos x="430" y="77"/>
                  </a:cxn>
                  <a:cxn ang="0">
                    <a:pos x="394" y="79"/>
                  </a:cxn>
                  <a:cxn ang="0">
                    <a:pos x="471" y="63"/>
                  </a:cxn>
                  <a:cxn ang="0">
                    <a:pos x="535" y="31"/>
                  </a:cxn>
                  <a:cxn ang="0">
                    <a:pos x="489" y="14"/>
                  </a:cxn>
                  <a:cxn ang="0">
                    <a:pos x="416" y="24"/>
                  </a:cxn>
                  <a:cxn ang="0">
                    <a:pos x="384" y="6"/>
                  </a:cxn>
                  <a:cxn ang="0">
                    <a:pos x="347" y="2"/>
                  </a:cxn>
                  <a:cxn ang="0">
                    <a:pos x="329" y="20"/>
                  </a:cxn>
                  <a:cxn ang="0">
                    <a:pos x="258" y="10"/>
                  </a:cxn>
                  <a:cxn ang="0">
                    <a:pos x="240" y="14"/>
                  </a:cxn>
                  <a:cxn ang="0">
                    <a:pos x="210" y="20"/>
                  </a:cxn>
                  <a:cxn ang="0">
                    <a:pos x="157" y="35"/>
                  </a:cxn>
                  <a:cxn ang="0">
                    <a:pos x="218" y="57"/>
                  </a:cxn>
                  <a:cxn ang="0">
                    <a:pos x="149" y="43"/>
                  </a:cxn>
                  <a:cxn ang="0">
                    <a:pos x="99" y="41"/>
                  </a:cxn>
                  <a:cxn ang="0">
                    <a:pos x="44" y="55"/>
                  </a:cxn>
                  <a:cxn ang="0">
                    <a:pos x="0" y="59"/>
                  </a:cxn>
                </a:cxnLst>
                <a:rect l="0" t="0" r="r" b="b"/>
                <a:pathLst>
                  <a:path w="539" h="281">
                    <a:moveTo>
                      <a:pt x="6" y="69"/>
                    </a:moveTo>
                    <a:lnTo>
                      <a:pt x="6" y="69"/>
                    </a:lnTo>
                    <a:lnTo>
                      <a:pt x="12" y="69"/>
                    </a:lnTo>
                    <a:lnTo>
                      <a:pt x="16" y="69"/>
                    </a:lnTo>
                    <a:lnTo>
                      <a:pt x="16" y="69"/>
                    </a:lnTo>
                    <a:lnTo>
                      <a:pt x="24" y="65"/>
                    </a:lnTo>
                    <a:lnTo>
                      <a:pt x="24" y="65"/>
                    </a:lnTo>
                    <a:lnTo>
                      <a:pt x="26" y="65"/>
                    </a:lnTo>
                    <a:lnTo>
                      <a:pt x="32" y="63"/>
                    </a:lnTo>
                    <a:lnTo>
                      <a:pt x="32" y="63"/>
                    </a:lnTo>
                    <a:lnTo>
                      <a:pt x="36" y="65"/>
                    </a:lnTo>
                    <a:lnTo>
                      <a:pt x="38" y="65"/>
                    </a:lnTo>
                    <a:lnTo>
                      <a:pt x="38" y="67"/>
                    </a:lnTo>
                    <a:lnTo>
                      <a:pt x="38" y="67"/>
                    </a:lnTo>
                    <a:lnTo>
                      <a:pt x="38" y="69"/>
                    </a:lnTo>
                    <a:lnTo>
                      <a:pt x="34" y="69"/>
                    </a:lnTo>
                    <a:lnTo>
                      <a:pt x="34" y="69"/>
                    </a:lnTo>
                    <a:lnTo>
                      <a:pt x="24" y="71"/>
                    </a:lnTo>
                    <a:lnTo>
                      <a:pt x="22" y="71"/>
                    </a:lnTo>
                    <a:lnTo>
                      <a:pt x="24" y="73"/>
                    </a:lnTo>
                    <a:lnTo>
                      <a:pt x="24" y="73"/>
                    </a:lnTo>
                    <a:lnTo>
                      <a:pt x="32" y="77"/>
                    </a:lnTo>
                    <a:lnTo>
                      <a:pt x="38" y="77"/>
                    </a:lnTo>
                    <a:lnTo>
                      <a:pt x="38" y="77"/>
                    </a:lnTo>
                    <a:lnTo>
                      <a:pt x="40" y="81"/>
                    </a:lnTo>
                    <a:lnTo>
                      <a:pt x="38" y="81"/>
                    </a:lnTo>
                    <a:lnTo>
                      <a:pt x="38" y="81"/>
                    </a:lnTo>
                    <a:lnTo>
                      <a:pt x="34" y="81"/>
                    </a:lnTo>
                    <a:lnTo>
                      <a:pt x="30" y="79"/>
                    </a:lnTo>
                    <a:lnTo>
                      <a:pt x="28" y="79"/>
                    </a:lnTo>
                    <a:lnTo>
                      <a:pt x="30" y="83"/>
                    </a:lnTo>
                    <a:lnTo>
                      <a:pt x="30" y="83"/>
                    </a:lnTo>
                    <a:lnTo>
                      <a:pt x="36" y="93"/>
                    </a:lnTo>
                    <a:lnTo>
                      <a:pt x="38" y="93"/>
                    </a:lnTo>
                    <a:lnTo>
                      <a:pt x="38" y="93"/>
                    </a:lnTo>
                    <a:lnTo>
                      <a:pt x="42" y="97"/>
                    </a:lnTo>
                    <a:lnTo>
                      <a:pt x="46" y="97"/>
                    </a:lnTo>
                    <a:lnTo>
                      <a:pt x="50" y="99"/>
                    </a:lnTo>
                    <a:lnTo>
                      <a:pt x="50" y="99"/>
                    </a:lnTo>
                    <a:lnTo>
                      <a:pt x="54" y="101"/>
                    </a:lnTo>
                    <a:lnTo>
                      <a:pt x="56" y="103"/>
                    </a:lnTo>
                    <a:lnTo>
                      <a:pt x="60" y="105"/>
                    </a:lnTo>
                    <a:lnTo>
                      <a:pt x="60" y="105"/>
                    </a:lnTo>
                    <a:lnTo>
                      <a:pt x="62" y="109"/>
                    </a:lnTo>
                    <a:lnTo>
                      <a:pt x="66" y="111"/>
                    </a:lnTo>
                    <a:lnTo>
                      <a:pt x="74" y="111"/>
                    </a:lnTo>
                    <a:lnTo>
                      <a:pt x="74" y="111"/>
                    </a:lnTo>
                    <a:lnTo>
                      <a:pt x="76" y="111"/>
                    </a:lnTo>
                    <a:lnTo>
                      <a:pt x="82" y="107"/>
                    </a:lnTo>
                    <a:lnTo>
                      <a:pt x="82" y="107"/>
                    </a:lnTo>
                    <a:lnTo>
                      <a:pt x="88" y="97"/>
                    </a:lnTo>
                    <a:lnTo>
                      <a:pt x="93" y="91"/>
                    </a:lnTo>
                    <a:lnTo>
                      <a:pt x="93" y="91"/>
                    </a:lnTo>
                    <a:lnTo>
                      <a:pt x="95" y="87"/>
                    </a:lnTo>
                    <a:lnTo>
                      <a:pt x="101" y="83"/>
                    </a:lnTo>
                    <a:lnTo>
                      <a:pt x="101" y="83"/>
                    </a:lnTo>
                    <a:lnTo>
                      <a:pt x="107" y="79"/>
                    </a:lnTo>
                    <a:lnTo>
                      <a:pt x="111" y="79"/>
                    </a:lnTo>
                    <a:lnTo>
                      <a:pt x="111" y="79"/>
                    </a:lnTo>
                    <a:lnTo>
                      <a:pt x="117" y="79"/>
                    </a:lnTo>
                    <a:lnTo>
                      <a:pt x="119" y="79"/>
                    </a:lnTo>
                    <a:lnTo>
                      <a:pt x="121" y="79"/>
                    </a:lnTo>
                    <a:lnTo>
                      <a:pt x="121" y="79"/>
                    </a:lnTo>
                    <a:lnTo>
                      <a:pt x="117" y="85"/>
                    </a:lnTo>
                    <a:lnTo>
                      <a:pt x="113" y="87"/>
                    </a:lnTo>
                    <a:lnTo>
                      <a:pt x="113" y="87"/>
                    </a:lnTo>
                    <a:lnTo>
                      <a:pt x="105" y="97"/>
                    </a:lnTo>
                    <a:lnTo>
                      <a:pt x="105" y="97"/>
                    </a:lnTo>
                    <a:lnTo>
                      <a:pt x="93" y="101"/>
                    </a:lnTo>
                    <a:lnTo>
                      <a:pt x="90" y="103"/>
                    </a:lnTo>
                    <a:lnTo>
                      <a:pt x="88" y="105"/>
                    </a:lnTo>
                    <a:lnTo>
                      <a:pt x="88" y="105"/>
                    </a:lnTo>
                    <a:lnTo>
                      <a:pt x="95" y="111"/>
                    </a:lnTo>
                    <a:lnTo>
                      <a:pt x="101" y="111"/>
                    </a:lnTo>
                    <a:lnTo>
                      <a:pt x="111" y="111"/>
                    </a:lnTo>
                    <a:lnTo>
                      <a:pt x="111" y="111"/>
                    </a:lnTo>
                    <a:lnTo>
                      <a:pt x="117" y="113"/>
                    </a:lnTo>
                    <a:lnTo>
                      <a:pt x="123" y="113"/>
                    </a:lnTo>
                    <a:lnTo>
                      <a:pt x="123" y="113"/>
                    </a:lnTo>
                    <a:lnTo>
                      <a:pt x="133" y="109"/>
                    </a:lnTo>
                    <a:lnTo>
                      <a:pt x="133" y="109"/>
                    </a:lnTo>
                    <a:lnTo>
                      <a:pt x="137" y="105"/>
                    </a:lnTo>
                    <a:lnTo>
                      <a:pt x="139" y="103"/>
                    </a:lnTo>
                    <a:lnTo>
                      <a:pt x="141" y="103"/>
                    </a:lnTo>
                    <a:lnTo>
                      <a:pt x="141" y="103"/>
                    </a:lnTo>
                    <a:lnTo>
                      <a:pt x="147" y="105"/>
                    </a:lnTo>
                    <a:lnTo>
                      <a:pt x="147" y="105"/>
                    </a:lnTo>
                    <a:lnTo>
                      <a:pt x="151" y="105"/>
                    </a:lnTo>
                    <a:lnTo>
                      <a:pt x="155" y="105"/>
                    </a:lnTo>
                    <a:lnTo>
                      <a:pt x="155" y="105"/>
                    </a:lnTo>
                    <a:lnTo>
                      <a:pt x="159" y="101"/>
                    </a:lnTo>
                    <a:lnTo>
                      <a:pt x="161" y="101"/>
                    </a:lnTo>
                    <a:lnTo>
                      <a:pt x="163" y="101"/>
                    </a:lnTo>
                    <a:lnTo>
                      <a:pt x="163" y="101"/>
                    </a:lnTo>
                    <a:lnTo>
                      <a:pt x="177" y="107"/>
                    </a:lnTo>
                    <a:lnTo>
                      <a:pt x="188" y="105"/>
                    </a:lnTo>
                    <a:lnTo>
                      <a:pt x="188" y="105"/>
                    </a:lnTo>
                    <a:lnTo>
                      <a:pt x="192" y="105"/>
                    </a:lnTo>
                    <a:lnTo>
                      <a:pt x="198" y="103"/>
                    </a:lnTo>
                    <a:lnTo>
                      <a:pt x="198" y="103"/>
                    </a:lnTo>
                    <a:lnTo>
                      <a:pt x="204" y="101"/>
                    </a:lnTo>
                    <a:lnTo>
                      <a:pt x="204" y="101"/>
                    </a:lnTo>
                    <a:lnTo>
                      <a:pt x="214" y="95"/>
                    </a:lnTo>
                    <a:lnTo>
                      <a:pt x="214" y="95"/>
                    </a:lnTo>
                    <a:lnTo>
                      <a:pt x="218" y="89"/>
                    </a:lnTo>
                    <a:lnTo>
                      <a:pt x="218" y="89"/>
                    </a:lnTo>
                    <a:lnTo>
                      <a:pt x="222" y="85"/>
                    </a:lnTo>
                    <a:lnTo>
                      <a:pt x="226" y="83"/>
                    </a:lnTo>
                    <a:lnTo>
                      <a:pt x="226" y="83"/>
                    </a:lnTo>
                    <a:lnTo>
                      <a:pt x="234" y="81"/>
                    </a:lnTo>
                    <a:lnTo>
                      <a:pt x="234" y="81"/>
                    </a:lnTo>
                    <a:lnTo>
                      <a:pt x="242" y="77"/>
                    </a:lnTo>
                    <a:lnTo>
                      <a:pt x="248" y="73"/>
                    </a:lnTo>
                    <a:lnTo>
                      <a:pt x="248" y="73"/>
                    </a:lnTo>
                    <a:lnTo>
                      <a:pt x="252" y="73"/>
                    </a:lnTo>
                    <a:lnTo>
                      <a:pt x="256" y="75"/>
                    </a:lnTo>
                    <a:lnTo>
                      <a:pt x="256" y="75"/>
                    </a:lnTo>
                    <a:lnTo>
                      <a:pt x="256" y="77"/>
                    </a:lnTo>
                    <a:lnTo>
                      <a:pt x="256" y="77"/>
                    </a:lnTo>
                    <a:lnTo>
                      <a:pt x="252" y="81"/>
                    </a:lnTo>
                    <a:lnTo>
                      <a:pt x="246" y="83"/>
                    </a:lnTo>
                    <a:lnTo>
                      <a:pt x="246" y="83"/>
                    </a:lnTo>
                    <a:lnTo>
                      <a:pt x="238" y="87"/>
                    </a:lnTo>
                    <a:lnTo>
                      <a:pt x="234" y="89"/>
                    </a:lnTo>
                    <a:lnTo>
                      <a:pt x="234" y="89"/>
                    </a:lnTo>
                    <a:lnTo>
                      <a:pt x="230" y="91"/>
                    </a:lnTo>
                    <a:lnTo>
                      <a:pt x="224" y="95"/>
                    </a:lnTo>
                    <a:lnTo>
                      <a:pt x="224" y="95"/>
                    </a:lnTo>
                    <a:lnTo>
                      <a:pt x="224" y="97"/>
                    </a:lnTo>
                    <a:lnTo>
                      <a:pt x="228" y="97"/>
                    </a:lnTo>
                    <a:lnTo>
                      <a:pt x="238" y="97"/>
                    </a:lnTo>
                    <a:lnTo>
                      <a:pt x="238" y="97"/>
                    </a:lnTo>
                    <a:lnTo>
                      <a:pt x="248" y="97"/>
                    </a:lnTo>
                    <a:lnTo>
                      <a:pt x="258" y="95"/>
                    </a:lnTo>
                    <a:lnTo>
                      <a:pt x="258" y="95"/>
                    </a:lnTo>
                    <a:lnTo>
                      <a:pt x="264" y="97"/>
                    </a:lnTo>
                    <a:lnTo>
                      <a:pt x="266" y="97"/>
                    </a:lnTo>
                    <a:lnTo>
                      <a:pt x="268" y="97"/>
                    </a:lnTo>
                    <a:lnTo>
                      <a:pt x="268" y="97"/>
                    </a:lnTo>
                    <a:lnTo>
                      <a:pt x="266" y="101"/>
                    </a:lnTo>
                    <a:lnTo>
                      <a:pt x="260" y="103"/>
                    </a:lnTo>
                    <a:lnTo>
                      <a:pt x="260" y="103"/>
                    </a:lnTo>
                    <a:lnTo>
                      <a:pt x="246" y="103"/>
                    </a:lnTo>
                    <a:lnTo>
                      <a:pt x="236" y="103"/>
                    </a:lnTo>
                    <a:lnTo>
                      <a:pt x="236" y="103"/>
                    </a:lnTo>
                    <a:lnTo>
                      <a:pt x="228" y="103"/>
                    </a:lnTo>
                    <a:lnTo>
                      <a:pt x="222" y="103"/>
                    </a:lnTo>
                    <a:lnTo>
                      <a:pt x="222" y="103"/>
                    </a:lnTo>
                    <a:lnTo>
                      <a:pt x="212" y="107"/>
                    </a:lnTo>
                    <a:lnTo>
                      <a:pt x="212" y="107"/>
                    </a:lnTo>
                    <a:lnTo>
                      <a:pt x="224" y="107"/>
                    </a:lnTo>
                    <a:lnTo>
                      <a:pt x="224" y="107"/>
                    </a:lnTo>
                    <a:lnTo>
                      <a:pt x="238" y="107"/>
                    </a:lnTo>
                    <a:lnTo>
                      <a:pt x="238" y="107"/>
                    </a:lnTo>
                    <a:lnTo>
                      <a:pt x="240" y="111"/>
                    </a:lnTo>
                    <a:lnTo>
                      <a:pt x="242" y="113"/>
                    </a:lnTo>
                    <a:lnTo>
                      <a:pt x="242" y="113"/>
                    </a:lnTo>
                    <a:lnTo>
                      <a:pt x="222" y="113"/>
                    </a:lnTo>
                    <a:lnTo>
                      <a:pt x="222" y="113"/>
                    </a:lnTo>
                    <a:lnTo>
                      <a:pt x="216" y="113"/>
                    </a:lnTo>
                    <a:lnTo>
                      <a:pt x="208" y="113"/>
                    </a:lnTo>
                    <a:lnTo>
                      <a:pt x="208" y="113"/>
                    </a:lnTo>
                    <a:lnTo>
                      <a:pt x="200" y="113"/>
                    </a:lnTo>
                    <a:lnTo>
                      <a:pt x="194" y="115"/>
                    </a:lnTo>
                    <a:lnTo>
                      <a:pt x="194" y="115"/>
                    </a:lnTo>
                    <a:lnTo>
                      <a:pt x="192" y="115"/>
                    </a:lnTo>
                    <a:lnTo>
                      <a:pt x="192" y="115"/>
                    </a:lnTo>
                    <a:lnTo>
                      <a:pt x="188" y="117"/>
                    </a:lnTo>
                    <a:lnTo>
                      <a:pt x="183" y="119"/>
                    </a:lnTo>
                    <a:lnTo>
                      <a:pt x="175" y="119"/>
                    </a:lnTo>
                    <a:lnTo>
                      <a:pt x="175" y="119"/>
                    </a:lnTo>
                    <a:lnTo>
                      <a:pt x="161" y="122"/>
                    </a:lnTo>
                    <a:lnTo>
                      <a:pt x="155" y="124"/>
                    </a:lnTo>
                    <a:lnTo>
                      <a:pt x="155" y="124"/>
                    </a:lnTo>
                    <a:lnTo>
                      <a:pt x="157" y="126"/>
                    </a:lnTo>
                    <a:lnTo>
                      <a:pt x="163" y="128"/>
                    </a:lnTo>
                    <a:lnTo>
                      <a:pt x="163" y="128"/>
                    </a:lnTo>
                    <a:lnTo>
                      <a:pt x="175" y="134"/>
                    </a:lnTo>
                    <a:lnTo>
                      <a:pt x="175" y="134"/>
                    </a:lnTo>
                    <a:lnTo>
                      <a:pt x="181" y="140"/>
                    </a:lnTo>
                    <a:lnTo>
                      <a:pt x="188" y="144"/>
                    </a:lnTo>
                    <a:lnTo>
                      <a:pt x="196" y="146"/>
                    </a:lnTo>
                    <a:lnTo>
                      <a:pt x="196" y="146"/>
                    </a:lnTo>
                    <a:lnTo>
                      <a:pt x="204" y="144"/>
                    </a:lnTo>
                    <a:lnTo>
                      <a:pt x="210" y="144"/>
                    </a:lnTo>
                    <a:lnTo>
                      <a:pt x="210" y="144"/>
                    </a:lnTo>
                    <a:lnTo>
                      <a:pt x="206" y="148"/>
                    </a:lnTo>
                    <a:lnTo>
                      <a:pt x="204" y="150"/>
                    </a:lnTo>
                    <a:lnTo>
                      <a:pt x="194" y="152"/>
                    </a:lnTo>
                    <a:lnTo>
                      <a:pt x="194" y="152"/>
                    </a:lnTo>
                    <a:lnTo>
                      <a:pt x="188" y="152"/>
                    </a:lnTo>
                    <a:lnTo>
                      <a:pt x="181" y="152"/>
                    </a:lnTo>
                    <a:lnTo>
                      <a:pt x="173" y="150"/>
                    </a:lnTo>
                    <a:lnTo>
                      <a:pt x="173" y="150"/>
                    </a:lnTo>
                    <a:lnTo>
                      <a:pt x="167" y="146"/>
                    </a:lnTo>
                    <a:lnTo>
                      <a:pt x="163" y="142"/>
                    </a:lnTo>
                    <a:lnTo>
                      <a:pt x="163" y="142"/>
                    </a:lnTo>
                    <a:lnTo>
                      <a:pt x="155" y="138"/>
                    </a:lnTo>
                    <a:lnTo>
                      <a:pt x="149" y="132"/>
                    </a:lnTo>
                    <a:lnTo>
                      <a:pt x="149" y="132"/>
                    </a:lnTo>
                    <a:lnTo>
                      <a:pt x="135" y="126"/>
                    </a:lnTo>
                    <a:lnTo>
                      <a:pt x="127" y="122"/>
                    </a:lnTo>
                    <a:lnTo>
                      <a:pt x="123" y="122"/>
                    </a:lnTo>
                    <a:lnTo>
                      <a:pt x="123" y="122"/>
                    </a:lnTo>
                    <a:lnTo>
                      <a:pt x="109" y="126"/>
                    </a:lnTo>
                    <a:lnTo>
                      <a:pt x="109" y="126"/>
                    </a:lnTo>
                    <a:lnTo>
                      <a:pt x="99" y="124"/>
                    </a:lnTo>
                    <a:lnTo>
                      <a:pt x="93" y="124"/>
                    </a:lnTo>
                    <a:lnTo>
                      <a:pt x="90" y="126"/>
                    </a:lnTo>
                    <a:lnTo>
                      <a:pt x="90" y="126"/>
                    </a:lnTo>
                    <a:lnTo>
                      <a:pt x="90" y="128"/>
                    </a:lnTo>
                    <a:lnTo>
                      <a:pt x="93" y="130"/>
                    </a:lnTo>
                    <a:lnTo>
                      <a:pt x="97" y="134"/>
                    </a:lnTo>
                    <a:lnTo>
                      <a:pt x="97" y="134"/>
                    </a:lnTo>
                    <a:lnTo>
                      <a:pt x="99" y="136"/>
                    </a:lnTo>
                    <a:lnTo>
                      <a:pt x="101" y="138"/>
                    </a:lnTo>
                    <a:lnTo>
                      <a:pt x="109" y="142"/>
                    </a:lnTo>
                    <a:lnTo>
                      <a:pt x="109" y="142"/>
                    </a:lnTo>
                    <a:lnTo>
                      <a:pt x="121" y="152"/>
                    </a:lnTo>
                    <a:lnTo>
                      <a:pt x="121" y="152"/>
                    </a:lnTo>
                    <a:lnTo>
                      <a:pt x="141" y="170"/>
                    </a:lnTo>
                    <a:lnTo>
                      <a:pt x="141" y="170"/>
                    </a:lnTo>
                    <a:lnTo>
                      <a:pt x="147" y="174"/>
                    </a:lnTo>
                    <a:lnTo>
                      <a:pt x="153" y="174"/>
                    </a:lnTo>
                    <a:lnTo>
                      <a:pt x="153" y="174"/>
                    </a:lnTo>
                    <a:lnTo>
                      <a:pt x="163" y="172"/>
                    </a:lnTo>
                    <a:lnTo>
                      <a:pt x="167" y="170"/>
                    </a:lnTo>
                    <a:lnTo>
                      <a:pt x="177" y="168"/>
                    </a:lnTo>
                    <a:lnTo>
                      <a:pt x="177" y="168"/>
                    </a:lnTo>
                    <a:lnTo>
                      <a:pt x="179" y="168"/>
                    </a:lnTo>
                    <a:lnTo>
                      <a:pt x="181" y="168"/>
                    </a:lnTo>
                    <a:lnTo>
                      <a:pt x="179" y="172"/>
                    </a:lnTo>
                    <a:lnTo>
                      <a:pt x="179" y="172"/>
                    </a:lnTo>
                    <a:lnTo>
                      <a:pt x="173" y="180"/>
                    </a:lnTo>
                    <a:lnTo>
                      <a:pt x="173" y="180"/>
                    </a:lnTo>
                    <a:lnTo>
                      <a:pt x="171" y="182"/>
                    </a:lnTo>
                    <a:lnTo>
                      <a:pt x="167" y="182"/>
                    </a:lnTo>
                    <a:lnTo>
                      <a:pt x="165" y="182"/>
                    </a:lnTo>
                    <a:lnTo>
                      <a:pt x="165" y="186"/>
                    </a:lnTo>
                    <a:lnTo>
                      <a:pt x="165" y="186"/>
                    </a:lnTo>
                    <a:lnTo>
                      <a:pt x="163" y="194"/>
                    </a:lnTo>
                    <a:lnTo>
                      <a:pt x="163" y="194"/>
                    </a:lnTo>
                    <a:lnTo>
                      <a:pt x="159" y="194"/>
                    </a:lnTo>
                    <a:lnTo>
                      <a:pt x="159" y="194"/>
                    </a:lnTo>
                    <a:lnTo>
                      <a:pt x="143" y="186"/>
                    </a:lnTo>
                    <a:lnTo>
                      <a:pt x="133" y="182"/>
                    </a:lnTo>
                    <a:lnTo>
                      <a:pt x="133" y="182"/>
                    </a:lnTo>
                    <a:lnTo>
                      <a:pt x="127" y="180"/>
                    </a:lnTo>
                    <a:lnTo>
                      <a:pt x="123" y="180"/>
                    </a:lnTo>
                    <a:lnTo>
                      <a:pt x="123" y="180"/>
                    </a:lnTo>
                    <a:lnTo>
                      <a:pt x="117" y="180"/>
                    </a:lnTo>
                    <a:lnTo>
                      <a:pt x="107" y="180"/>
                    </a:lnTo>
                    <a:lnTo>
                      <a:pt x="107" y="180"/>
                    </a:lnTo>
                    <a:lnTo>
                      <a:pt x="88" y="184"/>
                    </a:lnTo>
                    <a:lnTo>
                      <a:pt x="88" y="184"/>
                    </a:lnTo>
                    <a:lnTo>
                      <a:pt x="86" y="182"/>
                    </a:lnTo>
                    <a:lnTo>
                      <a:pt x="84" y="180"/>
                    </a:lnTo>
                    <a:lnTo>
                      <a:pt x="84" y="180"/>
                    </a:lnTo>
                    <a:lnTo>
                      <a:pt x="82" y="180"/>
                    </a:lnTo>
                    <a:lnTo>
                      <a:pt x="76" y="188"/>
                    </a:lnTo>
                    <a:lnTo>
                      <a:pt x="76" y="188"/>
                    </a:lnTo>
                    <a:lnTo>
                      <a:pt x="70" y="202"/>
                    </a:lnTo>
                    <a:lnTo>
                      <a:pt x="70" y="204"/>
                    </a:lnTo>
                    <a:lnTo>
                      <a:pt x="72" y="204"/>
                    </a:lnTo>
                    <a:lnTo>
                      <a:pt x="72" y="204"/>
                    </a:lnTo>
                    <a:lnTo>
                      <a:pt x="78" y="206"/>
                    </a:lnTo>
                    <a:lnTo>
                      <a:pt x="82" y="206"/>
                    </a:lnTo>
                    <a:lnTo>
                      <a:pt x="82" y="206"/>
                    </a:lnTo>
                    <a:lnTo>
                      <a:pt x="93" y="206"/>
                    </a:lnTo>
                    <a:lnTo>
                      <a:pt x="93" y="206"/>
                    </a:lnTo>
                    <a:lnTo>
                      <a:pt x="111" y="204"/>
                    </a:lnTo>
                    <a:lnTo>
                      <a:pt x="111" y="204"/>
                    </a:lnTo>
                    <a:lnTo>
                      <a:pt x="123" y="198"/>
                    </a:lnTo>
                    <a:lnTo>
                      <a:pt x="123" y="198"/>
                    </a:lnTo>
                    <a:lnTo>
                      <a:pt x="129" y="200"/>
                    </a:lnTo>
                    <a:lnTo>
                      <a:pt x="131" y="200"/>
                    </a:lnTo>
                    <a:lnTo>
                      <a:pt x="133" y="202"/>
                    </a:lnTo>
                    <a:lnTo>
                      <a:pt x="133" y="202"/>
                    </a:lnTo>
                    <a:lnTo>
                      <a:pt x="125" y="212"/>
                    </a:lnTo>
                    <a:lnTo>
                      <a:pt x="119" y="214"/>
                    </a:lnTo>
                    <a:lnTo>
                      <a:pt x="119" y="214"/>
                    </a:lnTo>
                    <a:lnTo>
                      <a:pt x="115" y="217"/>
                    </a:lnTo>
                    <a:lnTo>
                      <a:pt x="113" y="214"/>
                    </a:lnTo>
                    <a:lnTo>
                      <a:pt x="113" y="214"/>
                    </a:lnTo>
                    <a:lnTo>
                      <a:pt x="115" y="219"/>
                    </a:lnTo>
                    <a:lnTo>
                      <a:pt x="115" y="219"/>
                    </a:lnTo>
                    <a:lnTo>
                      <a:pt x="119" y="223"/>
                    </a:lnTo>
                    <a:lnTo>
                      <a:pt x="125" y="227"/>
                    </a:lnTo>
                    <a:lnTo>
                      <a:pt x="135" y="229"/>
                    </a:lnTo>
                    <a:lnTo>
                      <a:pt x="135" y="229"/>
                    </a:lnTo>
                    <a:lnTo>
                      <a:pt x="139" y="229"/>
                    </a:lnTo>
                    <a:lnTo>
                      <a:pt x="145" y="227"/>
                    </a:lnTo>
                    <a:lnTo>
                      <a:pt x="151" y="221"/>
                    </a:lnTo>
                    <a:lnTo>
                      <a:pt x="151" y="221"/>
                    </a:lnTo>
                    <a:lnTo>
                      <a:pt x="153" y="214"/>
                    </a:lnTo>
                    <a:lnTo>
                      <a:pt x="157" y="208"/>
                    </a:lnTo>
                    <a:lnTo>
                      <a:pt x="157" y="208"/>
                    </a:lnTo>
                    <a:lnTo>
                      <a:pt x="161" y="210"/>
                    </a:lnTo>
                    <a:lnTo>
                      <a:pt x="163" y="210"/>
                    </a:lnTo>
                    <a:lnTo>
                      <a:pt x="165" y="212"/>
                    </a:lnTo>
                    <a:lnTo>
                      <a:pt x="165" y="212"/>
                    </a:lnTo>
                    <a:lnTo>
                      <a:pt x="163" y="219"/>
                    </a:lnTo>
                    <a:lnTo>
                      <a:pt x="161" y="223"/>
                    </a:lnTo>
                    <a:lnTo>
                      <a:pt x="161" y="223"/>
                    </a:lnTo>
                    <a:lnTo>
                      <a:pt x="149" y="233"/>
                    </a:lnTo>
                    <a:lnTo>
                      <a:pt x="141" y="235"/>
                    </a:lnTo>
                    <a:lnTo>
                      <a:pt x="141" y="235"/>
                    </a:lnTo>
                    <a:lnTo>
                      <a:pt x="133" y="237"/>
                    </a:lnTo>
                    <a:lnTo>
                      <a:pt x="127" y="237"/>
                    </a:lnTo>
                    <a:lnTo>
                      <a:pt x="127" y="237"/>
                    </a:lnTo>
                    <a:lnTo>
                      <a:pt x="117" y="237"/>
                    </a:lnTo>
                    <a:lnTo>
                      <a:pt x="111" y="235"/>
                    </a:lnTo>
                    <a:lnTo>
                      <a:pt x="107" y="233"/>
                    </a:lnTo>
                    <a:lnTo>
                      <a:pt x="105" y="233"/>
                    </a:lnTo>
                    <a:lnTo>
                      <a:pt x="105" y="233"/>
                    </a:lnTo>
                    <a:lnTo>
                      <a:pt x="103" y="233"/>
                    </a:lnTo>
                    <a:lnTo>
                      <a:pt x="101" y="231"/>
                    </a:lnTo>
                    <a:lnTo>
                      <a:pt x="95" y="227"/>
                    </a:lnTo>
                    <a:lnTo>
                      <a:pt x="95" y="227"/>
                    </a:lnTo>
                    <a:lnTo>
                      <a:pt x="84" y="223"/>
                    </a:lnTo>
                    <a:lnTo>
                      <a:pt x="78" y="221"/>
                    </a:lnTo>
                    <a:lnTo>
                      <a:pt x="76" y="221"/>
                    </a:lnTo>
                    <a:lnTo>
                      <a:pt x="76" y="221"/>
                    </a:lnTo>
                    <a:lnTo>
                      <a:pt x="68" y="219"/>
                    </a:lnTo>
                    <a:lnTo>
                      <a:pt x="64" y="219"/>
                    </a:lnTo>
                    <a:lnTo>
                      <a:pt x="64" y="221"/>
                    </a:lnTo>
                    <a:lnTo>
                      <a:pt x="64" y="221"/>
                    </a:lnTo>
                    <a:lnTo>
                      <a:pt x="70" y="229"/>
                    </a:lnTo>
                    <a:lnTo>
                      <a:pt x="76" y="233"/>
                    </a:lnTo>
                    <a:lnTo>
                      <a:pt x="76" y="233"/>
                    </a:lnTo>
                    <a:lnTo>
                      <a:pt x="82" y="239"/>
                    </a:lnTo>
                    <a:lnTo>
                      <a:pt x="84" y="241"/>
                    </a:lnTo>
                    <a:lnTo>
                      <a:pt x="84" y="241"/>
                    </a:lnTo>
                    <a:lnTo>
                      <a:pt x="84" y="241"/>
                    </a:lnTo>
                    <a:lnTo>
                      <a:pt x="70" y="245"/>
                    </a:lnTo>
                    <a:lnTo>
                      <a:pt x="62" y="247"/>
                    </a:lnTo>
                    <a:lnTo>
                      <a:pt x="62" y="247"/>
                    </a:lnTo>
                    <a:lnTo>
                      <a:pt x="56" y="247"/>
                    </a:lnTo>
                    <a:lnTo>
                      <a:pt x="54" y="247"/>
                    </a:lnTo>
                    <a:lnTo>
                      <a:pt x="52" y="249"/>
                    </a:lnTo>
                    <a:lnTo>
                      <a:pt x="52" y="249"/>
                    </a:lnTo>
                    <a:lnTo>
                      <a:pt x="48" y="251"/>
                    </a:lnTo>
                    <a:lnTo>
                      <a:pt x="46" y="251"/>
                    </a:lnTo>
                    <a:lnTo>
                      <a:pt x="42" y="251"/>
                    </a:lnTo>
                    <a:lnTo>
                      <a:pt x="42" y="251"/>
                    </a:lnTo>
                    <a:lnTo>
                      <a:pt x="40" y="253"/>
                    </a:lnTo>
                    <a:lnTo>
                      <a:pt x="38" y="257"/>
                    </a:lnTo>
                    <a:lnTo>
                      <a:pt x="38" y="257"/>
                    </a:lnTo>
                    <a:lnTo>
                      <a:pt x="36" y="261"/>
                    </a:lnTo>
                    <a:lnTo>
                      <a:pt x="34" y="263"/>
                    </a:lnTo>
                    <a:lnTo>
                      <a:pt x="34" y="263"/>
                    </a:lnTo>
                    <a:lnTo>
                      <a:pt x="36" y="267"/>
                    </a:lnTo>
                    <a:lnTo>
                      <a:pt x="40" y="271"/>
                    </a:lnTo>
                    <a:lnTo>
                      <a:pt x="40" y="271"/>
                    </a:lnTo>
                    <a:lnTo>
                      <a:pt x="44" y="271"/>
                    </a:lnTo>
                    <a:lnTo>
                      <a:pt x="50" y="271"/>
                    </a:lnTo>
                    <a:lnTo>
                      <a:pt x="54" y="271"/>
                    </a:lnTo>
                    <a:lnTo>
                      <a:pt x="54" y="271"/>
                    </a:lnTo>
                    <a:lnTo>
                      <a:pt x="68" y="269"/>
                    </a:lnTo>
                    <a:lnTo>
                      <a:pt x="68" y="269"/>
                    </a:lnTo>
                    <a:lnTo>
                      <a:pt x="76" y="267"/>
                    </a:lnTo>
                    <a:lnTo>
                      <a:pt x="84" y="267"/>
                    </a:lnTo>
                    <a:lnTo>
                      <a:pt x="84" y="267"/>
                    </a:lnTo>
                    <a:lnTo>
                      <a:pt x="88" y="269"/>
                    </a:lnTo>
                    <a:lnTo>
                      <a:pt x="93" y="269"/>
                    </a:lnTo>
                    <a:lnTo>
                      <a:pt x="97" y="267"/>
                    </a:lnTo>
                    <a:lnTo>
                      <a:pt x="97" y="267"/>
                    </a:lnTo>
                    <a:lnTo>
                      <a:pt x="103" y="271"/>
                    </a:lnTo>
                    <a:lnTo>
                      <a:pt x="111" y="275"/>
                    </a:lnTo>
                    <a:lnTo>
                      <a:pt x="111" y="275"/>
                    </a:lnTo>
                    <a:lnTo>
                      <a:pt x="113" y="277"/>
                    </a:lnTo>
                    <a:lnTo>
                      <a:pt x="117" y="277"/>
                    </a:lnTo>
                    <a:lnTo>
                      <a:pt x="123" y="277"/>
                    </a:lnTo>
                    <a:lnTo>
                      <a:pt x="131" y="271"/>
                    </a:lnTo>
                    <a:lnTo>
                      <a:pt x="135" y="265"/>
                    </a:lnTo>
                    <a:lnTo>
                      <a:pt x="135" y="265"/>
                    </a:lnTo>
                    <a:lnTo>
                      <a:pt x="141" y="269"/>
                    </a:lnTo>
                    <a:lnTo>
                      <a:pt x="147" y="271"/>
                    </a:lnTo>
                    <a:lnTo>
                      <a:pt x="153" y="271"/>
                    </a:lnTo>
                    <a:lnTo>
                      <a:pt x="157" y="269"/>
                    </a:lnTo>
                    <a:lnTo>
                      <a:pt x="157" y="269"/>
                    </a:lnTo>
                    <a:lnTo>
                      <a:pt x="163" y="263"/>
                    </a:lnTo>
                    <a:lnTo>
                      <a:pt x="167" y="261"/>
                    </a:lnTo>
                    <a:lnTo>
                      <a:pt x="167" y="261"/>
                    </a:lnTo>
                    <a:lnTo>
                      <a:pt x="171" y="263"/>
                    </a:lnTo>
                    <a:lnTo>
                      <a:pt x="179" y="267"/>
                    </a:lnTo>
                    <a:lnTo>
                      <a:pt x="179" y="267"/>
                    </a:lnTo>
                    <a:lnTo>
                      <a:pt x="179" y="267"/>
                    </a:lnTo>
                    <a:lnTo>
                      <a:pt x="179" y="267"/>
                    </a:lnTo>
                    <a:lnTo>
                      <a:pt x="181" y="267"/>
                    </a:lnTo>
                    <a:lnTo>
                      <a:pt x="190" y="271"/>
                    </a:lnTo>
                    <a:lnTo>
                      <a:pt x="190" y="271"/>
                    </a:lnTo>
                    <a:lnTo>
                      <a:pt x="206" y="279"/>
                    </a:lnTo>
                    <a:lnTo>
                      <a:pt x="210" y="281"/>
                    </a:lnTo>
                    <a:lnTo>
                      <a:pt x="212" y="279"/>
                    </a:lnTo>
                    <a:lnTo>
                      <a:pt x="212" y="279"/>
                    </a:lnTo>
                    <a:lnTo>
                      <a:pt x="226" y="273"/>
                    </a:lnTo>
                    <a:lnTo>
                      <a:pt x="226" y="273"/>
                    </a:lnTo>
                    <a:lnTo>
                      <a:pt x="228" y="273"/>
                    </a:lnTo>
                    <a:lnTo>
                      <a:pt x="232" y="269"/>
                    </a:lnTo>
                    <a:lnTo>
                      <a:pt x="232" y="269"/>
                    </a:lnTo>
                    <a:lnTo>
                      <a:pt x="242" y="263"/>
                    </a:lnTo>
                    <a:lnTo>
                      <a:pt x="246" y="259"/>
                    </a:lnTo>
                    <a:lnTo>
                      <a:pt x="246" y="255"/>
                    </a:lnTo>
                    <a:lnTo>
                      <a:pt x="246" y="255"/>
                    </a:lnTo>
                    <a:lnTo>
                      <a:pt x="240" y="249"/>
                    </a:lnTo>
                    <a:lnTo>
                      <a:pt x="238" y="247"/>
                    </a:lnTo>
                    <a:lnTo>
                      <a:pt x="236" y="247"/>
                    </a:lnTo>
                    <a:lnTo>
                      <a:pt x="236" y="247"/>
                    </a:lnTo>
                    <a:lnTo>
                      <a:pt x="234" y="251"/>
                    </a:lnTo>
                    <a:lnTo>
                      <a:pt x="232" y="253"/>
                    </a:lnTo>
                    <a:lnTo>
                      <a:pt x="232" y="253"/>
                    </a:lnTo>
                    <a:lnTo>
                      <a:pt x="226" y="257"/>
                    </a:lnTo>
                    <a:lnTo>
                      <a:pt x="222" y="257"/>
                    </a:lnTo>
                    <a:lnTo>
                      <a:pt x="222" y="257"/>
                    </a:lnTo>
                    <a:lnTo>
                      <a:pt x="218" y="253"/>
                    </a:lnTo>
                    <a:lnTo>
                      <a:pt x="216" y="251"/>
                    </a:lnTo>
                    <a:lnTo>
                      <a:pt x="216" y="251"/>
                    </a:lnTo>
                    <a:lnTo>
                      <a:pt x="218" y="249"/>
                    </a:lnTo>
                    <a:lnTo>
                      <a:pt x="216" y="247"/>
                    </a:lnTo>
                    <a:lnTo>
                      <a:pt x="210" y="245"/>
                    </a:lnTo>
                    <a:lnTo>
                      <a:pt x="210" y="245"/>
                    </a:lnTo>
                    <a:lnTo>
                      <a:pt x="198" y="245"/>
                    </a:lnTo>
                    <a:lnTo>
                      <a:pt x="190" y="245"/>
                    </a:lnTo>
                    <a:lnTo>
                      <a:pt x="190" y="245"/>
                    </a:lnTo>
                    <a:lnTo>
                      <a:pt x="183" y="243"/>
                    </a:lnTo>
                    <a:lnTo>
                      <a:pt x="177" y="237"/>
                    </a:lnTo>
                    <a:lnTo>
                      <a:pt x="177" y="237"/>
                    </a:lnTo>
                    <a:lnTo>
                      <a:pt x="173" y="233"/>
                    </a:lnTo>
                    <a:lnTo>
                      <a:pt x="173" y="231"/>
                    </a:lnTo>
                    <a:lnTo>
                      <a:pt x="173" y="229"/>
                    </a:lnTo>
                    <a:lnTo>
                      <a:pt x="175" y="229"/>
                    </a:lnTo>
                    <a:lnTo>
                      <a:pt x="175" y="229"/>
                    </a:lnTo>
                    <a:lnTo>
                      <a:pt x="181" y="233"/>
                    </a:lnTo>
                    <a:lnTo>
                      <a:pt x="190" y="233"/>
                    </a:lnTo>
                    <a:lnTo>
                      <a:pt x="190" y="233"/>
                    </a:lnTo>
                    <a:lnTo>
                      <a:pt x="204" y="237"/>
                    </a:lnTo>
                    <a:lnTo>
                      <a:pt x="204" y="237"/>
                    </a:lnTo>
                    <a:lnTo>
                      <a:pt x="220" y="237"/>
                    </a:lnTo>
                    <a:lnTo>
                      <a:pt x="220" y="237"/>
                    </a:lnTo>
                    <a:lnTo>
                      <a:pt x="228" y="237"/>
                    </a:lnTo>
                    <a:lnTo>
                      <a:pt x="234" y="237"/>
                    </a:lnTo>
                    <a:lnTo>
                      <a:pt x="234" y="237"/>
                    </a:lnTo>
                    <a:lnTo>
                      <a:pt x="242" y="235"/>
                    </a:lnTo>
                    <a:lnTo>
                      <a:pt x="244" y="233"/>
                    </a:lnTo>
                    <a:lnTo>
                      <a:pt x="244" y="231"/>
                    </a:lnTo>
                    <a:lnTo>
                      <a:pt x="244" y="231"/>
                    </a:lnTo>
                    <a:lnTo>
                      <a:pt x="232" y="219"/>
                    </a:lnTo>
                    <a:lnTo>
                      <a:pt x="232" y="219"/>
                    </a:lnTo>
                    <a:lnTo>
                      <a:pt x="230" y="217"/>
                    </a:lnTo>
                    <a:lnTo>
                      <a:pt x="232" y="214"/>
                    </a:lnTo>
                    <a:lnTo>
                      <a:pt x="236" y="214"/>
                    </a:lnTo>
                    <a:lnTo>
                      <a:pt x="236" y="214"/>
                    </a:lnTo>
                    <a:lnTo>
                      <a:pt x="246" y="212"/>
                    </a:lnTo>
                    <a:lnTo>
                      <a:pt x="254" y="212"/>
                    </a:lnTo>
                    <a:lnTo>
                      <a:pt x="254" y="212"/>
                    </a:lnTo>
                    <a:lnTo>
                      <a:pt x="264" y="214"/>
                    </a:lnTo>
                    <a:lnTo>
                      <a:pt x="268" y="214"/>
                    </a:lnTo>
                    <a:lnTo>
                      <a:pt x="274" y="212"/>
                    </a:lnTo>
                    <a:lnTo>
                      <a:pt x="274" y="212"/>
                    </a:lnTo>
                    <a:lnTo>
                      <a:pt x="283" y="208"/>
                    </a:lnTo>
                    <a:lnTo>
                      <a:pt x="285" y="206"/>
                    </a:lnTo>
                    <a:lnTo>
                      <a:pt x="285" y="206"/>
                    </a:lnTo>
                    <a:lnTo>
                      <a:pt x="283" y="200"/>
                    </a:lnTo>
                    <a:lnTo>
                      <a:pt x="281" y="198"/>
                    </a:lnTo>
                    <a:lnTo>
                      <a:pt x="279" y="196"/>
                    </a:lnTo>
                    <a:lnTo>
                      <a:pt x="274" y="196"/>
                    </a:lnTo>
                    <a:lnTo>
                      <a:pt x="274" y="196"/>
                    </a:lnTo>
                    <a:lnTo>
                      <a:pt x="270" y="198"/>
                    </a:lnTo>
                    <a:lnTo>
                      <a:pt x="268" y="196"/>
                    </a:lnTo>
                    <a:lnTo>
                      <a:pt x="268" y="196"/>
                    </a:lnTo>
                    <a:lnTo>
                      <a:pt x="264" y="192"/>
                    </a:lnTo>
                    <a:lnTo>
                      <a:pt x="264" y="190"/>
                    </a:lnTo>
                    <a:lnTo>
                      <a:pt x="266" y="190"/>
                    </a:lnTo>
                    <a:lnTo>
                      <a:pt x="266" y="190"/>
                    </a:lnTo>
                    <a:lnTo>
                      <a:pt x="276" y="190"/>
                    </a:lnTo>
                    <a:lnTo>
                      <a:pt x="287" y="190"/>
                    </a:lnTo>
                    <a:lnTo>
                      <a:pt x="287" y="190"/>
                    </a:lnTo>
                    <a:lnTo>
                      <a:pt x="291" y="192"/>
                    </a:lnTo>
                    <a:lnTo>
                      <a:pt x="295" y="190"/>
                    </a:lnTo>
                    <a:lnTo>
                      <a:pt x="295" y="190"/>
                    </a:lnTo>
                    <a:lnTo>
                      <a:pt x="297" y="186"/>
                    </a:lnTo>
                    <a:lnTo>
                      <a:pt x="297" y="182"/>
                    </a:lnTo>
                    <a:lnTo>
                      <a:pt x="297" y="180"/>
                    </a:lnTo>
                    <a:lnTo>
                      <a:pt x="297" y="180"/>
                    </a:lnTo>
                    <a:lnTo>
                      <a:pt x="291" y="178"/>
                    </a:lnTo>
                    <a:lnTo>
                      <a:pt x="285" y="178"/>
                    </a:lnTo>
                    <a:lnTo>
                      <a:pt x="285" y="178"/>
                    </a:lnTo>
                    <a:lnTo>
                      <a:pt x="276" y="178"/>
                    </a:lnTo>
                    <a:lnTo>
                      <a:pt x="272" y="176"/>
                    </a:lnTo>
                    <a:lnTo>
                      <a:pt x="270" y="176"/>
                    </a:lnTo>
                    <a:lnTo>
                      <a:pt x="264" y="174"/>
                    </a:lnTo>
                    <a:lnTo>
                      <a:pt x="264" y="174"/>
                    </a:lnTo>
                    <a:lnTo>
                      <a:pt x="254" y="174"/>
                    </a:lnTo>
                    <a:lnTo>
                      <a:pt x="250" y="174"/>
                    </a:lnTo>
                    <a:lnTo>
                      <a:pt x="246" y="174"/>
                    </a:lnTo>
                    <a:lnTo>
                      <a:pt x="246" y="174"/>
                    </a:lnTo>
                    <a:lnTo>
                      <a:pt x="244" y="176"/>
                    </a:lnTo>
                    <a:lnTo>
                      <a:pt x="242" y="178"/>
                    </a:lnTo>
                    <a:lnTo>
                      <a:pt x="242" y="178"/>
                    </a:lnTo>
                    <a:lnTo>
                      <a:pt x="242" y="180"/>
                    </a:lnTo>
                    <a:lnTo>
                      <a:pt x="242" y="182"/>
                    </a:lnTo>
                    <a:lnTo>
                      <a:pt x="240" y="182"/>
                    </a:lnTo>
                    <a:lnTo>
                      <a:pt x="240" y="182"/>
                    </a:lnTo>
                    <a:lnTo>
                      <a:pt x="234" y="180"/>
                    </a:lnTo>
                    <a:lnTo>
                      <a:pt x="230" y="178"/>
                    </a:lnTo>
                    <a:lnTo>
                      <a:pt x="230" y="174"/>
                    </a:lnTo>
                    <a:lnTo>
                      <a:pt x="230" y="174"/>
                    </a:lnTo>
                    <a:lnTo>
                      <a:pt x="240" y="164"/>
                    </a:lnTo>
                    <a:lnTo>
                      <a:pt x="244" y="158"/>
                    </a:lnTo>
                    <a:lnTo>
                      <a:pt x="244" y="158"/>
                    </a:lnTo>
                    <a:lnTo>
                      <a:pt x="248" y="156"/>
                    </a:lnTo>
                    <a:lnTo>
                      <a:pt x="254" y="154"/>
                    </a:lnTo>
                    <a:lnTo>
                      <a:pt x="254" y="154"/>
                    </a:lnTo>
                    <a:lnTo>
                      <a:pt x="264" y="152"/>
                    </a:lnTo>
                    <a:lnTo>
                      <a:pt x="264" y="152"/>
                    </a:lnTo>
                    <a:lnTo>
                      <a:pt x="272" y="154"/>
                    </a:lnTo>
                    <a:lnTo>
                      <a:pt x="281" y="156"/>
                    </a:lnTo>
                    <a:lnTo>
                      <a:pt x="281" y="156"/>
                    </a:lnTo>
                    <a:lnTo>
                      <a:pt x="293" y="158"/>
                    </a:lnTo>
                    <a:lnTo>
                      <a:pt x="305" y="158"/>
                    </a:lnTo>
                    <a:lnTo>
                      <a:pt x="305" y="158"/>
                    </a:lnTo>
                    <a:lnTo>
                      <a:pt x="315" y="156"/>
                    </a:lnTo>
                    <a:lnTo>
                      <a:pt x="321" y="152"/>
                    </a:lnTo>
                    <a:lnTo>
                      <a:pt x="321" y="152"/>
                    </a:lnTo>
                    <a:lnTo>
                      <a:pt x="321" y="150"/>
                    </a:lnTo>
                    <a:lnTo>
                      <a:pt x="315" y="148"/>
                    </a:lnTo>
                    <a:lnTo>
                      <a:pt x="315" y="148"/>
                    </a:lnTo>
                    <a:lnTo>
                      <a:pt x="309" y="146"/>
                    </a:lnTo>
                    <a:lnTo>
                      <a:pt x="305" y="144"/>
                    </a:lnTo>
                    <a:lnTo>
                      <a:pt x="305" y="144"/>
                    </a:lnTo>
                    <a:lnTo>
                      <a:pt x="299" y="142"/>
                    </a:lnTo>
                    <a:lnTo>
                      <a:pt x="299" y="140"/>
                    </a:lnTo>
                    <a:lnTo>
                      <a:pt x="303" y="138"/>
                    </a:lnTo>
                    <a:lnTo>
                      <a:pt x="303" y="138"/>
                    </a:lnTo>
                    <a:lnTo>
                      <a:pt x="315" y="136"/>
                    </a:lnTo>
                    <a:lnTo>
                      <a:pt x="323" y="138"/>
                    </a:lnTo>
                    <a:lnTo>
                      <a:pt x="323" y="138"/>
                    </a:lnTo>
                    <a:lnTo>
                      <a:pt x="333" y="142"/>
                    </a:lnTo>
                    <a:lnTo>
                      <a:pt x="333" y="142"/>
                    </a:lnTo>
                    <a:lnTo>
                      <a:pt x="337" y="144"/>
                    </a:lnTo>
                    <a:lnTo>
                      <a:pt x="343" y="146"/>
                    </a:lnTo>
                    <a:lnTo>
                      <a:pt x="343" y="146"/>
                    </a:lnTo>
                    <a:lnTo>
                      <a:pt x="355" y="144"/>
                    </a:lnTo>
                    <a:lnTo>
                      <a:pt x="355" y="144"/>
                    </a:lnTo>
                    <a:lnTo>
                      <a:pt x="359" y="140"/>
                    </a:lnTo>
                    <a:lnTo>
                      <a:pt x="363" y="136"/>
                    </a:lnTo>
                    <a:lnTo>
                      <a:pt x="363" y="136"/>
                    </a:lnTo>
                    <a:lnTo>
                      <a:pt x="361" y="134"/>
                    </a:lnTo>
                    <a:lnTo>
                      <a:pt x="359" y="132"/>
                    </a:lnTo>
                    <a:lnTo>
                      <a:pt x="355" y="132"/>
                    </a:lnTo>
                    <a:lnTo>
                      <a:pt x="355" y="132"/>
                    </a:lnTo>
                    <a:lnTo>
                      <a:pt x="351" y="132"/>
                    </a:lnTo>
                    <a:lnTo>
                      <a:pt x="347" y="128"/>
                    </a:lnTo>
                    <a:lnTo>
                      <a:pt x="343" y="126"/>
                    </a:lnTo>
                    <a:lnTo>
                      <a:pt x="343" y="126"/>
                    </a:lnTo>
                    <a:lnTo>
                      <a:pt x="367" y="128"/>
                    </a:lnTo>
                    <a:lnTo>
                      <a:pt x="367" y="128"/>
                    </a:lnTo>
                    <a:lnTo>
                      <a:pt x="372" y="128"/>
                    </a:lnTo>
                    <a:lnTo>
                      <a:pt x="376" y="126"/>
                    </a:lnTo>
                    <a:lnTo>
                      <a:pt x="376" y="126"/>
                    </a:lnTo>
                    <a:lnTo>
                      <a:pt x="376" y="126"/>
                    </a:lnTo>
                    <a:lnTo>
                      <a:pt x="380" y="126"/>
                    </a:lnTo>
                    <a:lnTo>
                      <a:pt x="376" y="124"/>
                    </a:lnTo>
                    <a:lnTo>
                      <a:pt x="376" y="124"/>
                    </a:lnTo>
                    <a:lnTo>
                      <a:pt x="367" y="117"/>
                    </a:lnTo>
                    <a:lnTo>
                      <a:pt x="367" y="115"/>
                    </a:lnTo>
                    <a:lnTo>
                      <a:pt x="369" y="115"/>
                    </a:lnTo>
                    <a:lnTo>
                      <a:pt x="369" y="115"/>
                    </a:lnTo>
                    <a:lnTo>
                      <a:pt x="376" y="113"/>
                    </a:lnTo>
                    <a:lnTo>
                      <a:pt x="380" y="113"/>
                    </a:lnTo>
                    <a:lnTo>
                      <a:pt x="380" y="113"/>
                    </a:lnTo>
                    <a:lnTo>
                      <a:pt x="390" y="115"/>
                    </a:lnTo>
                    <a:lnTo>
                      <a:pt x="390" y="115"/>
                    </a:lnTo>
                    <a:lnTo>
                      <a:pt x="394" y="113"/>
                    </a:lnTo>
                    <a:lnTo>
                      <a:pt x="394" y="113"/>
                    </a:lnTo>
                    <a:lnTo>
                      <a:pt x="404" y="105"/>
                    </a:lnTo>
                    <a:lnTo>
                      <a:pt x="404" y="105"/>
                    </a:lnTo>
                    <a:lnTo>
                      <a:pt x="420" y="99"/>
                    </a:lnTo>
                    <a:lnTo>
                      <a:pt x="420" y="99"/>
                    </a:lnTo>
                    <a:lnTo>
                      <a:pt x="428" y="95"/>
                    </a:lnTo>
                    <a:lnTo>
                      <a:pt x="440" y="91"/>
                    </a:lnTo>
                    <a:lnTo>
                      <a:pt x="440" y="91"/>
                    </a:lnTo>
                    <a:lnTo>
                      <a:pt x="446" y="87"/>
                    </a:lnTo>
                    <a:lnTo>
                      <a:pt x="452" y="83"/>
                    </a:lnTo>
                    <a:lnTo>
                      <a:pt x="452" y="83"/>
                    </a:lnTo>
                    <a:lnTo>
                      <a:pt x="473" y="79"/>
                    </a:lnTo>
                    <a:lnTo>
                      <a:pt x="473" y="79"/>
                    </a:lnTo>
                    <a:lnTo>
                      <a:pt x="479" y="75"/>
                    </a:lnTo>
                    <a:lnTo>
                      <a:pt x="481" y="75"/>
                    </a:lnTo>
                    <a:lnTo>
                      <a:pt x="479" y="73"/>
                    </a:lnTo>
                    <a:lnTo>
                      <a:pt x="479" y="73"/>
                    </a:lnTo>
                    <a:lnTo>
                      <a:pt x="473" y="69"/>
                    </a:lnTo>
                    <a:lnTo>
                      <a:pt x="469" y="69"/>
                    </a:lnTo>
                    <a:lnTo>
                      <a:pt x="464" y="69"/>
                    </a:lnTo>
                    <a:lnTo>
                      <a:pt x="464" y="69"/>
                    </a:lnTo>
                    <a:lnTo>
                      <a:pt x="460" y="71"/>
                    </a:lnTo>
                    <a:lnTo>
                      <a:pt x="460" y="71"/>
                    </a:lnTo>
                    <a:lnTo>
                      <a:pt x="458" y="73"/>
                    </a:lnTo>
                    <a:lnTo>
                      <a:pt x="450" y="75"/>
                    </a:lnTo>
                    <a:lnTo>
                      <a:pt x="450" y="75"/>
                    </a:lnTo>
                    <a:lnTo>
                      <a:pt x="430" y="77"/>
                    </a:lnTo>
                    <a:lnTo>
                      <a:pt x="420" y="77"/>
                    </a:lnTo>
                    <a:lnTo>
                      <a:pt x="420" y="77"/>
                    </a:lnTo>
                    <a:lnTo>
                      <a:pt x="414" y="79"/>
                    </a:lnTo>
                    <a:lnTo>
                      <a:pt x="406" y="81"/>
                    </a:lnTo>
                    <a:lnTo>
                      <a:pt x="406" y="81"/>
                    </a:lnTo>
                    <a:lnTo>
                      <a:pt x="398" y="87"/>
                    </a:lnTo>
                    <a:lnTo>
                      <a:pt x="392" y="89"/>
                    </a:lnTo>
                    <a:lnTo>
                      <a:pt x="392" y="89"/>
                    </a:lnTo>
                    <a:lnTo>
                      <a:pt x="388" y="89"/>
                    </a:lnTo>
                    <a:lnTo>
                      <a:pt x="386" y="87"/>
                    </a:lnTo>
                    <a:lnTo>
                      <a:pt x="386" y="85"/>
                    </a:lnTo>
                    <a:lnTo>
                      <a:pt x="386" y="85"/>
                    </a:lnTo>
                    <a:lnTo>
                      <a:pt x="388" y="83"/>
                    </a:lnTo>
                    <a:lnTo>
                      <a:pt x="394" y="79"/>
                    </a:lnTo>
                    <a:lnTo>
                      <a:pt x="394" y="79"/>
                    </a:lnTo>
                    <a:lnTo>
                      <a:pt x="400" y="77"/>
                    </a:lnTo>
                    <a:lnTo>
                      <a:pt x="402" y="75"/>
                    </a:lnTo>
                    <a:lnTo>
                      <a:pt x="402" y="75"/>
                    </a:lnTo>
                    <a:lnTo>
                      <a:pt x="398" y="73"/>
                    </a:lnTo>
                    <a:lnTo>
                      <a:pt x="400" y="73"/>
                    </a:lnTo>
                    <a:lnTo>
                      <a:pt x="410" y="71"/>
                    </a:lnTo>
                    <a:lnTo>
                      <a:pt x="410" y="71"/>
                    </a:lnTo>
                    <a:lnTo>
                      <a:pt x="432" y="69"/>
                    </a:lnTo>
                    <a:lnTo>
                      <a:pt x="442" y="67"/>
                    </a:lnTo>
                    <a:lnTo>
                      <a:pt x="442" y="67"/>
                    </a:lnTo>
                    <a:lnTo>
                      <a:pt x="452" y="63"/>
                    </a:lnTo>
                    <a:lnTo>
                      <a:pt x="452" y="63"/>
                    </a:lnTo>
                    <a:lnTo>
                      <a:pt x="471" y="63"/>
                    </a:lnTo>
                    <a:lnTo>
                      <a:pt x="471" y="63"/>
                    </a:lnTo>
                    <a:lnTo>
                      <a:pt x="489" y="61"/>
                    </a:lnTo>
                    <a:lnTo>
                      <a:pt x="489" y="61"/>
                    </a:lnTo>
                    <a:lnTo>
                      <a:pt x="503" y="57"/>
                    </a:lnTo>
                    <a:lnTo>
                      <a:pt x="503" y="57"/>
                    </a:lnTo>
                    <a:lnTo>
                      <a:pt x="511" y="55"/>
                    </a:lnTo>
                    <a:lnTo>
                      <a:pt x="523" y="51"/>
                    </a:lnTo>
                    <a:lnTo>
                      <a:pt x="523" y="51"/>
                    </a:lnTo>
                    <a:lnTo>
                      <a:pt x="531" y="45"/>
                    </a:lnTo>
                    <a:lnTo>
                      <a:pt x="537" y="39"/>
                    </a:lnTo>
                    <a:lnTo>
                      <a:pt x="537" y="39"/>
                    </a:lnTo>
                    <a:lnTo>
                      <a:pt x="539" y="37"/>
                    </a:lnTo>
                    <a:lnTo>
                      <a:pt x="539" y="33"/>
                    </a:lnTo>
                    <a:lnTo>
                      <a:pt x="535" y="31"/>
                    </a:lnTo>
                    <a:lnTo>
                      <a:pt x="531" y="29"/>
                    </a:lnTo>
                    <a:lnTo>
                      <a:pt x="531" y="29"/>
                    </a:lnTo>
                    <a:lnTo>
                      <a:pt x="523" y="29"/>
                    </a:lnTo>
                    <a:lnTo>
                      <a:pt x="515" y="29"/>
                    </a:lnTo>
                    <a:lnTo>
                      <a:pt x="515" y="29"/>
                    </a:lnTo>
                    <a:lnTo>
                      <a:pt x="503" y="29"/>
                    </a:lnTo>
                    <a:lnTo>
                      <a:pt x="499" y="26"/>
                    </a:lnTo>
                    <a:lnTo>
                      <a:pt x="499" y="26"/>
                    </a:lnTo>
                    <a:lnTo>
                      <a:pt x="499" y="26"/>
                    </a:lnTo>
                    <a:lnTo>
                      <a:pt x="497" y="22"/>
                    </a:lnTo>
                    <a:lnTo>
                      <a:pt x="497" y="20"/>
                    </a:lnTo>
                    <a:lnTo>
                      <a:pt x="495" y="18"/>
                    </a:lnTo>
                    <a:lnTo>
                      <a:pt x="495" y="18"/>
                    </a:lnTo>
                    <a:lnTo>
                      <a:pt x="489" y="14"/>
                    </a:lnTo>
                    <a:lnTo>
                      <a:pt x="483" y="12"/>
                    </a:lnTo>
                    <a:lnTo>
                      <a:pt x="483" y="12"/>
                    </a:lnTo>
                    <a:lnTo>
                      <a:pt x="477" y="12"/>
                    </a:lnTo>
                    <a:lnTo>
                      <a:pt x="469" y="12"/>
                    </a:lnTo>
                    <a:lnTo>
                      <a:pt x="469" y="12"/>
                    </a:lnTo>
                    <a:lnTo>
                      <a:pt x="452" y="16"/>
                    </a:lnTo>
                    <a:lnTo>
                      <a:pt x="452" y="16"/>
                    </a:lnTo>
                    <a:lnTo>
                      <a:pt x="448" y="16"/>
                    </a:lnTo>
                    <a:lnTo>
                      <a:pt x="446" y="16"/>
                    </a:lnTo>
                    <a:lnTo>
                      <a:pt x="442" y="16"/>
                    </a:lnTo>
                    <a:lnTo>
                      <a:pt x="434" y="18"/>
                    </a:lnTo>
                    <a:lnTo>
                      <a:pt x="434" y="18"/>
                    </a:lnTo>
                    <a:lnTo>
                      <a:pt x="424" y="22"/>
                    </a:lnTo>
                    <a:lnTo>
                      <a:pt x="416" y="24"/>
                    </a:lnTo>
                    <a:lnTo>
                      <a:pt x="410" y="24"/>
                    </a:lnTo>
                    <a:lnTo>
                      <a:pt x="410" y="24"/>
                    </a:lnTo>
                    <a:lnTo>
                      <a:pt x="416" y="20"/>
                    </a:lnTo>
                    <a:lnTo>
                      <a:pt x="422" y="16"/>
                    </a:lnTo>
                    <a:lnTo>
                      <a:pt x="428" y="12"/>
                    </a:lnTo>
                    <a:lnTo>
                      <a:pt x="428" y="12"/>
                    </a:lnTo>
                    <a:lnTo>
                      <a:pt x="424" y="10"/>
                    </a:lnTo>
                    <a:lnTo>
                      <a:pt x="420" y="8"/>
                    </a:lnTo>
                    <a:lnTo>
                      <a:pt x="414" y="8"/>
                    </a:lnTo>
                    <a:lnTo>
                      <a:pt x="414" y="8"/>
                    </a:lnTo>
                    <a:lnTo>
                      <a:pt x="400" y="8"/>
                    </a:lnTo>
                    <a:lnTo>
                      <a:pt x="390" y="6"/>
                    </a:lnTo>
                    <a:lnTo>
                      <a:pt x="390" y="6"/>
                    </a:lnTo>
                    <a:lnTo>
                      <a:pt x="384" y="6"/>
                    </a:lnTo>
                    <a:lnTo>
                      <a:pt x="378" y="2"/>
                    </a:lnTo>
                    <a:lnTo>
                      <a:pt x="378" y="2"/>
                    </a:lnTo>
                    <a:lnTo>
                      <a:pt x="372" y="0"/>
                    </a:lnTo>
                    <a:lnTo>
                      <a:pt x="369" y="0"/>
                    </a:lnTo>
                    <a:lnTo>
                      <a:pt x="365" y="2"/>
                    </a:lnTo>
                    <a:lnTo>
                      <a:pt x="365" y="2"/>
                    </a:lnTo>
                    <a:lnTo>
                      <a:pt x="363" y="6"/>
                    </a:lnTo>
                    <a:lnTo>
                      <a:pt x="359" y="8"/>
                    </a:lnTo>
                    <a:lnTo>
                      <a:pt x="359" y="8"/>
                    </a:lnTo>
                    <a:lnTo>
                      <a:pt x="353" y="10"/>
                    </a:lnTo>
                    <a:lnTo>
                      <a:pt x="349" y="10"/>
                    </a:lnTo>
                    <a:lnTo>
                      <a:pt x="349" y="10"/>
                    </a:lnTo>
                    <a:lnTo>
                      <a:pt x="347" y="4"/>
                    </a:lnTo>
                    <a:lnTo>
                      <a:pt x="347" y="2"/>
                    </a:lnTo>
                    <a:lnTo>
                      <a:pt x="343" y="2"/>
                    </a:lnTo>
                    <a:lnTo>
                      <a:pt x="343" y="2"/>
                    </a:lnTo>
                    <a:lnTo>
                      <a:pt x="333" y="4"/>
                    </a:lnTo>
                    <a:lnTo>
                      <a:pt x="327" y="6"/>
                    </a:lnTo>
                    <a:lnTo>
                      <a:pt x="323" y="6"/>
                    </a:lnTo>
                    <a:lnTo>
                      <a:pt x="323" y="6"/>
                    </a:lnTo>
                    <a:lnTo>
                      <a:pt x="325" y="12"/>
                    </a:lnTo>
                    <a:lnTo>
                      <a:pt x="327" y="16"/>
                    </a:lnTo>
                    <a:lnTo>
                      <a:pt x="327" y="16"/>
                    </a:lnTo>
                    <a:lnTo>
                      <a:pt x="331" y="16"/>
                    </a:lnTo>
                    <a:lnTo>
                      <a:pt x="333" y="18"/>
                    </a:lnTo>
                    <a:lnTo>
                      <a:pt x="333" y="20"/>
                    </a:lnTo>
                    <a:lnTo>
                      <a:pt x="333" y="20"/>
                    </a:lnTo>
                    <a:lnTo>
                      <a:pt x="329" y="20"/>
                    </a:lnTo>
                    <a:lnTo>
                      <a:pt x="323" y="20"/>
                    </a:lnTo>
                    <a:lnTo>
                      <a:pt x="323" y="20"/>
                    </a:lnTo>
                    <a:lnTo>
                      <a:pt x="319" y="16"/>
                    </a:lnTo>
                    <a:lnTo>
                      <a:pt x="315" y="14"/>
                    </a:lnTo>
                    <a:lnTo>
                      <a:pt x="315" y="14"/>
                    </a:lnTo>
                    <a:lnTo>
                      <a:pt x="307" y="10"/>
                    </a:lnTo>
                    <a:lnTo>
                      <a:pt x="303" y="6"/>
                    </a:lnTo>
                    <a:lnTo>
                      <a:pt x="303" y="6"/>
                    </a:lnTo>
                    <a:lnTo>
                      <a:pt x="283" y="4"/>
                    </a:lnTo>
                    <a:lnTo>
                      <a:pt x="270" y="4"/>
                    </a:lnTo>
                    <a:lnTo>
                      <a:pt x="262" y="4"/>
                    </a:lnTo>
                    <a:lnTo>
                      <a:pt x="262" y="4"/>
                    </a:lnTo>
                    <a:lnTo>
                      <a:pt x="258" y="8"/>
                    </a:lnTo>
                    <a:lnTo>
                      <a:pt x="258" y="10"/>
                    </a:lnTo>
                    <a:lnTo>
                      <a:pt x="262" y="14"/>
                    </a:lnTo>
                    <a:lnTo>
                      <a:pt x="262" y="14"/>
                    </a:lnTo>
                    <a:lnTo>
                      <a:pt x="268" y="18"/>
                    </a:lnTo>
                    <a:lnTo>
                      <a:pt x="274" y="20"/>
                    </a:lnTo>
                    <a:lnTo>
                      <a:pt x="274" y="20"/>
                    </a:lnTo>
                    <a:lnTo>
                      <a:pt x="270" y="26"/>
                    </a:lnTo>
                    <a:lnTo>
                      <a:pt x="266" y="29"/>
                    </a:lnTo>
                    <a:lnTo>
                      <a:pt x="260" y="29"/>
                    </a:lnTo>
                    <a:lnTo>
                      <a:pt x="260" y="29"/>
                    </a:lnTo>
                    <a:lnTo>
                      <a:pt x="254" y="22"/>
                    </a:lnTo>
                    <a:lnTo>
                      <a:pt x="246" y="16"/>
                    </a:lnTo>
                    <a:lnTo>
                      <a:pt x="246" y="16"/>
                    </a:lnTo>
                    <a:lnTo>
                      <a:pt x="242" y="14"/>
                    </a:lnTo>
                    <a:lnTo>
                      <a:pt x="240" y="14"/>
                    </a:lnTo>
                    <a:lnTo>
                      <a:pt x="234" y="14"/>
                    </a:lnTo>
                    <a:lnTo>
                      <a:pt x="234" y="14"/>
                    </a:lnTo>
                    <a:lnTo>
                      <a:pt x="224" y="14"/>
                    </a:lnTo>
                    <a:lnTo>
                      <a:pt x="216" y="12"/>
                    </a:lnTo>
                    <a:lnTo>
                      <a:pt x="210" y="12"/>
                    </a:lnTo>
                    <a:lnTo>
                      <a:pt x="208" y="12"/>
                    </a:lnTo>
                    <a:lnTo>
                      <a:pt x="208" y="12"/>
                    </a:lnTo>
                    <a:lnTo>
                      <a:pt x="206" y="14"/>
                    </a:lnTo>
                    <a:lnTo>
                      <a:pt x="208" y="16"/>
                    </a:lnTo>
                    <a:lnTo>
                      <a:pt x="212" y="16"/>
                    </a:lnTo>
                    <a:lnTo>
                      <a:pt x="220" y="18"/>
                    </a:lnTo>
                    <a:lnTo>
                      <a:pt x="220" y="18"/>
                    </a:lnTo>
                    <a:lnTo>
                      <a:pt x="218" y="20"/>
                    </a:lnTo>
                    <a:lnTo>
                      <a:pt x="210" y="20"/>
                    </a:lnTo>
                    <a:lnTo>
                      <a:pt x="210" y="20"/>
                    </a:lnTo>
                    <a:lnTo>
                      <a:pt x="192" y="20"/>
                    </a:lnTo>
                    <a:lnTo>
                      <a:pt x="192" y="20"/>
                    </a:lnTo>
                    <a:lnTo>
                      <a:pt x="179" y="24"/>
                    </a:lnTo>
                    <a:lnTo>
                      <a:pt x="179" y="24"/>
                    </a:lnTo>
                    <a:lnTo>
                      <a:pt x="175" y="24"/>
                    </a:lnTo>
                    <a:lnTo>
                      <a:pt x="173" y="24"/>
                    </a:lnTo>
                    <a:lnTo>
                      <a:pt x="173" y="24"/>
                    </a:lnTo>
                    <a:lnTo>
                      <a:pt x="171" y="26"/>
                    </a:lnTo>
                    <a:lnTo>
                      <a:pt x="165" y="31"/>
                    </a:lnTo>
                    <a:lnTo>
                      <a:pt x="165" y="31"/>
                    </a:lnTo>
                    <a:lnTo>
                      <a:pt x="157" y="33"/>
                    </a:lnTo>
                    <a:lnTo>
                      <a:pt x="155" y="35"/>
                    </a:lnTo>
                    <a:lnTo>
                      <a:pt x="157" y="35"/>
                    </a:lnTo>
                    <a:lnTo>
                      <a:pt x="157" y="35"/>
                    </a:lnTo>
                    <a:lnTo>
                      <a:pt x="161" y="37"/>
                    </a:lnTo>
                    <a:lnTo>
                      <a:pt x="169" y="37"/>
                    </a:lnTo>
                    <a:lnTo>
                      <a:pt x="169" y="37"/>
                    </a:lnTo>
                    <a:lnTo>
                      <a:pt x="186" y="41"/>
                    </a:lnTo>
                    <a:lnTo>
                      <a:pt x="186" y="41"/>
                    </a:lnTo>
                    <a:lnTo>
                      <a:pt x="196" y="47"/>
                    </a:lnTo>
                    <a:lnTo>
                      <a:pt x="196" y="47"/>
                    </a:lnTo>
                    <a:lnTo>
                      <a:pt x="210" y="53"/>
                    </a:lnTo>
                    <a:lnTo>
                      <a:pt x="210" y="53"/>
                    </a:lnTo>
                    <a:lnTo>
                      <a:pt x="216" y="53"/>
                    </a:lnTo>
                    <a:lnTo>
                      <a:pt x="220" y="55"/>
                    </a:lnTo>
                    <a:lnTo>
                      <a:pt x="218" y="57"/>
                    </a:lnTo>
                    <a:lnTo>
                      <a:pt x="218" y="57"/>
                    </a:lnTo>
                    <a:lnTo>
                      <a:pt x="212" y="59"/>
                    </a:lnTo>
                    <a:lnTo>
                      <a:pt x="206" y="59"/>
                    </a:lnTo>
                    <a:lnTo>
                      <a:pt x="196" y="57"/>
                    </a:lnTo>
                    <a:lnTo>
                      <a:pt x="196" y="57"/>
                    </a:lnTo>
                    <a:lnTo>
                      <a:pt x="177" y="51"/>
                    </a:lnTo>
                    <a:lnTo>
                      <a:pt x="167" y="49"/>
                    </a:lnTo>
                    <a:lnTo>
                      <a:pt x="167" y="49"/>
                    </a:lnTo>
                    <a:lnTo>
                      <a:pt x="165" y="49"/>
                    </a:lnTo>
                    <a:lnTo>
                      <a:pt x="163" y="47"/>
                    </a:lnTo>
                    <a:lnTo>
                      <a:pt x="161" y="45"/>
                    </a:lnTo>
                    <a:lnTo>
                      <a:pt x="157" y="45"/>
                    </a:lnTo>
                    <a:lnTo>
                      <a:pt x="157" y="45"/>
                    </a:lnTo>
                    <a:lnTo>
                      <a:pt x="151" y="45"/>
                    </a:lnTo>
                    <a:lnTo>
                      <a:pt x="149" y="43"/>
                    </a:lnTo>
                    <a:lnTo>
                      <a:pt x="143" y="39"/>
                    </a:lnTo>
                    <a:lnTo>
                      <a:pt x="143" y="39"/>
                    </a:lnTo>
                    <a:lnTo>
                      <a:pt x="137" y="35"/>
                    </a:lnTo>
                    <a:lnTo>
                      <a:pt x="135" y="33"/>
                    </a:lnTo>
                    <a:lnTo>
                      <a:pt x="131" y="31"/>
                    </a:lnTo>
                    <a:lnTo>
                      <a:pt x="131" y="31"/>
                    </a:lnTo>
                    <a:lnTo>
                      <a:pt x="121" y="29"/>
                    </a:lnTo>
                    <a:lnTo>
                      <a:pt x="119" y="29"/>
                    </a:lnTo>
                    <a:lnTo>
                      <a:pt x="115" y="29"/>
                    </a:lnTo>
                    <a:lnTo>
                      <a:pt x="115" y="29"/>
                    </a:lnTo>
                    <a:lnTo>
                      <a:pt x="107" y="33"/>
                    </a:lnTo>
                    <a:lnTo>
                      <a:pt x="103" y="35"/>
                    </a:lnTo>
                    <a:lnTo>
                      <a:pt x="103" y="35"/>
                    </a:lnTo>
                    <a:lnTo>
                      <a:pt x="99" y="41"/>
                    </a:lnTo>
                    <a:lnTo>
                      <a:pt x="95" y="43"/>
                    </a:lnTo>
                    <a:lnTo>
                      <a:pt x="88" y="45"/>
                    </a:lnTo>
                    <a:lnTo>
                      <a:pt x="88" y="45"/>
                    </a:lnTo>
                    <a:lnTo>
                      <a:pt x="86" y="45"/>
                    </a:lnTo>
                    <a:lnTo>
                      <a:pt x="86" y="45"/>
                    </a:lnTo>
                    <a:lnTo>
                      <a:pt x="90" y="45"/>
                    </a:lnTo>
                    <a:lnTo>
                      <a:pt x="93" y="47"/>
                    </a:lnTo>
                    <a:lnTo>
                      <a:pt x="88" y="49"/>
                    </a:lnTo>
                    <a:lnTo>
                      <a:pt x="88" y="49"/>
                    </a:lnTo>
                    <a:lnTo>
                      <a:pt x="78" y="55"/>
                    </a:lnTo>
                    <a:lnTo>
                      <a:pt x="72" y="55"/>
                    </a:lnTo>
                    <a:lnTo>
                      <a:pt x="72" y="55"/>
                    </a:lnTo>
                    <a:lnTo>
                      <a:pt x="44" y="55"/>
                    </a:lnTo>
                    <a:lnTo>
                      <a:pt x="44" y="55"/>
                    </a:lnTo>
                    <a:lnTo>
                      <a:pt x="40" y="55"/>
                    </a:lnTo>
                    <a:lnTo>
                      <a:pt x="40" y="55"/>
                    </a:lnTo>
                    <a:lnTo>
                      <a:pt x="38" y="55"/>
                    </a:lnTo>
                    <a:lnTo>
                      <a:pt x="38" y="55"/>
                    </a:lnTo>
                    <a:lnTo>
                      <a:pt x="34" y="57"/>
                    </a:lnTo>
                    <a:lnTo>
                      <a:pt x="30" y="57"/>
                    </a:lnTo>
                    <a:lnTo>
                      <a:pt x="30" y="57"/>
                    </a:lnTo>
                    <a:lnTo>
                      <a:pt x="26" y="59"/>
                    </a:lnTo>
                    <a:lnTo>
                      <a:pt x="20" y="59"/>
                    </a:lnTo>
                    <a:lnTo>
                      <a:pt x="20" y="59"/>
                    </a:lnTo>
                    <a:lnTo>
                      <a:pt x="12" y="59"/>
                    </a:lnTo>
                    <a:lnTo>
                      <a:pt x="6" y="59"/>
                    </a:lnTo>
                    <a:lnTo>
                      <a:pt x="2" y="57"/>
                    </a:lnTo>
                    <a:lnTo>
                      <a:pt x="0" y="59"/>
                    </a:lnTo>
                    <a:lnTo>
                      <a:pt x="0" y="59"/>
                    </a:lnTo>
                    <a:lnTo>
                      <a:pt x="0" y="65"/>
                    </a:lnTo>
                    <a:lnTo>
                      <a:pt x="0" y="67"/>
                    </a:lnTo>
                    <a:lnTo>
                      <a:pt x="6" y="69"/>
                    </a:lnTo>
                    <a:lnTo>
                      <a:pt x="6" y="6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4" name="Freeform 363"/>
              <p:cNvSpPr>
                <a:spLocks/>
              </p:cNvSpPr>
              <p:nvPr/>
            </p:nvSpPr>
            <p:spPr bwMode="auto">
              <a:xfrm>
                <a:off x="750" y="946"/>
                <a:ext cx="114" cy="89"/>
              </a:xfrm>
              <a:custGeom>
                <a:avLst/>
                <a:gdLst/>
                <a:ahLst/>
                <a:cxnLst>
                  <a:cxn ang="0">
                    <a:pos x="49" y="67"/>
                  </a:cxn>
                  <a:cxn ang="0">
                    <a:pos x="57" y="75"/>
                  </a:cxn>
                  <a:cxn ang="0">
                    <a:pos x="63" y="81"/>
                  </a:cxn>
                  <a:cxn ang="0">
                    <a:pos x="63" y="83"/>
                  </a:cxn>
                  <a:cxn ang="0">
                    <a:pos x="71" y="89"/>
                  </a:cxn>
                  <a:cxn ang="0">
                    <a:pos x="73" y="89"/>
                  </a:cxn>
                  <a:cxn ang="0">
                    <a:pos x="81" y="81"/>
                  </a:cxn>
                  <a:cxn ang="0">
                    <a:pos x="81" y="75"/>
                  </a:cxn>
                  <a:cxn ang="0">
                    <a:pos x="83" y="69"/>
                  </a:cxn>
                  <a:cxn ang="0">
                    <a:pos x="93" y="77"/>
                  </a:cxn>
                  <a:cxn ang="0">
                    <a:pos x="101" y="77"/>
                  </a:cxn>
                  <a:cxn ang="0">
                    <a:pos x="110" y="69"/>
                  </a:cxn>
                  <a:cxn ang="0">
                    <a:pos x="114" y="63"/>
                  </a:cxn>
                  <a:cxn ang="0">
                    <a:pos x="101" y="42"/>
                  </a:cxn>
                  <a:cxn ang="0">
                    <a:pos x="106" y="40"/>
                  </a:cxn>
                  <a:cxn ang="0">
                    <a:pos x="99" y="38"/>
                  </a:cxn>
                  <a:cxn ang="0">
                    <a:pos x="83" y="34"/>
                  </a:cxn>
                  <a:cxn ang="0">
                    <a:pos x="83" y="34"/>
                  </a:cxn>
                  <a:cxn ang="0">
                    <a:pos x="85" y="24"/>
                  </a:cxn>
                  <a:cxn ang="0">
                    <a:pos x="91" y="20"/>
                  </a:cxn>
                  <a:cxn ang="0">
                    <a:pos x="97" y="18"/>
                  </a:cxn>
                  <a:cxn ang="0">
                    <a:pos x="99" y="14"/>
                  </a:cxn>
                  <a:cxn ang="0">
                    <a:pos x="99" y="2"/>
                  </a:cxn>
                  <a:cxn ang="0">
                    <a:pos x="95" y="2"/>
                  </a:cxn>
                  <a:cxn ang="0">
                    <a:pos x="93" y="4"/>
                  </a:cxn>
                  <a:cxn ang="0">
                    <a:pos x="89" y="2"/>
                  </a:cxn>
                  <a:cxn ang="0">
                    <a:pos x="81" y="0"/>
                  </a:cxn>
                  <a:cxn ang="0">
                    <a:pos x="75" y="2"/>
                  </a:cxn>
                  <a:cxn ang="0">
                    <a:pos x="71" y="4"/>
                  </a:cxn>
                  <a:cxn ang="0">
                    <a:pos x="73" y="10"/>
                  </a:cxn>
                  <a:cxn ang="0">
                    <a:pos x="71" y="10"/>
                  </a:cxn>
                  <a:cxn ang="0">
                    <a:pos x="59" y="12"/>
                  </a:cxn>
                  <a:cxn ang="0">
                    <a:pos x="57" y="10"/>
                  </a:cxn>
                  <a:cxn ang="0">
                    <a:pos x="57" y="4"/>
                  </a:cxn>
                  <a:cxn ang="0">
                    <a:pos x="53" y="0"/>
                  </a:cxn>
                  <a:cxn ang="0">
                    <a:pos x="41" y="2"/>
                  </a:cxn>
                  <a:cxn ang="0">
                    <a:pos x="35" y="6"/>
                  </a:cxn>
                  <a:cxn ang="0">
                    <a:pos x="31" y="10"/>
                  </a:cxn>
                  <a:cxn ang="0">
                    <a:pos x="29" y="16"/>
                  </a:cxn>
                  <a:cxn ang="0">
                    <a:pos x="29" y="22"/>
                  </a:cxn>
                  <a:cxn ang="0">
                    <a:pos x="33" y="26"/>
                  </a:cxn>
                  <a:cxn ang="0">
                    <a:pos x="41" y="28"/>
                  </a:cxn>
                  <a:cxn ang="0">
                    <a:pos x="51" y="30"/>
                  </a:cxn>
                  <a:cxn ang="0">
                    <a:pos x="51" y="32"/>
                  </a:cxn>
                  <a:cxn ang="0">
                    <a:pos x="35" y="40"/>
                  </a:cxn>
                  <a:cxn ang="0">
                    <a:pos x="29" y="42"/>
                  </a:cxn>
                  <a:cxn ang="0">
                    <a:pos x="21" y="38"/>
                  </a:cxn>
                  <a:cxn ang="0">
                    <a:pos x="19" y="36"/>
                  </a:cxn>
                  <a:cxn ang="0">
                    <a:pos x="17" y="32"/>
                  </a:cxn>
                  <a:cxn ang="0">
                    <a:pos x="13" y="32"/>
                  </a:cxn>
                  <a:cxn ang="0">
                    <a:pos x="0" y="40"/>
                  </a:cxn>
                  <a:cxn ang="0">
                    <a:pos x="0" y="44"/>
                  </a:cxn>
                  <a:cxn ang="0">
                    <a:pos x="6" y="53"/>
                  </a:cxn>
                  <a:cxn ang="0">
                    <a:pos x="10" y="57"/>
                  </a:cxn>
                  <a:cxn ang="0">
                    <a:pos x="25" y="63"/>
                  </a:cxn>
                  <a:cxn ang="0">
                    <a:pos x="31" y="61"/>
                  </a:cxn>
                  <a:cxn ang="0">
                    <a:pos x="39" y="61"/>
                  </a:cxn>
                  <a:cxn ang="0">
                    <a:pos x="43" y="63"/>
                  </a:cxn>
                  <a:cxn ang="0">
                    <a:pos x="47" y="63"/>
                  </a:cxn>
                  <a:cxn ang="0">
                    <a:pos x="49" y="67"/>
                  </a:cxn>
                </a:cxnLst>
                <a:rect l="0" t="0" r="r" b="b"/>
                <a:pathLst>
                  <a:path w="114" h="89">
                    <a:moveTo>
                      <a:pt x="49" y="67"/>
                    </a:moveTo>
                    <a:lnTo>
                      <a:pt x="49" y="67"/>
                    </a:lnTo>
                    <a:lnTo>
                      <a:pt x="53" y="71"/>
                    </a:lnTo>
                    <a:lnTo>
                      <a:pt x="57" y="75"/>
                    </a:lnTo>
                    <a:lnTo>
                      <a:pt x="61" y="77"/>
                    </a:lnTo>
                    <a:lnTo>
                      <a:pt x="63" y="81"/>
                    </a:lnTo>
                    <a:lnTo>
                      <a:pt x="63" y="81"/>
                    </a:lnTo>
                    <a:lnTo>
                      <a:pt x="63" y="83"/>
                    </a:lnTo>
                    <a:lnTo>
                      <a:pt x="65" y="85"/>
                    </a:lnTo>
                    <a:lnTo>
                      <a:pt x="71" y="89"/>
                    </a:lnTo>
                    <a:lnTo>
                      <a:pt x="71" y="89"/>
                    </a:lnTo>
                    <a:lnTo>
                      <a:pt x="73" y="89"/>
                    </a:lnTo>
                    <a:lnTo>
                      <a:pt x="77" y="87"/>
                    </a:lnTo>
                    <a:lnTo>
                      <a:pt x="81" y="81"/>
                    </a:lnTo>
                    <a:lnTo>
                      <a:pt x="81" y="81"/>
                    </a:lnTo>
                    <a:lnTo>
                      <a:pt x="81" y="75"/>
                    </a:lnTo>
                    <a:lnTo>
                      <a:pt x="83" y="69"/>
                    </a:lnTo>
                    <a:lnTo>
                      <a:pt x="83" y="69"/>
                    </a:lnTo>
                    <a:lnTo>
                      <a:pt x="89" y="75"/>
                    </a:lnTo>
                    <a:lnTo>
                      <a:pt x="93" y="77"/>
                    </a:lnTo>
                    <a:lnTo>
                      <a:pt x="97" y="79"/>
                    </a:lnTo>
                    <a:lnTo>
                      <a:pt x="101" y="77"/>
                    </a:lnTo>
                    <a:lnTo>
                      <a:pt x="101" y="77"/>
                    </a:lnTo>
                    <a:lnTo>
                      <a:pt x="110" y="69"/>
                    </a:lnTo>
                    <a:lnTo>
                      <a:pt x="114" y="63"/>
                    </a:lnTo>
                    <a:lnTo>
                      <a:pt x="114" y="63"/>
                    </a:lnTo>
                    <a:lnTo>
                      <a:pt x="101" y="42"/>
                    </a:lnTo>
                    <a:lnTo>
                      <a:pt x="101" y="42"/>
                    </a:lnTo>
                    <a:lnTo>
                      <a:pt x="106" y="42"/>
                    </a:lnTo>
                    <a:lnTo>
                      <a:pt x="106" y="40"/>
                    </a:lnTo>
                    <a:lnTo>
                      <a:pt x="99" y="38"/>
                    </a:lnTo>
                    <a:lnTo>
                      <a:pt x="99" y="38"/>
                    </a:lnTo>
                    <a:lnTo>
                      <a:pt x="85" y="36"/>
                    </a:lnTo>
                    <a:lnTo>
                      <a:pt x="83" y="34"/>
                    </a:lnTo>
                    <a:lnTo>
                      <a:pt x="83" y="34"/>
                    </a:lnTo>
                    <a:lnTo>
                      <a:pt x="83" y="34"/>
                    </a:lnTo>
                    <a:lnTo>
                      <a:pt x="83" y="28"/>
                    </a:lnTo>
                    <a:lnTo>
                      <a:pt x="85" y="24"/>
                    </a:lnTo>
                    <a:lnTo>
                      <a:pt x="91" y="20"/>
                    </a:lnTo>
                    <a:lnTo>
                      <a:pt x="91" y="20"/>
                    </a:lnTo>
                    <a:lnTo>
                      <a:pt x="95" y="20"/>
                    </a:lnTo>
                    <a:lnTo>
                      <a:pt x="97" y="18"/>
                    </a:lnTo>
                    <a:lnTo>
                      <a:pt x="99" y="14"/>
                    </a:lnTo>
                    <a:lnTo>
                      <a:pt x="99" y="14"/>
                    </a:lnTo>
                    <a:lnTo>
                      <a:pt x="99" y="4"/>
                    </a:lnTo>
                    <a:lnTo>
                      <a:pt x="99" y="2"/>
                    </a:lnTo>
                    <a:lnTo>
                      <a:pt x="95" y="2"/>
                    </a:lnTo>
                    <a:lnTo>
                      <a:pt x="95" y="2"/>
                    </a:lnTo>
                    <a:lnTo>
                      <a:pt x="93" y="4"/>
                    </a:lnTo>
                    <a:lnTo>
                      <a:pt x="93" y="4"/>
                    </a:lnTo>
                    <a:lnTo>
                      <a:pt x="89" y="2"/>
                    </a:lnTo>
                    <a:lnTo>
                      <a:pt x="89" y="2"/>
                    </a:lnTo>
                    <a:lnTo>
                      <a:pt x="83" y="0"/>
                    </a:lnTo>
                    <a:lnTo>
                      <a:pt x="81" y="0"/>
                    </a:lnTo>
                    <a:lnTo>
                      <a:pt x="81" y="0"/>
                    </a:lnTo>
                    <a:lnTo>
                      <a:pt x="75" y="2"/>
                    </a:lnTo>
                    <a:lnTo>
                      <a:pt x="71" y="4"/>
                    </a:lnTo>
                    <a:lnTo>
                      <a:pt x="71" y="4"/>
                    </a:lnTo>
                    <a:lnTo>
                      <a:pt x="73" y="8"/>
                    </a:lnTo>
                    <a:lnTo>
                      <a:pt x="73" y="10"/>
                    </a:lnTo>
                    <a:lnTo>
                      <a:pt x="71" y="10"/>
                    </a:lnTo>
                    <a:lnTo>
                      <a:pt x="71" y="10"/>
                    </a:lnTo>
                    <a:lnTo>
                      <a:pt x="63" y="12"/>
                    </a:lnTo>
                    <a:lnTo>
                      <a:pt x="59" y="12"/>
                    </a:lnTo>
                    <a:lnTo>
                      <a:pt x="57" y="10"/>
                    </a:lnTo>
                    <a:lnTo>
                      <a:pt x="57" y="10"/>
                    </a:lnTo>
                    <a:lnTo>
                      <a:pt x="57" y="8"/>
                    </a:lnTo>
                    <a:lnTo>
                      <a:pt x="57" y="4"/>
                    </a:lnTo>
                    <a:lnTo>
                      <a:pt x="55" y="0"/>
                    </a:lnTo>
                    <a:lnTo>
                      <a:pt x="53" y="0"/>
                    </a:lnTo>
                    <a:lnTo>
                      <a:pt x="53" y="0"/>
                    </a:lnTo>
                    <a:lnTo>
                      <a:pt x="41" y="2"/>
                    </a:lnTo>
                    <a:lnTo>
                      <a:pt x="37" y="4"/>
                    </a:lnTo>
                    <a:lnTo>
                      <a:pt x="35" y="6"/>
                    </a:lnTo>
                    <a:lnTo>
                      <a:pt x="35" y="6"/>
                    </a:lnTo>
                    <a:lnTo>
                      <a:pt x="31" y="10"/>
                    </a:lnTo>
                    <a:lnTo>
                      <a:pt x="29" y="16"/>
                    </a:lnTo>
                    <a:lnTo>
                      <a:pt x="29" y="16"/>
                    </a:lnTo>
                    <a:lnTo>
                      <a:pt x="27" y="20"/>
                    </a:lnTo>
                    <a:lnTo>
                      <a:pt x="29" y="22"/>
                    </a:lnTo>
                    <a:lnTo>
                      <a:pt x="33" y="26"/>
                    </a:lnTo>
                    <a:lnTo>
                      <a:pt x="33" y="26"/>
                    </a:lnTo>
                    <a:lnTo>
                      <a:pt x="41" y="28"/>
                    </a:lnTo>
                    <a:lnTo>
                      <a:pt x="41" y="28"/>
                    </a:lnTo>
                    <a:lnTo>
                      <a:pt x="49" y="30"/>
                    </a:lnTo>
                    <a:lnTo>
                      <a:pt x="51" y="30"/>
                    </a:lnTo>
                    <a:lnTo>
                      <a:pt x="51" y="32"/>
                    </a:lnTo>
                    <a:lnTo>
                      <a:pt x="51" y="32"/>
                    </a:lnTo>
                    <a:lnTo>
                      <a:pt x="41" y="40"/>
                    </a:lnTo>
                    <a:lnTo>
                      <a:pt x="35" y="40"/>
                    </a:lnTo>
                    <a:lnTo>
                      <a:pt x="35" y="40"/>
                    </a:lnTo>
                    <a:lnTo>
                      <a:pt x="29" y="42"/>
                    </a:lnTo>
                    <a:lnTo>
                      <a:pt x="25" y="42"/>
                    </a:lnTo>
                    <a:lnTo>
                      <a:pt x="21" y="38"/>
                    </a:lnTo>
                    <a:lnTo>
                      <a:pt x="21" y="38"/>
                    </a:lnTo>
                    <a:lnTo>
                      <a:pt x="19" y="36"/>
                    </a:lnTo>
                    <a:lnTo>
                      <a:pt x="19" y="32"/>
                    </a:lnTo>
                    <a:lnTo>
                      <a:pt x="17" y="32"/>
                    </a:lnTo>
                    <a:lnTo>
                      <a:pt x="13" y="32"/>
                    </a:lnTo>
                    <a:lnTo>
                      <a:pt x="13" y="32"/>
                    </a:lnTo>
                    <a:lnTo>
                      <a:pt x="4" y="36"/>
                    </a:lnTo>
                    <a:lnTo>
                      <a:pt x="0" y="40"/>
                    </a:lnTo>
                    <a:lnTo>
                      <a:pt x="0" y="40"/>
                    </a:lnTo>
                    <a:lnTo>
                      <a:pt x="0" y="44"/>
                    </a:lnTo>
                    <a:lnTo>
                      <a:pt x="0" y="47"/>
                    </a:lnTo>
                    <a:lnTo>
                      <a:pt x="6" y="53"/>
                    </a:lnTo>
                    <a:lnTo>
                      <a:pt x="6" y="53"/>
                    </a:lnTo>
                    <a:lnTo>
                      <a:pt x="10" y="57"/>
                    </a:lnTo>
                    <a:lnTo>
                      <a:pt x="15" y="61"/>
                    </a:lnTo>
                    <a:lnTo>
                      <a:pt x="25" y="63"/>
                    </a:lnTo>
                    <a:lnTo>
                      <a:pt x="25" y="63"/>
                    </a:lnTo>
                    <a:lnTo>
                      <a:pt x="31" y="61"/>
                    </a:lnTo>
                    <a:lnTo>
                      <a:pt x="33" y="61"/>
                    </a:lnTo>
                    <a:lnTo>
                      <a:pt x="39" y="61"/>
                    </a:lnTo>
                    <a:lnTo>
                      <a:pt x="39" y="61"/>
                    </a:lnTo>
                    <a:lnTo>
                      <a:pt x="43" y="63"/>
                    </a:lnTo>
                    <a:lnTo>
                      <a:pt x="45" y="63"/>
                    </a:lnTo>
                    <a:lnTo>
                      <a:pt x="47" y="63"/>
                    </a:lnTo>
                    <a:lnTo>
                      <a:pt x="49" y="67"/>
                    </a:lnTo>
                    <a:lnTo>
                      <a:pt x="49" y="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5" name="Freeform 364"/>
              <p:cNvSpPr>
                <a:spLocks/>
              </p:cNvSpPr>
              <p:nvPr/>
            </p:nvSpPr>
            <p:spPr bwMode="auto">
              <a:xfrm>
                <a:off x="876" y="942"/>
                <a:ext cx="87" cy="69"/>
              </a:xfrm>
              <a:custGeom>
                <a:avLst/>
                <a:gdLst/>
                <a:ahLst/>
                <a:cxnLst>
                  <a:cxn ang="0">
                    <a:pos x="87" y="14"/>
                  </a:cxn>
                  <a:cxn ang="0">
                    <a:pos x="87" y="14"/>
                  </a:cxn>
                  <a:cxn ang="0">
                    <a:pos x="87" y="10"/>
                  </a:cxn>
                  <a:cxn ang="0">
                    <a:pos x="87" y="8"/>
                  </a:cxn>
                  <a:cxn ang="0">
                    <a:pos x="85" y="6"/>
                  </a:cxn>
                  <a:cxn ang="0">
                    <a:pos x="85" y="6"/>
                  </a:cxn>
                  <a:cxn ang="0">
                    <a:pos x="79" y="6"/>
                  </a:cxn>
                  <a:cxn ang="0">
                    <a:pos x="77" y="4"/>
                  </a:cxn>
                  <a:cxn ang="0">
                    <a:pos x="77" y="4"/>
                  </a:cxn>
                  <a:cxn ang="0">
                    <a:pos x="68" y="4"/>
                  </a:cxn>
                  <a:cxn ang="0">
                    <a:pos x="60" y="0"/>
                  </a:cxn>
                  <a:cxn ang="0">
                    <a:pos x="60" y="0"/>
                  </a:cxn>
                  <a:cxn ang="0">
                    <a:pos x="58" y="0"/>
                  </a:cxn>
                  <a:cxn ang="0">
                    <a:pos x="58" y="2"/>
                  </a:cxn>
                  <a:cxn ang="0">
                    <a:pos x="58" y="2"/>
                  </a:cxn>
                  <a:cxn ang="0">
                    <a:pos x="52" y="2"/>
                  </a:cxn>
                  <a:cxn ang="0">
                    <a:pos x="52" y="2"/>
                  </a:cxn>
                  <a:cxn ang="0">
                    <a:pos x="40" y="2"/>
                  </a:cxn>
                  <a:cxn ang="0">
                    <a:pos x="28" y="2"/>
                  </a:cxn>
                  <a:cxn ang="0">
                    <a:pos x="28" y="2"/>
                  </a:cxn>
                  <a:cxn ang="0">
                    <a:pos x="16" y="2"/>
                  </a:cxn>
                  <a:cxn ang="0">
                    <a:pos x="12" y="4"/>
                  </a:cxn>
                  <a:cxn ang="0">
                    <a:pos x="12" y="4"/>
                  </a:cxn>
                  <a:cxn ang="0">
                    <a:pos x="10" y="14"/>
                  </a:cxn>
                  <a:cxn ang="0">
                    <a:pos x="10" y="14"/>
                  </a:cxn>
                  <a:cxn ang="0">
                    <a:pos x="2" y="28"/>
                  </a:cxn>
                  <a:cxn ang="0">
                    <a:pos x="2" y="34"/>
                  </a:cxn>
                  <a:cxn ang="0">
                    <a:pos x="2" y="34"/>
                  </a:cxn>
                  <a:cxn ang="0">
                    <a:pos x="0" y="34"/>
                  </a:cxn>
                  <a:cxn ang="0">
                    <a:pos x="2" y="36"/>
                  </a:cxn>
                  <a:cxn ang="0">
                    <a:pos x="2" y="36"/>
                  </a:cxn>
                  <a:cxn ang="0">
                    <a:pos x="6" y="51"/>
                  </a:cxn>
                  <a:cxn ang="0">
                    <a:pos x="6" y="51"/>
                  </a:cxn>
                  <a:cxn ang="0">
                    <a:pos x="6" y="51"/>
                  </a:cxn>
                  <a:cxn ang="0">
                    <a:pos x="10" y="57"/>
                  </a:cxn>
                  <a:cxn ang="0">
                    <a:pos x="10" y="57"/>
                  </a:cxn>
                  <a:cxn ang="0">
                    <a:pos x="10" y="61"/>
                  </a:cxn>
                  <a:cxn ang="0">
                    <a:pos x="8" y="61"/>
                  </a:cxn>
                  <a:cxn ang="0">
                    <a:pos x="12" y="63"/>
                  </a:cxn>
                  <a:cxn ang="0">
                    <a:pos x="12" y="63"/>
                  </a:cxn>
                  <a:cxn ang="0">
                    <a:pos x="22" y="69"/>
                  </a:cxn>
                  <a:cxn ang="0">
                    <a:pos x="24" y="69"/>
                  </a:cxn>
                  <a:cxn ang="0">
                    <a:pos x="26" y="67"/>
                  </a:cxn>
                  <a:cxn ang="0">
                    <a:pos x="26" y="67"/>
                  </a:cxn>
                  <a:cxn ang="0">
                    <a:pos x="34" y="59"/>
                  </a:cxn>
                  <a:cxn ang="0">
                    <a:pos x="34" y="57"/>
                  </a:cxn>
                  <a:cxn ang="0">
                    <a:pos x="34" y="53"/>
                  </a:cxn>
                  <a:cxn ang="0">
                    <a:pos x="34" y="53"/>
                  </a:cxn>
                  <a:cxn ang="0">
                    <a:pos x="28" y="48"/>
                  </a:cxn>
                  <a:cxn ang="0">
                    <a:pos x="30" y="46"/>
                  </a:cxn>
                  <a:cxn ang="0">
                    <a:pos x="30" y="46"/>
                  </a:cxn>
                  <a:cxn ang="0">
                    <a:pos x="32" y="46"/>
                  </a:cxn>
                  <a:cxn ang="0">
                    <a:pos x="38" y="44"/>
                  </a:cxn>
                  <a:cxn ang="0">
                    <a:pos x="38" y="44"/>
                  </a:cxn>
                  <a:cxn ang="0">
                    <a:pos x="54" y="44"/>
                  </a:cxn>
                  <a:cxn ang="0">
                    <a:pos x="54" y="44"/>
                  </a:cxn>
                  <a:cxn ang="0">
                    <a:pos x="62" y="44"/>
                  </a:cxn>
                  <a:cxn ang="0">
                    <a:pos x="64" y="42"/>
                  </a:cxn>
                  <a:cxn ang="0">
                    <a:pos x="64" y="42"/>
                  </a:cxn>
                  <a:cxn ang="0">
                    <a:pos x="83" y="22"/>
                  </a:cxn>
                  <a:cxn ang="0">
                    <a:pos x="87" y="16"/>
                  </a:cxn>
                  <a:cxn ang="0">
                    <a:pos x="87" y="14"/>
                  </a:cxn>
                  <a:cxn ang="0">
                    <a:pos x="87" y="14"/>
                  </a:cxn>
                </a:cxnLst>
                <a:rect l="0" t="0" r="r" b="b"/>
                <a:pathLst>
                  <a:path w="87" h="69">
                    <a:moveTo>
                      <a:pt x="87" y="14"/>
                    </a:moveTo>
                    <a:lnTo>
                      <a:pt x="87" y="14"/>
                    </a:lnTo>
                    <a:lnTo>
                      <a:pt x="87" y="10"/>
                    </a:lnTo>
                    <a:lnTo>
                      <a:pt x="87" y="8"/>
                    </a:lnTo>
                    <a:lnTo>
                      <a:pt x="85" y="6"/>
                    </a:lnTo>
                    <a:lnTo>
                      <a:pt x="85" y="6"/>
                    </a:lnTo>
                    <a:lnTo>
                      <a:pt x="79" y="6"/>
                    </a:lnTo>
                    <a:lnTo>
                      <a:pt x="77" y="4"/>
                    </a:lnTo>
                    <a:lnTo>
                      <a:pt x="77" y="4"/>
                    </a:lnTo>
                    <a:lnTo>
                      <a:pt x="68" y="4"/>
                    </a:lnTo>
                    <a:lnTo>
                      <a:pt x="60" y="0"/>
                    </a:lnTo>
                    <a:lnTo>
                      <a:pt x="60" y="0"/>
                    </a:lnTo>
                    <a:lnTo>
                      <a:pt x="58" y="0"/>
                    </a:lnTo>
                    <a:lnTo>
                      <a:pt x="58" y="2"/>
                    </a:lnTo>
                    <a:lnTo>
                      <a:pt x="58" y="2"/>
                    </a:lnTo>
                    <a:lnTo>
                      <a:pt x="52" y="2"/>
                    </a:lnTo>
                    <a:lnTo>
                      <a:pt x="52" y="2"/>
                    </a:lnTo>
                    <a:lnTo>
                      <a:pt x="40" y="2"/>
                    </a:lnTo>
                    <a:lnTo>
                      <a:pt x="28" y="2"/>
                    </a:lnTo>
                    <a:lnTo>
                      <a:pt x="28" y="2"/>
                    </a:lnTo>
                    <a:lnTo>
                      <a:pt x="16" y="2"/>
                    </a:lnTo>
                    <a:lnTo>
                      <a:pt x="12" y="4"/>
                    </a:lnTo>
                    <a:lnTo>
                      <a:pt x="12" y="4"/>
                    </a:lnTo>
                    <a:lnTo>
                      <a:pt x="10" y="14"/>
                    </a:lnTo>
                    <a:lnTo>
                      <a:pt x="10" y="14"/>
                    </a:lnTo>
                    <a:lnTo>
                      <a:pt x="2" y="28"/>
                    </a:lnTo>
                    <a:lnTo>
                      <a:pt x="2" y="34"/>
                    </a:lnTo>
                    <a:lnTo>
                      <a:pt x="2" y="34"/>
                    </a:lnTo>
                    <a:lnTo>
                      <a:pt x="0" y="34"/>
                    </a:lnTo>
                    <a:lnTo>
                      <a:pt x="2" y="36"/>
                    </a:lnTo>
                    <a:lnTo>
                      <a:pt x="2" y="36"/>
                    </a:lnTo>
                    <a:lnTo>
                      <a:pt x="6" y="51"/>
                    </a:lnTo>
                    <a:lnTo>
                      <a:pt x="6" y="51"/>
                    </a:lnTo>
                    <a:lnTo>
                      <a:pt x="6" y="51"/>
                    </a:lnTo>
                    <a:lnTo>
                      <a:pt x="10" y="57"/>
                    </a:lnTo>
                    <a:lnTo>
                      <a:pt x="10" y="57"/>
                    </a:lnTo>
                    <a:lnTo>
                      <a:pt x="10" y="61"/>
                    </a:lnTo>
                    <a:lnTo>
                      <a:pt x="8" y="61"/>
                    </a:lnTo>
                    <a:lnTo>
                      <a:pt x="12" y="63"/>
                    </a:lnTo>
                    <a:lnTo>
                      <a:pt x="12" y="63"/>
                    </a:lnTo>
                    <a:lnTo>
                      <a:pt x="22" y="69"/>
                    </a:lnTo>
                    <a:lnTo>
                      <a:pt x="24" y="69"/>
                    </a:lnTo>
                    <a:lnTo>
                      <a:pt x="26" y="67"/>
                    </a:lnTo>
                    <a:lnTo>
                      <a:pt x="26" y="67"/>
                    </a:lnTo>
                    <a:lnTo>
                      <a:pt x="34" y="59"/>
                    </a:lnTo>
                    <a:lnTo>
                      <a:pt x="34" y="57"/>
                    </a:lnTo>
                    <a:lnTo>
                      <a:pt x="34" y="53"/>
                    </a:lnTo>
                    <a:lnTo>
                      <a:pt x="34" y="53"/>
                    </a:lnTo>
                    <a:lnTo>
                      <a:pt x="28" y="48"/>
                    </a:lnTo>
                    <a:lnTo>
                      <a:pt x="30" y="46"/>
                    </a:lnTo>
                    <a:lnTo>
                      <a:pt x="30" y="46"/>
                    </a:lnTo>
                    <a:lnTo>
                      <a:pt x="32" y="46"/>
                    </a:lnTo>
                    <a:lnTo>
                      <a:pt x="38" y="44"/>
                    </a:lnTo>
                    <a:lnTo>
                      <a:pt x="38" y="44"/>
                    </a:lnTo>
                    <a:lnTo>
                      <a:pt x="54" y="44"/>
                    </a:lnTo>
                    <a:lnTo>
                      <a:pt x="54" y="44"/>
                    </a:lnTo>
                    <a:lnTo>
                      <a:pt x="62" y="44"/>
                    </a:lnTo>
                    <a:lnTo>
                      <a:pt x="64" y="42"/>
                    </a:lnTo>
                    <a:lnTo>
                      <a:pt x="64" y="42"/>
                    </a:lnTo>
                    <a:lnTo>
                      <a:pt x="83" y="22"/>
                    </a:lnTo>
                    <a:lnTo>
                      <a:pt x="87" y="16"/>
                    </a:lnTo>
                    <a:lnTo>
                      <a:pt x="87" y="14"/>
                    </a:lnTo>
                    <a:lnTo>
                      <a:pt x="87"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Freeform 365"/>
              <p:cNvSpPr>
                <a:spLocks/>
              </p:cNvSpPr>
              <p:nvPr/>
            </p:nvSpPr>
            <p:spPr bwMode="auto">
              <a:xfrm>
                <a:off x="862" y="1019"/>
                <a:ext cx="76" cy="77"/>
              </a:xfrm>
              <a:custGeom>
                <a:avLst/>
                <a:gdLst/>
                <a:ahLst/>
                <a:cxnLst>
                  <a:cxn ang="0">
                    <a:pos x="22" y="66"/>
                  </a:cxn>
                  <a:cxn ang="0">
                    <a:pos x="30" y="66"/>
                  </a:cxn>
                  <a:cxn ang="0">
                    <a:pos x="34" y="69"/>
                  </a:cxn>
                  <a:cxn ang="0">
                    <a:pos x="38" y="71"/>
                  </a:cxn>
                  <a:cxn ang="0">
                    <a:pos x="42" y="75"/>
                  </a:cxn>
                  <a:cxn ang="0">
                    <a:pos x="46" y="75"/>
                  </a:cxn>
                  <a:cxn ang="0">
                    <a:pos x="54" y="73"/>
                  </a:cxn>
                  <a:cxn ang="0">
                    <a:pos x="56" y="73"/>
                  </a:cxn>
                  <a:cxn ang="0">
                    <a:pos x="60" y="77"/>
                  </a:cxn>
                  <a:cxn ang="0">
                    <a:pos x="64" y="75"/>
                  </a:cxn>
                  <a:cxn ang="0">
                    <a:pos x="70" y="58"/>
                  </a:cxn>
                  <a:cxn ang="0">
                    <a:pos x="76" y="54"/>
                  </a:cxn>
                  <a:cxn ang="0">
                    <a:pos x="76" y="50"/>
                  </a:cxn>
                  <a:cxn ang="0">
                    <a:pos x="72" y="42"/>
                  </a:cxn>
                  <a:cxn ang="0">
                    <a:pos x="66" y="28"/>
                  </a:cxn>
                  <a:cxn ang="0">
                    <a:pos x="64" y="22"/>
                  </a:cxn>
                  <a:cxn ang="0">
                    <a:pos x="62" y="16"/>
                  </a:cxn>
                  <a:cxn ang="0">
                    <a:pos x="48" y="4"/>
                  </a:cxn>
                  <a:cxn ang="0">
                    <a:pos x="40" y="0"/>
                  </a:cxn>
                  <a:cxn ang="0">
                    <a:pos x="28" y="2"/>
                  </a:cxn>
                  <a:cxn ang="0">
                    <a:pos x="22" y="2"/>
                  </a:cxn>
                  <a:cxn ang="0">
                    <a:pos x="18" y="8"/>
                  </a:cxn>
                  <a:cxn ang="0">
                    <a:pos x="18" y="10"/>
                  </a:cxn>
                  <a:cxn ang="0">
                    <a:pos x="20" y="12"/>
                  </a:cxn>
                  <a:cxn ang="0">
                    <a:pos x="20" y="14"/>
                  </a:cxn>
                  <a:cxn ang="0">
                    <a:pos x="10" y="16"/>
                  </a:cxn>
                  <a:cxn ang="0">
                    <a:pos x="6" y="18"/>
                  </a:cxn>
                  <a:cxn ang="0">
                    <a:pos x="0" y="30"/>
                  </a:cxn>
                  <a:cxn ang="0">
                    <a:pos x="2" y="34"/>
                  </a:cxn>
                  <a:cxn ang="0">
                    <a:pos x="10" y="38"/>
                  </a:cxn>
                  <a:cxn ang="0">
                    <a:pos x="12" y="38"/>
                  </a:cxn>
                  <a:cxn ang="0">
                    <a:pos x="12" y="44"/>
                  </a:cxn>
                  <a:cxn ang="0">
                    <a:pos x="10" y="46"/>
                  </a:cxn>
                  <a:cxn ang="0">
                    <a:pos x="4" y="48"/>
                  </a:cxn>
                  <a:cxn ang="0">
                    <a:pos x="4" y="48"/>
                  </a:cxn>
                  <a:cxn ang="0">
                    <a:pos x="6" y="54"/>
                  </a:cxn>
                  <a:cxn ang="0">
                    <a:pos x="10" y="60"/>
                  </a:cxn>
                  <a:cxn ang="0">
                    <a:pos x="12" y="62"/>
                  </a:cxn>
                  <a:cxn ang="0">
                    <a:pos x="22" y="66"/>
                  </a:cxn>
                </a:cxnLst>
                <a:rect l="0" t="0" r="r" b="b"/>
                <a:pathLst>
                  <a:path w="76" h="77">
                    <a:moveTo>
                      <a:pt x="22" y="66"/>
                    </a:moveTo>
                    <a:lnTo>
                      <a:pt x="22" y="66"/>
                    </a:lnTo>
                    <a:lnTo>
                      <a:pt x="28" y="69"/>
                    </a:lnTo>
                    <a:lnTo>
                      <a:pt x="30" y="66"/>
                    </a:lnTo>
                    <a:lnTo>
                      <a:pt x="30" y="66"/>
                    </a:lnTo>
                    <a:lnTo>
                      <a:pt x="34" y="69"/>
                    </a:lnTo>
                    <a:lnTo>
                      <a:pt x="38" y="71"/>
                    </a:lnTo>
                    <a:lnTo>
                      <a:pt x="38" y="71"/>
                    </a:lnTo>
                    <a:lnTo>
                      <a:pt x="40" y="73"/>
                    </a:lnTo>
                    <a:lnTo>
                      <a:pt x="42" y="75"/>
                    </a:lnTo>
                    <a:lnTo>
                      <a:pt x="46" y="75"/>
                    </a:lnTo>
                    <a:lnTo>
                      <a:pt x="46" y="75"/>
                    </a:lnTo>
                    <a:lnTo>
                      <a:pt x="52" y="73"/>
                    </a:lnTo>
                    <a:lnTo>
                      <a:pt x="54" y="73"/>
                    </a:lnTo>
                    <a:lnTo>
                      <a:pt x="56" y="73"/>
                    </a:lnTo>
                    <a:lnTo>
                      <a:pt x="56" y="73"/>
                    </a:lnTo>
                    <a:lnTo>
                      <a:pt x="58" y="77"/>
                    </a:lnTo>
                    <a:lnTo>
                      <a:pt x="60" y="77"/>
                    </a:lnTo>
                    <a:lnTo>
                      <a:pt x="64" y="75"/>
                    </a:lnTo>
                    <a:lnTo>
                      <a:pt x="64" y="75"/>
                    </a:lnTo>
                    <a:lnTo>
                      <a:pt x="70" y="58"/>
                    </a:lnTo>
                    <a:lnTo>
                      <a:pt x="70" y="58"/>
                    </a:lnTo>
                    <a:lnTo>
                      <a:pt x="74" y="56"/>
                    </a:lnTo>
                    <a:lnTo>
                      <a:pt x="76" y="54"/>
                    </a:lnTo>
                    <a:lnTo>
                      <a:pt x="76" y="50"/>
                    </a:lnTo>
                    <a:lnTo>
                      <a:pt x="76" y="50"/>
                    </a:lnTo>
                    <a:lnTo>
                      <a:pt x="72" y="42"/>
                    </a:lnTo>
                    <a:lnTo>
                      <a:pt x="72" y="42"/>
                    </a:lnTo>
                    <a:lnTo>
                      <a:pt x="68" y="34"/>
                    </a:lnTo>
                    <a:lnTo>
                      <a:pt x="66" y="28"/>
                    </a:lnTo>
                    <a:lnTo>
                      <a:pt x="66" y="28"/>
                    </a:lnTo>
                    <a:lnTo>
                      <a:pt x="64" y="22"/>
                    </a:lnTo>
                    <a:lnTo>
                      <a:pt x="62" y="16"/>
                    </a:lnTo>
                    <a:lnTo>
                      <a:pt x="62" y="16"/>
                    </a:lnTo>
                    <a:lnTo>
                      <a:pt x="54" y="8"/>
                    </a:lnTo>
                    <a:lnTo>
                      <a:pt x="48" y="4"/>
                    </a:lnTo>
                    <a:lnTo>
                      <a:pt x="48" y="4"/>
                    </a:lnTo>
                    <a:lnTo>
                      <a:pt x="40" y="0"/>
                    </a:lnTo>
                    <a:lnTo>
                      <a:pt x="40" y="0"/>
                    </a:lnTo>
                    <a:lnTo>
                      <a:pt x="28" y="2"/>
                    </a:lnTo>
                    <a:lnTo>
                      <a:pt x="22" y="2"/>
                    </a:lnTo>
                    <a:lnTo>
                      <a:pt x="22" y="2"/>
                    </a:lnTo>
                    <a:lnTo>
                      <a:pt x="18" y="6"/>
                    </a:lnTo>
                    <a:lnTo>
                      <a:pt x="18" y="8"/>
                    </a:lnTo>
                    <a:lnTo>
                      <a:pt x="18" y="10"/>
                    </a:lnTo>
                    <a:lnTo>
                      <a:pt x="18" y="10"/>
                    </a:lnTo>
                    <a:lnTo>
                      <a:pt x="20" y="12"/>
                    </a:lnTo>
                    <a:lnTo>
                      <a:pt x="20" y="12"/>
                    </a:lnTo>
                    <a:lnTo>
                      <a:pt x="20" y="14"/>
                    </a:lnTo>
                    <a:lnTo>
                      <a:pt x="20" y="14"/>
                    </a:lnTo>
                    <a:lnTo>
                      <a:pt x="14" y="16"/>
                    </a:lnTo>
                    <a:lnTo>
                      <a:pt x="10" y="16"/>
                    </a:lnTo>
                    <a:lnTo>
                      <a:pt x="6" y="16"/>
                    </a:lnTo>
                    <a:lnTo>
                      <a:pt x="6" y="18"/>
                    </a:lnTo>
                    <a:lnTo>
                      <a:pt x="6" y="18"/>
                    </a:lnTo>
                    <a:lnTo>
                      <a:pt x="0" y="30"/>
                    </a:lnTo>
                    <a:lnTo>
                      <a:pt x="0" y="34"/>
                    </a:lnTo>
                    <a:lnTo>
                      <a:pt x="2" y="34"/>
                    </a:lnTo>
                    <a:lnTo>
                      <a:pt x="2" y="34"/>
                    </a:lnTo>
                    <a:lnTo>
                      <a:pt x="10" y="38"/>
                    </a:lnTo>
                    <a:lnTo>
                      <a:pt x="10" y="38"/>
                    </a:lnTo>
                    <a:lnTo>
                      <a:pt x="12" y="38"/>
                    </a:lnTo>
                    <a:lnTo>
                      <a:pt x="12" y="40"/>
                    </a:lnTo>
                    <a:lnTo>
                      <a:pt x="12" y="44"/>
                    </a:lnTo>
                    <a:lnTo>
                      <a:pt x="12" y="44"/>
                    </a:lnTo>
                    <a:lnTo>
                      <a:pt x="10" y="46"/>
                    </a:lnTo>
                    <a:lnTo>
                      <a:pt x="6" y="46"/>
                    </a:lnTo>
                    <a:lnTo>
                      <a:pt x="4" y="48"/>
                    </a:lnTo>
                    <a:lnTo>
                      <a:pt x="4" y="48"/>
                    </a:lnTo>
                    <a:lnTo>
                      <a:pt x="4" y="48"/>
                    </a:lnTo>
                    <a:lnTo>
                      <a:pt x="4" y="52"/>
                    </a:lnTo>
                    <a:lnTo>
                      <a:pt x="6" y="54"/>
                    </a:lnTo>
                    <a:lnTo>
                      <a:pt x="6" y="54"/>
                    </a:lnTo>
                    <a:lnTo>
                      <a:pt x="10" y="60"/>
                    </a:lnTo>
                    <a:lnTo>
                      <a:pt x="12" y="62"/>
                    </a:lnTo>
                    <a:lnTo>
                      <a:pt x="12" y="62"/>
                    </a:lnTo>
                    <a:lnTo>
                      <a:pt x="16" y="66"/>
                    </a:lnTo>
                    <a:lnTo>
                      <a:pt x="22" y="66"/>
                    </a:lnTo>
                    <a:lnTo>
                      <a:pt x="22"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Freeform 366"/>
              <p:cNvSpPr>
                <a:spLocks/>
              </p:cNvSpPr>
              <p:nvPr/>
            </p:nvSpPr>
            <p:spPr bwMode="auto">
              <a:xfrm>
                <a:off x="817" y="1081"/>
                <a:ext cx="55" cy="45"/>
              </a:xfrm>
              <a:custGeom>
                <a:avLst/>
                <a:gdLst/>
                <a:ahLst/>
                <a:cxnLst>
                  <a:cxn ang="0">
                    <a:pos x="53" y="27"/>
                  </a:cxn>
                  <a:cxn ang="0">
                    <a:pos x="53" y="27"/>
                  </a:cxn>
                  <a:cxn ang="0">
                    <a:pos x="41" y="13"/>
                  </a:cxn>
                  <a:cxn ang="0">
                    <a:pos x="41" y="13"/>
                  </a:cxn>
                  <a:cxn ang="0">
                    <a:pos x="34" y="9"/>
                  </a:cxn>
                  <a:cxn ang="0">
                    <a:pos x="34" y="9"/>
                  </a:cxn>
                  <a:cxn ang="0">
                    <a:pos x="28" y="4"/>
                  </a:cxn>
                  <a:cxn ang="0">
                    <a:pos x="26" y="2"/>
                  </a:cxn>
                  <a:cxn ang="0">
                    <a:pos x="26" y="2"/>
                  </a:cxn>
                  <a:cxn ang="0">
                    <a:pos x="22" y="0"/>
                  </a:cxn>
                  <a:cxn ang="0">
                    <a:pos x="18" y="0"/>
                  </a:cxn>
                  <a:cxn ang="0">
                    <a:pos x="18" y="0"/>
                  </a:cxn>
                  <a:cxn ang="0">
                    <a:pos x="18" y="0"/>
                  </a:cxn>
                  <a:cxn ang="0">
                    <a:pos x="14" y="11"/>
                  </a:cxn>
                  <a:cxn ang="0">
                    <a:pos x="14" y="15"/>
                  </a:cxn>
                  <a:cxn ang="0">
                    <a:pos x="14" y="15"/>
                  </a:cxn>
                  <a:cxn ang="0">
                    <a:pos x="8" y="19"/>
                  </a:cxn>
                  <a:cxn ang="0">
                    <a:pos x="8" y="19"/>
                  </a:cxn>
                  <a:cxn ang="0">
                    <a:pos x="4" y="23"/>
                  </a:cxn>
                  <a:cxn ang="0">
                    <a:pos x="4" y="25"/>
                  </a:cxn>
                  <a:cxn ang="0">
                    <a:pos x="4" y="25"/>
                  </a:cxn>
                  <a:cxn ang="0">
                    <a:pos x="0" y="31"/>
                  </a:cxn>
                  <a:cxn ang="0">
                    <a:pos x="0" y="33"/>
                  </a:cxn>
                  <a:cxn ang="0">
                    <a:pos x="4" y="35"/>
                  </a:cxn>
                  <a:cxn ang="0">
                    <a:pos x="4" y="35"/>
                  </a:cxn>
                  <a:cxn ang="0">
                    <a:pos x="14" y="37"/>
                  </a:cxn>
                  <a:cxn ang="0">
                    <a:pos x="14" y="37"/>
                  </a:cxn>
                  <a:cxn ang="0">
                    <a:pos x="22" y="37"/>
                  </a:cxn>
                  <a:cxn ang="0">
                    <a:pos x="24" y="39"/>
                  </a:cxn>
                  <a:cxn ang="0">
                    <a:pos x="24" y="39"/>
                  </a:cxn>
                  <a:cxn ang="0">
                    <a:pos x="26" y="41"/>
                  </a:cxn>
                  <a:cxn ang="0">
                    <a:pos x="32" y="43"/>
                  </a:cxn>
                  <a:cxn ang="0">
                    <a:pos x="41" y="43"/>
                  </a:cxn>
                  <a:cxn ang="0">
                    <a:pos x="41" y="43"/>
                  </a:cxn>
                  <a:cxn ang="0">
                    <a:pos x="47" y="45"/>
                  </a:cxn>
                  <a:cxn ang="0">
                    <a:pos x="51" y="43"/>
                  </a:cxn>
                  <a:cxn ang="0">
                    <a:pos x="51" y="43"/>
                  </a:cxn>
                  <a:cxn ang="0">
                    <a:pos x="53" y="39"/>
                  </a:cxn>
                  <a:cxn ang="0">
                    <a:pos x="53" y="35"/>
                  </a:cxn>
                  <a:cxn ang="0">
                    <a:pos x="53" y="35"/>
                  </a:cxn>
                  <a:cxn ang="0">
                    <a:pos x="55" y="33"/>
                  </a:cxn>
                  <a:cxn ang="0">
                    <a:pos x="55" y="31"/>
                  </a:cxn>
                  <a:cxn ang="0">
                    <a:pos x="53" y="27"/>
                  </a:cxn>
                  <a:cxn ang="0">
                    <a:pos x="53" y="27"/>
                  </a:cxn>
                </a:cxnLst>
                <a:rect l="0" t="0" r="r" b="b"/>
                <a:pathLst>
                  <a:path w="55" h="45">
                    <a:moveTo>
                      <a:pt x="53" y="27"/>
                    </a:moveTo>
                    <a:lnTo>
                      <a:pt x="53" y="27"/>
                    </a:lnTo>
                    <a:lnTo>
                      <a:pt x="41" y="13"/>
                    </a:lnTo>
                    <a:lnTo>
                      <a:pt x="41" y="13"/>
                    </a:lnTo>
                    <a:lnTo>
                      <a:pt x="34" y="9"/>
                    </a:lnTo>
                    <a:lnTo>
                      <a:pt x="34" y="9"/>
                    </a:lnTo>
                    <a:lnTo>
                      <a:pt x="28" y="4"/>
                    </a:lnTo>
                    <a:lnTo>
                      <a:pt x="26" y="2"/>
                    </a:lnTo>
                    <a:lnTo>
                      <a:pt x="26" y="2"/>
                    </a:lnTo>
                    <a:lnTo>
                      <a:pt x="22" y="0"/>
                    </a:lnTo>
                    <a:lnTo>
                      <a:pt x="18" y="0"/>
                    </a:lnTo>
                    <a:lnTo>
                      <a:pt x="18" y="0"/>
                    </a:lnTo>
                    <a:lnTo>
                      <a:pt x="18" y="0"/>
                    </a:lnTo>
                    <a:lnTo>
                      <a:pt x="14" y="11"/>
                    </a:lnTo>
                    <a:lnTo>
                      <a:pt x="14" y="15"/>
                    </a:lnTo>
                    <a:lnTo>
                      <a:pt x="14" y="15"/>
                    </a:lnTo>
                    <a:lnTo>
                      <a:pt x="8" y="19"/>
                    </a:lnTo>
                    <a:lnTo>
                      <a:pt x="8" y="19"/>
                    </a:lnTo>
                    <a:lnTo>
                      <a:pt x="4" y="23"/>
                    </a:lnTo>
                    <a:lnTo>
                      <a:pt x="4" y="25"/>
                    </a:lnTo>
                    <a:lnTo>
                      <a:pt x="4" y="25"/>
                    </a:lnTo>
                    <a:lnTo>
                      <a:pt x="0" y="31"/>
                    </a:lnTo>
                    <a:lnTo>
                      <a:pt x="0" y="33"/>
                    </a:lnTo>
                    <a:lnTo>
                      <a:pt x="4" y="35"/>
                    </a:lnTo>
                    <a:lnTo>
                      <a:pt x="4" y="35"/>
                    </a:lnTo>
                    <a:lnTo>
                      <a:pt x="14" y="37"/>
                    </a:lnTo>
                    <a:lnTo>
                      <a:pt x="14" y="37"/>
                    </a:lnTo>
                    <a:lnTo>
                      <a:pt x="22" y="37"/>
                    </a:lnTo>
                    <a:lnTo>
                      <a:pt x="24" y="39"/>
                    </a:lnTo>
                    <a:lnTo>
                      <a:pt x="24" y="39"/>
                    </a:lnTo>
                    <a:lnTo>
                      <a:pt x="26" y="41"/>
                    </a:lnTo>
                    <a:lnTo>
                      <a:pt x="32" y="43"/>
                    </a:lnTo>
                    <a:lnTo>
                      <a:pt x="41" y="43"/>
                    </a:lnTo>
                    <a:lnTo>
                      <a:pt x="41" y="43"/>
                    </a:lnTo>
                    <a:lnTo>
                      <a:pt x="47" y="45"/>
                    </a:lnTo>
                    <a:lnTo>
                      <a:pt x="51" y="43"/>
                    </a:lnTo>
                    <a:lnTo>
                      <a:pt x="51" y="43"/>
                    </a:lnTo>
                    <a:lnTo>
                      <a:pt x="53" y="39"/>
                    </a:lnTo>
                    <a:lnTo>
                      <a:pt x="53" y="35"/>
                    </a:lnTo>
                    <a:lnTo>
                      <a:pt x="53" y="35"/>
                    </a:lnTo>
                    <a:lnTo>
                      <a:pt x="55" y="33"/>
                    </a:lnTo>
                    <a:lnTo>
                      <a:pt x="55" y="31"/>
                    </a:lnTo>
                    <a:lnTo>
                      <a:pt x="53" y="27"/>
                    </a:lnTo>
                    <a:lnTo>
                      <a:pt x="5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Freeform 367"/>
              <p:cNvSpPr>
                <a:spLocks/>
              </p:cNvSpPr>
              <p:nvPr/>
            </p:nvSpPr>
            <p:spPr bwMode="auto">
              <a:xfrm>
                <a:off x="979" y="952"/>
                <a:ext cx="515" cy="364"/>
              </a:xfrm>
              <a:custGeom>
                <a:avLst/>
                <a:gdLst/>
                <a:ahLst/>
                <a:cxnLst>
                  <a:cxn ang="0">
                    <a:pos x="297" y="83"/>
                  </a:cxn>
                  <a:cxn ang="0">
                    <a:pos x="281" y="71"/>
                  </a:cxn>
                  <a:cxn ang="0">
                    <a:pos x="263" y="77"/>
                  </a:cxn>
                  <a:cxn ang="0">
                    <a:pos x="257" y="47"/>
                  </a:cxn>
                  <a:cxn ang="0">
                    <a:pos x="218" y="34"/>
                  </a:cxn>
                  <a:cxn ang="0">
                    <a:pos x="212" y="61"/>
                  </a:cxn>
                  <a:cxn ang="0">
                    <a:pos x="168" y="59"/>
                  </a:cxn>
                  <a:cxn ang="0">
                    <a:pos x="158" y="41"/>
                  </a:cxn>
                  <a:cxn ang="0">
                    <a:pos x="164" y="22"/>
                  </a:cxn>
                  <a:cxn ang="0">
                    <a:pos x="149" y="4"/>
                  </a:cxn>
                  <a:cxn ang="0">
                    <a:pos x="105" y="18"/>
                  </a:cxn>
                  <a:cxn ang="0">
                    <a:pos x="103" y="24"/>
                  </a:cxn>
                  <a:cxn ang="0">
                    <a:pos x="87" y="28"/>
                  </a:cxn>
                  <a:cxn ang="0">
                    <a:pos x="93" y="53"/>
                  </a:cxn>
                  <a:cxn ang="0">
                    <a:pos x="91" y="73"/>
                  </a:cxn>
                  <a:cxn ang="0">
                    <a:pos x="83" y="91"/>
                  </a:cxn>
                  <a:cxn ang="0">
                    <a:pos x="60" y="65"/>
                  </a:cxn>
                  <a:cxn ang="0">
                    <a:pos x="56" y="38"/>
                  </a:cxn>
                  <a:cxn ang="0">
                    <a:pos x="73" y="18"/>
                  </a:cxn>
                  <a:cxn ang="0">
                    <a:pos x="54" y="0"/>
                  </a:cxn>
                  <a:cxn ang="0">
                    <a:pos x="12" y="30"/>
                  </a:cxn>
                  <a:cxn ang="0">
                    <a:pos x="0" y="73"/>
                  </a:cxn>
                  <a:cxn ang="0">
                    <a:pos x="44" y="95"/>
                  </a:cxn>
                  <a:cxn ang="0">
                    <a:pos x="16" y="105"/>
                  </a:cxn>
                  <a:cxn ang="0">
                    <a:pos x="54" y="111"/>
                  </a:cxn>
                  <a:cxn ang="0">
                    <a:pos x="93" y="123"/>
                  </a:cxn>
                  <a:cxn ang="0">
                    <a:pos x="125" y="117"/>
                  </a:cxn>
                  <a:cxn ang="0">
                    <a:pos x="172" y="127"/>
                  </a:cxn>
                  <a:cxn ang="0">
                    <a:pos x="186" y="111"/>
                  </a:cxn>
                  <a:cxn ang="0">
                    <a:pos x="228" y="127"/>
                  </a:cxn>
                  <a:cxn ang="0">
                    <a:pos x="259" y="164"/>
                  </a:cxn>
                  <a:cxn ang="0">
                    <a:pos x="289" y="174"/>
                  </a:cxn>
                  <a:cxn ang="0">
                    <a:pos x="303" y="220"/>
                  </a:cxn>
                  <a:cxn ang="0">
                    <a:pos x="283" y="249"/>
                  </a:cxn>
                  <a:cxn ang="0">
                    <a:pos x="277" y="263"/>
                  </a:cxn>
                  <a:cxn ang="0">
                    <a:pos x="269" y="285"/>
                  </a:cxn>
                  <a:cxn ang="0">
                    <a:pos x="327" y="313"/>
                  </a:cxn>
                  <a:cxn ang="0">
                    <a:pos x="342" y="338"/>
                  </a:cxn>
                  <a:cxn ang="0">
                    <a:pos x="380" y="354"/>
                  </a:cxn>
                  <a:cxn ang="0">
                    <a:pos x="420" y="354"/>
                  </a:cxn>
                  <a:cxn ang="0">
                    <a:pos x="372" y="311"/>
                  </a:cxn>
                  <a:cxn ang="0">
                    <a:pos x="410" y="326"/>
                  </a:cxn>
                  <a:cxn ang="0">
                    <a:pos x="443" y="348"/>
                  </a:cxn>
                  <a:cxn ang="0">
                    <a:pos x="447" y="326"/>
                  </a:cxn>
                  <a:cxn ang="0">
                    <a:pos x="422" y="287"/>
                  </a:cxn>
                  <a:cxn ang="0">
                    <a:pos x="386" y="255"/>
                  </a:cxn>
                  <a:cxn ang="0">
                    <a:pos x="396" y="243"/>
                  </a:cxn>
                  <a:cxn ang="0">
                    <a:pos x="420" y="243"/>
                  </a:cxn>
                  <a:cxn ang="0">
                    <a:pos x="453" y="271"/>
                  </a:cxn>
                  <a:cxn ang="0">
                    <a:pos x="477" y="253"/>
                  </a:cxn>
                  <a:cxn ang="0">
                    <a:pos x="495" y="237"/>
                  </a:cxn>
                  <a:cxn ang="0">
                    <a:pos x="515" y="218"/>
                  </a:cxn>
                  <a:cxn ang="0">
                    <a:pos x="477" y="208"/>
                  </a:cxn>
                  <a:cxn ang="0">
                    <a:pos x="437" y="188"/>
                  </a:cxn>
                  <a:cxn ang="0">
                    <a:pos x="422" y="172"/>
                  </a:cxn>
                  <a:cxn ang="0">
                    <a:pos x="388" y="164"/>
                  </a:cxn>
                  <a:cxn ang="0">
                    <a:pos x="406" y="148"/>
                  </a:cxn>
                  <a:cxn ang="0">
                    <a:pos x="400" y="142"/>
                  </a:cxn>
                  <a:cxn ang="0">
                    <a:pos x="382" y="113"/>
                  </a:cxn>
                  <a:cxn ang="0">
                    <a:pos x="368" y="103"/>
                  </a:cxn>
                  <a:cxn ang="0">
                    <a:pos x="333" y="93"/>
                  </a:cxn>
                  <a:cxn ang="0">
                    <a:pos x="311" y="99"/>
                  </a:cxn>
                </a:cxnLst>
                <a:rect l="0" t="0" r="r" b="b"/>
                <a:pathLst>
                  <a:path w="515" h="364">
                    <a:moveTo>
                      <a:pt x="317" y="79"/>
                    </a:moveTo>
                    <a:lnTo>
                      <a:pt x="317" y="79"/>
                    </a:lnTo>
                    <a:lnTo>
                      <a:pt x="313" y="77"/>
                    </a:lnTo>
                    <a:lnTo>
                      <a:pt x="309" y="75"/>
                    </a:lnTo>
                    <a:lnTo>
                      <a:pt x="307" y="73"/>
                    </a:lnTo>
                    <a:lnTo>
                      <a:pt x="303" y="73"/>
                    </a:lnTo>
                    <a:lnTo>
                      <a:pt x="303" y="73"/>
                    </a:lnTo>
                    <a:lnTo>
                      <a:pt x="301" y="77"/>
                    </a:lnTo>
                    <a:lnTo>
                      <a:pt x="299" y="81"/>
                    </a:lnTo>
                    <a:lnTo>
                      <a:pt x="297" y="83"/>
                    </a:lnTo>
                    <a:lnTo>
                      <a:pt x="293" y="85"/>
                    </a:lnTo>
                    <a:lnTo>
                      <a:pt x="293" y="85"/>
                    </a:lnTo>
                    <a:lnTo>
                      <a:pt x="285" y="89"/>
                    </a:lnTo>
                    <a:lnTo>
                      <a:pt x="281" y="89"/>
                    </a:lnTo>
                    <a:lnTo>
                      <a:pt x="281" y="87"/>
                    </a:lnTo>
                    <a:lnTo>
                      <a:pt x="281" y="87"/>
                    </a:lnTo>
                    <a:lnTo>
                      <a:pt x="281" y="77"/>
                    </a:lnTo>
                    <a:lnTo>
                      <a:pt x="283" y="73"/>
                    </a:lnTo>
                    <a:lnTo>
                      <a:pt x="281" y="71"/>
                    </a:lnTo>
                    <a:lnTo>
                      <a:pt x="281" y="71"/>
                    </a:lnTo>
                    <a:lnTo>
                      <a:pt x="279" y="69"/>
                    </a:lnTo>
                    <a:lnTo>
                      <a:pt x="279" y="69"/>
                    </a:lnTo>
                    <a:lnTo>
                      <a:pt x="277" y="69"/>
                    </a:lnTo>
                    <a:lnTo>
                      <a:pt x="277" y="69"/>
                    </a:lnTo>
                    <a:lnTo>
                      <a:pt x="275" y="73"/>
                    </a:lnTo>
                    <a:lnTo>
                      <a:pt x="275" y="77"/>
                    </a:lnTo>
                    <a:lnTo>
                      <a:pt x="275" y="79"/>
                    </a:lnTo>
                    <a:lnTo>
                      <a:pt x="271" y="79"/>
                    </a:lnTo>
                    <a:lnTo>
                      <a:pt x="271" y="79"/>
                    </a:lnTo>
                    <a:lnTo>
                      <a:pt x="263" y="77"/>
                    </a:lnTo>
                    <a:lnTo>
                      <a:pt x="259" y="75"/>
                    </a:lnTo>
                    <a:lnTo>
                      <a:pt x="253" y="67"/>
                    </a:lnTo>
                    <a:lnTo>
                      <a:pt x="253" y="67"/>
                    </a:lnTo>
                    <a:lnTo>
                      <a:pt x="253" y="63"/>
                    </a:lnTo>
                    <a:lnTo>
                      <a:pt x="255" y="59"/>
                    </a:lnTo>
                    <a:lnTo>
                      <a:pt x="255" y="59"/>
                    </a:lnTo>
                    <a:lnTo>
                      <a:pt x="257" y="57"/>
                    </a:lnTo>
                    <a:lnTo>
                      <a:pt x="259" y="53"/>
                    </a:lnTo>
                    <a:lnTo>
                      <a:pt x="259" y="53"/>
                    </a:lnTo>
                    <a:lnTo>
                      <a:pt x="257" y="47"/>
                    </a:lnTo>
                    <a:lnTo>
                      <a:pt x="253" y="43"/>
                    </a:lnTo>
                    <a:lnTo>
                      <a:pt x="251" y="41"/>
                    </a:lnTo>
                    <a:lnTo>
                      <a:pt x="251" y="41"/>
                    </a:lnTo>
                    <a:lnTo>
                      <a:pt x="246" y="41"/>
                    </a:lnTo>
                    <a:lnTo>
                      <a:pt x="238" y="38"/>
                    </a:lnTo>
                    <a:lnTo>
                      <a:pt x="238" y="38"/>
                    </a:lnTo>
                    <a:lnTo>
                      <a:pt x="232" y="38"/>
                    </a:lnTo>
                    <a:lnTo>
                      <a:pt x="230" y="34"/>
                    </a:lnTo>
                    <a:lnTo>
                      <a:pt x="226" y="34"/>
                    </a:lnTo>
                    <a:lnTo>
                      <a:pt x="218" y="34"/>
                    </a:lnTo>
                    <a:lnTo>
                      <a:pt x="218" y="34"/>
                    </a:lnTo>
                    <a:lnTo>
                      <a:pt x="210" y="38"/>
                    </a:lnTo>
                    <a:lnTo>
                      <a:pt x="206" y="41"/>
                    </a:lnTo>
                    <a:lnTo>
                      <a:pt x="204" y="43"/>
                    </a:lnTo>
                    <a:lnTo>
                      <a:pt x="204" y="45"/>
                    </a:lnTo>
                    <a:lnTo>
                      <a:pt x="204" y="45"/>
                    </a:lnTo>
                    <a:lnTo>
                      <a:pt x="212" y="57"/>
                    </a:lnTo>
                    <a:lnTo>
                      <a:pt x="212" y="61"/>
                    </a:lnTo>
                    <a:lnTo>
                      <a:pt x="212" y="61"/>
                    </a:lnTo>
                    <a:lnTo>
                      <a:pt x="212" y="61"/>
                    </a:lnTo>
                    <a:lnTo>
                      <a:pt x="202" y="63"/>
                    </a:lnTo>
                    <a:lnTo>
                      <a:pt x="196" y="59"/>
                    </a:lnTo>
                    <a:lnTo>
                      <a:pt x="192" y="55"/>
                    </a:lnTo>
                    <a:lnTo>
                      <a:pt x="188" y="53"/>
                    </a:lnTo>
                    <a:lnTo>
                      <a:pt x="188" y="53"/>
                    </a:lnTo>
                    <a:lnTo>
                      <a:pt x="182" y="51"/>
                    </a:lnTo>
                    <a:lnTo>
                      <a:pt x="180" y="49"/>
                    </a:lnTo>
                    <a:lnTo>
                      <a:pt x="176" y="51"/>
                    </a:lnTo>
                    <a:lnTo>
                      <a:pt x="176" y="51"/>
                    </a:lnTo>
                    <a:lnTo>
                      <a:pt x="168" y="59"/>
                    </a:lnTo>
                    <a:lnTo>
                      <a:pt x="162" y="63"/>
                    </a:lnTo>
                    <a:lnTo>
                      <a:pt x="162" y="63"/>
                    </a:lnTo>
                    <a:lnTo>
                      <a:pt x="160" y="65"/>
                    </a:lnTo>
                    <a:lnTo>
                      <a:pt x="158" y="63"/>
                    </a:lnTo>
                    <a:lnTo>
                      <a:pt x="156" y="59"/>
                    </a:lnTo>
                    <a:lnTo>
                      <a:pt x="153" y="55"/>
                    </a:lnTo>
                    <a:lnTo>
                      <a:pt x="153" y="55"/>
                    </a:lnTo>
                    <a:lnTo>
                      <a:pt x="153" y="47"/>
                    </a:lnTo>
                    <a:lnTo>
                      <a:pt x="156" y="43"/>
                    </a:lnTo>
                    <a:lnTo>
                      <a:pt x="158" y="41"/>
                    </a:lnTo>
                    <a:lnTo>
                      <a:pt x="158" y="41"/>
                    </a:lnTo>
                    <a:lnTo>
                      <a:pt x="162" y="41"/>
                    </a:lnTo>
                    <a:lnTo>
                      <a:pt x="166" y="41"/>
                    </a:lnTo>
                    <a:lnTo>
                      <a:pt x="168" y="38"/>
                    </a:lnTo>
                    <a:lnTo>
                      <a:pt x="168" y="36"/>
                    </a:lnTo>
                    <a:lnTo>
                      <a:pt x="168" y="36"/>
                    </a:lnTo>
                    <a:lnTo>
                      <a:pt x="168" y="28"/>
                    </a:lnTo>
                    <a:lnTo>
                      <a:pt x="166" y="24"/>
                    </a:lnTo>
                    <a:lnTo>
                      <a:pt x="164" y="22"/>
                    </a:lnTo>
                    <a:lnTo>
                      <a:pt x="164" y="22"/>
                    </a:lnTo>
                    <a:lnTo>
                      <a:pt x="162" y="24"/>
                    </a:lnTo>
                    <a:lnTo>
                      <a:pt x="160" y="26"/>
                    </a:lnTo>
                    <a:lnTo>
                      <a:pt x="156" y="26"/>
                    </a:lnTo>
                    <a:lnTo>
                      <a:pt x="153" y="22"/>
                    </a:lnTo>
                    <a:lnTo>
                      <a:pt x="153" y="22"/>
                    </a:lnTo>
                    <a:lnTo>
                      <a:pt x="153" y="14"/>
                    </a:lnTo>
                    <a:lnTo>
                      <a:pt x="153" y="8"/>
                    </a:lnTo>
                    <a:lnTo>
                      <a:pt x="151" y="6"/>
                    </a:lnTo>
                    <a:lnTo>
                      <a:pt x="149" y="4"/>
                    </a:lnTo>
                    <a:lnTo>
                      <a:pt x="149" y="4"/>
                    </a:lnTo>
                    <a:lnTo>
                      <a:pt x="139" y="6"/>
                    </a:lnTo>
                    <a:lnTo>
                      <a:pt x="129" y="6"/>
                    </a:lnTo>
                    <a:lnTo>
                      <a:pt x="129" y="6"/>
                    </a:lnTo>
                    <a:lnTo>
                      <a:pt x="125" y="4"/>
                    </a:lnTo>
                    <a:lnTo>
                      <a:pt x="123" y="4"/>
                    </a:lnTo>
                    <a:lnTo>
                      <a:pt x="121" y="2"/>
                    </a:lnTo>
                    <a:lnTo>
                      <a:pt x="117" y="4"/>
                    </a:lnTo>
                    <a:lnTo>
                      <a:pt x="117" y="4"/>
                    </a:lnTo>
                    <a:lnTo>
                      <a:pt x="109" y="12"/>
                    </a:lnTo>
                    <a:lnTo>
                      <a:pt x="105" y="18"/>
                    </a:lnTo>
                    <a:lnTo>
                      <a:pt x="105" y="18"/>
                    </a:lnTo>
                    <a:lnTo>
                      <a:pt x="103" y="18"/>
                    </a:lnTo>
                    <a:lnTo>
                      <a:pt x="99" y="18"/>
                    </a:lnTo>
                    <a:lnTo>
                      <a:pt x="97" y="18"/>
                    </a:lnTo>
                    <a:lnTo>
                      <a:pt x="97" y="18"/>
                    </a:lnTo>
                    <a:lnTo>
                      <a:pt x="97" y="18"/>
                    </a:lnTo>
                    <a:lnTo>
                      <a:pt x="97" y="20"/>
                    </a:lnTo>
                    <a:lnTo>
                      <a:pt x="99" y="22"/>
                    </a:lnTo>
                    <a:lnTo>
                      <a:pt x="101" y="22"/>
                    </a:lnTo>
                    <a:lnTo>
                      <a:pt x="103" y="24"/>
                    </a:lnTo>
                    <a:lnTo>
                      <a:pt x="103" y="24"/>
                    </a:lnTo>
                    <a:lnTo>
                      <a:pt x="103" y="26"/>
                    </a:lnTo>
                    <a:lnTo>
                      <a:pt x="105" y="24"/>
                    </a:lnTo>
                    <a:lnTo>
                      <a:pt x="103" y="26"/>
                    </a:lnTo>
                    <a:lnTo>
                      <a:pt x="103" y="26"/>
                    </a:lnTo>
                    <a:lnTo>
                      <a:pt x="101" y="32"/>
                    </a:lnTo>
                    <a:lnTo>
                      <a:pt x="99" y="32"/>
                    </a:lnTo>
                    <a:lnTo>
                      <a:pt x="97" y="32"/>
                    </a:lnTo>
                    <a:lnTo>
                      <a:pt x="97" y="32"/>
                    </a:lnTo>
                    <a:lnTo>
                      <a:pt x="87" y="28"/>
                    </a:lnTo>
                    <a:lnTo>
                      <a:pt x="83" y="28"/>
                    </a:lnTo>
                    <a:lnTo>
                      <a:pt x="81" y="30"/>
                    </a:lnTo>
                    <a:lnTo>
                      <a:pt x="81" y="30"/>
                    </a:lnTo>
                    <a:lnTo>
                      <a:pt x="79" y="36"/>
                    </a:lnTo>
                    <a:lnTo>
                      <a:pt x="81" y="45"/>
                    </a:lnTo>
                    <a:lnTo>
                      <a:pt x="81" y="45"/>
                    </a:lnTo>
                    <a:lnTo>
                      <a:pt x="85" y="49"/>
                    </a:lnTo>
                    <a:lnTo>
                      <a:pt x="87" y="51"/>
                    </a:lnTo>
                    <a:lnTo>
                      <a:pt x="93" y="53"/>
                    </a:lnTo>
                    <a:lnTo>
                      <a:pt x="93" y="53"/>
                    </a:lnTo>
                    <a:lnTo>
                      <a:pt x="87" y="59"/>
                    </a:lnTo>
                    <a:lnTo>
                      <a:pt x="81" y="59"/>
                    </a:lnTo>
                    <a:lnTo>
                      <a:pt x="81" y="59"/>
                    </a:lnTo>
                    <a:lnTo>
                      <a:pt x="77" y="61"/>
                    </a:lnTo>
                    <a:lnTo>
                      <a:pt x="79" y="63"/>
                    </a:lnTo>
                    <a:lnTo>
                      <a:pt x="79" y="63"/>
                    </a:lnTo>
                    <a:lnTo>
                      <a:pt x="81" y="67"/>
                    </a:lnTo>
                    <a:lnTo>
                      <a:pt x="87" y="69"/>
                    </a:lnTo>
                    <a:lnTo>
                      <a:pt x="87" y="69"/>
                    </a:lnTo>
                    <a:lnTo>
                      <a:pt x="91" y="73"/>
                    </a:lnTo>
                    <a:lnTo>
                      <a:pt x="93" y="75"/>
                    </a:lnTo>
                    <a:lnTo>
                      <a:pt x="95" y="77"/>
                    </a:lnTo>
                    <a:lnTo>
                      <a:pt x="95" y="77"/>
                    </a:lnTo>
                    <a:lnTo>
                      <a:pt x="93" y="83"/>
                    </a:lnTo>
                    <a:lnTo>
                      <a:pt x="93" y="87"/>
                    </a:lnTo>
                    <a:lnTo>
                      <a:pt x="93" y="87"/>
                    </a:lnTo>
                    <a:lnTo>
                      <a:pt x="87" y="91"/>
                    </a:lnTo>
                    <a:lnTo>
                      <a:pt x="85" y="91"/>
                    </a:lnTo>
                    <a:lnTo>
                      <a:pt x="83" y="91"/>
                    </a:lnTo>
                    <a:lnTo>
                      <a:pt x="83" y="91"/>
                    </a:lnTo>
                    <a:lnTo>
                      <a:pt x="81" y="81"/>
                    </a:lnTo>
                    <a:lnTo>
                      <a:pt x="81" y="81"/>
                    </a:lnTo>
                    <a:lnTo>
                      <a:pt x="77" y="79"/>
                    </a:lnTo>
                    <a:lnTo>
                      <a:pt x="73" y="79"/>
                    </a:lnTo>
                    <a:lnTo>
                      <a:pt x="73" y="79"/>
                    </a:lnTo>
                    <a:lnTo>
                      <a:pt x="73" y="75"/>
                    </a:lnTo>
                    <a:lnTo>
                      <a:pt x="69" y="71"/>
                    </a:lnTo>
                    <a:lnTo>
                      <a:pt x="69" y="71"/>
                    </a:lnTo>
                    <a:lnTo>
                      <a:pt x="63" y="69"/>
                    </a:lnTo>
                    <a:lnTo>
                      <a:pt x="60" y="65"/>
                    </a:lnTo>
                    <a:lnTo>
                      <a:pt x="60" y="65"/>
                    </a:lnTo>
                    <a:lnTo>
                      <a:pt x="60" y="53"/>
                    </a:lnTo>
                    <a:lnTo>
                      <a:pt x="60" y="53"/>
                    </a:lnTo>
                    <a:lnTo>
                      <a:pt x="63" y="51"/>
                    </a:lnTo>
                    <a:lnTo>
                      <a:pt x="65" y="47"/>
                    </a:lnTo>
                    <a:lnTo>
                      <a:pt x="65" y="45"/>
                    </a:lnTo>
                    <a:lnTo>
                      <a:pt x="63" y="43"/>
                    </a:lnTo>
                    <a:lnTo>
                      <a:pt x="63" y="43"/>
                    </a:lnTo>
                    <a:lnTo>
                      <a:pt x="58" y="41"/>
                    </a:lnTo>
                    <a:lnTo>
                      <a:pt x="56" y="38"/>
                    </a:lnTo>
                    <a:lnTo>
                      <a:pt x="56" y="38"/>
                    </a:lnTo>
                    <a:lnTo>
                      <a:pt x="56" y="34"/>
                    </a:lnTo>
                    <a:lnTo>
                      <a:pt x="56" y="32"/>
                    </a:lnTo>
                    <a:lnTo>
                      <a:pt x="56" y="30"/>
                    </a:lnTo>
                    <a:lnTo>
                      <a:pt x="56" y="30"/>
                    </a:lnTo>
                    <a:lnTo>
                      <a:pt x="58" y="28"/>
                    </a:lnTo>
                    <a:lnTo>
                      <a:pt x="63" y="24"/>
                    </a:lnTo>
                    <a:lnTo>
                      <a:pt x="63" y="24"/>
                    </a:lnTo>
                    <a:lnTo>
                      <a:pt x="69" y="22"/>
                    </a:lnTo>
                    <a:lnTo>
                      <a:pt x="73" y="18"/>
                    </a:lnTo>
                    <a:lnTo>
                      <a:pt x="73" y="18"/>
                    </a:lnTo>
                    <a:lnTo>
                      <a:pt x="83" y="8"/>
                    </a:lnTo>
                    <a:lnTo>
                      <a:pt x="83" y="8"/>
                    </a:lnTo>
                    <a:lnTo>
                      <a:pt x="85" y="2"/>
                    </a:lnTo>
                    <a:lnTo>
                      <a:pt x="85" y="2"/>
                    </a:lnTo>
                    <a:lnTo>
                      <a:pt x="83" y="2"/>
                    </a:lnTo>
                    <a:lnTo>
                      <a:pt x="83" y="2"/>
                    </a:lnTo>
                    <a:lnTo>
                      <a:pt x="69" y="0"/>
                    </a:lnTo>
                    <a:lnTo>
                      <a:pt x="54" y="0"/>
                    </a:lnTo>
                    <a:lnTo>
                      <a:pt x="54" y="0"/>
                    </a:lnTo>
                    <a:lnTo>
                      <a:pt x="46" y="2"/>
                    </a:lnTo>
                    <a:lnTo>
                      <a:pt x="42" y="4"/>
                    </a:lnTo>
                    <a:lnTo>
                      <a:pt x="42" y="4"/>
                    </a:lnTo>
                    <a:lnTo>
                      <a:pt x="32" y="10"/>
                    </a:lnTo>
                    <a:lnTo>
                      <a:pt x="32" y="10"/>
                    </a:lnTo>
                    <a:lnTo>
                      <a:pt x="26" y="12"/>
                    </a:lnTo>
                    <a:lnTo>
                      <a:pt x="22" y="16"/>
                    </a:lnTo>
                    <a:lnTo>
                      <a:pt x="22" y="16"/>
                    </a:lnTo>
                    <a:lnTo>
                      <a:pt x="16" y="22"/>
                    </a:lnTo>
                    <a:lnTo>
                      <a:pt x="12" y="30"/>
                    </a:lnTo>
                    <a:lnTo>
                      <a:pt x="12" y="30"/>
                    </a:lnTo>
                    <a:lnTo>
                      <a:pt x="12" y="34"/>
                    </a:lnTo>
                    <a:lnTo>
                      <a:pt x="10" y="36"/>
                    </a:lnTo>
                    <a:lnTo>
                      <a:pt x="8" y="41"/>
                    </a:lnTo>
                    <a:lnTo>
                      <a:pt x="8" y="41"/>
                    </a:lnTo>
                    <a:lnTo>
                      <a:pt x="2" y="47"/>
                    </a:lnTo>
                    <a:lnTo>
                      <a:pt x="2" y="55"/>
                    </a:lnTo>
                    <a:lnTo>
                      <a:pt x="2" y="55"/>
                    </a:lnTo>
                    <a:lnTo>
                      <a:pt x="0" y="65"/>
                    </a:lnTo>
                    <a:lnTo>
                      <a:pt x="0" y="73"/>
                    </a:lnTo>
                    <a:lnTo>
                      <a:pt x="0" y="73"/>
                    </a:lnTo>
                    <a:lnTo>
                      <a:pt x="2" y="77"/>
                    </a:lnTo>
                    <a:lnTo>
                      <a:pt x="8" y="81"/>
                    </a:lnTo>
                    <a:lnTo>
                      <a:pt x="8" y="81"/>
                    </a:lnTo>
                    <a:lnTo>
                      <a:pt x="20" y="85"/>
                    </a:lnTo>
                    <a:lnTo>
                      <a:pt x="20" y="85"/>
                    </a:lnTo>
                    <a:lnTo>
                      <a:pt x="36" y="87"/>
                    </a:lnTo>
                    <a:lnTo>
                      <a:pt x="36" y="87"/>
                    </a:lnTo>
                    <a:lnTo>
                      <a:pt x="44" y="93"/>
                    </a:lnTo>
                    <a:lnTo>
                      <a:pt x="44" y="95"/>
                    </a:lnTo>
                    <a:lnTo>
                      <a:pt x="42" y="97"/>
                    </a:lnTo>
                    <a:lnTo>
                      <a:pt x="42" y="97"/>
                    </a:lnTo>
                    <a:lnTo>
                      <a:pt x="40" y="97"/>
                    </a:lnTo>
                    <a:lnTo>
                      <a:pt x="36" y="95"/>
                    </a:lnTo>
                    <a:lnTo>
                      <a:pt x="32" y="95"/>
                    </a:lnTo>
                    <a:lnTo>
                      <a:pt x="26" y="97"/>
                    </a:lnTo>
                    <a:lnTo>
                      <a:pt x="26" y="97"/>
                    </a:lnTo>
                    <a:lnTo>
                      <a:pt x="16" y="103"/>
                    </a:lnTo>
                    <a:lnTo>
                      <a:pt x="14" y="105"/>
                    </a:lnTo>
                    <a:lnTo>
                      <a:pt x="16" y="105"/>
                    </a:lnTo>
                    <a:lnTo>
                      <a:pt x="16" y="105"/>
                    </a:lnTo>
                    <a:lnTo>
                      <a:pt x="26" y="113"/>
                    </a:lnTo>
                    <a:lnTo>
                      <a:pt x="30" y="115"/>
                    </a:lnTo>
                    <a:lnTo>
                      <a:pt x="30" y="115"/>
                    </a:lnTo>
                    <a:lnTo>
                      <a:pt x="36" y="117"/>
                    </a:lnTo>
                    <a:lnTo>
                      <a:pt x="42" y="117"/>
                    </a:lnTo>
                    <a:lnTo>
                      <a:pt x="42" y="117"/>
                    </a:lnTo>
                    <a:lnTo>
                      <a:pt x="50" y="113"/>
                    </a:lnTo>
                    <a:lnTo>
                      <a:pt x="50" y="113"/>
                    </a:lnTo>
                    <a:lnTo>
                      <a:pt x="54" y="111"/>
                    </a:lnTo>
                    <a:lnTo>
                      <a:pt x="58" y="111"/>
                    </a:lnTo>
                    <a:lnTo>
                      <a:pt x="63" y="113"/>
                    </a:lnTo>
                    <a:lnTo>
                      <a:pt x="63" y="113"/>
                    </a:lnTo>
                    <a:lnTo>
                      <a:pt x="69" y="119"/>
                    </a:lnTo>
                    <a:lnTo>
                      <a:pt x="73" y="121"/>
                    </a:lnTo>
                    <a:lnTo>
                      <a:pt x="81" y="123"/>
                    </a:lnTo>
                    <a:lnTo>
                      <a:pt x="81" y="123"/>
                    </a:lnTo>
                    <a:lnTo>
                      <a:pt x="89" y="123"/>
                    </a:lnTo>
                    <a:lnTo>
                      <a:pt x="89" y="123"/>
                    </a:lnTo>
                    <a:lnTo>
                      <a:pt x="93" y="123"/>
                    </a:lnTo>
                    <a:lnTo>
                      <a:pt x="97" y="125"/>
                    </a:lnTo>
                    <a:lnTo>
                      <a:pt x="97" y="125"/>
                    </a:lnTo>
                    <a:lnTo>
                      <a:pt x="101" y="127"/>
                    </a:lnTo>
                    <a:lnTo>
                      <a:pt x="109" y="127"/>
                    </a:lnTo>
                    <a:lnTo>
                      <a:pt x="109" y="127"/>
                    </a:lnTo>
                    <a:lnTo>
                      <a:pt x="117" y="129"/>
                    </a:lnTo>
                    <a:lnTo>
                      <a:pt x="123" y="127"/>
                    </a:lnTo>
                    <a:lnTo>
                      <a:pt x="123" y="127"/>
                    </a:lnTo>
                    <a:lnTo>
                      <a:pt x="125" y="121"/>
                    </a:lnTo>
                    <a:lnTo>
                      <a:pt x="125" y="117"/>
                    </a:lnTo>
                    <a:lnTo>
                      <a:pt x="125" y="117"/>
                    </a:lnTo>
                    <a:lnTo>
                      <a:pt x="139" y="123"/>
                    </a:lnTo>
                    <a:lnTo>
                      <a:pt x="151" y="123"/>
                    </a:lnTo>
                    <a:lnTo>
                      <a:pt x="151" y="123"/>
                    </a:lnTo>
                    <a:lnTo>
                      <a:pt x="160" y="123"/>
                    </a:lnTo>
                    <a:lnTo>
                      <a:pt x="164" y="123"/>
                    </a:lnTo>
                    <a:lnTo>
                      <a:pt x="164" y="123"/>
                    </a:lnTo>
                    <a:lnTo>
                      <a:pt x="166" y="125"/>
                    </a:lnTo>
                    <a:lnTo>
                      <a:pt x="172" y="127"/>
                    </a:lnTo>
                    <a:lnTo>
                      <a:pt x="172" y="127"/>
                    </a:lnTo>
                    <a:lnTo>
                      <a:pt x="180" y="129"/>
                    </a:lnTo>
                    <a:lnTo>
                      <a:pt x="188" y="129"/>
                    </a:lnTo>
                    <a:lnTo>
                      <a:pt x="188" y="129"/>
                    </a:lnTo>
                    <a:lnTo>
                      <a:pt x="194" y="127"/>
                    </a:lnTo>
                    <a:lnTo>
                      <a:pt x="196" y="125"/>
                    </a:lnTo>
                    <a:lnTo>
                      <a:pt x="194" y="123"/>
                    </a:lnTo>
                    <a:lnTo>
                      <a:pt x="194" y="123"/>
                    </a:lnTo>
                    <a:lnTo>
                      <a:pt x="188" y="115"/>
                    </a:lnTo>
                    <a:lnTo>
                      <a:pt x="186" y="111"/>
                    </a:lnTo>
                    <a:lnTo>
                      <a:pt x="186" y="111"/>
                    </a:lnTo>
                    <a:lnTo>
                      <a:pt x="190" y="109"/>
                    </a:lnTo>
                    <a:lnTo>
                      <a:pt x="194" y="107"/>
                    </a:lnTo>
                    <a:lnTo>
                      <a:pt x="198" y="107"/>
                    </a:lnTo>
                    <a:lnTo>
                      <a:pt x="202" y="109"/>
                    </a:lnTo>
                    <a:lnTo>
                      <a:pt x="202" y="109"/>
                    </a:lnTo>
                    <a:lnTo>
                      <a:pt x="204" y="115"/>
                    </a:lnTo>
                    <a:lnTo>
                      <a:pt x="208" y="119"/>
                    </a:lnTo>
                    <a:lnTo>
                      <a:pt x="208" y="119"/>
                    </a:lnTo>
                    <a:lnTo>
                      <a:pt x="218" y="123"/>
                    </a:lnTo>
                    <a:lnTo>
                      <a:pt x="228" y="127"/>
                    </a:lnTo>
                    <a:lnTo>
                      <a:pt x="228" y="127"/>
                    </a:lnTo>
                    <a:lnTo>
                      <a:pt x="238" y="140"/>
                    </a:lnTo>
                    <a:lnTo>
                      <a:pt x="238" y="140"/>
                    </a:lnTo>
                    <a:lnTo>
                      <a:pt x="251" y="148"/>
                    </a:lnTo>
                    <a:lnTo>
                      <a:pt x="259" y="152"/>
                    </a:lnTo>
                    <a:lnTo>
                      <a:pt x="259" y="154"/>
                    </a:lnTo>
                    <a:lnTo>
                      <a:pt x="259" y="154"/>
                    </a:lnTo>
                    <a:lnTo>
                      <a:pt x="259" y="154"/>
                    </a:lnTo>
                    <a:lnTo>
                      <a:pt x="257" y="160"/>
                    </a:lnTo>
                    <a:lnTo>
                      <a:pt x="259" y="164"/>
                    </a:lnTo>
                    <a:lnTo>
                      <a:pt x="263" y="168"/>
                    </a:lnTo>
                    <a:lnTo>
                      <a:pt x="263" y="168"/>
                    </a:lnTo>
                    <a:lnTo>
                      <a:pt x="269" y="170"/>
                    </a:lnTo>
                    <a:lnTo>
                      <a:pt x="273" y="172"/>
                    </a:lnTo>
                    <a:lnTo>
                      <a:pt x="273" y="172"/>
                    </a:lnTo>
                    <a:lnTo>
                      <a:pt x="277" y="170"/>
                    </a:lnTo>
                    <a:lnTo>
                      <a:pt x="281" y="170"/>
                    </a:lnTo>
                    <a:lnTo>
                      <a:pt x="283" y="170"/>
                    </a:lnTo>
                    <a:lnTo>
                      <a:pt x="283" y="170"/>
                    </a:lnTo>
                    <a:lnTo>
                      <a:pt x="289" y="174"/>
                    </a:lnTo>
                    <a:lnTo>
                      <a:pt x="293" y="176"/>
                    </a:lnTo>
                    <a:lnTo>
                      <a:pt x="293" y="176"/>
                    </a:lnTo>
                    <a:lnTo>
                      <a:pt x="307" y="196"/>
                    </a:lnTo>
                    <a:lnTo>
                      <a:pt x="309" y="200"/>
                    </a:lnTo>
                    <a:lnTo>
                      <a:pt x="309" y="202"/>
                    </a:lnTo>
                    <a:lnTo>
                      <a:pt x="309" y="202"/>
                    </a:lnTo>
                    <a:lnTo>
                      <a:pt x="307" y="214"/>
                    </a:lnTo>
                    <a:lnTo>
                      <a:pt x="305" y="218"/>
                    </a:lnTo>
                    <a:lnTo>
                      <a:pt x="303" y="220"/>
                    </a:lnTo>
                    <a:lnTo>
                      <a:pt x="303" y="220"/>
                    </a:lnTo>
                    <a:lnTo>
                      <a:pt x="293" y="224"/>
                    </a:lnTo>
                    <a:lnTo>
                      <a:pt x="293" y="224"/>
                    </a:lnTo>
                    <a:lnTo>
                      <a:pt x="283" y="231"/>
                    </a:lnTo>
                    <a:lnTo>
                      <a:pt x="279" y="235"/>
                    </a:lnTo>
                    <a:lnTo>
                      <a:pt x="279" y="235"/>
                    </a:lnTo>
                    <a:lnTo>
                      <a:pt x="277" y="241"/>
                    </a:lnTo>
                    <a:lnTo>
                      <a:pt x="277" y="245"/>
                    </a:lnTo>
                    <a:lnTo>
                      <a:pt x="279" y="247"/>
                    </a:lnTo>
                    <a:lnTo>
                      <a:pt x="279" y="247"/>
                    </a:lnTo>
                    <a:lnTo>
                      <a:pt x="283" y="249"/>
                    </a:lnTo>
                    <a:lnTo>
                      <a:pt x="287" y="251"/>
                    </a:lnTo>
                    <a:lnTo>
                      <a:pt x="291" y="251"/>
                    </a:lnTo>
                    <a:lnTo>
                      <a:pt x="293" y="253"/>
                    </a:lnTo>
                    <a:lnTo>
                      <a:pt x="293" y="253"/>
                    </a:lnTo>
                    <a:lnTo>
                      <a:pt x="293" y="253"/>
                    </a:lnTo>
                    <a:lnTo>
                      <a:pt x="289" y="259"/>
                    </a:lnTo>
                    <a:lnTo>
                      <a:pt x="285" y="263"/>
                    </a:lnTo>
                    <a:lnTo>
                      <a:pt x="285" y="263"/>
                    </a:lnTo>
                    <a:lnTo>
                      <a:pt x="279" y="263"/>
                    </a:lnTo>
                    <a:lnTo>
                      <a:pt x="277" y="263"/>
                    </a:lnTo>
                    <a:lnTo>
                      <a:pt x="271" y="263"/>
                    </a:lnTo>
                    <a:lnTo>
                      <a:pt x="267" y="265"/>
                    </a:lnTo>
                    <a:lnTo>
                      <a:pt x="267" y="265"/>
                    </a:lnTo>
                    <a:lnTo>
                      <a:pt x="261" y="267"/>
                    </a:lnTo>
                    <a:lnTo>
                      <a:pt x="259" y="269"/>
                    </a:lnTo>
                    <a:lnTo>
                      <a:pt x="257" y="271"/>
                    </a:lnTo>
                    <a:lnTo>
                      <a:pt x="257" y="275"/>
                    </a:lnTo>
                    <a:lnTo>
                      <a:pt x="257" y="275"/>
                    </a:lnTo>
                    <a:lnTo>
                      <a:pt x="261" y="281"/>
                    </a:lnTo>
                    <a:lnTo>
                      <a:pt x="269" y="285"/>
                    </a:lnTo>
                    <a:lnTo>
                      <a:pt x="285" y="291"/>
                    </a:lnTo>
                    <a:lnTo>
                      <a:pt x="285" y="291"/>
                    </a:lnTo>
                    <a:lnTo>
                      <a:pt x="295" y="295"/>
                    </a:lnTo>
                    <a:lnTo>
                      <a:pt x="303" y="299"/>
                    </a:lnTo>
                    <a:lnTo>
                      <a:pt x="303" y="299"/>
                    </a:lnTo>
                    <a:lnTo>
                      <a:pt x="311" y="303"/>
                    </a:lnTo>
                    <a:lnTo>
                      <a:pt x="319" y="309"/>
                    </a:lnTo>
                    <a:lnTo>
                      <a:pt x="319" y="309"/>
                    </a:lnTo>
                    <a:lnTo>
                      <a:pt x="323" y="311"/>
                    </a:lnTo>
                    <a:lnTo>
                      <a:pt x="327" y="313"/>
                    </a:lnTo>
                    <a:lnTo>
                      <a:pt x="331" y="315"/>
                    </a:lnTo>
                    <a:lnTo>
                      <a:pt x="329" y="319"/>
                    </a:lnTo>
                    <a:lnTo>
                      <a:pt x="329" y="319"/>
                    </a:lnTo>
                    <a:lnTo>
                      <a:pt x="325" y="326"/>
                    </a:lnTo>
                    <a:lnTo>
                      <a:pt x="323" y="332"/>
                    </a:lnTo>
                    <a:lnTo>
                      <a:pt x="323" y="334"/>
                    </a:lnTo>
                    <a:lnTo>
                      <a:pt x="325" y="334"/>
                    </a:lnTo>
                    <a:lnTo>
                      <a:pt x="325" y="334"/>
                    </a:lnTo>
                    <a:lnTo>
                      <a:pt x="333" y="336"/>
                    </a:lnTo>
                    <a:lnTo>
                      <a:pt x="342" y="338"/>
                    </a:lnTo>
                    <a:lnTo>
                      <a:pt x="342" y="338"/>
                    </a:lnTo>
                    <a:lnTo>
                      <a:pt x="344" y="338"/>
                    </a:lnTo>
                    <a:lnTo>
                      <a:pt x="346" y="338"/>
                    </a:lnTo>
                    <a:lnTo>
                      <a:pt x="350" y="338"/>
                    </a:lnTo>
                    <a:lnTo>
                      <a:pt x="356" y="342"/>
                    </a:lnTo>
                    <a:lnTo>
                      <a:pt x="356" y="342"/>
                    </a:lnTo>
                    <a:lnTo>
                      <a:pt x="364" y="348"/>
                    </a:lnTo>
                    <a:lnTo>
                      <a:pt x="370" y="350"/>
                    </a:lnTo>
                    <a:lnTo>
                      <a:pt x="380" y="354"/>
                    </a:lnTo>
                    <a:lnTo>
                      <a:pt x="380" y="354"/>
                    </a:lnTo>
                    <a:lnTo>
                      <a:pt x="392" y="354"/>
                    </a:lnTo>
                    <a:lnTo>
                      <a:pt x="396" y="356"/>
                    </a:lnTo>
                    <a:lnTo>
                      <a:pt x="400" y="358"/>
                    </a:lnTo>
                    <a:lnTo>
                      <a:pt x="400" y="358"/>
                    </a:lnTo>
                    <a:lnTo>
                      <a:pt x="404" y="362"/>
                    </a:lnTo>
                    <a:lnTo>
                      <a:pt x="408" y="364"/>
                    </a:lnTo>
                    <a:lnTo>
                      <a:pt x="412" y="362"/>
                    </a:lnTo>
                    <a:lnTo>
                      <a:pt x="412" y="362"/>
                    </a:lnTo>
                    <a:lnTo>
                      <a:pt x="420" y="358"/>
                    </a:lnTo>
                    <a:lnTo>
                      <a:pt x="420" y="354"/>
                    </a:lnTo>
                    <a:lnTo>
                      <a:pt x="420" y="354"/>
                    </a:lnTo>
                    <a:lnTo>
                      <a:pt x="420" y="354"/>
                    </a:lnTo>
                    <a:lnTo>
                      <a:pt x="406" y="348"/>
                    </a:lnTo>
                    <a:lnTo>
                      <a:pt x="392" y="340"/>
                    </a:lnTo>
                    <a:lnTo>
                      <a:pt x="392" y="340"/>
                    </a:lnTo>
                    <a:lnTo>
                      <a:pt x="382" y="330"/>
                    </a:lnTo>
                    <a:lnTo>
                      <a:pt x="374" y="319"/>
                    </a:lnTo>
                    <a:lnTo>
                      <a:pt x="374" y="319"/>
                    </a:lnTo>
                    <a:lnTo>
                      <a:pt x="372" y="311"/>
                    </a:lnTo>
                    <a:lnTo>
                      <a:pt x="372" y="311"/>
                    </a:lnTo>
                    <a:lnTo>
                      <a:pt x="372" y="309"/>
                    </a:lnTo>
                    <a:lnTo>
                      <a:pt x="378" y="307"/>
                    </a:lnTo>
                    <a:lnTo>
                      <a:pt x="382" y="309"/>
                    </a:lnTo>
                    <a:lnTo>
                      <a:pt x="390" y="313"/>
                    </a:lnTo>
                    <a:lnTo>
                      <a:pt x="390" y="313"/>
                    </a:lnTo>
                    <a:lnTo>
                      <a:pt x="396" y="317"/>
                    </a:lnTo>
                    <a:lnTo>
                      <a:pt x="402" y="321"/>
                    </a:lnTo>
                    <a:lnTo>
                      <a:pt x="408" y="321"/>
                    </a:lnTo>
                    <a:lnTo>
                      <a:pt x="410" y="326"/>
                    </a:lnTo>
                    <a:lnTo>
                      <a:pt x="410" y="326"/>
                    </a:lnTo>
                    <a:lnTo>
                      <a:pt x="414" y="328"/>
                    </a:lnTo>
                    <a:lnTo>
                      <a:pt x="418" y="332"/>
                    </a:lnTo>
                    <a:lnTo>
                      <a:pt x="422" y="334"/>
                    </a:lnTo>
                    <a:lnTo>
                      <a:pt x="426" y="336"/>
                    </a:lnTo>
                    <a:lnTo>
                      <a:pt x="426" y="336"/>
                    </a:lnTo>
                    <a:lnTo>
                      <a:pt x="430" y="342"/>
                    </a:lnTo>
                    <a:lnTo>
                      <a:pt x="432" y="344"/>
                    </a:lnTo>
                    <a:lnTo>
                      <a:pt x="439" y="346"/>
                    </a:lnTo>
                    <a:lnTo>
                      <a:pt x="439" y="346"/>
                    </a:lnTo>
                    <a:lnTo>
                      <a:pt x="443" y="348"/>
                    </a:lnTo>
                    <a:lnTo>
                      <a:pt x="447" y="350"/>
                    </a:lnTo>
                    <a:lnTo>
                      <a:pt x="449" y="352"/>
                    </a:lnTo>
                    <a:lnTo>
                      <a:pt x="447" y="348"/>
                    </a:lnTo>
                    <a:lnTo>
                      <a:pt x="447" y="348"/>
                    </a:lnTo>
                    <a:lnTo>
                      <a:pt x="443" y="342"/>
                    </a:lnTo>
                    <a:lnTo>
                      <a:pt x="439" y="336"/>
                    </a:lnTo>
                    <a:lnTo>
                      <a:pt x="434" y="332"/>
                    </a:lnTo>
                    <a:lnTo>
                      <a:pt x="434" y="332"/>
                    </a:lnTo>
                    <a:lnTo>
                      <a:pt x="441" y="330"/>
                    </a:lnTo>
                    <a:lnTo>
                      <a:pt x="447" y="326"/>
                    </a:lnTo>
                    <a:lnTo>
                      <a:pt x="451" y="324"/>
                    </a:lnTo>
                    <a:lnTo>
                      <a:pt x="451" y="319"/>
                    </a:lnTo>
                    <a:lnTo>
                      <a:pt x="451" y="319"/>
                    </a:lnTo>
                    <a:lnTo>
                      <a:pt x="449" y="311"/>
                    </a:lnTo>
                    <a:lnTo>
                      <a:pt x="443" y="303"/>
                    </a:lnTo>
                    <a:lnTo>
                      <a:pt x="437" y="297"/>
                    </a:lnTo>
                    <a:lnTo>
                      <a:pt x="430" y="293"/>
                    </a:lnTo>
                    <a:lnTo>
                      <a:pt x="430" y="293"/>
                    </a:lnTo>
                    <a:lnTo>
                      <a:pt x="426" y="291"/>
                    </a:lnTo>
                    <a:lnTo>
                      <a:pt x="422" y="287"/>
                    </a:lnTo>
                    <a:lnTo>
                      <a:pt x="416" y="281"/>
                    </a:lnTo>
                    <a:lnTo>
                      <a:pt x="416" y="281"/>
                    </a:lnTo>
                    <a:lnTo>
                      <a:pt x="410" y="271"/>
                    </a:lnTo>
                    <a:lnTo>
                      <a:pt x="404" y="265"/>
                    </a:lnTo>
                    <a:lnTo>
                      <a:pt x="402" y="263"/>
                    </a:lnTo>
                    <a:lnTo>
                      <a:pt x="398" y="261"/>
                    </a:lnTo>
                    <a:lnTo>
                      <a:pt x="398" y="261"/>
                    </a:lnTo>
                    <a:lnTo>
                      <a:pt x="392" y="259"/>
                    </a:lnTo>
                    <a:lnTo>
                      <a:pt x="388" y="257"/>
                    </a:lnTo>
                    <a:lnTo>
                      <a:pt x="386" y="255"/>
                    </a:lnTo>
                    <a:lnTo>
                      <a:pt x="386" y="249"/>
                    </a:lnTo>
                    <a:lnTo>
                      <a:pt x="386" y="249"/>
                    </a:lnTo>
                    <a:lnTo>
                      <a:pt x="390" y="241"/>
                    </a:lnTo>
                    <a:lnTo>
                      <a:pt x="392" y="235"/>
                    </a:lnTo>
                    <a:lnTo>
                      <a:pt x="392" y="235"/>
                    </a:lnTo>
                    <a:lnTo>
                      <a:pt x="392" y="243"/>
                    </a:lnTo>
                    <a:lnTo>
                      <a:pt x="392" y="247"/>
                    </a:lnTo>
                    <a:lnTo>
                      <a:pt x="394" y="247"/>
                    </a:lnTo>
                    <a:lnTo>
                      <a:pt x="394" y="247"/>
                    </a:lnTo>
                    <a:lnTo>
                      <a:pt x="396" y="243"/>
                    </a:lnTo>
                    <a:lnTo>
                      <a:pt x="398" y="237"/>
                    </a:lnTo>
                    <a:lnTo>
                      <a:pt x="398" y="237"/>
                    </a:lnTo>
                    <a:lnTo>
                      <a:pt x="398" y="228"/>
                    </a:lnTo>
                    <a:lnTo>
                      <a:pt x="398" y="226"/>
                    </a:lnTo>
                    <a:lnTo>
                      <a:pt x="400" y="226"/>
                    </a:lnTo>
                    <a:lnTo>
                      <a:pt x="400" y="226"/>
                    </a:lnTo>
                    <a:lnTo>
                      <a:pt x="412" y="237"/>
                    </a:lnTo>
                    <a:lnTo>
                      <a:pt x="412" y="237"/>
                    </a:lnTo>
                    <a:lnTo>
                      <a:pt x="418" y="239"/>
                    </a:lnTo>
                    <a:lnTo>
                      <a:pt x="420" y="243"/>
                    </a:lnTo>
                    <a:lnTo>
                      <a:pt x="422" y="245"/>
                    </a:lnTo>
                    <a:lnTo>
                      <a:pt x="422" y="245"/>
                    </a:lnTo>
                    <a:lnTo>
                      <a:pt x="424" y="249"/>
                    </a:lnTo>
                    <a:lnTo>
                      <a:pt x="428" y="253"/>
                    </a:lnTo>
                    <a:lnTo>
                      <a:pt x="434" y="255"/>
                    </a:lnTo>
                    <a:lnTo>
                      <a:pt x="437" y="257"/>
                    </a:lnTo>
                    <a:lnTo>
                      <a:pt x="437" y="257"/>
                    </a:lnTo>
                    <a:lnTo>
                      <a:pt x="441" y="265"/>
                    </a:lnTo>
                    <a:lnTo>
                      <a:pt x="447" y="269"/>
                    </a:lnTo>
                    <a:lnTo>
                      <a:pt x="453" y="271"/>
                    </a:lnTo>
                    <a:lnTo>
                      <a:pt x="457" y="273"/>
                    </a:lnTo>
                    <a:lnTo>
                      <a:pt x="457" y="273"/>
                    </a:lnTo>
                    <a:lnTo>
                      <a:pt x="459" y="275"/>
                    </a:lnTo>
                    <a:lnTo>
                      <a:pt x="461" y="277"/>
                    </a:lnTo>
                    <a:lnTo>
                      <a:pt x="465" y="275"/>
                    </a:lnTo>
                    <a:lnTo>
                      <a:pt x="465" y="275"/>
                    </a:lnTo>
                    <a:lnTo>
                      <a:pt x="471" y="269"/>
                    </a:lnTo>
                    <a:lnTo>
                      <a:pt x="473" y="261"/>
                    </a:lnTo>
                    <a:lnTo>
                      <a:pt x="477" y="253"/>
                    </a:lnTo>
                    <a:lnTo>
                      <a:pt x="477" y="253"/>
                    </a:lnTo>
                    <a:lnTo>
                      <a:pt x="479" y="253"/>
                    </a:lnTo>
                    <a:lnTo>
                      <a:pt x="485" y="253"/>
                    </a:lnTo>
                    <a:lnTo>
                      <a:pt x="485" y="253"/>
                    </a:lnTo>
                    <a:lnTo>
                      <a:pt x="487" y="253"/>
                    </a:lnTo>
                    <a:lnTo>
                      <a:pt x="491" y="251"/>
                    </a:lnTo>
                    <a:lnTo>
                      <a:pt x="493" y="249"/>
                    </a:lnTo>
                    <a:lnTo>
                      <a:pt x="493" y="247"/>
                    </a:lnTo>
                    <a:lnTo>
                      <a:pt x="493" y="247"/>
                    </a:lnTo>
                    <a:lnTo>
                      <a:pt x="495" y="241"/>
                    </a:lnTo>
                    <a:lnTo>
                      <a:pt x="495" y="237"/>
                    </a:lnTo>
                    <a:lnTo>
                      <a:pt x="499" y="237"/>
                    </a:lnTo>
                    <a:lnTo>
                      <a:pt x="499" y="237"/>
                    </a:lnTo>
                    <a:lnTo>
                      <a:pt x="503" y="239"/>
                    </a:lnTo>
                    <a:lnTo>
                      <a:pt x="507" y="239"/>
                    </a:lnTo>
                    <a:lnTo>
                      <a:pt x="509" y="235"/>
                    </a:lnTo>
                    <a:lnTo>
                      <a:pt x="509" y="235"/>
                    </a:lnTo>
                    <a:lnTo>
                      <a:pt x="511" y="228"/>
                    </a:lnTo>
                    <a:lnTo>
                      <a:pt x="515" y="222"/>
                    </a:lnTo>
                    <a:lnTo>
                      <a:pt x="515" y="220"/>
                    </a:lnTo>
                    <a:lnTo>
                      <a:pt x="515" y="218"/>
                    </a:lnTo>
                    <a:lnTo>
                      <a:pt x="507" y="216"/>
                    </a:lnTo>
                    <a:lnTo>
                      <a:pt x="507" y="216"/>
                    </a:lnTo>
                    <a:lnTo>
                      <a:pt x="499" y="216"/>
                    </a:lnTo>
                    <a:lnTo>
                      <a:pt x="495" y="216"/>
                    </a:lnTo>
                    <a:lnTo>
                      <a:pt x="491" y="218"/>
                    </a:lnTo>
                    <a:lnTo>
                      <a:pt x="491" y="218"/>
                    </a:lnTo>
                    <a:lnTo>
                      <a:pt x="487" y="218"/>
                    </a:lnTo>
                    <a:lnTo>
                      <a:pt x="483" y="216"/>
                    </a:lnTo>
                    <a:lnTo>
                      <a:pt x="477" y="208"/>
                    </a:lnTo>
                    <a:lnTo>
                      <a:pt x="477" y="208"/>
                    </a:lnTo>
                    <a:lnTo>
                      <a:pt x="473" y="200"/>
                    </a:lnTo>
                    <a:lnTo>
                      <a:pt x="471" y="196"/>
                    </a:lnTo>
                    <a:lnTo>
                      <a:pt x="465" y="194"/>
                    </a:lnTo>
                    <a:lnTo>
                      <a:pt x="465" y="194"/>
                    </a:lnTo>
                    <a:lnTo>
                      <a:pt x="451" y="194"/>
                    </a:lnTo>
                    <a:lnTo>
                      <a:pt x="451" y="194"/>
                    </a:lnTo>
                    <a:lnTo>
                      <a:pt x="445" y="194"/>
                    </a:lnTo>
                    <a:lnTo>
                      <a:pt x="441" y="192"/>
                    </a:lnTo>
                    <a:lnTo>
                      <a:pt x="439" y="190"/>
                    </a:lnTo>
                    <a:lnTo>
                      <a:pt x="437" y="188"/>
                    </a:lnTo>
                    <a:lnTo>
                      <a:pt x="437" y="188"/>
                    </a:lnTo>
                    <a:lnTo>
                      <a:pt x="432" y="188"/>
                    </a:lnTo>
                    <a:lnTo>
                      <a:pt x="432" y="186"/>
                    </a:lnTo>
                    <a:lnTo>
                      <a:pt x="430" y="186"/>
                    </a:lnTo>
                    <a:lnTo>
                      <a:pt x="426" y="184"/>
                    </a:lnTo>
                    <a:lnTo>
                      <a:pt x="426" y="184"/>
                    </a:lnTo>
                    <a:lnTo>
                      <a:pt x="424" y="184"/>
                    </a:lnTo>
                    <a:lnTo>
                      <a:pt x="424" y="182"/>
                    </a:lnTo>
                    <a:lnTo>
                      <a:pt x="424" y="178"/>
                    </a:lnTo>
                    <a:lnTo>
                      <a:pt x="422" y="172"/>
                    </a:lnTo>
                    <a:lnTo>
                      <a:pt x="422" y="170"/>
                    </a:lnTo>
                    <a:lnTo>
                      <a:pt x="418" y="170"/>
                    </a:lnTo>
                    <a:lnTo>
                      <a:pt x="418" y="170"/>
                    </a:lnTo>
                    <a:lnTo>
                      <a:pt x="408" y="170"/>
                    </a:lnTo>
                    <a:lnTo>
                      <a:pt x="402" y="172"/>
                    </a:lnTo>
                    <a:lnTo>
                      <a:pt x="402" y="172"/>
                    </a:lnTo>
                    <a:lnTo>
                      <a:pt x="398" y="176"/>
                    </a:lnTo>
                    <a:lnTo>
                      <a:pt x="392" y="170"/>
                    </a:lnTo>
                    <a:lnTo>
                      <a:pt x="392" y="170"/>
                    </a:lnTo>
                    <a:lnTo>
                      <a:pt x="388" y="164"/>
                    </a:lnTo>
                    <a:lnTo>
                      <a:pt x="384" y="160"/>
                    </a:lnTo>
                    <a:lnTo>
                      <a:pt x="384" y="154"/>
                    </a:lnTo>
                    <a:lnTo>
                      <a:pt x="384" y="154"/>
                    </a:lnTo>
                    <a:lnTo>
                      <a:pt x="386" y="154"/>
                    </a:lnTo>
                    <a:lnTo>
                      <a:pt x="390" y="152"/>
                    </a:lnTo>
                    <a:lnTo>
                      <a:pt x="398" y="152"/>
                    </a:lnTo>
                    <a:lnTo>
                      <a:pt x="398" y="152"/>
                    </a:lnTo>
                    <a:lnTo>
                      <a:pt x="406" y="150"/>
                    </a:lnTo>
                    <a:lnTo>
                      <a:pt x="410" y="150"/>
                    </a:lnTo>
                    <a:lnTo>
                      <a:pt x="406" y="148"/>
                    </a:lnTo>
                    <a:lnTo>
                      <a:pt x="406" y="148"/>
                    </a:lnTo>
                    <a:lnTo>
                      <a:pt x="392" y="146"/>
                    </a:lnTo>
                    <a:lnTo>
                      <a:pt x="388" y="144"/>
                    </a:lnTo>
                    <a:lnTo>
                      <a:pt x="388" y="142"/>
                    </a:lnTo>
                    <a:lnTo>
                      <a:pt x="388" y="142"/>
                    </a:lnTo>
                    <a:lnTo>
                      <a:pt x="390" y="140"/>
                    </a:lnTo>
                    <a:lnTo>
                      <a:pt x="392" y="142"/>
                    </a:lnTo>
                    <a:lnTo>
                      <a:pt x="398" y="142"/>
                    </a:lnTo>
                    <a:lnTo>
                      <a:pt x="400" y="142"/>
                    </a:lnTo>
                    <a:lnTo>
                      <a:pt x="400" y="142"/>
                    </a:lnTo>
                    <a:lnTo>
                      <a:pt x="400" y="138"/>
                    </a:lnTo>
                    <a:lnTo>
                      <a:pt x="398" y="129"/>
                    </a:lnTo>
                    <a:lnTo>
                      <a:pt x="398" y="129"/>
                    </a:lnTo>
                    <a:lnTo>
                      <a:pt x="386" y="109"/>
                    </a:lnTo>
                    <a:lnTo>
                      <a:pt x="384" y="107"/>
                    </a:lnTo>
                    <a:lnTo>
                      <a:pt x="382" y="107"/>
                    </a:lnTo>
                    <a:lnTo>
                      <a:pt x="382" y="107"/>
                    </a:lnTo>
                    <a:lnTo>
                      <a:pt x="380" y="109"/>
                    </a:lnTo>
                    <a:lnTo>
                      <a:pt x="382" y="111"/>
                    </a:lnTo>
                    <a:lnTo>
                      <a:pt x="382" y="113"/>
                    </a:lnTo>
                    <a:lnTo>
                      <a:pt x="380" y="115"/>
                    </a:lnTo>
                    <a:lnTo>
                      <a:pt x="380" y="115"/>
                    </a:lnTo>
                    <a:lnTo>
                      <a:pt x="376" y="119"/>
                    </a:lnTo>
                    <a:lnTo>
                      <a:pt x="374" y="117"/>
                    </a:lnTo>
                    <a:lnTo>
                      <a:pt x="374" y="115"/>
                    </a:lnTo>
                    <a:lnTo>
                      <a:pt x="374" y="115"/>
                    </a:lnTo>
                    <a:lnTo>
                      <a:pt x="372" y="105"/>
                    </a:lnTo>
                    <a:lnTo>
                      <a:pt x="370" y="103"/>
                    </a:lnTo>
                    <a:lnTo>
                      <a:pt x="368" y="103"/>
                    </a:lnTo>
                    <a:lnTo>
                      <a:pt x="368" y="103"/>
                    </a:lnTo>
                    <a:lnTo>
                      <a:pt x="364" y="103"/>
                    </a:lnTo>
                    <a:lnTo>
                      <a:pt x="360" y="101"/>
                    </a:lnTo>
                    <a:lnTo>
                      <a:pt x="360" y="101"/>
                    </a:lnTo>
                    <a:lnTo>
                      <a:pt x="354" y="101"/>
                    </a:lnTo>
                    <a:lnTo>
                      <a:pt x="348" y="101"/>
                    </a:lnTo>
                    <a:lnTo>
                      <a:pt x="348" y="101"/>
                    </a:lnTo>
                    <a:lnTo>
                      <a:pt x="344" y="97"/>
                    </a:lnTo>
                    <a:lnTo>
                      <a:pt x="337" y="95"/>
                    </a:lnTo>
                    <a:lnTo>
                      <a:pt x="337" y="95"/>
                    </a:lnTo>
                    <a:lnTo>
                      <a:pt x="333" y="93"/>
                    </a:lnTo>
                    <a:lnTo>
                      <a:pt x="329" y="93"/>
                    </a:lnTo>
                    <a:lnTo>
                      <a:pt x="329" y="93"/>
                    </a:lnTo>
                    <a:lnTo>
                      <a:pt x="327" y="93"/>
                    </a:lnTo>
                    <a:lnTo>
                      <a:pt x="323" y="91"/>
                    </a:lnTo>
                    <a:lnTo>
                      <a:pt x="321" y="91"/>
                    </a:lnTo>
                    <a:lnTo>
                      <a:pt x="319" y="91"/>
                    </a:lnTo>
                    <a:lnTo>
                      <a:pt x="319" y="91"/>
                    </a:lnTo>
                    <a:lnTo>
                      <a:pt x="313" y="99"/>
                    </a:lnTo>
                    <a:lnTo>
                      <a:pt x="311" y="101"/>
                    </a:lnTo>
                    <a:lnTo>
                      <a:pt x="311" y="99"/>
                    </a:lnTo>
                    <a:lnTo>
                      <a:pt x="311" y="99"/>
                    </a:lnTo>
                    <a:lnTo>
                      <a:pt x="317" y="85"/>
                    </a:lnTo>
                    <a:lnTo>
                      <a:pt x="317" y="81"/>
                    </a:lnTo>
                    <a:lnTo>
                      <a:pt x="317" y="79"/>
                    </a:lnTo>
                    <a:lnTo>
                      <a:pt x="317" y="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Freeform 368"/>
              <p:cNvSpPr>
                <a:spLocks/>
              </p:cNvSpPr>
              <p:nvPr/>
            </p:nvSpPr>
            <p:spPr bwMode="auto">
              <a:xfrm>
                <a:off x="1139" y="956"/>
                <a:ext cx="82" cy="32"/>
              </a:xfrm>
              <a:custGeom>
                <a:avLst/>
                <a:gdLst/>
                <a:ahLst/>
                <a:cxnLst>
                  <a:cxn ang="0">
                    <a:pos x="18" y="0"/>
                  </a:cxn>
                  <a:cxn ang="0">
                    <a:pos x="18" y="0"/>
                  </a:cxn>
                  <a:cxn ang="0">
                    <a:pos x="10" y="0"/>
                  </a:cxn>
                  <a:cxn ang="0">
                    <a:pos x="4" y="0"/>
                  </a:cxn>
                  <a:cxn ang="0">
                    <a:pos x="4" y="0"/>
                  </a:cxn>
                  <a:cxn ang="0">
                    <a:pos x="0" y="2"/>
                  </a:cxn>
                  <a:cxn ang="0">
                    <a:pos x="0" y="6"/>
                  </a:cxn>
                  <a:cxn ang="0">
                    <a:pos x="0" y="8"/>
                  </a:cxn>
                  <a:cxn ang="0">
                    <a:pos x="0" y="8"/>
                  </a:cxn>
                  <a:cxn ang="0">
                    <a:pos x="12" y="14"/>
                  </a:cxn>
                  <a:cxn ang="0">
                    <a:pos x="12" y="14"/>
                  </a:cxn>
                  <a:cxn ang="0">
                    <a:pos x="14" y="16"/>
                  </a:cxn>
                  <a:cxn ang="0">
                    <a:pos x="18" y="22"/>
                  </a:cxn>
                  <a:cxn ang="0">
                    <a:pos x="18" y="22"/>
                  </a:cxn>
                  <a:cxn ang="0">
                    <a:pos x="20" y="26"/>
                  </a:cxn>
                  <a:cxn ang="0">
                    <a:pos x="24" y="30"/>
                  </a:cxn>
                  <a:cxn ang="0">
                    <a:pos x="24" y="30"/>
                  </a:cxn>
                  <a:cxn ang="0">
                    <a:pos x="28" y="32"/>
                  </a:cxn>
                  <a:cxn ang="0">
                    <a:pos x="32" y="32"/>
                  </a:cxn>
                  <a:cxn ang="0">
                    <a:pos x="36" y="30"/>
                  </a:cxn>
                  <a:cxn ang="0">
                    <a:pos x="46" y="24"/>
                  </a:cxn>
                  <a:cxn ang="0">
                    <a:pos x="56" y="26"/>
                  </a:cxn>
                  <a:cxn ang="0">
                    <a:pos x="56" y="26"/>
                  </a:cxn>
                  <a:cxn ang="0">
                    <a:pos x="62" y="26"/>
                  </a:cxn>
                  <a:cxn ang="0">
                    <a:pos x="64" y="24"/>
                  </a:cxn>
                  <a:cxn ang="0">
                    <a:pos x="68" y="24"/>
                  </a:cxn>
                  <a:cxn ang="0">
                    <a:pos x="68" y="24"/>
                  </a:cxn>
                  <a:cxn ang="0">
                    <a:pos x="80" y="28"/>
                  </a:cxn>
                  <a:cxn ang="0">
                    <a:pos x="80" y="28"/>
                  </a:cxn>
                  <a:cxn ang="0">
                    <a:pos x="82" y="28"/>
                  </a:cxn>
                  <a:cxn ang="0">
                    <a:pos x="80" y="24"/>
                  </a:cxn>
                  <a:cxn ang="0">
                    <a:pos x="80" y="24"/>
                  </a:cxn>
                  <a:cxn ang="0">
                    <a:pos x="72" y="14"/>
                  </a:cxn>
                  <a:cxn ang="0">
                    <a:pos x="68" y="8"/>
                  </a:cxn>
                  <a:cxn ang="0">
                    <a:pos x="64" y="6"/>
                  </a:cxn>
                  <a:cxn ang="0">
                    <a:pos x="64" y="6"/>
                  </a:cxn>
                  <a:cxn ang="0">
                    <a:pos x="48" y="4"/>
                  </a:cxn>
                  <a:cxn ang="0">
                    <a:pos x="48" y="4"/>
                  </a:cxn>
                  <a:cxn ang="0">
                    <a:pos x="40" y="0"/>
                  </a:cxn>
                  <a:cxn ang="0">
                    <a:pos x="30" y="0"/>
                  </a:cxn>
                  <a:cxn ang="0">
                    <a:pos x="30" y="0"/>
                  </a:cxn>
                  <a:cxn ang="0">
                    <a:pos x="24" y="0"/>
                  </a:cxn>
                  <a:cxn ang="0">
                    <a:pos x="18" y="0"/>
                  </a:cxn>
                  <a:cxn ang="0">
                    <a:pos x="18" y="0"/>
                  </a:cxn>
                </a:cxnLst>
                <a:rect l="0" t="0" r="r" b="b"/>
                <a:pathLst>
                  <a:path w="82" h="32">
                    <a:moveTo>
                      <a:pt x="18" y="0"/>
                    </a:moveTo>
                    <a:lnTo>
                      <a:pt x="18" y="0"/>
                    </a:lnTo>
                    <a:lnTo>
                      <a:pt x="10" y="0"/>
                    </a:lnTo>
                    <a:lnTo>
                      <a:pt x="4" y="0"/>
                    </a:lnTo>
                    <a:lnTo>
                      <a:pt x="4" y="0"/>
                    </a:lnTo>
                    <a:lnTo>
                      <a:pt x="0" y="2"/>
                    </a:lnTo>
                    <a:lnTo>
                      <a:pt x="0" y="6"/>
                    </a:lnTo>
                    <a:lnTo>
                      <a:pt x="0" y="8"/>
                    </a:lnTo>
                    <a:lnTo>
                      <a:pt x="0" y="8"/>
                    </a:lnTo>
                    <a:lnTo>
                      <a:pt x="12" y="14"/>
                    </a:lnTo>
                    <a:lnTo>
                      <a:pt x="12" y="14"/>
                    </a:lnTo>
                    <a:lnTo>
                      <a:pt x="14" y="16"/>
                    </a:lnTo>
                    <a:lnTo>
                      <a:pt x="18" y="22"/>
                    </a:lnTo>
                    <a:lnTo>
                      <a:pt x="18" y="22"/>
                    </a:lnTo>
                    <a:lnTo>
                      <a:pt x="20" y="26"/>
                    </a:lnTo>
                    <a:lnTo>
                      <a:pt x="24" y="30"/>
                    </a:lnTo>
                    <a:lnTo>
                      <a:pt x="24" y="30"/>
                    </a:lnTo>
                    <a:lnTo>
                      <a:pt x="28" y="32"/>
                    </a:lnTo>
                    <a:lnTo>
                      <a:pt x="32" y="32"/>
                    </a:lnTo>
                    <a:lnTo>
                      <a:pt x="36" y="30"/>
                    </a:lnTo>
                    <a:lnTo>
                      <a:pt x="46" y="24"/>
                    </a:lnTo>
                    <a:lnTo>
                      <a:pt x="56" y="26"/>
                    </a:lnTo>
                    <a:lnTo>
                      <a:pt x="56" y="26"/>
                    </a:lnTo>
                    <a:lnTo>
                      <a:pt x="62" y="26"/>
                    </a:lnTo>
                    <a:lnTo>
                      <a:pt x="64" y="24"/>
                    </a:lnTo>
                    <a:lnTo>
                      <a:pt x="68" y="24"/>
                    </a:lnTo>
                    <a:lnTo>
                      <a:pt x="68" y="24"/>
                    </a:lnTo>
                    <a:lnTo>
                      <a:pt x="80" y="28"/>
                    </a:lnTo>
                    <a:lnTo>
                      <a:pt x="80" y="28"/>
                    </a:lnTo>
                    <a:lnTo>
                      <a:pt x="82" y="28"/>
                    </a:lnTo>
                    <a:lnTo>
                      <a:pt x="80" y="24"/>
                    </a:lnTo>
                    <a:lnTo>
                      <a:pt x="80" y="24"/>
                    </a:lnTo>
                    <a:lnTo>
                      <a:pt x="72" y="14"/>
                    </a:lnTo>
                    <a:lnTo>
                      <a:pt x="68" y="8"/>
                    </a:lnTo>
                    <a:lnTo>
                      <a:pt x="64" y="6"/>
                    </a:lnTo>
                    <a:lnTo>
                      <a:pt x="64" y="6"/>
                    </a:lnTo>
                    <a:lnTo>
                      <a:pt x="48" y="4"/>
                    </a:lnTo>
                    <a:lnTo>
                      <a:pt x="48" y="4"/>
                    </a:lnTo>
                    <a:lnTo>
                      <a:pt x="40" y="0"/>
                    </a:lnTo>
                    <a:lnTo>
                      <a:pt x="30" y="0"/>
                    </a:lnTo>
                    <a:lnTo>
                      <a:pt x="30" y="0"/>
                    </a:lnTo>
                    <a:lnTo>
                      <a:pt x="24" y="0"/>
                    </a:lnTo>
                    <a:lnTo>
                      <a:pt x="18" y="0"/>
                    </a:lnTo>
                    <a:lnTo>
                      <a:pt x="1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369"/>
              <p:cNvSpPr>
                <a:spLocks/>
              </p:cNvSpPr>
              <p:nvPr/>
            </p:nvSpPr>
            <p:spPr bwMode="auto">
              <a:xfrm>
                <a:off x="1205" y="1132"/>
                <a:ext cx="39" cy="30"/>
              </a:xfrm>
              <a:custGeom>
                <a:avLst/>
                <a:gdLst/>
                <a:ahLst/>
                <a:cxnLst>
                  <a:cxn ang="0">
                    <a:pos x="37" y="4"/>
                  </a:cxn>
                  <a:cxn ang="0">
                    <a:pos x="37" y="4"/>
                  </a:cxn>
                  <a:cxn ang="0">
                    <a:pos x="31" y="2"/>
                  </a:cxn>
                  <a:cxn ang="0">
                    <a:pos x="25" y="0"/>
                  </a:cxn>
                  <a:cxn ang="0">
                    <a:pos x="25" y="0"/>
                  </a:cxn>
                  <a:cxn ang="0">
                    <a:pos x="8" y="2"/>
                  </a:cxn>
                  <a:cxn ang="0">
                    <a:pos x="8" y="2"/>
                  </a:cxn>
                  <a:cxn ang="0">
                    <a:pos x="2" y="10"/>
                  </a:cxn>
                  <a:cxn ang="0">
                    <a:pos x="2" y="10"/>
                  </a:cxn>
                  <a:cxn ang="0">
                    <a:pos x="0" y="16"/>
                  </a:cxn>
                  <a:cxn ang="0">
                    <a:pos x="0" y="20"/>
                  </a:cxn>
                  <a:cxn ang="0">
                    <a:pos x="6" y="26"/>
                  </a:cxn>
                  <a:cxn ang="0">
                    <a:pos x="6" y="26"/>
                  </a:cxn>
                  <a:cxn ang="0">
                    <a:pos x="12" y="28"/>
                  </a:cxn>
                  <a:cxn ang="0">
                    <a:pos x="18" y="30"/>
                  </a:cxn>
                  <a:cxn ang="0">
                    <a:pos x="29" y="24"/>
                  </a:cxn>
                  <a:cxn ang="0">
                    <a:pos x="29" y="24"/>
                  </a:cxn>
                  <a:cxn ang="0">
                    <a:pos x="31" y="22"/>
                  </a:cxn>
                  <a:cxn ang="0">
                    <a:pos x="33" y="20"/>
                  </a:cxn>
                  <a:cxn ang="0">
                    <a:pos x="37" y="14"/>
                  </a:cxn>
                  <a:cxn ang="0">
                    <a:pos x="39" y="8"/>
                  </a:cxn>
                  <a:cxn ang="0">
                    <a:pos x="37" y="4"/>
                  </a:cxn>
                  <a:cxn ang="0">
                    <a:pos x="37" y="4"/>
                  </a:cxn>
                </a:cxnLst>
                <a:rect l="0" t="0" r="r" b="b"/>
                <a:pathLst>
                  <a:path w="39" h="30">
                    <a:moveTo>
                      <a:pt x="37" y="4"/>
                    </a:moveTo>
                    <a:lnTo>
                      <a:pt x="37" y="4"/>
                    </a:lnTo>
                    <a:lnTo>
                      <a:pt x="31" y="2"/>
                    </a:lnTo>
                    <a:lnTo>
                      <a:pt x="25" y="0"/>
                    </a:lnTo>
                    <a:lnTo>
                      <a:pt x="25" y="0"/>
                    </a:lnTo>
                    <a:lnTo>
                      <a:pt x="8" y="2"/>
                    </a:lnTo>
                    <a:lnTo>
                      <a:pt x="8" y="2"/>
                    </a:lnTo>
                    <a:lnTo>
                      <a:pt x="2" y="10"/>
                    </a:lnTo>
                    <a:lnTo>
                      <a:pt x="2" y="10"/>
                    </a:lnTo>
                    <a:lnTo>
                      <a:pt x="0" y="16"/>
                    </a:lnTo>
                    <a:lnTo>
                      <a:pt x="0" y="20"/>
                    </a:lnTo>
                    <a:lnTo>
                      <a:pt x="6" y="26"/>
                    </a:lnTo>
                    <a:lnTo>
                      <a:pt x="6" y="26"/>
                    </a:lnTo>
                    <a:lnTo>
                      <a:pt x="12" y="28"/>
                    </a:lnTo>
                    <a:lnTo>
                      <a:pt x="18" y="30"/>
                    </a:lnTo>
                    <a:lnTo>
                      <a:pt x="29" y="24"/>
                    </a:lnTo>
                    <a:lnTo>
                      <a:pt x="29" y="24"/>
                    </a:lnTo>
                    <a:lnTo>
                      <a:pt x="31" y="22"/>
                    </a:lnTo>
                    <a:lnTo>
                      <a:pt x="33" y="20"/>
                    </a:lnTo>
                    <a:lnTo>
                      <a:pt x="37" y="14"/>
                    </a:lnTo>
                    <a:lnTo>
                      <a:pt x="39" y="8"/>
                    </a:lnTo>
                    <a:lnTo>
                      <a:pt x="37" y="4"/>
                    </a:lnTo>
                    <a:lnTo>
                      <a:pt x="37"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370"/>
              <p:cNvSpPr>
                <a:spLocks/>
              </p:cNvSpPr>
              <p:nvPr/>
            </p:nvSpPr>
            <p:spPr bwMode="auto">
              <a:xfrm>
                <a:off x="1173" y="1088"/>
                <a:ext cx="16" cy="22"/>
              </a:xfrm>
              <a:custGeom>
                <a:avLst/>
                <a:gdLst/>
                <a:ahLst/>
                <a:cxnLst>
                  <a:cxn ang="0">
                    <a:pos x="4" y="20"/>
                  </a:cxn>
                  <a:cxn ang="0">
                    <a:pos x="4" y="20"/>
                  </a:cxn>
                  <a:cxn ang="0">
                    <a:pos x="8" y="10"/>
                  </a:cxn>
                  <a:cxn ang="0">
                    <a:pos x="8" y="10"/>
                  </a:cxn>
                  <a:cxn ang="0">
                    <a:pos x="16" y="2"/>
                  </a:cxn>
                  <a:cxn ang="0">
                    <a:pos x="16" y="0"/>
                  </a:cxn>
                  <a:cxn ang="0">
                    <a:pos x="14" y="0"/>
                  </a:cxn>
                  <a:cxn ang="0">
                    <a:pos x="14" y="0"/>
                  </a:cxn>
                  <a:cxn ang="0">
                    <a:pos x="6" y="2"/>
                  </a:cxn>
                  <a:cxn ang="0">
                    <a:pos x="6" y="4"/>
                  </a:cxn>
                  <a:cxn ang="0">
                    <a:pos x="6" y="4"/>
                  </a:cxn>
                  <a:cxn ang="0">
                    <a:pos x="4" y="10"/>
                  </a:cxn>
                  <a:cxn ang="0">
                    <a:pos x="4" y="14"/>
                  </a:cxn>
                  <a:cxn ang="0">
                    <a:pos x="2" y="18"/>
                  </a:cxn>
                  <a:cxn ang="0">
                    <a:pos x="2" y="18"/>
                  </a:cxn>
                  <a:cxn ang="0">
                    <a:pos x="0" y="22"/>
                  </a:cxn>
                  <a:cxn ang="0">
                    <a:pos x="0" y="22"/>
                  </a:cxn>
                  <a:cxn ang="0">
                    <a:pos x="4" y="20"/>
                  </a:cxn>
                  <a:cxn ang="0">
                    <a:pos x="4" y="20"/>
                  </a:cxn>
                </a:cxnLst>
                <a:rect l="0" t="0" r="r" b="b"/>
                <a:pathLst>
                  <a:path w="16" h="22">
                    <a:moveTo>
                      <a:pt x="4" y="20"/>
                    </a:moveTo>
                    <a:lnTo>
                      <a:pt x="4" y="20"/>
                    </a:lnTo>
                    <a:lnTo>
                      <a:pt x="8" y="10"/>
                    </a:lnTo>
                    <a:lnTo>
                      <a:pt x="8" y="10"/>
                    </a:lnTo>
                    <a:lnTo>
                      <a:pt x="16" y="2"/>
                    </a:lnTo>
                    <a:lnTo>
                      <a:pt x="16" y="0"/>
                    </a:lnTo>
                    <a:lnTo>
                      <a:pt x="14" y="0"/>
                    </a:lnTo>
                    <a:lnTo>
                      <a:pt x="14" y="0"/>
                    </a:lnTo>
                    <a:lnTo>
                      <a:pt x="6" y="2"/>
                    </a:lnTo>
                    <a:lnTo>
                      <a:pt x="6" y="4"/>
                    </a:lnTo>
                    <a:lnTo>
                      <a:pt x="6" y="4"/>
                    </a:lnTo>
                    <a:lnTo>
                      <a:pt x="4" y="10"/>
                    </a:lnTo>
                    <a:lnTo>
                      <a:pt x="4" y="14"/>
                    </a:lnTo>
                    <a:lnTo>
                      <a:pt x="2" y="18"/>
                    </a:lnTo>
                    <a:lnTo>
                      <a:pt x="2" y="18"/>
                    </a:lnTo>
                    <a:lnTo>
                      <a:pt x="0" y="22"/>
                    </a:lnTo>
                    <a:lnTo>
                      <a:pt x="0" y="22"/>
                    </a:lnTo>
                    <a:lnTo>
                      <a:pt x="4" y="20"/>
                    </a:lnTo>
                    <a:lnTo>
                      <a:pt x="4"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371"/>
              <p:cNvSpPr>
                <a:spLocks/>
              </p:cNvSpPr>
              <p:nvPr/>
            </p:nvSpPr>
            <p:spPr bwMode="auto">
              <a:xfrm>
                <a:off x="1199" y="1083"/>
                <a:ext cx="10" cy="21"/>
              </a:xfrm>
              <a:custGeom>
                <a:avLst/>
                <a:gdLst/>
                <a:ahLst/>
                <a:cxnLst>
                  <a:cxn ang="0">
                    <a:pos x="10" y="19"/>
                  </a:cxn>
                  <a:cxn ang="0">
                    <a:pos x="10" y="19"/>
                  </a:cxn>
                  <a:cxn ang="0">
                    <a:pos x="10" y="15"/>
                  </a:cxn>
                  <a:cxn ang="0">
                    <a:pos x="10" y="9"/>
                  </a:cxn>
                  <a:cxn ang="0">
                    <a:pos x="10" y="9"/>
                  </a:cxn>
                  <a:cxn ang="0">
                    <a:pos x="2" y="0"/>
                  </a:cxn>
                  <a:cxn ang="0">
                    <a:pos x="0" y="9"/>
                  </a:cxn>
                  <a:cxn ang="0">
                    <a:pos x="0" y="9"/>
                  </a:cxn>
                  <a:cxn ang="0">
                    <a:pos x="0" y="15"/>
                  </a:cxn>
                  <a:cxn ang="0">
                    <a:pos x="0" y="19"/>
                  </a:cxn>
                  <a:cxn ang="0">
                    <a:pos x="2" y="21"/>
                  </a:cxn>
                  <a:cxn ang="0">
                    <a:pos x="2" y="21"/>
                  </a:cxn>
                  <a:cxn ang="0">
                    <a:pos x="4" y="21"/>
                  </a:cxn>
                  <a:cxn ang="0">
                    <a:pos x="6" y="21"/>
                  </a:cxn>
                  <a:cxn ang="0">
                    <a:pos x="10" y="19"/>
                  </a:cxn>
                  <a:cxn ang="0">
                    <a:pos x="10" y="19"/>
                  </a:cxn>
                </a:cxnLst>
                <a:rect l="0" t="0" r="r" b="b"/>
                <a:pathLst>
                  <a:path w="10" h="21">
                    <a:moveTo>
                      <a:pt x="10" y="19"/>
                    </a:moveTo>
                    <a:lnTo>
                      <a:pt x="10" y="19"/>
                    </a:lnTo>
                    <a:lnTo>
                      <a:pt x="10" y="15"/>
                    </a:lnTo>
                    <a:lnTo>
                      <a:pt x="10" y="9"/>
                    </a:lnTo>
                    <a:lnTo>
                      <a:pt x="10" y="9"/>
                    </a:lnTo>
                    <a:lnTo>
                      <a:pt x="2" y="0"/>
                    </a:lnTo>
                    <a:lnTo>
                      <a:pt x="0" y="9"/>
                    </a:lnTo>
                    <a:lnTo>
                      <a:pt x="0" y="9"/>
                    </a:lnTo>
                    <a:lnTo>
                      <a:pt x="0" y="15"/>
                    </a:lnTo>
                    <a:lnTo>
                      <a:pt x="0" y="19"/>
                    </a:lnTo>
                    <a:lnTo>
                      <a:pt x="2" y="21"/>
                    </a:lnTo>
                    <a:lnTo>
                      <a:pt x="2" y="21"/>
                    </a:lnTo>
                    <a:lnTo>
                      <a:pt x="4" y="21"/>
                    </a:lnTo>
                    <a:lnTo>
                      <a:pt x="6" y="21"/>
                    </a:lnTo>
                    <a:lnTo>
                      <a:pt x="10" y="19"/>
                    </a:lnTo>
                    <a:lnTo>
                      <a:pt x="10"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72"/>
              <p:cNvSpPr>
                <a:spLocks/>
              </p:cNvSpPr>
              <p:nvPr/>
            </p:nvSpPr>
            <p:spPr bwMode="auto">
              <a:xfrm>
                <a:off x="1213" y="1102"/>
                <a:ext cx="15" cy="18"/>
              </a:xfrm>
              <a:custGeom>
                <a:avLst/>
                <a:gdLst/>
                <a:ahLst/>
                <a:cxnLst>
                  <a:cxn ang="0">
                    <a:pos x="15" y="16"/>
                  </a:cxn>
                  <a:cxn ang="0">
                    <a:pos x="15" y="16"/>
                  </a:cxn>
                  <a:cxn ang="0">
                    <a:pos x="15" y="10"/>
                  </a:cxn>
                  <a:cxn ang="0">
                    <a:pos x="15" y="4"/>
                  </a:cxn>
                  <a:cxn ang="0">
                    <a:pos x="12" y="2"/>
                  </a:cxn>
                  <a:cxn ang="0">
                    <a:pos x="10" y="0"/>
                  </a:cxn>
                  <a:cxn ang="0">
                    <a:pos x="10" y="0"/>
                  </a:cxn>
                  <a:cxn ang="0">
                    <a:pos x="4" y="4"/>
                  </a:cxn>
                  <a:cxn ang="0">
                    <a:pos x="2" y="6"/>
                  </a:cxn>
                  <a:cxn ang="0">
                    <a:pos x="2" y="6"/>
                  </a:cxn>
                  <a:cxn ang="0">
                    <a:pos x="0" y="12"/>
                  </a:cxn>
                  <a:cxn ang="0">
                    <a:pos x="0" y="14"/>
                  </a:cxn>
                  <a:cxn ang="0">
                    <a:pos x="2" y="16"/>
                  </a:cxn>
                  <a:cxn ang="0">
                    <a:pos x="2" y="16"/>
                  </a:cxn>
                  <a:cxn ang="0">
                    <a:pos x="8" y="18"/>
                  </a:cxn>
                  <a:cxn ang="0">
                    <a:pos x="12" y="18"/>
                  </a:cxn>
                  <a:cxn ang="0">
                    <a:pos x="15" y="16"/>
                  </a:cxn>
                  <a:cxn ang="0">
                    <a:pos x="15" y="16"/>
                  </a:cxn>
                </a:cxnLst>
                <a:rect l="0" t="0" r="r" b="b"/>
                <a:pathLst>
                  <a:path w="15" h="18">
                    <a:moveTo>
                      <a:pt x="15" y="16"/>
                    </a:moveTo>
                    <a:lnTo>
                      <a:pt x="15" y="16"/>
                    </a:lnTo>
                    <a:lnTo>
                      <a:pt x="15" y="10"/>
                    </a:lnTo>
                    <a:lnTo>
                      <a:pt x="15" y="4"/>
                    </a:lnTo>
                    <a:lnTo>
                      <a:pt x="12" y="2"/>
                    </a:lnTo>
                    <a:lnTo>
                      <a:pt x="10" y="0"/>
                    </a:lnTo>
                    <a:lnTo>
                      <a:pt x="10" y="0"/>
                    </a:lnTo>
                    <a:lnTo>
                      <a:pt x="4" y="4"/>
                    </a:lnTo>
                    <a:lnTo>
                      <a:pt x="2" y="6"/>
                    </a:lnTo>
                    <a:lnTo>
                      <a:pt x="2" y="6"/>
                    </a:lnTo>
                    <a:lnTo>
                      <a:pt x="0" y="12"/>
                    </a:lnTo>
                    <a:lnTo>
                      <a:pt x="0" y="14"/>
                    </a:lnTo>
                    <a:lnTo>
                      <a:pt x="2" y="16"/>
                    </a:lnTo>
                    <a:lnTo>
                      <a:pt x="2" y="16"/>
                    </a:lnTo>
                    <a:lnTo>
                      <a:pt x="8" y="18"/>
                    </a:lnTo>
                    <a:lnTo>
                      <a:pt x="12" y="18"/>
                    </a:lnTo>
                    <a:lnTo>
                      <a:pt x="15" y="16"/>
                    </a:lnTo>
                    <a:lnTo>
                      <a:pt x="15"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73"/>
              <p:cNvSpPr>
                <a:spLocks/>
              </p:cNvSpPr>
              <p:nvPr/>
            </p:nvSpPr>
            <p:spPr bwMode="auto">
              <a:xfrm>
                <a:off x="1254" y="1134"/>
                <a:ext cx="16" cy="16"/>
              </a:xfrm>
              <a:custGeom>
                <a:avLst/>
                <a:gdLst/>
                <a:ahLst/>
                <a:cxnLst>
                  <a:cxn ang="0">
                    <a:pos x="12" y="14"/>
                  </a:cxn>
                  <a:cxn ang="0">
                    <a:pos x="12" y="14"/>
                  </a:cxn>
                  <a:cxn ang="0">
                    <a:pos x="14" y="16"/>
                  </a:cxn>
                  <a:cxn ang="0">
                    <a:pos x="16" y="16"/>
                  </a:cxn>
                  <a:cxn ang="0">
                    <a:pos x="16" y="16"/>
                  </a:cxn>
                  <a:cxn ang="0">
                    <a:pos x="14" y="8"/>
                  </a:cxn>
                  <a:cxn ang="0">
                    <a:pos x="12" y="0"/>
                  </a:cxn>
                  <a:cxn ang="0">
                    <a:pos x="12" y="0"/>
                  </a:cxn>
                  <a:cxn ang="0">
                    <a:pos x="8" y="0"/>
                  </a:cxn>
                  <a:cxn ang="0">
                    <a:pos x="6" y="0"/>
                  </a:cxn>
                  <a:cxn ang="0">
                    <a:pos x="4" y="2"/>
                  </a:cxn>
                  <a:cxn ang="0">
                    <a:pos x="4" y="2"/>
                  </a:cxn>
                  <a:cxn ang="0">
                    <a:pos x="2" y="6"/>
                  </a:cxn>
                  <a:cxn ang="0">
                    <a:pos x="0" y="8"/>
                  </a:cxn>
                  <a:cxn ang="0">
                    <a:pos x="0" y="8"/>
                  </a:cxn>
                  <a:cxn ang="0">
                    <a:pos x="0" y="8"/>
                  </a:cxn>
                  <a:cxn ang="0">
                    <a:pos x="2" y="10"/>
                  </a:cxn>
                  <a:cxn ang="0">
                    <a:pos x="4" y="10"/>
                  </a:cxn>
                  <a:cxn ang="0">
                    <a:pos x="4" y="10"/>
                  </a:cxn>
                  <a:cxn ang="0">
                    <a:pos x="10" y="12"/>
                  </a:cxn>
                  <a:cxn ang="0">
                    <a:pos x="12" y="14"/>
                  </a:cxn>
                  <a:cxn ang="0">
                    <a:pos x="12" y="14"/>
                  </a:cxn>
                </a:cxnLst>
                <a:rect l="0" t="0" r="r" b="b"/>
                <a:pathLst>
                  <a:path w="16" h="16">
                    <a:moveTo>
                      <a:pt x="12" y="14"/>
                    </a:moveTo>
                    <a:lnTo>
                      <a:pt x="12" y="14"/>
                    </a:lnTo>
                    <a:lnTo>
                      <a:pt x="14" y="16"/>
                    </a:lnTo>
                    <a:lnTo>
                      <a:pt x="16" y="16"/>
                    </a:lnTo>
                    <a:lnTo>
                      <a:pt x="16" y="16"/>
                    </a:lnTo>
                    <a:lnTo>
                      <a:pt x="14" y="8"/>
                    </a:lnTo>
                    <a:lnTo>
                      <a:pt x="12" y="0"/>
                    </a:lnTo>
                    <a:lnTo>
                      <a:pt x="12" y="0"/>
                    </a:lnTo>
                    <a:lnTo>
                      <a:pt x="8" y="0"/>
                    </a:lnTo>
                    <a:lnTo>
                      <a:pt x="6" y="0"/>
                    </a:lnTo>
                    <a:lnTo>
                      <a:pt x="4" y="2"/>
                    </a:lnTo>
                    <a:lnTo>
                      <a:pt x="4" y="2"/>
                    </a:lnTo>
                    <a:lnTo>
                      <a:pt x="2" y="6"/>
                    </a:lnTo>
                    <a:lnTo>
                      <a:pt x="0" y="8"/>
                    </a:lnTo>
                    <a:lnTo>
                      <a:pt x="0" y="8"/>
                    </a:lnTo>
                    <a:lnTo>
                      <a:pt x="0" y="8"/>
                    </a:lnTo>
                    <a:lnTo>
                      <a:pt x="2" y="10"/>
                    </a:lnTo>
                    <a:lnTo>
                      <a:pt x="4" y="10"/>
                    </a:lnTo>
                    <a:lnTo>
                      <a:pt x="4" y="10"/>
                    </a:lnTo>
                    <a:lnTo>
                      <a:pt x="10" y="12"/>
                    </a:lnTo>
                    <a:lnTo>
                      <a:pt x="12" y="14"/>
                    </a:lnTo>
                    <a:lnTo>
                      <a:pt x="12"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74"/>
              <p:cNvSpPr>
                <a:spLocks/>
              </p:cNvSpPr>
              <p:nvPr/>
            </p:nvSpPr>
            <p:spPr bwMode="auto">
              <a:xfrm>
                <a:off x="1185" y="1219"/>
                <a:ext cx="47" cy="28"/>
              </a:xfrm>
              <a:custGeom>
                <a:avLst/>
                <a:gdLst/>
                <a:ahLst/>
                <a:cxnLst>
                  <a:cxn ang="0">
                    <a:pos x="36" y="26"/>
                  </a:cxn>
                  <a:cxn ang="0">
                    <a:pos x="36" y="26"/>
                  </a:cxn>
                  <a:cxn ang="0">
                    <a:pos x="43" y="26"/>
                  </a:cxn>
                  <a:cxn ang="0">
                    <a:pos x="45" y="24"/>
                  </a:cxn>
                  <a:cxn ang="0">
                    <a:pos x="47" y="22"/>
                  </a:cxn>
                  <a:cxn ang="0">
                    <a:pos x="47" y="22"/>
                  </a:cxn>
                  <a:cxn ang="0">
                    <a:pos x="47" y="14"/>
                  </a:cxn>
                  <a:cxn ang="0">
                    <a:pos x="45" y="8"/>
                  </a:cxn>
                  <a:cxn ang="0">
                    <a:pos x="45" y="6"/>
                  </a:cxn>
                  <a:cxn ang="0">
                    <a:pos x="45" y="6"/>
                  </a:cxn>
                  <a:cxn ang="0">
                    <a:pos x="43" y="4"/>
                  </a:cxn>
                  <a:cxn ang="0">
                    <a:pos x="40" y="2"/>
                  </a:cxn>
                  <a:cxn ang="0">
                    <a:pos x="38" y="2"/>
                  </a:cxn>
                  <a:cxn ang="0">
                    <a:pos x="38" y="2"/>
                  </a:cxn>
                  <a:cxn ang="0">
                    <a:pos x="34" y="2"/>
                  </a:cxn>
                  <a:cxn ang="0">
                    <a:pos x="30" y="2"/>
                  </a:cxn>
                  <a:cxn ang="0">
                    <a:pos x="26" y="0"/>
                  </a:cxn>
                  <a:cxn ang="0">
                    <a:pos x="26" y="0"/>
                  </a:cxn>
                  <a:cxn ang="0">
                    <a:pos x="14" y="2"/>
                  </a:cxn>
                  <a:cxn ang="0">
                    <a:pos x="8" y="4"/>
                  </a:cxn>
                  <a:cxn ang="0">
                    <a:pos x="2" y="6"/>
                  </a:cxn>
                  <a:cxn ang="0">
                    <a:pos x="2" y="6"/>
                  </a:cxn>
                  <a:cxn ang="0">
                    <a:pos x="0" y="8"/>
                  </a:cxn>
                  <a:cxn ang="0">
                    <a:pos x="2" y="10"/>
                  </a:cxn>
                  <a:cxn ang="0">
                    <a:pos x="2" y="14"/>
                  </a:cxn>
                  <a:cxn ang="0">
                    <a:pos x="2" y="18"/>
                  </a:cxn>
                  <a:cxn ang="0">
                    <a:pos x="2" y="18"/>
                  </a:cxn>
                  <a:cxn ang="0">
                    <a:pos x="0" y="20"/>
                  </a:cxn>
                  <a:cxn ang="0">
                    <a:pos x="0" y="22"/>
                  </a:cxn>
                  <a:cxn ang="0">
                    <a:pos x="6" y="24"/>
                  </a:cxn>
                  <a:cxn ang="0">
                    <a:pos x="14" y="28"/>
                  </a:cxn>
                  <a:cxn ang="0">
                    <a:pos x="14" y="28"/>
                  </a:cxn>
                  <a:cxn ang="0">
                    <a:pos x="26" y="28"/>
                  </a:cxn>
                  <a:cxn ang="0">
                    <a:pos x="36" y="26"/>
                  </a:cxn>
                  <a:cxn ang="0">
                    <a:pos x="36" y="26"/>
                  </a:cxn>
                </a:cxnLst>
                <a:rect l="0" t="0" r="r" b="b"/>
                <a:pathLst>
                  <a:path w="47" h="28">
                    <a:moveTo>
                      <a:pt x="36" y="26"/>
                    </a:moveTo>
                    <a:lnTo>
                      <a:pt x="36" y="26"/>
                    </a:lnTo>
                    <a:lnTo>
                      <a:pt x="43" y="26"/>
                    </a:lnTo>
                    <a:lnTo>
                      <a:pt x="45" y="24"/>
                    </a:lnTo>
                    <a:lnTo>
                      <a:pt x="47" y="22"/>
                    </a:lnTo>
                    <a:lnTo>
                      <a:pt x="47" y="22"/>
                    </a:lnTo>
                    <a:lnTo>
                      <a:pt x="47" y="14"/>
                    </a:lnTo>
                    <a:lnTo>
                      <a:pt x="45" y="8"/>
                    </a:lnTo>
                    <a:lnTo>
                      <a:pt x="45" y="6"/>
                    </a:lnTo>
                    <a:lnTo>
                      <a:pt x="45" y="6"/>
                    </a:lnTo>
                    <a:lnTo>
                      <a:pt x="43" y="4"/>
                    </a:lnTo>
                    <a:lnTo>
                      <a:pt x="40" y="2"/>
                    </a:lnTo>
                    <a:lnTo>
                      <a:pt x="38" y="2"/>
                    </a:lnTo>
                    <a:lnTo>
                      <a:pt x="38" y="2"/>
                    </a:lnTo>
                    <a:lnTo>
                      <a:pt x="34" y="2"/>
                    </a:lnTo>
                    <a:lnTo>
                      <a:pt x="30" y="2"/>
                    </a:lnTo>
                    <a:lnTo>
                      <a:pt x="26" y="0"/>
                    </a:lnTo>
                    <a:lnTo>
                      <a:pt x="26" y="0"/>
                    </a:lnTo>
                    <a:lnTo>
                      <a:pt x="14" y="2"/>
                    </a:lnTo>
                    <a:lnTo>
                      <a:pt x="8" y="4"/>
                    </a:lnTo>
                    <a:lnTo>
                      <a:pt x="2" y="6"/>
                    </a:lnTo>
                    <a:lnTo>
                      <a:pt x="2" y="6"/>
                    </a:lnTo>
                    <a:lnTo>
                      <a:pt x="0" y="8"/>
                    </a:lnTo>
                    <a:lnTo>
                      <a:pt x="2" y="10"/>
                    </a:lnTo>
                    <a:lnTo>
                      <a:pt x="2" y="14"/>
                    </a:lnTo>
                    <a:lnTo>
                      <a:pt x="2" y="18"/>
                    </a:lnTo>
                    <a:lnTo>
                      <a:pt x="2" y="18"/>
                    </a:lnTo>
                    <a:lnTo>
                      <a:pt x="0" y="20"/>
                    </a:lnTo>
                    <a:lnTo>
                      <a:pt x="0" y="22"/>
                    </a:lnTo>
                    <a:lnTo>
                      <a:pt x="6" y="24"/>
                    </a:lnTo>
                    <a:lnTo>
                      <a:pt x="14" y="28"/>
                    </a:lnTo>
                    <a:lnTo>
                      <a:pt x="14" y="28"/>
                    </a:lnTo>
                    <a:lnTo>
                      <a:pt x="26" y="28"/>
                    </a:lnTo>
                    <a:lnTo>
                      <a:pt x="36" y="26"/>
                    </a:lnTo>
                    <a:lnTo>
                      <a:pt x="3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75"/>
              <p:cNvSpPr>
                <a:spLocks/>
              </p:cNvSpPr>
              <p:nvPr/>
            </p:nvSpPr>
            <p:spPr bwMode="auto">
              <a:xfrm>
                <a:off x="1025" y="1203"/>
                <a:ext cx="126" cy="77"/>
              </a:xfrm>
              <a:custGeom>
                <a:avLst/>
                <a:gdLst/>
                <a:ahLst/>
                <a:cxnLst>
                  <a:cxn ang="0">
                    <a:pos x="122" y="58"/>
                  </a:cxn>
                  <a:cxn ang="0">
                    <a:pos x="97" y="54"/>
                  </a:cxn>
                  <a:cxn ang="0">
                    <a:pos x="97" y="46"/>
                  </a:cxn>
                  <a:cxn ang="0">
                    <a:pos x="95" y="36"/>
                  </a:cxn>
                  <a:cxn ang="0">
                    <a:pos x="93" y="36"/>
                  </a:cxn>
                  <a:cxn ang="0">
                    <a:pos x="75" y="30"/>
                  </a:cxn>
                  <a:cxn ang="0">
                    <a:pos x="71" y="28"/>
                  </a:cxn>
                  <a:cxn ang="0">
                    <a:pos x="65" y="16"/>
                  </a:cxn>
                  <a:cxn ang="0">
                    <a:pos x="61" y="14"/>
                  </a:cxn>
                  <a:cxn ang="0">
                    <a:pos x="49" y="18"/>
                  </a:cxn>
                  <a:cxn ang="0">
                    <a:pos x="41" y="16"/>
                  </a:cxn>
                  <a:cxn ang="0">
                    <a:pos x="37" y="8"/>
                  </a:cxn>
                  <a:cxn ang="0">
                    <a:pos x="35" y="0"/>
                  </a:cxn>
                  <a:cxn ang="0">
                    <a:pos x="29" y="2"/>
                  </a:cxn>
                  <a:cxn ang="0">
                    <a:pos x="27" y="6"/>
                  </a:cxn>
                  <a:cxn ang="0">
                    <a:pos x="21" y="22"/>
                  </a:cxn>
                  <a:cxn ang="0">
                    <a:pos x="19" y="42"/>
                  </a:cxn>
                  <a:cxn ang="0">
                    <a:pos x="19" y="44"/>
                  </a:cxn>
                  <a:cxn ang="0">
                    <a:pos x="19" y="48"/>
                  </a:cxn>
                  <a:cxn ang="0">
                    <a:pos x="19" y="50"/>
                  </a:cxn>
                  <a:cxn ang="0">
                    <a:pos x="6" y="54"/>
                  </a:cxn>
                  <a:cxn ang="0">
                    <a:pos x="4" y="56"/>
                  </a:cxn>
                  <a:cxn ang="0">
                    <a:pos x="0" y="64"/>
                  </a:cxn>
                  <a:cxn ang="0">
                    <a:pos x="2" y="66"/>
                  </a:cxn>
                  <a:cxn ang="0">
                    <a:pos x="21" y="62"/>
                  </a:cxn>
                  <a:cxn ang="0">
                    <a:pos x="29" y="62"/>
                  </a:cxn>
                  <a:cxn ang="0">
                    <a:pos x="33" y="64"/>
                  </a:cxn>
                  <a:cxn ang="0">
                    <a:pos x="35" y="64"/>
                  </a:cxn>
                  <a:cxn ang="0">
                    <a:pos x="35" y="73"/>
                  </a:cxn>
                  <a:cxn ang="0">
                    <a:pos x="41" y="77"/>
                  </a:cxn>
                  <a:cxn ang="0">
                    <a:pos x="43" y="75"/>
                  </a:cxn>
                  <a:cxn ang="0">
                    <a:pos x="55" y="64"/>
                  </a:cxn>
                  <a:cxn ang="0">
                    <a:pos x="61" y="62"/>
                  </a:cxn>
                  <a:cxn ang="0">
                    <a:pos x="69" y="62"/>
                  </a:cxn>
                  <a:cxn ang="0">
                    <a:pos x="77" y="62"/>
                  </a:cxn>
                  <a:cxn ang="0">
                    <a:pos x="89" y="64"/>
                  </a:cxn>
                  <a:cxn ang="0">
                    <a:pos x="114" y="66"/>
                  </a:cxn>
                  <a:cxn ang="0">
                    <a:pos x="118" y="66"/>
                  </a:cxn>
                  <a:cxn ang="0">
                    <a:pos x="126" y="60"/>
                  </a:cxn>
                  <a:cxn ang="0">
                    <a:pos x="122" y="58"/>
                  </a:cxn>
                </a:cxnLst>
                <a:rect l="0" t="0" r="r" b="b"/>
                <a:pathLst>
                  <a:path w="126" h="77">
                    <a:moveTo>
                      <a:pt x="122" y="58"/>
                    </a:moveTo>
                    <a:lnTo>
                      <a:pt x="122" y="58"/>
                    </a:lnTo>
                    <a:lnTo>
                      <a:pt x="105" y="54"/>
                    </a:lnTo>
                    <a:lnTo>
                      <a:pt x="97" y="54"/>
                    </a:lnTo>
                    <a:lnTo>
                      <a:pt x="97" y="54"/>
                    </a:lnTo>
                    <a:lnTo>
                      <a:pt x="97" y="46"/>
                    </a:lnTo>
                    <a:lnTo>
                      <a:pt x="97" y="38"/>
                    </a:lnTo>
                    <a:lnTo>
                      <a:pt x="95" y="36"/>
                    </a:lnTo>
                    <a:lnTo>
                      <a:pt x="93" y="36"/>
                    </a:lnTo>
                    <a:lnTo>
                      <a:pt x="93" y="36"/>
                    </a:lnTo>
                    <a:lnTo>
                      <a:pt x="83" y="34"/>
                    </a:lnTo>
                    <a:lnTo>
                      <a:pt x="75" y="30"/>
                    </a:lnTo>
                    <a:lnTo>
                      <a:pt x="75" y="30"/>
                    </a:lnTo>
                    <a:lnTo>
                      <a:pt x="71" y="28"/>
                    </a:lnTo>
                    <a:lnTo>
                      <a:pt x="69" y="22"/>
                    </a:lnTo>
                    <a:lnTo>
                      <a:pt x="65" y="16"/>
                    </a:lnTo>
                    <a:lnTo>
                      <a:pt x="63" y="16"/>
                    </a:lnTo>
                    <a:lnTo>
                      <a:pt x="61" y="14"/>
                    </a:lnTo>
                    <a:lnTo>
                      <a:pt x="61" y="14"/>
                    </a:lnTo>
                    <a:lnTo>
                      <a:pt x="49" y="18"/>
                    </a:lnTo>
                    <a:lnTo>
                      <a:pt x="45" y="18"/>
                    </a:lnTo>
                    <a:lnTo>
                      <a:pt x="41" y="16"/>
                    </a:lnTo>
                    <a:lnTo>
                      <a:pt x="41" y="16"/>
                    </a:lnTo>
                    <a:lnTo>
                      <a:pt x="37" y="8"/>
                    </a:lnTo>
                    <a:lnTo>
                      <a:pt x="35" y="0"/>
                    </a:lnTo>
                    <a:lnTo>
                      <a:pt x="35" y="0"/>
                    </a:lnTo>
                    <a:lnTo>
                      <a:pt x="31" y="0"/>
                    </a:lnTo>
                    <a:lnTo>
                      <a:pt x="29" y="2"/>
                    </a:lnTo>
                    <a:lnTo>
                      <a:pt x="27" y="6"/>
                    </a:lnTo>
                    <a:lnTo>
                      <a:pt x="27" y="6"/>
                    </a:lnTo>
                    <a:lnTo>
                      <a:pt x="23" y="16"/>
                    </a:lnTo>
                    <a:lnTo>
                      <a:pt x="21" y="22"/>
                    </a:lnTo>
                    <a:lnTo>
                      <a:pt x="21" y="22"/>
                    </a:lnTo>
                    <a:lnTo>
                      <a:pt x="19" y="42"/>
                    </a:lnTo>
                    <a:lnTo>
                      <a:pt x="19" y="42"/>
                    </a:lnTo>
                    <a:lnTo>
                      <a:pt x="19" y="44"/>
                    </a:lnTo>
                    <a:lnTo>
                      <a:pt x="19" y="46"/>
                    </a:lnTo>
                    <a:lnTo>
                      <a:pt x="19" y="48"/>
                    </a:lnTo>
                    <a:lnTo>
                      <a:pt x="19" y="50"/>
                    </a:lnTo>
                    <a:lnTo>
                      <a:pt x="19" y="50"/>
                    </a:lnTo>
                    <a:lnTo>
                      <a:pt x="10" y="54"/>
                    </a:lnTo>
                    <a:lnTo>
                      <a:pt x="6" y="54"/>
                    </a:lnTo>
                    <a:lnTo>
                      <a:pt x="4" y="56"/>
                    </a:lnTo>
                    <a:lnTo>
                      <a:pt x="4" y="56"/>
                    </a:lnTo>
                    <a:lnTo>
                      <a:pt x="0" y="62"/>
                    </a:lnTo>
                    <a:lnTo>
                      <a:pt x="0" y="64"/>
                    </a:lnTo>
                    <a:lnTo>
                      <a:pt x="2" y="66"/>
                    </a:lnTo>
                    <a:lnTo>
                      <a:pt x="2" y="66"/>
                    </a:lnTo>
                    <a:lnTo>
                      <a:pt x="12" y="64"/>
                    </a:lnTo>
                    <a:lnTo>
                      <a:pt x="21" y="62"/>
                    </a:lnTo>
                    <a:lnTo>
                      <a:pt x="21" y="62"/>
                    </a:lnTo>
                    <a:lnTo>
                      <a:pt x="29" y="62"/>
                    </a:lnTo>
                    <a:lnTo>
                      <a:pt x="33" y="62"/>
                    </a:lnTo>
                    <a:lnTo>
                      <a:pt x="33" y="64"/>
                    </a:lnTo>
                    <a:lnTo>
                      <a:pt x="35" y="64"/>
                    </a:lnTo>
                    <a:lnTo>
                      <a:pt x="35" y="64"/>
                    </a:lnTo>
                    <a:lnTo>
                      <a:pt x="33" y="68"/>
                    </a:lnTo>
                    <a:lnTo>
                      <a:pt x="35" y="73"/>
                    </a:lnTo>
                    <a:lnTo>
                      <a:pt x="37" y="77"/>
                    </a:lnTo>
                    <a:lnTo>
                      <a:pt x="41" y="77"/>
                    </a:lnTo>
                    <a:lnTo>
                      <a:pt x="41" y="77"/>
                    </a:lnTo>
                    <a:lnTo>
                      <a:pt x="43" y="75"/>
                    </a:lnTo>
                    <a:lnTo>
                      <a:pt x="49" y="70"/>
                    </a:lnTo>
                    <a:lnTo>
                      <a:pt x="55" y="64"/>
                    </a:lnTo>
                    <a:lnTo>
                      <a:pt x="55" y="64"/>
                    </a:lnTo>
                    <a:lnTo>
                      <a:pt x="61" y="62"/>
                    </a:lnTo>
                    <a:lnTo>
                      <a:pt x="65" y="62"/>
                    </a:lnTo>
                    <a:lnTo>
                      <a:pt x="69" y="62"/>
                    </a:lnTo>
                    <a:lnTo>
                      <a:pt x="69" y="62"/>
                    </a:lnTo>
                    <a:lnTo>
                      <a:pt x="77" y="62"/>
                    </a:lnTo>
                    <a:lnTo>
                      <a:pt x="89" y="64"/>
                    </a:lnTo>
                    <a:lnTo>
                      <a:pt x="89" y="64"/>
                    </a:lnTo>
                    <a:lnTo>
                      <a:pt x="101" y="66"/>
                    </a:lnTo>
                    <a:lnTo>
                      <a:pt x="114" y="66"/>
                    </a:lnTo>
                    <a:lnTo>
                      <a:pt x="114" y="66"/>
                    </a:lnTo>
                    <a:lnTo>
                      <a:pt x="118" y="66"/>
                    </a:lnTo>
                    <a:lnTo>
                      <a:pt x="122" y="64"/>
                    </a:lnTo>
                    <a:lnTo>
                      <a:pt x="126" y="60"/>
                    </a:lnTo>
                    <a:lnTo>
                      <a:pt x="124" y="58"/>
                    </a:lnTo>
                    <a:lnTo>
                      <a:pt x="122" y="58"/>
                    </a:lnTo>
                    <a:lnTo>
                      <a:pt x="122"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76"/>
              <p:cNvSpPr>
                <a:spLocks/>
              </p:cNvSpPr>
              <p:nvPr/>
            </p:nvSpPr>
            <p:spPr bwMode="auto">
              <a:xfrm>
                <a:off x="1088" y="1284"/>
                <a:ext cx="34" cy="22"/>
              </a:xfrm>
              <a:custGeom>
                <a:avLst/>
                <a:gdLst/>
                <a:ahLst/>
                <a:cxnLst>
                  <a:cxn ang="0">
                    <a:pos x="12" y="2"/>
                  </a:cxn>
                  <a:cxn ang="0">
                    <a:pos x="12" y="2"/>
                  </a:cxn>
                  <a:cxn ang="0">
                    <a:pos x="8" y="6"/>
                  </a:cxn>
                  <a:cxn ang="0">
                    <a:pos x="8" y="6"/>
                  </a:cxn>
                  <a:cxn ang="0">
                    <a:pos x="2" y="8"/>
                  </a:cxn>
                  <a:cxn ang="0">
                    <a:pos x="2" y="10"/>
                  </a:cxn>
                  <a:cxn ang="0">
                    <a:pos x="0" y="12"/>
                  </a:cxn>
                  <a:cxn ang="0">
                    <a:pos x="0" y="12"/>
                  </a:cxn>
                  <a:cxn ang="0">
                    <a:pos x="0" y="18"/>
                  </a:cxn>
                  <a:cxn ang="0">
                    <a:pos x="4" y="22"/>
                  </a:cxn>
                  <a:cxn ang="0">
                    <a:pos x="8" y="22"/>
                  </a:cxn>
                  <a:cxn ang="0">
                    <a:pos x="10" y="22"/>
                  </a:cxn>
                  <a:cxn ang="0">
                    <a:pos x="10" y="22"/>
                  </a:cxn>
                  <a:cxn ang="0">
                    <a:pos x="32" y="10"/>
                  </a:cxn>
                  <a:cxn ang="0">
                    <a:pos x="32" y="10"/>
                  </a:cxn>
                  <a:cxn ang="0">
                    <a:pos x="34" y="4"/>
                  </a:cxn>
                  <a:cxn ang="0">
                    <a:pos x="34" y="2"/>
                  </a:cxn>
                  <a:cxn ang="0">
                    <a:pos x="30" y="0"/>
                  </a:cxn>
                  <a:cxn ang="0">
                    <a:pos x="30" y="0"/>
                  </a:cxn>
                  <a:cxn ang="0">
                    <a:pos x="20" y="0"/>
                  </a:cxn>
                  <a:cxn ang="0">
                    <a:pos x="14" y="2"/>
                  </a:cxn>
                  <a:cxn ang="0">
                    <a:pos x="12" y="2"/>
                  </a:cxn>
                  <a:cxn ang="0">
                    <a:pos x="12" y="2"/>
                  </a:cxn>
                </a:cxnLst>
                <a:rect l="0" t="0" r="r" b="b"/>
                <a:pathLst>
                  <a:path w="34" h="22">
                    <a:moveTo>
                      <a:pt x="12" y="2"/>
                    </a:moveTo>
                    <a:lnTo>
                      <a:pt x="12" y="2"/>
                    </a:lnTo>
                    <a:lnTo>
                      <a:pt x="8" y="6"/>
                    </a:lnTo>
                    <a:lnTo>
                      <a:pt x="8" y="6"/>
                    </a:lnTo>
                    <a:lnTo>
                      <a:pt x="2" y="8"/>
                    </a:lnTo>
                    <a:lnTo>
                      <a:pt x="2" y="10"/>
                    </a:lnTo>
                    <a:lnTo>
                      <a:pt x="0" y="12"/>
                    </a:lnTo>
                    <a:lnTo>
                      <a:pt x="0" y="12"/>
                    </a:lnTo>
                    <a:lnTo>
                      <a:pt x="0" y="18"/>
                    </a:lnTo>
                    <a:lnTo>
                      <a:pt x="4" y="22"/>
                    </a:lnTo>
                    <a:lnTo>
                      <a:pt x="8" y="22"/>
                    </a:lnTo>
                    <a:lnTo>
                      <a:pt x="10" y="22"/>
                    </a:lnTo>
                    <a:lnTo>
                      <a:pt x="10" y="22"/>
                    </a:lnTo>
                    <a:lnTo>
                      <a:pt x="32" y="10"/>
                    </a:lnTo>
                    <a:lnTo>
                      <a:pt x="32" y="10"/>
                    </a:lnTo>
                    <a:lnTo>
                      <a:pt x="34" y="4"/>
                    </a:lnTo>
                    <a:lnTo>
                      <a:pt x="34" y="2"/>
                    </a:lnTo>
                    <a:lnTo>
                      <a:pt x="30" y="0"/>
                    </a:lnTo>
                    <a:lnTo>
                      <a:pt x="30" y="0"/>
                    </a:lnTo>
                    <a:lnTo>
                      <a:pt x="20" y="0"/>
                    </a:lnTo>
                    <a:lnTo>
                      <a:pt x="14" y="2"/>
                    </a:lnTo>
                    <a:lnTo>
                      <a:pt x="12" y="2"/>
                    </a:lnTo>
                    <a:lnTo>
                      <a:pt x="1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77"/>
              <p:cNvSpPr>
                <a:spLocks/>
              </p:cNvSpPr>
              <p:nvPr/>
            </p:nvSpPr>
            <p:spPr bwMode="auto">
              <a:xfrm>
                <a:off x="1149" y="1302"/>
                <a:ext cx="16" cy="24"/>
              </a:xfrm>
              <a:custGeom>
                <a:avLst/>
                <a:gdLst/>
                <a:ahLst/>
                <a:cxnLst>
                  <a:cxn ang="0">
                    <a:pos x="2" y="16"/>
                  </a:cxn>
                  <a:cxn ang="0">
                    <a:pos x="2" y="16"/>
                  </a:cxn>
                  <a:cxn ang="0">
                    <a:pos x="6" y="22"/>
                  </a:cxn>
                  <a:cxn ang="0">
                    <a:pos x="8" y="24"/>
                  </a:cxn>
                  <a:cxn ang="0">
                    <a:pos x="10" y="24"/>
                  </a:cxn>
                  <a:cxn ang="0">
                    <a:pos x="10" y="24"/>
                  </a:cxn>
                  <a:cxn ang="0">
                    <a:pos x="16" y="16"/>
                  </a:cxn>
                  <a:cxn ang="0">
                    <a:pos x="16" y="14"/>
                  </a:cxn>
                  <a:cxn ang="0">
                    <a:pos x="16" y="10"/>
                  </a:cxn>
                  <a:cxn ang="0">
                    <a:pos x="16" y="10"/>
                  </a:cxn>
                  <a:cxn ang="0">
                    <a:pos x="14" y="2"/>
                  </a:cxn>
                  <a:cxn ang="0">
                    <a:pos x="10" y="0"/>
                  </a:cxn>
                  <a:cxn ang="0">
                    <a:pos x="10" y="0"/>
                  </a:cxn>
                  <a:cxn ang="0">
                    <a:pos x="6" y="0"/>
                  </a:cxn>
                  <a:cxn ang="0">
                    <a:pos x="2" y="4"/>
                  </a:cxn>
                  <a:cxn ang="0">
                    <a:pos x="2" y="4"/>
                  </a:cxn>
                  <a:cxn ang="0">
                    <a:pos x="0" y="12"/>
                  </a:cxn>
                  <a:cxn ang="0">
                    <a:pos x="0" y="12"/>
                  </a:cxn>
                  <a:cxn ang="0">
                    <a:pos x="2" y="16"/>
                  </a:cxn>
                  <a:cxn ang="0">
                    <a:pos x="2" y="16"/>
                  </a:cxn>
                </a:cxnLst>
                <a:rect l="0" t="0" r="r" b="b"/>
                <a:pathLst>
                  <a:path w="16" h="24">
                    <a:moveTo>
                      <a:pt x="2" y="16"/>
                    </a:moveTo>
                    <a:lnTo>
                      <a:pt x="2" y="16"/>
                    </a:lnTo>
                    <a:lnTo>
                      <a:pt x="6" y="22"/>
                    </a:lnTo>
                    <a:lnTo>
                      <a:pt x="8" y="24"/>
                    </a:lnTo>
                    <a:lnTo>
                      <a:pt x="10" y="24"/>
                    </a:lnTo>
                    <a:lnTo>
                      <a:pt x="10" y="24"/>
                    </a:lnTo>
                    <a:lnTo>
                      <a:pt x="16" y="16"/>
                    </a:lnTo>
                    <a:lnTo>
                      <a:pt x="16" y="14"/>
                    </a:lnTo>
                    <a:lnTo>
                      <a:pt x="16" y="10"/>
                    </a:lnTo>
                    <a:lnTo>
                      <a:pt x="16" y="10"/>
                    </a:lnTo>
                    <a:lnTo>
                      <a:pt x="14" y="2"/>
                    </a:lnTo>
                    <a:lnTo>
                      <a:pt x="10" y="0"/>
                    </a:lnTo>
                    <a:lnTo>
                      <a:pt x="10" y="0"/>
                    </a:lnTo>
                    <a:lnTo>
                      <a:pt x="6" y="0"/>
                    </a:lnTo>
                    <a:lnTo>
                      <a:pt x="2" y="4"/>
                    </a:lnTo>
                    <a:lnTo>
                      <a:pt x="2" y="4"/>
                    </a:lnTo>
                    <a:lnTo>
                      <a:pt x="0" y="12"/>
                    </a:lnTo>
                    <a:lnTo>
                      <a:pt x="0" y="12"/>
                    </a:lnTo>
                    <a:lnTo>
                      <a:pt x="2" y="16"/>
                    </a:lnTo>
                    <a:lnTo>
                      <a:pt x="2"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9" name="Freeform 378"/>
              <p:cNvSpPr>
                <a:spLocks/>
              </p:cNvSpPr>
              <p:nvPr/>
            </p:nvSpPr>
            <p:spPr bwMode="auto">
              <a:xfrm>
                <a:off x="1181" y="1269"/>
                <a:ext cx="12" cy="11"/>
              </a:xfrm>
              <a:custGeom>
                <a:avLst/>
                <a:gdLst/>
                <a:ahLst/>
                <a:cxnLst>
                  <a:cxn ang="0">
                    <a:pos x="2" y="11"/>
                  </a:cxn>
                  <a:cxn ang="0">
                    <a:pos x="2" y="11"/>
                  </a:cxn>
                  <a:cxn ang="0">
                    <a:pos x="10" y="11"/>
                  </a:cxn>
                  <a:cxn ang="0">
                    <a:pos x="12" y="9"/>
                  </a:cxn>
                  <a:cxn ang="0">
                    <a:pos x="12" y="7"/>
                  </a:cxn>
                  <a:cxn ang="0">
                    <a:pos x="12" y="7"/>
                  </a:cxn>
                  <a:cxn ang="0">
                    <a:pos x="10" y="2"/>
                  </a:cxn>
                  <a:cxn ang="0">
                    <a:pos x="8" y="0"/>
                  </a:cxn>
                  <a:cxn ang="0">
                    <a:pos x="2" y="2"/>
                  </a:cxn>
                  <a:cxn ang="0">
                    <a:pos x="2" y="2"/>
                  </a:cxn>
                  <a:cxn ang="0">
                    <a:pos x="2" y="7"/>
                  </a:cxn>
                  <a:cxn ang="0">
                    <a:pos x="0" y="11"/>
                  </a:cxn>
                  <a:cxn ang="0">
                    <a:pos x="2" y="11"/>
                  </a:cxn>
                  <a:cxn ang="0">
                    <a:pos x="2" y="11"/>
                  </a:cxn>
                </a:cxnLst>
                <a:rect l="0" t="0" r="r" b="b"/>
                <a:pathLst>
                  <a:path w="12" h="11">
                    <a:moveTo>
                      <a:pt x="2" y="11"/>
                    </a:moveTo>
                    <a:lnTo>
                      <a:pt x="2" y="11"/>
                    </a:lnTo>
                    <a:lnTo>
                      <a:pt x="10" y="11"/>
                    </a:lnTo>
                    <a:lnTo>
                      <a:pt x="12" y="9"/>
                    </a:lnTo>
                    <a:lnTo>
                      <a:pt x="12" y="7"/>
                    </a:lnTo>
                    <a:lnTo>
                      <a:pt x="12" y="7"/>
                    </a:lnTo>
                    <a:lnTo>
                      <a:pt x="10" y="2"/>
                    </a:lnTo>
                    <a:lnTo>
                      <a:pt x="8" y="0"/>
                    </a:lnTo>
                    <a:lnTo>
                      <a:pt x="2" y="2"/>
                    </a:lnTo>
                    <a:lnTo>
                      <a:pt x="2" y="2"/>
                    </a:lnTo>
                    <a:lnTo>
                      <a:pt x="2" y="7"/>
                    </a:lnTo>
                    <a:lnTo>
                      <a:pt x="0" y="11"/>
                    </a:lnTo>
                    <a:lnTo>
                      <a:pt x="2" y="11"/>
                    </a:lnTo>
                    <a:lnTo>
                      <a:pt x="2"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0" name="Freeform 379"/>
              <p:cNvSpPr>
                <a:spLocks/>
              </p:cNvSpPr>
              <p:nvPr/>
            </p:nvSpPr>
            <p:spPr bwMode="auto">
              <a:xfrm>
                <a:off x="1523" y="1575"/>
                <a:ext cx="113" cy="109"/>
              </a:xfrm>
              <a:custGeom>
                <a:avLst/>
                <a:gdLst/>
                <a:ahLst/>
                <a:cxnLst>
                  <a:cxn ang="0">
                    <a:pos x="62" y="10"/>
                  </a:cxn>
                  <a:cxn ang="0">
                    <a:pos x="64" y="2"/>
                  </a:cxn>
                  <a:cxn ang="0">
                    <a:pos x="62" y="0"/>
                  </a:cxn>
                  <a:cxn ang="0">
                    <a:pos x="54" y="2"/>
                  </a:cxn>
                  <a:cxn ang="0">
                    <a:pos x="54" y="6"/>
                  </a:cxn>
                  <a:cxn ang="0">
                    <a:pos x="46" y="26"/>
                  </a:cxn>
                  <a:cxn ang="0">
                    <a:pos x="40" y="32"/>
                  </a:cxn>
                  <a:cxn ang="0">
                    <a:pos x="32" y="38"/>
                  </a:cxn>
                  <a:cxn ang="0">
                    <a:pos x="24" y="48"/>
                  </a:cxn>
                  <a:cxn ang="0">
                    <a:pos x="4" y="74"/>
                  </a:cxn>
                  <a:cxn ang="0">
                    <a:pos x="0" y="81"/>
                  </a:cxn>
                  <a:cxn ang="0">
                    <a:pos x="4" y="89"/>
                  </a:cxn>
                  <a:cxn ang="0">
                    <a:pos x="8" y="93"/>
                  </a:cxn>
                  <a:cxn ang="0">
                    <a:pos x="18" y="97"/>
                  </a:cxn>
                  <a:cxn ang="0">
                    <a:pos x="22" y="97"/>
                  </a:cxn>
                  <a:cxn ang="0">
                    <a:pos x="44" y="91"/>
                  </a:cxn>
                  <a:cxn ang="0">
                    <a:pos x="56" y="87"/>
                  </a:cxn>
                  <a:cxn ang="0">
                    <a:pos x="58" y="89"/>
                  </a:cxn>
                  <a:cxn ang="0">
                    <a:pos x="66" y="97"/>
                  </a:cxn>
                  <a:cxn ang="0">
                    <a:pos x="72" y="97"/>
                  </a:cxn>
                  <a:cxn ang="0">
                    <a:pos x="83" y="95"/>
                  </a:cxn>
                  <a:cxn ang="0">
                    <a:pos x="85" y="97"/>
                  </a:cxn>
                  <a:cxn ang="0">
                    <a:pos x="89" y="103"/>
                  </a:cxn>
                  <a:cxn ang="0">
                    <a:pos x="95" y="107"/>
                  </a:cxn>
                  <a:cxn ang="0">
                    <a:pos x="103" y="109"/>
                  </a:cxn>
                  <a:cxn ang="0">
                    <a:pos x="111" y="107"/>
                  </a:cxn>
                  <a:cxn ang="0">
                    <a:pos x="113" y="97"/>
                  </a:cxn>
                  <a:cxn ang="0">
                    <a:pos x="113" y="91"/>
                  </a:cxn>
                  <a:cxn ang="0">
                    <a:pos x="111" y="89"/>
                  </a:cxn>
                  <a:cxn ang="0">
                    <a:pos x="103" y="85"/>
                  </a:cxn>
                  <a:cxn ang="0">
                    <a:pos x="99" y="81"/>
                  </a:cxn>
                  <a:cxn ang="0">
                    <a:pos x="101" y="72"/>
                  </a:cxn>
                  <a:cxn ang="0">
                    <a:pos x="99" y="66"/>
                  </a:cxn>
                  <a:cxn ang="0">
                    <a:pos x="97" y="66"/>
                  </a:cxn>
                  <a:cxn ang="0">
                    <a:pos x="93" y="60"/>
                  </a:cxn>
                  <a:cxn ang="0">
                    <a:pos x="89" y="56"/>
                  </a:cxn>
                  <a:cxn ang="0">
                    <a:pos x="76" y="54"/>
                  </a:cxn>
                  <a:cxn ang="0">
                    <a:pos x="68" y="54"/>
                  </a:cxn>
                  <a:cxn ang="0">
                    <a:pos x="58" y="48"/>
                  </a:cxn>
                  <a:cxn ang="0">
                    <a:pos x="52" y="48"/>
                  </a:cxn>
                  <a:cxn ang="0">
                    <a:pos x="48" y="44"/>
                  </a:cxn>
                  <a:cxn ang="0">
                    <a:pos x="48" y="36"/>
                  </a:cxn>
                  <a:cxn ang="0">
                    <a:pos x="52" y="28"/>
                  </a:cxn>
                  <a:cxn ang="0">
                    <a:pos x="62" y="10"/>
                  </a:cxn>
                </a:cxnLst>
                <a:rect l="0" t="0" r="r" b="b"/>
                <a:pathLst>
                  <a:path w="113" h="109">
                    <a:moveTo>
                      <a:pt x="62" y="10"/>
                    </a:moveTo>
                    <a:lnTo>
                      <a:pt x="62" y="10"/>
                    </a:lnTo>
                    <a:lnTo>
                      <a:pt x="64" y="4"/>
                    </a:lnTo>
                    <a:lnTo>
                      <a:pt x="64" y="2"/>
                    </a:lnTo>
                    <a:lnTo>
                      <a:pt x="62" y="0"/>
                    </a:lnTo>
                    <a:lnTo>
                      <a:pt x="62" y="0"/>
                    </a:lnTo>
                    <a:lnTo>
                      <a:pt x="58" y="0"/>
                    </a:lnTo>
                    <a:lnTo>
                      <a:pt x="54" y="2"/>
                    </a:lnTo>
                    <a:lnTo>
                      <a:pt x="54" y="6"/>
                    </a:lnTo>
                    <a:lnTo>
                      <a:pt x="54" y="6"/>
                    </a:lnTo>
                    <a:lnTo>
                      <a:pt x="50" y="18"/>
                    </a:lnTo>
                    <a:lnTo>
                      <a:pt x="46" y="26"/>
                    </a:lnTo>
                    <a:lnTo>
                      <a:pt x="44" y="30"/>
                    </a:lnTo>
                    <a:lnTo>
                      <a:pt x="40" y="32"/>
                    </a:lnTo>
                    <a:lnTo>
                      <a:pt x="40" y="32"/>
                    </a:lnTo>
                    <a:lnTo>
                      <a:pt x="32" y="38"/>
                    </a:lnTo>
                    <a:lnTo>
                      <a:pt x="24" y="48"/>
                    </a:lnTo>
                    <a:lnTo>
                      <a:pt x="24" y="48"/>
                    </a:lnTo>
                    <a:lnTo>
                      <a:pt x="10" y="64"/>
                    </a:lnTo>
                    <a:lnTo>
                      <a:pt x="4" y="74"/>
                    </a:lnTo>
                    <a:lnTo>
                      <a:pt x="4" y="74"/>
                    </a:lnTo>
                    <a:lnTo>
                      <a:pt x="0" y="81"/>
                    </a:lnTo>
                    <a:lnTo>
                      <a:pt x="0" y="85"/>
                    </a:lnTo>
                    <a:lnTo>
                      <a:pt x="4" y="89"/>
                    </a:lnTo>
                    <a:lnTo>
                      <a:pt x="4" y="89"/>
                    </a:lnTo>
                    <a:lnTo>
                      <a:pt x="8" y="93"/>
                    </a:lnTo>
                    <a:lnTo>
                      <a:pt x="12" y="95"/>
                    </a:lnTo>
                    <a:lnTo>
                      <a:pt x="18" y="97"/>
                    </a:lnTo>
                    <a:lnTo>
                      <a:pt x="22" y="97"/>
                    </a:lnTo>
                    <a:lnTo>
                      <a:pt x="22" y="97"/>
                    </a:lnTo>
                    <a:lnTo>
                      <a:pt x="44" y="91"/>
                    </a:lnTo>
                    <a:lnTo>
                      <a:pt x="44" y="91"/>
                    </a:lnTo>
                    <a:lnTo>
                      <a:pt x="50" y="89"/>
                    </a:lnTo>
                    <a:lnTo>
                      <a:pt x="56" y="87"/>
                    </a:lnTo>
                    <a:lnTo>
                      <a:pt x="58" y="89"/>
                    </a:lnTo>
                    <a:lnTo>
                      <a:pt x="58" y="89"/>
                    </a:lnTo>
                    <a:lnTo>
                      <a:pt x="60" y="95"/>
                    </a:lnTo>
                    <a:lnTo>
                      <a:pt x="66" y="97"/>
                    </a:lnTo>
                    <a:lnTo>
                      <a:pt x="66" y="97"/>
                    </a:lnTo>
                    <a:lnTo>
                      <a:pt x="72" y="97"/>
                    </a:lnTo>
                    <a:lnTo>
                      <a:pt x="79" y="97"/>
                    </a:lnTo>
                    <a:lnTo>
                      <a:pt x="83" y="95"/>
                    </a:lnTo>
                    <a:lnTo>
                      <a:pt x="85" y="97"/>
                    </a:lnTo>
                    <a:lnTo>
                      <a:pt x="85" y="97"/>
                    </a:lnTo>
                    <a:lnTo>
                      <a:pt x="85" y="101"/>
                    </a:lnTo>
                    <a:lnTo>
                      <a:pt x="89" y="103"/>
                    </a:lnTo>
                    <a:lnTo>
                      <a:pt x="95" y="107"/>
                    </a:lnTo>
                    <a:lnTo>
                      <a:pt x="95" y="107"/>
                    </a:lnTo>
                    <a:lnTo>
                      <a:pt x="99" y="109"/>
                    </a:lnTo>
                    <a:lnTo>
                      <a:pt x="103" y="109"/>
                    </a:lnTo>
                    <a:lnTo>
                      <a:pt x="107" y="109"/>
                    </a:lnTo>
                    <a:lnTo>
                      <a:pt x="111" y="107"/>
                    </a:lnTo>
                    <a:lnTo>
                      <a:pt x="111" y="107"/>
                    </a:lnTo>
                    <a:lnTo>
                      <a:pt x="113" y="97"/>
                    </a:lnTo>
                    <a:lnTo>
                      <a:pt x="113" y="91"/>
                    </a:lnTo>
                    <a:lnTo>
                      <a:pt x="113" y="91"/>
                    </a:lnTo>
                    <a:lnTo>
                      <a:pt x="111" y="89"/>
                    </a:lnTo>
                    <a:lnTo>
                      <a:pt x="111" y="89"/>
                    </a:lnTo>
                    <a:lnTo>
                      <a:pt x="107" y="89"/>
                    </a:lnTo>
                    <a:lnTo>
                      <a:pt x="103" y="85"/>
                    </a:lnTo>
                    <a:lnTo>
                      <a:pt x="99" y="81"/>
                    </a:lnTo>
                    <a:lnTo>
                      <a:pt x="99" y="81"/>
                    </a:lnTo>
                    <a:lnTo>
                      <a:pt x="99" y="76"/>
                    </a:lnTo>
                    <a:lnTo>
                      <a:pt x="101" y="72"/>
                    </a:lnTo>
                    <a:lnTo>
                      <a:pt x="101" y="68"/>
                    </a:lnTo>
                    <a:lnTo>
                      <a:pt x="99" y="66"/>
                    </a:lnTo>
                    <a:lnTo>
                      <a:pt x="97" y="66"/>
                    </a:lnTo>
                    <a:lnTo>
                      <a:pt x="97" y="66"/>
                    </a:lnTo>
                    <a:lnTo>
                      <a:pt x="93" y="64"/>
                    </a:lnTo>
                    <a:lnTo>
                      <a:pt x="93" y="60"/>
                    </a:lnTo>
                    <a:lnTo>
                      <a:pt x="91" y="58"/>
                    </a:lnTo>
                    <a:lnTo>
                      <a:pt x="89" y="56"/>
                    </a:lnTo>
                    <a:lnTo>
                      <a:pt x="89" y="56"/>
                    </a:lnTo>
                    <a:lnTo>
                      <a:pt x="76" y="54"/>
                    </a:lnTo>
                    <a:lnTo>
                      <a:pt x="76" y="54"/>
                    </a:lnTo>
                    <a:lnTo>
                      <a:pt x="68" y="54"/>
                    </a:lnTo>
                    <a:lnTo>
                      <a:pt x="62" y="52"/>
                    </a:lnTo>
                    <a:lnTo>
                      <a:pt x="58" y="48"/>
                    </a:lnTo>
                    <a:lnTo>
                      <a:pt x="58" y="48"/>
                    </a:lnTo>
                    <a:lnTo>
                      <a:pt x="52" y="48"/>
                    </a:lnTo>
                    <a:lnTo>
                      <a:pt x="50" y="48"/>
                    </a:lnTo>
                    <a:lnTo>
                      <a:pt x="48" y="44"/>
                    </a:lnTo>
                    <a:lnTo>
                      <a:pt x="48" y="44"/>
                    </a:lnTo>
                    <a:lnTo>
                      <a:pt x="48" y="36"/>
                    </a:lnTo>
                    <a:lnTo>
                      <a:pt x="52" y="28"/>
                    </a:lnTo>
                    <a:lnTo>
                      <a:pt x="52" y="28"/>
                    </a:lnTo>
                    <a:lnTo>
                      <a:pt x="62" y="10"/>
                    </a:lnTo>
                    <a:lnTo>
                      <a:pt x="62"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1" name="Freeform 380"/>
              <p:cNvSpPr>
                <a:spLocks/>
              </p:cNvSpPr>
              <p:nvPr/>
            </p:nvSpPr>
            <p:spPr bwMode="auto">
              <a:xfrm>
                <a:off x="1436" y="1615"/>
                <a:ext cx="36" cy="18"/>
              </a:xfrm>
              <a:custGeom>
                <a:avLst/>
                <a:gdLst/>
                <a:ahLst/>
                <a:cxnLst>
                  <a:cxn ang="0">
                    <a:pos x="0" y="2"/>
                  </a:cxn>
                  <a:cxn ang="0">
                    <a:pos x="0" y="2"/>
                  </a:cxn>
                  <a:cxn ang="0">
                    <a:pos x="8" y="12"/>
                  </a:cxn>
                  <a:cxn ang="0">
                    <a:pos x="16" y="18"/>
                  </a:cxn>
                  <a:cxn ang="0">
                    <a:pos x="16" y="18"/>
                  </a:cxn>
                  <a:cxn ang="0">
                    <a:pos x="32" y="18"/>
                  </a:cxn>
                  <a:cxn ang="0">
                    <a:pos x="32" y="18"/>
                  </a:cxn>
                  <a:cxn ang="0">
                    <a:pos x="34" y="18"/>
                  </a:cxn>
                  <a:cxn ang="0">
                    <a:pos x="34" y="14"/>
                  </a:cxn>
                  <a:cxn ang="0">
                    <a:pos x="36" y="10"/>
                  </a:cxn>
                  <a:cxn ang="0">
                    <a:pos x="36" y="10"/>
                  </a:cxn>
                  <a:cxn ang="0">
                    <a:pos x="20" y="6"/>
                  </a:cxn>
                  <a:cxn ang="0">
                    <a:pos x="20" y="6"/>
                  </a:cxn>
                  <a:cxn ang="0">
                    <a:pos x="8" y="2"/>
                  </a:cxn>
                  <a:cxn ang="0">
                    <a:pos x="2" y="0"/>
                  </a:cxn>
                  <a:cxn ang="0">
                    <a:pos x="0" y="0"/>
                  </a:cxn>
                  <a:cxn ang="0">
                    <a:pos x="0" y="2"/>
                  </a:cxn>
                  <a:cxn ang="0">
                    <a:pos x="0" y="2"/>
                  </a:cxn>
                </a:cxnLst>
                <a:rect l="0" t="0" r="r" b="b"/>
                <a:pathLst>
                  <a:path w="36" h="18">
                    <a:moveTo>
                      <a:pt x="0" y="2"/>
                    </a:moveTo>
                    <a:lnTo>
                      <a:pt x="0" y="2"/>
                    </a:lnTo>
                    <a:lnTo>
                      <a:pt x="8" y="12"/>
                    </a:lnTo>
                    <a:lnTo>
                      <a:pt x="16" y="18"/>
                    </a:lnTo>
                    <a:lnTo>
                      <a:pt x="16" y="18"/>
                    </a:lnTo>
                    <a:lnTo>
                      <a:pt x="32" y="18"/>
                    </a:lnTo>
                    <a:lnTo>
                      <a:pt x="32" y="18"/>
                    </a:lnTo>
                    <a:lnTo>
                      <a:pt x="34" y="18"/>
                    </a:lnTo>
                    <a:lnTo>
                      <a:pt x="34" y="14"/>
                    </a:lnTo>
                    <a:lnTo>
                      <a:pt x="36" y="10"/>
                    </a:lnTo>
                    <a:lnTo>
                      <a:pt x="36" y="10"/>
                    </a:lnTo>
                    <a:lnTo>
                      <a:pt x="20" y="6"/>
                    </a:lnTo>
                    <a:lnTo>
                      <a:pt x="20" y="6"/>
                    </a:lnTo>
                    <a:lnTo>
                      <a:pt x="8" y="2"/>
                    </a:lnTo>
                    <a:lnTo>
                      <a:pt x="2" y="0"/>
                    </a:lnTo>
                    <a:lnTo>
                      <a:pt x="0" y="0"/>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Freeform 381"/>
              <p:cNvSpPr>
                <a:spLocks/>
              </p:cNvSpPr>
              <p:nvPr/>
            </p:nvSpPr>
            <p:spPr bwMode="auto">
              <a:xfrm>
                <a:off x="1567" y="1676"/>
                <a:ext cx="14" cy="14"/>
              </a:xfrm>
              <a:custGeom>
                <a:avLst/>
                <a:gdLst/>
                <a:ahLst/>
                <a:cxnLst>
                  <a:cxn ang="0">
                    <a:pos x="2" y="0"/>
                  </a:cxn>
                  <a:cxn ang="0">
                    <a:pos x="2" y="0"/>
                  </a:cxn>
                  <a:cxn ang="0">
                    <a:pos x="2" y="6"/>
                  </a:cxn>
                  <a:cxn ang="0">
                    <a:pos x="0" y="10"/>
                  </a:cxn>
                  <a:cxn ang="0">
                    <a:pos x="2" y="12"/>
                  </a:cxn>
                  <a:cxn ang="0">
                    <a:pos x="2" y="12"/>
                  </a:cxn>
                  <a:cxn ang="0">
                    <a:pos x="12" y="14"/>
                  </a:cxn>
                  <a:cxn ang="0">
                    <a:pos x="12" y="14"/>
                  </a:cxn>
                  <a:cxn ang="0">
                    <a:pos x="12" y="14"/>
                  </a:cxn>
                  <a:cxn ang="0">
                    <a:pos x="14" y="10"/>
                  </a:cxn>
                  <a:cxn ang="0">
                    <a:pos x="14" y="6"/>
                  </a:cxn>
                  <a:cxn ang="0">
                    <a:pos x="8" y="0"/>
                  </a:cxn>
                  <a:cxn ang="0">
                    <a:pos x="2" y="0"/>
                  </a:cxn>
                </a:cxnLst>
                <a:rect l="0" t="0" r="r" b="b"/>
                <a:pathLst>
                  <a:path w="14" h="14">
                    <a:moveTo>
                      <a:pt x="2" y="0"/>
                    </a:moveTo>
                    <a:lnTo>
                      <a:pt x="2" y="0"/>
                    </a:lnTo>
                    <a:lnTo>
                      <a:pt x="2" y="6"/>
                    </a:lnTo>
                    <a:lnTo>
                      <a:pt x="0" y="10"/>
                    </a:lnTo>
                    <a:lnTo>
                      <a:pt x="2" y="12"/>
                    </a:lnTo>
                    <a:lnTo>
                      <a:pt x="2" y="12"/>
                    </a:lnTo>
                    <a:lnTo>
                      <a:pt x="12" y="14"/>
                    </a:lnTo>
                    <a:lnTo>
                      <a:pt x="12" y="14"/>
                    </a:lnTo>
                    <a:lnTo>
                      <a:pt x="12" y="14"/>
                    </a:lnTo>
                    <a:lnTo>
                      <a:pt x="14" y="10"/>
                    </a:lnTo>
                    <a:lnTo>
                      <a:pt x="14" y="6"/>
                    </a:lnTo>
                    <a:lnTo>
                      <a:pt x="8"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Freeform 382"/>
              <p:cNvSpPr>
                <a:spLocks/>
              </p:cNvSpPr>
              <p:nvPr/>
            </p:nvSpPr>
            <p:spPr bwMode="auto">
              <a:xfrm>
                <a:off x="1278" y="568"/>
                <a:ext cx="1076" cy="794"/>
              </a:xfrm>
              <a:custGeom>
                <a:avLst/>
                <a:gdLst/>
                <a:ahLst/>
                <a:cxnLst>
                  <a:cxn ang="0">
                    <a:pos x="799" y="501"/>
                  </a:cxn>
                  <a:cxn ang="0">
                    <a:pos x="795" y="459"/>
                  </a:cxn>
                  <a:cxn ang="0">
                    <a:pos x="847" y="457"/>
                  </a:cxn>
                  <a:cxn ang="0">
                    <a:pos x="896" y="473"/>
                  </a:cxn>
                  <a:cxn ang="0">
                    <a:pos x="835" y="439"/>
                  </a:cxn>
                  <a:cxn ang="0">
                    <a:pos x="827" y="396"/>
                  </a:cxn>
                  <a:cxn ang="0">
                    <a:pos x="881" y="390"/>
                  </a:cxn>
                  <a:cxn ang="0">
                    <a:pos x="902" y="374"/>
                  </a:cxn>
                  <a:cxn ang="0">
                    <a:pos x="928" y="334"/>
                  </a:cxn>
                  <a:cxn ang="0">
                    <a:pos x="902" y="281"/>
                  </a:cxn>
                  <a:cxn ang="0">
                    <a:pos x="962" y="307"/>
                  </a:cxn>
                  <a:cxn ang="0">
                    <a:pos x="934" y="251"/>
                  </a:cxn>
                  <a:cxn ang="0">
                    <a:pos x="908" y="249"/>
                  </a:cxn>
                  <a:cxn ang="0">
                    <a:pos x="974" y="160"/>
                  </a:cxn>
                  <a:cxn ang="0">
                    <a:pos x="932" y="154"/>
                  </a:cxn>
                  <a:cxn ang="0">
                    <a:pos x="979" y="129"/>
                  </a:cxn>
                  <a:cxn ang="0">
                    <a:pos x="1049" y="105"/>
                  </a:cxn>
                  <a:cxn ang="0">
                    <a:pos x="993" y="77"/>
                  </a:cxn>
                  <a:cxn ang="0">
                    <a:pos x="894" y="111"/>
                  </a:cxn>
                  <a:cxn ang="0">
                    <a:pos x="871" y="65"/>
                  </a:cxn>
                  <a:cxn ang="0">
                    <a:pos x="823" y="83"/>
                  </a:cxn>
                  <a:cxn ang="0">
                    <a:pos x="704" y="89"/>
                  </a:cxn>
                  <a:cxn ang="0">
                    <a:pos x="908" y="44"/>
                  </a:cxn>
                  <a:cxn ang="0">
                    <a:pos x="823" y="22"/>
                  </a:cxn>
                  <a:cxn ang="0">
                    <a:pos x="778" y="18"/>
                  </a:cxn>
                  <a:cxn ang="0">
                    <a:pos x="742" y="0"/>
                  </a:cxn>
                  <a:cxn ang="0">
                    <a:pos x="611" y="10"/>
                  </a:cxn>
                  <a:cxn ang="0">
                    <a:pos x="600" y="32"/>
                  </a:cxn>
                  <a:cxn ang="0">
                    <a:pos x="526" y="26"/>
                  </a:cxn>
                  <a:cxn ang="0">
                    <a:pos x="532" y="38"/>
                  </a:cxn>
                  <a:cxn ang="0">
                    <a:pos x="534" y="63"/>
                  </a:cxn>
                  <a:cxn ang="0">
                    <a:pos x="483" y="75"/>
                  </a:cxn>
                  <a:cxn ang="0">
                    <a:pos x="390" y="59"/>
                  </a:cxn>
                  <a:cxn ang="0">
                    <a:pos x="382" y="79"/>
                  </a:cxn>
                  <a:cxn ang="0">
                    <a:pos x="334" y="89"/>
                  </a:cxn>
                  <a:cxn ang="0">
                    <a:pos x="265" y="67"/>
                  </a:cxn>
                  <a:cxn ang="0">
                    <a:pos x="257" y="89"/>
                  </a:cxn>
                  <a:cxn ang="0">
                    <a:pos x="210" y="105"/>
                  </a:cxn>
                  <a:cxn ang="0">
                    <a:pos x="119" y="129"/>
                  </a:cxn>
                  <a:cxn ang="0">
                    <a:pos x="168" y="150"/>
                  </a:cxn>
                  <a:cxn ang="0">
                    <a:pos x="61" y="204"/>
                  </a:cxn>
                  <a:cxn ang="0">
                    <a:pos x="53" y="243"/>
                  </a:cxn>
                  <a:cxn ang="0">
                    <a:pos x="99" y="265"/>
                  </a:cxn>
                  <a:cxn ang="0">
                    <a:pos x="97" y="281"/>
                  </a:cxn>
                  <a:cxn ang="0">
                    <a:pos x="121" y="293"/>
                  </a:cxn>
                  <a:cxn ang="0">
                    <a:pos x="245" y="315"/>
                  </a:cxn>
                  <a:cxn ang="0">
                    <a:pos x="321" y="431"/>
                  </a:cxn>
                  <a:cxn ang="0">
                    <a:pos x="334" y="439"/>
                  </a:cxn>
                  <a:cxn ang="0">
                    <a:pos x="396" y="489"/>
                  </a:cxn>
                  <a:cxn ang="0">
                    <a:pos x="344" y="499"/>
                  </a:cxn>
                  <a:cxn ang="0">
                    <a:pos x="396" y="538"/>
                  </a:cxn>
                  <a:cxn ang="0">
                    <a:pos x="370" y="576"/>
                  </a:cxn>
                  <a:cxn ang="0">
                    <a:pos x="376" y="604"/>
                  </a:cxn>
                  <a:cxn ang="0">
                    <a:pos x="392" y="629"/>
                  </a:cxn>
                  <a:cxn ang="0">
                    <a:pos x="400" y="663"/>
                  </a:cxn>
                  <a:cxn ang="0">
                    <a:pos x="412" y="738"/>
                  </a:cxn>
                  <a:cxn ang="0">
                    <a:pos x="471" y="776"/>
                  </a:cxn>
                  <a:cxn ang="0">
                    <a:pos x="536" y="738"/>
                  </a:cxn>
                  <a:cxn ang="0">
                    <a:pos x="564" y="695"/>
                  </a:cxn>
                  <a:cxn ang="0">
                    <a:pos x="566" y="655"/>
                  </a:cxn>
                  <a:cxn ang="0">
                    <a:pos x="629" y="627"/>
                  </a:cxn>
                  <a:cxn ang="0">
                    <a:pos x="695" y="596"/>
                  </a:cxn>
                  <a:cxn ang="0">
                    <a:pos x="778" y="556"/>
                  </a:cxn>
                </a:cxnLst>
                <a:rect l="0" t="0" r="r" b="b"/>
                <a:pathLst>
                  <a:path w="1076" h="794">
                    <a:moveTo>
                      <a:pt x="900" y="507"/>
                    </a:moveTo>
                    <a:lnTo>
                      <a:pt x="900" y="507"/>
                    </a:lnTo>
                    <a:lnTo>
                      <a:pt x="888" y="503"/>
                    </a:lnTo>
                    <a:lnTo>
                      <a:pt x="877" y="501"/>
                    </a:lnTo>
                    <a:lnTo>
                      <a:pt x="869" y="501"/>
                    </a:lnTo>
                    <a:lnTo>
                      <a:pt x="869" y="501"/>
                    </a:lnTo>
                    <a:lnTo>
                      <a:pt x="865" y="501"/>
                    </a:lnTo>
                    <a:lnTo>
                      <a:pt x="861" y="501"/>
                    </a:lnTo>
                    <a:lnTo>
                      <a:pt x="851" y="501"/>
                    </a:lnTo>
                    <a:lnTo>
                      <a:pt x="851" y="501"/>
                    </a:lnTo>
                    <a:lnTo>
                      <a:pt x="839" y="501"/>
                    </a:lnTo>
                    <a:lnTo>
                      <a:pt x="831" y="501"/>
                    </a:lnTo>
                    <a:lnTo>
                      <a:pt x="831" y="501"/>
                    </a:lnTo>
                    <a:lnTo>
                      <a:pt x="817" y="503"/>
                    </a:lnTo>
                    <a:lnTo>
                      <a:pt x="817" y="503"/>
                    </a:lnTo>
                    <a:lnTo>
                      <a:pt x="805" y="507"/>
                    </a:lnTo>
                    <a:lnTo>
                      <a:pt x="801" y="507"/>
                    </a:lnTo>
                    <a:lnTo>
                      <a:pt x="801" y="505"/>
                    </a:lnTo>
                    <a:lnTo>
                      <a:pt x="801" y="505"/>
                    </a:lnTo>
                    <a:lnTo>
                      <a:pt x="799" y="501"/>
                    </a:lnTo>
                    <a:lnTo>
                      <a:pt x="801" y="499"/>
                    </a:lnTo>
                    <a:lnTo>
                      <a:pt x="807" y="495"/>
                    </a:lnTo>
                    <a:lnTo>
                      <a:pt x="807" y="495"/>
                    </a:lnTo>
                    <a:lnTo>
                      <a:pt x="825" y="487"/>
                    </a:lnTo>
                    <a:lnTo>
                      <a:pt x="825" y="487"/>
                    </a:lnTo>
                    <a:lnTo>
                      <a:pt x="833" y="481"/>
                    </a:lnTo>
                    <a:lnTo>
                      <a:pt x="837" y="475"/>
                    </a:lnTo>
                    <a:lnTo>
                      <a:pt x="839" y="473"/>
                    </a:lnTo>
                    <a:lnTo>
                      <a:pt x="837" y="473"/>
                    </a:lnTo>
                    <a:lnTo>
                      <a:pt x="837" y="473"/>
                    </a:lnTo>
                    <a:lnTo>
                      <a:pt x="825" y="473"/>
                    </a:lnTo>
                    <a:lnTo>
                      <a:pt x="819" y="471"/>
                    </a:lnTo>
                    <a:lnTo>
                      <a:pt x="813" y="469"/>
                    </a:lnTo>
                    <a:lnTo>
                      <a:pt x="813" y="469"/>
                    </a:lnTo>
                    <a:lnTo>
                      <a:pt x="811" y="465"/>
                    </a:lnTo>
                    <a:lnTo>
                      <a:pt x="809" y="461"/>
                    </a:lnTo>
                    <a:lnTo>
                      <a:pt x="807" y="457"/>
                    </a:lnTo>
                    <a:lnTo>
                      <a:pt x="805" y="457"/>
                    </a:lnTo>
                    <a:lnTo>
                      <a:pt x="805" y="457"/>
                    </a:lnTo>
                    <a:lnTo>
                      <a:pt x="795" y="459"/>
                    </a:lnTo>
                    <a:lnTo>
                      <a:pt x="791" y="459"/>
                    </a:lnTo>
                    <a:lnTo>
                      <a:pt x="788" y="457"/>
                    </a:lnTo>
                    <a:lnTo>
                      <a:pt x="788" y="457"/>
                    </a:lnTo>
                    <a:lnTo>
                      <a:pt x="786" y="455"/>
                    </a:lnTo>
                    <a:lnTo>
                      <a:pt x="786" y="449"/>
                    </a:lnTo>
                    <a:lnTo>
                      <a:pt x="786" y="449"/>
                    </a:lnTo>
                    <a:lnTo>
                      <a:pt x="788" y="441"/>
                    </a:lnTo>
                    <a:lnTo>
                      <a:pt x="793" y="439"/>
                    </a:lnTo>
                    <a:lnTo>
                      <a:pt x="795" y="437"/>
                    </a:lnTo>
                    <a:lnTo>
                      <a:pt x="795" y="437"/>
                    </a:lnTo>
                    <a:lnTo>
                      <a:pt x="809" y="443"/>
                    </a:lnTo>
                    <a:lnTo>
                      <a:pt x="817" y="447"/>
                    </a:lnTo>
                    <a:lnTo>
                      <a:pt x="821" y="449"/>
                    </a:lnTo>
                    <a:lnTo>
                      <a:pt x="821" y="449"/>
                    </a:lnTo>
                    <a:lnTo>
                      <a:pt x="823" y="451"/>
                    </a:lnTo>
                    <a:lnTo>
                      <a:pt x="827" y="451"/>
                    </a:lnTo>
                    <a:lnTo>
                      <a:pt x="837" y="451"/>
                    </a:lnTo>
                    <a:lnTo>
                      <a:pt x="837" y="451"/>
                    </a:lnTo>
                    <a:lnTo>
                      <a:pt x="841" y="453"/>
                    </a:lnTo>
                    <a:lnTo>
                      <a:pt x="847" y="457"/>
                    </a:lnTo>
                    <a:lnTo>
                      <a:pt x="853" y="461"/>
                    </a:lnTo>
                    <a:lnTo>
                      <a:pt x="855" y="465"/>
                    </a:lnTo>
                    <a:lnTo>
                      <a:pt x="855" y="465"/>
                    </a:lnTo>
                    <a:lnTo>
                      <a:pt x="857" y="469"/>
                    </a:lnTo>
                    <a:lnTo>
                      <a:pt x="859" y="473"/>
                    </a:lnTo>
                    <a:lnTo>
                      <a:pt x="863" y="479"/>
                    </a:lnTo>
                    <a:lnTo>
                      <a:pt x="865" y="483"/>
                    </a:lnTo>
                    <a:lnTo>
                      <a:pt x="865" y="483"/>
                    </a:lnTo>
                    <a:lnTo>
                      <a:pt x="867" y="487"/>
                    </a:lnTo>
                    <a:lnTo>
                      <a:pt x="873" y="489"/>
                    </a:lnTo>
                    <a:lnTo>
                      <a:pt x="884" y="493"/>
                    </a:lnTo>
                    <a:lnTo>
                      <a:pt x="884" y="493"/>
                    </a:lnTo>
                    <a:lnTo>
                      <a:pt x="892" y="497"/>
                    </a:lnTo>
                    <a:lnTo>
                      <a:pt x="896" y="495"/>
                    </a:lnTo>
                    <a:lnTo>
                      <a:pt x="898" y="493"/>
                    </a:lnTo>
                    <a:lnTo>
                      <a:pt x="898" y="493"/>
                    </a:lnTo>
                    <a:lnTo>
                      <a:pt x="898" y="483"/>
                    </a:lnTo>
                    <a:lnTo>
                      <a:pt x="896" y="473"/>
                    </a:lnTo>
                    <a:lnTo>
                      <a:pt x="896" y="473"/>
                    </a:lnTo>
                    <a:lnTo>
                      <a:pt x="896" y="473"/>
                    </a:lnTo>
                    <a:lnTo>
                      <a:pt x="898" y="469"/>
                    </a:lnTo>
                    <a:lnTo>
                      <a:pt x="898" y="465"/>
                    </a:lnTo>
                    <a:lnTo>
                      <a:pt x="890" y="461"/>
                    </a:lnTo>
                    <a:lnTo>
                      <a:pt x="890" y="461"/>
                    </a:lnTo>
                    <a:lnTo>
                      <a:pt x="881" y="455"/>
                    </a:lnTo>
                    <a:lnTo>
                      <a:pt x="875" y="451"/>
                    </a:lnTo>
                    <a:lnTo>
                      <a:pt x="865" y="443"/>
                    </a:lnTo>
                    <a:lnTo>
                      <a:pt x="865" y="443"/>
                    </a:lnTo>
                    <a:lnTo>
                      <a:pt x="859" y="437"/>
                    </a:lnTo>
                    <a:lnTo>
                      <a:pt x="855" y="433"/>
                    </a:lnTo>
                    <a:lnTo>
                      <a:pt x="851" y="431"/>
                    </a:lnTo>
                    <a:lnTo>
                      <a:pt x="849" y="431"/>
                    </a:lnTo>
                    <a:lnTo>
                      <a:pt x="847" y="433"/>
                    </a:lnTo>
                    <a:lnTo>
                      <a:pt x="847" y="433"/>
                    </a:lnTo>
                    <a:lnTo>
                      <a:pt x="843" y="439"/>
                    </a:lnTo>
                    <a:lnTo>
                      <a:pt x="841" y="443"/>
                    </a:lnTo>
                    <a:lnTo>
                      <a:pt x="841" y="447"/>
                    </a:lnTo>
                    <a:lnTo>
                      <a:pt x="841" y="447"/>
                    </a:lnTo>
                    <a:lnTo>
                      <a:pt x="837" y="443"/>
                    </a:lnTo>
                    <a:lnTo>
                      <a:pt x="835" y="439"/>
                    </a:lnTo>
                    <a:lnTo>
                      <a:pt x="835" y="435"/>
                    </a:lnTo>
                    <a:lnTo>
                      <a:pt x="835" y="435"/>
                    </a:lnTo>
                    <a:lnTo>
                      <a:pt x="829" y="431"/>
                    </a:lnTo>
                    <a:lnTo>
                      <a:pt x="825" y="429"/>
                    </a:lnTo>
                    <a:lnTo>
                      <a:pt x="825" y="429"/>
                    </a:lnTo>
                    <a:lnTo>
                      <a:pt x="821" y="429"/>
                    </a:lnTo>
                    <a:lnTo>
                      <a:pt x="819" y="425"/>
                    </a:lnTo>
                    <a:lnTo>
                      <a:pt x="819" y="425"/>
                    </a:lnTo>
                    <a:lnTo>
                      <a:pt x="815" y="422"/>
                    </a:lnTo>
                    <a:lnTo>
                      <a:pt x="811" y="420"/>
                    </a:lnTo>
                    <a:lnTo>
                      <a:pt x="811" y="420"/>
                    </a:lnTo>
                    <a:lnTo>
                      <a:pt x="807" y="416"/>
                    </a:lnTo>
                    <a:lnTo>
                      <a:pt x="807" y="414"/>
                    </a:lnTo>
                    <a:lnTo>
                      <a:pt x="807" y="410"/>
                    </a:lnTo>
                    <a:lnTo>
                      <a:pt x="807" y="410"/>
                    </a:lnTo>
                    <a:lnTo>
                      <a:pt x="811" y="402"/>
                    </a:lnTo>
                    <a:lnTo>
                      <a:pt x="813" y="396"/>
                    </a:lnTo>
                    <a:lnTo>
                      <a:pt x="815" y="394"/>
                    </a:lnTo>
                    <a:lnTo>
                      <a:pt x="815" y="394"/>
                    </a:lnTo>
                    <a:lnTo>
                      <a:pt x="827" y="396"/>
                    </a:lnTo>
                    <a:lnTo>
                      <a:pt x="827" y="396"/>
                    </a:lnTo>
                    <a:lnTo>
                      <a:pt x="829" y="398"/>
                    </a:lnTo>
                    <a:lnTo>
                      <a:pt x="831" y="398"/>
                    </a:lnTo>
                    <a:lnTo>
                      <a:pt x="833" y="394"/>
                    </a:lnTo>
                    <a:lnTo>
                      <a:pt x="833" y="394"/>
                    </a:lnTo>
                    <a:lnTo>
                      <a:pt x="835" y="392"/>
                    </a:lnTo>
                    <a:lnTo>
                      <a:pt x="841" y="392"/>
                    </a:lnTo>
                    <a:lnTo>
                      <a:pt x="845" y="392"/>
                    </a:lnTo>
                    <a:lnTo>
                      <a:pt x="845" y="390"/>
                    </a:lnTo>
                    <a:lnTo>
                      <a:pt x="845" y="390"/>
                    </a:lnTo>
                    <a:lnTo>
                      <a:pt x="847" y="388"/>
                    </a:lnTo>
                    <a:lnTo>
                      <a:pt x="849" y="386"/>
                    </a:lnTo>
                    <a:lnTo>
                      <a:pt x="853" y="384"/>
                    </a:lnTo>
                    <a:lnTo>
                      <a:pt x="853" y="384"/>
                    </a:lnTo>
                    <a:lnTo>
                      <a:pt x="869" y="384"/>
                    </a:lnTo>
                    <a:lnTo>
                      <a:pt x="869" y="384"/>
                    </a:lnTo>
                    <a:lnTo>
                      <a:pt x="875" y="386"/>
                    </a:lnTo>
                    <a:lnTo>
                      <a:pt x="879" y="388"/>
                    </a:lnTo>
                    <a:lnTo>
                      <a:pt x="881" y="390"/>
                    </a:lnTo>
                    <a:lnTo>
                      <a:pt x="881" y="390"/>
                    </a:lnTo>
                    <a:lnTo>
                      <a:pt x="884" y="394"/>
                    </a:lnTo>
                    <a:lnTo>
                      <a:pt x="890" y="398"/>
                    </a:lnTo>
                    <a:lnTo>
                      <a:pt x="900" y="402"/>
                    </a:lnTo>
                    <a:lnTo>
                      <a:pt x="900" y="402"/>
                    </a:lnTo>
                    <a:lnTo>
                      <a:pt x="908" y="398"/>
                    </a:lnTo>
                    <a:lnTo>
                      <a:pt x="918" y="394"/>
                    </a:lnTo>
                    <a:lnTo>
                      <a:pt x="918" y="394"/>
                    </a:lnTo>
                    <a:lnTo>
                      <a:pt x="930" y="394"/>
                    </a:lnTo>
                    <a:lnTo>
                      <a:pt x="932" y="394"/>
                    </a:lnTo>
                    <a:lnTo>
                      <a:pt x="930" y="390"/>
                    </a:lnTo>
                    <a:lnTo>
                      <a:pt x="930" y="390"/>
                    </a:lnTo>
                    <a:lnTo>
                      <a:pt x="922" y="378"/>
                    </a:lnTo>
                    <a:lnTo>
                      <a:pt x="918" y="376"/>
                    </a:lnTo>
                    <a:lnTo>
                      <a:pt x="912" y="376"/>
                    </a:lnTo>
                    <a:lnTo>
                      <a:pt x="912" y="376"/>
                    </a:lnTo>
                    <a:lnTo>
                      <a:pt x="906" y="378"/>
                    </a:lnTo>
                    <a:lnTo>
                      <a:pt x="902" y="378"/>
                    </a:lnTo>
                    <a:lnTo>
                      <a:pt x="900" y="376"/>
                    </a:lnTo>
                    <a:lnTo>
                      <a:pt x="902" y="374"/>
                    </a:lnTo>
                    <a:lnTo>
                      <a:pt x="902" y="374"/>
                    </a:lnTo>
                    <a:lnTo>
                      <a:pt x="910" y="368"/>
                    </a:lnTo>
                    <a:lnTo>
                      <a:pt x="920" y="364"/>
                    </a:lnTo>
                    <a:lnTo>
                      <a:pt x="920" y="364"/>
                    </a:lnTo>
                    <a:lnTo>
                      <a:pt x="922" y="366"/>
                    </a:lnTo>
                    <a:lnTo>
                      <a:pt x="922" y="366"/>
                    </a:lnTo>
                    <a:lnTo>
                      <a:pt x="924" y="370"/>
                    </a:lnTo>
                    <a:lnTo>
                      <a:pt x="926" y="370"/>
                    </a:lnTo>
                    <a:lnTo>
                      <a:pt x="928" y="370"/>
                    </a:lnTo>
                    <a:lnTo>
                      <a:pt x="940" y="364"/>
                    </a:lnTo>
                    <a:lnTo>
                      <a:pt x="940" y="364"/>
                    </a:lnTo>
                    <a:lnTo>
                      <a:pt x="960" y="350"/>
                    </a:lnTo>
                    <a:lnTo>
                      <a:pt x="960" y="346"/>
                    </a:lnTo>
                    <a:lnTo>
                      <a:pt x="956" y="346"/>
                    </a:lnTo>
                    <a:lnTo>
                      <a:pt x="956" y="346"/>
                    </a:lnTo>
                    <a:lnTo>
                      <a:pt x="944" y="344"/>
                    </a:lnTo>
                    <a:lnTo>
                      <a:pt x="936" y="342"/>
                    </a:lnTo>
                    <a:lnTo>
                      <a:pt x="936" y="342"/>
                    </a:lnTo>
                    <a:lnTo>
                      <a:pt x="932" y="340"/>
                    </a:lnTo>
                    <a:lnTo>
                      <a:pt x="930" y="338"/>
                    </a:lnTo>
                    <a:lnTo>
                      <a:pt x="928" y="334"/>
                    </a:lnTo>
                    <a:lnTo>
                      <a:pt x="928" y="334"/>
                    </a:lnTo>
                    <a:lnTo>
                      <a:pt x="952" y="338"/>
                    </a:lnTo>
                    <a:lnTo>
                      <a:pt x="952" y="338"/>
                    </a:lnTo>
                    <a:lnTo>
                      <a:pt x="954" y="327"/>
                    </a:lnTo>
                    <a:lnTo>
                      <a:pt x="954" y="315"/>
                    </a:lnTo>
                    <a:lnTo>
                      <a:pt x="954" y="315"/>
                    </a:lnTo>
                    <a:lnTo>
                      <a:pt x="952" y="313"/>
                    </a:lnTo>
                    <a:lnTo>
                      <a:pt x="948" y="307"/>
                    </a:lnTo>
                    <a:lnTo>
                      <a:pt x="948" y="307"/>
                    </a:lnTo>
                    <a:lnTo>
                      <a:pt x="942" y="299"/>
                    </a:lnTo>
                    <a:lnTo>
                      <a:pt x="938" y="297"/>
                    </a:lnTo>
                    <a:lnTo>
                      <a:pt x="932" y="295"/>
                    </a:lnTo>
                    <a:lnTo>
                      <a:pt x="932" y="295"/>
                    </a:lnTo>
                    <a:lnTo>
                      <a:pt x="924" y="295"/>
                    </a:lnTo>
                    <a:lnTo>
                      <a:pt x="916" y="293"/>
                    </a:lnTo>
                    <a:lnTo>
                      <a:pt x="916" y="293"/>
                    </a:lnTo>
                    <a:lnTo>
                      <a:pt x="908" y="289"/>
                    </a:lnTo>
                    <a:lnTo>
                      <a:pt x="902" y="285"/>
                    </a:lnTo>
                    <a:lnTo>
                      <a:pt x="902" y="285"/>
                    </a:lnTo>
                    <a:lnTo>
                      <a:pt x="902" y="281"/>
                    </a:lnTo>
                    <a:lnTo>
                      <a:pt x="906" y="279"/>
                    </a:lnTo>
                    <a:lnTo>
                      <a:pt x="910" y="275"/>
                    </a:lnTo>
                    <a:lnTo>
                      <a:pt x="916" y="275"/>
                    </a:lnTo>
                    <a:lnTo>
                      <a:pt x="916" y="275"/>
                    </a:lnTo>
                    <a:lnTo>
                      <a:pt x="928" y="273"/>
                    </a:lnTo>
                    <a:lnTo>
                      <a:pt x="936" y="271"/>
                    </a:lnTo>
                    <a:lnTo>
                      <a:pt x="936" y="271"/>
                    </a:lnTo>
                    <a:lnTo>
                      <a:pt x="948" y="273"/>
                    </a:lnTo>
                    <a:lnTo>
                      <a:pt x="954" y="273"/>
                    </a:lnTo>
                    <a:lnTo>
                      <a:pt x="958" y="275"/>
                    </a:lnTo>
                    <a:lnTo>
                      <a:pt x="958" y="275"/>
                    </a:lnTo>
                    <a:lnTo>
                      <a:pt x="960" y="283"/>
                    </a:lnTo>
                    <a:lnTo>
                      <a:pt x="960" y="287"/>
                    </a:lnTo>
                    <a:lnTo>
                      <a:pt x="960" y="291"/>
                    </a:lnTo>
                    <a:lnTo>
                      <a:pt x="960" y="291"/>
                    </a:lnTo>
                    <a:lnTo>
                      <a:pt x="956" y="295"/>
                    </a:lnTo>
                    <a:lnTo>
                      <a:pt x="958" y="301"/>
                    </a:lnTo>
                    <a:lnTo>
                      <a:pt x="960" y="305"/>
                    </a:lnTo>
                    <a:lnTo>
                      <a:pt x="962" y="307"/>
                    </a:lnTo>
                    <a:lnTo>
                      <a:pt x="962" y="307"/>
                    </a:lnTo>
                    <a:lnTo>
                      <a:pt x="964" y="307"/>
                    </a:lnTo>
                    <a:lnTo>
                      <a:pt x="966" y="305"/>
                    </a:lnTo>
                    <a:lnTo>
                      <a:pt x="966" y="299"/>
                    </a:lnTo>
                    <a:lnTo>
                      <a:pt x="966" y="299"/>
                    </a:lnTo>
                    <a:lnTo>
                      <a:pt x="968" y="287"/>
                    </a:lnTo>
                    <a:lnTo>
                      <a:pt x="970" y="277"/>
                    </a:lnTo>
                    <a:lnTo>
                      <a:pt x="970" y="277"/>
                    </a:lnTo>
                    <a:lnTo>
                      <a:pt x="970" y="273"/>
                    </a:lnTo>
                    <a:lnTo>
                      <a:pt x="972" y="269"/>
                    </a:lnTo>
                    <a:lnTo>
                      <a:pt x="972" y="267"/>
                    </a:lnTo>
                    <a:lnTo>
                      <a:pt x="970" y="263"/>
                    </a:lnTo>
                    <a:lnTo>
                      <a:pt x="970" y="263"/>
                    </a:lnTo>
                    <a:lnTo>
                      <a:pt x="962" y="257"/>
                    </a:lnTo>
                    <a:lnTo>
                      <a:pt x="952" y="251"/>
                    </a:lnTo>
                    <a:lnTo>
                      <a:pt x="952" y="251"/>
                    </a:lnTo>
                    <a:lnTo>
                      <a:pt x="946" y="251"/>
                    </a:lnTo>
                    <a:lnTo>
                      <a:pt x="942" y="253"/>
                    </a:lnTo>
                    <a:lnTo>
                      <a:pt x="936" y="255"/>
                    </a:lnTo>
                    <a:lnTo>
                      <a:pt x="936" y="253"/>
                    </a:lnTo>
                    <a:lnTo>
                      <a:pt x="934" y="251"/>
                    </a:lnTo>
                    <a:lnTo>
                      <a:pt x="934" y="251"/>
                    </a:lnTo>
                    <a:lnTo>
                      <a:pt x="934" y="247"/>
                    </a:lnTo>
                    <a:lnTo>
                      <a:pt x="936" y="245"/>
                    </a:lnTo>
                    <a:lnTo>
                      <a:pt x="938" y="241"/>
                    </a:lnTo>
                    <a:lnTo>
                      <a:pt x="938" y="241"/>
                    </a:lnTo>
                    <a:lnTo>
                      <a:pt x="942" y="243"/>
                    </a:lnTo>
                    <a:lnTo>
                      <a:pt x="944" y="243"/>
                    </a:lnTo>
                    <a:lnTo>
                      <a:pt x="946" y="241"/>
                    </a:lnTo>
                    <a:lnTo>
                      <a:pt x="946" y="241"/>
                    </a:lnTo>
                    <a:lnTo>
                      <a:pt x="944" y="237"/>
                    </a:lnTo>
                    <a:lnTo>
                      <a:pt x="940" y="234"/>
                    </a:lnTo>
                    <a:lnTo>
                      <a:pt x="940" y="234"/>
                    </a:lnTo>
                    <a:lnTo>
                      <a:pt x="934" y="230"/>
                    </a:lnTo>
                    <a:lnTo>
                      <a:pt x="932" y="228"/>
                    </a:lnTo>
                    <a:lnTo>
                      <a:pt x="928" y="230"/>
                    </a:lnTo>
                    <a:lnTo>
                      <a:pt x="928" y="230"/>
                    </a:lnTo>
                    <a:lnTo>
                      <a:pt x="912" y="243"/>
                    </a:lnTo>
                    <a:lnTo>
                      <a:pt x="912" y="243"/>
                    </a:lnTo>
                    <a:lnTo>
                      <a:pt x="910" y="249"/>
                    </a:lnTo>
                    <a:lnTo>
                      <a:pt x="908" y="249"/>
                    </a:lnTo>
                    <a:lnTo>
                      <a:pt x="908" y="245"/>
                    </a:lnTo>
                    <a:lnTo>
                      <a:pt x="908" y="245"/>
                    </a:lnTo>
                    <a:lnTo>
                      <a:pt x="906" y="237"/>
                    </a:lnTo>
                    <a:lnTo>
                      <a:pt x="906" y="228"/>
                    </a:lnTo>
                    <a:lnTo>
                      <a:pt x="910" y="216"/>
                    </a:lnTo>
                    <a:lnTo>
                      <a:pt x="910" y="216"/>
                    </a:lnTo>
                    <a:lnTo>
                      <a:pt x="918" y="204"/>
                    </a:lnTo>
                    <a:lnTo>
                      <a:pt x="918" y="204"/>
                    </a:lnTo>
                    <a:lnTo>
                      <a:pt x="922" y="202"/>
                    </a:lnTo>
                    <a:lnTo>
                      <a:pt x="928" y="202"/>
                    </a:lnTo>
                    <a:lnTo>
                      <a:pt x="928" y="202"/>
                    </a:lnTo>
                    <a:lnTo>
                      <a:pt x="934" y="196"/>
                    </a:lnTo>
                    <a:lnTo>
                      <a:pt x="940" y="190"/>
                    </a:lnTo>
                    <a:lnTo>
                      <a:pt x="940" y="190"/>
                    </a:lnTo>
                    <a:lnTo>
                      <a:pt x="944" y="166"/>
                    </a:lnTo>
                    <a:lnTo>
                      <a:pt x="950" y="164"/>
                    </a:lnTo>
                    <a:lnTo>
                      <a:pt x="966" y="162"/>
                    </a:lnTo>
                    <a:lnTo>
                      <a:pt x="966" y="162"/>
                    </a:lnTo>
                    <a:lnTo>
                      <a:pt x="970" y="162"/>
                    </a:lnTo>
                    <a:lnTo>
                      <a:pt x="974" y="160"/>
                    </a:lnTo>
                    <a:lnTo>
                      <a:pt x="977" y="158"/>
                    </a:lnTo>
                    <a:lnTo>
                      <a:pt x="977" y="158"/>
                    </a:lnTo>
                    <a:lnTo>
                      <a:pt x="981" y="150"/>
                    </a:lnTo>
                    <a:lnTo>
                      <a:pt x="983" y="146"/>
                    </a:lnTo>
                    <a:lnTo>
                      <a:pt x="979" y="146"/>
                    </a:lnTo>
                    <a:lnTo>
                      <a:pt x="979" y="146"/>
                    </a:lnTo>
                    <a:lnTo>
                      <a:pt x="970" y="150"/>
                    </a:lnTo>
                    <a:lnTo>
                      <a:pt x="962" y="150"/>
                    </a:lnTo>
                    <a:lnTo>
                      <a:pt x="952" y="150"/>
                    </a:lnTo>
                    <a:lnTo>
                      <a:pt x="952" y="150"/>
                    </a:lnTo>
                    <a:lnTo>
                      <a:pt x="946" y="150"/>
                    </a:lnTo>
                    <a:lnTo>
                      <a:pt x="944" y="150"/>
                    </a:lnTo>
                    <a:lnTo>
                      <a:pt x="942" y="150"/>
                    </a:lnTo>
                    <a:lnTo>
                      <a:pt x="942" y="150"/>
                    </a:lnTo>
                    <a:lnTo>
                      <a:pt x="940" y="154"/>
                    </a:lnTo>
                    <a:lnTo>
                      <a:pt x="940" y="156"/>
                    </a:lnTo>
                    <a:lnTo>
                      <a:pt x="940" y="160"/>
                    </a:lnTo>
                    <a:lnTo>
                      <a:pt x="938" y="158"/>
                    </a:lnTo>
                    <a:lnTo>
                      <a:pt x="938" y="158"/>
                    </a:lnTo>
                    <a:lnTo>
                      <a:pt x="932" y="154"/>
                    </a:lnTo>
                    <a:lnTo>
                      <a:pt x="932" y="150"/>
                    </a:lnTo>
                    <a:lnTo>
                      <a:pt x="930" y="144"/>
                    </a:lnTo>
                    <a:lnTo>
                      <a:pt x="932" y="142"/>
                    </a:lnTo>
                    <a:lnTo>
                      <a:pt x="932" y="142"/>
                    </a:lnTo>
                    <a:lnTo>
                      <a:pt x="944" y="139"/>
                    </a:lnTo>
                    <a:lnTo>
                      <a:pt x="956" y="139"/>
                    </a:lnTo>
                    <a:lnTo>
                      <a:pt x="956" y="139"/>
                    </a:lnTo>
                    <a:lnTo>
                      <a:pt x="989" y="139"/>
                    </a:lnTo>
                    <a:lnTo>
                      <a:pt x="989" y="139"/>
                    </a:lnTo>
                    <a:lnTo>
                      <a:pt x="997" y="142"/>
                    </a:lnTo>
                    <a:lnTo>
                      <a:pt x="1001" y="142"/>
                    </a:lnTo>
                    <a:lnTo>
                      <a:pt x="1003" y="139"/>
                    </a:lnTo>
                    <a:lnTo>
                      <a:pt x="1003" y="139"/>
                    </a:lnTo>
                    <a:lnTo>
                      <a:pt x="1003" y="133"/>
                    </a:lnTo>
                    <a:lnTo>
                      <a:pt x="1001" y="131"/>
                    </a:lnTo>
                    <a:lnTo>
                      <a:pt x="997" y="131"/>
                    </a:lnTo>
                    <a:lnTo>
                      <a:pt x="997" y="131"/>
                    </a:lnTo>
                    <a:lnTo>
                      <a:pt x="989" y="131"/>
                    </a:lnTo>
                    <a:lnTo>
                      <a:pt x="979" y="129"/>
                    </a:lnTo>
                    <a:lnTo>
                      <a:pt x="979" y="129"/>
                    </a:lnTo>
                    <a:lnTo>
                      <a:pt x="956" y="129"/>
                    </a:lnTo>
                    <a:lnTo>
                      <a:pt x="956" y="129"/>
                    </a:lnTo>
                    <a:lnTo>
                      <a:pt x="952" y="127"/>
                    </a:lnTo>
                    <a:lnTo>
                      <a:pt x="948" y="125"/>
                    </a:lnTo>
                    <a:lnTo>
                      <a:pt x="950" y="123"/>
                    </a:lnTo>
                    <a:lnTo>
                      <a:pt x="956" y="121"/>
                    </a:lnTo>
                    <a:lnTo>
                      <a:pt x="956" y="121"/>
                    </a:lnTo>
                    <a:lnTo>
                      <a:pt x="981" y="121"/>
                    </a:lnTo>
                    <a:lnTo>
                      <a:pt x="995" y="123"/>
                    </a:lnTo>
                    <a:lnTo>
                      <a:pt x="995" y="123"/>
                    </a:lnTo>
                    <a:lnTo>
                      <a:pt x="1003" y="123"/>
                    </a:lnTo>
                    <a:lnTo>
                      <a:pt x="1011" y="123"/>
                    </a:lnTo>
                    <a:lnTo>
                      <a:pt x="1011" y="123"/>
                    </a:lnTo>
                    <a:lnTo>
                      <a:pt x="1019" y="121"/>
                    </a:lnTo>
                    <a:lnTo>
                      <a:pt x="1023" y="121"/>
                    </a:lnTo>
                    <a:lnTo>
                      <a:pt x="1027" y="119"/>
                    </a:lnTo>
                    <a:lnTo>
                      <a:pt x="1027" y="119"/>
                    </a:lnTo>
                    <a:lnTo>
                      <a:pt x="1039" y="109"/>
                    </a:lnTo>
                    <a:lnTo>
                      <a:pt x="1039" y="109"/>
                    </a:lnTo>
                    <a:lnTo>
                      <a:pt x="1049" y="105"/>
                    </a:lnTo>
                    <a:lnTo>
                      <a:pt x="1055" y="105"/>
                    </a:lnTo>
                    <a:lnTo>
                      <a:pt x="1055" y="105"/>
                    </a:lnTo>
                    <a:lnTo>
                      <a:pt x="1067" y="93"/>
                    </a:lnTo>
                    <a:lnTo>
                      <a:pt x="1074" y="87"/>
                    </a:lnTo>
                    <a:lnTo>
                      <a:pt x="1076" y="85"/>
                    </a:lnTo>
                    <a:lnTo>
                      <a:pt x="1074" y="85"/>
                    </a:lnTo>
                    <a:lnTo>
                      <a:pt x="1074" y="85"/>
                    </a:lnTo>
                    <a:lnTo>
                      <a:pt x="1063" y="85"/>
                    </a:lnTo>
                    <a:lnTo>
                      <a:pt x="1051" y="81"/>
                    </a:lnTo>
                    <a:lnTo>
                      <a:pt x="1051" y="81"/>
                    </a:lnTo>
                    <a:lnTo>
                      <a:pt x="1045" y="77"/>
                    </a:lnTo>
                    <a:lnTo>
                      <a:pt x="1041" y="75"/>
                    </a:lnTo>
                    <a:lnTo>
                      <a:pt x="1035" y="73"/>
                    </a:lnTo>
                    <a:lnTo>
                      <a:pt x="1031" y="71"/>
                    </a:lnTo>
                    <a:lnTo>
                      <a:pt x="1031" y="71"/>
                    </a:lnTo>
                    <a:lnTo>
                      <a:pt x="1019" y="69"/>
                    </a:lnTo>
                    <a:lnTo>
                      <a:pt x="1009" y="71"/>
                    </a:lnTo>
                    <a:lnTo>
                      <a:pt x="1009" y="71"/>
                    </a:lnTo>
                    <a:lnTo>
                      <a:pt x="1001" y="73"/>
                    </a:lnTo>
                    <a:lnTo>
                      <a:pt x="993" y="77"/>
                    </a:lnTo>
                    <a:lnTo>
                      <a:pt x="993" y="77"/>
                    </a:lnTo>
                    <a:lnTo>
                      <a:pt x="985" y="85"/>
                    </a:lnTo>
                    <a:lnTo>
                      <a:pt x="979" y="91"/>
                    </a:lnTo>
                    <a:lnTo>
                      <a:pt x="979" y="91"/>
                    </a:lnTo>
                    <a:lnTo>
                      <a:pt x="968" y="95"/>
                    </a:lnTo>
                    <a:lnTo>
                      <a:pt x="964" y="95"/>
                    </a:lnTo>
                    <a:lnTo>
                      <a:pt x="958" y="93"/>
                    </a:lnTo>
                    <a:lnTo>
                      <a:pt x="958" y="93"/>
                    </a:lnTo>
                    <a:lnTo>
                      <a:pt x="962" y="93"/>
                    </a:lnTo>
                    <a:lnTo>
                      <a:pt x="956" y="91"/>
                    </a:lnTo>
                    <a:lnTo>
                      <a:pt x="956" y="91"/>
                    </a:lnTo>
                    <a:lnTo>
                      <a:pt x="936" y="89"/>
                    </a:lnTo>
                    <a:lnTo>
                      <a:pt x="926" y="89"/>
                    </a:lnTo>
                    <a:lnTo>
                      <a:pt x="926" y="89"/>
                    </a:lnTo>
                    <a:lnTo>
                      <a:pt x="922" y="89"/>
                    </a:lnTo>
                    <a:lnTo>
                      <a:pt x="910" y="99"/>
                    </a:lnTo>
                    <a:lnTo>
                      <a:pt x="910" y="99"/>
                    </a:lnTo>
                    <a:lnTo>
                      <a:pt x="900" y="107"/>
                    </a:lnTo>
                    <a:lnTo>
                      <a:pt x="894" y="111"/>
                    </a:lnTo>
                    <a:lnTo>
                      <a:pt x="894" y="111"/>
                    </a:lnTo>
                    <a:lnTo>
                      <a:pt x="881" y="121"/>
                    </a:lnTo>
                    <a:lnTo>
                      <a:pt x="875" y="123"/>
                    </a:lnTo>
                    <a:lnTo>
                      <a:pt x="875" y="123"/>
                    </a:lnTo>
                    <a:lnTo>
                      <a:pt x="865" y="125"/>
                    </a:lnTo>
                    <a:lnTo>
                      <a:pt x="861" y="125"/>
                    </a:lnTo>
                    <a:lnTo>
                      <a:pt x="861" y="125"/>
                    </a:lnTo>
                    <a:lnTo>
                      <a:pt x="865" y="121"/>
                    </a:lnTo>
                    <a:lnTo>
                      <a:pt x="871" y="115"/>
                    </a:lnTo>
                    <a:lnTo>
                      <a:pt x="881" y="105"/>
                    </a:lnTo>
                    <a:lnTo>
                      <a:pt x="881" y="105"/>
                    </a:lnTo>
                    <a:lnTo>
                      <a:pt x="888" y="101"/>
                    </a:lnTo>
                    <a:lnTo>
                      <a:pt x="896" y="95"/>
                    </a:lnTo>
                    <a:lnTo>
                      <a:pt x="896" y="95"/>
                    </a:lnTo>
                    <a:lnTo>
                      <a:pt x="892" y="73"/>
                    </a:lnTo>
                    <a:lnTo>
                      <a:pt x="890" y="69"/>
                    </a:lnTo>
                    <a:lnTo>
                      <a:pt x="888" y="67"/>
                    </a:lnTo>
                    <a:lnTo>
                      <a:pt x="888" y="67"/>
                    </a:lnTo>
                    <a:lnTo>
                      <a:pt x="879" y="65"/>
                    </a:lnTo>
                    <a:lnTo>
                      <a:pt x="875" y="65"/>
                    </a:lnTo>
                    <a:lnTo>
                      <a:pt x="871" y="65"/>
                    </a:lnTo>
                    <a:lnTo>
                      <a:pt x="871" y="65"/>
                    </a:lnTo>
                    <a:lnTo>
                      <a:pt x="869" y="67"/>
                    </a:lnTo>
                    <a:lnTo>
                      <a:pt x="865" y="73"/>
                    </a:lnTo>
                    <a:lnTo>
                      <a:pt x="865" y="73"/>
                    </a:lnTo>
                    <a:lnTo>
                      <a:pt x="861" y="77"/>
                    </a:lnTo>
                    <a:lnTo>
                      <a:pt x="855" y="83"/>
                    </a:lnTo>
                    <a:lnTo>
                      <a:pt x="855" y="83"/>
                    </a:lnTo>
                    <a:lnTo>
                      <a:pt x="847" y="89"/>
                    </a:lnTo>
                    <a:lnTo>
                      <a:pt x="839" y="93"/>
                    </a:lnTo>
                    <a:lnTo>
                      <a:pt x="839" y="93"/>
                    </a:lnTo>
                    <a:lnTo>
                      <a:pt x="821" y="97"/>
                    </a:lnTo>
                    <a:lnTo>
                      <a:pt x="815" y="97"/>
                    </a:lnTo>
                    <a:lnTo>
                      <a:pt x="811" y="97"/>
                    </a:lnTo>
                    <a:lnTo>
                      <a:pt x="811" y="97"/>
                    </a:lnTo>
                    <a:lnTo>
                      <a:pt x="809" y="95"/>
                    </a:lnTo>
                    <a:lnTo>
                      <a:pt x="809" y="91"/>
                    </a:lnTo>
                    <a:lnTo>
                      <a:pt x="813" y="85"/>
                    </a:lnTo>
                    <a:lnTo>
                      <a:pt x="817" y="83"/>
                    </a:lnTo>
                    <a:lnTo>
                      <a:pt x="817" y="83"/>
                    </a:lnTo>
                    <a:lnTo>
                      <a:pt x="823" y="83"/>
                    </a:lnTo>
                    <a:lnTo>
                      <a:pt x="827" y="83"/>
                    </a:lnTo>
                    <a:lnTo>
                      <a:pt x="831" y="83"/>
                    </a:lnTo>
                    <a:lnTo>
                      <a:pt x="835" y="79"/>
                    </a:lnTo>
                    <a:lnTo>
                      <a:pt x="835" y="79"/>
                    </a:lnTo>
                    <a:lnTo>
                      <a:pt x="843" y="73"/>
                    </a:lnTo>
                    <a:lnTo>
                      <a:pt x="845" y="71"/>
                    </a:lnTo>
                    <a:lnTo>
                      <a:pt x="845" y="71"/>
                    </a:lnTo>
                    <a:lnTo>
                      <a:pt x="845" y="71"/>
                    </a:lnTo>
                    <a:lnTo>
                      <a:pt x="823" y="71"/>
                    </a:lnTo>
                    <a:lnTo>
                      <a:pt x="803" y="73"/>
                    </a:lnTo>
                    <a:lnTo>
                      <a:pt x="803" y="73"/>
                    </a:lnTo>
                    <a:lnTo>
                      <a:pt x="754" y="79"/>
                    </a:lnTo>
                    <a:lnTo>
                      <a:pt x="754" y="79"/>
                    </a:lnTo>
                    <a:lnTo>
                      <a:pt x="740" y="81"/>
                    </a:lnTo>
                    <a:lnTo>
                      <a:pt x="724" y="83"/>
                    </a:lnTo>
                    <a:lnTo>
                      <a:pt x="724" y="83"/>
                    </a:lnTo>
                    <a:lnTo>
                      <a:pt x="712" y="89"/>
                    </a:lnTo>
                    <a:lnTo>
                      <a:pt x="706" y="89"/>
                    </a:lnTo>
                    <a:lnTo>
                      <a:pt x="704" y="89"/>
                    </a:lnTo>
                    <a:lnTo>
                      <a:pt x="704" y="89"/>
                    </a:lnTo>
                    <a:lnTo>
                      <a:pt x="700" y="83"/>
                    </a:lnTo>
                    <a:lnTo>
                      <a:pt x="700" y="79"/>
                    </a:lnTo>
                    <a:lnTo>
                      <a:pt x="704" y="77"/>
                    </a:lnTo>
                    <a:lnTo>
                      <a:pt x="704" y="77"/>
                    </a:lnTo>
                    <a:lnTo>
                      <a:pt x="722" y="71"/>
                    </a:lnTo>
                    <a:lnTo>
                      <a:pt x="738" y="65"/>
                    </a:lnTo>
                    <a:lnTo>
                      <a:pt x="738" y="65"/>
                    </a:lnTo>
                    <a:lnTo>
                      <a:pt x="784" y="61"/>
                    </a:lnTo>
                    <a:lnTo>
                      <a:pt x="821" y="57"/>
                    </a:lnTo>
                    <a:lnTo>
                      <a:pt x="821" y="57"/>
                    </a:lnTo>
                    <a:lnTo>
                      <a:pt x="841" y="59"/>
                    </a:lnTo>
                    <a:lnTo>
                      <a:pt x="841" y="59"/>
                    </a:lnTo>
                    <a:lnTo>
                      <a:pt x="867" y="57"/>
                    </a:lnTo>
                    <a:lnTo>
                      <a:pt x="867" y="57"/>
                    </a:lnTo>
                    <a:lnTo>
                      <a:pt x="896" y="55"/>
                    </a:lnTo>
                    <a:lnTo>
                      <a:pt x="896" y="55"/>
                    </a:lnTo>
                    <a:lnTo>
                      <a:pt x="902" y="53"/>
                    </a:lnTo>
                    <a:lnTo>
                      <a:pt x="908" y="51"/>
                    </a:lnTo>
                    <a:lnTo>
                      <a:pt x="908" y="51"/>
                    </a:lnTo>
                    <a:lnTo>
                      <a:pt x="908" y="44"/>
                    </a:lnTo>
                    <a:lnTo>
                      <a:pt x="906" y="42"/>
                    </a:lnTo>
                    <a:lnTo>
                      <a:pt x="906" y="40"/>
                    </a:lnTo>
                    <a:lnTo>
                      <a:pt x="906" y="40"/>
                    </a:lnTo>
                    <a:lnTo>
                      <a:pt x="904" y="40"/>
                    </a:lnTo>
                    <a:lnTo>
                      <a:pt x="902" y="38"/>
                    </a:lnTo>
                    <a:lnTo>
                      <a:pt x="898" y="36"/>
                    </a:lnTo>
                    <a:lnTo>
                      <a:pt x="890" y="34"/>
                    </a:lnTo>
                    <a:lnTo>
                      <a:pt x="890" y="34"/>
                    </a:lnTo>
                    <a:lnTo>
                      <a:pt x="875" y="34"/>
                    </a:lnTo>
                    <a:lnTo>
                      <a:pt x="867" y="34"/>
                    </a:lnTo>
                    <a:lnTo>
                      <a:pt x="867" y="34"/>
                    </a:lnTo>
                    <a:lnTo>
                      <a:pt x="861" y="34"/>
                    </a:lnTo>
                    <a:lnTo>
                      <a:pt x="855" y="32"/>
                    </a:lnTo>
                    <a:lnTo>
                      <a:pt x="847" y="26"/>
                    </a:lnTo>
                    <a:lnTo>
                      <a:pt x="847" y="26"/>
                    </a:lnTo>
                    <a:lnTo>
                      <a:pt x="845" y="24"/>
                    </a:lnTo>
                    <a:lnTo>
                      <a:pt x="841" y="22"/>
                    </a:lnTo>
                    <a:lnTo>
                      <a:pt x="837" y="22"/>
                    </a:lnTo>
                    <a:lnTo>
                      <a:pt x="837" y="22"/>
                    </a:lnTo>
                    <a:lnTo>
                      <a:pt x="823" y="22"/>
                    </a:lnTo>
                    <a:lnTo>
                      <a:pt x="813" y="22"/>
                    </a:lnTo>
                    <a:lnTo>
                      <a:pt x="813" y="22"/>
                    </a:lnTo>
                    <a:lnTo>
                      <a:pt x="774" y="24"/>
                    </a:lnTo>
                    <a:lnTo>
                      <a:pt x="736" y="26"/>
                    </a:lnTo>
                    <a:lnTo>
                      <a:pt x="736" y="26"/>
                    </a:lnTo>
                    <a:lnTo>
                      <a:pt x="716" y="30"/>
                    </a:lnTo>
                    <a:lnTo>
                      <a:pt x="716" y="30"/>
                    </a:lnTo>
                    <a:lnTo>
                      <a:pt x="704" y="32"/>
                    </a:lnTo>
                    <a:lnTo>
                      <a:pt x="687" y="32"/>
                    </a:lnTo>
                    <a:lnTo>
                      <a:pt x="673" y="30"/>
                    </a:lnTo>
                    <a:lnTo>
                      <a:pt x="673" y="30"/>
                    </a:lnTo>
                    <a:lnTo>
                      <a:pt x="706" y="24"/>
                    </a:lnTo>
                    <a:lnTo>
                      <a:pt x="706" y="24"/>
                    </a:lnTo>
                    <a:lnTo>
                      <a:pt x="726" y="20"/>
                    </a:lnTo>
                    <a:lnTo>
                      <a:pt x="726" y="20"/>
                    </a:lnTo>
                    <a:lnTo>
                      <a:pt x="738" y="20"/>
                    </a:lnTo>
                    <a:lnTo>
                      <a:pt x="752" y="18"/>
                    </a:lnTo>
                    <a:lnTo>
                      <a:pt x="752" y="18"/>
                    </a:lnTo>
                    <a:lnTo>
                      <a:pt x="778" y="18"/>
                    </a:lnTo>
                    <a:lnTo>
                      <a:pt x="778" y="18"/>
                    </a:lnTo>
                    <a:lnTo>
                      <a:pt x="807" y="18"/>
                    </a:lnTo>
                    <a:lnTo>
                      <a:pt x="807" y="18"/>
                    </a:lnTo>
                    <a:lnTo>
                      <a:pt x="829" y="16"/>
                    </a:lnTo>
                    <a:lnTo>
                      <a:pt x="829" y="16"/>
                    </a:lnTo>
                    <a:lnTo>
                      <a:pt x="835" y="16"/>
                    </a:lnTo>
                    <a:lnTo>
                      <a:pt x="837" y="14"/>
                    </a:lnTo>
                    <a:lnTo>
                      <a:pt x="835" y="12"/>
                    </a:lnTo>
                    <a:lnTo>
                      <a:pt x="835" y="12"/>
                    </a:lnTo>
                    <a:lnTo>
                      <a:pt x="827" y="12"/>
                    </a:lnTo>
                    <a:lnTo>
                      <a:pt x="813" y="10"/>
                    </a:lnTo>
                    <a:lnTo>
                      <a:pt x="813" y="10"/>
                    </a:lnTo>
                    <a:lnTo>
                      <a:pt x="786" y="10"/>
                    </a:lnTo>
                    <a:lnTo>
                      <a:pt x="774" y="10"/>
                    </a:lnTo>
                    <a:lnTo>
                      <a:pt x="774" y="10"/>
                    </a:lnTo>
                    <a:lnTo>
                      <a:pt x="756" y="4"/>
                    </a:lnTo>
                    <a:lnTo>
                      <a:pt x="756" y="4"/>
                    </a:lnTo>
                    <a:lnTo>
                      <a:pt x="752" y="2"/>
                    </a:lnTo>
                    <a:lnTo>
                      <a:pt x="748" y="2"/>
                    </a:lnTo>
                    <a:lnTo>
                      <a:pt x="742" y="0"/>
                    </a:lnTo>
                    <a:lnTo>
                      <a:pt x="742" y="0"/>
                    </a:lnTo>
                    <a:lnTo>
                      <a:pt x="732" y="0"/>
                    </a:lnTo>
                    <a:lnTo>
                      <a:pt x="718" y="2"/>
                    </a:lnTo>
                    <a:lnTo>
                      <a:pt x="718" y="2"/>
                    </a:lnTo>
                    <a:lnTo>
                      <a:pt x="695" y="4"/>
                    </a:lnTo>
                    <a:lnTo>
                      <a:pt x="681" y="2"/>
                    </a:lnTo>
                    <a:lnTo>
                      <a:pt x="681" y="2"/>
                    </a:lnTo>
                    <a:lnTo>
                      <a:pt x="673" y="2"/>
                    </a:lnTo>
                    <a:lnTo>
                      <a:pt x="669" y="2"/>
                    </a:lnTo>
                    <a:lnTo>
                      <a:pt x="663" y="2"/>
                    </a:lnTo>
                    <a:lnTo>
                      <a:pt x="663" y="2"/>
                    </a:lnTo>
                    <a:lnTo>
                      <a:pt x="657" y="6"/>
                    </a:lnTo>
                    <a:lnTo>
                      <a:pt x="653" y="8"/>
                    </a:lnTo>
                    <a:lnTo>
                      <a:pt x="643" y="10"/>
                    </a:lnTo>
                    <a:lnTo>
                      <a:pt x="643" y="10"/>
                    </a:lnTo>
                    <a:lnTo>
                      <a:pt x="641" y="10"/>
                    </a:lnTo>
                    <a:lnTo>
                      <a:pt x="633" y="10"/>
                    </a:lnTo>
                    <a:lnTo>
                      <a:pt x="633" y="10"/>
                    </a:lnTo>
                    <a:lnTo>
                      <a:pt x="623" y="12"/>
                    </a:lnTo>
                    <a:lnTo>
                      <a:pt x="615" y="10"/>
                    </a:lnTo>
                    <a:lnTo>
                      <a:pt x="611" y="10"/>
                    </a:lnTo>
                    <a:lnTo>
                      <a:pt x="609" y="10"/>
                    </a:lnTo>
                    <a:lnTo>
                      <a:pt x="609" y="10"/>
                    </a:lnTo>
                    <a:lnTo>
                      <a:pt x="609" y="10"/>
                    </a:lnTo>
                    <a:lnTo>
                      <a:pt x="617" y="14"/>
                    </a:lnTo>
                    <a:lnTo>
                      <a:pt x="625" y="16"/>
                    </a:lnTo>
                    <a:lnTo>
                      <a:pt x="631" y="18"/>
                    </a:lnTo>
                    <a:lnTo>
                      <a:pt x="631" y="18"/>
                    </a:lnTo>
                    <a:lnTo>
                      <a:pt x="631" y="20"/>
                    </a:lnTo>
                    <a:lnTo>
                      <a:pt x="631" y="20"/>
                    </a:lnTo>
                    <a:lnTo>
                      <a:pt x="629" y="24"/>
                    </a:lnTo>
                    <a:lnTo>
                      <a:pt x="627" y="26"/>
                    </a:lnTo>
                    <a:lnTo>
                      <a:pt x="625" y="26"/>
                    </a:lnTo>
                    <a:lnTo>
                      <a:pt x="625" y="26"/>
                    </a:lnTo>
                    <a:lnTo>
                      <a:pt x="621" y="26"/>
                    </a:lnTo>
                    <a:lnTo>
                      <a:pt x="619" y="26"/>
                    </a:lnTo>
                    <a:lnTo>
                      <a:pt x="617" y="26"/>
                    </a:lnTo>
                    <a:lnTo>
                      <a:pt x="613" y="26"/>
                    </a:lnTo>
                    <a:lnTo>
                      <a:pt x="613" y="26"/>
                    </a:lnTo>
                    <a:lnTo>
                      <a:pt x="605" y="30"/>
                    </a:lnTo>
                    <a:lnTo>
                      <a:pt x="600" y="32"/>
                    </a:lnTo>
                    <a:lnTo>
                      <a:pt x="600" y="32"/>
                    </a:lnTo>
                    <a:lnTo>
                      <a:pt x="590" y="28"/>
                    </a:lnTo>
                    <a:lnTo>
                      <a:pt x="580" y="26"/>
                    </a:lnTo>
                    <a:lnTo>
                      <a:pt x="580" y="26"/>
                    </a:lnTo>
                    <a:lnTo>
                      <a:pt x="570" y="24"/>
                    </a:lnTo>
                    <a:lnTo>
                      <a:pt x="556" y="20"/>
                    </a:lnTo>
                    <a:lnTo>
                      <a:pt x="556" y="20"/>
                    </a:lnTo>
                    <a:lnTo>
                      <a:pt x="540" y="18"/>
                    </a:lnTo>
                    <a:lnTo>
                      <a:pt x="528" y="16"/>
                    </a:lnTo>
                    <a:lnTo>
                      <a:pt x="528" y="16"/>
                    </a:lnTo>
                    <a:lnTo>
                      <a:pt x="495" y="20"/>
                    </a:lnTo>
                    <a:lnTo>
                      <a:pt x="495" y="20"/>
                    </a:lnTo>
                    <a:lnTo>
                      <a:pt x="491" y="22"/>
                    </a:lnTo>
                    <a:lnTo>
                      <a:pt x="483" y="24"/>
                    </a:lnTo>
                    <a:lnTo>
                      <a:pt x="483" y="24"/>
                    </a:lnTo>
                    <a:lnTo>
                      <a:pt x="485" y="26"/>
                    </a:lnTo>
                    <a:lnTo>
                      <a:pt x="493" y="26"/>
                    </a:lnTo>
                    <a:lnTo>
                      <a:pt x="510" y="24"/>
                    </a:lnTo>
                    <a:lnTo>
                      <a:pt x="510" y="24"/>
                    </a:lnTo>
                    <a:lnTo>
                      <a:pt x="526" y="26"/>
                    </a:lnTo>
                    <a:lnTo>
                      <a:pt x="534" y="26"/>
                    </a:lnTo>
                    <a:lnTo>
                      <a:pt x="540" y="28"/>
                    </a:lnTo>
                    <a:lnTo>
                      <a:pt x="540" y="28"/>
                    </a:lnTo>
                    <a:lnTo>
                      <a:pt x="546" y="30"/>
                    </a:lnTo>
                    <a:lnTo>
                      <a:pt x="554" y="32"/>
                    </a:lnTo>
                    <a:lnTo>
                      <a:pt x="566" y="34"/>
                    </a:lnTo>
                    <a:lnTo>
                      <a:pt x="566" y="34"/>
                    </a:lnTo>
                    <a:lnTo>
                      <a:pt x="584" y="36"/>
                    </a:lnTo>
                    <a:lnTo>
                      <a:pt x="584" y="36"/>
                    </a:lnTo>
                    <a:lnTo>
                      <a:pt x="590" y="40"/>
                    </a:lnTo>
                    <a:lnTo>
                      <a:pt x="592" y="42"/>
                    </a:lnTo>
                    <a:lnTo>
                      <a:pt x="592" y="44"/>
                    </a:lnTo>
                    <a:lnTo>
                      <a:pt x="592" y="44"/>
                    </a:lnTo>
                    <a:lnTo>
                      <a:pt x="590" y="49"/>
                    </a:lnTo>
                    <a:lnTo>
                      <a:pt x="586" y="49"/>
                    </a:lnTo>
                    <a:lnTo>
                      <a:pt x="578" y="49"/>
                    </a:lnTo>
                    <a:lnTo>
                      <a:pt x="578" y="49"/>
                    </a:lnTo>
                    <a:lnTo>
                      <a:pt x="548" y="42"/>
                    </a:lnTo>
                    <a:lnTo>
                      <a:pt x="548" y="42"/>
                    </a:lnTo>
                    <a:lnTo>
                      <a:pt x="532" y="38"/>
                    </a:lnTo>
                    <a:lnTo>
                      <a:pt x="524" y="36"/>
                    </a:lnTo>
                    <a:lnTo>
                      <a:pt x="518" y="34"/>
                    </a:lnTo>
                    <a:lnTo>
                      <a:pt x="518" y="34"/>
                    </a:lnTo>
                    <a:lnTo>
                      <a:pt x="505" y="36"/>
                    </a:lnTo>
                    <a:lnTo>
                      <a:pt x="495" y="38"/>
                    </a:lnTo>
                    <a:lnTo>
                      <a:pt x="495" y="38"/>
                    </a:lnTo>
                    <a:lnTo>
                      <a:pt x="493" y="40"/>
                    </a:lnTo>
                    <a:lnTo>
                      <a:pt x="497" y="42"/>
                    </a:lnTo>
                    <a:lnTo>
                      <a:pt x="507" y="46"/>
                    </a:lnTo>
                    <a:lnTo>
                      <a:pt x="530" y="53"/>
                    </a:lnTo>
                    <a:lnTo>
                      <a:pt x="530" y="53"/>
                    </a:lnTo>
                    <a:lnTo>
                      <a:pt x="538" y="55"/>
                    </a:lnTo>
                    <a:lnTo>
                      <a:pt x="542" y="55"/>
                    </a:lnTo>
                    <a:lnTo>
                      <a:pt x="542" y="55"/>
                    </a:lnTo>
                    <a:lnTo>
                      <a:pt x="542" y="57"/>
                    </a:lnTo>
                    <a:lnTo>
                      <a:pt x="542" y="57"/>
                    </a:lnTo>
                    <a:lnTo>
                      <a:pt x="542" y="59"/>
                    </a:lnTo>
                    <a:lnTo>
                      <a:pt x="542" y="61"/>
                    </a:lnTo>
                    <a:lnTo>
                      <a:pt x="540" y="61"/>
                    </a:lnTo>
                    <a:lnTo>
                      <a:pt x="534" y="63"/>
                    </a:lnTo>
                    <a:lnTo>
                      <a:pt x="534" y="63"/>
                    </a:lnTo>
                    <a:lnTo>
                      <a:pt x="524" y="63"/>
                    </a:lnTo>
                    <a:lnTo>
                      <a:pt x="516" y="59"/>
                    </a:lnTo>
                    <a:lnTo>
                      <a:pt x="505" y="55"/>
                    </a:lnTo>
                    <a:lnTo>
                      <a:pt x="505" y="55"/>
                    </a:lnTo>
                    <a:lnTo>
                      <a:pt x="503" y="57"/>
                    </a:lnTo>
                    <a:lnTo>
                      <a:pt x="503" y="61"/>
                    </a:lnTo>
                    <a:lnTo>
                      <a:pt x="503" y="69"/>
                    </a:lnTo>
                    <a:lnTo>
                      <a:pt x="503" y="69"/>
                    </a:lnTo>
                    <a:lnTo>
                      <a:pt x="503" y="71"/>
                    </a:lnTo>
                    <a:lnTo>
                      <a:pt x="507" y="73"/>
                    </a:lnTo>
                    <a:lnTo>
                      <a:pt x="510" y="77"/>
                    </a:lnTo>
                    <a:lnTo>
                      <a:pt x="512" y="79"/>
                    </a:lnTo>
                    <a:lnTo>
                      <a:pt x="512" y="79"/>
                    </a:lnTo>
                    <a:lnTo>
                      <a:pt x="505" y="83"/>
                    </a:lnTo>
                    <a:lnTo>
                      <a:pt x="499" y="83"/>
                    </a:lnTo>
                    <a:lnTo>
                      <a:pt x="491" y="83"/>
                    </a:lnTo>
                    <a:lnTo>
                      <a:pt x="491" y="83"/>
                    </a:lnTo>
                    <a:lnTo>
                      <a:pt x="489" y="81"/>
                    </a:lnTo>
                    <a:lnTo>
                      <a:pt x="483" y="75"/>
                    </a:lnTo>
                    <a:lnTo>
                      <a:pt x="477" y="69"/>
                    </a:lnTo>
                    <a:lnTo>
                      <a:pt x="473" y="65"/>
                    </a:lnTo>
                    <a:lnTo>
                      <a:pt x="473" y="65"/>
                    </a:lnTo>
                    <a:lnTo>
                      <a:pt x="465" y="67"/>
                    </a:lnTo>
                    <a:lnTo>
                      <a:pt x="459" y="67"/>
                    </a:lnTo>
                    <a:lnTo>
                      <a:pt x="451" y="65"/>
                    </a:lnTo>
                    <a:lnTo>
                      <a:pt x="451" y="65"/>
                    </a:lnTo>
                    <a:lnTo>
                      <a:pt x="441" y="57"/>
                    </a:lnTo>
                    <a:lnTo>
                      <a:pt x="435" y="55"/>
                    </a:lnTo>
                    <a:lnTo>
                      <a:pt x="429" y="53"/>
                    </a:lnTo>
                    <a:lnTo>
                      <a:pt x="429" y="53"/>
                    </a:lnTo>
                    <a:lnTo>
                      <a:pt x="427" y="53"/>
                    </a:lnTo>
                    <a:lnTo>
                      <a:pt x="427" y="53"/>
                    </a:lnTo>
                    <a:lnTo>
                      <a:pt x="408" y="53"/>
                    </a:lnTo>
                    <a:lnTo>
                      <a:pt x="408" y="53"/>
                    </a:lnTo>
                    <a:lnTo>
                      <a:pt x="392" y="53"/>
                    </a:lnTo>
                    <a:lnTo>
                      <a:pt x="386" y="55"/>
                    </a:lnTo>
                    <a:lnTo>
                      <a:pt x="388" y="57"/>
                    </a:lnTo>
                    <a:lnTo>
                      <a:pt x="390" y="59"/>
                    </a:lnTo>
                    <a:lnTo>
                      <a:pt x="390" y="59"/>
                    </a:lnTo>
                    <a:lnTo>
                      <a:pt x="394" y="61"/>
                    </a:lnTo>
                    <a:lnTo>
                      <a:pt x="402" y="69"/>
                    </a:lnTo>
                    <a:lnTo>
                      <a:pt x="402" y="69"/>
                    </a:lnTo>
                    <a:lnTo>
                      <a:pt x="406" y="71"/>
                    </a:lnTo>
                    <a:lnTo>
                      <a:pt x="412" y="73"/>
                    </a:lnTo>
                    <a:lnTo>
                      <a:pt x="417" y="75"/>
                    </a:lnTo>
                    <a:lnTo>
                      <a:pt x="419" y="77"/>
                    </a:lnTo>
                    <a:lnTo>
                      <a:pt x="419" y="79"/>
                    </a:lnTo>
                    <a:lnTo>
                      <a:pt x="419" y="79"/>
                    </a:lnTo>
                    <a:lnTo>
                      <a:pt x="417" y="85"/>
                    </a:lnTo>
                    <a:lnTo>
                      <a:pt x="419" y="89"/>
                    </a:lnTo>
                    <a:lnTo>
                      <a:pt x="419" y="93"/>
                    </a:lnTo>
                    <a:lnTo>
                      <a:pt x="410" y="93"/>
                    </a:lnTo>
                    <a:lnTo>
                      <a:pt x="410" y="93"/>
                    </a:lnTo>
                    <a:lnTo>
                      <a:pt x="402" y="93"/>
                    </a:lnTo>
                    <a:lnTo>
                      <a:pt x="396" y="89"/>
                    </a:lnTo>
                    <a:lnTo>
                      <a:pt x="390" y="85"/>
                    </a:lnTo>
                    <a:lnTo>
                      <a:pt x="386" y="83"/>
                    </a:lnTo>
                    <a:lnTo>
                      <a:pt x="386" y="83"/>
                    </a:lnTo>
                    <a:lnTo>
                      <a:pt x="382" y="79"/>
                    </a:lnTo>
                    <a:lnTo>
                      <a:pt x="378" y="75"/>
                    </a:lnTo>
                    <a:lnTo>
                      <a:pt x="374" y="71"/>
                    </a:lnTo>
                    <a:lnTo>
                      <a:pt x="370" y="69"/>
                    </a:lnTo>
                    <a:lnTo>
                      <a:pt x="370" y="69"/>
                    </a:lnTo>
                    <a:lnTo>
                      <a:pt x="366" y="67"/>
                    </a:lnTo>
                    <a:lnTo>
                      <a:pt x="364" y="63"/>
                    </a:lnTo>
                    <a:lnTo>
                      <a:pt x="362" y="61"/>
                    </a:lnTo>
                    <a:lnTo>
                      <a:pt x="360" y="63"/>
                    </a:lnTo>
                    <a:lnTo>
                      <a:pt x="360" y="63"/>
                    </a:lnTo>
                    <a:lnTo>
                      <a:pt x="358" y="69"/>
                    </a:lnTo>
                    <a:lnTo>
                      <a:pt x="358" y="73"/>
                    </a:lnTo>
                    <a:lnTo>
                      <a:pt x="358" y="75"/>
                    </a:lnTo>
                    <a:lnTo>
                      <a:pt x="356" y="81"/>
                    </a:lnTo>
                    <a:lnTo>
                      <a:pt x="356" y="81"/>
                    </a:lnTo>
                    <a:lnTo>
                      <a:pt x="352" y="85"/>
                    </a:lnTo>
                    <a:lnTo>
                      <a:pt x="352" y="85"/>
                    </a:lnTo>
                    <a:lnTo>
                      <a:pt x="348" y="87"/>
                    </a:lnTo>
                    <a:lnTo>
                      <a:pt x="348" y="87"/>
                    </a:lnTo>
                    <a:lnTo>
                      <a:pt x="340" y="89"/>
                    </a:lnTo>
                    <a:lnTo>
                      <a:pt x="334" y="89"/>
                    </a:lnTo>
                    <a:lnTo>
                      <a:pt x="332" y="87"/>
                    </a:lnTo>
                    <a:lnTo>
                      <a:pt x="334" y="83"/>
                    </a:lnTo>
                    <a:lnTo>
                      <a:pt x="334" y="83"/>
                    </a:lnTo>
                    <a:lnTo>
                      <a:pt x="336" y="79"/>
                    </a:lnTo>
                    <a:lnTo>
                      <a:pt x="340" y="73"/>
                    </a:lnTo>
                    <a:lnTo>
                      <a:pt x="342" y="69"/>
                    </a:lnTo>
                    <a:lnTo>
                      <a:pt x="342" y="67"/>
                    </a:lnTo>
                    <a:lnTo>
                      <a:pt x="340" y="63"/>
                    </a:lnTo>
                    <a:lnTo>
                      <a:pt x="340" y="63"/>
                    </a:lnTo>
                    <a:lnTo>
                      <a:pt x="336" y="59"/>
                    </a:lnTo>
                    <a:lnTo>
                      <a:pt x="334" y="55"/>
                    </a:lnTo>
                    <a:lnTo>
                      <a:pt x="328" y="55"/>
                    </a:lnTo>
                    <a:lnTo>
                      <a:pt x="315" y="57"/>
                    </a:lnTo>
                    <a:lnTo>
                      <a:pt x="315" y="57"/>
                    </a:lnTo>
                    <a:lnTo>
                      <a:pt x="295" y="61"/>
                    </a:lnTo>
                    <a:lnTo>
                      <a:pt x="289" y="61"/>
                    </a:lnTo>
                    <a:lnTo>
                      <a:pt x="281" y="63"/>
                    </a:lnTo>
                    <a:lnTo>
                      <a:pt x="281" y="63"/>
                    </a:lnTo>
                    <a:lnTo>
                      <a:pt x="273" y="67"/>
                    </a:lnTo>
                    <a:lnTo>
                      <a:pt x="265" y="67"/>
                    </a:lnTo>
                    <a:lnTo>
                      <a:pt x="261" y="67"/>
                    </a:lnTo>
                    <a:lnTo>
                      <a:pt x="257" y="67"/>
                    </a:lnTo>
                    <a:lnTo>
                      <a:pt x="257" y="67"/>
                    </a:lnTo>
                    <a:lnTo>
                      <a:pt x="255" y="69"/>
                    </a:lnTo>
                    <a:lnTo>
                      <a:pt x="255" y="71"/>
                    </a:lnTo>
                    <a:lnTo>
                      <a:pt x="259" y="75"/>
                    </a:lnTo>
                    <a:lnTo>
                      <a:pt x="267" y="81"/>
                    </a:lnTo>
                    <a:lnTo>
                      <a:pt x="267" y="81"/>
                    </a:lnTo>
                    <a:lnTo>
                      <a:pt x="273" y="85"/>
                    </a:lnTo>
                    <a:lnTo>
                      <a:pt x="279" y="87"/>
                    </a:lnTo>
                    <a:lnTo>
                      <a:pt x="279" y="87"/>
                    </a:lnTo>
                    <a:lnTo>
                      <a:pt x="287" y="89"/>
                    </a:lnTo>
                    <a:lnTo>
                      <a:pt x="291" y="89"/>
                    </a:lnTo>
                    <a:lnTo>
                      <a:pt x="291" y="91"/>
                    </a:lnTo>
                    <a:lnTo>
                      <a:pt x="289" y="93"/>
                    </a:lnTo>
                    <a:lnTo>
                      <a:pt x="289" y="93"/>
                    </a:lnTo>
                    <a:lnTo>
                      <a:pt x="285" y="93"/>
                    </a:lnTo>
                    <a:lnTo>
                      <a:pt x="279" y="95"/>
                    </a:lnTo>
                    <a:lnTo>
                      <a:pt x="271" y="93"/>
                    </a:lnTo>
                    <a:lnTo>
                      <a:pt x="257" y="89"/>
                    </a:lnTo>
                    <a:lnTo>
                      <a:pt x="257" y="89"/>
                    </a:lnTo>
                    <a:lnTo>
                      <a:pt x="259" y="87"/>
                    </a:lnTo>
                    <a:lnTo>
                      <a:pt x="263" y="83"/>
                    </a:lnTo>
                    <a:lnTo>
                      <a:pt x="263" y="83"/>
                    </a:lnTo>
                    <a:lnTo>
                      <a:pt x="261" y="81"/>
                    </a:lnTo>
                    <a:lnTo>
                      <a:pt x="247" y="79"/>
                    </a:lnTo>
                    <a:lnTo>
                      <a:pt x="247" y="79"/>
                    </a:lnTo>
                    <a:lnTo>
                      <a:pt x="222" y="77"/>
                    </a:lnTo>
                    <a:lnTo>
                      <a:pt x="216" y="77"/>
                    </a:lnTo>
                    <a:lnTo>
                      <a:pt x="216" y="77"/>
                    </a:lnTo>
                    <a:lnTo>
                      <a:pt x="216" y="75"/>
                    </a:lnTo>
                    <a:lnTo>
                      <a:pt x="214" y="77"/>
                    </a:lnTo>
                    <a:lnTo>
                      <a:pt x="214" y="77"/>
                    </a:lnTo>
                    <a:lnTo>
                      <a:pt x="214" y="77"/>
                    </a:lnTo>
                    <a:lnTo>
                      <a:pt x="214" y="77"/>
                    </a:lnTo>
                    <a:lnTo>
                      <a:pt x="208" y="83"/>
                    </a:lnTo>
                    <a:lnTo>
                      <a:pt x="210" y="89"/>
                    </a:lnTo>
                    <a:lnTo>
                      <a:pt x="210" y="89"/>
                    </a:lnTo>
                    <a:lnTo>
                      <a:pt x="210" y="99"/>
                    </a:lnTo>
                    <a:lnTo>
                      <a:pt x="210" y="105"/>
                    </a:lnTo>
                    <a:lnTo>
                      <a:pt x="210" y="105"/>
                    </a:lnTo>
                    <a:lnTo>
                      <a:pt x="210" y="107"/>
                    </a:lnTo>
                    <a:lnTo>
                      <a:pt x="204" y="109"/>
                    </a:lnTo>
                    <a:lnTo>
                      <a:pt x="204" y="109"/>
                    </a:lnTo>
                    <a:lnTo>
                      <a:pt x="198" y="109"/>
                    </a:lnTo>
                    <a:lnTo>
                      <a:pt x="192" y="107"/>
                    </a:lnTo>
                    <a:lnTo>
                      <a:pt x="184" y="107"/>
                    </a:lnTo>
                    <a:lnTo>
                      <a:pt x="176" y="107"/>
                    </a:lnTo>
                    <a:lnTo>
                      <a:pt x="176" y="107"/>
                    </a:lnTo>
                    <a:lnTo>
                      <a:pt x="164" y="111"/>
                    </a:lnTo>
                    <a:lnTo>
                      <a:pt x="154" y="115"/>
                    </a:lnTo>
                    <a:lnTo>
                      <a:pt x="154" y="115"/>
                    </a:lnTo>
                    <a:lnTo>
                      <a:pt x="150" y="117"/>
                    </a:lnTo>
                    <a:lnTo>
                      <a:pt x="146" y="117"/>
                    </a:lnTo>
                    <a:lnTo>
                      <a:pt x="144" y="117"/>
                    </a:lnTo>
                    <a:lnTo>
                      <a:pt x="138" y="119"/>
                    </a:lnTo>
                    <a:lnTo>
                      <a:pt x="138" y="119"/>
                    </a:lnTo>
                    <a:lnTo>
                      <a:pt x="129" y="123"/>
                    </a:lnTo>
                    <a:lnTo>
                      <a:pt x="119" y="129"/>
                    </a:lnTo>
                    <a:lnTo>
                      <a:pt x="119" y="129"/>
                    </a:lnTo>
                    <a:lnTo>
                      <a:pt x="111" y="133"/>
                    </a:lnTo>
                    <a:lnTo>
                      <a:pt x="103" y="133"/>
                    </a:lnTo>
                    <a:lnTo>
                      <a:pt x="99" y="135"/>
                    </a:lnTo>
                    <a:lnTo>
                      <a:pt x="97" y="137"/>
                    </a:lnTo>
                    <a:lnTo>
                      <a:pt x="97" y="137"/>
                    </a:lnTo>
                    <a:lnTo>
                      <a:pt x="95" y="142"/>
                    </a:lnTo>
                    <a:lnTo>
                      <a:pt x="95" y="144"/>
                    </a:lnTo>
                    <a:lnTo>
                      <a:pt x="97" y="146"/>
                    </a:lnTo>
                    <a:lnTo>
                      <a:pt x="109" y="146"/>
                    </a:lnTo>
                    <a:lnTo>
                      <a:pt x="109" y="146"/>
                    </a:lnTo>
                    <a:lnTo>
                      <a:pt x="121" y="146"/>
                    </a:lnTo>
                    <a:lnTo>
                      <a:pt x="135" y="146"/>
                    </a:lnTo>
                    <a:lnTo>
                      <a:pt x="152" y="144"/>
                    </a:lnTo>
                    <a:lnTo>
                      <a:pt x="152" y="144"/>
                    </a:lnTo>
                    <a:lnTo>
                      <a:pt x="168" y="142"/>
                    </a:lnTo>
                    <a:lnTo>
                      <a:pt x="170" y="142"/>
                    </a:lnTo>
                    <a:lnTo>
                      <a:pt x="172" y="144"/>
                    </a:lnTo>
                    <a:lnTo>
                      <a:pt x="170" y="146"/>
                    </a:lnTo>
                    <a:lnTo>
                      <a:pt x="168" y="150"/>
                    </a:lnTo>
                    <a:lnTo>
                      <a:pt x="168" y="150"/>
                    </a:lnTo>
                    <a:lnTo>
                      <a:pt x="150" y="164"/>
                    </a:lnTo>
                    <a:lnTo>
                      <a:pt x="146" y="168"/>
                    </a:lnTo>
                    <a:lnTo>
                      <a:pt x="142" y="172"/>
                    </a:lnTo>
                    <a:lnTo>
                      <a:pt x="142" y="172"/>
                    </a:lnTo>
                    <a:lnTo>
                      <a:pt x="142" y="176"/>
                    </a:lnTo>
                    <a:lnTo>
                      <a:pt x="142" y="178"/>
                    </a:lnTo>
                    <a:lnTo>
                      <a:pt x="142" y="182"/>
                    </a:lnTo>
                    <a:lnTo>
                      <a:pt x="135" y="186"/>
                    </a:lnTo>
                    <a:lnTo>
                      <a:pt x="135" y="186"/>
                    </a:lnTo>
                    <a:lnTo>
                      <a:pt x="125" y="192"/>
                    </a:lnTo>
                    <a:lnTo>
                      <a:pt x="119" y="194"/>
                    </a:lnTo>
                    <a:lnTo>
                      <a:pt x="111" y="196"/>
                    </a:lnTo>
                    <a:lnTo>
                      <a:pt x="111" y="196"/>
                    </a:lnTo>
                    <a:lnTo>
                      <a:pt x="107" y="196"/>
                    </a:lnTo>
                    <a:lnTo>
                      <a:pt x="97" y="196"/>
                    </a:lnTo>
                    <a:lnTo>
                      <a:pt x="87" y="194"/>
                    </a:lnTo>
                    <a:lnTo>
                      <a:pt x="79" y="194"/>
                    </a:lnTo>
                    <a:lnTo>
                      <a:pt x="79" y="194"/>
                    </a:lnTo>
                    <a:lnTo>
                      <a:pt x="71" y="200"/>
                    </a:lnTo>
                    <a:lnTo>
                      <a:pt x="61" y="204"/>
                    </a:lnTo>
                    <a:lnTo>
                      <a:pt x="61" y="204"/>
                    </a:lnTo>
                    <a:lnTo>
                      <a:pt x="51" y="204"/>
                    </a:lnTo>
                    <a:lnTo>
                      <a:pt x="34" y="206"/>
                    </a:lnTo>
                    <a:lnTo>
                      <a:pt x="34" y="206"/>
                    </a:lnTo>
                    <a:lnTo>
                      <a:pt x="22" y="208"/>
                    </a:lnTo>
                    <a:lnTo>
                      <a:pt x="14" y="206"/>
                    </a:lnTo>
                    <a:lnTo>
                      <a:pt x="6" y="208"/>
                    </a:lnTo>
                    <a:lnTo>
                      <a:pt x="4" y="210"/>
                    </a:lnTo>
                    <a:lnTo>
                      <a:pt x="2" y="212"/>
                    </a:lnTo>
                    <a:lnTo>
                      <a:pt x="2" y="212"/>
                    </a:lnTo>
                    <a:lnTo>
                      <a:pt x="2" y="218"/>
                    </a:lnTo>
                    <a:lnTo>
                      <a:pt x="0" y="224"/>
                    </a:lnTo>
                    <a:lnTo>
                      <a:pt x="2" y="230"/>
                    </a:lnTo>
                    <a:lnTo>
                      <a:pt x="8" y="234"/>
                    </a:lnTo>
                    <a:lnTo>
                      <a:pt x="8" y="234"/>
                    </a:lnTo>
                    <a:lnTo>
                      <a:pt x="14" y="239"/>
                    </a:lnTo>
                    <a:lnTo>
                      <a:pt x="24" y="241"/>
                    </a:lnTo>
                    <a:lnTo>
                      <a:pt x="40" y="241"/>
                    </a:lnTo>
                    <a:lnTo>
                      <a:pt x="40" y="241"/>
                    </a:lnTo>
                    <a:lnTo>
                      <a:pt x="53" y="243"/>
                    </a:lnTo>
                    <a:lnTo>
                      <a:pt x="59" y="243"/>
                    </a:lnTo>
                    <a:lnTo>
                      <a:pt x="61" y="247"/>
                    </a:lnTo>
                    <a:lnTo>
                      <a:pt x="61" y="247"/>
                    </a:lnTo>
                    <a:lnTo>
                      <a:pt x="63" y="249"/>
                    </a:lnTo>
                    <a:lnTo>
                      <a:pt x="69" y="251"/>
                    </a:lnTo>
                    <a:lnTo>
                      <a:pt x="81" y="251"/>
                    </a:lnTo>
                    <a:lnTo>
                      <a:pt x="81" y="251"/>
                    </a:lnTo>
                    <a:lnTo>
                      <a:pt x="93" y="249"/>
                    </a:lnTo>
                    <a:lnTo>
                      <a:pt x="103" y="243"/>
                    </a:lnTo>
                    <a:lnTo>
                      <a:pt x="103" y="243"/>
                    </a:lnTo>
                    <a:lnTo>
                      <a:pt x="107" y="243"/>
                    </a:lnTo>
                    <a:lnTo>
                      <a:pt x="111" y="243"/>
                    </a:lnTo>
                    <a:lnTo>
                      <a:pt x="115" y="245"/>
                    </a:lnTo>
                    <a:lnTo>
                      <a:pt x="115" y="245"/>
                    </a:lnTo>
                    <a:lnTo>
                      <a:pt x="115" y="253"/>
                    </a:lnTo>
                    <a:lnTo>
                      <a:pt x="113" y="259"/>
                    </a:lnTo>
                    <a:lnTo>
                      <a:pt x="109" y="261"/>
                    </a:lnTo>
                    <a:lnTo>
                      <a:pt x="105" y="263"/>
                    </a:lnTo>
                    <a:lnTo>
                      <a:pt x="105" y="263"/>
                    </a:lnTo>
                    <a:lnTo>
                      <a:pt x="99" y="265"/>
                    </a:lnTo>
                    <a:lnTo>
                      <a:pt x="93" y="265"/>
                    </a:lnTo>
                    <a:lnTo>
                      <a:pt x="81" y="265"/>
                    </a:lnTo>
                    <a:lnTo>
                      <a:pt x="81" y="265"/>
                    </a:lnTo>
                    <a:lnTo>
                      <a:pt x="63" y="263"/>
                    </a:lnTo>
                    <a:lnTo>
                      <a:pt x="53" y="263"/>
                    </a:lnTo>
                    <a:lnTo>
                      <a:pt x="47" y="267"/>
                    </a:lnTo>
                    <a:lnTo>
                      <a:pt x="47" y="267"/>
                    </a:lnTo>
                    <a:lnTo>
                      <a:pt x="38" y="273"/>
                    </a:lnTo>
                    <a:lnTo>
                      <a:pt x="38" y="275"/>
                    </a:lnTo>
                    <a:lnTo>
                      <a:pt x="40" y="277"/>
                    </a:lnTo>
                    <a:lnTo>
                      <a:pt x="40" y="277"/>
                    </a:lnTo>
                    <a:lnTo>
                      <a:pt x="45" y="279"/>
                    </a:lnTo>
                    <a:lnTo>
                      <a:pt x="53" y="281"/>
                    </a:lnTo>
                    <a:lnTo>
                      <a:pt x="75" y="281"/>
                    </a:lnTo>
                    <a:lnTo>
                      <a:pt x="75" y="281"/>
                    </a:lnTo>
                    <a:lnTo>
                      <a:pt x="85" y="281"/>
                    </a:lnTo>
                    <a:lnTo>
                      <a:pt x="93" y="279"/>
                    </a:lnTo>
                    <a:lnTo>
                      <a:pt x="97" y="279"/>
                    </a:lnTo>
                    <a:lnTo>
                      <a:pt x="97" y="279"/>
                    </a:lnTo>
                    <a:lnTo>
                      <a:pt x="97" y="281"/>
                    </a:lnTo>
                    <a:lnTo>
                      <a:pt x="97" y="281"/>
                    </a:lnTo>
                    <a:lnTo>
                      <a:pt x="95" y="281"/>
                    </a:lnTo>
                    <a:lnTo>
                      <a:pt x="91" y="283"/>
                    </a:lnTo>
                    <a:lnTo>
                      <a:pt x="83" y="283"/>
                    </a:lnTo>
                    <a:lnTo>
                      <a:pt x="73" y="285"/>
                    </a:lnTo>
                    <a:lnTo>
                      <a:pt x="71" y="287"/>
                    </a:lnTo>
                    <a:lnTo>
                      <a:pt x="69" y="289"/>
                    </a:lnTo>
                    <a:lnTo>
                      <a:pt x="69" y="289"/>
                    </a:lnTo>
                    <a:lnTo>
                      <a:pt x="69" y="297"/>
                    </a:lnTo>
                    <a:lnTo>
                      <a:pt x="71" y="303"/>
                    </a:lnTo>
                    <a:lnTo>
                      <a:pt x="77" y="307"/>
                    </a:lnTo>
                    <a:lnTo>
                      <a:pt x="81" y="309"/>
                    </a:lnTo>
                    <a:lnTo>
                      <a:pt x="81" y="309"/>
                    </a:lnTo>
                    <a:lnTo>
                      <a:pt x="95" y="309"/>
                    </a:lnTo>
                    <a:lnTo>
                      <a:pt x="105" y="309"/>
                    </a:lnTo>
                    <a:lnTo>
                      <a:pt x="105" y="309"/>
                    </a:lnTo>
                    <a:lnTo>
                      <a:pt x="113" y="299"/>
                    </a:lnTo>
                    <a:lnTo>
                      <a:pt x="117" y="295"/>
                    </a:lnTo>
                    <a:lnTo>
                      <a:pt x="121" y="293"/>
                    </a:lnTo>
                    <a:lnTo>
                      <a:pt x="121" y="293"/>
                    </a:lnTo>
                    <a:lnTo>
                      <a:pt x="127" y="301"/>
                    </a:lnTo>
                    <a:lnTo>
                      <a:pt x="131" y="305"/>
                    </a:lnTo>
                    <a:lnTo>
                      <a:pt x="135" y="307"/>
                    </a:lnTo>
                    <a:lnTo>
                      <a:pt x="135" y="307"/>
                    </a:lnTo>
                    <a:lnTo>
                      <a:pt x="146" y="303"/>
                    </a:lnTo>
                    <a:lnTo>
                      <a:pt x="156" y="299"/>
                    </a:lnTo>
                    <a:lnTo>
                      <a:pt x="156" y="299"/>
                    </a:lnTo>
                    <a:lnTo>
                      <a:pt x="166" y="297"/>
                    </a:lnTo>
                    <a:lnTo>
                      <a:pt x="172" y="295"/>
                    </a:lnTo>
                    <a:lnTo>
                      <a:pt x="176" y="295"/>
                    </a:lnTo>
                    <a:lnTo>
                      <a:pt x="176" y="295"/>
                    </a:lnTo>
                    <a:lnTo>
                      <a:pt x="190" y="295"/>
                    </a:lnTo>
                    <a:lnTo>
                      <a:pt x="198" y="297"/>
                    </a:lnTo>
                    <a:lnTo>
                      <a:pt x="206" y="299"/>
                    </a:lnTo>
                    <a:lnTo>
                      <a:pt x="206" y="299"/>
                    </a:lnTo>
                    <a:lnTo>
                      <a:pt x="220" y="305"/>
                    </a:lnTo>
                    <a:lnTo>
                      <a:pt x="239" y="315"/>
                    </a:lnTo>
                    <a:lnTo>
                      <a:pt x="239" y="315"/>
                    </a:lnTo>
                    <a:lnTo>
                      <a:pt x="243" y="315"/>
                    </a:lnTo>
                    <a:lnTo>
                      <a:pt x="245" y="315"/>
                    </a:lnTo>
                    <a:lnTo>
                      <a:pt x="251" y="315"/>
                    </a:lnTo>
                    <a:lnTo>
                      <a:pt x="255" y="315"/>
                    </a:lnTo>
                    <a:lnTo>
                      <a:pt x="259" y="319"/>
                    </a:lnTo>
                    <a:lnTo>
                      <a:pt x="265" y="325"/>
                    </a:lnTo>
                    <a:lnTo>
                      <a:pt x="271" y="336"/>
                    </a:lnTo>
                    <a:lnTo>
                      <a:pt x="271" y="336"/>
                    </a:lnTo>
                    <a:lnTo>
                      <a:pt x="285" y="358"/>
                    </a:lnTo>
                    <a:lnTo>
                      <a:pt x="295" y="372"/>
                    </a:lnTo>
                    <a:lnTo>
                      <a:pt x="301" y="380"/>
                    </a:lnTo>
                    <a:lnTo>
                      <a:pt x="303" y="384"/>
                    </a:lnTo>
                    <a:lnTo>
                      <a:pt x="303" y="384"/>
                    </a:lnTo>
                    <a:lnTo>
                      <a:pt x="305" y="394"/>
                    </a:lnTo>
                    <a:lnTo>
                      <a:pt x="311" y="404"/>
                    </a:lnTo>
                    <a:lnTo>
                      <a:pt x="311" y="404"/>
                    </a:lnTo>
                    <a:lnTo>
                      <a:pt x="315" y="408"/>
                    </a:lnTo>
                    <a:lnTo>
                      <a:pt x="321" y="410"/>
                    </a:lnTo>
                    <a:lnTo>
                      <a:pt x="324" y="412"/>
                    </a:lnTo>
                    <a:lnTo>
                      <a:pt x="324" y="418"/>
                    </a:lnTo>
                    <a:lnTo>
                      <a:pt x="324" y="418"/>
                    </a:lnTo>
                    <a:lnTo>
                      <a:pt x="321" y="431"/>
                    </a:lnTo>
                    <a:lnTo>
                      <a:pt x="321" y="439"/>
                    </a:lnTo>
                    <a:lnTo>
                      <a:pt x="321" y="439"/>
                    </a:lnTo>
                    <a:lnTo>
                      <a:pt x="317" y="445"/>
                    </a:lnTo>
                    <a:lnTo>
                      <a:pt x="313" y="449"/>
                    </a:lnTo>
                    <a:lnTo>
                      <a:pt x="307" y="455"/>
                    </a:lnTo>
                    <a:lnTo>
                      <a:pt x="307" y="457"/>
                    </a:lnTo>
                    <a:lnTo>
                      <a:pt x="307" y="457"/>
                    </a:lnTo>
                    <a:lnTo>
                      <a:pt x="315" y="463"/>
                    </a:lnTo>
                    <a:lnTo>
                      <a:pt x="324" y="465"/>
                    </a:lnTo>
                    <a:lnTo>
                      <a:pt x="324" y="465"/>
                    </a:lnTo>
                    <a:lnTo>
                      <a:pt x="334" y="463"/>
                    </a:lnTo>
                    <a:lnTo>
                      <a:pt x="338" y="461"/>
                    </a:lnTo>
                    <a:lnTo>
                      <a:pt x="340" y="459"/>
                    </a:lnTo>
                    <a:lnTo>
                      <a:pt x="340" y="459"/>
                    </a:lnTo>
                    <a:lnTo>
                      <a:pt x="340" y="451"/>
                    </a:lnTo>
                    <a:lnTo>
                      <a:pt x="340" y="445"/>
                    </a:lnTo>
                    <a:lnTo>
                      <a:pt x="340" y="445"/>
                    </a:lnTo>
                    <a:lnTo>
                      <a:pt x="338" y="441"/>
                    </a:lnTo>
                    <a:lnTo>
                      <a:pt x="336" y="439"/>
                    </a:lnTo>
                    <a:lnTo>
                      <a:pt x="334" y="439"/>
                    </a:lnTo>
                    <a:lnTo>
                      <a:pt x="334" y="439"/>
                    </a:lnTo>
                    <a:lnTo>
                      <a:pt x="334" y="435"/>
                    </a:lnTo>
                    <a:lnTo>
                      <a:pt x="336" y="433"/>
                    </a:lnTo>
                    <a:lnTo>
                      <a:pt x="338" y="433"/>
                    </a:lnTo>
                    <a:lnTo>
                      <a:pt x="338" y="433"/>
                    </a:lnTo>
                    <a:lnTo>
                      <a:pt x="346" y="443"/>
                    </a:lnTo>
                    <a:lnTo>
                      <a:pt x="346" y="443"/>
                    </a:lnTo>
                    <a:lnTo>
                      <a:pt x="348" y="451"/>
                    </a:lnTo>
                    <a:lnTo>
                      <a:pt x="352" y="459"/>
                    </a:lnTo>
                    <a:lnTo>
                      <a:pt x="356" y="463"/>
                    </a:lnTo>
                    <a:lnTo>
                      <a:pt x="356" y="463"/>
                    </a:lnTo>
                    <a:lnTo>
                      <a:pt x="368" y="465"/>
                    </a:lnTo>
                    <a:lnTo>
                      <a:pt x="372" y="467"/>
                    </a:lnTo>
                    <a:lnTo>
                      <a:pt x="380" y="469"/>
                    </a:lnTo>
                    <a:lnTo>
                      <a:pt x="380" y="469"/>
                    </a:lnTo>
                    <a:lnTo>
                      <a:pt x="392" y="477"/>
                    </a:lnTo>
                    <a:lnTo>
                      <a:pt x="394" y="481"/>
                    </a:lnTo>
                    <a:lnTo>
                      <a:pt x="396" y="485"/>
                    </a:lnTo>
                    <a:lnTo>
                      <a:pt x="396" y="485"/>
                    </a:lnTo>
                    <a:lnTo>
                      <a:pt x="396" y="489"/>
                    </a:lnTo>
                    <a:lnTo>
                      <a:pt x="398" y="493"/>
                    </a:lnTo>
                    <a:lnTo>
                      <a:pt x="398" y="495"/>
                    </a:lnTo>
                    <a:lnTo>
                      <a:pt x="396" y="499"/>
                    </a:lnTo>
                    <a:lnTo>
                      <a:pt x="396" y="499"/>
                    </a:lnTo>
                    <a:lnTo>
                      <a:pt x="394" y="499"/>
                    </a:lnTo>
                    <a:lnTo>
                      <a:pt x="390" y="499"/>
                    </a:lnTo>
                    <a:lnTo>
                      <a:pt x="382" y="499"/>
                    </a:lnTo>
                    <a:lnTo>
                      <a:pt x="370" y="493"/>
                    </a:lnTo>
                    <a:lnTo>
                      <a:pt x="370" y="493"/>
                    </a:lnTo>
                    <a:lnTo>
                      <a:pt x="358" y="485"/>
                    </a:lnTo>
                    <a:lnTo>
                      <a:pt x="350" y="481"/>
                    </a:lnTo>
                    <a:lnTo>
                      <a:pt x="344" y="479"/>
                    </a:lnTo>
                    <a:lnTo>
                      <a:pt x="344" y="479"/>
                    </a:lnTo>
                    <a:lnTo>
                      <a:pt x="338" y="481"/>
                    </a:lnTo>
                    <a:lnTo>
                      <a:pt x="336" y="483"/>
                    </a:lnTo>
                    <a:lnTo>
                      <a:pt x="336" y="485"/>
                    </a:lnTo>
                    <a:lnTo>
                      <a:pt x="336" y="485"/>
                    </a:lnTo>
                    <a:lnTo>
                      <a:pt x="336" y="489"/>
                    </a:lnTo>
                    <a:lnTo>
                      <a:pt x="340" y="495"/>
                    </a:lnTo>
                    <a:lnTo>
                      <a:pt x="344" y="499"/>
                    </a:lnTo>
                    <a:lnTo>
                      <a:pt x="350" y="501"/>
                    </a:lnTo>
                    <a:lnTo>
                      <a:pt x="350" y="501"/>
                    </a:lnTo>
                    <a:lnTo>
                      <a:pt x="366" y="507"/>
                    </a:lnTo>
                    <a:lnTo>
                      <a:pt x="378" y="509"/>
                    </a:lnTo>
                    <a:lnTo>
                      <a:pt x="378" y="509"/>
                    </a:lnTo>
                    <a:lnTo>
                      <a:pt x="390" y="509"/>
                    </a:lnTo>
                    <a:lnTo>
                      <a:pt x="394" y="509"/>
                    </a:lnTo>
                    <a:lnTo>
                      <a:pt x="398" y="511"/>
                    </a:lnTo>
                    <a:lnTo>
                      <a:pt x="398" y="511"/>
                    </a:lnTo>
                    <a:lnTo>
                      <a:pt x="402" y="515"/>
                    </a:lnTo>
                    <a:lnTo>
                      <a:pt x="404" y="517"/>
                    </a:lnTo>
                    <a:lnTo>
                      <a:pt x="404" y="520"/>
                    </a:lnTo>
                    <a:lnTo>
                      <a:pt x="404" y="520"/>
                    </a:lnTo>
                    <a:lnTo>
                      <a:pt x="402" y="522"/>
                    </a:lnTo>
                    <a:lnTo>
                      <a:pt x="398" y="524"/>
                    </a:lnTo>
                    <a:lnTo>
                      <a:pt x="396" y="526"/>
                    </a:lnTo>
                    <a:lnTo>
                      <a:pt x="394" y="528"/>
                    </a:lnTo>
                    <a:lnTo>
                      <a:pt x="394" y="528"/>
                    </a:lnTo>
                    <a:lnTo>
                      <a:pt x="394" y="534"/>
                    </a:lnTo>
                    <a:lnTo>
                      <a:pt x="396" y="538"/>
                    </a:lnTo>
                    <a:lnTo>
                      <a:pt x="398" y="540"/>
                    </a:lnTo>
                    <a:lnTo>
                      <a:pt x="400" y="542"/>
                    </a:lnTo>
                    <a:lnTo>
                      <a:pt x="400" y="542"/>
                    </a:lnTo>
                    <a:lnTo>
                      <a:pt x="394" y="548"/>
                    </a:lnTo>
                    <a:lnTo>
                      <a:pt x="390" y="550"/>
                    </a:lnTo>
                    <a:lnTo>
                      <a:pt x="390" y="550"/>
                    </a:lnTo>
                    <a:lnTo>
                      <a:pt x="390" y="554"/>
                    </a:lnTo>
                    <a:lnTo>
                      <a:pt x="392" y="560"/>
                    </a:lnTo>
                    <a:lnTo>
                      <a:pt x="392" y="560"/>
                    </a:lnTo>
                    <a:lnTo>
                      <a:pt x="396" y="566"/>
                    </a:lnTo>
                    <a:lnTo>
                      <a:pt x="396" y="568"/>
                    </a:lnTo>
                    <a:lnTo>
                      <a:pt x="396" y="570"/>
                    </a:lnTo>
                    <a:lnTo>
                      <a:pt x="396" y="570"/>
                    </a:lnTo>
                    <a:lnTo>
                      <a:pt x="394" y="572"/>
                    </a:lnTo>
                    <a:lnTo>
                      <a:pt x="394" y="576"/>
                    </a:lnTo>
                    <a:lnTo>
                      <a:pt x="394" y="580"/>
                    </a:lnTo>
                    <a:lnTo>
                      <a:pt x="394" y="580"/>
                    </a:lnTo>
                    <a:lnTo>
                      <a:pt x="380" y="578"/>
                    </a:lnTo>
                    <a:lnTo>
                      <a:pt x="374" y="576"/>
                    </a:lnTo>
                    <a:lnTo>
                      <a:pt x="370" y="576"/>
                    </a:lnTo>
                    <a:lnTo>
                      <a:pt x="366" y="576"/>
                    </a:lnTo>
                    <a:lnTo>
                      <a:pt x="366" y="576"/>
                    </a:lnTo>
                    <a:lnTo>
                      <a:pt x="356" y="578"/>
                    </a:lnTo>
                    <a:lnTo>
                      <a:pt x="346" y="580"/>
                    </a:lnTo>
                    <a:lnTo>
                      <a:pt x="346" y="580"/>
                    </a:lnTo>
                    <a:lnTo>
                      <a:pt x="340" y="582"/>
                    </a:lnTo>
                    <a:lnTo>
                      <a:pt x="338" y="584"/>
                    </a:lnTo>
                    <a:lnTo>
                      <a:pt x="336" y="588"/>
                    </a:lnTo>
                    <a:lnTo>
                      <a:pt x="336" y="592"/>
                    </a:lnTo>
                    <a:lnTo>
                      <a:pt x="336" y="592"/>
                    </a:lnTo>
                    <a:lnTo>
                      <a:pt x="338" y="598"/>
                    </a:lnTo>
                    <a:lnTo>
                      <a:pt x="340" y="602"/>
                    </a:lnTo>
                    <a:lnTo>
                      <a:pt x="342" y="608"/>
                    </a:lnTo>
                    <a:lnTo>
                      <a:pt x="342" y="608"/>
                    </a:lnTo>
                    <a:lnTo>
                      <a:pt x="346" y="608"/>
                    </a:lnTo>
                    <a:lnTo>
                      <a:pt x="352" y="610"/>
                    </a:lnTo>
                    <a:lnTo>
                      <a:pt x="366" y="612"/>
                    </a:lnTo>
                    <a:lnTo>
                      <a:pt x="366" y="612"/>
                    </a:lnTo>
                    <a:lnTo>
                      <a:pt x="372" y="608"/>
                    </a:lnTo>
                    <a:lnTo>
                      <a:pt x="376" y="604"/>
                    </a:lnTo>
                    <a:lnTo>
                      <a:pt x="376" y="604"/>
                    </a:lnTo>
                    <a:lnTo>
                      <a:pt x="378" y="606"/>
                    </a:lnTo>
                    <a:lnTo>
                      <a:pt x="376" y="610"/>
                    </a:lnTo>
                    <a:lnTo>
                      <a:pt x="372" y="615"/>
                    </a:lnTo>
                    <a:lnTo>
                      <a:pt x="372" y="615"/>
                    </a:lnTo>
                    <a:lnTo>
                      <a:pt x="364" y="617"/>
                    </a:lnTo>
                    <a:lnTo>
                      <a:pt x="360" y="617"/>
                    </a:lnTo>
                    <a:lnTo>
                      <a:pt x="356" y="619"/>
                    </a:lnTo>
                    <a:lnTo>
                      <a:pt x="352" y="623"/>
                    </a:lnTo>
                    <a:lnTo>
                      <a:pt x="352" y="623"/>
                    </a:lnTo>
                    <a:lnTo>
                      <a:pt x="350" y="629"/>
                    </a:lnTo>
                    <a:lnTo>
                      <a:pt x="352" y="633"/>
                    </a:lnTo>
                    <a:lnTo>
                      <a:pt x="356" y="635"/>
                    </a:lnTo>
                    <a:lnTo>
                      <a:pt x="362" y="635"/>
                    </a:lnTo>
                    <a:lnTo>
                      <a:pt x="362" y="635"/>
                    </a:lnTo>
                    <a:lnTo>
                      <a:pt x="368" y="631"/>
                    </a:lnTo>
                    <a:lnTo>
                      <a:pt x="376" y="623"/>
                    </a:lnTo>
                    <a:lnTo>
                      <a:pt x="388" y="615"/>
                    </a:lnTo>
                    <a:lnTo>
                      <a:pt x="388" y="615"/>
                    </a:lnTo>
                    <a:lnTo>
                      <a:pt x="392" y="629"/>
                    </a:lnTo>
                    <a:lnTo>
                      <a:pt x="396" y="637"/>
                    </a:lnTo>
                    <a:lnTo>
                      <a:pt x="396" y="641"/>
                    </a:lnTo>
                    <a:lnTo>
                      <a:pt x="396" y="641"/>
                    </a:lnTo>
                    <a:lnTo>
                      <a:pt x="396" y="641"/>
                    </a:lnTo>
                    <a:lnTo>
                      <a:pt x="390" y="643"/>
                    </a:lnTo>
                    <a:lnTo>
                      <a:pt x="380" y="641"/>
                    </a:lnTo>
                    <a:lnTo>
                      <a:pt x="372" y="641"/>
                    </a:lnTo>
                    <a:lnTo>
                      <a:pt x="368" y="641"/>
                    </a:lnTo>
                    <a:lnTo>
                      <a:pt x="368" y="641"/>
                    </a:lnTo>
                    <a:lnTo>
                      <a:pt x="368" y="645"/>
                    </a:lnTo>
                    <a:lnTo>
                      <a:pt x="370" y="647"/>
                    </a:lnTo>
                    <a:lnTo>
                      <a:pt x="372" y="651"/>
                    </a:lnTo>
                    <a:lnTo>
                      <a:pt x="372" y="655"/>
                    </a:lnTo>
                    <a:lnTo>
                      <a:pt x="372" y="655"/>
                    </a:lnTo>
                    <a:lnTo>
                      <a:pt x="370" y="663"/>
                    </a:lnTo>
                    <a:lnTo>
                      <a:pt x="370" y="665"/>
                    </a:lnTo>
                    <a:lnTo>
                      <a:pt x="374" y="665"/>
                    </a:lnTo>
                    <a:lnTo>
                      <a:pt x="374" y="665"/>
                    </a:lnTo>
                    <a:lnTo>
                      <a:pt x="390" y="663"/>
                    </a:lnTo>
                    <a:lnTo>
                      <a:pt x="400" y="663"/>
                    </a:lnTo>
                    <a:lnTo>
                      <a:pt x="404" y="663"/>
                    </a:lnTo>
                    <a:lnTo>
                      <a:pt x="404" y="663"/>
                    </a:lnTo>
                    <a:lnTo>
                      <a:pt x="396" y="671"/>
                    </a:lnTo>
                    <a:lnTo>
                      <a:pt x="392" y="679"/>
                    </a:lnTo>
                    <a:lnTo>
                      <a:pt x="388" y="689"/>
                    </a:lnTo>
                    <a:lnTo>
                      <a:pt x="388" y="689"/>
                    </a:lnTo>
                    <a:lnTo>
                      <a:pt x="388" y="693"/>
                    </a:lnTo>
                    <a:lnTo>
                      <a:pt x="392" y="695"/>
                    </a:lnTo>
                    <a:lnTo>
                      <a:pt x="394" y="699"/>
                    </a:lnTo>
                    <a:lnTo>
                      <a:pt x="398" y="701"/>
                    </a:lnTo>
                    <a:lnTo>
                      <a:pt x="398" y="701"/>
                    </a:lnTo>
                    <a:lnTo>
                      <a:pt x="400" y="710"/>
                    </a:lnTo>
                    <a:lnTo>
                      <a:pt x="404" y="718"/>
                    </a:lnTo>
                    <a:lnTo>
                      <a:pt x="404" y="718"/>
                    </a:lnTo>
                    <a:lnTo>
                      <a:pt x="406" y="726"/>
                    </a:lnTo>
                    <a:lnTo>
                      <a:pt x="408" y="730"/>
                    </a:lnTo>
                    <a:lnTo>
                      <a:pt x="410" y="732"/>
                    </a:lnTo>
                    <a:lnTo>
                      <a:pt x="410" y="732"/>
                    </a:lnTo>
                    <a:lnTo>
                      <a:pt x="410" y="736"/>
                    </a:lnTo>
                    <a:lnTo>
                      <a:pt x="412" y="738"/>
                    </a:lnTo>
                    <a:lnTo>
                      <a:pt x="417" y="742"/>
                    </a:lnTo>
                    <a:lnTo>
                      <a:pt x="417" y="742"/>
                    </a:lnTo>
                    <a:lnTo>
                      <a:pt x="423" y="744"/>
                    </a:lnTo>
                    <a:lnTo>
                      <a:pt x="429" y="746"/>
                    </a:lnTo>
                    <a:lnTo>
                      <a:pt x="435" y="748"/>
                    </a:lnTo>
                    <a:lnTo>
                      <a:pt x="437" y="748"/>
                    </a:lnTo>
                    <a:lnTo>
                      <a:pt x="439" y="750"/>
                    </a:lnTo>
                    <a:lnTo>
                      <a:pt x="439" y="750"/>
                    </a:lnTo>
                    <a:lnTo>
                      <a:pt x="439" y="756"/>
                    </a:lnTo>
                    <a:lnTo>
                      <a:pt x="439" y="762"/>
                    </a:lnTo>
                    <a:lnTo>
                      <a:pt x="439" y="762"/>
                    </a:lnTo>
                    <a:lnTo>
                      <a:pt x="437" y="764"/>
                    </a:lnTo>
                    <a:lnTo>
                      <a:pt x="439" y="766"/>
                    </a:lnTo>
                    <a:lnTo>
                      <a:pt x="445" y="770"/>
                    </a:lnTo>
                    <a:lnTo>
                      <a:pt x="445" y="770"/>
                    </a:lnTo>
                    <a:lnTo>
                      <a:pt x="453" y="772"/>
                    </a:lnTo>
                    <a:lnTo>
                      <a:pt x="459" y="772"/>
                    </a:lnTo>
                    <a:lnTo>
                      <a:pt x="459" y="772"/>
                    </a:lnTo>
                    <a:lnTo>
                      <a:pt x="463" y="774"/>
                    </a:lnTo>
                    <a:lnTo>
                      <a:pt x="471" y="776"/>
                    </a:lnTo>
                    <a:lnTo>
                      <a:pt x="471" y="776"/>
                    </a:lnTo>
                    <a:lnTo>
                      <a:pt x="485" y="782"/>
                    </a:lnTo>
                    <a:lnTo>
                      <a:pt x="495" y="786"/>
                    </a:lnTo>
                    <a:lnTo>
                      <a:pt x="503" y="788"/>
                    </a:lnTo>
                    <a:lnTo>
                      <a:pt x="503" y="788"/>
                    </a:lnTo>
                    <a:lnTo>
                      <a:pt x="510" y="794"/>
                    </a:lnTo>
                    <a:lnTo>
                      <a:pt x="514" y="794"/>
                    </a:lnTo>
                    <a:lnTo>
                      <a:pt x="514" y="794"/>
                    </a:lnTo>
                    <a:lnTo>
                      <a:pt x="524" y="780"/>
                    </a:lnTo>
                    <a:lnTo>
                      <a:pt x="524" y="780"/>
                    </a:lnTo>
                    <a:lnTo>
                      <a:pt x="534" y="762"/>
                    </a:lnTo>
                    <a:lnTo>
                      <a:pt x="534" y="762"/>
                    </a:lnTo>
                    <a:lnTo>
                      <a:pt x="540" y="754"/>
                    </a:lnTo>
                    <a:lnTo>
                      <a:pt x="542" y="750"/>
                    </a:lnTo>
                    <a:lnTo>
                      <a:pt x="542" y="746"/>
                    </a:lnTo>
                    <a:lnTo>
                      <a:pt x="542" y="746"/>
                    </a:lnTo>
                    <a:lnTo>
                      <a:pt x="540" y="742"/>
                    </a:lnTo>
                    <a:lnTo>
                      <a:pt x="538" y="738"/>
                    </a:lnTo>
                    <a:lnTo>
                      <a:pt x="538" y="738"/>
                    </a:lnTo>
                    <a:lnTo>
                      <a:pt x="536" y="738"/>
                    </a:lnTo>
                    <a:lnTo>
                      <a:pt x="536" y="736"/>
                    </a:lnTo>
                    <a:lnTo>
                      <a:pt x="536" y="734"/>
                    </a:lnTo>
                    <a:lnTo>
                      <a:pt x="534" y="732"/>
                    </a:lnTo>
                    <a:lnTo>
                      <a:pt x="534" y="732"/>
                    </a:lnTo>
                    <a:lnTo>
                      <a:pt x="530" y="730"/>
                    </a:lnTo>
                    <a:lnTo>
                      <a:pt x="528" y="728"/>
                    </a:lnTo>
                    <a:lnTo>
                      <a:pt x="530" y="726"/>
                    </a:lnTo>
                    <a:lnTo>
                      <a:pt x="530" y="726"/>
                    </a:lnTo>
                    <a:lnTo>
                      <a:pt x="534" y="722"/>
                    </a:lnTo>
                    <a:lnTo>
                      <a:pt x="540" y="720"/>
                    </a:lnTo>
                    <a:lnTo>
                      <a:pt x="540" y="720"/>
                    </a:lnTo>
                    <a:lnTo>
                      <a:pt x="548" y="718"/>
                    </a:lnTo>
                    <a:lnTo>
                      <a:pt x="556" y="714"/>
                    </a:lnTo>
                    <a:lnTo>
                      <a:pt x="556" y="714"/>
                    </a:lnTo>
                    <a:lnTo>
                      <a:pt x="562" y="708"/>
                    </a:lnTo>
                    <a:lnTo>
                      <a:pt x="564" y="703"/>
                    </a:lnTo>
                    <a:lnTo>
                      <a:pt x="564" y="701"/>
                    </a:lnTo>
                    <a:lnTo>
                      <a:pt x="564" y="701"/>
                    </a:lnTo>
                    <a:lnTo>
                      <a:pt x="564" y="699"/>
                    </a:lnTo>
                    <a:lnTo>
                      <a:pt x="564" y="695"/>
                    </a:lnTo>
                    <a:lnTo>
                      <a:pt x="568" y="691"/>
                    </a:lnTo>
                    <a:lnTo>
                      <a:pt x="568" y="691"/>
                    </a:lnTo>
                    <a:lnTo>
                      <a:pt x="568" y="687"/>
                    </a:lnTo>
                    <a:lnTo>
                      <a:pt x="566" y="683"/>
                    </a:lnTo>
                    <a:lnTo>
                      <a:pt x="560" y="683"/>
                    </a:lnTo>
                    <a:lnTo>
                      <a:pt x="560" y="683"/>
                    </a:lnTo>
                    <a:lnTo>
                      <a:pt x="558" y="681"/>
                    </a:lnTo>
                    <a:lnTo>
                      <a:pt x="558" y="679"/>
                    </a:lnTo>
                    <a:lnTo>
                      <a:pt x="560" y="677"/>
                    </a:lnTo>
                    <a:lnTo>
                      <a:pt x="560" y="677"/>
                    </a:lnTo>
                    <a:lnTo>
                      <a:pt x="574" y="675"/>
                    </a:lnTo>
                    <a:lnTo>
                      <a:pt x="574" y="675"/>
                    </a:lnTo>
                    <a:lnTo>
                      <a:pt x="574" y="675"/>
                    </a:lnTo>
                    <a:lnTo>
                      <a:pt x="574" y="671"/>
                    </a:lnTo>
                    <a:lnTo>
                      <a:pt x="574" y="671"/>
                    </a:lnTo>
                    <a:lnTo>
                      <a:pt x="566" y="663"/>
                    </a:lnTo>
                    <a:lnTo>
                      <a:pt x="566" y="663"/>
                    </a:lnTo>
                    <a:lnTo>
                      <a:pt x="564" y="659"/>
                    </a:lnTo>
                    <a:lnTo>
                      <a:pt x="564" y="657"/>
                    </a:lnTo>
                    <a:lnTo>
                      <a:pt x="566" y="655"/>
                    </a:lnTo>
                    <a:lnTo>
                      <a:pt x="566" y="655"/>
                    </a:lnTo>
                    <a:lnTo>
                      <a:pt x="580" y="657"/>
                    </a:lnTo>
                    <a:lnTo>
                      <a:pt x="580" y="657"/>
                    </a:lnTo>
                    <a:lnTo>
                      <a:pt x="584" y="655"/>
                    </a:lnTo>
                    <a:lnTo>
                      <a:pt x="586" y="653"/>
                    </a:lnTo>
                    <a:lnTo>
                      <a:pt x="586" y="649"/>
                    </a:lnTo>
                    <a:lnTo>
                      <a:pt x="586" y="649"/>
                    </a:lnTo>
                    <a:lnTo>
                      <a:pt x="584" y="645"/>
                    </a:lnTo>
                    <a:lnTo>
                      <a:pt x="586" y="643"/>
                    </a:lnTo>
                    <a:lnTo>
                      <a:pt x="588" y="641"/>
                    </a:lnTo>
                    <a:lnTo>
                      <a:pt x="588" y="641"/>
                    </a:lnTo>
                    <a:lnTo>
                      <a:pt x="611" y="639"/>
                    </a:lnTo>
                    <a:lnTo>
                      <a:pt x="611" y="639"/>
                    </a:lnTo>
                    <a:lnTo>
                      <a:pt x="623" y="627"/>
                    </a:lnTo>
                    <a:lnTo>
                      <a:pt x="623" y="627"/>
                    </a:lnTo>
                    <a:lnTo>
                      <a:pt x="629" y="619"/>
                    </a:lnTo>
                    <a:lnTo>
                      <a:pt x="631" y="619"/>
                    </a:lnTo>
                    <a:lnTo>
                      <a:pt x="633" y="619"/>
                    </a:lnTo>
                    <a:lnTo>
                      <a:pt x="633" y="619"/>
                    </a:lnTo>
                    <a:lnTo>
                      <a:pt x="629" y="627"/>
                    </a:lnTo>
                    <a:lnTo>
                      <a:pt x="627" y="631"/>
                    </a:lnTo>
                    <a:lnTo>
                      <a:pt x="625" y="633"/>
                    </a:lnTo>
                    <a:lnTo>
                      <a:pt x="625" y="633"/>
                    </a:lnTo>
                    <a:lnTo>
                      <a:pt x="619" y="635"/>
                    </a:lnTo>
                    <a:lnTo>
                      <a:pt x="619" y="637"/>
                    </a:lnTo>
                    <a:lnTo>
                      <a:pt x="623" y="637"/>
                    </a:lnTo>
                    <a:lnTo>
                      <a:pt x="623" y="637"/>
                    </a:lnTo>
                    <a:lnTo>
                      <a:pt x="633" y="639"/>
                    </a:lnTo>
                    <a:lnTo>
                      <a:pt x="641" y="637"/>
                    </a:lnTo>
                    <a:lnTo>
                      <a:pt x="641" y="637"/>
                    </a:lnTo>
                    <a:lnTo>
                      <a:pt x="653" y="631"/>
                    </a:lnTo>
                    <a:lnTo>
                      <a:pt x="653" y="631"/>
                    </a:lnTo>
                    <a:lnTo>
                      <a:pt x="665" y="625"/>
                    </a:lnTo>
                    <a:lnTo>
                      <a:pt x="665" y="625"/>
                    </a:lnTo>
                    <a:lnTo>
                      <a:pt x="677" y="619"/>
                    </a:lnTo>
                    <a:lnTo>
                      <a:pt x="691" y="612"/>
                    </a:lnTo>
                    <a:lnTo>
                      <a:pt x="691" y="612"/>
                    </a:lnTo>
                    <a:lnTo>
                      <a:pt x="691" y="604"/>
                    </a:lnTo>
                    <a:lnTo>
                      <a:pt x="695" y="596"/>
                    </a:lnTo>
                    <a:lnTo>
                      <a:pt x="695" y="596"/>
                    </a:lnTo>
                    <a:lnTo>
                      <a:pt x="708" y="572"/>
                    </a:lnTo>
                    <a:lnTo>
                      <a:pt x="722" y="570"/>
                    </a:lnTo>
                    <a:lnTo>
                      <a:pt x="722" y="570"/>
                    </a:lnTo>
                    <a:lnTo>
                      <a:pt x="722" y="570"/>
                    </a:lnTo>
                    <a:lnTo>
                      <a:pt x="722" y="564"/>
                    </a:lnTo>
                    <a:lnTo>
                      <a:pt x="722" y="564"/>
                    </a:lnTo>
                    <a:lnTo>
                      <a:pt x="720" y="558"/>
                    </a:lnTo>
                    <a:lnTo>
                      <a:pt x="720" y="556"/>
                    </a:lnTo>
                    <a:lnTo>
                      <a:pt x="722" y="556"/>
                    </a:lnTo>
                    <a:lnTo>
                      <a:pt x="722" y="556"/>
                    </a:lnTo>
                    <a:lnTo>
                      <a:pt x="732" y="562"/>
                    </a:lnTo>
                    <a:lnTo>
                      <a:pt x="742" y="568"/>
                    </a:lnTo>
                    <a:lnTo>
                      <a:pt x="742" y="568"/>
                    </a:lnTo>
                    <a:lnTo>
                      <a:pt x="750" y="566"/>
                    </a:lnTo>
                    <a:lnTo>
                      <a:pt x="760" y="564"/>
                    </a:lnTo>
                    <a:lnTo>
                      <a:pt x="760" y="564"/>
                    </a:lnTo>
                    <a:lnTo>
                      <a:pt x="770" y="560"/>
                    </a:lnTo>
                    <a:lnTo>
                      <a:pt x="776" y="558"/>
                    </a:lnTo>
                    <a:lnTo>
                      <a:pt x="778" y="556"/>
                    </a:lnTo>
                    <a:lnTo>
                      <a:pt x="778" y="556"/>
                    </a:lnTo>
                    <a:lnTo>
                      <a:pt x="782" y="558"/>
                    </a:lnTo>
                    <a:lnTo>
                      <a:pt x="793" y="556"/>
                    </a:lnTo>
                    <a:lnTo>
                      <a:pt x="809" y="554"/>
                    </a:lnTo>
                    <a:lnTo>
                      <a:pt x="809" y="554"/>
                    </a:lnTo>
                    <a:lnTo>
                      <a:pt x="821" y="552"/>
                    </a:lnTo>
                    <a:lnTo>
                      <a:pt x="829" y="548"/>
                    </a:lnTo>
                    <a:lnTo>
                      <a:pt x="829" y="548"/>
                    </a:lnTo>
                    <a:lnTo>
                      <a:pt x="835" y="544"/>
                    </a:lnTo>
                    <a:lnTo>
                      <a:pt x="841" y="540"/>
                    </a:lnTo>
                    <a:lnTo>
                      <a:pt x="841" y="540"/>
                    </a:lnTo>
                    <a:lnTo>
                      <a:pt x="849" y="538"/>
                    </a:lnTo>
                    <a:lnTo>
                      <a:pt x="855" y="536"/>
                    </a:lnTo>
                    <a:lnTo>
                      <a:pt x="859" y="534"/>
                    </a:lnTo>
                    <a:lnTo>
                      <a:pt x="859" y="534"/>
                    </a:lnTo>
                    <a:lnTo>
                      <a:pt x="892" y="511"/>
                    </a:lnTo>
                    <a:lnTo>
                      <a:pt x="900" y="50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Freeform 383"/>
              <p:cNvSpPr>
                <a:spLocks/>
              </p:cNvSpPr>
              <p:nvPr/>
            </p:nvSpPr>
            <p:spPr bwMode="auto">
              <a:xfrm>
                <a:off x="2131" y="980"/>
                <a:ext cx="45" cy="25"/>
              </a:xfrm>
              <a:custGeom>
                <a:avLst/>
                <a:gdLst/>
                <a:ahLst/>
                <a:cxnLst>
                  <a:cxn ang="0">
                    <a:pos x="39" y="2"/>
                  </a:cxn>
                  <a:cxn ang="0">
                    <a:pos x="39" y="2"/>
                  </a:cxn>
                  <a:cxn ang="0">
                    <a:pos x="31" y="0"/>
                  </a:cxn>
                  <a:cxn ang="0">
                    <a:pos x="22" y="0"/>
                  </a:cxn>
                  <a:cxn ang="0">
                    <a:pos x="10" y="0"/>
                  </a:cxn>
                  <a:cxn ang="0">
                    <a:pos x="10" y="0"/>
                  </a:cxn>
                  <a:cxn ang="0">
                    <a:pos x="4" y="2"/>
                  </a:cxn>
                  <a:cxn ang="0">
                    <a:pos x="0" y="4"/>
                  </a:cxn>
                  <a:cxn ang="0">
                    <a:pos x="0" y="6"/>
                  </a:cxn>
                  <a:cxn ang="0">
                    <a:pos x="0" y="8"/>
                  </a:cxn>
                  <a:cxn ang="0">
                    <a:pos x="0" y="8"/>
                  </a:cxn>
                  <a:cxn ang="0">
                    <a:pos x="4" y="8"/>
                  </a:cxn>
                  <a:cxn ang="0">
                    <a:pos x="6" y="8"/>
                  </a:cxn>
                  <a:cxn ang="0">
                    <a:pos x="12" y="8"/>
                  </a:cxn>
                  <a:cxn ang="0">
                    <a:pos x="12" y="8"/>
                  </a:cxn>
                  <a:cxn ang="0">
                    <a:pos x="14" y="8"/>
                  </a:cxn>
                  <a:cxn ang="0">
                    <a:pos x="16" y="13"/>
                  </a:cxn>
                  <a:cxn ang="0">
                    <a:pos x="18" y="17"/>
                  </a:cxn>
                  <a:cxn ang="0">
                    <a:pos x="22" y="21"/>
                  </a:cxn>
                  <a:cxn ang="0">
                    <a:pos x="22" y="21"/>
                  </a:cxn>
                  <a:cxn ang="0">
                    <a:pos x="33" y="25"/>
                  </a:cxn>
                  <a:cxn ang="0">
                    <a:pos x="41" y="25"/>
                  </a:cxn>
                  <a:cxn ang="0">
                    <a:pos x="41" y="25"/>
                  </a:cxn>
                  <a:cxn ang="0">
                    <a:pos x="45" y="23"/>
                  </a:cxn>
                  <a:cxn ang="0">
                    <a:pos x="45" y="21"/>
                  </a:cxn>
                  <a:cxn ang="0">
                    <a:pos x="43" y="17"/>
                  </a:cxn>
                  <a:cxn ang="0">
                    <a:pos x="43" y="17"/>
                  </a:cxn>
                  <a:cxn ang="0">
                    <a:pos x="43" y="10"/>
                  </a:cxn>
                  <a:cxn ang="0">
                    <a:pos x="41" y="6"/>
                  </a:cxn>
                  <a:cxn ang="0">
                    <a:pos x="39" y="2"/>
                  </a:cxn>
                  <a:cxn ang="0">
                    <a:pos x="39" y="2"/>
                  </a:cxn>
                </a:cxnLst>
                <a:rect l="0" t="0" r="r" b="b"/>
                <a:pathLst>
                  <a:path w="45" h="25">
                    <a:moveTo>
                      <a:pt x="39" y="2"/>
                    </a:moveTo>
                    <a:lnTo>
                      <a:pt x="39" y="2"/>
                    </a:lnTo>
                    <a:lnTo>
                      <a:pt x="31" y="0"/>
                    </a:lnTo>
                    <a:lnTo>
                      <a:pt x="22" y="0"/>
                    </a:lnTo>
                    <a:lnTo>
                      <a:pt x="10" y="0"/>
                    </a:lnTo>
                    <a:lnTo>
                      <a:pt x="10" y="0"/>
                    </a:lnTo>
                    <a:lnTo>
                      <a:pt x="4" y="2"/>
                    </a:lnTo>
                    <a:lnTo>
                      <a:pt x="0" y="4"/>
                    </a:lnTo>
                    <a:lnTo>
                      <a:pt x="0" y="6"/>
                    </a:lnTo>
                    <a:lnTo>
                      <a:pt x="0" y="8"/>
                    </a:lnTo>
                    <a:lnTo>
                      <a:pt x="0" y="8"/>
                    </a:lnTo>
                    <a:lnTo>
                      <a:pt x="4" y="8"/>
                    </a:lnTo>
                    <a:lnTo>
                      <a:pt x="6" y="8"/>
                    </a:lnTo>
                    <a:lnTo>
                      <a:pt x="12" y="8"/>
                    </a:lnTo>
                    <a:lnTo>
                      <a:pt x="12" y="8"/>
                    </a:lnTo>
                    <a:lnTo>
                      <a:pt x="14" y="8"/>
                    </a:lnTo>
                    <a:lnTo>
                      <a:pt x="16" y="13"/>
                    </a:lnTo>
                    <a:lnTo>
                      <a:pt x="18" y="17"/>
                    </a:lnTo>
                    <a:lnTo>
                      <a:pt x="22" y="21"/>
                    </a:lnTo>
                    <a:lnTo>
                      <a:pt x="22" y="21"/>
                    </a:lnTo>
                    <a:lnTo>
                      <a:pt x="33" y="25"/>
                    </a:lnTo>
                    <a:lnTo>
                      <a:pt x="41" y="25"/>
                    </a:lnTo>
                    <a:lnTo>
                      <a:pt x="41" y="25"/>
                    </a:lnTo>
                    <a:lnTo>
                      <a:pt x="45" y="23"/>
                    </a:lnTo>
                    <a:lnTo>
                      <a:pt x="45" y="21"/>
                    </a:lnTo>
                    <a:lnTo>
                      <a:pt x="43" y="17"/>
                    </a:lnTo>
                    <a:lnTo>
                      <a:pt x="43" y="17"/>
                    </a:lnTo>
                    <a:lnTo>
                      <a:pt x="43" y="10"/>
                    </a:lnTo>
                    <a:lnTo>
                      <a:pt x="41" y="6"/>
                    </a:lnTo>
                    <a:lnTo>
                      <a:pt x="39" y="2"/>
                    </a:lnTo>
                    <a:lnTo>
                      <a:pt x="39"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Freeform 384"/>
              <p:cNvSpPr>
                <a:spLocks/>
              </p:cNvSpPr>
              <p:nvPr/>
            </p:nvSpPr>
            <p:spPr bwMode="auto">
              <a:xfrm>
                <a:off x="2105" y="974"/>
                <a:ext cx="12" cy="19"/>
              </a:xfrm>
              <a:custGeom>
                <a:avLst/>
                <a:gdLst/>
                <a:ahLst/>
                <a:cxnLst>
                  <a:cxn ang="0">
                    <a:pos x="12" y="19"/>
                  </a:cxn>
                  <a:cxn ang="0">
                    <a:pos x="8" y="4"/>
                  </a:cxn>
                  <a:cxn ang="0">
                    <a:pos x="0" y="0"/>
                  </a:cxn>
                  <a:cxn ang="0">
                    <a:pos x="0" y="0"/>
                  </a:cxn>
                  <a:cxn ang="0">
                    <a:pos x="2" y="8"/>
                  </a:cxn>
                  <a:cxn ang="0">
                    <a:pos x="6" y="14"/>
                  </a:cxn>
                  <a:cxn ang="0">
                    <a:pos x="12" y="19"/>
                  </a:cxn>
                  <a:cxn ang="0">
                    <a:pos x="12" y="19"/>
                  </a:cxn>
                </a:cxnLst>
                <a:rect l="0" t="0" r="r" b="b"/>
                <a:pathLst>
                  <a:path w="12" h="19">
                    <a:moveTo>
                      <a:pt x="12" y="19"/>
                    </a:moveTo>
                    <a:lnTo>
                      <a:pt x="8" y="4"/>
                    </a:lnTo>
                    <a:lnTo>
                      <a:pt x="0" y="0"/>
                    </a:lnTo>
                    <a:lnTo>
                      <a:pt x="0" y="0"/>
                    </a:lnTo>
                    <a:lnTo>
                      <a:pt x="2" y="8"/>
                    </a:lnTo>
                    <a:lnTo>
                      <a:pt x="6" y="14"/>
                    </a:lnTo>
                    <a:lnTo>
                      <a:pt x="12" y="19"/>
                    </a:lnTo>
                    <a:lnTo>
                      <a:pt x="12"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Rectangle 385"/>
              <p:cNvSpPr>
                <a:spLocks noChangeArrowheads="1"/>
              </p:cNvSpPr>
              <p:nvPr/>
            </p:nvSpPr>
            <p:spPr bwMode="auto">
              <a:xfrm>
                <a:off x="1731" y="610"/>
                <a:ext cx="4"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Freeform 386"/>
              <p:cNvSpPr>
                <a:spLocks/>
              </p:cNvSpPr>
              <p:nvPr/>
            </p:nvSpPr>
            <p:spPr bwMode="auto">
              <a:xfrm>
                <a:off x="1735" y="610"/>
                <a:ext cx="38" cy="21"/>
              </a:xfrm>
              <a:custGeom>
                <a:avLst/>
                <a:gdLst/>
                <a:ahLst/>
                <a:cxnLst>
                  <a:cxn ang="0">
                    <a:pos x="10" y="11"/>
                  </a:cxn>
                  <a:cxn ang="0">
                    <a:pos x="10" y="11"/>
                  </a:cxn>
                  <a:cxn ang="0">
                    <a:pos x="10" y="15"/>
                  </a:cxn>
                  <a:cxn ang="0">
                    <a:pos x="14" y="19"/>
                  </a:cxn>
                  <a:cxn ang="0">
                    <a:pos x="20" y="21"/>
                  </a:cxn>
                  <a:cxn ang="0">
                    <a:pos x="28" y="21"/>
                  </a:cxn>
                  <a:cxn ang="0">
                    <a:pos x="30" y="21"/>
                  </a:cxn>
                  <a:cxn ang="0">
                    <a:pos x="38" y="15"/>
                  </a:cxn>
                  <a:cxn ang="0">
                    <a:pos x="34" y="9"/>
                  </a:cxn>
                  <a:cxn ang="0">
                    <a:pos x="18" y="2"/>
                  </a:cxn>
                  <a:cxn ang="0">
                    <a:pos x="0" y="0"/>
                  </a:cxn>
                  <a:cxn ang="0">
                    <a:pos x="0" y="0"/>
                  </a:cxn>
                  <a:cxn ang="0">
                    <a:pos x="6" y="2"/>
                  </a:cxn>
                  <a:cxn ang="0">
                    <a:pos x="8" y="7"/>
                  </a:cxn>
                  <a:cxn ang="0">
                    <a:pos x="10" y="11"/>
                  </a:cxn>
                  <a:cxn ang="0">
                    <a:pos x="10" y="11"/>
                  </a:cxn>
                </a:cxnLst>
                <a:rect l="0" t="0" r="r" b="b"/>
                <a:pathLst>
                  <a:path w="38" h="21">
                    <a:moveTo>
                      <a:pt x="10" y="11"/>
                    </a:moveTo>
                    <a:lnTo>
                      <a:pt x="10" y="11"/>
                    </a:lnTo>
                    <a:lnTo>
                      <a:pt x="10" y="15"/>
                    </a:lnTo>
                    <a:lnTo>
                      <a:pt x="14" y="19"/>
                    </a:lnTo>
                    <a:lnTo>
                      <a:pt x="20" y="21"/>
                    </a:lnTo>
                    <a:lnTo>
                      <a:pt x="28" y="21"/>
                    </a:lnTo>
                    <a:lnTo>
                      <a:pt x="30" y="21"/>
                    </a:lnTo>
                    <a:lnTo>
                      <a:pt x="38" y="15"/>
                    </a:lnTo>
                    <a:lnTo>
                      <a:pt x="34" y="9"/>
                    </a:lnTo>
                    <a:lnTo>
                      <a:pt x="18" y="2"/>
                    </a:lnTo>
                    <a:lnTo>
                      <a:pt x="0" y="0"/>
                    </a:lnTo>
                    <a:lnTo>
                      <a:pt x="0" y="0"/>
                    </a:lnTo>
                    <a:lnTo>
                      <a:pt x="6" y="2"/>
                    </a:lnTo>
                    <a:lnTo>
                      <a:pt x="8" y="7"/>
                    </a:lnTo>
                    <a:lnTo>
                      <a:pt x="10" y="11"/>
                    </a:lnTo>
                    <a:lnTo>
                      <a:pt x="10"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Freeform 387"/>
              <p:cNvSpPr>
                <a:spLocks/>
              </p:cNvSpPr>
              <p:nvPr/>
            </p:nvSpPr>
            <p:spPr bwMode="auto">
              <a:xfrm>
                <a:off x="2139" y="1185"/>
                <a:ext cx="182" cy="84"/>
              </a:xfrm>
              <a:custGeom>
                <a:avLst/>
                <a:gdLst/>
                <a:ahLst/>
                <a:cxnLst>
                  <a:cxn ang="0">
                    <a:pos x="140" y="74"/>
                  </a:cxn>
                  <a:cxn ang="0">
                    <a:pos x="158" y="62"/>
                  </a:cxn>
                  <a:cxn ang="0">
                    <a:pos x="174" y="58"/>
                  </a:cxn>
                  <a:cxn ang="0">
                    <a:pos x="182" y="40"/>
                  </a:cxn>
                  <a:cxn ang="0">
                    <a:pos x="178" y="28"/>
                  </a:cxn>
                  <a:cxn ang="0">
                    <a:pos x="174" y="26"/>
                  </a:cxn>
                  <a:cxn ang="0">
                    <a:pos x="166" y="20"/>
                  </a:cxn>
                  <a:cxn ang="0">
                    <a:pos x="158" y="10"/>
                  </a:cxn>
                  <a:cxn ang="0">
                    <a:pos x="154" y="14"/>
                  </a:cxn>
                  <a:cxn ang="0">
                    <a:pos x="154" y="12"/>
                  </a:cxn>
                  <a:cxn ang="0">
                    <a:pos x="148" y="0"/>
                  </a:cxn>
                  <a:cxn ang="0">
                    <a:pos x="140" y="8"/>
                  </a:cxn>
                  <a:cxn ang="0">
                    <a:pos x="140" y="10"/>
                  </a:cxn>
                  <a:cxn ang="0">
                    <a:pos x="128" y="12"/>
                  </a:cxn>
                  <a:cxn ang="0">
                    <a:pos x="116" y="18"/>
                  </a:cxn>
                  <a:cxn ang="0">
                    <a:pos x="105" y="20"/>
                  </a:cxn>
                  <a:cxn ang="0">
                    <a:pos x="103" y="16"/>
                  </a:cxn>
                  <a:cxn ang="0">
                    <a:pos x="95" y="12"/>
                  </a:cxn>
                  <a:cxn ang="0">
                    <a:pos x="81" y="22"/>
                  </a:cxn>
                  <a:cxn ang="0">
                    <a:pos x="77" y="22"/>
                  </a:cxn>
                  <a:cxn ang="0">
                    <a:pos x="75" y="22"/>
                  </a:cxn>
                  <a:cxn ang="0">
                    <a:pos x="67" y="28"/>
                  </a:cxn>
                  <a:cxn ang="0">
                    <a:pos x="65" y="30"/>
                  </a:cxn>
                  <a:cxn ang="0">
                    <a:pos x="53" y="28"/>
                  </a:cxn>
                  <a:cxn ang="0">
                    <a:pos x="45" y="28"/>
                  </a:cxn>
                  <a:cxn ang="0">
                    <a:pos x="45" y="22"/>
                  </a:cxn>
                  <a:cxn ang="0">
                    <a:pos x="43" y="10"/>
                  </a:cxn>
                  <a:cxn ang="0">
                    <a:pos x="37" y="6"/>
                  </a:cxn>
                  <a:cxn ang="0">
                    <a:pos x="27" y="4"/>
                  </a:cxn>
                  <a:cxn ang="0">
                    <a:pos x="23" y="14"/>
                  </a:cxn>
                  <a:cxn ang="0">
                    <a:pos x="10" y="18"/>
                  </a:cxn>
                  <a:cxn ang="0">
                    <a:pos x="4" y="20"/>
                  </a:cxn>
                  <a:cxn ang="0">
                    <a:pos x="0" y="26"/>
                  </a:cxn>
                  <a:cxn ang="0">
                    <a:pos x="18" y="26"/>
                  </a:cxn>
                  <a:cxn ang="0">
                    <a:pos x="27" y="26"/>
                  </a:cxn>
                  <a:cxn ang="0">
                    <a:pos x="35" y="28"/>
                  </a:cxn>
                  <a:cxn ang="0">
                    <a:pos x="39" y="32"/>
                  </a:cxn>
                  <a:cxn ang="0">
                    <a:pos x="37" y="36"/>
                  </a:cxn>
                  <a:cxn ang="0">
                    <a:pos x="35" y="42"/>
                  </a:cxn>
                  <a:cxn ang="0">
                    <a:pos x="23" y="44"/>
                  </a:cxn>
                  <a:cxn ang="0">
                    <a:pos x="14" y="48"/>
                  </a:cxn>
                  <a:cxn ang="0">
                    <a:pos x="27" y="52"/>
                  </a:cxn>
                  <a:cxn ang="0">
                    <a:pos x="33" y="52"/>
                  </a:cxn>
                  <a:cxn ang="0">
                    <a:pos x="39" y="52"/>
                  </a:cxn>
                  <a:cxn ang="0">
                    <a:pos x="39" y="64"/>
                  </a:cxn>
                  <a:cxn ang="0">
                    <a:pos x="35" y="76"/>
                  </a:cxn>
                  <a:cxn ang="0">
                    <a:pos x="43" y="80"/>
                  </a:cxn>
                  <a:cxn ang="0">
                    <a:pos x="53" y="78"/>
                  </a:cxn>
                  <a:cxn ang="0">
                    <a:pos x="69" y="78"/>
                  </a:cxn>
                  <a:cxn ang="0">
                    <a:pos x="101" y="84"/>
                  </a:cxn>
                  <a:cxn ang="0">
                    <a:pos x="109" y="82"/>
                  </a:cxn>
                  <a:cxn ang="0">
                    <a:pos x="122" y="78"/>
                  </a:cxn>
                </a:cxnLst>
                <a:rect l="0" t="0" r="r" b="b"/>
                <a:pathLst>
                  <a:path w="182" h="84">
                    <a:moveTo>
                      <a:pt x="130" y="76"/>
                    </a:moveTo>
                    <a:lnTo>
                      <a:pt x="130" y="76"/>
                    </a:lnTo>
                    <a:lnTo>
                      <a:pt x="140" y="74"/>
                    </a:lnTo>
                    <a:lnTo>
                      <a:pt x="150" y="68"/>
                    </a:lnTo>
                    <a:lnTo>
                      <a:pt x="150" y="68"/>
                    </a:lnTo>
                    <a:lnTo>
                      <a:pt x="158" y="62"/>
                    </a:lnTo>
                    <a:lnTo>
                      <a:pt x="166" y="60"/>
                    </a:lnTo>
                    <a:lnTo>
                      <a:pt x="166" y="60"/>
                    </a:lnTo>
                    <a:lnTo>
                      <a:pt x="174" y="58"/>
                    </a:lnTo>
                    <a:lnTo>
                      <a:pt x="180" y="54"/>
                    </a:lnTo>
                    <a:lnTo>
                      <a:pt x="180" y="54"/>
                    </a:lnTo>
                    <a:lnTo>
                      <a:pt x="182" y="40"/>
                    </a:lnTo>
                    <a:lnTo>
                      <a:pt x="180" y="30"/>
                    </a:lnTo>
                    <a:lnTo>
                      <a:pt x="180" y="28"/>
                    </a:lnTo>
                    <a:lnTo>
                      <a:pt x="178" y="28"/>
                    </a:lnTo>
                    <a:lnTo>
                      <a:pt x="178" y="28"/>
                    </a:lnTo>
                    <a:lnTo>
                      <a:pt x="176" y="26"/>
                    </a:lnTo>
                    <a:lnTo>
                      <a:pt x="174" y="26"/>
                    </a:lnTo>
                    <a:lnTo>
                      <a:pt x="168" y="22"/>
                    </a:lnTo>
                    <a:lnTo>
                      <a:pt x="168" y="22"/>
                    </a:lnTo>
                    <a:lnTo>
                      <a:pt x="166" y="20"/>
                    </a:lnTo>
                    <a:lnTo>
                      <a:pt x="164" y="16"/>
                    </a:lnTo>
                    <a:lnTo>
                      <a:pt x="162" y="12"/>
                    </a:lnTo>
                    <a:lnTo>
                      <a:pt x="158" y="10"/>
                    </a:lnTo>
                    <a:lnTo>
                      <a:pt x="158" y="10"/>
                    </a:lnTo>
                    <a:lnTo>
                      <a:pt x="156" y="12"/>
                    </a:lnTo>
                    <a:lnTo>
                      <a:pt x="154" y="14"/>
                    </a:lnTo>
                    <a:lnTo>
                      <a:pt x="154" y="14"/>
                    </a:lnTo>
                    <a:lnTo>
                      <a:pt x="154" y="12"/>
                    </a:lnTo>
                    <a:lnTo>
                      <a:pt x="154" y="12"/>
                    </a:lnTo>
                    <a:lnTo>
                      <a:pt x="152" y="2"/>
                    </a:lnTo>
                    <a:lnTo>
                      <a:pt x="150" y="0"/>
                    </a:lnTo>
                    <a:lnTo>
                      <a:pt x="148" y="0"/>
                    </a:lnTo>
                    <a:lnTo>
                      <a:pt x="148" y="0"/>
                    </a:lnTo>
                    <a:lnTo>
                      <a:pt x="140" y="8"/>
                    </a:lnTo>
                    <a:lnTo>
                      <a:pt x="140" y="8"/>
                    </a:lnTo>
                    <a:lnTo>
                      <a:pt x="144" y="8"/>
                    </a:lnTo>
                    <a:lnTo>
                      <a:pt x="144" y="10"/>
                    </a:lnTo>
                    <a:lnTo>
                      <a:pt x="140" y="10"/>
                    </a:lnTo>
                    <a:lnTo>
                      <a:pt x="140" y="10"/>
                    </a:lnTo>
                    <a:lnTo>
                      <a:pt x="132" y="12"/>
                    </a:lnTo>
                    <a:lnTo>
                      <a:pt x="128" y="12"/>
                    </a:lnTo>
                    <a:lnTo>
                      <a:pt x="124" y="14"/>
                    </a:lnTo>
                    <a:lnTo>
                      <a:pt x="124" y="14"/>
                    </a:lnTo>
                    <a:lnTo>
                      <a:pt x="116" y="18"/>
                    </a:lnTo>
                    <a:lnTo>
                      <a:pt x="109" y="22"/>
                    </a:lnTo>
                    <a:lnTo>
                      <a:pt x="105" y="20"/>
                    </a:lnTo>
                    <a:lnTo>
                      <a:pt x="105" y="20"/>
                    </a:lnTo>
                    <a:lnTo>
                      <a:pt x="107" y="18"/>
                    </a:lnTo>
                    <a:lnTo>
                      <a:pt x="105" y="16"/>
                    </a:lnTo>
                    <a:lnTo>
                      <a:pt x="103" y="16"/>
                    </a:lnTo>
                    <a:lnTo>
                      <a:pt x="103" y="16"/>
                    </a:lnTo>
                    <a:lnTo>
                      <a:pt x="97" y="14"/>
                    </a:lnTo>
                    <a:lnTo>
                      <a:pt x="95" y="12"/>
                    </a:lnTo>
                    <a:lnTo>
                      <a:pt x="93" y="14"/>
                    </a:lnTo>
                    <a:lnTo>
                      <a:pt x="93" y="14"/>
                    </a:lnTo>
                    <a:lnTo>
                      <a:pt x="81" y="22"/>
                    </a:lnTo>
                    <a:lnTo>
                      <a:pt x="79" y="22"/>
                    </a:lnTo>
                    <a:lnTo>
                      <a:pt x="77" y="22"/>
                    </a:lnTo>
                    <a:lnTo>
                      <a:pt x="77" y="22"/>
                    </a:lnTo>
                    <a:lnTo>
                      <a:pt x="77" y="22"/>
                    </a:lnTo>
                    <a:lnTo>
                      <a:pt x="79" y="20"/>
                    </a:lnTo>
                    <a:lnTo>
                      <a:pt x="75" y="22"/>
                    </a:lnTo>
                    <a:lnTo>
                      <a:pt x="75" y="22"/>
                    </a:lnTo>
                    <a:lnTo>
                      <a:pt x="69" y="26"/>
                    </a:lnTo>
                    <a:lnTo>
                      <a:pt x="67" y="28"/>
                    </a:lnTo>
                    <a:lnTo>
                      <a:pt x="67" y="28"/>
                    </a:lnTo>
                    <a:lnTo>
                      <a:pt x="65" y="30"/>
                    </a:lnTo>
                    <a:lnTo>
                      <a:pt x="65" y="30"/>
                    </a:lnTo>
                    <a:lnTo>
                      <a:pt x="59" y="30"/>
                    </a:lnTo>
                    <a:lnTo>
                      <a:pt x="57" y="30"/>
                    </a:lnTo>
                    <a:lnTo>
                      <a:pt x="53" y="28"/>
                    </a:lnTo>
                    <a:lnTo>
                      <a:pt x="53" y="28"/>
                    </a:lnTo>
                    <a:lnTo>
                      <a:pt x="49" y="28"/>
                    </a:lnTo>
                    <a:lnTo>
                      <a:pt x="45" y="28"/>
                    </a:lnTo>
                    <a:lnTo>
                      <a:pt x="43" y="28"/>
                    </a:lnTo>
                    <a:lnTo>
                      <a:pt x="43" y="28"/>
                    </a:lnTo>
                    <a:lnTo>
                      <a:pt x="45" y="22"/>
                    </a:lnTo>
                    <a:lnTo>
                      <a:pt x="45" y="14"/>
                    </a:lnTo>
                    <a:lnTo>
                      <a:pt x="45" y="14"/>
                    </a:lnTo>
                    <a:lnTo>
                      <a:pt x="43" y="10"/>
                    </a:lnTo>
                    <a:lnTo>
                      <a:pt x="41" y="8"/>
                    </a:lnTo>
                    <a:lnTo>
                      <a:pt x="37" y="6"/>
                    </a:lnTo>
                    <a:lnTo>
                      <a:pt x="37" y="6"/>
                    </a:lnTo>
                    <a:lnTo>
                      <a:pt x="31" y="4"/>
                    </a:lnTo>
                    <a:lnTo>
                      <a:pt x="29" y="4"/>
                    </a:lnTo>
                    <a:lnTo>
                      <a:pt x="27" y="4"/>
                    </a:lnTo>
                    <a:lnTo>
                      <a:pt x="27" y="4"/>
                    </a:lnTo>
                    <a:lnTo>
                      <a:pt x="25" y="10"/>
                    </a:lnTo>
                    <a:lnTo>
                      <a:pt x="23" y="14"/>
                    </a:lnTo>
                    <a:lnTo>
                      <a:pt x="16" y="18"/>
                    </a:lnTo>
                    <a:lnTo>
                      <a:pt x="16" y="18"/>
                    </a:lnTo>
                    <a:lnTo>
                      <a:pt x="10" y="18"/>
                    </a:lnTo>
                    <a:lnTo>
                      <a:pt x="8" y="20"/>
                    </a:lnTo>
                    <a:lnTo>
                      <a:pt x="4" y="20"/>
                    </a:lnTo>
                    <a:lnTo>
                      <a:pt x="4" y="20"/>
                    </a:lnTo>
                    <a:lnTo>
                      <a:pt x="0" y="24"/>
                    </a:lnTo>
                    <a:lnTo>
                      <a:pt x="0" y="26"/>
                    </a:lnTo>
                    <a:lnTo>
                      <a:pt x="0" y="26"/>
                    </a:lnTo>
                    <a:lnTo>
                      <a:pt x="0" y="26"/>
                    </a:lnTo>
                    <a:lnTo>
                      <a:pt x="10" y="28"/>
                    </a:lnTo>
                    <a:lnTo>
                      <a:pt x="18" y="26"/>
                    </a:lnTo>
                    <a:lnTo>
                      <a:pt x="18" y="26"/>
                    </a:lnTo>
                    <a:lnTo>
                      <a:pt x="25" y="24"/>
                    </a:lnTo>
                    <a:lnTo>
                      <a:pt x="27" y="26"/>
                    </a:lnTo>
                    <a:lnTo>
                      <a:pt x="27" y="26"/>
                    </a:lnTo>
                    <a:lnTo>
                      <a:pt x="33" y="28"/>
                    </a:lnTo>
                    <a:lnTo>
                      <a:pt x="35" y="28"/>
                    </a:lnTo>
                    <a:lnTo>
                      <a:pt x="35" y="28"/>
                    </a:lnTo>
                    <a:lnTo>
                      <a:pt x="39" y="30"/>
                    </a:lnTo>
                    <a:lnTo>
                      <a:pt x="39" y="32"/>
                    </a:lnTo>
                    <a:lnTo>
                      <a:pt x="39" y="32"/>
                    </a:lnTo>
                    <a:lnTo>
                      <a:pt x="39" y="34"/>
                    </a:lnTo>
                    <a:lnTo>
                      <a:pt x="37" y="36"/>
                    </a:lnTo>
                    <a:lnTo>
                      <a:pt x="37" y="36"/>
                    </a:lnTo>
                    <a:lnTo>
                      <a:pt x="35" y="40"/>
                    </a:lnTo>
                    <a:lnTo>
                      <a:pt x="35" y="42"/>
                    </a:lnTo>
                    <a:lnTo>
                      <a:pt x="33" y="44"/>
                    </a:lnTo>
                    <a:lnTo>
                      <a:pt x="33" y="44"/>
                    </a:lnTo>
                    <a:lnTo>
                      <a:pt x="23" y="44"/>
                    </a:lnTo>
                    <a:lnTo>
                      <a:pt x="16" y="46"/>
                    </a:lnTo>
                    <a:lnTo>
                      <a:pt x="12" y="46"/>
                    </a:lnTo>
                    <a:lnTo>
                      <a:pt x="14" y="48"/>
                    </a:lnTo>
                    <a:lnTo>
                      <a:pt x="14" y="48"/>
                    </a:lnTo>
                    <a:lnTo>
                      <a:pt x="20" y="50"/>
                    </a:lnTo>
                    <a:lnTo>
                      <a:pt x="27" y="52"/>
                    </a:lnTo>
                    <a:lnTo>
                      <a:pt x="31" y="52"/>
                    </a:lnTo>
                    <a:lnTo>
                      <a:pt x="31" y="52"/>
                    </a:lnTo>
                    <a:lnTo>
                      <a:pt x="33" y="52"/>
                    </a:lnTo>
                    <a:lnTo>
                      <a:pt x="37" y="52"/>
                    </a:lnTo>
                    <a:lnTo>
                      <a:pt x="39" y="52"/>
                    </a:lnTo>
                    <a:lnTo>
                      <a:pt x="39" y="52"/>
                    </a:lnTo>
                    <a:lnTo>
                      <a:pt x="43" y="60"/>
                    </a:lnTo>
                    <a:lnTo>
                      <a:pt x="43" y="60"/>
                    </a:lnTo>
                    <a:lnTo>
                      <a:pt x="39" y="64"/>
                    </a:lnTo>
                    <a:lnTo>
                      <a:pt x="35" y="72"/>
                    </a:lnTo>
                    <a:lnTo>
                      <a:pt x="35" y="72"/>
                    </a:lnTo>
                    <a:lnTo>
                      <a:pt x="35" y="76"/>
                    </a:lnTo>
                    <a:lnTo>
                      <a:pt x="37" y="78"/>
                    </a:lnTo>
                    <a:lnTo>
                      <a:pt x="43" y="80"/>
                    </a:lnTo>
                    <a:lnTo>
                      <a:pt x="43" y="80"/>
                    </a:lnTo>
                    <a:lnTo>
                      <a:pt x="49" y="80"/>
                    </a:lnTo>
                    <a:lnTo>
                      <a:pt x="53" y="78"/>
                    </a:lnTo>
                    <a:lnTo>
                      <a:pt x="53" y="78"/>
                    </a:lnTo>
                    <a:lnTo>
                      <a:pt x="59" y="78"/>
                    </a:lnTo>
                    <a:lnTo>
                      <a:pt x="69" y="78"/>
                    </a:lnTo>
                    <a:lnTo>
                      <a:pt x="69" y="78"/>
                    </a:lnTo>
                    <a:lnTo>
                      <a:pt x="77" y="82"/>
                    </a:lnTo>
                    <a:lnTo>
                      <a:pt x="87" y="82"/>
                    </a:lnTo>
                    <a:lnTo>
                      <a:pt x="101" y="84"/>
                    </a:lnTo>
                    <a:lnTo>
                      <a:pt x="101" y="84"/>
                    </a:lnTo>
                    <a:lnTo>
                      <a:pt x="105" y="84"/>
                    </a:lnTo>
                    <a:lnTo>
                      <a:pt x="109" y="82"/>
                    </a:lnTo>
                    <a:lnTo>
                      <a:pt x="116" y="80"/>
                    </a:lnTo>
                    <a:lnTo>
                      <a:pt x="116" y="80"/>
                    </a:lnTo>
                    <a:lnTo>
                      <a:pt x="122" y="78"/>
                    </a:lnTo>
                    <a:lnTo>
                      <a:pt x="130" y="76"/>
                    </a:lnTo>
                    <a:lnTo>
                      <a:pt x="130" y="7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Freeform 388"/>
              <p:cNvSpPr>
                <a:spLocks/>
              </p:cNvSpPr>
              <p:nvPr/>
            </p:nvSpPr>
            <p:spPr bwMode="auto">
              <a:xfrm>
                <a:off x="1418" y="1981"/>
                <a:ext cx="10" cy="16"/>
              </a:xfrm>
              <a:custGeom>
                <a:avLst/>
                <a:gdLst/>
                <a:ahLst/>
                <a:cxnLst>
                  <a:cxn ang="0">
                    <a:pos x="2" y="2"/>
                  </a:cxn>
                  <a:cxn ang="0">
                    <a:pos x="2" y="2"/>
                  </a:cxn>
                  <a:cxn ang="0">
                    <a:pos x="0" y="10"/>
                  </a:cxn>
                  <a:cxn ang="0">
                    <a:pos x="0" y="10"/>
                  </a:cxn>
                  <a:cxn ang="0">
                    <a:pos x="2" y="16"/>
                  </a:cxn>
                  <a:cxn ang="0">
                    <a:pos x="2" y="16"/>
                  </a:cxn>
                  <a:cxn ang="0">
                    <a:pos x="6" y="14"/>
                  </a:cxn>
                  <a:cxn ang="0">
                    <a:pos x="8" y="12"/>
                  </a:cxn>
                  <a:cxn ang="0">
                    <a:pos x="8" y="12"/>
                  </a:cxn>
                  <a:cxn ang="0">
                    <a:pos x="10" y="10"/>
                  </a:cxn>
                  <a:cxn ang="0">
                    <a:pos x="10" y="6"/>
                  </a:cxn>
                  <a:cxn ang="0">
                    <a:pos x="10" y="6"/>
                  </a:cxn>
                  <a:cxn ang="0">
                    <a:pos x="6" y="0"/>
                  </a:cxn>
                  <a:cxn ang="0">
                    <a:pos x="2" y="2"/>
                  </a:cxn>
                </a:cxnLst>
                <a:rect l="0" t="0" r="r" b="b"/>
                <a:pathLst>
                  <a:path w="10" h="16">
                    <a:moveTo>
                      <a:pt x="2" y="2"/>
                    </a:moveTo>
                    <a:lnTo>
                      <a:pt x="2" y="2"/>
                    </a:lnTo>
                    <a:lnTo>
                      <a:pt x="0" y="10"/>
                    </a:lnTo>
                    <a:lnTo>
                      <a:pt x="0" y="10"/>
                    </a:lnTo>
                    <a:lnTo>
                      <a:pt x="2" y="16"/>
                    </a:lnTo>
                    <a:lnTo>
                      <a:pt x="2" y="16"/>
                    </a:lnTo>
                    <a:lnTo>
                      <a:pt x="6" y="14"/>
                    </a:lnTo>
                    <a:lnTo>
                      <a:pt x="8" y="12"/>
                    </a:lnTo>
                    <a:lnTo>
                      <a:pt x="8" y="12"/>
                    </a:lnTo>
                    <a:lnTo>
                      <a:pt x="10" y="10"/>
                    </a:lnTo>
                    <a:lnTo>
                      <a:pt x="10" y="6"/>
                    </a:lnTo>
                    <a:lnTo>
                      <a:pt x="10" y="6"/>
                    </a:lnTo>
                    <a:lnTo>
                      <a:pt x="6" y="0"/>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0" name="Rectangle 389"/>
              <p:cNvSpPr>
                <a:spLocks noChangeArrowheads="1"/>
              </p:cNvSpPr>
              <p:nvPr/>
            </p:nvSpPr>
            <p:spPr bwMode="auto">
              <a:xfrm>
                <a:off x="1090" y="2387"/>
                <a:ext cx="1" cy="1"/>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Freeform 390"/>
              <p:cNvSpPr>
                <a:spLocks noEditPoints="1"/>
              </p:cNvSpPr>
              <p:nvPr/>
            </p:nvSpPr>
            <p:spPr bwMode="auto">
              <a:xfrm>
                <a:off x="-398" y="1035"/>
                <a:ext cx="2349" cy="2577"/>
              </a:xfrm>
              <a:custGeom>
                <a:avLst/>
                <a:gdLst/>
                <a:ahLst/>
                <a:cxnLst>
                  <a:cxn ang="0">
                    <a:pos x="2066" y="1577"/>
                  </a:cxn>
                  <a:cxn ang="0">
                    <a:pos x="2040" y="1459"/>
                  </a:cxn>
                  <a:cxn ang="0">
                    <a:pos x="1858" y="1362"/>
                  </a:cxn>
                  <a:cxn ang="0">
                    <a:pos x="1694" y="1362"/>
                  </a:cxn>
                  <a:cxn ang="0">
                    <a:pos x="1547" y="1385"/>
                  </a:cxn>
                  <a:cxn ang="0">
                    <a:pos x="1464" y="1265"/>
                  </a:cxn>
                  <a:cxn ang="0">
                    <a:pos x="1373" y="1178"/>
                  </a:cxn>
                  <a:cxn ang="0">
                    <a:pos x="1247" y="1077"/>
                  </a:cxn>
                  <a:cxn ang="0">
                    <a:pos x="1385" y="1007"/>
                  </a:cxn>
                  <a:cxn ang="0">
                    <a:pos x="1510" y="1041"/>
                  </a:cxn>
                  <a:cxn ang="0">
                    <a:pos x="1541" y="1029"/>
                  </a:cxn>
                  <a:cxn ang="0">
                    <a:pos x="1607" y="847"/>
                  </a:cxn>
                  <a:cxn ang="0">
                    <a:pos x="1702" y="770"/>
                  </a:cxn>
                  <a:cxn ang="0">
                    <a:pos x="1818" y="722"/>
                  </a:cxn>
                  <a:cxn ang="0">
                    <a:pos x="1822" y="619"/>
                  </a:cxn>
                  <a:cxn ang="0">
                    <a:pos x="1799" y="570"/>
                  </a:cxn>
                  <a:cxn ang="0">
                    <a:pos x="1947" y="483"/>
                  </a:cxn>
                  <a:cxn ang="0">
                    <a:pos x="1848" y="362"/>
                  </a:cxn>
                  <a:cxn ang="0">
                    <a:pos x="1733" y="350"/>
                  </a:cxn>
                  <a:cxn ang="0">
                    <a:pos x="1611" y="394"/>
                  </a:cxn>
                  <a:cxn ang="0">
                    <a:pos x="1537" y="509"/>
                  </a:cxn>
                  <a:cxn ang="0">
                    <a:pos x="1318" y="374"/>
                  </a:cxn>
                  <a:cxn ang="0">
                    <a:pos x="1383" y="220"/>
                  </a:cxn>
                  <a:cxn ang="0">
                    <a:pos x="1456" y="152"/>
                  </a:cxn>
                  <a:cxn ang="0">
                    <a:pos x="1460" y="65"/>
                  </a:cxn>
                  <a:cxn ang="0">
                    <a:pos x="1367" y="97"/>
                  </a:cxn>
                  <a:cxn ang="0">
                    <a:pos x="1262" y="117"/>
                  </a:cxn>
                  <a:cxn ang="0">
                    <a:pos x="1059" y="152"/>
                  </a:cxn>
                  <a:cxn ang="0">
                    <a:pos x="764" y="57"/>
                  </a:cxn>
                  <a:cxn ang="0">
                    <a:pos x="594" y="69"/>
                  </a:cxn>
                  <a:cxn ang="0">
                    <a:pos x="265" y="18"/>
                  </a:cxn>
                  <a:cxn ang="0">
                    <a:pos x="22" y="95"/>
                  </a:cxn>
                  <a:cxn ang="0">
                    <a:pos x="36" y="210"/>
                  </a:cxn>
                  <a:cxn ang="0">
                    <a:pos x="61" y="333"/>
                  </a:cxn>
                  <a:cxn ang="0">
                    <a:pos x="186" y="370"/>
                  </a:cxn>
                  <a:cxn ang="0">
                    <a:pos x="281" y="307"/>
                  </a:cxn>
                  <a:cxn ang="0">
                    <a:pos x="372" y="301"/>
                  </a:cxn>
                  <a:cxn ang="0">
                    <a:pos x="635" y="418"/>
                  </a:cxn>
                  <a:cxn ang="0">
                    <a:pos x="730" y="572"/>
                  </a:cxn>
                  <a:cxn ang="0">
                    <a:pos x="772" y="766"/>
                  </a:cxn>
                  <a:cxn ang="0">
                    <a:pos x="873" y="916"/>
                  </a:cxn>
                  <a:cxn ang="0">
                    <a:pos x="997" y="1110"/>
                  </a:cxn>
                  <a:cxn ang="0">
                    <a:pos x="930" y="962"/>
                  </a:cxn>
                  <a:cxn ang="0">
                    <a:pos x="1092" y="1132"/>
                  </a:cxn>
                  <a:cxn ang="0">
                    <a:pos x="1308" y="1259"/>
                  </a:cxn>
                  <a:cxn ang="0">
                    <a:pos x="1450" y="1352"/>
                  </a:cxn>
                  <a:cxn ang="0">
                    <a:pos x="1583" y="1405"/>
                  </a:cxn>
                  <a:cxn ang="0">
                    <a:pos x="1535" y="1571"/>
                  </a:cxn>
                  <a:cxn ang="0">
                    <a:pos x="1573" y="1698"/>
                  </a:cxn>
                  <a:cxn ang="0">
                    <a:pos x="1727" y="1934"/>
                  </a:cxn>
                  <a:cxn ang="0">
                    <a:pos x="1674" y="2280"/>
                  </a:cxn>
                  <a:cxn ang="0">
                    <a:pos x="1656" y="2430"/>
                  </a:cxn>
                  <a:cxn ang="0">
                    <a:pos x="1660" y="2525"/>
                  </a:cxn>
                  <a:cxn ang="0">
                    <a:pos x="1741" y="2537"/>
                  </a:cxn>
                  <a:cxn ang="0">
                    <a:pos x="1807" y="2389"/>
                  </a:cxn>
                  <a:cxn ang="0">
                    <a:pos x="1864" y="2302"/>
                  </a:cxn>
                  <a:cxn ang="0">
                    <a:pos x="1951" y="2177"/>
                  </a:cxn>
                  <a:cxn ang="0">
                    <a:pos x="2105" y="2054"/>
                  </a:cxn>
                  <a:cxn ang="0">
                    <a:pos x="2283" y="1771"/>
                  </a:cxn>
                  <a:cxn ang="0">
                    <a:pos x="1549" y="685"/>
                  </a:cxn>
                  <a:cxn ang="0">
                    <a:pos x="1605" y="730"/>
                  </a:cxn>
                  <a:cxn ang="0">
                    <a:pos x="1450" y="693"/>
                  </a:cxn>
                  <a:cxn ang="0">
                    <a:pos x="1391" y="647"/>
                  </a:cxn>
                </a:cxnLst>
                <a:rect l="0" t="0" r="r" b="b"/>
                <a:pathLst>
                  <a:path w="2349" h="2577">
                    <a:moveTo>
                      <a:pt x="2335" y="1641"/>
                    </a:moveTo>
                    <a:lnTo>
                      <a:pt x="2335" y="1641"/>
                    </a:lnTo>
                    <a:lnTo>
                      <a:pt x="2327" y="1639"/>
                    </a:lnTo>
                    <a:lnTo>
                      <a:pt x="2321" y="1639"/>
                    </a:lnTo>
                    <a:lnTo>
                      <a:pt x="2321" y="1639"/>
                    </a:lnTo>
                    <a:lnTo>
                      <a:pt x="2315" y="1637"/>
                    </a:lnTo>
                    <a:lnTo>
                      <a:pt x="2311" y="1635"/>
                    </a:lnTo>
                    <a:lnTo>
                      <a:pt x="2311" y="1635"/>
                    </a:lnTo>
                    <a:lnTo>
                      <a:pt x="2303" y="1629"/>
                    </a:lnTo>
                    <a:lnTo>
                      <a:pt x="2295" y="1621"/>
                    </a:lnTo>
                    <a:lnTo>
                      <a:pt x="2295" y="1621"/>
                    </a:lnTo>
                    <a:lnTo>
                      <a:pt x="2279" y="1609"/>
                    </a:lnTo>
                    <a:lnTo>
                      <a:pt x="2279" y="1609"/>
                    </a:lnTo>
                    <a:lnTo>
                      <a:pt x="2272" y="1603"/>
                    </a:lnTo>
                    <a:lnTo>
                      <a:pt x="2268" y="1599"/>
                    </a:lnTo>
                    <a:lnTo>
                      <a:pt x="2264" y="1599"/>
                    </a:lnTo>
                    <a:lnTo>
                      <a:pt x="2264" y="1599"/>
                    </a:lnTo>
                    <a:lnTo>
                      <a:pt x="2246" y="1599"/>
                    </a:lnTo>
                    <a:lnTo>
                      <a:pt x="2246" y="1599"/>
                    </a:lnTo>
                    <a:lnTo>
                      <a:pt x="2236" y="1597"/>
                    </a:lnTo>
                    <a:lnTo>
                      <a:pt x="2230" y="1595"/>
                    </a:lnTo>
                    <a:lnTo>
                      <a:pt x="2224" y="1595"/>
                    </a:lnTo>
                    <a:lnTo>
                      <a:pt x="2224" y="1595"/>
                    </a:lnTo>
                    <a:lnTo>
                      <a:pt x="2218" y="1595"/>
                    </a:lnTo>
                    <a:lnTo>
                      <a:pt x="2210" y="1593"/>
                    </a:lnTo>
                    <a:lnTo>
                      <a:pt x="2200" y="1593"/>
                    </a:lnTo>
                    <a:lnTo>
                      <a:pt x="2196" y="1593"/>
                    </a:lnTo>
                    <a:lnTo>
                      <a:pt x="2196" y="1593"/>
                    </a:lnTo>
                    <a:lnTo>
                      <a:pt x="2181" y="1603"/>
                    </a:lnTo>
                    <a:lnTo>
                      <a:pt x="2181" y="1603"/>
                    </a:lnTo>
                    <a:lnTo>
                      <a:pt x="2175" y="1605"/>
                    </a:lnTo>
                    <a:lnTo>
                      <a:pt x="2173" y="1607"/>
                    </a:lnTo>
                    <a:lnTo>
                      <a:pt x="2171" y="1605"/>
                    </a:lnTo>
                    <a:lnTo>
                      <a:pt x="2171" y="1605"/>
                    </a:lnTo>
                    <a:lnTo>
                      <a:pt x="2169" y="1599"/>
                    </a:lnTo>
                    <a:lnTo>
                      <a:pt x="2171" y="1595"/>
                    </a:lnTo>
                    <a:lnTo>
                      <a:pt x="2171" y="1595"/>
                    </a:lnTo>
                    <a:lnTo>
                      <a:pt x="2175" y="1589"/>
                    </a:lnTo>
                    <a:lnTo>
                      <a:pt x="2179" y="1587"/>
                    </a:lnTo>
                    <a:lnTo>
                      <a:pt x="2179" y="1587"/>
                    </a:lnTo>
                    <a:lnTo>
                      <a:pt x="2179" y="1583"/>
                    </a:lnTo>
                    <a:lnTo>
                      <a:pt x="2179" y="1579"/>
                    </a:lnTo>
                    <a:lnTo>
                      <a:pt x="2177" y="1577"/>
                    </a:lnTo>
                    <a:lnTo>
                      <a:pt x="2177" y="1577"/>
                    </a:lnTo>
                    <a:lnTo>
                      <a:pt x="2157" y="1569"/>
                    </a:lnTo>
                    <a:lnTo>
                      <a:pt x="2141" y="1563"/>
                    </a:lnTo>
                    <a:lnTo>
                      <a:pt x="2141" y="1563"/>
                    </a:lnTo>
                    <a:lnTo>
                      <a:pt x="2135" y="1563"/>
                    </a:lnTo>
                    <a:lnTo>
                      <a:pt x="2131" y="1565"/>
                    </a:lnTo>
                    <a:lnTo>
                      <a:pt x="2127" y="1563"/>
                    </a:lnTo>
                    <a:lnTo>
                      <a:pt x="2127" y="1563"/>
                    </a:lnTo>
                    <a:lnTo>
                      <a:pt x="2123" y="1561"/>
                    </a:lnTo>
                    <a:lnTo>
                      <a:pt x="2121" y="1558"/>
                    </a:lnTo>
                    <a:lnTo>
                      <a:pt x="2119" y="1558"/>
                    </a:lnTo>
                    <a:lnTo>
                      <a:pt x="2119" y="1558"/>
                    </a:lnTo>
                    <a:lnTo>
                      <a:pt x="2115" y="1565"/>
                    </a:lnTo>
                    <a:lnTo>
                      <a:pt x="2111" y="1571"/>
                    </a:lnTo>
                    <a:lnTo>
                      <a:pt x="2111" y="1571"/>
                    </a:lnTo>
                    <a:lnTo>
                      <a:pt x="2101" y="1581"/>
                    </a:lnTo>
                    <a:lnTo>
                      <a:pt x="2093" y="1587"/>
                    </a:lnTo>
                    <a:lnTo>
                      <a:pt x="2093" y="1587"/>
                    </a:lnTo>
                    <a:lnTo>
                      <a:pt x="2090" y="1587"/>
                    </a:lnTo>
                    <a:lnTo>
                      <a:pt x="2086" y="1585"/>
                    </a:lnTo>
                    <a:lnTo>
                      <a:pt x="2082" y="1583"/>
                    </a:lnTo>
                    <a:lnTo>
                      <a:pt x="2082" y="1583"/>
                    </a:lnTo>
                    <a:lnTo>
                      <a:pt x="2072" y="1581"/>
                    </a:lnTo>
                    <a:lnTo>
                      <a:pt x="2072" y="1581"/>
                    </a:lnTo>
                    <a:lnTo>
                      <a:pt x="2068" y="1579"/>
                    </a:lnTo>
                    <a:lnTo>
                      <a:pt x="2066" y="1577"/>
                    </a:lnTo>
                    <a:lnTo>
                      <a:pt x="2066" y="1575"/>
                    </a:lnTo>
                    <a:lnTo>
                      <a:pt x="2066" y="1575"/>
                    </a:lnTo>
                    <a:lnTo>
                      <a:pt x="2070" y="1573"/>
                    </a:lnTo>
                    <a:lnTo>
                      <a:pt x="2074" y="1573"/>
                    </a:lnTo>
                    <a:lnTo>
                      <a:pt x="2076" y="1573"/>
                    </a:lnTo>
                    <a:lnTo>
                      <a:pt x="2076" y="1573"/>
                    </a:lnTo>
                    <a:lnTo>
                      <a:pt x="2082" y="1575"/>
                    </a:lnTo>
                    <a:lnTo>
                      <a:pt x="2086" y="1575"/>
                    </a:lnTo>
                    <a:lnTo>
                      <a:pt x="2086" y="1575"/>
                    </a:lnTo>
                    <a:lnTo>
                      <a:pt x="2095" y="1573"/>
                    </a:lnTo>
                    <a:lnTo>
                      <a:pt x="2095" y="1573"/>
                    </a:lnTo>
                    <a:lnTo>
                      <a:pt x="2101" y="1565"/>
                    </a:lnTo>
                    <a:lnTo>
                      <a:pt x="2101" y="1565"/>
                    </a:lnTo>
                    <a:lnTo>
                      <a:pt x="2107" y="1558"/>
                    </a:lnTo>
                    <a:lnTo>
                      <a:pt x="2107" y="1558"/>
                    </a:lnTo>
                    <a:lnTo>
                      <a:pt x="2109" y="1554"/>
                    </a:lnTo>
                    <a:lnTo>
                      <a:pt x="2109" y="1550"/>
                    </a:lnTo>
                    <a:lnTo>
                      <a:pt x="2107" y="1548"/>
                    </a:lnTo>
                    <a:lnTo>
                      <a:pt x="2107" y="1548"/>
                    </a:lnTo>
                    <a:lnTo>
                      <a:pt x="2095" y="1548"/>
                    </a:lnTo>
                    <a:lnTo>
                      <a:pt x="2086" y="1548"/>
                    </a:lnTo>
                    <a:lnTo>
                      <a:pt x="2086" y="1548"/>
                    </a:lnTo>
                    <a:lnTo>
                      <a:pt x="2076" y="1552"/>
                    </a:lnTo>
                    <a:lnTo>
                      <a:pt x="2076" y="1552"/>
                    </a:lnTo>
                    <a:lnTo>
                      <a:pt x="2074" y="1554"/>
                    </a:lnTo>
                    <a:lnTo>
                      <a:pt x="2074" y="1558"/>
                    </a:lnTo>
                    <a:lnTo>
                      <a:pt x="2072" y="1565"/>
                    </a:lnTo>
                    <a:lnTo>
                      <a:pt x="2072" y="1565"/>
                    </a:lnTo>
                    <a:lnTo>
                      <a:pt x="2068" y="1567"/>
                    </a:lnTo>
                    <a:lnTo>
                      <a:pt x="2068" y="1567"/>
                    </a:lnTo>
                    <a:lnTo>
                      <a:pt x="2062" y="1567"/>
                    </a:lnTo>
                    <a:lnTo>
                      <a:pt x="2062" y="1567"/>
                    </a:lnTo>
                    <a:lnTo>
                      <a:pt x="2052" y="1554"/>
                    </a:lnTo>
                    <a:lnTo>
                      <a:pt x="2052" y="1554"/>
                    </a:lnTo>
                    <a:lnTo>
                      <a:pt x="2058" y="1550"/>
                    </a:lnTo>
                    <a:lnTo>
                      <a:pt x="2058" y="1550"/>
                    </a:lnTo>
                    <a:lnTo>
                      <a:pt x="2064" y="1544"/>
                    </a:lnTo>
                    <a:lnTo>
                      <a:pt x="2068" y="1538"/>
                    </a:lnTo>
                    <a:lnTo>
                      <a:pt x="2068" y="1538"/>
                    </a:lnTo>
                    <a:lnTo>
                      <a:pt x="2072" y="1536"/>
                    </a:lnTo>
                    <a:lnTo>
                      <a:pt x="2076" y="1536"/>
                    </a:lnTo>
                    <a:lnTo>
                      <a:pt x="2078" y="1534"/>
                    </a:lnTo>
                    <a:lnTo>
                      <a:pt x="2078" y="1534"/>
                    </a:lnTo>
                    <a:lnTo>
                      <a:pt x="2082" y="1526"/>
                    </a:lnTo>
                    <a:lnTo>
                      <a:pt x="2082" y="1520"/>
                    </a:lnTo>
                    <a:lnTo>
                      <a:pt x="2082" y="1518"/>
                    </a:lnTo>
                    <a:lnTo>
                      <a:pt x="2082" y="1518"/>
                    </a:lnTo>
                    <a:lnTo>
                      <a:pt x="2078" y="1514"/>
                    </a:lnTo>
                    <a:lnTo>
                      <a:pt x="2072" y="1512"/>
                    </a:lnTo>
                    <a:lnTo>
                      <a:pt x="2072" y="1512"/>
                    </a:lnTo>
                    <a:lnTo>
                      <a:pt x="2068" y="1506"/>
                    </a:lnTo>
                    <a:lnTo>
                      <a:pt x="2064" y="1498"/>
                    </a:lnTo>
                    <a:lnTo>
                      <a:pt x="2064" y="1498"/>
                    </a:lnTo>
                    <a:lnTo>
                      <a:pt x="2062" y="1488"/>
                    </a:lnTo>
                    <a:lnTo>
                      <a:pt x="2060" y="1480"/>
                    </a:lnTo>
                    <a:lnTo>
                      <a:pt x="2060" y="1480"/>
                    </a:lnTo>
                    <a:lnTo>
                      <a:pt x="2052" y="1476"/>
                    </a:lnTo>
                    <a:lnTo>
                      <a:pt x="2052" y="1476"/>
                    </a:lnTo>
                    <a:lnTo>
                      <a:pt x="2050" y="1474"/>
                    </a:lnTo>
                    <a:lnTo>
                      <a:pt x="2050" y="1474"/>
                    </a:lnTo>
                    <a:lnTo>
                      <a:pt x="2052" y="1470"/>
                    </a:lnTo>
                    <a:lnTo>
                      <a:pt x="2052" y="1470"/>
                    </a:lnTo>
                    <a:lnTo>
                      <a:pt x="2046" y="1465"/>
                    </a:lnTo>
                    <a:lnTo>
                      <a:pt x="2046" y="1465"/>
                    </a:lnTo>
                    <a:lnTo>
                      <a:pt x="2044" y="1463"/>
                    </a:lnTo>
                    <a:lnTo>
                      <a:pt x="2044" y="1461"/>
                    </a:lnTo>
                    <a:lnTo>
                      <a:pt x="2044" y="1461"/>
                    </a:lnTo>
                    <a:lnTo>
                      <a:pt x="2042" y="1459"/>
                    </a:lnTo>
                    <a:lnTo>
                      <a:pt x="2040" y="1459"/>
                    </a:lnTo>
                    <a:lnTo>
                      <a:pt x="2040" y="1459"/>
                    </a:lnTo>
                    <a:lnTo>
                      <a:pt x="2034" y="1455"/>
                    </a:lnTo>
                    <a:lnTo>
                      <a:pt x="2034" y="1455"/>
                    </a:lnTo>
                    <a:lnTo>
                      <a:pt x="2032" y="1453"/>
                    </a:lnTo>
                    <a:lnTo>
                      <a:pt x="2032" y="1453"/>
                    </a:lnTo>
                    <a:lnTo>
                      <a:pt x="2032" y="1453"/>
                    </a:lnTo>
                    <a:lnTo>
                      <a:pt x="2030" y="1451"/>
                    </a:lnTo>
                    <a:lnTo>
                      <a:pt x="2026" y="1451"/>
                    </a:lnTo>
                    <a:lnTo>
                      <a:pt x="2026" y="1451"/>
                    </a:lnTo>
                    <a:lnTo>
                      <a:pt x="2016" y="1447"/>
                    </a:lnTo>
                    <a:lnTo>
                      <a:pt x="2016" y="1447"/>
                    </a:lnTo>
                    <a:lnTo>
                      <a:pt x="2012" y="1443"/>
                    </a:lnTo>
                    <a:lnTo>
                      <a:pt x="2012" y="1443"/>
                    </a:lnTo>
                    <a:lnTo>
                      <a:pt x="2012" y="1443"/>
                    </a:lnTo>
                    <a:lnTo>
                      <a:pt x="2002" y="1443"/>
                    </a:lnTo>
                    <a:lnTo>
                      <a:pt x="2002" y="1443"/>
                    </a:lnTo>
                    <a:lnTo>
                      <a:pt x="1995" y="1445"/>
                    </a:lnTo>
                    <a:lnTo>
                      <a:pt x="1995" y="1445"/>
                    </a:lnTo>
                    <a:lnTo>
                      <a:pt x="1985" y="1445"/>
                    </a:lnTo>
                    <a:lnTo>
                      <a:pt x="1985" y="1445"/>
                    </a:lnTo>
                    <a:lnTo>
                      <a:pt x="1973" y="1445"/>
                    </a:lnTo>
                    <a:lnTo>
                      <a:pt x="1973" y="1445"/>
                    </a:lnTo>
                    <a:lnTo>
                      <a:pt x="1965" y="1445"/>
                    </a:lnTo>
                    <a:lnTo>
                      <a:pt x="1963" y="1443"/>
                    </a:lnTo>
                    <a:lnTo>
                      <a:pt x="1963" y="1443"/>
                    </a:lnTo>
                    <a:lnTo>
                      <a:pt x="1963" y="1441"/>
                    </a:lnTo>
                    <a:lnTo>
                      <a:pt x="1963" y="1441"/>
                    </a:lnTo>
                    <a:lnTo>
                      <a:pt x="1951" y="1437"/>
                    </a:lnTo>
                    <a:lnTo>
                      <a:pt x="1951" y="1437"/>
                    </a:lnTo>
                    <a:lnTo>
                      <a:pt x="1937" y="1421"/>
                    </a:lnTo>
                    <a:lnTo>
                      <a:pt x="1937" y="1421"/>
                    </a:lnTo>
                    <a:lnTo>
                      <a:pt x="1933" y="1419"/>
                    </a:lnTo>
                    <a:lnTo>
                      <a:pt x="1931" y="1417"/>
                    </a:lnTo>
                    <a:lnTo>
                      <a:pt x="1931" y="1417"/>
                    </a:lnTo>
                    <a:lnTo>
                      <a:pt x="1923" y="1413"/>
                    </a:lnTo>
                    <a:lnTo>
                      <a:pt x="1919" y="1407"/>
                    </a:lnTo>
                    <a:lnTo>
                      <a:pt x="1919" y="1407"/>
                    </a:lnTo>
                    <a:lnTo>
                      <a:pt x="1915" y="1401"/>
                    </a:lnTo>
                    <a:lnTo>
                      <a:pt x="1915" y="1401"/>
                    </a:lnTo>
                    <a:lnTo>
                      <a:pt x="1909" y="1399"/>
                    </a:lnTo>
                    <a:lnTo>
                      <a:pt x="1909" y="1399"/>
                    </a:lnTo>
                    <a:lnTo>
                      <a:pt x="1904" y="1401"/>
                    </a:lnTo>
                    <a:lnTo>
                      <a:pt x="1904" y="1395"/>
                    </a:lnTo>
                    <a:lnTo>
                      <a:pt x="1904" y="1395"/>
                    </a:lnTo>
                    <a:lnTo>
                      <a:pt x="1890" y="1395"/>
                    </a:lnTo>
                    <a:lnTo>
                      <a:pt x="1890" y="1395"/>
                    </a:lnTo>
                    <a:lnTo>
                      <a:pt x="1880" y="1397"/>
                    </a:lnTo>
                    <a:lnTo>
                      <a:pt x="1878" y="1397"/>
                    </a:lnTo>
                    <a:lnTo>
                      <a:pt x="1878" y="1395"/>
                    </a:lnTo>
                    <a:lnTo>
                      <a:pt x="1878" y="1395"/>
                    </a:lnTo>
                    <a:lnTo>
                      <a:pt x="1880" y="1389"/>
                    </a:lnTo>
                    <a:lnTo>
                      <a:pt x="1884" y="1387"/>
                    </a:lnTo>
                    <a:lnTo>
                      <a:pt x="1884" y="1387"/>
                    </a:lnTo>
                    <a:lnTo>
                      <a:pt x="1888" y="1383"/>
                    </a:lnTo>
                    <a:lnTo>
                      <a:pt x="1890" y="1381"/>
                    </a:lnTo>
                    <a:lnTo>
                      <a:pt x="1888" y="1379"/>
                    </a:lnTo>
                    <a:lnTo>
                      <a:pt x="1888" y="1379"/>
                    </a:lnTo>
                    <a:lnTo>
                      <a:pt x="1874" y="1377"/>
                    </a:lnTo>
                    <a:lnTo>
                      <a:pt x="1860" y="1373"/>
                    </a:lnTo>
                    <a:lnTo>
                      <a:pt x="1860" y="1373"/>
                    </a:lnTo>
                    <a:lnTo>
                      <a:pt x="1858" y="1373"/>
                    </a:lnTo>
                    <a:lnTo>
                      <a:pt x="1856" y="1370"/>
                    </a:lnTo>
                    <a:lnTo>
                      <a:pt x="1854" y="1368"/>
                    </a:lnTo>
                    <a:lnTo>
                      <a:pt x="1854" y="1368"/>
                    </a:lnTo>
                    <a:lnTo>
                      <a:pt x="1852" y="1366"/>
                    </a:lnTo>
                    <a:lnTo>
                      <a:pt x="1850" y="1366"/>
                    </a:lnTo>
                    <a:lnTo>
                      <a:pt x="1852" y="1364"/>
                    </a:lnTo>
                    <a:lnTo>
                      <a:pt x="1852" y="1364"/>
                    </a:lnTo>
                    <a:lnTo>
                      <a:pt x="1858" y="1362"/>
                    </a:lnTo>
                    <a:lnTo>
                      <a:pt x="1864" y="1358"/>
                    </a:lnTo>
                    <a:lnTo>
                      <a:pt x="1864" y="1358"/>
                    </a:lnTo>
                    <a:lnTo>
                      <a:pt x="1862" y="1354"/>
                    </a:lnTo>
                    <a:lnTo>
                      <a:pt x="1860" y="1352"/>
                    </a:lnTo>
                    <a:lnTo>
                      <a:pt x="1858" y="1350"/>
                    </a:lnTo>
                    <a:lnTo>
                      <a:pt x="1858" y="1350"/>
                    </a:lnTo>
                    <a:lnTo>
                      <a:pt x="1848" y="1352"/>
                    </a:lnTo>
                    <a:lnTo>
                      <a:pt x="1844" y="1352"/>
                    </a:lnTo>
                    <a:lnTo>
                      <a:pt x="1840" y="1354"/>
                    </a:lnTo>
                    <a:lnTo>
                      <a:pt x="1840" y="1354"/>
                    </a:lnTo>
                    <a:lnTo>
                      <a:pt x="1836" y="1360"/>
                    </a:lnTo>
                    <a:lnTo>
                      <a:pt x="1836" y="1360"/>
                    </a:lnTo>
                    <a:lnTo>
                      <a:pt x="1830" y="1362"/>
                    </a:lnTo>
                    <a:lnTo>
                      <a:pt x="1824" y="1362"/>
                    </a:lnTo>
                    <a:lnTo>
                      <a:pt x="1814" y="1366"/>
                    </a:lnTo>
                    <a:lnTo>
                      <a:pt x="1814" y="1366"/>
                    </a:lnTo>
                    <a:lnTo>
                      <a:pt x="1807" y="1366"/>
                    </a:lnTo>
                    <a:lnTo>
                      <a:pt x="1801" y="1364"/>
                    </a:lnTo>
                    <a:lnTo>
                      <a:pt x="1801" y="1364"/>
                    </a:lnTo>
                    <a:lnTo>
                      <a:pt x="1799" y="1360"/>
                    </a:lnTo>
                    <a:lnTo>
                      <a:pt x="1795" y="1358"/>
                    </a:lnTo>
                    <a:lnTo>
                      <a:pt x="1793" y="1358"/>
                    </a:lnTo>
                    <a:lnTo>
                      <a:pt x="1793" y="1358"/>
                    </a:lnTo>
                    <a:lnTo>
                      <a:pt x="1779" y="1360"/>
                    </a:lnTo>
                    <a:lnTo>
                      <a:pt x="1779" y="1360"/>
                    </a:lnTo>
                    <a:lnTo>
                      <a:pt x="1769" y="1358"/>
                    </a:lnTo>
                    <a:lnTo>
                      <a:pt x="1761" y="1354"/>
                    </a:lnTo>
                    <a:lnTo>
                      <a:pt x="1761" y="1354"/>
                    </a:lnTo>
                    <a:lnTo>
                      <a:pt x="1751" y="1342"/>
                    </a:lnTo>
                    <a:lnTo>
                      <a:pt x="1745" y="1338"/>
                    </a:lnTo>
                    <a:lnTo>
                      <a:pt x="1745" y="1338"/>
                    </a:lnTo>
                    <a:lnTo>
                      <a:pt x="1735" y="1340"/>
                    </a:lnTo>
                    <a:lnTo>
                      <a:pt x="1735" y="1340"/>
                    </a:lnTo>
                    <a:lnTo>
                      <a:pt x="1731" y="1340"/>
                    </a:lnTo>
                    <a:lnTo>
                      <a:pt x="1725" y="1342"/>
                    </a:lnTo>
                    <a:lnTo>
                      <a:pt x="1725" y="1342"/>
                    </a:lnTo>
                    <a:lnTo>
                      <a:pt x="1719" y="1348"/>
                    </a:lnTo>
                    <a:lnTo>
                      <a:pt x="1714" y="1350"/>
                    </a:lnTo>
                    <a:lnTo>
                      <a:pt x="1714" y="1350"/>
                    </a:lnTo>
                    <a:lnTo>
                      <a:pt x="1706" y="1354"/>
                    </a:lnTo>
                    <a:lnTo>
                      <a:pt x="1704" y="1356"/>
                    </a:lnTo>
                    <a:lnTo>
                      <a:pt x="1702" y="1356"/>
                    </a:lnTo>
                    <a:lnTo>
                      <a:pt x="1702" y="1356"/>
                    </a:lnTo>
                    <a:lnTo>
                      <a:pt x="1710" y="1368"/>
                    </a:lnTo>
                    <a:lnTo>
                      <a:pt x="1710" y="1368"/>
                    </a:lnTo>
                    <a:lnTo>
                      <a:pt x="1712" y="1370"/>
                    </a:lnTo>
                    <a:lnTo>
                      <a:pt x="1712" y="1375"/>
                    </a:lnTo>
                    <a:lnTo>
                      <a:pt x="1712" y="1377"/>
                    </a:lnTo>
                    <a:lnTo>
                      <a:pt x="1712" y="1377"/>
                    </a:lnTo>
                    <a:lnTo>
                      <a:pt x="1710" y="1381"/>
                    </a:lnTo>
                    <a:lnTo>
                      <a:pt x="1710" y="1385"/>
                    </a:lnTo>
                    <a:lnTo>
                      <a:pt x="1710" y="1385"/>
                    </a:lnTo>
                    <a:lnTo>
                      <a:pt x="1704" y="1387"/>
                    </a:lnTo>
                    <a:lnTo>
                      <a:pt x="1700" y="1387"/>
                    </a:lnTo>
                    <a:lnTo>
                      <a:pt x="1700" y="1387"/>
                    </a:lnTo>
                    <a:lnTo>
                      <a:pt x="1698" y="1383"/>
                    </a:lnTo>
                    <a:lnTo>
                      <a:pt x="1696" y="1379"/>
                    </a:lnTo>
                    <a:lnTo>
                      <a:pt x="1696" y="1379"/>
                    </a:lnTo>
                    <a:lnTo>
                      <a:pt x="1694" y="1381"/>
                    </a:lnTo>
                    <a:lnTo>
                      <a:pt x="1692" y="1377"/>
                    </a:lnTo>
                    <a:lnTo>
                      <a:pt x="1692" y="1377"/>
                    </a:lnTo>
                    <a:lnTo>
                      <a:pt x="1690" y="1373"/>
                    </a:lnTo>
                    <a:lnTo>
                      <a:pt x="1690" y="1368"/>
                    </a:lnTo>
                    <a:lnTo>
                      <a:pt x="1690" y="1368"/>
                    </a:lnTo>
                    <a:lnTo>
                      <a:pt x="1692" y="1364"/>
                    </a:lnTo>
                    <a:lnTo>
                      <a:pt x="1694" y="1360"/>
                    </a:lnTo>
                    <a:lnTo>
                      <a:pt x="1694" y="1360"/>
                    </a:lnTo>
                    <a:lnTo>
                      <a:pt x="1694" y="1360"/>
                    </a:lnTo>
                    <a:lnTo>
                      <a:pt x="1694" y="1362"/>
                    </a:lnTo>
                    <a:lnTo>
                      <a:pt x="1696" y="1360"/>
                    </a:lnTo>
                    <a:lnTo>
                      <a:pt x="1696" y="1360"/>
                    </a:lnTo>
                    <a:lnTo>
                      <a:pt x="1698" y="1348"/>
                    </a:lnTo>
                    <a:lnTo>
                      <a:pt x="1696" y="1344"/>
                    </a:lnTo>
                    <a:lnTo>
                      <a:pt x="1696" y="1340"/>
                    </a:lnTo>
                    <a:lnTo>
                      <a:pt x="1696" y="1340"/>
                    </a:lnTo>
                    <a:lnTo>
                      <a:pt x="1696" y="1336"/>
                    </a:lnTo>
                    <a:lnTo>
                      <a:pt x="1696" y="1336"/>
                    </a:lnTo>
                    <a:lnTo>
                      <a:pt x="1696" y="1336"/>
                    </a:lnTo>
                    <a:lnTo>
                      <a:pt x="1696" y="1336"/>
                    </a:lnTo>
                    <a:lnTo>
                      <a:pt x="1702" y="1332"/>
                    </a:lnTo>
                    <a:lnTo>
                      <a:pt x="1706" y="1328"/>
                    </a:lnTo>
                    <a:lnTo>
                      <a:pt x="1706" y="1328"/>
                    </a:lnTo>
                    <a:lnTo>
                      <a:pt x="1706" y="1326"/>
                    </a:lnTo>
                    <a:lnTo>
                      <a:pt x="1704" y="1326"/>
                    </a:lnTo>
                    <a:lnTo>
                      <a:pt x="1698" y="1326"/>
                    </a:lnTo>
                    <a:lnTo>
                      <a:pt x="1698" y="1326"/>
                    </a:lnTo>
                    <a:lnTo>
                      <a:pt x="1692" y="1330"/>
                    </a:lnTo>
                    <a:lnTo>
                      <a:pt x="1686" y="1338"/>
                    </a:lnTo>
                    <a:lnTo>
                      <a:pt x="1686" y="1338"/>
                    </a:lnTo>
                    <a:lnTo>
                      <a:pt x="1680" y="1346"/>
                    </a:lnTo>
                    <a:lnTo>
                      <a:pt x="1674" y="1348"/>
                    </a:lnTo>
                    <a:lnTo>
                      <a:pt x="1674" y="1348"/>
                    </a:lnTo>
                    <a:lnTo>
                      <a:pt x="1670" y="1350"/>
                    </a:lnTo>
                    <a:lnTo>
                      <a:pt x="1666" y="1348"/>
                    </a:lnTo>
                    <a:lnTo>
                      <a:pt x="1666" y="1348"/>
                    </a:lnTo>
                    <a:lnTo>
                      <a:pt x="1660" y="1346"/>
                    </a:lnTo>
                    <a:lnTo>
                      <a:pt x="1658" y="1346"/>
                    </a:lnTo>
                    <a:lnTo>
                      <a:pt x="1656" y="1346"/>
                    </a:lnTo>
                    <a:lnTo>
                      <a:pt x="1656" y="1346"/>
                    </a:lnTo>
                    <a:lnTo>
                      <a:pt x="1652" y="1348"/>
                    </a:lnTo>
                    <a:lnTo>
                      <a:pt x="1646" y="1350"/>
                    </a:lnTo>
                    <a:lnTo>
                      <a:pt x="1646" y="1350"/>
                    </a:lnTo>
                    <a:lnTo>
                      <a:pt x="1642" y="1352"/>
                    </a:lnTo>
                    <a:lnTo>
                      <a:pt x="1640" y="1352"/>
                    </a:lnTo>
                    <a:lnTo>
                      <a:pt x="1636" y="1354"/>
                    </a:lnTo>
                    <a:lnTo>
                      <a:pt x="1636" y="1354"/>
                    </a:lnTo>
                    <a:lnTo>
                      <a:pt x="1634" y="1360"/>
                    </a:lnTo>
                    <a:lnTo>
                      <a:pt x="1632" y="1366"/>
                    </a:lnTo>
                    <a:lnTo>
                      <a:pt x="1632" y="1366"/>
                    </a:lnTo>
                    <a:lnTo>
                      <a:pt x="1632" y="1370"/>
                    </a:lnTo>
                    <a:lnTo>
                      <a:pt x="1632" y="1373"/>
                    </a:lnTo>
                    <a:lnTo>
                      <a:pt x="1630" y="1375"/>
                    </a:lnTo>
                    <a:lnTo>
                      <a:pt x="1630" y="1375"/>
                    </a:lnTo>
                    <a:lnTo>
                      <a:pt x="1623" y="1381"/>
                    </a:lnTo>
                    <a:lnTo>
                      <a:pt x="1623" y="1381"/>
                    </a:lnTo>
                    <a:lnTo>
                      <a:pt x="1617" y="1385"/>
                    </a:lnTo>
                    <a:lnTo>
                      <a:pt x="1613" y="1391"/>
                    </a:lnTo>
                    <a:lnTo>
                      <a:pt x="1613" y="1391"/>
                    </a:lnTo>
                    <a:lnTo>
                      <a:pt x="1609" y="1399"/>
                    </a:lnTo>
                    <a:lnTo>
                      <a:pt x="1609" y="1399"/>
                    </a:lnTo>
                    <a:lnTo>
                      <a:pt x="1605" y="1403"/>
                    </a:lnTo>
                    <a:lnTo>
                      <a:pt x="1605" y="1403"/>
                    </a:lnTo>
                    <a:lnTo>
                      <a:pt x="1601" y="1399"/>
                    </a:lnTo>
                    <a:lnTo>
                      <a:pt x="1599" y="1395"/>
                    </a:lnTo>
                    <a:lnTo>
                      <a:pt x="1599" y="1393"/>
                    </a:lnTo>
                    <a:lnTo>
                      <a:pt x="1599" y="1393"/>
                    </a:lnTo>
                    <a:lnTo>
                      <a:pt x="1595" y="1391"/>
                    </a:lnTo>
                    <a:lnTo>
                      <a:pt x="1589" y="1389"/>
                    </a:lnTo>
                    <a:lnTo>
                      <a:pt x="1589" y="1389"/>
                    </a:lnTo>
                    <a:lnTo>
                      <a:pt x="1583" y="1383"/>
                    </a:lnTo>
                    <a:lnTo>
                      <a:pt x="1581" y="1381"/>
                    </a:lnTo>
                    <a:lnTo>
                      <a:pt x="1577" y="1379"/>
                    </a:lnTo>
                    <a:lnTo>
                      <a:pt x="1577" y="1379"/>
                    </a:lnTo>
                    <a:lnTo>
                      <a:pt x="1569" y="1377"/>
                    </a:lnTo>
                    <a:lnTo>
                      <a:pt x="1565" y="1375"/>
                    </a:lnTo>
                    <a:lnTo>
                      <a:pt x="1561" y="1377"/>
                    </a:lnTo>
                    <a:lnTo>
                      <a:pt x="1561" y="1377"/>
                    </a:lnTo>
                    <a:lnTo>
                      <a:pt x="1547" y="1385"/>
                    </a:lnTo>
                    <a:lnTo>
                      <a:pt x="1547" y="1385"/>
                    </a:lnTo>
                    <a:lnTo>
                      <a:pt x="1543" y="1387"/>
                    </a:lnTo>
                    <a:lnTo>
                      <a:pt x="1539" y="1389"/>
                    </a:lnTo>
                    <a:lnTo>
                      <a:pt x="1539" y="1389"/>
                    </a:lnTo>
                    <a:lnTo>
                      <a:pt x="1530" y="1387"/>
                    </a:lnTo>
                    <a:lnTo>
                      <a:pt x="1526" y="1385"/>
                    </a:lnTo>
                    <a:lnTo>
                      <a:pt x="1526" y="1385"/>
                    </a:lnTo>
                    <a:lnTo>
                      <a:pt x="1518" y="1381"/>
                    </a:lnTo>
                    <a:lnTo>
                      <a:pt x="1512" y="1381"/>
                    </a:lnTo>
                    <a:lnTo>
                      <a:pt x="1506" y="1381"/>
                    </a:lnTo>
                    <a:lnTo>
                      <a:pt x="1500" y="1381"/>
                    </a:lnTo>
                    <a:lnTo>
                      <a:pt x="1500" y="1381"/>
                    </a:lnTo>
                    <a:lnTo>
                      <a:pt x="1500" y="1377"/>
                    </a:lnTo>
                    <a:lnTo>
                      <a:pt x="1500" y="1377"/>
                    </a:lnTo>
                    <a:lnTo>
                      <a:pt x="1498" y="1373"/>
                    </a:lnTo>
                    <a:lnTo>
                      <a:pt x="1496" y="1370"/>
                    </a:lnTo>
                    <a:lnTo>
                      <a:pt x="1496" y="1370"/>
                    </a:lnTo>
                    <a:lnTo>
                      <a:pt x="1494" y="1366"/>
                    </a:lnTo>
                    <a:lnTo>
                      <a:pt x="1494" y="1366"/>
                    </a:lnTo>
                    <a:lnTo>
                      <a:pt x="1488" y="1360"/>
                    </a:lnTo>
                    <a:lnTo>
                      <a:pt x="1488" y="1360"/>
                    </a:lnTo>
                    <a:lnTo>
                      <a:pt x="1486" y="1356"/>
                    </a:lnTo>
                    <a:lnTo>
                      <a:pt x="1486" y="1354"/>
                    </a:lnTo>
                    <a:lnTo>
                      <a:pt x="1488" y="1352"/>
                    </a:lnTo>
                    <a:lnTo>
                      <a:pt x="1488" y="1352"/>
                    </a:lnTo>
                    <a:lnTo>
                      <a:pt x="1488" y="1352"/>
                    </a:lnTo>
                    <a:lnTo>
                      <a:pt x="1488" y="1352"/>
                    </a:lnTo>
                    <a:lnTo>
                      <a:pt x="1488" y="1348"/>
                    </a:lnTo>
                    <a:lnTo>
                      <a:pt x="1488" y="1348"/>
                    </a:lnTo>
                    <a:lnTo>
                      <a:pt x="1482" y="1342"/>
                    </a:lnTo>
                    <a:lnTo>
                      <a:pt x="1482" y="1342"/>
                    </a:lnTo>
                    <a:lnTo>
                      <a:pt x="1482" y="1338"/>
                    </a:lnTo>
                    <a:lnTo>
                      <a:pt x="1484" y="1336"/>
                    </a:lnTo>
                    <a:lnTo>
                      <a:pt x="1484" y="1336"/>
                    </a:lnTo>
                    <a:lnTo>
                      <a:pt x="1484" y="1334"/>
                    </a:lnTo>
                    <a:lnTo>
                      <a:pt x="1484" y="1332"/>
                    </a:lnTo>
                    <a:lnTo>
                      <a:pt x="1484" y="1332"/>
                    </a:lnTo>
                    <a:lnTo>
                      <a:pt x="1486" y="1322"/>
                    </a:lnTo>
                    <a:lnTo>
                      <a:pt x="1486" y="1322"/>
                    </a:lnTo>
                    <a:lnTo>
                      <a:pt x="1486" y="1320"/>
                    </a:lnTo>
                    <a:lnTo>
                      <a:pt x="1484" y="1318"/>
                    </a:lnTo>
                    <a:lnTo>
                      <a:pt x="1482" y="1316"/>
                    </a:lnTo>
                    <a:lnTo>
                      <a:pt x="1482" y="1316"/>
                    </a:lnTo>
                    <a:lnTo>
                      <a:pt x="1484" y="1314"/>
                    </a:lnTo>
                    <a:lnTo>
                      <a:pt x="1486" y="1308"/>
                    </a:lnTo>
                    <a:lnTo>
                      <a:pt x="1486" y="1308"/>
                    </a:lnTo>
                    <a:lnTo>
                      <a:pt x="1490" y="1300"/>
                    </a:lnTo>
                    <a:lnTo>
                      <a:pt x="1490" y="1300"/>
                    </a:lnTo>
                    <a:lnTo>
                      <a:pt x="1490" y="1298"/>
                    </a:lnTo>
                    <a:lnTo>
                      <a:pt x="1490" y="1296"/>
                    </a:lnTo>
                    <a:lnTo>
                      <a:pt x="1490" y="1296"/>
                    </a:lnTo>
                    <a:lnTo>
                      <a:pt x="1492" y="1290"/>
                    </a:lnTo>
                    <a:lnTo>
                      <a:pt x="1492" y="1290"/>
                    </a:lnTo>
                    <a:lnTo>
                      <a:pt x="1492" y="1286"/>
                    </a:lnTo>
                    <a:lnTo>
                      <a:pt x="1492" y="1282"/>
                    </a:lnTo>
                    <a:lnTo>
                      <a:pt x="1492" y="1282"/>
                    </a:lnTo>
                    <a:lnTo>
                      <a:pt x="1490" y="1280"/>
                    </a:lnTo>
                    <a:lnTo>
                      <a:pt x="1488" y="1280"/>
                    </a:lnTo>
                    <a:lnTo>
                      <a:pt x="1488" y="1280"/>
                    </a:lnTo>
                    <a:lnTo>
                      <a:pt x="1488" y="1278"/>
                    </a:lnTo>
                    <a:lnTo>
                      <a:pt x="1486" y="1275"/>
                    </a:lnTo>
                    <a:lnTo>
                      <a:pt x="1484" y="1273"/>
                    </a:lnTo>
                    <a:lnTo>
                      <a:pt x="1484" y="1273"/>
                    </a:lnTo>
                    <a:lnTo>
                      <a:pt x="1474" y="1267"/>
                    </a:lnTo>
                    <a:lnTo>
                      <a:pt x="1474" y="1267"/>
                    </a:lnTo>
                    <a:lnTo>
                      <a:pt x="1470" y="1267"/>
                    </a:lnTo>
                    <a:lnTo>
                      <a:pt x="1468" y="1265"/>
                    </a:lnTo>
                    <a:lnTo>
                      <a:pt x="1468" y="1265"/>
                    </a:lnTo>
                    <a:lnTo>
                      <a:pt x="1464" y="1265"/>
                    </a:lnTo>
                    <a:lnTo>
                      <a:pt x="1456" y="1263"/>
                    </a:lnTo>
                    <a:lnTo>
                      <a:pt x="1456" y="1263"/>
                    </a:lnTo>
                    <a:lnTo>
                      <a:pt x="1446" y="1263"/>
                    </a:lnTo>
                    <a:lnTo>
                      <a:pt x="1435" y="1265"/>
                    </a:lnTo>
                    <a:lnTo>
                      <a:pt x="1435" y="1265"/>
                    </a:lnTo>
                    <a:lnTo>
                      <a:pt x="1405" y="1267"/>
                    </a:lnTo>
                    <a:lnTo>
                      <a:pt x="1405" y="1267"/>
                    </a:lnTo>
                    <a:lnTo>
                      <a:pt x="1405" y="1267"/>
                    </a:lnTo>
                    <a:lnTo>
                      <a:pt x="1397" y="1265"/>
                    </a:lnTo>
                    <a:lnTo>
                      <a:pt x="1397" y="1265"/>
                    </a:lnTo>
                    <a:lnTo>
                      <a:pt x="1397" y="1265"/>
                    </a:lnTo>
                    <a:lnTo>
                      <a:pt x="1397" y="1265"/>
                    </a:lnTo>
                    <a:lnTo>
                      <a:pt x="1397" y="1261"/>
                    </a:lnTo>
                    <a:lnTo>
                      <a:pt x="1397" y="1261"/>
                    </a:lnTo>
                    <a:lnTo>
                      <a:pt x="1397" y="1257"/>
                    </a:lnTo>
                    <a:lnTo>
                      <a:pt x="1397" y="1257"/>
                    </a:lnTo>
                    <a:lnTo>
                      <a:pt x="1397" y="1255"/>
                    </a:lnTo>
                    <a:lnTo>
                      <a:pt x="1399" y="1255"/>
                    </a:lnTo>
                    <a:lnTo>
                      <a:pt x="1399" y="1255"/>
                    </a:lnTo>
                    <a:lnTo>
                      <a:pt x="1403" y="1249"/>
                    </a:lnTo>
                    <a:lnTo>
                      <a:pt x="1403" y="1249"/>
                    </a:lnTo>
                    <a:lnTo>
                      <a:pt x="1403" y="1247"/>
                    </a:lnTo>
                    <a:lnTo>
                      <a:pt x="1403" y="1243"/>
                    </a:lnTo>
                    <a:lnTo>
                      <a:pt x="1403" y="1243"/>
                    </a:lnTo>
                    <a:lnTo>
                      <a:pt x="1403" y="1241"/>
                    </a:lnTo>
                    <a:lnTo>
                      <a:pt x="1403" y="1239"/>
                    </a:lnTo>
                    <a:lnTo>
                      <a:pt x="1403" y="1239"/>
                    </a:lnTo>
                    <a:lnTo>
                      <a:pt x="1405" y="1231"/>
                    </a:lnTo>
                    <a:lnTo>
                      <a:pt x="1405" y="1231"/>
                    </a:lnTo>
                    <a:lnTo>
                      <a:pt x="1407" y="1227"/>
                    </a:lnTo>
                    <a:lnTo>
                      <a:pt x="1413" y="1223"/>
                    </a:lnTo>
                    <a:lnTo>
                      <a:pt x="1413" y="1223"/>
                    </a:lnTo>
                    <a:lnTo>
                      <a:pt x="1417" y="1219"/>
                    </a:lnTo>
                    <a:lnTo>
                      <a:pt x="1417" y="1215"/>
                    </a:lnTo>
                    <a:lnTo>
                      <a:pt x="1417" y="1215"/>
                    </a:lnTo>
                    <a:lnTo>
                      <a:pt x="1417" y="1215"/>
                    </a:lnTo>
                    <a:lnTo>
                      <a:pt x="1417" y="1215"/>
                    </a:lnTo>
                    <a:lnTo>
                      <a:pt x="1419" y="1213"/>
                    </a:lnTo>
                    <a:lnTo>
                      <a:pt x="1417" y="1211"/>
                    </a:lnTo>
                    <a:lnTo>
                      <a:pt x="1417" y="1209"/>
                    </a:lnTo>
                    <a:lnTo>
                      <a:pt x="1415" y="1205"/>
                    </a:lnTo>
                    <a:lnTo>
                      <a:pt x="1415" y="1205"/>
                    </a:lnTo>
                    <a:lnTo>
                      <a:pt x="1413" y="1191"/>
                    </a:lnTo>
                    <a:lnTo>
                      <a:pt x="1413" y="1191"/>
                    </a:lnTo>
                    <a:lnTo>
                      <a:pt x="1415" y="1187"/>
                    </a:lnTo>
                    <a:lnTo>
                      <a:pt x="1417" y="1182"/>
                    </a:lnTo>
                    <a:lnTo>
                      <a:pt x="1417" y="1182"/>
                    </a:lnTo>
                    <a:lnTo>
                      <a:pt x="1425" y="1176"/>
                    </a:lnTo>
                    <a:lnTo>
                      <a:pt x="1425" y="1176"/>
                    </a:lnTo>
                    <a:lnTo>
                      <a:pt x="1433" y="1172"/>
                    </a:lnTo>
                    <a:lnTo>
                      <a:pt x="1433" y="1172"/>
                    </a:lnTo>
                    <a:lnTo>
                      <a:pt x="1435" y="1170"/>
                    </a:lnTo>
                    <a:lnTo>
                      <a:pt x="1435" y="1168"/>
                    </a:lnTo>
                    <a:lnTo>
                      <a:pt x="1435" y="1164"/>
                    </a:lnTo>
                    <a:lnTo>
                      <a:pt x="1435" y="1164"/>
                    </a:lnTo>
                    <a:lnTo>
                      <a:pt x="1433" y="1162"/>
                    </a:lnTo>
                    <a:lnTo>
                      <a:pt x="1431" y="1162"/>
                    </a:lnTo>
                    <a:lnTo>
                      <a:pt x="1421" y="1160"/>
                    </a:lnTo>
                    <a:lnTo>
                      <a:pt x="1421" y="1160"/>
                    </a:lnTo>
                    <a:lnTo>
                      <a:pt x="1413" y="1160"/>
                    </a:lnTo>
                    <a:lnTo>
                      <a:pt x="1407" y="1162"/>
                    </a:lnTo>
                    <a:lnTo>
                      <a:pt x="1407" y="1162"/>
                    </a:lnTo>
                    <a:lnTo>
                      <a:pt x="1401" y="1164"/>
                    </a:lnTo>
                    <a:lnTo>
                      <a:pt x="1393" y="1164"/>
                    </a:lnTo>
                    <a:lnTo>
                      <a:pt x="1393" y="1164"/>
                    </a:lnTo>
                    <a:lnTo>
                      <a:pt x="1385" y="1166"/>
                    </a:lnTo>
                    <a:lnTo>
                      <a:pt x="1379" y="1168"/>
                    </a:lnTo>
                    <a:lnTo>
                      <a:pt x="1379" y="1168"/>
                    </a:lnTo>
                    <a:lnTo>
                      <a:pt x="1373" y="1178"/>
                    </a:lnTo>
                    <a:lnTo>
                      <a:pt x="1373" y="1178"/>
                    </a:lnTo>
                    <a:lnTo>
                      <a:pt x="1373" y="1189"/>
                    </a:lnTo>
                    <a:lnTo>
                      <a:pt x="1373" y="1189"/>
                    </a:lnTo>
                    <a:lnTo>
                      <a:pt x="1369" y="1197"/>
                    </a:lnTo>
                    <a:lnTo>
                      <a:pt x="1369" y="1197"/>
                    </a:lnTo>
                    <a:lnTo>
                      <a:pt x="1365" y="1201"/>
                    </a:lnTo>
                    <a:lnTo>
                      <a:pt x="1361" y="1205"/>
                    </a:lnTo>
                    <a:lnTo>
                      <a:pt x="1361" y="1205"/>
                    </a:lnTo>
                    <a:lnTo>
                      <a:pt x="1359" y="1203"/>
                    </a:lnTo>
                    <a:lnTo>
                      <a:pt x="1359" y="1201"/>
                    </a:lnTo>
                    <a:lnTo>
                      <a:pt x="1357" y="1203"/>
                    </a:lnTo>
                    <a:lnTo>
                      <a:pt x="1357" y="1203"/>
                    </a:lnTo>
                    <a:lnTo>
                      <a:pt x="1351" y="1215"/>
                    </a:lnTo>
                    <a:lnTo>
                      <a:pt x="1351" y="1215"/>
                    </a:lnTo>
                    <a:lnTo>
                      <a:pt x="1349" y="1217"/>
                    </a:lnTo>
                    <a:lnTo>
                      <a:pt x="1344" y="1219"/>
                    </a:lnTo>
                    <a:lnTo>
                      <a:pt x="1344" y="1219"/>
                    </a:lnTo>
                    <a:lnTo>
                      <a:pt x="1336" y="1221"/>
                    </a:lnTo>
                    <a:lnTo>
                      <a:pt x="1330" y="1221"/>
                    </a:lnTo>
                    <a:lnTo>
                      <a:pt x="1324" y="1219"/>
                    </a:lnTo>
                    <a:lnTo>
                      <a:pt x="1324" y="1219"/>
                    </a:lnTo>
                    <a:lnTo>
                      <a:pt x="1316" y="1219"/>
                    </a:lnTo>
                    <a:lnTo>
                      <a:pt x="1314" y="1219"/>
                    </a:lnTo>
                    <a:lnTo>
                      <a:pt x="1314" y="1219"/>
                    </a:lnTo>
                    <a:lnTo>
                      <a:pt x="1302" y="1221"/>
                    </a:lnTo>
                    <a:lnTo>
                      <a:pt x="1302" y="1221"/>
                    </a:lnTo>
                    <a:lnTo>
                      <a:pt x="1294" y="1221"/>
                    </a:lnTo>
                    <a:lnTo>
                      <a:pt x="1288" y="1221"/>
                    </a:lnTo>
                    <a:lnTo>
                      <a:pt x="1288" y="1221"/>
                    </a:lnTo>
                    <a:lnTo>
                      <a:pt x="1276" y="1213"/>
                    </a:lnTo>
                    <a:lnTo>
                      <a:pt x="1276" y="1213"/>
                    </a:lnTo>
                    <a:lnTo>
                      <a:pt x="1272" y="1209"/>
                    </a:lnTo>
                    <a:lnTo>
                      <a:pt x="1268" y="1205"/>
                    </a:lnTo>
                    <a:lnTo>
                      <a:pt x="1268" y="1205"/>
                    </a:lnTo>
                    <a:lnTo>
                      <a:pt x="1264" y="1199"/>
                    </a:lnTo>
                    <a:lnTo>
                      <a:pt x="1258" y="1189"/>
                    </a:lnTo>
                    <a:lnTo>
                      <a:pt x="1258" y="1189"/>
                    </a:lnTo>
                    <a:lnTo>
                      <a:pt x="1254" y="1182"/>
                    </a:lnTo>
                    <a:lnTo>
                      <a:pt x="1249" y="1178"/>
                    </a:lnTo>
                    <a:lnTo>
                      <a:pt x="1249" y="1178"/>
                    </a:lnTo>
                    <a:lnTo>
                      <a:pt x="1245" y="1174"/>
                    </a:lnTo>
                    <a:lnTo>
                      <a:pt x="1245" y="1168"/>
                    </a:lnTo>
                    <a:lnTo>
                      <a:pt x="1245" y="1168"/>
                    </a:lnTo>
                    <a:lnTo>
                      <a:pt x="1241" y="1154"/>
                    </a:lnTo>
                    <a:lnTo>
                      <a:pt x="1241" y="1154"/>
                    </a:lnTo>
                    <a:lnTo>
                      <a:pt x="1243" y="1144"/>
                    </a:lnTo>
                    <a:lnTo>
                      <a:pt x="1243" y="1136"/>
                    </a:lnTo>
                    <a:lnTo>
                      <a:pt x="1243" y="1136"/>
                    </a:lnTo>
                    <a:lnTo>
                      <a:pt x="1243" y="1134"/>
                    </a:lnTo>
                    <a:lnTo>
                      <a:pt x="1241" y="1132"/>
                    </a:lnTo>
                    <a:lnTo>
                      <a:pt x="1237" y="1130"/>
                    </a:lnTo>
                    <a:lnTo>
                      <a:pt x="1237" y="1130"/>
                    </a:lnTo>
                    <a:lnTo>
                      <a:pt x="1237" y="1126"/>
                    </a:lnTo>
                    <a:lnTo>
                      <a:pt x="1235" y="1120"/>
                    </a:lnTo>
                    <a:lnTo>
                      <a:pt x="1235" y="1120"/>
                    </a:lnTo>
                    <a:lnTo>
                      <a:pt x="1235" y="1118"/>
                    </a:lnTo>
                    <a:lnTo>
                      <a:pt x="1233" y="1114"/>
                    </a:lnTo>
                    <a:lnTo>
                      <a:pt x="1231" y="1108"/>
                    </a:lnTo>
                    <a:lnTo>
                      <a:pt x="1231" y="1108"/>
                    </a:lnTo>
                    <a:lnTo>
                      <a:pt x="1233" y="1104"/>
                    </a:lnTo>
                    <a:lnTo>
                      <a:pt x="1235" y="1098"/>
                    </a:lnTo>
                    <a:lnTo>
                      <a:pt x="1235" y="1098"/>
                    </a:lnTo>
                    <a:lnTo>
                      <a:pt x="1237" y="1092"/>
                    </a:lnTo>
                    <a:lnTo>
                      <a:pt x="1239" y="1087"/>
                    </a:lnTo>
                    <a:lnTo>
                      <a:pt x="1239" y="1087"/>
                    </a:lnTo>
                    <a:lnTo>
                      <a:pt x="1245" y="1081"/>
                    </a:lnTo>
                    <a:lnTo>
                      <a:pt x="1245" y="1081"/>
                    </a:lnTo>
                    <a:lnTo>
                      <a:pt x="1247" y="1079"/>
                    </a:lnTo>
                    <a:lnTo>
                      <a:pt x="1247" y="1077"/>
                    </a:lnTo>
                    <a:lnTo>
                      <a:pt x="1247" y="1075"/>
                    </a:lnTo>
                    <a:lnTo>
                      <a:pt x="1247" y="1075"/>
                    </a:lnTo>
                    <a:lnTo>
                      <a:pt x="1247" y="1075"/>
                    </a:lnTo>
                    <a:lnTo>
                      <a:pt x="1245" y="1071"/>
                    </a:lnTo>
                    <a:lnTo>
                      <a:pt x="1243" y="1067"/>
                    </a:lnTo>
                    <a:lnTo>
                      <a:pt x="1243" y="1067"/>
                    </a:lnTo>
                    <a:lnTo>
                      <a:pt x="1239" y="1053"/>
                    </a:lnTo>
                    <a:lnTo>
                      <a:pt x="1239" y="1053"/>
                    </a:lnTo>
                    <a:lnTo>
                      <a:pt x="1237" y="1047"/>
                    </a:lnTo>
                    <a:lnTo>
                      <a:pt x="1237" y="1043"/>
                    </a:lnTo>
                    <a:lnTo>
                      <a:pt x="1239" y="1041"/>
                    </a:lnTo>
                    <a:lnTo>
                      <a:pt x="1239" y="1041"/>
                    </a:lnTo>
                    <a:lnTo>
                      <a:pt x="1247" y="1035"/>
                    </a:lnTo>
                    <a:lnTo>
                      <a:pt x="1247" y="1035"/>
                    </a:lnTo>
                    <a:lnTo>
                      <a:pt x="1247" y="1035"/>
                    </a:lnTo>
                    <a:lnTo>
                      <a:pt x="1247" y="1033"/>
                    </a:lnTo>
                    <a:lnTo>
                      <a:pt x="1247" y="1031"/>
                    </a:lnTo>
                    <a:lnTo>
                      <a:pt x="1247" y="1031"/>
                    </a:lnTo>
                    <a:lnTo>
                      <a:pt x="1251" y="1029"/>
                    </a:lnTo>
                    <a:lnTo>
                      <a:pt x="1258" y="1025"/>
                    </a:lnTo>
                    <a:lnTo>
                      <a:pt x="1258" y="1025"/>
                    </a:lnTo>
                    <a:lnTo>
                      <a:pt x="1272" y="1021"/>
                    </a:lnTo>
                    <a:lnTo>
                      <a:pt x="1272" y="1021"/>
                    </a:lnTo>
                    <a:lnTo>
                      <a:pt x="1286" y="1011"/>
                    </a:lnTo>
                    <a:lnTo>
                      <a:pt x="1286" y="1011"/>
                    </a:lnTo>
                    <a:lnTo>
                      <a:pt x="1304" y="1005"/>
                    </a:lnTo>
                    <a:lnTo>
                      <a:pt x="1304" y="1005"/>
                    </a:lnTo>
                    <a:lnTo>
                      <a:pt x="1310" y="1003"/>
                    </a:lnTo>
                    <a:lnTo>
                      <a:pt x="1316" y="1001"/>
                    </a:lnTo>
                    <a:lnTo>
                      <a:pt x="1316" y="1001"/>
                    </a:lnTo>
                    <a:lnTo>
                      <a:pt x="1320" y="1003"/>
                    </a:lnTo>
                    <a:lnTo>
                      <a:pt x="1324" y="1005"/>
                    </a:lnTo>
                    <a:lnTo>
                      <a:pt x="1324" y="1005"/>
                    </a:lnTo>
                    <a:lnTo>
                      <a:pt x="1328" y="1005"/>
                    </a:lnTo>
                    <a:lnTo>
                      <a:pt x="1336" y="1003"/>
                    </a:lnTo>
                    <a:lnTo>
                      <a:pt x="1336" y="1003"/>
                    </a:lnTo>
                    <a:lnTo>
                      <a:pt x="1338" y="1001"/>
                    </a:lnTo>
                    <a:lnTo>
                      <a:pt x="1340" y="1001"/>
                    </a:lnTo>
                    <a:lnTo>
                      <a:pt x="1340" y="1001"/>
                    </a:lnTo>
                    <a:lnTo>
                      <a:pt x="1342" y="1003"/>
                    </a:lnTo>
                    <a:lnTo>
                      <a:pt x="1344" y="1003"/>
                    </a:lnTo>
                    <a:lnTo>
                      <a:pt x="1342" y="1005"/>
                    </a:lnTo>
                    <a:lnTo>
                      <a:pt x="1344" y="1005"/>
                    </a:lnTo>
                    <a:lnTo>
                      <a:pt x="1344" y="1005"/>
                    </a:lnTo>
                    <a:lnTo>
                      <a:pt x="1351" y="1005"/>
                    </a:lnTo>
                    <a:lnTo>
                      <a:pt x="1351" y="1005"/>
                    </a:lnTo>
                    <a:lnTo>
                      <a:pt x="1355" y="1007"/>
                    </a:lnTo>
                    <a:lnTo>
                      <a:pt x="1361" y="1013"/>
                    </a:lnTo>
                    <a:lnTo>
                      <a:pt x="1361" y="1013"/>
                    </a:lnTo>
                    <a:lnTo>
                      <a:pt x="1367" y="1015"/>
                    </a:lnTo>
                    <a:lnTo>
                      <a:pt x="1367" y="1015"/>
                    </a:lnTo>
                    <a:lnTo>
                      <a:pt x="1371" y="1015"/>
                    </a:lnTo>
                    <a:lnTo>
                      <a:pt x="1373" y="1013"/>
                    </a:lnTo>
                    <a:lnTo>
                      <a:pt x="1373" y="1013"/>
                    </a:lnTo>
                    <a:lnTo>
                      <a:pt x="1377" y="1009"/>
                    </a:lnTo>
                    <a:lnTo>
                      <a:pt x="1377" y="1009"/>
                    </a:lnTo>
                    <a:lnTo>
                      <a:pt x="1383" y="1011"/>
                    </a:lnTo>
                    <a:lnTo>
                      <a:pt x="1383" y="1011"/>
                    </a:lnTo>
                    <a:lnTo>
                      <a:pt x="1383" y="1013"/>
                    </a:lnTo>
                    <a:lnTo>
                      <a:pt x="1381" y="1017"/>
                    </a:lnTo>
                    <a:lnTo>
                      <a:pt x="1381" y="1017"/>
                    </a:lnTo>
                    <a:lnTo>
                      <a:pt x="1381" y="1019"/>
                    </a:lnTo>
                    <a:lnTo>
                      <a:pt x="1385" y="1017"/>
                    </a:lnTo>
                    <a:lnTo>
                      <a:pt x="1385" y="1017"/>
                    </a:lnTo>
                    <a:lnTo>
                      <a:pt x="1389" y="1017"/>
                    </a:lnTo>
                    <a:lnTo>
                      <a:pt x="1389" y="1017"/>
                    </a:lnTo>
                    <a:lnTo>
                      <a:pt x="1389" y="1013"/>
                    </a:lnTo>
                    <a:lnTo>
                      <a:pt x="1385" y="1007"/>
                    </a:lnTo>
                    <a:lnTo>
                      <a:pt x="1385" y="1007"/>
                    </a:lnTo>
                    <a:lnTo>
                      <a:pt x="1383" y="1007"/>
                    </a:lnTo>
                    <a:lnTo>
                      <a:pt x="1381" y="1005"/>
                    </a:lnTo>
                    <a:lnTo>
                      <a:pt x="1381" y="1005"/>
                    </a:lnTo>
                    <a:lnTo>
                      <a:pt x="1381" y="1001"/>
                    </a:lnTo>
                    <a:lnTo>
                      <a:pt x="1381" y="999"/>
                    </a:lnTo>
                    <a:lnTo>
                      <a:pt x="1381" y="999"/>
                    </a:lnTo>
                    <a:lnTo>
                      <a:pt x="1381" y="999"/>
                    </a:lnTo>
                    <a:lnTo>
                      <a:pt x="1381" y="995"/>
                    </a:lnTo>
                    <a:lnTo>
                      <a:pt x="1381" y="995"/>
                    </a:lnTo>
                    <a:lnTo>
                      <a:pt x="1385" y="995"/>
                    </a:lnTo>
                    <a:lnTo>
                      <a:pt x="1389" y="995"/>
                    </a:lnTo>
                    <a:lnTo>
                      <a:pt x="1389" y="995"/>
                    </a:lnTo>
                    <a:lnTo>
                      <a:pt x="1397" y="992"/>
                    </a:lnTo>
                    <a:lnTo>
                      <a:pt x="1397" y="992"/>
                    </a:lnTo>
                    <a:lnTo>
                      <a:pt x="1397" y="990"/>
                    </a:lnTo>
                    <a:lnTo>
                      <a:pt x="1401" y="988"/>
                    </a:lnTo>
                    <a:lnTo>
                      <a:pt x="1401" y="988"/>
                    </a:lnTo>
                    <a:lnTo>
                      <a:pt x="1405" y="988"/>
                    </a:lnTo>
                    <a:lnTo>
                      <a:pt x="1407" y="990"/>
                    </a:lnTo>
                    <a:lnTo>
                      <a:pt x="1407" y="990"/>
                    </a:lnTo>
                    <a:lnTo>
                      <a:pt x="1413" y="992"/>
                    </a:lnTo>
                    <a:lnTo>
                      <a:pt x="1419" y="990"/>
                    </a:lnTo>
                    <a:lnTo>
                      <a:pt x="1419" y="990"/>
                    </a:lnTo>
                    <a:lnTo>
                      <a:pt x="1431" y="988"/>
                    </a:lnTo>
                    <a:lnTo>
                      <a:pt x="1431" y="988"/>
                    </a:lnTo>
                    <a:lnTo>
                      <a:pt x="1437" y="988"/>
                    </a:lnTo>
                    <a:lnTo>
                      <a:pt x="1442" y="990"/>
                    </a:lnTo>
                    <a:lnTo>
                      <a:pt x="1442" y="990"/>
                    </a:lnTo>
                    <a:lnTo>
                      <a:pt x="1448" y="992"/>
                    </a:lnTo>
                    <a:lnTo>
                      <a:pt x="1452" y="997"/>
                    </a:lnTo>
                    <a:lnTo>
                      <a:pt x="1452" y="997"/>
                    </a:lnTo>
                    <a:lnTo>
                      <a:pt x="1460" y="1001"/>
                    </a:lnTo>
                    <a:lnTo>
                      <a:pt x="1460" y="1001"/>
                    </a:lnTo>
                    <a:lnTo>
                      <a:pt x="1466" y="1003"/>
                    </a:lnTo>
                    <a:lnTo>
                      <a:pt x="1472" y="1001"/>
                    </a:lnTo>
                    <a:lnTo>
                      <a:pt x="1472" y="1001"/>
                    </a:lnTo>
                    <a:lnTo>
                      <a:pt x="1474" y="1001"/>
                    </a:lnTo>
                    <a:lnTo>
                      <a:pt x="1474" y="999"/>
                    </a:lnTo>
                    <a:lnTo>
                      <a:pt x="1474" y="995"/>
                    </a:lnTo>
                    <a:lnTo>
                      <a:pt x="1474" y="995"/>
                    </a:lnTo>
                    <a:lnTo>
                      <a:pt x="1480" y="995"/>
                    </a:lnTo>
                    <a:lnTo>
                      <a:pt x="1480" y="995"/>
                    </a:lnTo>
                    <a:lnTo>
                      <a:pt x="1484" y="999"/>
                    </a:lnTo>
                    <a:lnTo>
                      <a:pt x="1488" y="1003"/>
                    </a:lnTo>
                    <a:lnTo>
                      <a:pt x="1488" y="1003"/>
                    </a:lnTo>
                    <a:lnTo>
                      <a:pt x="1494" y="1009"/>
                    </a:lnTo>
                    <a:lnTo>
                      <a:pt x="1494" y="1009"/>
                    </a:lnTo>
                    <a:lnTo>
                      <a:pt x="1500" y="1015"/>
                    </a:lnTo>
                    <a:lnTo>
                      <a:pt x="1500" y="1015"/>
                    </a:lnTo>
                    <a:lnTo>
                      <a:pt x="1502" y="1017"/>
                    </a:lnTo>
                    <a:lnTo>
                      <a:pt x="1502" y="1019"/>
                    </a:lnTo>
                    <a:lnTo>
                      <a:pt x="1502" y="1019"/>
                    </a:lnTo>
                    <a:lnTo>
                      <a:pt x="1504" y="1021"/>
                    </a:lnTo>
                    <a:lnTo>
                      <a:pt x="1504" y="1023"/>
                    </a:lnTo>
                    <a:lnTo>
                      <a:pt x="1502" y="1025"/>
                    </a:lnTo>
                    <a:lnTo>
                      <a:pt x="1502" y="1025"/>
                    </a:lnTo>
                    <a:lnTo>
                      <a:pt x="1502" y="1033"/>
                    </a:lnTo>
                    <a:lnTo>
                      <a:pt x="1502" y="1033"/>
                    </a:lnTo>
                    <a:lnTo>
                      <a:pt x="1502" y="1041"/>
                    </a:lnTo>
                    <a:lnTo>
                      <a:pt x="1502" y="1041"/>
                    </a:lnTo>
                    <a:lnTo>
                      <a:pt x="1504" y="1043"/>
                    </a:lnTo>
                    <a:lnTo>
                      <a:pt x="1504" y="1041"/>
                    </a:lnTo>
                    <a:lnTo>
                      <a:pt x="1504" y="1041"/>
                    </a:lnTo>
                    <a:lnTo>
                      <a:pt x="1508" y="1039"/>
                    </a:lnTo>
                    <a:lnTo>
                      <a:pt x="1508" y="1039"/>
                    </a:lnTo>
                    <a:lnTo>
                      <a:pt x="1510" y="1037"/>
                    </a:lnTo>
                    <a:lnTo>
                      <a:pt x="1510" y="1041"/>
                    </a:lnTo>
                    <a:lnTo>
                      <a:pt x="1510" y="1041"/>
                    </a:lnTo>
                    <a:lnTo>
                      <a:pt x="1510" y="1041"/>
                    </a:lnTo>
                    <a:lnTo>
                      <a:pt x="1508" y="1043"/>
                    </a:lnTo>
                    <a:lnTo>
                      <a:pt x="1508" y="1043"/>
                    </a:lnTo>
                    <a:lnTo>
                      <a:pt x="1508" y="1047"/>
                    </a:lnTo>
                    <a:lnTo>
                      <a:pt x="1508" y="1047"/>
                    </a:lnTo>
                    <a:lnTo>
                      <a:pt x="1510" y="1053"/>
                    </a:lnTo>
                    <a:lnTo>
                      <a:pt x="1510" y="1053"/>
                    </a:lnTo>
                    <a:lnTo>
                      <a:pt x="1510" y="1055"/>
                    </a:lnTo>
                    <a:lnTo>
                      <a:pt x="1516" y="1057"/>
                    </a:lnTo>
                    <a:lnTo>
                      <a:pt x="1516" y="1057"/>
                    </a:lnTo>
                    <a:lnTo>
                      <a:pt x="1516" y="1057"/>
                    </a:lnTo>
                    <a:lnTo>
                      <a:pt x="1516" y="1059"/>
                    </a:lnTo>
                    <a:lnTo>
                      <a:pt x="1516" y="1061"/>
                    </a:lnTo>
                    <a:lnTo>
                      <a:pt x="1516" y="1061"/>
                    </a:lnTo>
                    <a:lnTo>
                      <a:pt x="1518" y="1063"/>
                    </a:lnTo>
                    <a:lnTo>
                      <a:pt x="1528" y="1073"/>
                    </a:lnTo>
                    <a:lnTo>
                      <a:pt x="1528" y="1073"/>
                    </a:lnTo>
                    <a:lnTo>
                      <a:pt x="1528" y="1077"/>
                    </a:lnTo>
                    <a:lnTo>
                      <a:pt x="1530" y="1077"/>
                    </a:lnTo>
                    <a:lnTo>
                      <a:pt x="1530" y="1077"/>
                    </a:lnTo>
                    <a:lnTo>
                      <a:pt x="1533" y="1085"/>
                    </a:lnTo>
                    <a:lnTo>
                      <a:pt x="1533" y="1087"/>
                    </a:lnTo>
                    <a:lnTo>
                      <a:pt x="1533" y="1087"/>
                    </a:lnTo>
                    <a:lnTo>
                      <a:pt x="1533" y="1090"/>
                    </a:lnTo>
                    <a:lnTo>
                      <a:pt x="1533" y="1090"/>
                    </a:lnTo>
                    <a:lnTo>
                      <a:pt x="1533" y="1092"/>
                    </a:lnTo>
                    <a:lnTo>
                      <a:pt x="1533" y="1092"/>
                    </a:lnTo>
                    <a:lnTo>
                      <a:pt x="1533" y="1092"/>
                    </a:lnTo>
                    <a:lnTo>
                      <a:pt x="1535" y="1092"/>
                    </a:lnTo>
                    <a:lnTo>
                      <a:pt x="1539" y="1092"/>
                    </a:lnTo>
                    <a:lnTo>
                      <a:pt x="1539" y="1092"/>
                    </a:lnTo>
                    <a:lnTo>
                      <a:pt x="1541" y="1092"/>
                    </a:lnTo>
                    <a:lnTo>
                      <a:pt x="1541" y="1090"/>
                    </a:lnTo>
                    <a:lnTo>
                      <a:pt x="1541" y="1085"/>
                    </a:lnTo>
                    <a:lnTo>
                      <a:pt x="1541" y="1085"/>
                    </a:lnTo>
                    <a:lnTo>
                      <a:pt x="1543" y="1083"/>
                    </a:lnTo>
                    <a:lnTo>
                      <a:pt x="1543" y="1083"/>
                    </a:lnTo>
                    <a:lnTo>
                      <a:pt x="1545" y="1079"/>
                    </a:lnTo>
                    <a:lnTo>
                      <a:pt x="1545" y="1079"/>
                    </a:lnTo>
                    <a:lnTo>
                      <a:pt x="1547" y="1077"/>
                    </a:lnTo>
                    <a:lnTo>
                      <a:pt x="1547" y="1077"/>
                    </a:lnTo>
                    <a:lnTo>
                      <a:pt x="1547" y="1071"/>
                    </a:lnTo>
                    <a:lnTo>
                      <a:pt x="1547" y="1071"/>
                    </a:lnTo>
                    <a:lnTo>
                      <a:pt x="1549" y="1065"/>
                    </a:lnTo>
                    <a:lnTo>
                      <a:pt x="1549" y="1065"/>
                    </a:lnTo>
                    <a:lnTo>
                      <a:pt x="1549" y="1063"/>
                    </a:lnTo>
                    <a:lnTo>
                      <a:pt x="1549" y="1061"/>
                    </a:lnTo>
                    <a:lnTo>
                      <a:pt x="1549" y="1061"/>
                    </a:lnTo>
                    <a:lnTo>
                      <a:pt x="1549" y="1059"/>
                    </a:lnTo>
                    <a:lnTo>
                      <a:pt x="1549" y="1059"/>
                    </a:lnTo>
                    <a:lnTo>
                      <a:pt x="1549" y="1057"/>
                    </a:lnTo>
                    <a:lnTo>
                      <a:pt x="1549" y="1057"/>
                    </a:lnTo>
                    <a:lnTo>
                      <a:pt x="1547" y="1053"/>
                    </a:lnTo>
                    <a:lnTo>
                      <a:pt x="1547" y="1053"/>
                    </a:lnTo>
                    <a:lnTo>
                      <a:pt x="1549" y="1055"/>
                    </a:lnTo>
                    <a:lnTo>
                      <a:pt x="1549" y="1055"/>
                    </a:lnTo>
                    <a:lnTo>
                      <a:pt x="1549" y="1055"/>
                    </a:lnTo>
                    <a:lnTo>
                      <a:pt x="1549" y="1053"/>
                    </a:lnTo>
                    <a:lnTo>
                      <a:pt x="1549" y="1053"/>
                    </a:lnTo>
                    <a:lnTo>
                      <a:pt x="1547" y="1045"/>
                    </a:lnTo>
                    <a:lnTo>
                      <a:pt x="1545" y="1041"/>
                    </a:lnTo>
                    <a:lnTo>
                      <a:pt x="1545" y="1041"/>
                    </a:lnTo>
                    <a:lnTo>
                      <a:pt x="1543" y="1035"/>
                    </a:lnTo>
                    <a:lnTo>
                      <a:pt x="1543" y="1035"/>
                    </a:lnTo>
                    <a:lnTo>
                      <a:pt x="1541" y="1033"/>
                    </a:lnTo>
                    <a:lnTo>
                      <a:pt x="1541" y="1031"/>
                    </a:lnTo>
                    <a:lnTo>
                      <a:pt x="1539" y="1029"/>
                    </a:lnTo>
                    <a:lnTo>
                      <a:pt x="1539" y="1029"/>
                    </a:lnTo>
                    <a:lnTo>
                      <a:pt x="1541" y="1029"/>
                    </a:lnTo>
                    <a:lnTo>
                      <a:pt x="1541" y="1029"/>
                    </a:lnTo>
                    <a:lnTo>
                      <a:pt x="1537" y="1025"/>
                    </a:lnTo>
                    <a:lnTo>
                      <a:pt x="1533" y="1017"/>
                    </a:lnTo>
                    <a:lnTo>
                      <a:pt x="1533" y="1017"/>
                    </a:lnTo>
                    <a:lnTo>
                      <a:pt x="1528" y="1009"/>
                    </a:lnTo>
                    <a:lnTo>
                      <a:pt x="1528" y="1009"/>
                    </a:lnTo>
                    <a:lnTo>
                      <a:pt x="1524" y="999"/>
                    </a:lnTo>
                    <a:lnTo>
                      <a:pt x="1524" y="999"/>
                    </a:lnTo>
                    <a:lnTo>
                      <a:pt x="1524" y="984"/>
                    </a:lnTo>
                    <a:lnTo>
                      <a:pt x="1524" y="972"/>
                    </a:lnTo>
                    <a:lnTo>
                      <a:pt x="1524" y="972"/>
                    </a:lnTo>
                    <a:lnTo>
                      <a:pt x="1524" y="970"/>
                    </a:lnTo>
                    <a:lnTo>
                      <a:pt x="1524" y="966"/>
                    </a:lnTo>
                    <a:lnTo>
                      <a:pt x="1524" y="964"/>
                    </a:lnTo>
                    <a:lnTo>
                      <a:pt x="1524" y="964"/>
                    </a:lnTo>
                    <a:lnTo>
                      <a:pt x="1528" y="956"/>
                    </a:lnTo>
                    <a:lnTo>
                      <a:pt x="1528" y="956"/>
                    </a:lnTo>
                    <a:lnTo>
                      <a:pt x="1533" y="952"/>
                    </a:lnTo>
                    <a:lnTo>
                      <a:pt x="1539" y="946"/>
                    </a:lnTo>
                    <a:lnTo>
                      <a:pt x="1539" y="946"/>
                    </a:lnTo>
                    <a:lnTo>
                      <a:pt x="1547" y="942"/>
                    </a:lnTo>
                    <a:lnTo>
                      <a:pt x="1557" y="938"/>
                    </a:lnTo>
                    <a:lnTo>
                      <a:pt x="1557" y="938"/>
                    </a:lnTo>
                    <a:lnTo>
                      <a:pt x="1563" y="932"/>
                    </a:lnTo>
                    <a:lnTo>
                      <a:pt x="1569" y="928"/>
                    </a:lnTo>
                    <a:lnTo>
                      <a:pt x="1569" y="928"/>
                    </a:lnTo>
                    <a:lnTo>
                      <a:pt x="1583" y="920"/>
                    </a:lnTo>
                    <a:lnTo>
                      <a:pt x="1583" y="920"/>
                    </a:lnTo>
                    <a:lnTo>
                      <a:pt x="1591" y="916"/>
                    </a:lnTo>
                    <a:lnTo>
                      <a:pt x="1597" y="910"/>
                    </a:lnTo>
                    <a:lnTo>
                      <a:pt x="1597" y="910"/>
                    </a:lnTo>
                    <a:lnTo>
                      <a:pt x="1599" y="908"/>
                    </a:lnTo>
                    <a:lnTo>
                      <a:pt x="1601" y="904"/>
                    </a:lnTo>
                    <a:lnTo>
                      <a:pt x="1601" y="902"/>
                    </a:lnTo>
                    <a:lnTo>
                      <a:pt x="1603" y="897"/>
                    </a:lnTo>
                    <a:lnTo>
                      <a:pt x="1603" y="897"/>
                    </a:lnTo>
                    <a:lnTo>
                      <a:pt x="1607" y="895"/>
                    </a:lnTo>
                    <a:lnTo>
                      <a:pt x="1611" y="893"/>
                    </a:lnTo>
                    <a:lnTo>
                      <a:pt x="1611" y="893"/>
                    </a:lnTo>
                    <a:lnTo>
                      <a:pt x="1615" y="891"/>
                    </a:lnTo>
                    <a:lnTo>
                      <a:pt x="1617" y="889"/>
                    </a:lnTo>
                    <a:lnTo>
                      <a:pt x="1617" y="883"/>
                    </a:lnTo>
                    <a:lnTo>
                      <a:pt x="1617" y="883"/>
                    </a:lnTo>
                    <a:lnTo>
                      <a:pt x="1617" y="879"/>
                    </a:lnTo>
                    <a:lnTo>
                      <a:pt x="1617" y="879"/>
                    </a:lnTo>
                    <a:lnTo>
                      <a:pt x="1613" y="881"/>
                    </a:lnTo>
                    <a:lnTo>
                      <a:pt x="1611" y="879"/>
                    </a:lnTo>
                    <a:lnTo>
                      <a:pt x="1611" y="879"/>
                    </a:lnTo>
                    <a:lnTo>
                      <a:pt x="1609" y="879"/>
                    </a:lnTo>
                    <a:lnTo>
                      <a:pt x="1609" y="877"/>
                    </a:lnTo>
                    <a:lnTo>
                      <a:pt x="1613" y="877"/>
                    </a:lnTo>
                    <a:lnTo>
                      <a:pt x="1613" y="877"/>
                    </a:lnTo>
                    <a:lnTo>
                      <a:pt x="1617" y="873"/>
                    </a:lnTo>
                    <a:lnTo>
                      <a:pt x="1617" y="873"/>
                    </a:lnTo>
                    <a:lnTo>
                      <a:pt x="1619" y="871"/>
                    </a:lnTo>
                    <a:lnTo>
                      <a:pt x="1619" y="869"/>
                    </a:lnTo>
                    <a:lnTo>
                      <a:pt x="1619" y="869"/>
                    </a:lnTo>
                    <a:lnTo>
                      <a:pt x="1619" y="867"/>
                    </a:lnTo>
                    <a:lnTo>
                      <a:pt x="1619" y="867"/>
                    </a:lnTo>
                    <a:lnTo>
                      <a:pt x="1615" y="867"/>
                    </a:lnTo>
                    <a:lnTo>
                      <a:pt x="1615" y="867"/>
                    </a:lnTo>
                    <a:lnTo>
                      <a:pt x="1611" y="865"/>
                    </a:lnTo>
                    <a:lnTo>
                      <a:pt x="1605" y="861"/>
                    </a:lnTo>
                    <a:lnTo>
                      <a:pt x="1605" y="861"/>
                    </a:lnTo>
                    <a:lnTo>
                      <a:pt x="1607" y="859"/>
                    </a:lnTo>
                    <a:lnTo>
                      <a:pt x="1609" y="857"/>
                    </a:lnTo>
                    <a:lnTo>
                      <a:pt x="1609" y="855"/>
                    </a:lnTo>
                    <a:lnTo>
                      <a:pt x="1609" y="855"/>
                    </a:lnTo>
                    <a:lnTo>
                      <a:pt x="1607" y="853"/>
                    </a:lnTo>
                    <a:lnTo>
                      <a:pt x="1607" y="847"/>
                    </a:lnTo>
                    <a:lnTo>
                      <a:pt x="1607" y="847"/>
                    </a:lnTo>
                    <a:lnTo>
                      <a:pt x="1607" y="845"/>
                    </a:lnTo>
                    <a:lnTo>
                      <a:pt x="1605" y="845"/>
                    </a:lnTo>
                    <a:lnTo>
                      <a:pt x="1601" y="841"/>
                    </a:lnTo>
                    <a:lnTo>
                      <a:pt x="1601" y="841"/>
                    </a:lnTo>
                    <a:lnTo>
                      <a:pt x="1599" y="835"/>
                    </a:lnTo>
                    <a:lnTo>
                      <a:pt x="1599" y="829"/>
                    </a:lnTo>
                    <a:lnTo>
                      <a:pt x="1599" y="829"/>
                    </a:lnTo>
                    <a:lnTo>
                      <a:pt x="1599" y="829"/>
                    </a:lnTo>
                    <a:lnTo>
                      <a:pt x="1601" y="831"/>
                    </a:lnTo>
                    <a:lnTo>
                      <a:pt x="1605" y="833"/>
                    </a:lnTo>
                    <a:lnTo>
                      <a:pt x="1605" y="833"/>
                    </a:lnTo>
                    <a:lnTo>
                      <a:pt x="1607" y="833"/>
                    </a:lnTo>
                    <a:lnTo>
                      <a:pt x="1607" y="831"/>
                    </a:lnTo>
                    <a:lnTo>
                      <a:pt x="1609" y="825"/>
                    </a:lnTo>
                    <a:lnTo>
                      <a:pt x="1609" y="825"/>
                    </a:lnTo>
                    <a:lnTo>
                      <a:pt x="1613" y="813"/>
                    </a:lnTo>
                    <a:lnTo>
                      <a:pt x="1613" y="813"/>
                    </a:lnTo>
                    <a:lnTo>
                      <a:pt x="1615" y="811"/>
                    </a:lnTo>
                    <a:lnTo>
                      <a:pt x="1617" y="809"/>
                    </a:lnTo>
                    <a:lnTo>
                      <a:pt x="1621" y="809"/>
                    </a:lnTo>
                    <a:lnTo>
                      <a:pt x="1621" y="809"/>
                    </a:lnTo>
                    <a:lnTo>
                      <a:pt x="1623" y="809"/>
                    </a:lnTo>
                    <a:lnTo>
                      <a:pt x="1623" y="811"/>
                    </a:lnTo>
                    <a:lnTo>
                      <a:pt x="1623" y="811"/>
                    </a:lnTo>
                    <a:lnTo>
                      <a:pt x="1621" y="821"/>
                    </a:lnTo>
                    <a:lnTo>
                      <a:pt x="1621" y="821"/>
                    </a:lnTo>
                    <a:lnTo>
                      <a:pt x="1621" y="833"/>
                    </a:lnTo>
                    <a:lnTo>
                      <a:pt x="1621" y="833"/>
                    </a:lnTo>
                    <a:lnTo>
                      <a:pt x="1626" y="839"/>
                    </a:lnTo>
                    <a:lnTo>
                      <a:pt x="1632" y="841"/>
                    </a:lnTo>
                    <a:lnTo>
                      <a:pt x="1632" y="841"/>
                    </a:lnTo>
                    <a:lnTo>
                      <a:pt x="1634" y="839"/>
                    </a:lnTo>
                    <a:lnTo>
                      <a:pt x="1636" y="837"/>
                    </a:lnTo>
                    <a:lnTo>
                      <a:pt x="1638" y="831"/>
                    </a:lnTo>
                    <a:lnTo>
                      <a:pt x="1638" y="831"/>
                    </a:lnTo>
                    <a:lnTo>
                      <a:pt x="1638" y="825"/>
                    </a:lnTo>
                    <a:lnTo>
                      <a:pt x="1638" y="819"/>
                    </a:lnTo>
                    <a:lnTo>
                      <a:pt x="1636" y="807"/>
                    </a:lnTo>
                    <a:lnTo>
                      <a:pt x="1636" y="807"/>
                    </a:lnTo>
                    <a:lnTo>
                      <a:pt x="1638" y="811"/>
                    </a:lnTo>
                    <a:lnTo>
                      <a:pt x="1638" y="815"/>
                    </a:lnTo>
                    <a:lnTo>
                      <a:pt x="1638" y="815"/>
                    </a:lnTo>
                    <a:lnTo>
                      <a:pt x="1640" y="817"/>
                    </a:lnTo>
                    <a:lnTo>
                      <a:pt x="1644" y="815"/>
                    </a:lnTo>
                    <a:lnTo>
                      <a:pt x="1644" y="815"/>
                    </a:lnTo>
                    <a:lnTo>
                      <a:pt x="1650" y="804"/>
                    </a:lnTo>
                    <a:lnTo>
                      <a:pt x="1650" y="804"/>
                    </a:lnTo>
                    <a:lnTo>
                      <a:pt x="1654" y="800"/>
                    </a:lnTo>
                    <a:lnTo>
                      <a:pt x="1654" y="794"/>
                    </a:lnTo>
                    <a:lnTo>
                      <a:pt x="1654" y="794"/>
                    </a:lnTo>
                    <a:lnTo>
                      <a:pt x="1654" y="790"/>
                    </a:lnTo>
                    <a:lnTo>
                      <a:pt x="1652" y="784"/>
                    </a:lnTo>
                    <a:lnTo>
                      <a:pt x="1652" y="784"/>
                    </a:lnTo>
                    <a:lnTo>
                      <a:pt x="1656" y="780"/>
                    </a:lnTo>
                    <a:lnTo>
                      <a:pt x="1662" y="776"/>
                    </a:lnTo>
                    <a:lnTo>
                      <a:pt x="1662" y="776"/>
                    </a:lnTo>
                    <a:lnTo>
                      <a:pt x="1668" y="776"/>
                    </a:lnTo>
                    <a:lnTo>
                      <a:pt x="1678" y="774"/>
                    </a:lnTo>
                    <a:lnTo>
                      <a:pt x="1678" y="774"/>
                    </a:lnTo>
                    <a:lnTo>
                      <a:pt x="1680" y="774"/>
                    </a:lnTo>
                    <a:lnTo>
                      <a:pt x="1682" y="774"/>
                    </a:lnTo>
                    <a:lnTo>
                      <a:pt x="1682" y="776"/>
                    </a:lnTo>
                    <a:lnTo>
                      <a:pt x="1686" y="776"/>
                    </a:lnTo>
                    <a:lnTo>
                      <a:pt x="1686" y="776"/>
                    </a:lnTo>
                    <a:lnTo>
                      <a:pt x="1692" y="776"/>
                    </a:lnTo>
                    <a:lnTo>
                      <a:pt x="1698" y="772"/>
                    </a:lnTo>
                    <a:lnTo>
                      <a:pt x="1698" y="772"/>
                    </a:lnTo>
                    <a:lnTo>
                      <a:pt x="1702" y="770"/>
                    </a:lnTo>
                    <a:lnTo>
                      <a:pt x="1708" y="770"/>
                    </a:lnTo>
                    <a:lnTo>
                      <a:pt x="1708" y="770"/>
                    </a:lnTo>
                    <a:lnTo>
                      <a:pt x="1712" y="768"/>
                    </a:lnTo>
                    <a:lnTo>
                      <a:pt x="1714" y="768"/>
                    </a:lnTo>
                    <a:lnTo>
                      <a:pt x="1714" y="768"/>
                    </a:lnTo>
                    <a:lnTo>
                      <a:pt x="1719" y="764"/>
                    </a:lnTo>
                    <a:lnTo>
                      <a:pt x="1721" y="756"/>
                    </a:lnTo>
                    <a:lnTo>
                      <a:pt x="1721" y="756"/>
                    </a:lnTo>
                    <a:lnTo>
                      <a:pt x="1721" y="754"/>
                    </a:lnTo>
                    <a:lnTo>
                      <a:pt x="1719" y="754"/>
                    </a:lnTo>
                    <a:lnTo>
                      <a:pt x="1716" y="754"/>
                    </a:lnTo>
                    <a:lnTo>
                      <a:pt x="1716" y="754"/>
                    </a:lnTo>
                    <a:lnTo>
                      <a:pt x="1714" y="752"/>
                    </a:lnTo>
                    <a:lnTo>
                      <a:pt x="1712" y="750"/>
                    </a:lnTo>
                    <a:lnTo>
                      <a:pt x="1712" y="750"/>
                    </a:lnTo>
                    <a:lnTo>
                      <a:pt x="1710" y="740"/>
                    </a:lnTo>
                    <a:lnTo>
                      <a:pt x="1710" y="740"/>
                    </a:lnTo>
                    <a:lnTo>
                      <a:pt x="1708" y="738"/>
                    </a:lnTo>
                    <a:lnTo>
                      <a:pt x="1710" y="736"/>
                    </a:lnTo>
                    <a:lnTo>
                      <a:pt x="1714" y="732"/>
                    </a:lnTo>
                    <a:lnTo>
                      <a:pt x="1714" y="732"/>
                    </a:lnTo>
                    <a:lnTo>
                      <a:pt x="1723" y="724"/>
                    </a:lnTo>
                    <a:lnTo>
                      <a:pt x="1723" y="724"/>
                    </a:lnTo>
                    <a:lnTo>
                      <a:pt x="1729" y="718"/>
                    </a:lnTo>
                    <a:lnTo>
                      <a:pt x="1729" y="718"/>
                    </a:lnTo>
                    <a:lnTo>
                      <a:pt x="1743" y="709"/>
                    </a:lnTo>
                    <a:lnTo>
                      <a:pt x="1743" y="709"/>
                    </a:lnTo>
                    <a:lnTo>
                      <a:pt x="1749" y="707"/>
                    </a:lnTo>
                    <a:lnTo>
                      <a:pt x="1757" y="705"/>
                    </a:lnTo>
                    <a:lnTo>
                      <a:pt x="1757" y="705"/>
                    </a:lnTo>
                    <a:lnTo>
                      <a:pt x="1761" y="703"/>
                    </a:lnTo>
                    <a:lnTo>
                      <a:pt x="1763" y="701"/>
                    </a:lnTo>
                    <a:lnTo>
                      <a:pt x="1763" y="701"/>
                    </a:lnTo>
                    <a:lnTo>
                      <a:pt x="1771" y="699"/>
                    </a:lnTo>
                    <a:lnTo>
                      <a:pt x="1771" y="699"/>
                    </a:lnTo>
                    <a:lnTo>
                      <a:pt x="1783" y="695"/>
                    </a:lnTo>
                    <a:lnTo>
                      <a:pt x="1783" y="695"/>
                    </a:lnTo>
                    <a:lnTo>
                      <a:pt x="1789" y="689"/>
                    </a:lnTo>
                    <a:lnTo>
                      <a:pt x="1789" y="689"/>
                    </a:lnTo>
                    <a:lnTo>
                      <a:pt x="1793" y="689"/>
                    </a:lnTo>
                    <a:lnTo>
                      <a:pt x="1799" y="685"/>
                    </a:lnTo>
                    <a:lnTo>
                      <a:pt x="1811" y="679"/>
                    </a:lnTo>
                    <a:lnTo>
                      <a:pt x="1811" y="679"/>
                    </a:lnTo>
                    <a:lnTo>
                      <a:pt x="1824" y="675"/>
                    </a:lnTo>
                    <a:lnTo>
                      <a:pt x="1824" y="675"/>
                    </a:lnTo>
                    <a:lnTo>
                      <a:pt x="1834" y="677"/>
                    </a:lnTo>
                    <a:lnTo>
                      <a:pt x="1834" y="677"/>
                    </a:lnTo>
                    <a:lnTo>
                      <a:pt x="1836" y="677"/>
                    </a:lnTo>
                    <a:lnTo>
                      <a:pt x="1840" y="681"/>
                    </a:lnTo>
                    <a:lnTo>
                      <a:pt x="1842" y="685"/>
                    </a:lnTo>
                    <a:lnTo>
                      <a:pt x="1842" y="691"/>
                    </a:lnTo>
                    <a:lnTo>
                      <a:pt x="1842" y="691"/>
                    </a:lnTo>
                    <a:lnTo>
                      <a:pt x="1834" y="691"/>
                    </a:lnTo>
                    <a:lnTo>
                      <a:pt x="1828" y="689"/>
                    </a:lnTo>
                    <a:lnTo>
                      <a:pt x="1824" y="687"/>
                    </a:lnTo>
                    <a:lnTo>
                      <a:pt x="1824" y="687"/>
                    </a:lnTo>
                    <a:lnTo>
                      <a:pt x="1818" y="687"/>
                    </a:lnTo>
                    <a:lnTo>
                      <a:pt x="1814" y="689"/>
                    </a:lnTo>
                    <a:lnTo>
                      <a:pt x="1809" y="691"/>
                    </a:lnTo>
                    <a:lnTo>
                      <a:pt x="1809" y="691"/>
                    </a:lnTo>
                    <a:lnTo>
                      <a:pt x="1803" y="697"/>
                    </a:lnTo>
                    <a:lnTo>
                      <a:pt x="1795" y="709"/>
                    </a:lnTo>
                    <a:lnTo>
                      <a:pt x="1795" y="709"/>
                    </a:lnTo>
                    <a:lnTo>
                      <a:pt x="1793" y="716"/>
                    </a:lnTo>
                    <a:lnTo>
                      <a:pt x="1793" y="718"/>
                    </a:lnTo>
                    <a:lnTo>
                      <a:pt x="1797" y="722"/>
                    </a:lnTo>
                    <a:lnTo>
                      <a:pt x="1809" y="722"/>
                    </a:lnTo>
                    <a:lnTo>
                      <a:pt x="1809" y="722"/>
                    </a:lnTo>
                    <a:lnTo>
                      <a:pt x="1818" y="722"/>
                    </a:lnTo>
                    <a:lnTo>
                      <a:pt x="1818" y="722"/>
                    </a:lnTo>
                    <a:lnTo>
                      <a:pt x="1818" y="722"/>
                    </a:lnTo>
                    <a:lnTo>
                      <a:pt x="1818" y="718"/>
                    </a:lnTo>
                    <a:lnTo>
                      <a:pt x="1820" y="714"/>
                    </a:lnTo>
                    <a:lnTo>
                      <a:pt x="1820" y="714"/>
                    </a:lnTo>
                    <a:lnTo>
                      <a:pt x="1822" y="709"/>
                    </a:lnTo>
                    <a:lnTo>
                      <a:pt x="1826" y="705"/>
                    </a:lnTo>
                    <a:lnTo>
                      <a:pt x="1852" y="691"/>
                    </a:lnTo>
                    <a:lnTo>
                      <a:pt x="1852" y="691"/>
                    </a:lnTo>
                    <a:lnTo>
                      <a:pt x="1854" y="687"/>
                    </a:lnTo>
                    <a:lnTo>
                      <a:pt x="1854" y="689"/>
                    </a:lnTo>
                    <a:lnTo>
                      <a:pt x="1854" y="689"/>
                    </a:lnTo>
                    <a:lnTo>
                      <a:pt x="1864" y="685"/>
                    </a:lnTo>
                    <a:lnTo>
                      <a:pt x="1856" y="689"/>
                    </a:lnTo>
                    <a:lnTo>
                      <a:pt x="1856" y="689"/>
                    </a:lnTo>
                    <a:lnTo>
                      <a:pt x="1858" y="689"/>
                    </a:lnTo>
                    <a:lnTo>
                      <a:pt x="1858" y="689"/>
                    </a:lnTo>
                    <a:lnTo>
                      <a:pt x="1868" y="689"/>
                    </a:lnTo>
                    <a:lnTo>
                      <a:pt x="1876" y="687"/>
                    </a:lnTo>
                    <a:lnTo>
                      <a:pt x="1876" y="687"/>
                    </a:lnTo>
                    <a:lnTo>
                      <a:pt x="1880" y="685"/>
                    </a:lnTo>
                    <a:lnTo>
                      <a:pt x="1882" y="683"/>
                    </a:lnTo>
                    <a:lnTo>
                      <a:pt x="1884" y="673"/>
                    </a:lnTo>
                    <a:lnTo>
                      <a:pt x="1884" y="673"/>
                    </a:lnTo>
                    <a:lnTo>
                      <a:pt x="1886" y="671"/>
                    </a:lnTo>
                    <a:lnTo>
                      <a:pt x="1892" y="665"/>
                    </a:lnTo>
                    <a:lnTo>
                      <a:pt x="1892" y="665"/>
                    </a:lnTo>
                    <a:lnTo>
                      <a:pt x="1894" y="663"/>
                    </a:lnTo>
                    <a:lnTo>
                      <a:pt x="1898" y="661"/>
                    </a:lnTo>
                    <a:lnTo>
                      <a:pt x="1898" y="661"/>
                    </a:lnTo>
                    <a:lnTo>
                      <a:pt x="1900" y="659"/>
                    </a:lnTo>
                    <a:lnTo>
                      <a:pt x="1898" y="657"/>
                    </a:lnTo>
                    <a:lnTo>
                      <a:pt x="1894" y="653"/>
                    </a:lnTo>
                    <a:lnTo>
                      <a:pt x="1894" y="653"/>
                    </a:lnTo>
                    <a:lnTo>
                      <a:pt x="1892" y="651"/>
                    </a:lnTo>
                    <a:lnTo>
                      <a:pt x="1890" y="655"/>
                    </a:lnTo>
                    <a:lnTo>
                      <a:pt x="1882" y="663"/>
                    </a:lnTo>
                    <a:lnTo>
                      <a:pt x="1882" y="663"/>
                    </a:lnTo>
                    <a:lnTo>
                      <a:pt x="1878" y="675"/>
                    </a:lnTo>
                    <a:lnTo>
                      <a:pt x="1878" y="675"/>
                    </a:lnTo>
                    <a:lnTo>
                      <a:pt x="1872" y="677"/>
                    </a:lnTo>
                    <a:lnTo>
                      <a:pt x="1862" y="675"/>
                    </a:lnTo>
                    <a:lnTo>
                      <a:pt x="1862" y="675"/>
                    </a:lnTo>
                    <a:lnTo>
                      <a:pt x="1852" y="675"/>
                    </a:lnTo>
                    <a:lnTo>
                      <a:pt x="1846" y="671"/>
                    </a:lnTo>
                    <a:lnTo>
                      <a:pt x="1846" y="671"/>
                    </a:lnTo>
                    <a:lnTo>
                      <a:pt x="1842" y="669"/>
                    </a:lnTo>
                    <a:lnTo>
                      <a:pt x="1838" y="669"/>
                    </a:lnTo>
                    <a:lnTo>
                      <a:pt x="1838" y="669"/>
                    </a:lnTo>
                    <a:lnTo>
                      <a:pt x="1832" y="667"/>
                    </a:lnTo>
                    <a:lnTo>
                      <a:pt x="1828" y="665"/>
                    </a:lnTo>
                    <a:lnTo>
                      <a:pt x="1824" y="661"/>
                    </a:lnTo>
                    <a:lnTo>
                      <a:pt x="1824" y="661"/>
                    </a:lnTo>
                    <a:lnTo>
                      <a:pt x="1822" y="657"/>
                    </a:lnTo>
                    <a:lnTo>
                      <a:pt x="1822" y="653"/>
                    </a:lnTo>
                    <a:lnTo>
                      <a:pt x="1826" y="651"/>
                    </a:lnTo>
                    <a:lnTo>
                      <a:pt x="1826" y="651"/>
                    </a:lnTo>
                    <a:lnTo>
                      <a:pt x="1822" y="651"/>
                    </a:lnTo>
                    <a:lnTo>
                      <a:pt x="1816" y="649"/>
                    </a:lnTo>
                    <a:lnTo>
                      <a:pt x="1816" y="649"/>
                    </a:lnTo>
                    <a:lnTo>
                      <a:pt x="1814" y="645"/>
                    </a:lnTo>
                    <a:lnTo>
                      <a:pt x="1814" y="639"/>
                    </a:lnTo>
                    <a:lnTo>
                      <a:pt x="1814" y="639"/>
                    </a:lnTo>
                    <a:lnTo>
                      <a:pt x="1814" y="633"/>
                    </a:lnTo>
                    <a:lnTo>
                      <a:pt x="1811" y="627"/>
                    </a:lnTo>
                    <a:lnTo>
                      <a:pt x="1811" y="627"/>
                    </a:lnTo>
                    <a:lnTo>
                      <a:pt x="1816" y="625"/>
                    </a:lnTo>
                    <a:lnTo>
                      <a:pt x="1822" y="619"/>
                    </a:lnTo>
                    <a:lnTo>
                      <a:pt x="1822" y="619"/>
                    </a:lnTo>
                    <a:lnTo>
                      <a:pt x="1828" y="610"/>
                    </a:lnTo>
                    <a:lnTo>
                      <a:pt x="1830" y="604"/>
                    </a:lnTo>
                    <a:lnTo>
                      <a:pt x="1830" y="604"/>
                    </a:lnTo>
                    <a:lnTo>
                      <a:pt x="1826" y="600"/>
                    </a:lnTo>
                    <a:lnTo>
                      <a:pt x="1822" y="596"/>
                    </a:lnTo>
                    <a:lnTo>
                      <a:pt x="1822" y="596"/>
                    </a:lnTo>
                    <a:lnTo>
                      <a:pt x="1816" y="594"/>
                    </a:lnTo>
                    <a:lnTo>
                      <a:pt x="1807" y="594"/>
                    </a:lnTo>
                    <a:lnTo>
                      <a:pt x="1807" y="594"/>
                    </a:lnTo>
                    <a:lnTo>
                      <a:pt x="1793" y="598"/>
                    </a:lnTo>
                    <a:lnTo>
                      <a:pt x="1793" y="598"/>
                    </a:lnTo>
                    <a:lnTo>
                      <a:pt x="1779" y="604"/>
                    </a:lnTo>
                    <a:lnTo>
                      <a:pt x="1779" y="604"/>
                    </a:lnTo>
                    <a:lnTo>
                      <a:pt x="1771" y="608"/>
                    </a:lnTo>
                    <a:lnTo>
                      <a:pt x="1761" y="614"/>
                    </a:lnTo>
                    <a:lnTo>
                      <a:pt x="1761" y="614"/>
                    </a:lnTo>
                    <a:lnTo>
                      <a:pt x="1753" y="619"/>
                    </a:lnTo>
                    <a:lnTo>
                      <a:pt x="1749" y="621"/>
                    </a:lnTo>
                    <a:lnTo>
                      <a:pt x="1749" y="621"/>
                    </a:lnTo>
                    <a:lnTo>
                      <a:pt x="1743" y="625"/>
                    </a:lnTo>
                    <a:lnTo>
                      <a:pt x="1737" y="631"/>
                    </a:lnTo>
                    <a:lnTo>
                      <a:pt x="1737" y="631"/>
                    </a:lnTo>
                    <a:lnTo>
                      <a:pt x="1731" y="639"/>
                    </a:lnTo>
                    <a:lnTo>
                      <a:pt x="1723" y="645"/>
                    </a:lnTo>
                    <a:lnTo>
                      <a:pt x="1723" y="645"/>
                    </a:lnTo>
                    <a:lnTo>
                      <a:pt x="1712" y="655"/>
                    </a:lnTo>
                    <a:lnTo>
                      <a:pt x="1712" y="655"/>
                    </a:lnTo>
                    <a:lnTo>
                      <a:pt x="1706" y="657"/>
                    </a:lnTo>
                    <a:lnTo>
                      <a:pt x="1704" y="657"/>
                    </a:lnTo>
                    <a:lnTo>
                      <a:pt x="1702" y="653"/>
                    </a:lnTo>
                    <a:lnTo>
                      <a:pt x="1702" y="653"/>
                    </a:lnTo>
                    <a:lnTo>
                      <a:pt x="1702" y="649"/>
                    </a:lnTo>
                    <a:lnTo>
                      <a:pt x="1702" y="647"/>
                    </a:lnTo>
                    <a:lnTo>
                      <a:pt x="1708" y="645"/>
                    </a:lnTo>
                    <a:lnTo>
                      <a:pt x="1708" y="645"/>
                    </a:lnTo>
                    <a:lnTo>
                      <a:pt x="1716" y="639"/>
                    </a:lnTo>
                    <a:lnTo>
                      <a:pt x="1729" y="629"/>
                    </a:lnTo>
                    <a:lnTo>
                      <a:pt x="1729" y="629"/>
                    </a:lnTo>
                    <a:lnTo>
                      <a:pt x="1729" y="627"/>
                    </a:lnTo>
                    <a:lnTo>
                      <a:pt x="1729" y="625"/>
                    </a:lnTo>
                    <a:lnTo>
                      <a:pt x="1725" y="621"/>
                    </a:lnTo>
                    <a:lnTo>
                      <a:pt x="1719" y="619"/>
                    </a:lnTo>
                    <a:lnTo>
                      <a:pt x="1716" y="616"/>
                    </a:lnTo>
                    <a:lnTo>
                      <a:pt x="1714" y="614"/>
                    </a:lnTo>
                    <a:lnTo>
                      <a:pt x="1714" y="614"/>
                    </a:lnTo>
                    <a:lnTo>
                      <a:pt x="1716" y="612"/>
                    </a:lnTo>
                    <a:lnTo>
                      <a:pt x="1719" y="612"/>
                    </a:lnTo>
                    <a:lnTo>
                      <a:pt x="1725" y="616"/>
                    </a:lnTo>
                    <a:lnTo>
                      <a:pt x="1725" y="616"/>
                    </a:lnTo>
                    <a:lnTo>
                      <a:pt x="1729" y="616"/>
                    </a:lnTo>
                    <a:lnTo>
                      <a:pt x="1731" y="616"/>
                    </a:lnTo>
                    <a:lnTo>
                      <a:pt x="1739" y="614"/>
                    </a:lnTo>
                    <a:lnTo>
                      <a:pt x="1739" y="614"/>
                    </a:lnTo>
                    <a:lnTo>
                      <a:pt x="1759" y="596"/>
                    </a:lnTo>
                    <a:lnTo>
                      <a:pt x="1759" y="596"/>
                    </a:lnTo>
                    <a:lnTo>
                      <a:pt x="1763" y="594"/>
                    </a:lnTo>
                    <a:lnTo>
                      <a:pt x="1765" y="594"/>
                    </a:lnTo>
                    <a:lnTo>
                      <a:pt x="1769" y="592"/>
                    </a:lnTo>
                    <a:lnTo>
                      <a:pt x="1775" y="590"/>
                    </a:lnTo>
                    <a:lnTo>
                      <a:pt x="1775" y="590"/>
                    </a:lnTo>
                    <a:lnTo>
                      <a:pt x="1777" y="588"/>
                    </a:lnTo>
                    <a:lnTo>
                      <a:pt x="1777" y="584"/>
                    </a:lnTo>
                    <a:lnTo>
                      <a:pt x="1777" y="582"/>
                    </a:lnTo>
                    <a:lnTo>
                      <a:pt x="1777" y="578"/>
                    </a:lnTo>
                    <a:lnTo>
                      <a:pt x="1777" y="578"/>
                    </a:lnTo>
                    <a:lnTo>
                      <a:pt x="1781" y="576"/>
                    </a:lnTo>
                    <a:lnTo>
                      <a:pt x="1787" y="574"/>
                    </a:lnTo>
                    <a:lnTo>
                      <a:pt x="1799" y="570"/>
                    </a:lnTo>
                    <a:lnTo>
                      <a:pt x="1799" y="570"/>
                    </a:lnTo>
                    <a:lnTo>
                      <a:pt x="1805" y="570"/>
                    </a:lnTo>
                    <a:lnTo>
                      <a:pt x="1814" y="572"/>
                    </a:lnTo>
                    <a:lnTo>
                      <a:pt x="1824" y="574"/>
                    </a:lnTo>
                    <a:lnTo>
                      <a:pt x="1832" y="572"/>
                    </a:lnTo>
                    <a:lnTo>
                      <a:pt x="1832" y="572"/>
                    </a:lnTo>
                    <a:lnTo>
                      <a:pt x="1842" y="572"/>
                    </a:lnTo>
                    <a:lnTo>
                      <a:pt x="1846" y="572"/>
                    </a:lnTo>
                    <a:lnTo>
                      <a:pt x="1848" y="570"/>
                    </a:lnTo>
                    <a:lnTo>
                      <a:pt x="1848" y="570"/>
                    </a:lnTo>
                    <a:lnTo>
                      <a:pt x="1848" y="568"/>
                    </a:lnTo>
                    <a:lnTo>
                      <a:pt x="1852" y="568"/>
                    </a:lnTo>
                    <a:lnTo>
                      <a:pt x="1860" y="568"/>
                    </a:lnTo>
                    <a:lnTo>
                      <a:pt x="1860" y="568"/>
                    </a:lnTo>
                    <a:lnTo>
                      <a:pt x="1862" y="570"/>
                    </a:lnTo>
                    <a:lnTo>
                      <a:pt x="1866" y="572"/>
                    </a:lnTo>
                    <a:lnTo>
                      <a:pt x="1872" y="574"/>
                    </a:lnTo>
                    <a:lnTo>
                      <a:pt x="1880" y="574"/>
                    </a:lnTo>
                    <a:lnTo>
                      <a:pt x="1880" y="574"/>
                    </a:lnTo>
                    <a:lnTo>
                      <a:pt x="1888" y="572"/>
                    </a:lnTo>
                    <a:lnTo>
                      <a:pt x="1898" y="568"/>
                    </a:lnTo>
                    <a:lnTo>
                      <a:pt x="1898" y="568"/>
                    </a:lnTo>
                    <a:lnTo>
                      <a:pt x="1907" y="564"/>
                    </a:lnTo>
                    <a:lnTo>
                      <a:pt x="1917" y="556"/>
                    </a:lnTo>
                    <a:lnTo>
                      <a:pt x="1917" y="556"/>
                    </a:lnTo>
                    <a:lnTo>
                      <a:pt x="1921" y="552"/>
                    </a:lnTo>
                    <a:lnTo>
                      <a:pt x="1919" y="554"/>
                    </a:lnTo>
                    <a:lnTo>
                      <a:pt x="1921" y="552"/>
                    </a:lnTo>
                    <a:lnTo>
                      <a:pt x="1921" y="552"/>
                    </a:lnTo>
                    <a:lnTo>
                      <a:pt x="1923" y="550"/>
                    </a:lnTo>
                    <a:lnTo>
                      <a:pt x="1929" y="550"/>
                    </a:lnTo>
                    <a:lnTo>
                      <a:pt x="1937" y="548"/>
                    </a:lnTo>
                    <a:lnTo>
                      <a:pt x="1949" y="544"/>
                    </a:lnTo>
                    <a:lnTo>
                      <a:pt x="1949" y="544"/>
                    </a:lnTo>
                    <a:lnTo>
                      <a:pt x="1957" y="544"/>
                    </a:lnTo>
                    <a:lnTo>
                      <a:pt x="1965" y="542"/>
                    </a:lnTo>
                    <a:lnTo>
                      <a:pt x="1965" y="542"/>
                    </a:lnTo>
                    <a:lnTo>
                      <a:pt x="1969" y="540"/>
                    </a:lnTo>
                    <a:lnTo>
                      <a:pt x="1973" y="534"/>
                    </a:lnTo>
                    <a:lnTo>
                      <a:pt x="1973" y="534"/>
                    </a:lnTo>
                    <a:lnTo>
                      <a:pt x="1977" y="530"/>
                    </a:lnTo>
                    <a:lnTo>
                      <a:pt x="1979" y="526"/>
                    </a:lnTo>
                    <a:lnTo>
                      <a:pt x="1979" y="526"/>
                    </a:lnTo>
                    <a:lnTo>
                      <a:pt x="1977" y="524"/>
                    </a:lnTo>
                    <a:lnTo>
                      <a:pt x="1977" y="521"/>
                    </a:lnTo>
                    <a:lnTo>
                      <a:pt x="1971" y="513"/>
                    </a:lnTo>
                    <a:lnTo>
                      <a:pt x="1971" y="513"/>
                    </a:lnTo>
                    <a:lnTo>
                      <a:pt x="1969" y="511"/>
                    </a:lnTo>
                    <a:lnTo>
                      <a:pt x="1971" y="509"/>
                    </a:lnTo>
                    <a:lnTo>
                      <a:pt x="1973" y="505"/>
                    </a:lnTo>
                    <a:lnTo>
                      <a:pt x="1975" y="493"/>
                    </a:lnTo>
                    <a:lnTo>
                      <a:pt x="1975" y="493"/>
                    </a:lnTo>
                    <a:lnTo>
                      <a:pt x="1973" y="487"/>
                    </a:lnTo>
                    <a:lnTo>
                      <a:pt x="1973" y="489"/>
                    </a:lnTo>
                    <a:lnTo>
                      <a:pt x="1971" y="491"/>
                    </a:lnTo>
                    <a:lnTo>
                      <a:pt x="1965" y="489"/>
                    </a:lnTo>
                    <a:lnTo>
                      <a:pt x="1965" y="489"/>
                    </a:lnTo>
                    <a:lnTo>
                      <a:pt x="1961" y="489"/>
                    </a:lnTo>
                    <a:lnTo>
                      <a:pt x="1959" y="491"/>
                    </a:lnTo>
                    <a:lnTo>
                      <a:pt x="1961" y="493"/>
                    </a:lnTo>
                    <a:lnTo>
                      <a:pt x="1961" y="493"/>
                    </a:lnTo>
                    <a:lnTo>
                      <a:pt x="1957" y="495"/>
                    </a:lnTo>
                    <a:lnTo>
                      <a:pt x="1953" y="493"/>
                    </a:lnTo>
                    <a:lnTo>
                      <a:pt x="1953" y="491"/>
                    </a:lnTo>
                    <a:lnTo>
                      <a:pt x="1953" y="491"/>
                    </a:lnTo>
                    <a:lnTo>
                      <a:pt x="1953" y="489"/>
                    </a:lnTo>
                    <a:lnTo>
                      <a:pt x="1953" y="487"/>
                    </a:lnTo>
                    <a:lnTo>
                      <a:pt x="1953" y="487"/>
                    </a:lnTo>
                    <a:lnTo>
                      <a:pt x="1951" y="485"/>
                    </a:lnTo>
                    <a:lnTo>
                      <a:pt x="1947" y="483"/>
                    </a:lnTo>
                    <a:lnTo>
                      <a:pt x="1939" y="485"/>
                    </a:lnTo>
                    <a:lnTo>
                      <a:pt x="1933" y="489"/>
                    </a:lnTo>
                    <a:lnTo>
                      <a:pt x="1933" y="489"/>
                    </a:lnTo>
                    <a:lnTo>
                      <a:pt x="1913" y="499"/>
                    </a:lnTo>
                    <a:lnTo>
                      <a:pt x="1913" y="499"/>
                    </a:lnTo>
                    <a:lnTo>
                      <a:pt x="1904" y="503"/>
                    </a:lnTo>
                    <a:lnTo>
                      <a:pt x="1900" y="503"/>
                    </a:lnTo>
                    <a:lnTo>
                      <a:pt x="1898" y="503"/>
                    </a:lnTo>
                    <a:lnTo>
                      <a:pt x="1898" y="503"/>
                    </a:lnTo>
                    <a:lnTo>
                      <a:pt x="1892" y="503"/>
                    </a:lnTo>
                    <a:lnTo>
                      <a:pt x="1890" y="499"/>
                    </a:lnTo>
                    <a:lnTo>
                      <a:pt x="1890" y="495"/>
                    </a:lnTo>
                    <a:lnTo>
                      <a:pt x="1890" y="495"/>
                    </a:lnTo>
                    <a:lnTo>
                      <a:pt x="1892" y="491"/>
                    </a:lnTo>
                    <a:lnTo>
                      <a:pt x="1896" y="489"/>
                    </a:lnTo>
                    <a:lnTo>
                      <a:pt x="1900" y="489"/>
                    </a:lnTo>
                    <a:lnTo>
                      <a:pt x="1907" y="487"/>
                    </a:lnTo>
                    <a:lnTo>
                      <a:pt x="1907" y="487"/>
                    </a:lnTo>
                    <a:lnTo>
                      <a:pt x="1915" y="485"/>
                    </a:lnTo>
                    <a:lnTo>
                      <a:pt x="1921" y="483"/>
                    </a:lnTo>
                    <a:lnTo>
                      <a:pt x="1921" y="483"/>
                    </a:lnTo>
                    <a:lnTo>
                      <a:pt x="1949" y="467"/>
                    </a:lnTo>
                    <a:lnTo>
                      <a:pt x="1949" y="467"/>
                    </a:lnTo>
                    <a:lnTo>
                      <a:pt x="1943" y="467"/>
                    </a:lnTo>
                    <a:lnTo>
                      <a:pt x="1937" y="467"/>
                    </a:lnTo>
                    <a:lnTo>
                      <a:pt x="1933" y="465"/>
                    </a:lnTo>
                    <a:lnTo>
                      <a:pt x="1933" y="465"/>
                    </a:lnTo>
                    <a:lnTo>
                      <a:pt x="1927" y="459"/>
                    </a:lnTo>
                    <a:lnTo>
                      <a:pt x="1925" y="455"/>
                    </a:lnTo>
                    <a:lnTo>
                      <a:pt x="1911" y="457"/>
                    </a:lnTo>
                    <a:lnTo>
                      <a:pt x="1911" y="457"/>
                    </a:lnTo>
                    <a:lnTo>
                      <a:pt x="1904" y="457"/>
                    </a:lnTo>
                    <a:lnTo>
                      <a:pt x="1900" y="457"/>
                    </a:lnTo>
                    <a:lnTo>
                      <a:pt x="1894" y="455"/>
                    </a:lnTo>
                    <a:lnTo>
                      <a:pt x="1894" y="455"/>
                    </a:lnTo>
                    <a:lnTo>
                      <a:pt x="1890" y="453"/>
                    </a:lnTo>
                    <a:lnTo>
                      <a:pt x="1890" y="449"/>
                    </a:lnTo>
                    <a:lnTo>
                      <a:pt x="1892" y="447"/>
                    </a:lnTo>
                    <a:lnTo>
                      <a:pt x="1892" y="441"/>
                    </a:lnTo>
                    <a:lnTo>
                      <a:pt x="1892" y="441"/>
                    </a:lnTo>
                    <a:lnTo>
                      <a:pt x="1890" y="437"/>
                    </a:lnTo>
                    <a:lnTo>
                      <a:pt x="1886" y="433"/>
                    </a:lnTo>
                    <a:lnTo>
                      <a:pt x="1880" y="426"/>
                    </a:lnTo>
                    <a:lnTo>
                      <a:pt x="1874" y="424"/>
                    </a:lnTo>
                    <a:lnTo>
                      <a:pt x="1874" y="424"/>
                    </a:lnTo>
                    <a:lnTo>
                      <a:pt x="1874" y="424"/>
                    </a:lnTo>
                    <a:lnTo>
                      <a:pt x="1872" y="422"/>
                    </a:lnTo>
                    <a:lnTo>
                      <a:pt x="1872" y="416"/>
                    </a:lnTo>
                    <a:lnTo>
                      <a:pt x="1874" y="406"/>
                    </a:lnTo>
                    <a:lnTo>
                      <a:pt x="1874" y="406"/>
                    </a:lnTo>
                    <a:lnTo>
                      <a:pt x="1874" y="400"/>
                    </a:lnTo>
                    <a:lnTo>
                      <a:pt x="1874" y="398"/>
                    </a:lnTo>
                    <a:lnTo>
                      <a:pt x="1874" y="398"/>
                    </a:lnTo>
                    <a:lnTo>
                      <a:pt x="1874" y="396"/>
                    </a:lnTo>
                    <a:lnTo>
                      <a:pt x="1874" y="396"/>
                    </a:lnTo>
                    <a:lnTo>
                      <a:pt x="1876" y="394"/>
                    </a:lnTo>
                    <a:lnTo>
                      <a:pt x="1876" y="394"/>
                    </a:lnTo>
                    <a:lnTo>
                      <a:pt x="1874" y="392"/>
                    </a:lnTo>
                    <a:lnTo>
                      <a:pt x="1870" y="390"/>
                    </a:lnTo>
                    <a:lnTo>
                      <a:pt x="1860" y="384"/>
                    </a:lnTo>
                    <a:lnTo>
                      <a:pt x="1860" y="384"/>
                    </a:lnTo>
                    <a:lnTo>
                      <a:pt x="1854" y="382"/>
                    </a:lnTo>
                    <a:lnTo>
                      <a:pt x="1852" y="378"/>
                    </a:lnTo>
                    <a:lnTo>
                      <a:pt x="1852" y="374"/>
                    </a:lnTo>
                    <a:lnTo>
                      <a:pt x="1852" y="374"/>
                    </a:lnTo>
                    <a:lnTo>
                      <a:pt x="1852" y="372"/>
                    </a:lnTo>
                    <a:lnTo>
                      <a:pt x="1852" y="368"/>
                    </a:lnTo>
                    <a:lnTo>
                      <a:pt x="1848" y="362"/>
                    </a:lnTo>
                    <a:lnTo>
                      <a:pt x="1848" y="362"/>
                    </a:lnTo>
                    <a:lnTo>
                      <a:pt x="1840" y="350"/>
                    </a:lnTo>
                    <a:lnTo>
                      <a:pt x="1840" y="350"/>
                    </a:lnTo>
                    <a:lnTo>
                      <a:pt x="1834" y="344"/>
                    </a:lnTo>
                    <a:lnTo>
                      <a:pt x="1832" y="336"/>
                    </a:lnTo>
                    <a:lnTo>
                      <a:pt x="1832" y="336"/>
                    </a:lnTo>
                    <a:lnTo>
                      <a:pt x="1830" y="331"/>
                    </a:lnTo>
                    <a:lnTo>
                      <a:pt x="1828" y="327"/>
                    </a:lnTo>
                    <a:lnTo>
                      <a:pt x="1828" y="327"/>
                    </a:lnTo>
                    <a:lnTo>
                      <a:pt x="1828" y="325"/>
                    </a:lnTo>
                    <a:lnTo>
                      <a:pt x="1826" y="323"/>
                    </a:lnTo>
                    <a:lnTo>
                      <a:pt x="1824" y="319"/>
                    </a:lnTo>
                    <a:lnTo>
                      <a:pt x="1824" y="319"/>
                    </a:lnTo>
                    <a:lnTo>
                      <a:pt x="1820" y="321"/>
                    </a:lnTo>
                    <a:lnTo>
                      <a:pt x="1816" y="323"/>
                    </a:lnTo>
                    <a:lnTo>
                      <a:pt x="1816" y="323"/>
                    </a:lnTo>
                    <a:lnTo>
                      <a:pt x="1814" y="331"/>
                    </a:lnTo>
                    <a:lnTo>
                      <a:pt x="1811" y="338"/>
                    </a:lnTo>
                    <a:lnTo>
                      <a:pt x="1811" y="338"/>
                    </a:lnTo>
                    <a:lnTo>
                      <a:pt x="1807" y="352"/>
                    </a:lnTo>
                    <a:lnTo>
                      <a:pt x="1807" y="352"/>
                    </a:lnTo>
                    <a:lnTo>
                      <a:pt x="1805" y="356"/>
                    </a:lnTo>
                    <a:lnTo>
                      <a:pt x="1801" y="360"/>
                    </a:lnTo>
                    <a:lnTo>
                      <a:pt x="1801" y="360"/>
                    </a:lnTo>
                    <a:lnTo>
                      <a:pt x="1789" y="374"/>
                    </a:lnTo>
                    <a:lnTo>
                      <a:pt x="1789" y="374"/>
                    </a:lnTo>
                    <a:lnTo>
                      <a:pt x="1781" y="378"/>
                    </a:lnTo>
                    <a:lnTo>
                      <a:pt x="1773" y="378"/>
                    </a:lnTo>
                    <a:lnTo>
                      <a:pt x="1773" y="378"/>
                    </a:lnTo>
                    <a:lnTo>
                      <a:pt x="1769" y="376"/>
                    </a:lnTo>
                    <a:lnTo>
                      <a:pt x="1769" y="376"/>
                    </a:lnTo>
                    <a:lnTo>
                      <a:pt x="1765" y="378"/>
                    </a:lnTo>
                    <a:lnTo>
                      <a:pt x="1763" y="378"/>
                    </a:lnTo>
                    <a:lnTo>
                      <a:pt x="1763" y="378"/>
                    </a:lnTo>
                    <a:lnTo>
                      <a:pt x="1753" y="388"/>
                    </a:lnTo>
                    <a:lnTo>
                      <a:pt x="1753" y="388"/>
                    </a:lnTo>
                    <a:lnTo>
                      <a:pt x="1747" y="394"/>
                    </a:lnTo>
                    <a:lnTo>
                      <a:pt x="1747" y="394"/>
                    </a:lnTo>
                    <a:lnTo>
                      <a:pt x="1743" y="392"/>
                    </a:lnTo>
                    <a:lnTo>
                      <a:pt x="1743" y="390"/>
                    </a:lnTo>
                    <a:lnTo>
                      <a:pt x="1743" y="386"/>
                    </a:lnTo>
                    <a:lnTo>
                      <a:pt x="1743" y="386"/>
                    </a:lnTo>
                    <a:lnTo>
                      <a:pt x="1745" y="382"/>
                    </a:lnTo>
                    <a:lnTo>
                      <a:pt x="1747" y="380"/>
                    </a:lnTo>
                    <a:lnTo>
                      <a:pt x="1749" y="380"/>
                    </a:lnTo>
                    <a:lnTo>
                      <a:pt x="1753" y="378"/>
                    </a:lnTo>
                    <a:lnTo>
                      <a:pt x="1753" y="378"/>
                    </a:lnTo>
                    <a:lnTo>
                      <a:pt x="1757" y="374"/>
                    </a:lnTo>
                    <a:lnTo>
                      <a:pt x="1759" y="370"/>
                    </a:lnTo>
                    <a:lnTo>
                      <a:pt x="1759" y="370"/>
                    </a:lnTo>
                    <a:lnTo>
                      <a:pt x="1759" y="368"/>
                    </a:lnTo>
                    <a:lnTo>
                      <a:pt x="1759" y="368"/>
                    </a:lnTo>
                    <a:lnTo>
                      <a:pt x="1757" y="366"/>
                    </a:lnTo>
                    <a:lnTo>
                      <a:pt x="1757" y="366"/>
                    </a:lnTo>
                    <a:lnTo>
                      <a:pt x="1753" y="362"/>
                    </a:lnTo>
                    <a:lnTo>
                      <a:pt x="1747" y="360"/>
                    </a:lnTo>
                    <a:lnTo>
                      <a:pt x="1747" y="360"/>
                    </a:lnTo>
                    <a:lnTo>
                      <a:pt x="1743" y="360"/>
                    </a:lnTo>
                    <a:lnTo>
                      <a:pt x="1739" y="364"/>
                    </a:lnTo>
                    <a:lnTo>
                      <a:pt x="1737" y="368"/>
                    </a:lnTo>
                    <a:lnTo>
                      <a:pt x="1737" y="368"/>
                    </a:lnTo>
                    <a:lnTo>
                      <a:pt x="1733" y="368"/>
                    </a:lnTo>
                    <a:lnTo>
                      <a:pt x="1729" y="368"/>
                    </a:lnTo>
                    <a:lnTo>
                      <a:pt x="1725" y="366"/>
                    </a:lnTo>
                    <a:lnTo>
                      <a:pt x="1725" y="366"/>
                    </a:lnTo>
                    <a:lnTo>
                      <a:pt x="1723" y="364"/>
                    </a:lnTo>
                    <a:lnTo>
                      <a:pt x="1723" y="360"/>
                    </a:lnTo>
                    <a:lnTo>
                      <a:pt x="1725" y="356"/>
                    </a:lnTo>
                    <a:lnTo>
                      <a:pt x="1725" y="356"/>
                    </a:lnTo>
                    <a:lnTo>
                      <a:pt x="1733" y="350"/>
                    </a:lnTo>
                    <a:lnTo>
                      <a:pt x="1733" y="350"/>
                    </a:lnTo>
                    <a:lnTo>
                      <a:pt x="1737" y="331"/>
                    </a:lnTo>
                    <a:lnTo>
                      <a:pt x="1737" y="331"/>
                    </a:lnTo>
                    <a:lnTo>
                      <a:pt x="1737" y="323"/>
                    </a:lnTo>
                    <a:lnTo>
                      <a:pt x="1737" y="319"/>
                    </a:lnTo>
                    <a:lnTo>
                      <a:pt x="1737" y="319"/>
                    </a:lnTo>
                    <a:lnTo>
                      <a:pt x="1733" y="305"/>
                    </a:lnTo>
                    <a:lnTo>
                      <a:pt x="1719" y="305"/>
                    </a:lnTo>
                    <a:lnTo>
                      <a:pt x="1719" y="305"/>
                    </a:lnTo>
                    <a:lnTo>
                      <a:pt x="1706" y="303"/>
                    </a:lnTo>
                    <a:lnTo>
                      <a:pt x="1706" y="303"/>
                    </a:lnTo>
                    <a:lnTo>
                      <a:pt x="1700" y="299"/>
                    </a:lnTo>
                    <a:lnTo>
                      <a:pt x="1694" y="293"/>
                    </a:lnTo>
                    <a:lnTo>
                      <a:pt x="1694" y="293"/>
                    </a:lnTo>
                    <a:lnTo>
                      <a:pt x="1688" y="287"/>
                    </a:lnTo>
                    <a:lnTo>
                      <a:pt x="1682" y="279"/>
                    </a:lnTo>
                    <a:lnTo>
                      <a:pt x="1682" y="279"/>
                    </a:lnTo>
                    <a:lnTo>
                      <a:pt x="1672" y="271"/>
                    </a:lnTo>
                    <a:lnTo>
                      <a:pt x="1664" y="263"/>
                    </a:lnTo>
                    <a:lnTo>
                      <a:pt x="1664" y="263"/>
                    </a:lnTo>
                    <a:lnTo>
                      <a:pt x="1660" y="263"/>
                    </a:lnTo>
                    <a:lnTo>
                      <a:pt x="1656" y="263"/>
                    </a:lnTo>
                    <a:lnTo>
                      <a:pt x="1656" y="263"/>
                    </a:lnTo>
                    <a:lnTo>
                      <a:pt x="1650" y="267"/>
                    </a:lnTo>
                    <a:lnTo>
                      <a:pt x="1642" y="271"/>
                    </a:lnTo>
                    <a:lnTo>
                      <a:pt x="1642" y="271"/>
                    </a:lnTo>
                    <a:lnTo>
                      <a:pt x="1628" y="271"/>
                    </a:lnTo>
                    <a:lnTo>
                      <a:pt x="1628" y="271"/>
                    </a:lnTo>
                    <a:lnTo>
                      <a:pt x="1619" y="269"/>
                    </a:lnTo>
                    <a:lnTo>
                      <a:pt x="1607" y="267"/>
                    </a:lnTo>
                    <a:lnTo>
                      <a:pt x="1607" y="267"/>
                    </a:lnTo>
                    <a:lnTo>
                      <a:pt x="1589" y="261"/>
                    </a:lnTo>
                    <a:lnTo>
                      <a:pt x="1589" y="261"/>
                    </a:lnTo>
                    <a:lnTo>
                      <a:pt x="1587" y="265"/>
                    </a:lnTo>
                    <a:lnTo>
                      <a:pt x="1585" y="271"/>
                    </a:lnTo>
                    <a:lnTo>
                      <a:pt x="1587" y="277"/>
                    </a:lnTo>
                    <a:lnTo>
                      <a:pt x="1587" y="277"/>
                    </a:lnTo>
                    <a:lnTo>
                      <a:pt x="1587" y="281"/>
                    </a:lnTo>
                    <a:lnTo>
                      <a:pt x="1589" y="281"/>
                    </a:lnTo>
                    <a:lnTo>
                      <a:pt x="1595" y="283"/>
                    </a:lnTo>
                    <a:lnTo>
                      <a:pt x="1595" y="283"/>
                    </a:lnTo>
                    <a:lnTo>
                      <a:pt x="1597" y="285"/>
                    </a:lnTo>
                    <a:lnTo>
                      <a:pt x="1595" y="289"/>
                    </a:lnTo>
                    <a:lnTo>
                      <a:pt x="1593" y="295"/>
                    </a:lnTo>
                    <a:lnTo>
                      <a:pt x="1593" y="295"/>
                    </a:lnTo>
                    <a:lnTo>
                      <a:pt x="1593" y="305"/>
                    </a:lnTo>
                    <a:lnTo>
                      <a:pt x="1593" y="305"/>
                    </a:lnTo>
                    <a:lnTo>
                      <a:pt x="1597" y="315"/>
                    </a:lnTo>
                    <a:lnTo>
                      <a:pt x="1597" y="315"/>
                    </a:lnTo>
                    <a:lnTo>
                      <a:pt x="1601" y="321"/>
                    </a:lnTo>
                    <a:lnTo>
                      <a:pt x="1603" y="327"/>
                    </a:lnTo>
                    <a:lnTo>
                      <a:pt x="1603" y="327"/>
                    </a:lnTo>
                    <a:lnTo>
                      <a:pt x="1603" y="333"/>
                    </a:lnTo>
                    <a:lnTo>
                      <a:pt x="1599" y="338"/>
                    </a:lnTo>
                    <a:lnTo>
                      <a:pt x="1595" y="346"/>
                    </a:lnTo>
                    <a:lnTo>
                      <a:pt x="1595" y="346"/>
                    </a:lnTo>
                    <a:lnTo>
                      <a:pt x="1585" y="352"/>
                    </a:lnTo>
                    <a:lnTo>
                      <a:pt x="1579" y="356"/>
                    </a:lnTo>
                    <a:lnTo>
                      <a:pt x="1579" y="356"/>
                    </a:lnTo>
                    <a:lnTo>
                      <a:pt x="1579" y="360"/>
                    </a:lnTo>
                    <a:lnTo>
                      <a:pt x="1579" y="364"/>
                    </a:lnTo>
                    <a:lnTo>
                      <a:pt x="1579" y="364"/>
                    </a:lnTo>
                    <a:lnTo>
                      <a:pt x="1589" y="374"/>
                    </a:lnTo>
                    <a:lnTo>
                      <a:pt x="1589" y="374"/>
                    </a:lnTo>
                    <a:lnTo>
                      <a:pt x="1609" y="388"/>
                    </a:lnTo>
                    <a:lnTo>
                      <a:pt x="1609" y="388"/>
                    </a:lnTo>
                    <a:lnTo>
                      <a:pt x="1611" y="390"/>
                    </a:lnTo>
                    <a:lnTo>
                      <a:pt x="1611" y="392"/>
                    </a:lnTo>
                    <a:lnTo>
                      <a:pt x="1611" y="394"/>
                    </a:lnTo>
                    <a:lnTo>
                      <a:pt x="1611" y="398"/>
                    </a:lnTo>
                    <a:lnTo>
                      <a:pt x="1611" y="398"/>
                    </a:lnTo>
                    <a:lnTo>
                      <a:pt x="1613" y="404"/>
                    </a:lnTo>
                    <a:lnTo>
                      <a:pt x="1615" y="412"/>
                    </a:lnTo>
                    <a:lnTo>
                      <a:pt x="1615" y="412"/>
                    </a:lnTo>
                    <a:lnTo>
                      <a:pt x="1615" y="420"/>
                    </a:lnTo>
                    <a:lnTo>
                      <a:pt x="1611" y="431"/>
                    </a:lnTo>
                    <a:lnTo>
                      <a:pt x="1611" y="431"/>
                    </a:lnTo>
                    <a:lnTo>
                      <a:pt x="1607" y="439"/>
                    </a:lnTo>
                    <a:lnTo>
                      <a:pt x="1605" y="445"/>
                    </a:lnTo>
                    <a:lnTo>
                      <a:pt x="1605" y="445"/>
                    </a:lnTo>
                    <a:lnTo>
                      <a:pt x="1595" y="451"/>
                    </a:lnTo>
                    <a:lnTo>
                      <a:pt x="1587" y="457"/>
                    </a:lnTo>
                    <a:lnTo>
                      <a:pt x="1587" y="457"/>
                    </a:lnTo>
                    <a:lnTo>
                      <a:pt x="1569" y="463"/>
                    </a:lnTo>
                    <a:lnTo>
                      <a:pt x="1563" y="463"/>
                    </a:lnTo>
                    <a:lnTo>
                      <a:pt x="1563" y="463"/>
                    </a:lnTo>
                    <a:lnTo>
                      <a:pt x="1561" y="465"/>
                    </a:lnTo>
                    <a:lnTo>
                      <a:pt x="1561" y="475"/>
                    </a:lnTo>
                    <a:lnTo>
                      <a:pt x="1561" y="475"/>
                    </a:lnTo>
                    <a:lnTo>
                      <a:pt x="1561" y="479"/>
                    </a:lnTo>
                    <a:lnTo>
                      <a:pt x="1563" y="481"/>
                    </a:lnTo>
                    <a:lnTo>
                      <a:pt x="1565" y="481"/>
                    </a:lnTo>
                    <a:lnTo>
                      <a:pt x="1565" y="481"/>
                    </a:lnTo>
                    <a:lnTo>
                      <a:pt x="1567" y="485"/>
                    </a:lnTo>
                    <a:lnTo>
                      <a:pt x="1569" y="499"/>
                    </a:lnTo>
                    <a:lnTo>
                      <a:pt x="1569" y="499"/>
                    </a:lnTo>
                    <a:lnTo>
                      <a:pt x="1571" y="507"/>
                    </a:lnTo>
                    <a:lnTo>
                      <a:pt x="1571" y="511"/>
                    </a:lnTo>
                    <a:lnTo>
                      <a:pt x="1571" y="511"/>
                    </a:lnTo>
                    <a:lnTo>
                      <a:pt x="1571" y="517"/>
                    </a:lnTo>
                    <a:lnTo>
                      <a:pt x="1575" y="521"/>
                    </a:lnTo>
                    <a:lnTo>
                      <a:pt x="1575" y="521"/>
                    </a:lnTo>
                    <a:lnTo>
                      <a:pt x="1579" y="526"/>
                    </a:lnTo>
                    <a:lnTo>
                      <a:pt x="1579" y="528"/>
                    </a:lnTo>
                    <a:lnTo>
                      <a:pt x="1579" y="534"/>
                    </a:lnTo>
                    <a:lnTo>
                      <a:pt x="1579" y="534"/>
                    </a:lnTo>
                    <a:lnTo>
                      <a:pt x="1575" y="536"/>
                    </a:lnTo>
                    <a:lnTo>
                      <a:pt x="1573" y="538"/>
                    </a:lnTo>
                    <a:lnTo>
                      <a:pt x="1571" y="538"/>
                    </a:lnTo>
                    <a:lnTo>
                      <a:pt x="1571" y="538"/>
                    </a:lnTo>
                    <a:lnTo>
                      <a:pt x="1571" y="536"/>
                    </a:lnTo>
                    <a:lnTo>
                      <a:pt x="1569" y="538"/>
                    </a:lnTo>
                    <a:lnTo>
                      <a:pt x="1569" y="540"/>
                    </a:lnTo>
                    <a:lnTo>
                      <a:pt x="1569" y="540"/>
                    </a:lnTo>
                    <a:lnTo>
                      <a:pt x="1561" y="550"/>
                    </a:lnTo>
                    <a:lnTo>
                      <a:pt x="1561" y="550"/>
                    </a:lnTo>
                    <a:lnTo>
                      <a:pt x="1551" y="552"/>
                    </a:lnTo>
                    <a:lnTo>
                      <a:pt x="1551" y="552"/>
                    </a:lnTo>
                    <a:lnTo>
                      <a:pt x="1545" y="550"/>
                    </a:lnTo>
                    <a:lnTo>
                      <a:pt x="1541" y="548"/>
                    </a:lnTo>
                    <a:lnTo>
                      <a:pt x="1541" y="548"/>
                    </a:lnTo>
                    <a:lnTo>
                      <a:pt x="1537" y="542"/>
                    </a:lnTo>
                    <a:lnTo>
                      <a:pt x="1537" y="542"/>
                    </a:lnTo>
                    <a:lnTo>
                      <a:pt x="1530" y="534"/>
                    </a:lnTo>
                    <a:lnTo>
                      <a:pt x="1530" y="534"/>
                    </a:lnTo>
                    <a:lnTo>
                      <a:pt x="1526" y="528"/>
                    </a:lnTo>
                    <a:lnTo>
                      <a:pt x="1520" y="521"/>
                    </a:lnTo>
                    <a:lnTo>
                      <a:pt x="1520" y="521"/>
                    </a:lnTo>
                    <a:lnTo>
                      <a:pt x="1518" y="519"/>
                    </a:lnTo>
                    <a:lnTo>
                      <a:pt x="1520" y="515"/>
                    </a:lnTo>
                    <a:lnTo>
                      <a:pt x="1520" y="515"/>
                    </a:lnTo>
                    <a:lnTo>
                      <a:pt x="1522" y="515"/>
                    </a:lnTo>
                    <a:lnTo>
                      <a:pt x="1524" y="515"/>
                    </a:lnTo>
                    <a:lnTo>
                      <a:pt x="1524" y="515"/>
                    </a:lnTo>
                    <a:lnTo>
                      <a:pt x="1528" y="513"/>
                    </a:lnTo>
                    <a:lnTo>
                      <a:pt x="1537" y="511"/>
                    </a:lnTo>
                    <a:lnTo>
                      <a:pt x="1537" y="511"/>
                    </a:lnTo>
                    <a:lnTo>
                      <a:pt x="1537" y="509"/>
                    </a:lnTo>
                    <a:lnTo>
                      <a:pt x="1537" y="507"/>
                    </a:lnTo>
                    <a:lnTo>
                      <a:pt x="1533" y="505"/>
                    </a:lnTo>
                    <a:lnTo>
                      <a:pt x="1533" y="505"/>
                    </a:lnTo>
                    <a:lnTo>
                      <a:pt x="1533" y="503"/>
                    </a:lnTo>
                    <a:lnTo>
                      <a:pt x="1530" y="503"/>
                    </a:lnTo>
                    <a:lnTo>
                      <a:pt x="1528" y="505"/>
                    </a:lnTo>
                    <a:lnTo>
                      <a:pt x="1528" y="505"/>
                    </a:lnTo>
                    <a:lnTo>
                      <a:pt x="1524" y="505"/>
                    </a:lnTo>
                    <a:lnTo>
                      <a:pt x="1516" y="505"/>
                    </a:lnTo>
                    <a:lnTo>
                      <a:pt x="1516" y="505"/>
                    </a:lnTo>
                    <a:lnTo>
                      <a:pt x="1514" y="503"/>
                    </a:lnTo>
                    <a:lnTo>
                      <a:pt x="1512" y="499"/>
                    </a:lnTo>
                    <a:lnTo>
                      <a:pt x="1510" y="483"/>
                    </a:lnTo>
                    <a:lnTo>
                      <a:pt x="1510" y="483"/>
                    </a:lnTo>
                    <a:lnTo>
                      <a:pt x="1510" y="475"/>
                    </a:lnTo>
                    <a:lnTo>
                      <a:pt x="1510" y="473"/>
                    </a:lnTo>
                    <a:lnTo>
                      <a:pt x="1512" y="477"/>
                    </a:lnTo>
                    <a:lnTo>
                      <a:pt x="1512" y="477"/>
                    </a:lnTo>
                    <a:lnTo>
                      <a:pt x="1508" y="465"/>
                    </a:lnTo>
                    <a:lnTo>
                      <a:pt x="1508" y="465"/>
                    </a:lnTo>
                    <a:lnTo>
                      <a:pt x="1508" y="457"/>
                    </a:lnTo>
                    <a:lnTo>
                      <a:pt x="1508" y="457"/>
                    </a:lnTo>
                    <a:lnTo>
                      <a:pt x="1506" y="455"/>
                    </a:lnTo>
                    <a:lnTo>
                      <a:pt x="1502" y="455"/>
                    </a:lnTo>
                    <a:lnTo>
                      <a:pt x="1496" y="453"/>
                    </a:lnTo>
                    <a:lnTo>
                      <a:pt x="1496" y="453"/>
                    </a:lnTo>
                    <a:lnTo>
                      <a:pt x="1478" y="453"/>
                    </a:lnTo>
                    <a:lnTo>
                      <a:pt x="1478" y="453"/>
                    </a:lnTo>
                    <a:lnTo>
                      <a:pt x="1470" y="453"/>
                    </a:lnTo>
                    <a:lnTo>
                      <a:pt x="1460" y="451"/>
                    </a:lnTo>
                    <a:lnTo>
                      <a:pt x="1460" y="451"/>
                    </a:lnTo>
                    <a:lnTo>
                      <a:pt x="1456" y="449"/>
                    </a:lnTo>
                    <a:lnTo>
                      <a:pt x="1450" y="447"/>
                    </a:lnTo>
                    <a:lnTo>
                      <a:pt x="1450" y="447"/>
                    </a:lnTo>
                    <a:lnTo>
                      <a:pt x="1442" y="445"/>
                    </a:lnTo>
                    <a:lnTo>
                      <a:pt x="1433" y="443"/>
                    </a:lnTo>
                    <a:lnTo>
                      <a:pt x="1433" y="443"/>
                    </a:lnTo>
                    <a:lnTo>
                      <a:pt x="1425" y="439"/>
                    </a:lnTo>
                    <a:lnTo>
                      <a:pt x="1419" y="433"/>
                    </a:lnTo>
                    <a:lnTo>
                      <a:pt x="1419" y="433"/>
                    </a:lnTo>
                    <a:lnTo>
                      <a:pt x="1413" y="426"/>
                    </a:lnTo>
                    <a:lnTo>
                      <a:pt x="1405" y="422"/>
                    </a:lnTo>
                    <a:lnTo>
                      <a:pt x="1405" y="422"/>
                    </a:lnTo>
                    <a:lnTo>
                      <a:pt x="1391" y="416"/>
                    </a:lnTo>
                    <a:lnTo>
                      <a:pt x="1391" y="416"/>
                    </a:lnTo>
                    <a:lnTo>
                      <a:pt x="1385" y="414"/>
                    </a:lnTo>
                    <a:lnTo>
                      <a:pt x="1379" y="408"/>
                    </a:lnTo>
                    <a:lnTo>
                      <a:pt x="1379" y="408"/>
                    </a:lnTo>
                    <a:lnTo>
                      <a:pt x="1373" y="406"/>
                    </a:lnTo>
                    <a:lnTo>
                      <a:pt x="1367" y="404"/>
                    </a:lnTo>
                    <a:lnTo>
                      <a:pt x="1361" y="404"/>
                    </a:lnTo>
                    <a:lnTo>
                      <a:pt x="1361" y="404"/>
                    </a:lnTo>
                    <a:lnTo>
                      <a:pt x="1349" y="406"/>
                    </a:lnTo>
                    <a:lnTo>
                      <a:pt x="1349" y="406"/>
                    </a:lnTo>
                    <a:lnTo>
                      <a:pt x="1347" y="406"/>
                    </a:lnTo>
                    <a:lnTo>
                      <a:pt x="1344" y="408"/>
                    </a:lnTo>
                    <a:lnTo>
                      <a:pt x="1342" y="410"/>
                    </a:lnTo>
                    <a:lnTo>
                      <a:pt x="1342" y="410"/>
                    </a:lnTo>
                    <a:lnTo>
                      <a:pt x="1336" y="412"/>
                    </a:lnTo>
                    <a:lnTo>
                      <a:pt x="1328" y="412"/>
                    </a:lnTo>
                    <a:lnTo>
                      <a:pt x="1328" y="412"/>
                    </a:lnTo>
                    <a:lnTo>
                      <a:pt x="1324" y="410"/>
                    </a:lnTo>
                    <a:lnTo>
                      <a:pt x="1324" y="408"/>
                    </a:lnTo>
                    <a:lnTo>
                      <a:pt x="1324" y="400"/>
                    </a:lnTo>
                    <a:lnTo>
                      <a:pt x="1324" y="400"/>
                    </a:lnTo>
                    <a:lnTo>
                      <a:pt x="1322" y="394"/>
                    </a:lnTo>
                    <a:lnTo>
                      <a:pt x="1320" y="380"/>
                    </a:lnTo>
                    <a:lnTo>
                      <a:pt x="1320" y="380"/>
                    </a:lnTo>
                    <a:lnTo>
                      <a:pt x="1318" y="374"/>
                    </a:lnTo>
                    <a:lnTo>
                      <a:pt x="1316" y="372"/>
                    </a:lnTo>
                    <a:lnTo>
                      <a:pt x="1314" y="374"/>
                    </a:lnTo>
                    <a:lnTo>
                      <a:pt x="1310" y="374"/>
                    </a:lnTo>
                    <a:lnTo>
                      <a:pt x="1310" y="374"/>
                    </a:lnTo>
                    <a:lnTo>
                      <a:pt x="1308" y="372"/>
                    </a:lnTo>
                    <a:lnTo>
                      <a:pt x="1304" y="368"/>
                    </a:lnTo>
                    <a:lnTo>
                      <a:pt x="1304" y="368"/>
                    </a:lnTo>
                    <a:lnTo>
                      <a:pt x="1298" y="366"/>
                    </a:lnTo>
                    <a:lnTo>
                      <a:pt x="1294" y="362"/>
                    </a:lnTo>
                    <a:lnTo>
                      <a:pt x="1292" y="356"/>
                    </a:lnTo>
                    <a:lnTo>
                      <a:pt x="1292" y="356"/>
                    </a:lnTo>
                    <a:lnTo>
                      <a:pt x="1290" y="346"/>
                    </a:lnTo>
                    <a:lnTo>
                      <a:pt x="1290" y="338"/>
                    </a:lnTo>
                    <a:lnTo>
                      <a:pt x="1290" y="338"/>
                    </a:lnTo>
                    <a:lnTo>
                      <a:pt x="1292" y="331"/>
                    </a:lnTo>
                    <a:lnTo>
                      <a:pt x="1294" y="317"/>
                    </a:lnTo>
                    <a:lnTo>
                      <a:pt x="1294" y="317"/>
                    </a:lnTo>
                    <a:lnTo>
                      <a:pt x="1296" y="305"/>
                    </a:lnTo>
                    <a:lnTo>
                      <a:pt x="1302" y="295"/>
                    </a:lnTo>
                    <a:lnTo>
                      <a:pt x="1302" y="295"/>
                    </a:lnTo>
                    <a:lnTo>
                      <a:pt x="1308" y="287"/>
                    </a:lnTo>
                    <a:lnTo>
                      <a:pt x="1314" y="283"/>
                    </a:lnTo>
                    <a:lnTo>
                      <a:pt x="1320" y="277"/>
                    </a:lnTo>
                    <a:lnTo>
                      <a:pt x="1328" y="271"/>
                    </a:lnTo>
                    <a:lnTo>
                      <a:pt x="1328" y="271"/>
                    </a:lnTo>
                    <a:lnTo>
                      <a:pt x="1340" y="259"/>
                    </a:lnTo>
                    <a:lnTo>
                      <a:pt x="1347" y="255"/>
                    </a:lnTo>
                    <a:lnTo>
                      <a:pt x="1359" y="251"/>
                    </a:lnTo>
                    <a:lnTo>
                      <a:pt x="1359" y="251"/>
                    </a:lnTo>
                    <a:lnTo>
                      <a:pt x="1367" y="247"/>
                    </a:lnTo>
                    <a:lnTo>
                      <a:pt x="1367" y="245"/>
                    </a:lnTo>
                    <a:lnTo>
                      <a:pt x="1367" y="243"/>
                    </a:lnTo>
                    <a:lnTo>
                      <a:pt x="1365" y="241"/>
                    </a:lnTo>
                    <a:lnTo>
                      <a:pt x="1363" y="238"/>
                    </a:lnTo>
                    <a:lnTo>
                      <a:pt x="1363" y="238"/>
                    </a:lnTo>
                    <a:lnTo>
                      <a:pt x="1361" y="236"/>
                    </a:lnTo>
                    <a:lnTo>
                      <a:pt x="1357" y="234"/>
                    </a:lnTo>
                    <a:lnTo>
                      <a:pt x="1349" y="234"/>
                    </a:lnTo>
                    <a:lnTo>
                      <a:pt x="1349" y="234"/>
                    </a:lnTo>
                    <a:lnTo>
                      <a:pt x="1340" y="236"/>
                    </a:lnTo>
                    <a:lnTo>
                      <a:pt x="1334" y="236"/>
                    </a:lnTo>
                    <a:lnTo>
                      <a:pt x="1334" y="236"/>
                    </a:lnTo>
                    <a:lnTo>
                      <a:pt x="1328" y="234"/>
                    </a:lnTo>
                    <a:lnTo>
                      <a:pt x="1320" y="230"/>
                    </a:lnTo>
                    <a:lnTo>
                      <a:pt x="1320" y="230"/>
                    </a:lnTo>
                    <a:lnTo>
                      <a:pt x="1314" y="226"/>
                    </a:lnTo>
                    <a:lnTo>
                      <a:pt x="1312" y="220"/>
                    </a:lnTo>
                    <a:lnTo>
                      <a:pt x="1312" y="220"/>
                    </a:lnTo>
                    <a:lnTo>
                      <a:pt x="1312" y="218"/>
                    </a:lnTo>
                    <a:lnTo>
                      <a:pt x="1314" y="220"/>
                    </a:lnTo>
                    <a:lnTo>
                      <a:pt x="1318" y="222"/>
                    </a:lnTo>
                    <a:lnTo>
                      <a:pt x="1320" y="224"/>
                    </a:lnTo>
                    <a:lnTo>
                      <a:pt x="1320" y="224"/>
                    </a:lnTo>
                    <a:lnTo>
                      <a:pt x="1328" y="228"/>
                    </a:lnTo>
                    <a:lnTo>
                      <a:pt x="1332" y="230"/>
                    </a:lnTo>
                    <a:lnTo>
                      <a:pt x="1338" y="230"/>
                    </a:lnTo>
                    <a:lnTo>
                      <a:pt x="1338" y="230"/>
                    </a:lnTo>
                    <a:lnTo>
                      <a:pt x="1353" y="230"/>
                    </a:lnTo>
                    <a:lnTo>
                      <a:pt x="1353" y="230"/>
                    </a:lnTo>
                    <a:lnTo>
                      <a:pt x="1361" y="230"/>
                    </a:lnTo>
                    <a:lnTo>
                      <a:pt x="1365" y="228"/>
                    </a:lnTo>
                    <a:lnTo>
                      <a:pt x="1367" y="224"/>
                    </a:lnTo>
                    <a:lnTo>
                      <a:pt x="1367" y="224"/>
                    </a:lnTo>
                    <a:lnTo>
                      <a:pt x="1369" y="222"/>
                    </a:lnTo>
                    <a:lnTo>
                      <a:pt x="1375" y="218"/>
                    </a:lnTo>
                    <a:lnTo>
                      <a:pt x="1375" y="218"/>
                    </a:lnTo>
                    <a:lnTo>
                      <a:pt x="1379" y="216"/>
                    </a:lnTo>
                    <a:lnTo>
                      <a:pt x="1381" y="218"/>
                    </a:lnTo>
                    <a:lnTo>
                      <a:pt x="1383" y="220"/>
                    </a:lnTo>
                    <a:lnTo>
                      <a:pt x="1385" y="222"/>
                    </a:lnTo>
                    <a:lnTo>
                      <a:pt x="1385" y="222"/>
                    </a:lnTo>
                    <a:lnTo>
                      <a:pt x="1393" y="222"/>
                    </a:lnTo>
                    <a:lnTo>
                      <a:pt x="1401" y="218"/>
                    </a:lnTo>
                    <a:lnTo>
                      <a:pt x="1401" y="218"/>
                    </a:lnTo>
                    <a:lnTo>
                      <a:pt x="1411" y="212"/>
                    </a:lnTo>
                    <a:lnTo>
                      <a:pt x="1415" y="208"/>
                    </a:lnTo>
                    <a:lnTo>
                      <a:pt x="1419" y="202"/>
                    </a:lnTo>
                    <a:lnTo>
                      <a:pt x="1419" y="202"/>
                    </a:lnTo>
                    <a:lnTo>
                      <a:pt x="1427" y="188"/>
                    </a:lnTo>
                    <a:lnTo>
                      <a:pt x="1427" y="188"/>
                    </a:lnTo>
                    <a:lnTo>
                      <a:pt x="1427" y="186"/>
                    </a:lnTo>
                    <a:lnTo>
                      <a:pt x="1425" y="186"/>
                    </a:lnTo>
                    <a:lnTo>
                      <a:pt x="1419" y="186"/>
                    </a:lnTo>
                    <a:lnTo>
                      <a:pt x="1419" y="186"/>
                    </a:lnTo>
                    <a:lnTo>
                      <a:pt x="1413" y="188"/>
                    </a:lnTo>
                    <a:lnTo>
                      <a:pt x="1403" y="190"/>
                    </a:lnTo>
                    <a:lnTo>
                      <a:pt x="1403" y="190"/>
                    </a:lnTo>
                    <a:lnTo>
                      <a:pt x="1395" y="190"/>
                    </a:lnTo>
                    <a:lnTo>
                      <a:pt x="1393" y="190"/>
                    </a:lnTo>
                    <a:lnTo>
                      <a:pt x="1391" y="188"/>
                    </a:lnTo>
                    <a:lnTo>
                      <a:pt x="1391" y="188"/>
                    </a:lnTo>
                    <a:lnTo>
                      <a:pt x="1391" y="186"/>
                    </a:lnTo>
                    <a:lnTo>
                      <a:pt x="1389" y="184"/>
                    </a:lnTo>
                    <a:lnTo>
                      <a:pt x="1385" y="182"/>
                    </a:lnTo>
                    <a:lnTo>
                      <a:pt x="1385" y="182"/>
                    </a:lnTo>
                    <a:lnTo>
                      <a:pt x="1379" y="180"/>
                    </a:lnTo>
                    <a:lnTo>
                      <a:pt x="1375" y="178"/>
                    </a:lnTo>
                    <a:lnTo>
                      <a:pt x="1375" y="178"/>
                    </a:lnTo>
                    <a:lnTo>
                      <a:pt x="1369" y="174"/>
                    </a:lnTo>
                    <a:lnTo>
                      <a:pt x="1369" y="172"/>
                    </a:lnTo>
                    <a:lnTo>
                      <a:pt x="1371" y="168"/>
                    </a:lnTo>
                    <a:lnTo>
                      <a:pt x="1371" y="168"/>
                    </a:lnTo>
                    <a:lnTo>
                      <a:pt x="1375" y="166"/>
                    </a:lnTo>
                    <a:lnTo>
                      <a:pt x="1379" y="168"/>
                    </a:lnTo>
                    <a:lnTo>
                      <a:pt x="1381" y="170"/>
                    </a:lnTo>
                    <a:lnTo>
                      <a:pt x="1385" y="170"/>
                    </a:lnTo>
                    <a:lnTo>
                      <a:pt x="1385" y="170"/>
                    </a:lnTo>
                    <a:lnTo>
                      <a:pt x="1389" y="170"/>
                    </a:lnTo>
                    <a:lnTo>
                      <a:pt x="1391" y="172"/>
                    </a:lnTo>
                    <a:lnTo>
                      <a:pt x="1397" y="176"/>
                    </a:lnTo>
                    <a:lnTo>
                      <a:pt x="1397" y="176"/>
                    </a:lnTo>
                    <a:lnTo>
                      <a:pt x="1401" y="180"/>
                    </a:lnTo>
                    <a:lnTo>
                      <a:pt x="1405" y="184"/>
                    </a:lnTo>
                    <a:lnTo>
                      <a:pt x="1405" y="184"/>
                    </a:lnTo>
                    <a:lnTo>
                      <a:pt x="1413" y="184"/>
                    </a:lnTo>
                    <a:lnTo>
                      <a:pt x="1423" y="180"/>
                    </a:lnTo>
                    <a:lnTo>
                      <a:pt x="1423" y="180"/>
                    </a:lnTo>
                    <a:lnTo>
                      <a:pt x="1429" y="178"/>
                    </a:lnTo>
                    <a:lnTo>
                      <a:pt x="1435" y="172"/>
                    </a:lnTo>
                    <a:lnTo>
                      <a:pt x="1435" y="172"/>
                    </a:lnTo>
                    <a:lnTo>
                      <a:pt x="1440" y="166"/>
                    </a:lnTo>
                    <a:lnTo>
                      <a:pt x="1442" y="160"/>
                    </a:lnTo>
                    <a:lnTo>
                      <a:pt x="1442" y="160"/>
                    </a:lnTo>
                    <a:lnTo>
                      <a:pt x="1442" y="158"/>
                    </a:lnTo>
                    <a:lnTo>
                      <a:pt x="1440" y="158"/>
                    </a:lnTo>
                    <a:lnTo>
                      <a:pt x="1433" y="158"/>
                    </a:lnTo>
                    <a:lnTo>
                      <a:pt x="1433" y="158"/>
                    </a:lnTo>
                    <a:lnTo>
                      <a:pt x="1433" y="156"/>
                    </a:lnTo>
                    <a:lnTo>
                      <a:pt x="1435" y="150"/>
                    </a:lnTo>
                    <a:lnTo>
                      <a:pt x="1435" y="150"/>
                    </a:lnTo>
                    <a:lnTo>
                      <a:pt x="1437" y="148"/>
                    </a:lnTo>
                    <a:lnTo>
                      <a:pt x="1437" y="148"/>
                    </a:lnTo>
                    <a:lnTo>
                      <a:pt x="1442" y="148"/>
                    </a:lnTo>
                    <a:lnTo>
                      <a:pt x="1446" y="148"/>
                    </a:lnTo>
                    <a:lnTo>
                      <a:pt x="1446" y="148"/>
                    </a:lnTo>
                    <a:lnTo>
                      <a:pt x="1450" y="148"/>
                    </a:lnTo>
                    <a:lnTo>
                      <a:pt x="1452" y="150"/>
                    </a:lnTo>
                    <a:lnTo>
                      <a:pt x="1456" y="152"/>
                    </a:lnTo>
                    <a:lnTo>
                      <a:pt x="1462" y="156"/>
                    </a:lnTo>
                    <a:lnTo>
                      <a:pt x="1462" y="156"/>
                    </a:lnTo>
                    <a:lnTo>
                      <a:pt x="1466" y="158"/>
                    </a:lnTo>
                    <a:lnTo>
                      <a:pt x="1470" y="158"/>
                    </a:lnTo>
                    <a:lnTo>
                      <a:pt x="1474" y="150"/>
                    </a:lnTo>
                    <a:lnTo>
                      <a:pt x="1474" y="150"/>
                    </a:lnTo>
                    <a:lnTo>
                      <a:pt x="1474" y="148"/>
                    </a:lnTo>
                    <a:lnTo>
                      <a:pt x="1472" y="145"/>
                    </a:lnTo>
                    <a:lnTo>
                      <a:pt x="1466" y="143"/>
                    </a:lnTo>
                    <a:lnTo>
                      <a:pt x="1460" y="143"/>
                    </a:lnTo>
                    <a:lnTo>
                      <a:pt x="1458" y="141"/>
                    </a:lnTo>
                    <a:lnTo>
                      <a:pt x="1458" y="141"/>
                    </a:lnTo>
                    <a:lnTo>
                      <a:pt x="1460" y="139"/>
                    </a:lnTo>
                    <a:lnTo>
                      <a:pt x="1462" y="135"/>
                    </a:lnTo>
                    <a:lnTo>
                      <a:pt x="1462" y="135"/>
                    </a:lnTo>
                    <a:lnTo>
                      <a:pt x="1466" y="135"/>
                    </a:lnTo>
                    <a:lnTo>
                      <a:pt x="1470" y="137"/>
                    </a:lnTo>
                    <a:lnTo>
                      <a:pt x="1480" y="141"/>
                    </a:lnTo>
                    <a:lnTo>
                      <a:pt x="1480" y="141"/>
                    </a:lnTo>
                    <a:lnTo>
                      <a:pt x="1484" y="148"/>
                    </a:lnTo>
                    <a:lnTo>
                      <a:pt x="1488" y="152"/>
                    </a:lnTo>
                    <a:lnTo>
                      <a:pt x="1494" y="152"/>
                    </a:lnTo>
                    <a:lnTo>
                      <a:pt x="1494" y="152"/>
                    </a:lnTo>
                    <a:lnTo>
                      <a:pt x="1498" y="152"/>
                    </a:lnTo>
                    <a:lnTo>
                      <a:pt x="1500" y="150"/>
                    </a:lnTo>
                    <a:lnTo>
                      <a:pt x="1510" y="143"/>
                    </a:lnTo>
                    <a:lnTo>
                      <a:pt x="1510" y="143"/>
                    </a:lnTo>
                    <a:lnTo>
                      <a:pt x="1516" y="135"/>
                    </a:lnTo>
                    <a:lnTo>
                      <a:pt x="1522" y="127"/>
                    </a:lnTo>
                    <a:lnTo>
                      <a:pt x="1522" y="127"/>
                    </a:lnTo>
                    <a:lnTo>
                      <a:pt x="1524" y="125"/>
                    </a:lnTo>
                    <a:lnTo>
                      <a:pt x="1524" y="123"/>
                    </a:lnTo>
                    <a:lnTo>
                      <a:pt x="1520" y="119"/>
                    </a:lnTo>
                    <a:lnTo>
                      <a:pt x="1520" y="119"/>
                    </a:lnTo>
                    <a:lnTo>
                      <a:pt x="1510" y="107"/>
                    </a:lnTo>
                    <a:lnTo>
                      <a:pt x="1510" y="107"/>
                    </a:lnTo>
                    <a:lnTo>
                      <a:pt x="1506" y="101"/>
                    </a:lnTo>
                    <a:lnTo>
                      <a:pt x="1506" y="91"/>
                    </a:lnTo>
                    <a:lnTo>
                      <a:pt x="1506" y="91"/>
                    </a:lnTo>
                    <a:lnTo>
                      <a:pt x="1506" y="89"/>
                    </a:lnTo>
                    <a:lnTo>
                      <a:pt x="1508" y="89"/>
                    </a:lnTo>
                    <a:lnTo>
                      <a:pt x="1510" y="91"/>
                    </a:lnTo>
                    <a:lnTo>
                      <a:pt x="1510" y="91"/>
                    </a:lnTo>
                    <a:lnTo>
                      <a:pt x="1512" y="91"/>
                    </a:lnTo>
                    <a:lnTo>
                      <a:pt x="1514" y="89"/>
                    </a:lnTo>
                    <a:lnTo>
                      <a:pt x="1518" y="83"/>
                    </a:lnTo>
                    <a:lnTo>
                      <a:pt x="1518" y="83"/>
                    </a:lnTo>
                    <a:lnTo>
                      <a:pt x="1520" y="79"/>
                    </a:lnTo>
                    <a:lnTo>
                      <a:pt x="1522" y="71"/>
                    </a:lnTo>
                    <a:lnTo>
                      <a:pt x="1522" y="71"/>
                    </a:lnTo>
                    <a:lnTo>
                      <a:pt x="1520" y="69"/>
                    </a:lnTo>
                    <a:lnTo>
                      <a:pt x="1518" y="67"/>
                    </a:lnTo>
                    <a:lnTo>
                      <a:pt x="1514" y="67"/>
                    </a:lnTo>
                    <a:lnTo>
                      <a:pt x="1510" y="65"/>
                    </a:lnTo>
                    <a:lnTo>
                      <a:pt x="1510" y="65"/>
                    </a:lnTo>
                    <a:lnTo>
                      <a:pt x="1506" y="63"/>
                    </a:lnTo>
                    <a:lnTo>
                      <a:pt x="1502" y="61"/>
                    </a:lnTo>
                    <a:lnTo>
                      <a:pt x="1494" y="59"/>
                    </a:lnTo>
                    <a:lnTo>
                      <a:pt x="1494" y="59"/>
                    </a:lnTo>
                    <a:lnTo>
                      <a:pt x="1488" y="57"/>
                    </a:lnTo>
                    <a:lnTo>
                      <a:pt x="1480" y="53"/>
                    </a:lnTo>
                    <a:lnTo>
                      <a:pt x="1480" y="53"/>
                    </a:lnTo>
                    <a:lnTo>
                      <a:pt x="1466" y="46"/>
                    </a:lnTo>
                    <a:lnTo>
                      <a:pt x="1466" y="46"/>
                    </a:lnTo>
                    <a:lnTo>
                      <a:pt x="1462" y="50"/>
                    </a:lnTo>
                    <a:lnTo>
                      <a:pt x="1456" y="59"/>
                    </a:lnTo>
                    <a:lnTo>
                      <a:pt x="1456" y="59"/>
                    </a:lnTo>
                    <a:lnTo>
                      <a:pt x="1456" y="63"/>
                    </a:lnTo>
                    <a:lnTo>
                      <a:pt x="1460" y="65"/>
                    </a:lnTo>
                    <a:lnTo>
                      <a:pt x="1464" y="69"/>
                    </a:lnTo>
                    <a:lnTo>
                      <a:pt x="1466" y="73"/>
                    </a:lnTo>
                    <a:lnTo>
                      <a:pt x="1466" y="73"/>
                    </a:lnTo>
                    <a:lnTo>
                      <a:pt x="1466" y="79"/>
                    </a:lnTo>
                    <a:lnTo>
                      <a:pt x="1464" y="81"/>
                    </a:lnTo>
                    <a:lnTo>
                      <a:pt x="1464" y="81"/>
                    </a:lnTo>
                    <a:lnTo>
                      <a:pt x="1456" y="85"/>
                    </a:lnTo>
                    <a:lnTo>
                      <a:pt x="1456" y="85"/>
                    </a:lnTo>
                    <a:lnTo>
                      <a:pt x="1454" y="91"/>
                    </a:lnTo>
                    <a:lnTo>
                      <a:pt x="1454" y="91"/>
                    </a:lnTo>
                    <a:lnTo>
                      <a:pt x="1452" y="99"/>
                    </a:lnTo>
                    <a:lnTo>
                      <a:pt x="1452" y="99"/>
                    </a:lnTo>
                    <a:lnTo>
                      <a:pt x="1450" y="101"/>
                    </a:lnTo>
                    <a:lnTo>
                      <a:pt x="1446" y="103"/>
                    </a:lnTo>
                    <a:lnTo>
                      <a:pt x="1446" y="103"/>
                    </a:lnTo>
                    <a:lnTo>
                      <a:pt x="1437" y="105"/>
                    </a:lnTo>
                    <a:lnTo>
                      <a:pt x="1437" y="105"/>
                    </a:lnTo>
                    <a:lnTo>
                      <a:pt x="1437" y="107"/>
                    </a:lnTo>
                    <a:lnTo>
                      <a:pt x="1440" y="109"/>
                    </a:lnTo>
                    <a:lnTo>
                      <a:pt x="1442" y="113"/>
                    </a:lnTo>
                    <a:lnTo>
                      <a:pt x="1444" y="115"/>
                    </a:lnTo>
                    <a:lnTo>
                      <a:pt x="1444" y="115"/>
                    </a:lnTo>
                    <a:lnTo>
                      <a:pt x="1440" y="121"/>
                    </a:lnTo>
                    <a:lnTo>
                      <a:pt x="1433" y="127"/>
                    </a:lnTo>
                    <a:lnTo>
                      <a:pt x="1433" y="127"/>
                    </a:lnTo>
                    <a:lnTo>
                      <a:pt x="1425" y="133"/>
                    </a:lnTo>
                    <a:lnTo>
                      <a:pt x="1421" y="133"/>
                    </a:lnTo>
                    <a:lnTo>
                      <a:pt x="1421" y="133"/>
                    </a:lnTo>
                    <a:lnTo>
                      <a:pt x="1419" y="129"/>
                    </a:lnTo>
                    <a:lnTo>
                      <a:pt x="1417" y="125"/>
                    </a:lnTo>
                    <a:lnTo>
                      <a:pt x="1417" y="125"/>
                    </a:lnTo>
                    <a:lnTo>
                      <a:pt x="1407" y="119"/>
                    </a:lnTo>
                    <a:lnTo>
                      <a:pt x="1407" y="119"/>
                    </a:lnTo>
                    <a:lnTo>
                      <a:pt x="1405" y="115"/>
                    </a:lnTo>
                    <a:lnTo>
                      <a:pt x="1405" y="109"/>
                    </a:lnTo>
                    <a:lnTo>
                      <a:pt x="1405" y="109"/>
                    </a:lnTo>
                    <a:lnTo>
                      <a:pt x="1405" y="105"/>
                    </a:lnTo>
                    <a:lnTo>
                      <a:pt x="1407" y="95"/>
                    </a:lnTo>
                    <a:lnTo>
                      <a:pt x="1407" y="95"/>
                    </a:lnTo>
                    <a:lnTo>
                      <a:pt x="1409" y="91"/>
                    </a:lnTo>
                    <a:lnTo>
                      <a:pt x="1409" y="81"/>
                    </a:lnTo>
                    <a:lnTo>
                      <a:pt x="1409" y="81"/>
                    </a:lnTo>
                    <a:lnTo>
                      <a:pt x="1409" y="79"/>
                    </a:lnTo>
                    <a:lnTo>
                      <a:pt x="1407" y="77"/>
                    </a:lnTo>
                    <a:lnTo>
                      <a:pt x="1399" y="77"/>
                    </a:lnTo>
                    <a:lnTo>
                      <a:pt x="1399" y="77"/>
                    </a:lnTo>
                    <a:lnTo>
                      <a:pt x="1395" y="73"/>
                    </a:lnTo>
                    <a:lnTo>
                      <a:pt x="1393" y="67"/>
                    </a:lnTo>
                    <a:lnTo>
                      <a:pt x="1393" y="67"/>
                    </a:lnTo>
                    <a:lnTo>
                      <a:pt x="1391" y="67"/>
                    </a:lnTo>
                    <a:lnTo>
                      <a:pt x="1389" y="65"/>
                    </a:lnTo>
                    <a:lnTo>
                      <a:pt x="1385" y="67"/>
                    </a:lnTo>
                    <a:lnTo>
                      <a:pt x="1385" y="67"/>
                    </a:lnTo>
                    <a:lnTo>
                      <a:pt x="1381" y="73"/>
                    </a:lnTo>
                    <a:lnTo>
                      <a:pt x="1379" y="77"/>
                    </a:lnTo>
                    <a:lnTo>
                      <a:pt x="1379" y="77"/>
                    </a:lnTo>
                    <a:lnTo>
                      <a:pt x="1379" y="79"/>
                    </a:lnTo>
                    <a:lnTo>
                      <a:pt x="1379" y="81"/>
                    </a:lnTo>
                    <a:lnTo>
                      <a:pt x="1383" y="87"/>
                    </a:lnTo>
                    <a:lnTo>
                      <a:pt x="1383" y="87"/>
                    </a:lnTo>
                    <a:lnTo>
                      <a:pt x="1385" y="93"/>
                    </a:lnTo>
                    <a:lnTo>
                      <a:pt x="1383" y="97"/>
                    </a:lnTo>
                    <a:lnTo>
                      <a:pt x="1383" y="97"/>
                    </a:lnTo>
                    <a:lnTo>
                      <a:pt x="1381" y="99"/>
                    </a:lnTo>
                    <a:lnTo>
                      <a:pt x="1379" y="101"/>
                    </a:lnTo>
                    <a:lnTo>
                      <a:pt x="1375" y="101"/>
                    </a:lnTo>
                    <a:lnTo>
                      <a:pt x="1375" y="101"/>
                    </a:lnTo>
                    <a:lnTo>
                      <a:pt x="1367" y="97"/>
                    </a:lnTo>
                    <a:lnTo>
                      <a:pt x="1367" y="97"/>
                    </a:lnTo>
                    <a:lnTo>
                      <a:pt x="1365" y="95"/>
                    </a:lnTo>
                    <a:lnTo>
                      <a:pt x="1365" y="91"/>
                    </a:lnTo>
                    <a:lnTo>
                      <a:pt x="1365" y="81"/>
                    </a:lnTo>
                    <a:lnTo>
                      <a:pt x="1365" y="81"/>
                    </a:lnTo>
                    <a:lnTo>
                      <a:pt x="1365" y="79"/>
                    </a:lnTo>
                    <a:lnTo>
                      <a:pt x="1363" y="75"/>
                    </a:lnTo>
                    <a:lnTo>
                      <a:pt x="1357" y="69"/>
                    </a:lnTo>
                    <a:lnTo>
                      <a:pt x="1357" y="69"/>
                    </a:lnTo>
                    <a:lnTo>
                      <a:pt x="1353" y="63"/>
                    </a:lnTo>
                    <a:lnTo>
                      <a:pt x="1351" y="61"/>
                    </a:lnTo>
                    <a:lnTo>
                      <a:pt x="1349" y="59"/>
                    </a:lnTo>
                    <a:lnTo>
                      <a:pt x="1349" y="59"/>
                    </a:lnTo>
                    <a:lnTo>
                      <a:pt x="1340" y="57"/>
                    </a:lnTo>
                    <a:lnTo>
                      <a:pt x="1332" y="59"/>
                    </a:lnTo>
                    <a:lnTo>
                      <a:pt x="1332" y="59"/>
                    </a:lnTo>
                    <a:lnTo>
                      <a:pt x="1318" y="65"/>
                    </a:lnTo>
                    <a:lnTo>
                      <a:pt x="1318" y="65"/>
                    </a:lnTo>
                    <a:lnTo>
                      <a:pt x="1314" y="67"/>
                    </a:lnTo>
                    <a:lnTo>
                      <a:pt x="1310" y="69"/>
                    </a:lnTo>
                    <a:lnTo>
                      <a:pt x="1308" y="71"/>
                    </a:lnTo>
                    <a:lnTo>
                      <a:pt x="1308" y="71"/>
                    </a:lnTo>
                    <a:lnTo>
                      <a:pt x="1310" y="75"/>
                    </a:lnTo>
                    <a:lnTo>
                      <a:pt x="1312" y="75"/>
                    </a:lnTo>
                    <a:lnTo>
                      <a:pt x="1312" y="79"/>
                    </a:lnTo>
                    <a:lnTo>
                      <a:pt x="1314" y="81"/>
                    </a:lnTo>
                    <a:lnTo>
                      <a:pt x="1314" y="81"/>
                    </a:lnTo>
                    <a:lnTo>
                      <a:pt x="1314" y="87"/>
                    </a:lnTo>
                    <a:lnTo>
                      <a:pt x="1312" y="91"/>
                    </a:lnTo>
                    <a:lnTo>
                      <a:pt x="1312" y="91"/>
                    </a:lnTo>
                    <a:lnTo>
                      <a:pt x="1304" y="99"/>
                    </a:lnTo>
                    <a:lnTo>
                      <a:pt x="1304" y="99"/>
                    </a:lnTo>
                    <a:lnTo>
                      <a:pt x="1298" y="101"/>
                    </a:lnTo>
                    <a:lnTo>
                      <a:pt x="1292" y="103"/>
                    </a:lnTo>
                    <a:lnTo>
                      <a:pt x="1292" y="103"/>
                    </a:lnTo>
                    <a:lnTo>
                      <a:pt x="1286" y="103"/>
                    </a:lnTo>
                    <a:lnTo>
                      <a:pt x="1284" y="103"/>
                    </a:lnTo>
                    <a:lnTo>
                      <a:pt x="1280" y="105"/>
                    </a:lnTo>
                    <a:lnTo>
                      <a:pt x="1280" y="105"/>
                    </a:lnTo>
                    <a:lnTo>
                      <a:pt x="1278" y="109"/>
                    </a:lnTo>
                    <a:lnTo>
                      <a:pt x="1278" y="115"/>
                    </a:lnTo>
                    <a:lnTo>
                      <a:pt x="1278" y="115"/>
                    </a:lnTo>
                    <a:lnTo>
                      <a:pt x="1282" y="119"/>
                    </a:lnTo>
                    <a:lnTo>
                      <a:pt x="1286" y="127"/>
                    </a:lnTo>
                    <a:lnTo>
                      <a:pt x="1286" y="127"/>
                    </a:lnTo>
                    <a:lnTo>
                      <a:pt x="1286" y="131"/>
                    </a:lnTo>
                    <a:lnTo>
                      <a:pt x="1286" y="133"/>
                    </a:lnTo>
                    <a:lnTo>
                      <a:pt x="1284" y="135"/>
                    </a:lnTo>
                    <a:lnTo>
                      <a:pt x="1284" y="135"/>
                    </a:lnTo>
                    <a:lnTo>
                      <a:pt x="1280" y="139"/>
                    </a:lnTo>
                    <a:lnTo>
                      <a:pt x="1278" y="143"/>
                    </a:lnTo>
                    <a:lnTo>
                      <a:pt x="1278" y="143"/>
                    </a:lnTo>
                    <a:lnTo>
                      <a:pt x="1274" y="143"/>
                    </a:lnTo>
                    <a:lnTo>
                      <a:pt x="1272" y="143"/>
                    </a:lnTo>
                    <a:lnTo>
                      <a:pt x="1266" y="141"/>
                    </a:lnTo>
                    <a:lnTo>
                      <a:pt x="1266" y="141"/>
                    </a:lnTo>
                    <a:lnTo>
                      <a:pt x="1266" y="139"/>
                    </a:lnTo>
                    <a:lnTo>
                      <a:pt x="1266" y="133"/>
                    </a:lnTo>
                    <a:lnTo>
                      <a:pt x="1266" y="133"/>
                    </a:lnTo>
                    <a:lnTo>
                      <a:pt x="1272" y="133"/>
                    </a:lnTo>
                    <a:lnTo>
                      <a:pt x="1274" y="133"/>
                    </a:lnTo>
                    <a:lnTo>
                      <a:pt x="1276" y="133"/>
                    </a:lnTo>
                    <a:lnTo>
                      <a:pt x="1276" y="133"/>
                    </a:lnTo>
                    <a:lnTo>
                      <a:pt x="1276" y="129"/>
                    </a:lnTo>
                    <a:lnTo>
                      <a:pt x="1274" y="127"/>
                    </a:lnTo>
                    <a:lnTo>
                      <a:pt x="1274" y="127"/>
                    </a:lnTo>
                    <a:lnTo>
                      <a:pt x="1264" y="125"/>
                    </a:lnTo>
                    <a:lnTo>
                      <a:pt x="1264" y="125"/>
                    </a:lnTo>
                    <a:lnTo>
                      <a:pt x="1262" y="121"/>
                    </a:lnTo>
                    <a:lnTo>
                      <a:pt x="1262" y="117"/>
                    </a:lnTo>
                    <a:lnTo>
                      <a:pt x="1262" y="117"/>
                    </a:lnTo>
                    <a:lnTo>
                      <a:pt x="1264" y="107"/>
                    </a:lnTo>
                    <a:lnTo>
                      <a:pt x="1264" y="107"/>
                    </a:lnTo>
                    <a:lnTo>
                      <a:pt x="1262" y="105"/>
                    </a:lnTo>
                    <a:lnTo>
                      <a:pt x="1260" y="103"/>
                    </a:lnTo>
                    <a:lnTo>
                      <a:pt x="1256" y="99"/>
                    </a:lnTo>
                    <a:lnTo>
                      <a:pt x="1256" y="99"/>
                    </a:lnTo>
                    <a:lnTo>
                      <a:pt x="1241" y="93"/>
                    </a:lnTo>
                    <a:lnTo>
                      <a:pt x="1235" y="95"/>
                    </a:lnTo>
                    <a:lnTo>
                      <a:pt x="1235" y="95"/>
                    </a:lnTo>
                    <a:lnTo>
                      <a:pt x="1231" y="97"/>
                    </a:lnTo>
                    <a:lnTo>
                      <a:pt x="1225" y="99"/>
                    </a:lnTo>
                    <a:lnTo>
                      <a:pt x="1225" y="99"/>
                    </a:lnTo>
                    <a:lnTo>
                      <a:pt x="1225" y="101"/>
                    </a:lnTo>
                    <a:lnTo>
                      <a:pt x="1227" y="103"/>
                    </a:lnTo>
                    <a:lnTo>
                      <a:pt x="1229" y="105"/>
                    </a:lnTo>
                    <a:lnTo>
                      <a:pt x="1229" y="105"/>
                    </a:lnTo>
                    <a:lnTo>
                      <a:pt x="1239" y="105"/>
                    </a:lnTo>
                    <a:lnTo>
                      <a:pt x="1239" y="105"/>
                    </a:lnTo>
                    <a:lnTo>
                      <a:pt x="1245" y="107"/>
                    </a:lnTo>
                    <a:lnTo>
                      <a:pt x="1251" y="111"/>
                    </a:lnTo>
                    <a:lnTo>
                      <a:pt x="1251" y="111"/>
                    </a:lnTo>
                    <a:lnTo>
                      <a:pt x="1251" y="113"/>
                    </a:lnTo>
                    <a:lnTo>
                      <a:pt x="1251" y="115"/>
                    </a:lnTo>
                    <a:lnTo>
                      <a:pt x="1251" y="115"/>
                    </a:lnTo>
                    <a:lnTo>
                      <a:pt x="1251" y="115"/>
                    </a:lnTo>
                    <a:lnTo>
                      <a:pt x="1247" y="117"/>
                    </a:lnTo>
                    <a:lnTo>
                      <a:pt x="1239" y="117"/>
                    </a:lnTo>
                    <a:lnTo>
                      <a:pt x="1229" y="117"/>
                    </a:lnTo>
                    <a:lnTo>
                      <a:pt x="1221" y="115"/>
                    </a:lnTo>
                    <a:lnTo>
                      <a:pt x="1221" y="115"/>
                    </a:lnTo>
                    <a:lnTo>
                      <a:pt x="1215" y="113"/>
                    </a:lnTo>
                    <a:lnTo>
                      <a:pt x="1207" y="113"/>
                    </a:lnTo>
                    <a:lnTo>
                      <a:pt x="1199" y="115"/>
                    </a:lnTo>
                    <a:lnTo>
                      <a:pt x="1199" y="115"/>
                    </a:lnTo>
                    <a:lnTo>
                      <a:pt x="1175" y="115"/>
                    </a:lnTo>
                    <a:lnTo>
                      <a:pt x="1175" y="115"/>
                    </a:lnTo>
                    <a:lnTo>
                      <a:pt x="1158" y="117"/>
                    </a:lnTo>
                    <a:lnTo>
                      <a:pt x="1144" y="107"/>
                    </a:lnTo>
                    <a:lnTo>
                      <a:pt x="1144" y="107"/>
                    </a:lnTo>
                    <a:lnTo>
                      <a:pt x="1126" y="105"/>
                    </a:lnTo>
                    <a:lnTo>
                      <a:pt x="1126" y="105"/>
                    </a:lnTo>
                    <a:lnTo>
                      <a:pt x="1120" y="105"/>
                    </a:lnTo>
                    <a:lnTo>
                      <a:pt x="1116" y="101"/>
                    </a:lnTo>
                    <a:lnTo>
                      <a:pt x="1112" y="97"/>
                    </a:lnTo>
                    <a:lnTo>
                      <a:pt x="1112" y="97"/>
                    </a:lnTo>
                    <a:lnTo>
                      <a:pt x="1104" y="95"/>
                    </a:lnTo>
                    <a:lnTo>
                      <a:pt x="1098" y="95"/>
                    </a:lnTo>
                    <a:lnTo>
                      <a:pt x="1092" y="95"/>
                    </a:lnTo>
                    <a:lnTo>
                      <a:pt x="1092" y="95"/>
                    </a:lnTo>
                    <a:lnTo>
                      <a:pt x="1068" y="103"/>
                    </a:lnTo>
                    <a:lnTo>
                      <a:pt x="1068" y="103"/>
                    </a:lnTo>
                    <a:lnTo>
                      <a:pt x="1061" y="107"/>
                    </a:lnTo>
                    <a:lnTo>
                      <a:pt x="1057" y="111"/>
                    </a:lnTo>
                    <a:lnTo>
                      <a:pt x="1057" y="111"/>
                    </a:lnTo>
                    <a:lnTo>
                      <a:pt x="1059" y="115"/>
                    </a:lnTo>
                    <a:lnTo>
                      <a:pt x="1061" y="117"/>
                    </a:lnTo>
                    <a:lnTo>
                      <a:pt x="1066" y="119"/>
                    </a:lnTo>
                    <a:lnTo>
                      <a:pt x="1066" y="119"/>
                    </a:lnTo>
                    <a:lnTo>
                      <a:pt x="1068" y="119"/>
                    </a:lnTo>
                    <a:lnTo>
                      <a:pt x="1070" y="123"/>
                    </a:lnTo>
                    <a:lnTo>
                      <a:pt x="1070" y="127"/>
                    </a:lnTo>
                    <a:lnTo>
                      <a:pt x="1072" y="131"/>
                    </a:lnTo>
                    <a:lnTo>
                      <a:pt x="1072" y="131"/>
                    </a:lnTo>
                    <a:lnTo>
                      <a:pt x="1068" y="154"/>
                    </a:lnTo>
                    <a:lnTo>
                      <a:pt x="1068" y="154"/>
                    </a:lnTo>
                    <a:lnTo>
                      <a:pt x="1063" y="154"/>
                    </a:lnTo>
                    <a:lnTo>
                      <a:pt x="1061" y="154"/>
                    </a:lnTo>
                    <a:lnTo>
                      <a:pt x="1059" y="152"/>
                    </a:lnTo>
                    <a:lnTo>
                      <a:pt x="1059" y="152"/>
                    </a:lnTo>
                    <a:lnTo>
                      <a:pt x="1049" y="135"/>
                    </a:lnTo>
                    <a:lnTo>
                      <a:pt x="1049" y="135"/>
                    </a:lnTo>
                    <a:lnTo>
                      <a:pt x="1043" y="121"/>
                    </a:lnTo>
                    <a:lnTo>
                      <a:pt x="1043" y="121"/>
                    </a:lnTo>
                    <a:lnTo>
                      <a:pt x="1027" y="113"/>
                    </a:lnTo>
                    <a:lnTo>
                      <a:pt x="1027" y="113"/>
                    </a:lnTo>
                    <a:lnTo>
                      <a:pt x="1023" y="111"/>
                    </a:lnTo>
                    <a:lnTo>
                      <a:pt x="1021" y="107"/>
                    </a:lnTo>
                    <a:lnTo>
                      <a:pt x="1021" y="101"/>
                    </a:lnTo>
                    <a:lnTo>
                      <a:pt x="1021" y="101"/>
                    </a:lnTo>
                    <a:lnTo>
                      <a:pt x="1019" y="101"/>
                    </a:lnTo>
                    <a:lnTo>
                      <a:pt x="1017" y="103"/>
                    </a:lnTo>
                    <a:lnTo>
                      <a:pt x="1013" y="105"/>
                    </a:lnTo>
                    <a:lnTo>
                      <a:pt x="1011" y="107"/>
                    </a:lnTo>
                    <a:lnTo>
                      <a:pt x="1011" y="107"/>
                    </a:lnTo>
                    <a:lnTo>
                      <a:pt x="1007" y="109"/>
                    </a:lnTo>
                    <a:lnTo>
                      <a:pt x="1005" y="111"/>
                    </a:lnTo>
                    <a:lnTo>
                      <a:pt x="1005" y="115"/>
                    </a:lnTo>
                    <a:lnTo>
                      <a:pt x="1005" y="115"/>
                    </a:lnTo>
                    <a:lnTo>
                      <a:pt x="993" y="117"/>
                    </a:lnTo>
                    <a:lnTo>
                      <a:pt x="981" y="117"/>
                    </a:lnTo>
                    <a:lnTo>
                      <a:pt x="962" y="115"/>
                    </a:lnTo>
                    <a:lnTo>
                      <a:pt x="962" y="115"/>
                    </a:lnTo>
                    <a:lnTo>
                      <a:pt x="932" y="113"/>
                    </a:lnTo>
                    <a:lnTo>
                      <a:pt x="932" y="113"/>
                    </a:lnTo>
                    <a:lnTo>
                      <a:pt x="930" y="109"/>
                    </a:lnTo>
                    <a:lnTo>
                      <a:pt x="928" y="105"/>
                    </a:lnTo>
                    <a:lnTo>
                      <a:pt x="928" y="101"/>
                    </a:lnTo>
                    <a:lnTo>
                      <a:pt x="928" y="101"/>
                    </a:lnTo>
                    <a:lnTo>
                      <a:pt x="932" y="99"/>
                    </a:lnTo>
                    <a:lnTo>
                      <a:pt x="936" y="97"/>
                    </a:lnTo>
                    <a:lnTo>
                      <a:pt x="942" y="93"/>
                    </a:lnTo>
                    <a:lnTo>
                      <a:pt x="942" y="89"/>
                    </a:lnTo>
                    <a:lnTo>
                      <a:pt x="942" y="85"/>
                    </a:lnTo>
                    <a:lnTo>
                      <a:pt x="942" y="85"/>
                    </a:lnTo>
                    <a:lnTo>
                      <a:pt x="938" y="81"/>
                    </a:lnTo>
                    <a:lnTo>
                      <a:pt x="930" y="79"/>
                    </a:lnTo>
                    <a:lnTo>
                      <a:pt x="918" y="77"/>
                    </a:lnTo>
                    <a:lnTo>
                      <a:pt x="918" y="77"/>
                    </a:lnTo>
                    <a:lnTo>
                      <a:pt x="910" y="79"/>
                    </a:lnTo>
                    <a:lnTo>
                      <a:pt x="896" y="79"/>
                    </a:lnTo>
                    <a:lnTo>
                      <a:pt x="896" y="79"/>
                    </a:lnTo>
                    <a:lnTo>
                      <a:pt x="890" y="79"/>
                    </a:lnTo>
                    <a:lnTo>
                      <a:pt x="882" y="75"/>
                    </a:lnTo>
                    <a:lnTo>
                      <a:pt x="882" y="75"/>
                    </a:lnTo>
                    <a:lnTo>
                      <a:pt x="871" y="71"/>
                    </a:lnTo>
                    <a:lnTo>
                      <a:pt x="865" y="69"/>
                    </a:lnTo>
                    <a:lnTo>
                      <a:pt x="865" y="69"/>
                    </a:lnTo>
                    <a:lnTo>
                      <a:pt x="847" y="65"/>
                    </a:lnTo>
                    <a:lnTo>
                      <a:pt x="847" y="65"/>
                    </a:lnTo>
                    <a:lnTo>
                      <a:pt x="837" y="61"/>
                    </a:lnTo>
                    <a:lnTo>
                      <a:pt x="833" y="57"/>
                    </a:lnTo>
                    <a:lnTo>
                      <a:pt x="831" y="55"/>
                    </a:lnTo>
                    <a:lnTo>
                      <a:pt x="831" y="55"/>
                    </a:lnTo>
                    <a:lnTo>
                      <a:pt x="827" y="53"/>
                    </a:lnTo>
                    <a:lnTo>
                      <a:pt x="819" y="50"/>
                    </a:lnTo>
                    <a:lnTo>
                      <a:pt x="805" y="48"/>
                    </a:lnTo>
                    <a:lnTo>
                      <a:pt x="805" y="48"/>
                    </a:lnTo>
                    <a:lnTo>
                      <a:pt x="799" y="50"/>
                    </a:lnTo>
                    <a:lnTo>
                      <a:pt x="795" y="50"/>
                    </a:lnTo>
                    <a:lnTo>
                      <a:pt x="789" y="57"/>
                    </a:lnTo>
                    <a:lnTo>
                      <a:pt x="789" y="57"/>
                    </a:lnTo>
                    <a:lnTo>
                      <a:pt x="778" y="63"/>
                    </a:lnTo>
                    <a:lnTo>
                      <a:pt x="774" y="63"/>
                    </a:lnTo>
                    <a:lnTo>
                      <a:pt x="766" y="61"/>
                    </a:lnTo>
                    <a:lnTo>
                      <a:pt x="766" y="61"/>
                    </a:lnTo>
                    <a:lnTo>
                      <a:pt x="764" y="61"/>
                    </a:lnTo>
                    <a:lnTo>
                      <a:pt x="764" y="57"/>
                    </a:lnTo>
                    <a:lnTo>
                      <a:pt x="764" y="53"/>
                    </a:lnTo>
                    <a:lnTo>
                      <a:pt x="762" y="48"/>
                    </a:lnTo>
                    <a:lnTo>
                      <a:pt x="762" y="48"/>
                    </a:lnTo>
                    <a:lnTo>
                      <a:pt x="760" y="44"/>
                    </a:lnTo>
                    <a:lnTo>
                      <a:pt x="758" y="46"/>
                    </a:lnTo>
                    <a:lnTo>
                      <a:pt x="752" y="53"/>
                    </a:lnTo>
                    <a:lnTo>
                      <a:pt x="752" y="53"/>
                    </a:lnTo>
                    <a:lnTo>
                      <a:pt x="744" y="61"/>
                    </a:lnTo>
                    <a:lnTo>
                      <a:pt x="742" y="63"/>
                    </a:lnTo>
                    <a:lnTo>
                      <a:pt x="738" y="63"/>
                    </a:lnTo>
                    <a:lnTo>
                      <a:pt x="738" y="63"/>
                    </a:lnTo>
                    <a:lnTo>
                      <a:pt x="734" y="61"/>
                    </a:lnTo>
                    <a:lnTo>
                      <a:pt x="734" y="59"/>
                    </a:lnTo>
                    <a:lnTo>
                      <a:pt x="734" y="55"/>
                    </a:lnTo>
                    <a:lnTo>
                      <a:pt x="732" y="48"/>
                    </a:lnTo>
                    <a:lnTo>
                      <a:pt x="732" y="48"/>
                    </a:lnTo>
                    <a:lnTo>
                      <a:pt x="722" y="40"/>
                    </a:lnTo>
                    <a:lnTo>
                      <a:pt x="714" y="34"/>
                    </a:lnTo>
                    <a:lnTo>
                      <a:pt x="714" y="34"/>
                    </a:lnTo>
                    <a:lnTo>
                      <a:pt x="712" y="32"/>
                    </a:lnTo>
                    <a:lnTo>
                      <a:pt x="710" y="34"/>
                    </a:lnTo>
                    <a:lnTo>
                      <a:pt x="706" y="36"/>
                    </a:lnTo>
                    <a:lnTo>
                      <a:pt x="700" y="40"/>
                    </a:lnTo>
                    <a:lnTo>
                      <a:pt x="700" y="40"/>
                    </a:lnTo>
                    <a:lnTo>
                      <a:pt x="694" y="44"/>
                    </a:lnTo>
                    <a:lnTo>
                      <a:pt x="694" y="46"/>
                    </a:lnTo>
                    <a:lnTo>
                      <a:pt x="691" y="48"/>
                    </a:lnTo>
                    <a:lnTo>
                      <a:pt x="691" y="50"/>
                    </a:lnTo>
                    <a:lnTo>
                      <a:pt x="691" y="50"/>
                    </a:lnTo>
                    <a:lnTo>
                      <a:pt x="683" y="53"/>
                    </a:lnTo>
                    <a:lnTo>
                      <a:pt x="669" y="50"/>
                    </a:lnTo>
                    <a:lnTo>
                      <a:pt x="663" y="61"/>
                    </a:lnTo>
                    <a:lnTo>
                      <a:pt x="663" y="61"/>
                    </a:lnTo>
                    <a:lnTo>
                      <a:pt x="637" y="65"/>
                    </a:lnTo>
                    <a:lnTo>
                      <a:pt x="637" y="65"/>
                    </a:lnTo>
                    <a:lnTo>
                      <a:pt x="623" y="77"/>
                    </a:lnTo>
                    <a:lnTo>
                      <a:pt x="623" y="77"/>
                    </a:lnTo>
                    <a:lnTo>
                      <a:pt x="613" y="79"/>
                    </a:lnTo>
                    <a:lnTo>
                      <a:pt x="607" y="79"/>
                    </a:lnTo>
                    <a:lnTo>
                      <a:pt x="607" y="79"/>
                    </a:lnTo>
                    <a:lnTo>
                      <a:pt x="605" y="79"/>
                    </a:lnTo>
                    <a:lnTo>
                      <a:pt x="605" y="77"/>
                    </a:lnTo>
                    <a:lnTo>
                      <a:pt x="613" y="67"/>
                    </a:lnTo>
                    <a:lnTo>
                      <a:pt x="613" y="67"/>
                    </a:lnTo>
                    <a:lnTo>
                      <a:pt x="619" y="61"/>
                    </a:lnTo>
                    <a:lnTo>
                      <a:pt x="629" y="57"/>
                    </a:lnTo>
                    <a:lnTo>
                      <a:pt x="639" y="55"/>
                    </a:lnTo>
                    <a:lnTo>
                      <a:pt x="671" y="40"/>
                    </a:lnTo>
                    <a:lnTo>
                      <a:pt x="671" y="40"/>
                    </a:lnTo>
                    <a:lnTo>
                      <a:pt x="655" y="38"/>
                    </a:lnTo>
                    <a:lnTo>
                      <a:pt x="655" y="38"/>
                    </a:lnTo>
                    <a:lnTo>
                      <a:pt x="649" y="42"/>
                    </a:lnTo>
                    <a:lnTo>
                      <a:pt x="641" y="46"/>
                    </a:lnTo>
                    <a:lnTo>
                      <a:pt x="627" y="55"/>
                    </a:lnTo>
                    <a:lnTo>
                      <a:pt x="627" y="55"/>
                    </a:lnTo>
                    <a:lnTo>
                      <a:pt x="613" y="61"/>
                    </a:lnTo>
                    <a:lnTo>
                      <a:pt x="601" y="65"/>
                    </a:lnTo>
                    <a:lnTo>
                      <a:pt x="601" y="65"/>
                    </a:lnTo>
                    <a:lnTo>
                      <a:pt x="596" y="69"/>
                    </a:lnTo>
                    <a:lnTo>
                      <a:pt x="594" y="73"/>
                    </a:lnTo>
                    <a:lnTo>
                      <a:pt x="590" y="77"/>
                    </a:lnTo>
                    <a:lnTo>
                      <a:pt x="588" y="77"/>
                    </a:lnTo>
                    <a:lnTo>
                      <a:pt x="588" y="77"/>
                    </a:lnTo>
                    <a:lnTo>
                      <a:pt x="588" y="77"/>
                    </a:lnTo>
                    <a:lnTo>
                      <a:pt x="588" y="75"/>
                    </a:lnTo>
                    <a:lnTo>
                      <a:pt x="592" y="73"/>
                    </a:lnTo>
                    <a:lnTo>
                      <a:pt x="592" y="73"/>
                    </a:lnTo>
                    <a:lnTo>
                      <a:pt x="594" y="69"/>
                    </a:lnTo>
                    <a:lnTo>
                      <a:pt x="594" y="69"/>
                    </a:lnTo>
                    <a:lnTo>
                      <a:pt x="594" y="67"/>
                    </a:lnTo>
                    <a:lnTo>
                      <a:pt x="592" y="65"/>
                    </a:lnTo>
                    <a:lnTo>
                      <a:pt x="588" y="55"/>
                    </a:lnTo>
                    <a:lnTo>
                      <a:pt x="588" y="55"/>
                    </a:lnTo>
                    <a:lnTo>
                      <a:pt x="586" y="55"/>
                    </a:lnTo>
                    <a:lnTo>
                      <a:pt x="582" y="57"/>
                    </a:lnTo>
                    <a:lnTo>
                      <a:pt x="576" y="63"/>
                    </a:lnTo>
                    <a:lnTo>
                      <a:pt x="576" y="63"/>
                    </a:lnTo>
                    <a:lnTo>
                      <a:pt x="568" y="67"/>
                    </a:lnTo>
                    <a:lnTo>
                      <a:pt x="568" y="67"/>
                    </a:lnTo>
                    <a:lnTo>
                      <a:pt x="566" y="69"/>
                    </a:lnTo>
                    <a:lnTo>
                      <a:pt x="564" y="71"/>
                    </a:lnTo>
                    <a:lnTo>
                      <a:pt x="568" y="75"/>
                    </a:lnTo>
                    <a:lnTo>
                      <a:pt x="568" y="75"/>
                    </a:lnTo>
                    <a:lnTo>
                      <a:pt x="568" y="79"/>
                    </a:lnTo>
                    <a:lnTo>
                      <a:pt x="570" y="81"/>
                    </a:lnTo>
                    <a:lnTo>
                      <a:pt x="568" y="81"/>
                    </a:lnTo>
                    <a:lnTo>
                      <a:pt x="568" y="81"/>
                    </a:lnTo>
                    <a:lnTo>
                      <a:pt x="556" y="81"/>
                    </a:lnTo>
                    <a:lnTo>
                      <a:pt x="540" y="79"/>
                    </a:lnTo>
                    <a:lnTo>
                      <a:pt x="540" y="79"/>
                    </a:lnTo>
                    <a:lnTo>
                      <a:pt x="532" y="79"/>
                    </a:lnTo>
                    <a:lnTo>
                      <a:pt x="526" y="73"/>
                    </a:lnTo>
                    <a:lnTo>
                      <a:pt x="516" y="67"/>
                    </a:lnTo>
                    <a:lnTo>
                      <a:pt x="501" y="55"/>
                    </a:lnTo>
                    <a:lnTo>
                      <a:pt x="501" y="55"/>
                    </a:lnTo>
                    <a:lnTo>
                      <a:pt x="497" y="53"/>
                    </a:lnTo>
                    <a:lnTo>
                      <a:pt x="491" y="55"/>
                    </a:lnTo>
                    <a:lnTo>
                      <a:pt x="481" y="55"/>
                    </a:lnTo>
                    <a:lnTo>
                      <a:pt x="481" y="55"/>
                    </a:lnTo>
                    <a:lnTo>
                      <a:pt x="471" y="55"/>
                    </a:lnTo>
                    <a:lnTo>
                      <a:pt x="471" y="55"/>
                    </a:lnTo>
                    <a:lnTo>
                      <a:pt x="471" y="57"/>
                    </a:lnTo>
                    <a:lnTo>
                      <a:pt x="469" y="55"/>
                    </a:lnTo>
                    <a:lnTo>
                      <a:pt x="469" y="55"/>
                    </a:lnTo>
                    <a:lnTo>
                      <a:pt x="465" y="53"/>
                    </a:lnTo>
                    <a:lnTo>
                      <a:pt x="465" y="53"/>
                    </a:lnTo>
                    <a:lnTo>
                      <a:pt x="457" y="50"/>
                    </a:lnTo>
                    <a:lnTo>
                      <a:pt x="457" y="50"/>
                    </a:lnTo>
                    <a:lnTo>
                      <a:pt x="443" y="42"/>
                    </a:lnTo>
                    <a:lnTo>
                      <a:pt x="443" y="42"/>
                    </a:lnTo>
                    <a:lnTo>
                      <a:pt x="437" y="40"/>
                    </a:lnTo>
                    <a:lnTo>
                      <a:pt x="429" y="40"/>
                    </a:lnTo>
                    <a:lnTo>
                      <a:pt x="419" y="40"/>
                    </a:lnTo>
                    <a:lnTo>
                      <a:pt x="419" y="40"/>
                    </a:lnTo>
                    <a:lnTo>
                      <a:pt x="410" y="42"/>
                    </a:lnTo>
                    <a:lnTo>
                      <a:pt x="398" y="42"/>
                    </a:lnTo>
                    <a:lnTo>
                      <a:pt x="398" y="42"/>
                    </a:lnTo>
                    <a:lnTo>
                      <a:pt x="388" y="44"/>
                    </a:lnTo>
                    <a:lnTo>
                      <a:pt x="388" y="46"/>
                    </a:lnTo>
                    <a:lnTo>
                      <a:pt x="388" y="46"/>
                    </a:lnTo>
                    <a:lnTo>
                      <a:pt x="380" y="42"/>
                    </a:lnTo>
                    <a:lnTo>
                      <a:pt x="368" y="36"/>
                    </a:lnTo>
                    <a:lnTo>
                      <a:pt x="368" y="36"/>
                    </a:lnTo>
                    <a:lnTo>
                      <a:pt x="360" y="36"/>
                    </a:lnTo>
                    <a:lnTo>
                      <a:pt x="352" y="34"/>
                    </a:lnTo>
                    <a:lnTo>
                      <a:pt x="352" y="34"/>
                    </a:lnTo>
                    <a:lnTo>
                      <a:pt x="332" y="28"/>
                    </a:lnTo>
                    <a:lnTo>
                      <a:pt x="332" y="28"/>
                    </a:lnTo>
                    <a:lnTo>
                      <a:pt x="307" y="26"/>
                    </a:lnTo>
                    <a:lnTo>
                      <a:pt x="307" y="26"/>
                    </a:lnTo>
                    <a:lnTo>
                      <a:pt x="283" y="32"/>
                    </a:lnTo>
                    <a:lnTo>
                      <a:pt x="283" y="32"/>
                    </a:lnTo>
                    <a:lnTo>
                      <a:pt x="279" y="32"/>
                    </a:lnTo>
                    <a:lnTo>
                      <a:pt x="275" y="30"/>
                    </a:lnTo>
                    <a:lnTo>
                      <a:pt x="271" y="26"/>
                    </a:lnTo>
                    <a:lnTo>
                      <a:pt x="271" y="26"/>
                    </a:lnTo>
                    <a:lnTo>
                      <a:pt x="267" y="22"/>
                    </a:lnTo>
                    <a:lnTo>
                      <a:pt x="265" y="18"/>
                    </a:lnTo>
                    <a:lnTo>
                      <a:pt x="261" y="16"/>
                    </a:lnTo>
                    <a:lnTo>
                      <a:pt x="261" y="16"/>
                    </a:lnTo>
                    <a:lnTo>
                      <a:pt x="253" y="16"/>
                    </a:lnTo>
                    <a:lnTo>
                      <a:pt x="247" y="16"/>
                    </a:lnTo>
                    <a:lnTo>
                      <a:pt x="247" y="16"/>
                    </a:lnTo>
                    <a:lnTo>
                      <a:pt x="241" y="16"/>
                    </a:lnTo>
                    <a:lnTo>
                      <a:pt x="235" y="16"/>
                    </a:lnTo>
                    <a:lnTo>
                      <a:pt x="235" y="16"/>
                    </a:lnTo>
                    <a:lnTo>
                      <a:pt x="231" y="14"/>
                    </a:lnTo>
                    <a:lnTo>
                      <a:pt x="224" y="10"/>
                    </a:lnTo>
                    <a:lnTo>
                      <a:pt x="224" y="10"/>
                    </a:lnTo>
                    <a:lnTo>
                      <a:pt x="222" y="10"/>
                    </a:lnTo>
                    <a:lnTo>
                      <a:pt x="220" y="10"/>
                    </a:lnTo>
                    <a:lnTo>
                      <a:pt x="216" y="12"/>
                    </a:lnTo>
                    <a:lnTo>
                      <a:pt x="216" y="12"/>
                    </a:lnTo>
                    <a:lnTo>
                      <a:pt x="212" y="14"/>
                    </a:lnTo>
                    <a:lnTo>
                      <a:pt x="210" y="16"/>
                    </a:lnTo>
                    <a:lnTo>
                      <a:pt x="210" y="16"/>
                    </a:lnTo>
                    <a:lnTo>
                      <a:pt x="208" y="16"/>
                    </a:lnTo>
                    <a:lnTo>
                      <a:pt x="208" y="14"/>
                    </a:lnTo>
                    <a:lnTo>
                      <a:pt x="206" y="12"/>
                    </a:lnTo>
                    <a:lnTo>
                      <a:pt x="206" y="12"/>
                    </a:lnTo>
                    <a:lnTo>
                      <a:pt x="208" y="6"/>
                    </a:lnTo>
                    <a:lnTo>
                      <a:pt x="210" y="4"/>
                    </a:lnTo>
                    <a:lnTo>
                      <a:pt x="210" y="4"/>
                    </a:lnTo>
                    <a:lnTo>
                      <a:pt x="204" y="2"/>
                    </a:lnTo>
                    <a:lnTo>
                      <a:pt x="200" y="0"/>
                    </a:lnTo>
                    <a:lnTo>
                      <a:pt x="194" y="0"/>
                    </a:lnTo>
                    <a:lnTo>
                      <a:pt x="194" y="0"/>
                    </a:lnTo>
                    <a:lnTo>
                      <a:pt x="190" y="2"/>
                    </a:lnTo>
                    <a:lnTo>
                      <a:pt x="188" y="4"/>
                    </a:lnTo>
                    <a:lnTo>
                      <a:pt x="184" y="8"/>
                    </a:lnTo>
                    <a:lnTo>
                      <a:pt x="184" y="8"/>
                    </a:lnTo>
                    <a:lnTo>
                      <a:pt x="178" y="12"/>
                    </a:lnTo>
                    <a:lnTo>
                      <a:pt x="172" y="14"/>
                    </a:lnTo>
                    <a:lnTo>
                      <a:pt x="172" y="14"/>
                    </a:lnTo>
                    <a:lnTo>
                      <a:pt x="148" y="14"/>
                    </a:lnTo>
                    <a:lnTo>
                      <a:pt x="148" y="14"/>
                    </a:lnTo>
                    <a:lnTo>
                      <a:pt x="144" y="14"/>
                    </a:lnTo>
                    <a:lnTo>
                      <a:pt x="144" y="16"/>
                    </a:lnTo>
                    <a:lnTo>
                      <a:pt x="138" y="22"/>
                    </a:lnTo>
                    <a:lnTo>
                      <a:pt x="138" y="22"/>
                    </a:lnTo>
                    <a:lnTo>
                      <a:pt x="131" y="30"/>
                    </a:lnTo>
                    <a:lnTo>
                      <a:pt x="127" y="32"/>
                    </a:lnTo>
                    <a:lnTo>
                      <a:pt x="127" y="32"/>
                    </a:lnTo>
                    <a:lnTo>
                      <a:pt x="109" y="34"/>
                    </a:lnTo>
                    <a:lnTo>
                      <a:pt x="109" y="34"/>
                    </a:lnTo>
                    <a:lnTo>
                      <a:pt x="99" y="36"/>
                    </a:lnTo>
                    <a:lnTo>
                      <a:pt x="99" y="36"/>
                    </a:lnTo>
                    <a:lnTo>
                      <a:pt x="87" y="48"/>
                    </a:lnTo>
                    <a:lnTo>
                      <a:pt x="87" y="48"/>
                    </a:lnTo>
                    <a:lnTo>
                      <a:pt x="83" y="57"/>
                    </a:lnTo>
                    <a:lnTo>
                      <a:pt x="77" y="67"/>
                    </a:lnTo>
                    <a:lnTo>
                      <a:pt x="73" y="67"/>
                    </a:lnTo>
                    <a:lnTo>
                      <a:pt x="59" y="79"/>
                    </a:lnTo>
                    <a:lnTo>
                      <a:pt x="45" y="77"/>
                    </a:lnTo>
                    <a:lnTo>
                      <a:pt x="45" y="77"/>
                    </a:lnTo>
                    <a:lnTo>
                      <a:pt x="38" y="79"/>
                    </a:lnTo>
                    <a:lnTo>
                      <a:pt x="36" y="79"/>
                    </a:lnTo>
                    <a:lnTo>
                      <a:pt x="34" y="77"/>
                    </a:lnTo>
                    <a:lnTo>
                      <a:pt x="34" y="77"/>
                    </a:lnTo>
                    <a:lnTo>
                      <a:pt x="32" y="77"/>
                    </a:lnTo>
                    <a:lnTo>
                      <a:pt x="28" y="75"/>
                    </a:lnTo>
                    <a:lnTo>
                      <a:pt x="26" y="75"/>
                    </a:lnTo>
                    <a:lnTo>
                      <a:pt x="26" y="75"/>
                    </a:lnTo>
                    <a:lnTo>
                      <a:pt x="20" y="91"/>
                    </a:lnTo>
                    <a:lnTo>
                      <a:pt x="20" y="91"/>
                    </a:lnTo>
                    <a:lnTo>
                      <a:pt x="20" y="93"/>
                    </a:lnTo>
                    <a:lnTo>
                      <a:pt x="22" y="95"/>
                    </a:lnTo>
                    <a:lnTo>
                      <a:pt x="28" y="99"/>
                    </a:lnTo>
                    <a:lnTo>
                      <a:pt x="28" y="99"/>
                    </a:lnTo>
                    <a:lnTo>
                      <a:pt x="34" y="103"/>
                    </a:lnTo>
                    <a:lnTo>
                      <a:pt x="41" y="105"/>
                    </a:lnTo>
                    <a:lnTo>
                      <a:pt x="41" y="105"/>
                    </a:lnTo>
                    <a:lnTo>
                      <a:pt x="49" y="109"/>
                    </a:lnTo>
                    <a:lnTo>
                      <a:pt x="57" y="115"/>
                    </a:lnTo>
                    <a:lnTo>
                      <a:pt x="57" y="115"/>
                    </a:lnTo>
                    <a:lnTo>
                      <a:pt x="63" y="121"/>
                    </a:lnTo>
                    <a:lnTo>
                      <a:pt x="69" y="127"/>
                    </a:lnTo>
                    <a:lnTo>
                      <a:pt x="69" y="127"/>
                    </a:lnTo>
                    <a:lnTo>
                      <a:pt x="87" y="135"/>
                    </a:lnTo>
                    <a:lnTo>
                      <a:pt x="87" y="135"/>
                    </a:lnTo>
                    <a:lnTo>
                      <a:pt x="97" y="137"/>
                    </a:lnTo>
                    <a:lnTo>
                      <a:pt x="103" y="137"/>
                    </a:lnTo>
                    <a:lnTo>
                      <a:pt x="103" y="137"/>
                    </a:lnTo>
                    <a:lnTo>
                      <a:pt x="113" y="143"/>
                    </a:lnTo>
                    <a:lnTo>
                      <a:pt x="113" y="143"/>
                    </a:lnTo>
                    <a:lnTo>
                      <a:pt x="119" y="148"/>
                    </a:lnTo>
                    <a:lnTo>
                      <a:pt x="123" y="150"/>
                    </a:lnTo>
                    <a:lnTo>
                      <a:pt x="117" y="158"/>
                    </a:lnTo>
                    <a:lnTo>
                      <a:pt x="109" y="156"/>
                    </a:lnTo>
                    <a:lnTo>
                      <a:pt x="109" y="156"/>
                    </a:lnTo>
                    <a:lnTo>
                      <a:pt x="109" y="158"/>
                    </a:lnTo>
                    <a:lnTo>
                      <a:pt x="107" y="162"/>
                    </a:lnTo>
                    <a:lnTo>
                      <a:pt x="107" y="162"/>
                    </a:lnTo>
                    <a:lnTo>
                      <a:pt x="99" y="164"/>
                    </a:lnTo>
                    <a:lnTo>
                      <a:pt x="87" y="164"/>
                    </a:lnTo>
                    <a:lnTo>
                      <a:pt x="87" y="164"/>
                    </a:lnTo>
                    <a:lnTo>
                      <a:pt x="79" y="164"/>
                    </a:lnTo>
                    <a:lnTo>
                      <a:pt x="71" y="164"/>
                    </a:lnTo>
                    <a:lnTo>
                      <a:pt x="71" y="164"/>
                    </a:lnTo>
                    <a:lnTo>
                      <a:pt x="67" y="164"/>
                    </a:lnTo>
                    <a:lnTo>
                      <a:pt x="65" y="162"/>
                    </a:lnTo>
                    <a:lnTo>
                      <a:pt x="65" y="162"/>
                    </a:lnTo>
                    <a:lnTo>
                      <a:pt x="63" y="158"/>
                    </a:lnTo>
                    <a:lnTo>
                      <a:pt x="65" y="154"/>
                    </a:lnTo>
                    <a:lnTo>
                      <a:pt x="65" y="154"/>
                    </a:lnTo>
                    <a:lnTo>
                      <a:pt x="63" y="152"/>
                    </a:lnTo>
                    <a:lnTo>
                      <a:pt x="61" y="148"/>
                    </a:lnTo>
                    <a:lnTo>
                      <a:pt x="61" y="148"/>
                    </a:lnTo>
                    <a:lnTo>
                      <a:pt x="51" y="150"/>
                    </a:lnTo>
                    <a:lnTo>
                      <a:pt x="38" y="154"/>
                    </a:lnTo>
                    <a:lnTo>
                      <a:pt x="38" y="154"/>
                    </a:lnTo>
                    <a:lnTo>
                      <a:pt x="16" y="162"/>
                    </a:lnTo>
                    <a:lnTo>
                      <a:pt x="16" y="162"/>
                    </a:lnTo>
                    <a:lnTo>
                      <a:pt x="2" y="170"/>
                    </a:lnTo>
                    <a:lnTo>
                      <a:pt x="2" y="170"/>
                    </a:lnTo>
                    <a:lnTo>
                      <a:pt x="0" y="174"/>
                    </a:lnTo>
                    <a:lnTo>
                      <a:pt x="0" y="178"/>
                    </a:lnTo>
                    <a:lnTo>
                      <a:pt x="0" y="178"/>
                    </a:lnTo>
                    <a:lnTo>
                      <a:pt x="4" y="184"/>
                    </a:lnTo>
                    <a:lnTo>
                      <a:pt x="4" y="184"/>
                    </a:lnTo>
                    <a:lnTo>
                      <a:pt x="8" y="186"/>
                    </a:lnTo>
                    <a:lnTo>
                      <a:pt x="10" y="186"/>
                    </a:lnTo>
                    <a:lnTo>
                      <a:pt x="14" y="186"/>
                    </a:lnTo>
                    <a:lnTo>
                      <a:pt x="14" y="186"/>
                    </a:lnTo>
                    <a:lnTo>
                      <a:pt x="16" y="184"/>
                    </a:lnTo>
                    <a:lnTo>
                      <a:pt x="20" y="182"/>
                    </a:lnTo>
                    <a:lnTo>
                      <a:pt x="20" y="182"/>
                    </a:lnTo>
                    <a:lnTo>
                      <a:pt x="20" y="186"/>
                    </a:lnTo>
                    <a:lnTo>
                      <a:pt x="22" y="192"/>
                    </a:lnTo>
                    <a:lnTo>
                      <a:pt x="22" y="192"/>
                    </a:lnTo>
                    <a:lnTo>
                      <a:pt x="24" y="206"/>
                    </a:lnTo>
                    <a:lnTo>
                      <a:pt x="24" y="206"/>
                    </a:lnTo>
                    <a:lnTo>
                      <a:pt x="24" y="208"/>
                    </a:lnTo>
                    <a:lnTo>
                      <a:pt x="28" y="210"/>
                    </a:lnTo>
                    <a:lnTo>
                      <a:pt x="36" y="210"/>
                    </a:lnTo>
                    <a:lnTo>
                      <a:pt x="36" y="210"/>
                    </a:lnTo>
                    <a:lnTo>
                      <a:pt x="59" y="210"/>
                    </a:lnTo>
                    <a:lnTo>
                      <a:pt x="81" y="210"/>
                    </a:lnTo>
                    <a:lnTo>
                      <a:pt x="81" y="210"/>
                    </a:lnTo>
                    <a:lnTo>
                      <a:pt x="93" y="208"/>
                    </a:lnTo>
                    <a:lnTo>
                      <a:pt x="93" y="208"/>
                    </a:lnTo>
                    <a:lnTo>
                      <a:pt x="99" y="204"/>
                    </a:lnTo>
                    <a:lnTo>
                      <a:pt x="103" y="200"/>
                    </a:lnTo>
                    <a:lnTo>
                      <a:pt x="103" y="200"/>
                    </a:lnTo>
                    <a:lnTo>
                      <a:pt x="107" y="196"/>
                    </a:lnTo>
                    <a:lnTo>
                      <a:pt x="113" y="194"/>
                    </a:lnTo>
                    <a:lnTo>
                      <a:pt x="113" y="194"/>
                    </a:lnTo>
                    <a:lnTo>
                      <a:pt x="117" y="196"/>
                    </a:lnTo>
                    <a:lnTo>
                      <a:pt x="119" y="200"/>
                    </a:lnTo>
                    <a:lnTo>
                      <a:pt x="119" y="200"/>
                    </a:lnTo>
                    <a:lnTo>
                      <a:pt x="121" y="202"/>
                    </a:lnTo>
                    <a:lnTo>
                      <a:pt x="119" y="206"/>
                    </a:lnTo>
                    <a:lnTo>
                      <a:pt x="117" y="210"/>
                    </a:lnTo>
                    <a:lnTo>
                      <a:pt x="117" y="210"/>
                    </a:lnTo>
                    <a:lnTo>
                      <a:pt x="117" y="214"/>
                    </a:lnTo>
                    <a:lnTo>
                      <a:pt x="119" y="220"/>
                    </a:lnTo>
                    <a:lnTo>
                      <a:pt x="119" y="220"/>
                    </a:lnTo>
                    <a:lnTo>
                      <a:pt x="121" y="230"/>
                    </a:lnTo>
                    <a:lnTo>
                      <a:pt x="121" y="230"/>
                    </a:lnTo>
                    <a:lnTo>
                      <a:pt x="117" y="232"/>
                    </a:lnTo>
                    <a:lnTo>
                      <a:pt x="111" y="234"/>
                    </a:lnTo>
                    <a:lnTo>
                      <a:pt x="111" y="234"/>
                    </a:lnTo>
                    <a:lnTo>
                      <a:pt x="95" y="236"/>
                    </a:lnTo>
                    <a:lnTo>
                      <a:pt x="95" y="236"/>
                    </a:lnTo>
                    <a:lnTo>
                      <a:pt x="91" y="238"/>
                    </a:lnTo>
                    <a:lnTo>
                      <a:pt x="89" y="243"/>
                    </a:lnTo>
                    <a:lnTo>
                      <a:pt x="89" y="243"/>
                    </a:lnTo>
                    <a:lnTo>
                      <a:pt x="83" y="247"/>
                    </a:lnTo>
                    <a:lnTo>
                      <a:pt x="77" y="249"/>
                    </a:lnTo>
                    <a:lnTo>
                      <a:pt x="77" y="249"/>
                    </a:lnTo>
                    <a:lnTo>
                      <a:pt x="71" y="251"/>
                    </a:lnTo>
                    <a:lnTo>
                      <a:pt x="69" y="249"/>
                    </a:lnTo>
                    <a:lnTo>
                      <a:pt x="69" y="249"/>
                    </a:lnTo>
                    <a:lnTo>
                      <a:pt x="61" y="247"/>
                    </a:lnTo>
                    <a:lnTo>
                      <a:pt x="61" y="247"/>
                    </a:lnTo>
                    <a:lnTo>
                      <a:pt x="55" y="249"/>
                    </a:lnTo>
                    <a:lnTo>
                      <a:pt x="51" y="253"/>
                    </a:lnTo>
                    <a:lnTo>
                      <a:pt x="51" y="253"/>
                    </a:lnTo>
                    <a:lnTo>
                      <a:pt x="51" y="257"/>
                    </a:lnTo>
                    <a:lnTo>
                      <a:pt x="51" y="261"/>
                    </a:lnTo>
                    <a:lnTo>
                      <a:pt x="49" y="267"/>
                    </a:lnTo>
                    <a:lnTo>
                      <a:pt x="36" y="277"/>
                    </a:lnTo>
                    <a:lnTo>
                      <a:pt x="28" y="289"/>
                    </a:lnTo>
                    <a:lnTo>
                      <a:pt x="28" y="289"/>
                    </a:lnTo>
                    <a:lnTo>
                      <a:pt x="30" y="293"/>
                    </a:lnTo>
                    <a:lnTo>
                      <a:pt x="32" y="295"/>
                    </a:lnTo>
                    <a:lnTo>
                      <a:pt x="34" y="297"/>
                    </a:lnTo>
                    <a:lnTo>
                      <a:pt x="34" y="297"/>
                    </a:lnTo>
                    <a:lnTo>
                      <a:pt x="38" y="299"/>
                    </a:lnTo>
                    <a:lnTo>
                      <a:pt x="41" y="299"/>
                    </a:lnTo>
                    <a:lnTo>
                      <a:pt x="47" y="299"/>
                    </a:lnTo>
                    <a:lnTo>
                      <a:pt x="47" y="299"/>
                    </a:lnTo>
                    <a:lnTo>
                      <a:pt x="49" y="299"/>
                    </a:lnTo>
                    <a:lnTo>
                      <a:pt x="49" y="303"/>
                    </a:lnTo>
                    <a:lnTo>
                      <a:pt x="49" y="303"/>
                    </a:lnTo>
                    <a:lnTo>
                      <a:pt x="47" y="307"/>
                    </a:lnTo>
                    <a:lnTo>
                      <a:pt x="45" y="311"/>
                    </a:lnTo>
                    <a:lnTo>
                      <a:pt x="45" y="311"/>
                    </a:lnTo>
                    <a:lnTo>
                      <a:pt x="45" y="313"/>
                    </a:lnTo>
                    <a:lnTo>
                      <a:pt x="47" y="317"/>
                    </a:lnTo>
                    <a:lnTo>
                      <a:pt x="47" y="317"/>
                    </a:lnTo>
                    <a:lnTo>
                      <a:pt x="51" y="323"/>
                    </a:lnTo>
                    <a:lnTo>
                      <a:pt x="51" y="323"/>
                    </a:lnTo>
                    <a:lnTo>
                      <a:pt x="61" y="333"/>
                    </a:lnTo>
                    <a:lnTo>
                      <a:pt x="61" y="333"/>
                    </a:lnTo>
                    <a:lnTo>
                      <a:pt x="69" y="336"/>
                    </a:lnTo>
                    <a:lnTo>
                      <a:pt x="79" y="336"/>
                    </a:lnTo>
                    <a:lnTo>
                      <a:pt x="79" y="336"/>
                    </a:lnTo>
                    <a:lnTo>
                      <a:pt x="83" y="333"/>
                    </a:lnTo>
                    <a:lnTo>
                      <a:pt x="85" y="329"/>
                    </a:lnTo>
                    <a:lnTo>
                      <a:pt x="85" y="329"/>
                    </a:lnTo>
                    <a:lnTo>
                      <a:pt x="89" y="327"/>
                    </a:lnTo>
                    <a:lnTo>
                      <a:pt x="91" y="325"/>
                    </a:lnTo>
                    <a:lnTo>
                      <a:pt x="91" y="325"/>
                    </a:lnTo>
                    <a:lnTo>
                      <a:pt x="97" y="319"/>
                    </a:lnTo>
                    <a:lnTo>
                      <a:pt x="97" y="319"/>
                    </a:lnTo>
                    <a:lnTo>
                      <a:pt x="99" y="319"/>
                    </a:lnTo>
                    <a:lnTo>
                      <a:pt x="99" y="321"/>
                    </a:lnTo>
                    <a:lnTo>
                      <a:pt x="97" y="325"/>
                    </a:lnTo>
                    <a:lnTo>
                      <a:pt x="97" y="325"/>
                    </a:lnTo>
                    <a:lnTo>
                      <a:pt x="99" y="329"/>
                    </a:lnTo>
                    <a:lnTo>
                      <a:pt x="103" y="336"/>
                    </a:lnTo>
                    <a:lnTo>
                      <a:pt x="103" y="336"/>
                    </a:lnTo>
                    <a:lnTo>
                      <a:pt x="105" y="340"/>
                    </a:lnTo>
                    <a:lnTo>
                      <a:pt x="105" y="342"/>
                    </a:lnTo>
                    <a:lnTo>
                      <a:pt x="103" y="344"/>
                    </a:lnTo>
                    <a:lnTo>
                      <a:pt x="103" y="352"/>
                    </a:lnTo>
                    <a:lnTo>
                      <a:pt x="103" y="352"/>
                    </a:lnTo>
                    <a:lnTo>
                      <a:pt x="103" y="358"/>
                    </a:lnTo>
                    <a:lnTo>
                      <a:pt x="103" y="358"/>
                    </a:lnTo>
                    <a:lnTo>
                      <a:pt x="105" y="362"/>
                    </a:lnTo>
                    <a:lnTo>
                      <a:pt x="107" y="364"/>
                    </a:lnTo>
                    <a:lnTo>
                      <a:pt x="113" y="368"/>
                    </a:lnTo>
                    <a:lnTo>
                      <a:pt x="113" y="368"/>
                    </a:lnTo>
                    <a:lnTo>
                      <a:pt x="117" y="368"/>
                    </a:lnTo>
                    <a:lnTo>
                      <a:pt x="119" y="368"/>
                    </a:lnTo>
                    <a:lnTo>
                      <a:pt x="121" y="364"/>
                    </a:lnTo>
                    <a:lnTo>
                      <a:pt x="121" y="364"/>
                    </a:lnTo>
                    <a:lnTo>
                      <a:pt x="125" y="362"/>
                    </a:lnTo>
                    <a:lnTo>
                      <a:pt x="127" y="360"/>
                    </a:lnTo>
                    <a:lnTo>
                      <a:pt x="127" y="360"/>
                    </a:lnTo>
                    <a:lnTo>
                      <a:pt x="129" y="360"/>
                    </a:lnTo>
                    <a:lnTo>
                      <a:pt x="131" y="360"/>
                    </a:lnTo>
                    <a:lnTo>
                      <a:pt x="136" y="362"/>
                    </a:lnTo>
                    <a:lnTo>
                      <a:pt x="136" y="362"/>
                    </a:lnTo>
                    <a:lnTo>
                      <a:pt x="144" y="366"/>
                    </a:lnTo>
                    <a:lnTo>
                      <a:pt x="144" y="366"/>
                    </a:lnTo>
                    <a:lnTo>
                      <a:pt x="148" y="368"/>
                    </a:lnTo>
                    <a:lnTo>
                      <a:pt x="154" y="370"/>
                    </a:lnTo>
                    <a:lnTo>
                      <a:pt x="154" y="370"/>
                    </a:lnTo>
                    <a:lnTo>
                      <a:pt x="156" y="368"/>
                    </a:lnTo>
                    <a:lnTo>
                      <a:pt x="158" y="366"/>
                    </a:lnTo>
                    <a:lnTo>
                      <a:pt x="158" y="366"/>
                    </a:lnTo>
                    <a:lnTo>
                      <a:pt x="164" y="360"/>
                    </a:lnTo>
                    <a:lnTo>
                      <a:pt x="164" y="360"/>
                    </a:lnTo>
                    <a:lnTo>
                      <a:pt x="164" y="360"/>
                    </a:lnTo>
                    <a:lnTo>
                      <a:pt x="166" y="360"/>
                    </a:lnTo>
                    <a:lnTo>
                      <a:pt x="168" y="364"/>
                    </a:lnTo>
                    <a:lnTo>
                      <a:pt x="168" y="364"/>
                    </a:lnTo>
                    <a:lnTo>
                      <a:pt x="172" y="364"/>
                    </a:lnTo>
                    <a:lnTo>
                      <a:pt x="178" y="362"/>
                    </a:lnTo>
                    <a:lnTo>
                      <a:pt x="178" y="362"/>
                    </a:lnTo>
                    <a:lnTo>
                      <a:pt x="182" y="360"/>
                    </a:lnTo>
                    <a:lnTo>
                      <a:pt x="182" y="358"/>
                    </a:lnTo>
                    <a:lnTo>
                      <a:pt x="182" y="358"/>
                    </a:lnTo>
                    <a:lnTo>
                      <a:pt x="186" y="356"/>
                    </a:lnTo>
                    <a:lnTo>
                      <a:pt x="188" y="354"/>
                    </a:lnTo>
                    <a:lnTo>
                      <a:pt x="188" y="354"/>
                    </a:lnTo>
                    <a:lnTo>
                      <a:pt x="190" y="356"/>
                    </a:lnTo>
                    <a:lnTo>
                      <a:pt x="190" y="358"/>
                    </a:lnTo>
                    <a:lnTo>
                      <a:pt x="188" y="364"/>
                    </a:lnTo>
                    <a:lnTo>
                      <a:pt x="188" y="364"/>
                    </a:lnTo>
                    <a:lnTo>
                      <a:pt x="186" y="370"/>
                    </a:lnTo>
                    <a:lnTo>
                      <a:pt x="186" y="370"/>
                    </a:lnTo>
                    <a:lnTo>
                      <a:pt x="184" y="376"/>
                    </a:lnTo>
                    <a:lnTo>
                      <a:pt x="182" y="380"/>
                    </a:lnTo>
                    <a:lnTo>
                      <a:pt x="182" y="380"/>
                    </a:lnTo>
                    <a:lnTo>
                      <a:pt x="176" y="390"/>
                    </a:lnTo>
                    <a:lnTo>
                      <a:pt x="176" y="390"/>
                    </a:lnTo>
                    <a:lnTo>
                      <a:pt x="168" y="398"/>
                    </a:lnTo>
                    <a:lnTo>
                      <a:pt x="158" y="408"/>
                    </a:lnTo>
                    <a:lnTo>
                      <a:pt x="158" y="408"/>
                    </a:lnTo>
                    <a:lnTo>
                      <a:pt x="146" y="418"/>
                    </a:lnTo>
                    <a:lnTo>
                      <a:pt x="146" y="418"/>
                    </a:lnTo>
                    <a:lnTo>
                      <a:pt x="136" y="422"/>
                    </a:lnTo>
                    <a:lnTo>
                      <a:pt x="136" y="422"/>
                    </a:lnTo>
                    <a:lnTo>
                      <a:pt x="127" y="433"/>
                    </a:lnTo>
                    <a:lnTo>
                      <a:pt x="127" y="433"/>
                    </a:lnTo>
                    <a:lnTo>
                      <a:pt x="127" y="437"/>
                    </a:lnTo>
                    <a:lnTo>
                      <a:pt x="127" y="443"/>
                    </a:lnTo>
                    <a:lnTo>
                      <a:pt x="127" y="443"/>
                    </a:lnTo>
                    <a:lnTo>
                      <a:pt x="131" y="443"/>
                    </a:lnTo>
                    <a:lnTo>
                      <a:pt x="140" y="439"/>
                    </a:lnTo>
                    <a:lnTo>
                      <a:pt x="140" y="439"/>
                    </a:lnTo>
                    <a:lnTo>
                      <a:pt x="146" y="439"/>
                    </a:lnTo>
                    <a:lnTo>
                      <a:pt x="150" y="437"/>
                    </a:lnTo>
                    <a:lnTo>
                      <a:pt x="150" y="437"/>
                    </a:lnTo>
                    <a:lnTo>
                      <a:pt x="152" y="437"/>
                    </a:lnTo>
                    <a:lnTo>
                      <a:pt x="154" y="435"/>
                    </a:lnTo>
                    <a:lnTo>
                      <a:pt x="154" y="435"/>
                    </a:lnTo>
                    <a:lnTo>
                      <a:pt x="160" y="431"/>
                    </a:lnTo>
                    <a:lnTo>
                      <a:pt x="160" y="431"/>
                    </a:lnTo>
                    <a:lnTo>
                      <a:pt x="168" y="426"/>
                    </a:lnTo>
                    <a:lnTo>
                      <a:pt x="168" y="426"/>
                    </a:lnTo>
                    <a:lnTo>
                      <a:pt x="180" y="418"/>
                    </a:lnTo>
                    <a:lnTo>
                      <a:pt x="180" y="418"/>
                    </a:lnTo>
                    <a:lnTo>
                      <a:pt x="188" y="410"/>
                    </a:lnTo>
                    <a:lnTo>
                      <a:pt x="188" y="410"/>
                    </a:lnTo>
                    <a:lnTo>
                      <a:pt x="198" y="402"/>
                    </a:lnTo>
                    <a:lnTo>
                      <a:pt x="198" y="402"/>
                    </a:lnTo>
                    <a:lnTo>
                      <a:pt x="204" y="396"/>
                    </a:lnTo>
                    <a:lnTo>
                      <a:pt x="204" y="396"/>
                    </a:lnTo>
                    <a:lnTo>
                      <a:pt x="208" y="394"/>
                    </a:lnTo>
                    <a:lnTo>
                      <a:pt x="214" y="390"/>
                    </a:lnTo>
                    <a:lnTo>
                      <a:pt x="214" y="390"/>
                    </a:lnTo>
                    <a:lnTo>
                      <a:pt x="227" y="384"/>
                    </a:lnTo>
                    <a:lnTo>
                      <a:pt x="227" y="384"/>
                    </a:lnTo>
                    <a:lnTo>
                      <a:pt x="233" y="382"/>
                    </a:lnTo>
                    <a:lnTo>
                      <a:pt x="237" y="378"/>
                    </a:lnTo>
                    <a:lnTo>
                      <a:pt x="237" y="378"/>
                    </a:lnTo>
                    <a:lnTo>
                      <a:pt x="241" y="374"/>
                    </a:lnTo>
                    <a:lnTo>
                      <a:pt x="247" y="366"/>
                    </a:lnTo>
                    <a:lnTo>
                      <a:pt x="247" y="366"/>
                    </a:lnTo>
                    <a:lnTo>
                      <a:pt x="253" y="360"/>
                    </a:lnTo>
                    <a:lnTo>
                      <a:pt x="251" y="356"/>
                    </a:lnTo>
                    <a:lnTo>
                      <a:pt x="251" y="356"/>
                    </a:lnTo>
                    <a:lnTo>
                      <a:pt x="249" y="356"/>
                    </a:lnTo>
                    <a:lnTo>
                      <a:pt x="247" y="356"/>
                    </a:lnTo>
                    <a:lnTo>
                      <a:pt x="241" y="356"/>
                    </a:lnTo>
                    <a:lnTo>
                      <a:pt x="241" y="356"/>
                    </a:lnTo>
                    <a:lnTo>
                      <a:pt x="237" y="354"/>
                    </a:lnTo>
                    <a:lnTo>
                      <a:pt x="235" y="348"/>
                    </a:lnTo>
                    <a:lnTo>
                      <a:pt x="235" y="348"/>
                    </a:lnTo>
                    <a:lnTo>
                      <a:pt x="237" y="346"/>
                    </a:lnTo>
                    <a:lnTo>
                      <a:pt x="237" y="344"/>
                    </a:lnTo>
                    <a:lnTo>
                      <a:pt x="245" y="342"/>
                    </a:lnTo>
                    <a:lnTo>
                      <a:pt x="245" y="342"/>
                    </a:lnTo>
                    <a:lnTo>
                      <a:pt x="255" y="333"/>
                    </a:lnTo>
                    <a:lnTo>
                      <a:pt x="255" y="333"/>
                    </a:lnTo>
                    <a:lnTo>
                      <a:pt x="271" y="323"/>
                    </a:lnTo>
                    <a:lnTo>
                      <a:pt x="271" y="323"/>
                    </a:lnTo>
                    <a:lnTo>
                      <a:pt x="277" y="315"/>
                    </a:lnTo>
                    <a:lnTo>
                      <a:pt x="281" y="307"/>
                    </a:lnTo>
                    <a:lnTo>
                      <a:pt x="281" y="307"/>
                    </a:lnTo>
                    <a:lnTo>
                      <a:pt x="285" y="303"/>
                    </a:lnTo>
                    <a:lnTo>
                      <a:pt x="293" y="299"/>
                    </a:lnTo>
                    <a:lnTo>
                      <a:pt x="293" y="299"/>
                    </a:lnTo>
                    <a:lnTo>
                      <a:pt x="307" y="295"/>
                    </a:lnTo>
                    <a:lnTo>
                      <a:pt x="307" y="295"/>
                    </a:lnTo>
                    <a:lnTo>
                      <a:pt x="315" y="295"/>
                    </a:lnTo>
                    <a:lnTo>
                      <a:pt x="322" y="297"/>
                    </a:lnTo>
                    <a:lnTo>
                      <a:pt x="322" y="297"/>
                    </a:lnTo>
                    <a:lnTo>
                      <a:pt x="322" y="301"/>
                    </a:lnTo>
                    <a:lnTo>
                      <a:pt x="320" y="305"/>
                    </a:lnTo>
                    <a:lnTo>
                      <a:pt x="320" y="305"/>
                    </a:lnTo>
                    <a:lnTo>
                      <a:pt x="317" y="307"/>
                    </a:lnTo>
                    <a:lnTo>
                      <a:pt x="313" y="307"/>
                    </a:lnTo>
                    <a:lnTo>
                      <a:pt x="313" y="307"/>
                    </a:lnTo>
                    <a:lnTo>
                      <a:pt x="299" y="307"/>
                    </a:lnTo>
                    <a:lnTo>
                      <a:pt x="299" y="307"/>
                    </a:lnTo>
                    <a:lnTo>
                      <a:pt x="297" y="307"/>
                    </a:lnTo>
                    <a:lnTo>
                      <a:pt x="295" y="311"/>
                    </a:lnTo>
                    <a:lnTo>
                      <a:pt x="295" y="311"/>
                    </a:lnTo>
                    <a:lnTo>
                      <a:pt x="287" y="323"/>
                    </a:lnTo>
                    <a:lnTo>
                      <a:pt x="287" y="323"/>
                    </a:lnTo>
                    <a:lnTo>
                      <a:pt x="281" y="333"/>
                    </a:lnTo>
                    <a:lnTo>
                      <a:pt x="281" y="333"/>
                    </a:lnTo>
                    <a:lnTo>
                      <a:pt x="281" y="336"/>
                    </a:lnTo>
                    <a:lnTo>
                      <a:pt x="283" y="338"/>
                    </a:lnTo>
                    <a:lnTo>
                      <a:pt x="283" y="338"/>
                    </a:lnTo>
                    <a:lnTo>
                      <a:pt x="285" y="340"/>
                    </a:lnTo>
                    <a:lnTo>
                      <a:pt x="285" y="342"/>
                    </a:lnTo>
                    <a:lnTo>
                      <a:pt x="285" y="342"/>
                    </a:lnTo>
                    <a:lnTo>
                      <a:pt x="283" y="344"/>
                    </a:lnTo>
                    <a:lnTo>
                      <a:pt x="281" y="346"/>
                    </a:lnTo>
                    <a:lnTo>
                      <a:pt x="281" y="346"/>
                    </a:lnTo>
                    <a:lnTo>
                      <a:pt x="283" y="348"/>
                    </a:lnTo>
                    <a:lnTo>
                      <a:pt x="287" y="348"/>
                    </a:lnTo>
                    <a:lnTo>
                      <a:pt x="287" y="348"/>
                    </a:lnTo>
                    <a:lnTo>
                      <a:pt x="291" y="348"/>
                    </a:lnTo>
                    <a:lnTo>
                      <a:pt x="291" y="348"/>
                    </a:lnTo>
                    <a:lnTo>
                      <a:pt x="297" y="348"/>
                    </a:lnTo>
                    <a:lnTo>
                      <a:pt x="305" y="342"/>
                    </a:lnTo>
                    <a:lnTo>
                      <a:pt x="305" y="342"/>
                    </a:lnTo>
                    <a:lnTo>
                      <a:pt x="307" y="338"/>
                    </a:lnTo>
                    <a:lnTo>
                      <a:pt x="311" y="336"/>
                    </a:lnTo>
                    <a:lnTo>
                      <a:pt x="311" y="336"/>
                    </a:lnTo>
                    <a:lnTo>
                      <a:pt x="326" y="331"/>
                    </a:lnTo>
                    <a:lnTo>
                      <a:pt x="326" y="331"/>
                    </a:lnTo>
                    <a:lnTo>
                      <a:pt x="340" y="331"/>
                    </a:lnTo>
                    <a:lnTo>
                      <a:pt x="340" y="331"/>
                    </a:lnTo>
                    <a:lnTo>
                      <a:pt x="346" y="333"/>
                    </a:lnTo>
                    <a:lnTo>
                      <a:pt x="350" y="331"/>
                    </a:lnTo>
                    <a:lnTo>
                      <a:pt x="350" y="331"/>
                    </a:lnTo>
                    <a:lnTo>
                      <a:pt x="352" y="329"/>
                    </a:lnTo>
                    <a:lnTo>
                      <a:pt x="352" y="327"/>
                    </a:lnTo>
                    <a:lnTo>
                      <a:pt x="348" y="321"/>
                    </a:lnTo>
                    <a:lnTo>
                      <a:pt x="348" y="321"/>
                    </a:lnTo>
                    <a:lnTo>
                      <a:pt x="346" y="317"/>
                    </a:lnTo>
                    <a:lnTo>
                      <a:pt x="344" y="313"/>
                    </a:lnTo>
                    <a:lnTo>
                      <a:pt x="344" y="313"/>
                    </a:lnTo>
                    <a:lnTo>
                      <a:pt x="346" y="303"/>
                    </a:lnTo>
                    <a:lnTo>
                      <a:pt x="346" y="303"/>
                    </a:lnTo>
                    <a:lnTo>
                      <a:pt x="348" y="301"/>
                    </a:lnTo>
                    <a:lnTo>
                      <a:pt x="350" y="299"/>
                    </a:lnTo>
                    <a:lnTo>
                      <a:pt x="356" y="297"/>
                    </a:lnTo>
                    <a:lnTo>
                      <a:pt x="356" y="297"/>
                    </a:lnTo>
                    <a:lnTo>
                      <a:pt x="362" y="295"/>
                    </a:lnTo>
                    <a:lnTo>
                      <a:pt x="368" y="297"/>
                    </a:lnTo>
                    <a:lnTo>
                      <a:pt x="368" y="297"/>
                    </a:lnTo>
                    <a:lnTo>
                      <a:pt x="370" y="297"/>
                    </a:lnTo>
                    <a:lnTo>
                      <a:pt x="372" y="301"/>
                    </a:lnTo>
                    <a:lnTo>
                      <a:pt x="374" y="303"/>
                    </a:lnTo>
                    <a:lnTo>
                      <a:pt x="378" y="307"/>
                    </a:lnTo>
                    <a:lnTo>
                      <a:pt x="378" y="307"/>
                    </a:lnTo>
                    <a:lnTo>
                      <a:pt x="388" y="321"/>
                    </a:lnTo>
                    <a:lnTo>
                      <a:pt x="388" y="321"/>
                    </a:lnTo>
                    <a:lnTo>
                      <a:pt x="392" y="321"/>
                    </a:lnTo>
                    <a:lnTo>
                      <a:pt x="394" y="319"/>
                    </a:lnTo>
                    <a:lnTo>
                      <a:pt x="400" y="311"/>
                    </a:lnTo>
                    <a:lnTo>
                      <a:pt x="400" y="311"/>
                    </a:lnTo>
                    <a:lnTo>
                      <a:pt x="402" y="311"/>
                    </a:lnTo>
                    <a:lnTo>
                      <a:pt x="402" y="313"/>
                    </a:lnTo>
                    <a:lnTo>
                      <a:pt x="404" y="317"/>
                    </a:lnTo>
                    <a:lnTo>
                      <a:pt x="404" y="317"/>
                    </a:lnTo>
                    <a:lnTo>
                      <a:pt x="410" y="325"/>
                    </a:lnTo>
                    <a:lnTo>
                      <a:pt x="410" y="325"/>
                    </a:lnTo>
                    <a:lnTo>
                      <a:pt x="415" y="327"/>
                    </a:lnTo>
                    <a:lnTo>
                      <a:pt x="419" y="327"/>
                    </a:lnTo>
                    <a:lnTo>
                      <a:pt x="419" y="327"/>
                    </a:lnTo>
                    <a:lnTo>
                      <a:pt x="423" y="327"/>
                    </a:lnTo>
                    <a:lnTo>
                      <a:pt x="431" y="327"/>
                    </a:lnTo>
                    <a:lnTo>
                      <a:pt x="431" y="327"/>
                    </a:lnTo>
                    <a:lnTo>
                      <a:pt x="445" y="331"/>
                    </a:lnTo>
                    <a:lnTo>
                      <a:pt x="445" y="331"/>
                    </a:lnTo>
                    <a:lnTo>
                      <a:pt x="461" y="331"/>
                    </a:lnTo>
                    <a:lnTo>
                      <a:pt x="461" y="331"/>
                    </a:lnTo>
                    <a:lnTo>
                      <a:pt x="469" y="331"/>
                    </a:lnTo>
                    <a:lnTo>
                      <a:pt x="469" y="331"/>
                    </a:lnTo>
                    <a:lnTo>
                      <a:pt x="471" y="329"/>
                    </a:lnTo>
                    <a:lnTo>
                      <a:pt x="471" y="327"/>
                    </a:lnTo>
                    <a:lnTo>
                      <a:pt x="471" y="323"/>
                    </a:lnTo>
                    <a:lnTo>
                      <a:pt x="471" y="323"/>
                    </a:lnTo>
                    <a:lnTo>
                      <a:pt x="479" y="323"/>
                    </a:lnTo>
                    <a:lnTo>
                      <a:pt x="479" y="323"/>
                    </a:lnTo>
                    <a:lnTo>
                      <a:pt x="487" y="323"/>
                    </a:lnTo>
                    <a:lnTo>
                      <a:pt x="501" y="325"/>
                    </a:lnTo>
                    <a:lnTo>
                      <a:pt x="501" y="325"/>
                    </a:lnTo>
                    <a:lnTo>
                      <a:pt x="508" y="327"/>
                    </a:lnTo>
                    <a:lnTo>
                      <a:pt x="510" y="329"/>
                    </a:lnTo>
                    <a:lnTo>
                      <a:pt x="516" y="333"/>
                    </a:lnTo>
                    <a:lnTo>
                      <a:pt x="516" y="333"/>
                    </a:lnTo>
                    <a:lnTo>
                      <a:pt x="520" y="338"/>
                    </a:lnTo>
                    <a:lnTo>
                      <a:pt x="522" y="340"/>
                    </a:lnTo>
                    <a:lnTo>
                      <a:pt x="524" y="344"/>
                    </a:lnTo>
                    <a:lnTo>
                      <a:pt x="524" y="344"/>
                    </a:lnTo>
                    <a:lnTo>
                      <a:pt x="528" y="350"/>
                    </a:lnTo>
                    <a:lnTo>
                      <a:pt x="534" y="354"/>
                    </a:lnTo>
                    <a:lnTo>
                      <a:pt x="546" y="356"/>
                    </a:lnTo>
                    <a:lnTo>
                      <a:pt x="546" y="356"/>
                    </a:lnTo>
                    <a:lnTo>
                      <a:pt x="552" y="356"/>
                    </a:lnTo>
                    <a:lnTo>
                      <a:pt x="558" y="350"/>
                    </a:lnTo>
                    <a:lnTo>
                      <a:pt x="566" y="344"/>
                    </a:lnTo>
                    <a:lnTo>
                      <a:pt x="566" y="344"/>
                    </a:lnTo>
                    <a:lnTo>
                      <a:pt x="572" y="344"/>
                    </a:lnTo>
                    <a:lnTo>
                      <a:pt x="572" y="344"/>
                    </a:lnTo>
                    <a:lnTo>
                      <a:pt x="576" y="346"/>
                    </a:lnTo>
                    <a:lnTo>
                      <a:pt x="578" y="350"/>
                    </a:lnTo>
                    <a:lnTo>
                      <a:pt x="580" y="354"/>
                    </a:lnTo>
                    <a:lnTo>
                      <a:pt x="582" y="356"/>
                    </a:lnTo>
                    <a:lnTo>
                      <a:pt x="582" y="356"/>
                    </a:lnTo>
                    <a:lnTo>
                      <a:pt x="590" y="368"/>
                    </a:lnTo>
                    <a:lnTo>
                      <a:pt x="601" y="376"/>
                    </a:lnTo>
                    <a:lnTo>
                      <a:pt x="617" y="388"/>
                    </a:lnTo>
                    <a:lnTo>
                      <a:pt x="617" y="388"/>
                    </a:lnTo>
                    <a:lnTo>
                      <a:pt x="619" y="392"/>
                    </a:lnTo>
                    <a:lnTo>
                      <a:pt x="619" y="396"/>
                    </a:lnTo>
                    <a:lnTo>
                      <a:pt x="623" y="402"/>
                    </a:lnTo>
                    <a:lnTo>
                      <a:pt x="627" y="408"/>
                    </a:lnTo>
                    <a:lnTo>
                      <a:pt x="627" y="408"/>
                    </a:lnTo>
                    <a:lnTo>
                      <a:pt x="635" y="418"/>
                    </a:lnTo>
                    <a:lnTo>
                      <a:pt x="641" y="422"/>
                    </a:lnTo>
                    <a:lnTo>
                      <a:pt x="641" y="422"/>
                    </a:lnTo>
                    <a:lnTo>
                      <a:pt x="651" y="433"/>
                    </a:lnTo>
                    <a:lnTo>
                      <a:pt x="657" y="439"/>
                    </a:lnTo>
                    <a:lnTo>
                      <a:pt x="657" y="439"/>
                    </a:lnTo>
                    <a:lnTo>
                      <a:pt x="667" y="463"/>
                    </a:lnTo>
                    <a:lnTo>
                      <a:pt x="667" y="463"/>
                    </a:lnTo>
                    <a:lnTo>
                      <a:pt x="665" y="465"/>
                    </a:lnTo>
                    <a:lnTo>
                      <a:pt x="661" y="469"/>
                    </a:lnTo>
                    <a:lnTo>
                      <a:pt x="661" y="469"/>
                    </a:lnTo>
                    <a:lnTo>
                      <a:pt x="659" y="477"/>
                    </a:lnTo>
                    <a:lnTo>
                      <a:pt x="661" y="491"/>
                    </a:lnTo>
                    <a:lnTo>
                      <a:pt x="661" y="491"/>
                    </a:lnTo>
                    <a:lnTo>
                      <a:pt x="663" y="495"/>
                    </a:lnTo>
                    <a:lnTo>
                      <a:pt x="667" y="497"/>
                    </a:lnTo>
                    <a:lnTo>
                      <a:pt x="675" y="493"/>
                    </a:lnTo>
                    <a:lnTo>
                      <a:pt x="685" y="489"/>
                    </a:lnTo>
                    <a:lnTo>
                      <a:pt x="685" y="489"/>
                    </a:lnTo>
                    <a:lnTo>
                      <a:pt x="689" y="485"/>
                    </a:lnTo>
                    <a:lnTo>
                      <a:pt x="689" y="483"/>
                    </a:lnTo>
                    <a:lnTo>
                      <a:pt x="694" y="483"/>
                    </a:lnTo>
                    <a:lnTo>
                      <a:pt x="694" y="483"/>
                    </a:lnTo>
                    <a:lnTo>
                      <a:pt x="696" y="487"/>
                    </a:lnTo>
                    <a:lnTo>
                      <a:pt x="696" y="493"/>
                    </a:lnTo>
                    <a:lnTo>
                      <a:pt x="696" y="499"/>
                    </a:lnTo>
                    <a:lnTo>
                      <a:pt x="696" y="505"/>
                    </a:lnTo>
                    <a:lnTo>
                      <a:pt x="696" y="505"/>
                    </a:lnTo>
                    <a:lnTo>
                      <a:pt x="696" y="509"/>
                    </a:lnTo>
                    <a:lnTo>
                      <a:pt x="702" y="517"/>
                    </a:lnTo>
                    <a:lnTo>
                      <a:pt x="702" y="517"/>
                    </a:lnTo>
                    <a:lnTo>
                      <a:pt x="706" y="521"/>
                    </a:lnTo>
                    <a:lnTo>
                      <a:pt x="708" y="519"/>
                    </a:lnTo>
                    <a:lnTo>
                      <a:pt x="714" y="515"/>
                    </a:lnTo>
                    <a:lnTo>
                      <a:pt x="714" y="515"/>
                    </a:lnTo>
                    <a:lnTo>
                      <a:pt x="716" y="515"/>
                    </a:lnTo>
                    <a:lnTo>
                      <a:pt x="718" y="515"/>
                    </a:lnTo>
                    <a:lnTo>
                      <a:pt x="722" y="517"/>
                    </a:lnTo>
                    <a:lnTo>
                      <a:pt x="722" y="517"/>
                    </a:lnTo>
                    <a:lnTo>
                      <a:pt x="724" y="519"/>
                    </a:lnTo>
                    <a:lnTo>
                      <a:pt x="724" y="519"/>
                    </a:lnTo>
                    <a:lnTo>
                      <a:pt x="720" y="524"/>
                    </a:lnTo>
                    <a:lnTo>
                      <a:pt x="720" y="524"/>
                    </a:lnTo>
                    <a:lnTo>
                      <a:pt x="710" y="528"/>
                    </a:lnTo>
                    <a:lnTo>
                      <a:pt x="706" y="530"/>
                    </a:lnTo>
                    <a:lnTo>
                      <a:pt x="706" y="530"/>
                    </a:lnTo>
                    <a:lnTo>
                      <a:pt x="708" y="536"/>
                    </a:lnTo>
                    <a:lnTo>
                      <a:pt x="716" y="544"/>
                    </a:lnTo>
                    <a:lnTo>
                      <a:pt x="716" y="544"/>
                    </a:lnTo>
                    <a:lnTo>
                      <a:pt x="720" y="548"/>
                    </a:lnTo>
                    <a:lnTo>
                      <a:pt x="726" y="550"/>
                    </a:lnTo>
                    <a:lnTo>
                      <a:pt x="734" y="552"/>
                    </a:lnTo>
                    <a:lnTo>
                      <a:pt x="734" y="552"/>
                    </a:lnTo>
                    <a:lnTo>
                      <a:pt x="744" y="556"/>
                    </a:lnTo>
                    <a:lnTo>
                      <a:pt x="756" y="564"/>
                    </a:lnTo>
                    <a:lnTo>
                      <a:pt x="756" y="564"/>
                    </a:lnTo>
                    <a:lnTo>
                      <a:pt x="778" y="586"/>
                    </a:lnTo>
                    <a:lnTo>
                      <a:pt x="793" y="602"/>
                    </a:lnTo>
                    <a:lnTo>
                      <a:pt x="789" y="604"/>
                    </a:lnTo>
                    <a:lnTo>
                      <a:pt x="787" y="619"/>
                    </a:lnTo>
                    <a:lnTo>
                      <a:pt x="782" y="619"/>
                    </a:lnTo>
                    <a:lnTo>
                      <a:pt x="780" y="614"/>
                    </a:lnTo>
                    <a:lnTo>
                      <a:pt x="764" y="598"/>
                    </a:lnTo>
                    <a:lnTo>
                      <a:pt x="764" y="598"/>
                    </a:lnTo>
                    <a:lnTo>
                      <a:pt x="748" y="586"/>
                    </a:lnTo>
                    <a:lnTo>
                      <a:pt x="748" y="586"/>
                    </a:lnTo>
                    <a:lnTo>
                      <a:pt x="740" y="578"/>
                    </a:lnTo>
                    <a:lnTo>
                      <a:pt x="734" y="574"/>
                    </a:lnTo>
                    <a:lnTo>
                      <a:pt x="730" y="572"/>
                    </a:lnTo>
                    <a:lnTo>
                      <a:pt x="730" y="572"/>
                    </a:lnTo>
                    <a:lnTo>
                      <a:pt x="724" y="568"/>
                    </a:lnTo>
                    <a:lnTo>
                      <a:pt x="716" y="566"/>
                    </a:lnTo>
                    <a:lnTo>
                      <a:pt x="716" y="566"/>
                    </a:lnTo>
                    <a:lnTo>
                      <a:pt x="706" y="562"/>
                    </a:lnTo>
                    <a:lnTo>
                      <a:pt x="702" y="560"/>
                    </a:lnTo>
                    <a:lnTo>
                      <a:pt x="702" y="560"/>
                    </a:lnTo>
                    <a:lnTo>
                      <a:pt x="702" y="560"/>
                    </a:lnTo>
                    <a:lnTo>
                      <a:pt x="708" y="570"/>
                    </a:lnTo>
                    <a:lnTo>
                      <a:pt x="714" y="576"/>
                    </a:lnTo>
                    <a:lnTo>
                      <a:pt x="720" y="582"/>
                    </a:lnTo>
                    <a:lnTo>
                      <a:pt x="720" y="582"/>
                    </a:lnTo>
                    <a:lnTo>
                      <a:pt x="730" y="590"/>
                    </a:lnTo>
                    <a:lnTo>
                      <a:pt x="730" y="590"/>
                    </a:lnTo>
                    <a:lnTo>
                      <a:pt x="734" y="594"/>
                    </a:lnTo>
                    <a:lnTo>
                      <a:pt x="740" y="596"/>
                    </a:lnTo>
                    <a:lnTo>
                      <a:pt x="746" y="600"/>
                    </a:lnTo>
                    <a:lnTo>
                      <a:pt x="756" y="606"/>
                    </a:lnTo>
                    <a:lnTo>
                      <a:pt x="760" y="612"/>
                    </a:lnTo>
                    <a:lnTo>
                      <a:pt x="760" y="614"/>
                    </a:lnTo>
                    <a:lnTo>
                      <a:pt x="760" y="614"/>
                    </a:lnTo>
                    <a:lnTo>
                      <a:pt x="760" y="616"/>
                    </a:lnTo>
                    <a:lnTo>
                      <a:pt x="760" y="616"/>
                    </a:lnTo>
                    <a:lnTo>
                      <a:pt x="762" y="621"/>
                    </a:lnTo>
                    <a:lnTo>
                      <a:pt x="762" y="621"/>
                    </a:lnTo>
                    <a:lnTo>
                      <a:pt x="764" y="625"/>
                    </a:lnTo>
                    <a:lnTo>
                      <a:pt x="770" y="629"/>
                    </a:lnTo>
                    <a:lnTo>
                      <a:pt x="770" y="629"/>
                    </a:lnTo>
                    <a:lnTo>
                      <a:pt x="770" y="631"/>
                    </a:lnTo>
                    <a:lnTo>
                      <a:pt x="770" y="635"/>
                    </a:lnTo>
                    <a:lnTo>
                      <a:pt x="772" y="641"/>
                    </a:lnTo>
                    <a:lnTo>
                      <a:pt x="772" y="641"/>
                    </a:lnTo>
                    <a:lnTo>
                      <a:pt x="772" y="645"/>
                    </a:lnTo>
                    <a:lnTo>
                      <a:pt x="772" y="647"/>
                    </a:lnTo>
                    <a:lnTo>
                      <a:pt x="772" y="647"/>
                    </a:lnTo>
                    <a:lnTo>
                      <a:pt x="772" y="649"/>
                    </a:lnTo>
                    <a:lnTo>
                      <a:pt x="776" y="655"/>
                    </a:lnTo>
                    <a:lnTo>
                      <a:pt x="776" y="655"/>
                    </a:lnTo>
                    <a:lnTo>
                      <a:pt x="778" y="657"/>
                    </a:lnTo>
                    <a:lnTo>
                      <a:pt x="778" y="659"/>
                    </a:lnTo>
                    <a:lnTo>
                      <a:pt x="778" y="661"/>
                    </a:lnTo>
                    <a:lnTo>
                      <a:pt x="778" y="661"/>
                    </a:lnTo>
                    <a:lnTo>
                      <a:pt x="780" y="667"/>
                    </a:lnTo>
                    <a:lnTo>
                      <a:pt x="780" y="667"/>
                    </a:lnTo>
                    <a:lnTo>
                      <a:pt x="778" y="673"/>
                    </a:lnTo>
                    <a:lnTo>
                      <a:pt x="776" y="675"/>
                    </a:lnTo>
                    <a:lnTo>
                      <a:pt x="776" y="675"/>
                    </a:lnTo>
                    <a:lnTo>
                      <a:pt x="774" y="687"/>
                    </a:lnTo>
                    <a:lnTo>
                      <a:pt x="774" y="687"/>
                    </a:lnTo>
                    <a:lnTo>
                      <a:pt x="772" y="695"/>
                    </a:lnTo>
                    <a:lnTo>
                      <a:pt x="774" y="701"/>
                    </a:lnTo>
                    <a:lnTo>
                      <a:pt x="774" y="701"/>
                    </a:lnTo>
                    <a:lnTo>
                      <a:pt x="774" y="707"/>
                    </a:lnTo>
                    <a:lnTo>
                      <a:pt x="774" y="718"/>
                    </a:lnTo>
                    <a:lnTo>
                      <a:pt x="774" y="718"/>
                    </a:lnTo>
                    <a:lnTo>
                      <a:pt x="774" y="720"/>
                    </a:lnTo>
                    <a:lnTo>
                      <a:pt x="774" y="722"/>
                    </a:lnTo>
                    <a:lnTo>
                      <a:pt x="772" y="726"/>
                    </a:lnTo>
                    <a:lnTo>
                      <a:pt x="772" y="726"/>
                    </a:lnTo>
                    <a:lnTo>
                      <a:pt x="768" y="726"/>
                    </a:lnTo>
                    <a:lnTo>
                      <a:pt x="766" y="730"/>
                    </a:lnTo>
                    <a:lnTo>
                      <a:pt x="766" y="730"/>
                    </a:lnTo>
                    <a:lnTo>
                      <a:pt x="764" y="744"/>
                    </a:lnTo>
                    <a:lnTo>
                      <a:pt x="764" y="744"/>
                    </a:lnTo>
                    <a:lnTo>
                      <a:pt x="764" y="750"/>
                    </a:lnTo>
                    <a:lnTo>
                      <a:pt x="766" y="752"/>
                    </a:lnTo>
                    <a:lnTo>
                      <a:pt x="766" y="752"/>
                    </a:lnTo>
                    <a:lnTo>
                      <a:pt x="772" y="762"/>
                    </a:lnTo>
                    <a:lnTo>
                      <a:pt x="772" y="762"/>
                    </a:lnTo>
                    <a:lnTo>
                      <a:pt x="772" y="766"/>
                    </a:lnTo>
                    <a:lnTo>
                      <a:pt x="774" y="770"/>
                    </a:lnTo>
                    <a:lnTo>
                      <a:pt x="772" y="774"/>
                    </a:lnTo>
                    <a:lnTo>
                      <a:pt x="772" y="774"/>
                    </a:lnTo>
                    <a:lnTo>
                      <a:pt x="770" y="778"/>
                    </a:lnTo>
                    <a:lnTo>
                      <a:pt x="768" y="778"/>
                    </a:lnTo>
                    <a:lnTo>
                      <a:pt x="768" y="778"/>
                    </a:lnTo>
                    <a:lnTo>
                      <a:pt x="768" y="784"/>
                    </a:lnTo>
                    <a:lnTo>
                      <a:pt x="770" y="790"/>
                    </a:lnTo>
                    <a:lnTo>
                      <a:pt x="770" y="790"/>
                    </a:lnTo>
                    <a:lnTo>
                      <a:pt x="772" y="794"/>
                    </a:lnTo>
                    <a:lnTo>
                      <a:pt x="776" y="796"/>
                    </a:lnTo>
                    <a:lnTo>
                      <a:pt x="776" y="796"/>
                    </a:lnTo>
                    <a:lnTo>
                      <a:pt x="778" y="800"/>
                    </a:lnTo>
                    <a:lnTo>
                      <a:pt x="776" y="804"/>
                    </a:lnTo>
                    <a:lnTo>
                      <a:pt x="776" y="815"/>
                    </a:lnTo>
                    <a:lnTo>
                      <a:pt x="776" y="815"/>
                    </a:lnTo>
                    <a:lnTo>
                      <a:pt x="776" y="819"/>
                    </a:lnTo>
                    <a:lnTo>
                      <a:pt x="776" y="821"/>
                    </a:lnTo>
                    <a:lnTo>
                      <a:pt x="780" y="821"/>
                    </a:lnTo>
                    <a:lnTo>
                      <a:pt x="780" y="821"/>
                    </a:lnTo>
                    <a:lnTo>
                      <a:pt x="789" y="827"/>
                    </a:lnTo>
                    <a:lnTo>
                      <a:pt x="789" y="827"/>
                    </a:lnTo>
                    <a:lnTo>
                      <a:pt x="791" y="829"/>
                    </a:lnTo>
                    <a:lnTo>
                      <a:pt x="791" y="833"/>
                    </a:lnTo>
                    <a:lnTo>
                      <a:pt x="793" y="837"/>
                    </a:lnTo>
                    <a:lnTo>
                      <a:pt x="793" y="837"/>
                    </a:lnTo>
                    <a:lnTo>
                      <a:pt x="795" y="837"/>
                    </a:lnTo>
                    <a:lnTo>
                      <a:pt x="799" y="837"/>
                    </a:lnTo>
                    <a:lnTo>
                      <a:pt x="799" y="837"/>
                    </a:lnTo>
                    <a:lnTo>
                      <a:pt x="801" y="835"/>
                    </a:lnTo>
                    <a:lnTo>
                      <a:pt x="805" y="831"/>
                    </a:lnTo>
                    <a:lnTo>
                      <a:pt x="805" y="831"/>
                    </a:lnTo>
                    <a:lnTo>
                      <a:pt x="805" y="831"/>
                    </a:lnTo>
                    <a:lnTo>
                      <a:pt x="809" y="833"/>
                    </a:lnTo>
                    <a:lnTo>
                      <a:pt x="811" y="837"/>
                    </a:lnTo>
                    <a:lnTo>
                      <a:pt x="811" y="839"/>
                    </a:lnTo>
                    <a:lnTo>
                      <a:pt x="811" y="839"/>
                    </a:lnTo>
                    <a:lnTo>
                      <a:pt x="807" y="843"/>
                    </a:lnTo>
                    <a:lnTo>
                      <a:pt x="805" y="845"/>
                    </a:lnTo>
                    <a:lnTo>
                      <a:pt x="805" y="849"/>
                    </a:lnTo>
                    <a:lnTo>
                      <a:pt x="805" y="849"/>
                    </a:lnTo>
                    <a:lnTo>
                      <a:pt x="805" y="857"/>
                    </a:lnTo>
                    <a:lnTo>
                      <a:pt x="809" y="865"/>
                    </a:lnTo>
                    <a:lnTo>
                      <a:pt x="809" y="865"/>
                    </a:lnTo>
                    <a:lnTo>
                      <a:pt x="811" y="871"/>
                    </a:lnTo>
                    <a:lnTo>
                      <a:pt x="817" y="879"/>
                    </a:lnTo>
                    <a:lnTo>
                      <a:pt x="817" y="879"/>
                    </a:lnTo>
                    <a:lnTo>
                      <a:pt x="821" y="885"/>
                    </a:lnTo>
                    <a:lnTo>
                      <a:pt x="821" y="885"/>
                    </a:lnTo>
                    <a:lnTo>
                      <a:pt x="833" y="908"/>
                    </a:lnTo>
                    <a:lnTo>
                      <a:pt x="833" y="908"/>
                    </a:lnTo>
                    <a:lnTo>
                      <a:pt x="835" y="910"/>
                    </a:lnTo>
                    <a:lnTo>
                      <a:pt x="837" y="910"/>
                    </a:lnTo>
                    <a:lnTo>
                      <a:pt x="843" y="908"/>
                    </a:lnTo>
                    <a:lnTo>
                      <a:pt x="843" y="908"/>
                    </a:lnTo>
                    <a:lnTo>
                      <a:pt x="851" y="910"/>
                    </a:lnTo>
                    <a:lnTo>
                      <a:pt x="851" y="910"/>
                    </a:lnTo>
                    <a:lnTo>
                      <a:pt x="853" y="912"/>
                    </a:lnTo>
                    <a:lnTo>
                      <a:pt x="855" y="914"/>
                    </a:lnTo>
                    <a:lnTo>
                      <a:pt x="855" y="914"/>
                    </a:lnTo>
                    <a:lnTo>
                      <a:pt x="857" y="916"/>
                    </a:lnTo>
                    <a:lnTo>
                      <a:pt x="857" y="918"/>
                    </a:lnTo>
                    <a:lnTo>
                      <a:pt x="857" y="918"/>
                    </a:lnTo>
                    <a:lnTo>
                      <a:pt x="859" y="920"/>
                    </a:lnTo>
                    <a:lnTo>
                      <a:pt x="861" y="918"/>
                    </a:lnTo>
                    <a:lnTo>
                      <a:pt x="861" y="918"/>
                    </a:lnTo>
                    <a:lnTo>
                      <a:pt x="871" y="916"/>
                    </a:lnTo>
                    <a:lnTo>
                      <a:pt x="871" y="916"/>
                    </a:lnTo>
                    <a:lnTo>
                      <a:pt x="873" y="916"/>
                    </a:lnTo>
                    <a:lnTo>
                      <a:pt x="875" y="918"/>
                    </a:lnTo>
                    <a:lnTo>
                      <a:pt x="875" y="920"/>
                    </a:lnTo>
                    <a:lnTo>
                      <a:pt x="875" y="920"/>
                    </a:lnTo>
                    <a:lnTo>
                      <a:pt x="875" y="920"/>
                    </a:lnTo>
                    <a:lnTo>
                      <a:pt x="877" y="924"/>
                    </a:lnTo>
                    <a:lnTo>
                      <a:pt x="882" y="928"/>
                    </a:lnTo>
                    <a:lnTo>
                      <a:pt x="882" y="928"/>
                    </a:lnTo>
                    <a:lnTo>
                      <a:pt x="884" y="930"/>
                    </a:lnTo>
                    <a:lnTo>
                      <a:pt x="886" y="932"/>
                    </a:lnTo>
                    <a:lnTo>
                      <a:pt x="888" y="940"/>
                    </a:lnTo>
                    <a:lnTo>
                      <a:pt x="888" y="940"/>
                    </a:lnTo>
                    <a:lnTo>
                      <a:pt x="890" y="944"/>
                    </a:lnTo>
                    <a:lnTo>
                      <a:pt x="892" y="946"/>
                    </a:lnTo>
                    <a:lnTo>
                      <a:pt x="892" y="946"/>
                    </a:lnTo>
                    <a:lnTo>
                      <a:pt x="896" y="948"/>
                    </a:lnTo>
                    <a:lnTo>
                      <a:pt x="896" y="948"/>
                    </a:lnTo>
                    <a:lnTo>
                      <a:pt x="894" y="950"/>
                    </a:lnTo>
                    <a:lnTo>
                      <a:pt x="894" y="950"/>
                    </a:lnTo>
                    <a:lnTo>
                      <a:pt x="896" y="952"/>
                    </a:lnTo>
                    <a:lnTo>
                      <a:pt x="896" y="958"/>
                    </a:lnTo>
                    <a:lnTo>
                      <a:pt x="896" y="958"/>
                    </a:lnTo>
                    <a:lnTo>
                      <a:pt x="896" y="964"/>
                    </a:lnTo>
                    <a:lnTo>
                      <a:pt x="898" y="966"/>
                    </a:lnTo>
                    <a:lnTo>
                      <a:pt x="898" y="966"/>
                    </a:lnTo>
                    <a:lnTo>
                      <a:pt x="904" y="972"/>
                    </a:lnTo>
                    <a:lnTo>
                      <a:pt x="910" y="976"/>
                    </a:lnTo>
                    <a:lnTo>
                      <a:pt x="910" y="976"/>
                    </a:lnTo>
                    <a:lnTo>
                      <a:pt x="916" y="982"/>
                    </a:lnTo>
                    <a:lnTo>
                      <a:pt x="920" y="990"/>
                    </a:lnTo>
                    <a:lnTo>
                      <a:pt x="920" y="990"/>
                    </a:lnTo>
                    <a:lnTo>
                      <a:pt x="924" y="999"/>
                    </a:lnTo>
                    <a:lnTo>
                      <a:pt x="928" y="1007"/>
                    </a:lnTo>
                    <a:lnTo>
                      <a:pt x="928" y="1007"/>
                    </a:lnTo>
                    <a:lnTo>
                      <a:pt x="938" y="1017"/>
                    </a:lnTo>
                    <a:lnTo>
                      <a:pt x="938" y="1017"/>
                    </a:lnTo>
                    <a:lnTo>
                      <a:pt x="948" y="1021"/>
                    </a:lnTo>
                    <a:lnTo>
                      <a:pt x="948" y="1021"/>
                    </a:lnTo>
                    <a:lnTo>
                      <a:pt x="950" y="1023"/>
                    </a:lnTo>
                    <a:lnTo>
                      <a:pt x="952" y="1027"/>
                    </a:lnTo>
                    <a:lnTo>
                      <a:pt x="952" y="1035"/>
                    </a:lnTo>
                    <a:lnTo>
                      <a:pt x="952" y="1035"/>
                    </a:lnTo>
                    <a:lnTo>
                      <a:pt x="952" y="1037"/>
                    </a:lnTo>
                    <a:lnTo>
                      <a:pt x="950" y="1037"/>
                    </a:lnTo>
                    <a:lnTo>
                      <a:pt x="946" y="1039"/>
                    </a:lnTo>
                    <a:lnTo>
                      <a:pt x="946" y="1039"/>
                    </a:lnTo>
                    <a:lnTo>
                      <a:pt x="940" y="1039"/>
                    </a:lnTo>
                    <a:lnTo>
                      <a:pt x="936" y="1043"/>
                    </a:lnTo>
                    <a:lnTo>
                      <a:pt x="936" y="1043"/>
                    </a:lnTo>
                    <a:lnTo>
                      <a:pt x="936" y="1045"/>
                    </a:lnTo>
                    <a:lnTo>
                      <a:pt x="940" y="1047"/>
                    </a:lnTo>
                    <a:lnTo>
                      <a:pt x="946" y="1049"/>
                    </a:lnTo>
                    <a:lnTo>
                      <a:pt x="946" y="1049"/>
                    </a:lnTo>
                    <a:lnTo>
                      <a:pt x="962" y="1057"/>
                    </a:lnTo>
                    <a:lnTo>
                      <a:pt x="962" y="1057"/>
                    </a:lnTo>
                    <a:lnTo>
                      <a:pt x="970" y="1063"/>
                    </a:lnTo>
                    <a:lnTo>
                      <a:pt x="975" y="1067"/>
                    </a:lnTo>
                    <a:lnTo>
                      <a:pt x="979" y="1071"/>
                    </a:lnTo>
                    <a:lnTo>
                      <a:pt x="979" y="1071"/>
                    </a:lnTo>
                    <a:lnTo>
                      <a:pt x="981" y="1071"/>
                    </a:lnTo>
                    <a:lnTo>
                      <a:pt x="983" y="1075"/>
                    </a:lnTo>
                    <a:lnTo>
                      <a:pt x="985" y="1079"/>
                    </a:lnTo>
                    <a:lnTo>
                      <a:pt x="985" y="1079"/>
                    </a:lnTo>
                    <a:lnTo>
                      <a:pt x="985" y="1090"/>
                    </a:lnTo>
                    <a:lnTo>
                      <a:pt x="985" y="1090"/>
                    </a:lnTo>
                    <a:lnTo>
                      <a:pt x="985" y="1098"/>
                    </a:lnTo>
                    <a:lnTo>
                      <a:pt x="985" y="1098"/>
                    </a:lnTo>
                    <a:lnTo>
                      <a:pt x="991" y="1104"/>
                    </a:lnTo>
                    <a:lnTo>
                      <a:pt x="991" y="1104"/>
                    </a:lnTo>
                    <a:lnTo>
                      <a:pt x="997" y="1110"/>
                    </a:lnTo>
                    <a:lnTo>
                      <a:pt x="1003" y="1114"/>
                    </a:lnTo>
                    <a:lnTo>
                      <a:pt x="1007" y="1116"/>
                    </a:lnTo>
                    <a:lnTo>
                      <a:pt x="1007" y="1116"/>
                    </a:lnTo>
                    <a:lnTo>
                      <a:pt x="1011" y="1116"/>
                    </a:lnTo>
                    <a:lnTo>
                      <a:pt x="1013" y="1118"/>
                    </a:lnTo>
                    <a:lnTo>
                      <a:pt x="1015" y="1124"/>
                    </a:lnTo>
                    <a:lnTo>
                      <a:pt x="1015" y="1124"/>
                    </a:lnTo>
                    <a:lnTo>
                      <a:pt x="1017" y="1130"/>
                    </a:lnTo>
                    <a:lnTo>
                      <a:pt x="1023" y="1134"/>
                    </a:lnTo>
                    <a:lnTo>
                      <a:pt x="1023" y="1134"/>
                    </a:lnTo>
                    <a:lnTo>
                      <a:pt x="1025" y="1134"/>
                    </a:lnTo>
                    <a:lnTo>
                      <a:pt x="1027" y="1132"/>
                    </a:lnTo>
                    <a:lnTo>
                      <a:pt x="1029" y="1128"/>
                    </a:lnTo>
                    <a:lnTo>
                      <a:pt x="1029" y="1128"/>
                    </a:lnTo>
                    <a:lnTo>
                      <a:pt x="1029" y="1124"/>
                    </a:lnTo>
                    <a:lnTo>
                      <a:pt x="1029" y="1120"/>
                    </a:lnTo>
                    <a:lnTo>
                      <a:pt x="1029" y="1120"/>
                    </a:lnTo>
                    <a:lnTo>
                      <a:pt x="1027" y="1116"/>
                    </a:lnTo>
                    <a:lnTo>
                      <a:pt x="1027" y="1114"/>
                    </a:lnTo>
                    <a:lnTo>
                      <a:pt x="1027" y="1114"/>
                    </a:lnTo>
                    <a:lnTo>
                      <a:pt x="1027" y="1112"/>
                    </a:lnTo>
                    <a:lnTo>
                      <a:pt x="1025" y="1110"/>
                    </a:lnTo>
                    <a:lnTo>
                      <a:pt x="1023" y="1110"/>
                    </a:lnTo>
                    <a:lnTo>
                      <a:pt x="1023" y="1110"/>
                    </a:lnTo>
                    <a:lnTo>
                      <a:pt x="1019" y="1108"/>
                    </a:lnTo>
                    <a:lnTo>
                      <a:pt x="1009" y="1106"/>
                    </a:lnTo>
                    <a:lnTo>
                      <a:pt x="1009" y="1106"/>
                    </a:lnTo>
                    <a:lnTo>
                      <a:pt x="1007" y="1098"/>
                    </a:lnTo>
                    <a:lnTo>
                      <a:pt x="1005" y="1087"/>
                    </a:lnTo>
                    <a:lnTo>
                      <a:pt x="1005" y="1087"/>
                    </a:lnTo>
                    <a:lnTo>
                      <a:pt x="999" y="1085"/>
                    </a:lnTo>
                    <a:lnTo>
                      <a:pt x="997" y="1085"/>
                    </a:lnTo>
                    <a:lnTo>
                      <a:pt x="995" y="1083"/>
                    </a:lnTo>
                    <a:lnTo>
                      <a:pt x="995" y="1083"/>
                    </a:lnTo>
                    <a:lnTo>
                      <a:pt x="993" y="1077"/>
                    </a:lnTo>
                    <a:lnTo>
                      <a:pt x="993" y="1067"/>
                    </a:lnTo>
                    <a:lnTo>
                      <a:pt x="993" y="1067"/>
                    </a:lnTo>
                    <a:lnTo>
                      <a:pt x="991" y="1061"/>
                    </a:lnTo>
                    <a:lnTo>
                      <a:pt x="989" y="1059"/>
                    </a:lnTo>
                    <a:lnTo>
                      <a:pt x="987" y="1057"/>
                    </a:lnTo>
                    <a:lnTo>
                      <a:pt x="983" y="1053"/>
                    </a:lnTo>
                    <a:lnTo>
                      <a:pt x="983" y="1053"/>
                    </a:lnTo>
                    <a:lnTo>
                      <a:pt x="979" y="1049"/>
                    </a:lnTo>
                    <a:lnTo>
                      <a:pt x="979" y="1047"/>
                    </a:lnTo>
                    <a:lnTo>
                      <a:pt x="979" y="1047"/>
                    </a:lnTo>
                    <a:lnTo>
                      <a:pt x="977" y="1043"/>
                    </a:lnTo>
                    <a:lnTo>
                      <a:pt x="973" y="1033"/>
                    </a:lnTo>
                    <a:lnTo>
                      <a:pt x="973" y="1033"/>
                    </a:lnTo>
                    <a:lnTo>
                      <a:pt x="973" y="1031"/>
                    </a:lnTo>
                    <a:lnTo>
                      <a:pt x="968" y="1029"/>
                    </a:lnTo>
                    <a:lnTo>
                      <a:pt x="966" y="1029"/>
                    </a:lnTo>
                    <a:lnTo>
                      <a:pt x="964" y="1027"/>
                    </a:lnTo>
                    <a:lnTo>
                      <a:pt x="964" y="1027"/>
                    </a:lnTo>
                    <a:lnTo>
                      <a:pt x="960" y="1023"/>
                    </a:lnTo>
                    <a:lnTo>
                      <a:pt x="956" y="1021"/>
                    </a:lnTo>
                    <a:lnTo>
                      <a:pt x="956" y="1021"/>
                    </a:lnTo>
                    <a:lnTo>
                      <a:pt x="946" y="1011"/>
                    </a:lnTo>
                    <a:lnTo>
                      <a:pt x="946" y="1011"/>
                    </a:lnTo>
                    <a:lnTo>
                      <a:pt x="940" y="1001"/>
                    </a:lnTo>
                    <a:lnTo>
                      <a:pt x="936" y="990"/>
                    </a:lnTo>
                    <a:lnTo>
                      <a:pt x="936" y="990"/>
                    </a:lnTo>
                    <a:lnTo>
                      <a:pt x="936" y="988"/>
                    </a:lnTo>
                    <a:lnTo>
                      <a:pt x="934" y="978"/>
                    </a:lnTo>
                    <a:lnTo>
                      <a:pt x="934" y="978"/>
                    </a:lnTo>
                    <a:lnTo>
                      <a:pt x="930" y="972"/>
                    </a:lnTo>
                    <a:lnTo>
                      <a:pt x="928" y="970"/>
                    </a:lnTo>
                    <a:lnTo>
                      <a:pt x="928" y="970"/>
                    </a:lnTo>
                    <a:lnTo>
                      <a:pt x="928" y="966"/>
                    </a:lnTo>
                    <a:lnTo>
                      <a:pt x="930" y="962"/>
                    </a:lnTo>
                    <a:lnTo>
                      <a:pt x="930" y="962"/>
                    </a:lnTo>
                    <a:lnTo>
                      <a:pt x="934" y="960"/>
                    </a:lnTo>
                    <a:lnTo>
                      <a:pt x="938" y="962"/>
                    </a:lnTo>
                    <a:lnTo>
                      <a:pt x="938" y="962"/>
                    </a:lnTo>
                    <a:lnTo>
                      <a:pt x="942" y="964"/>
                    </a:lnTo>
                    <a:lnTo>
                      <a:pt x="946" y="966"/>
                    </a:lnTo>
                    <a:lnTo>
                      <a:pt x="946" y="966"/>
                    </a:lnTo>
                    <a:lnTo>
                      <a:pt x="954" y="970"/>
                    </a:lnTo>
                    <a:lnTo>
                      <a:pt x="962" y="974"/>
                    </a:lnTo>
                    <a:lnTo>
                      <a:pt x="962" y="974"/>
                    </a:lnTo>
                    <a:lnTo>
                      <a:pt x="964" y="978"/>
                    </a:lnTo>
                    <a:lnTo>
                      <a:pt x="966" y="984"/>
                    </a:lnTo>
                    <a:lnTo>
                      <a:pt x="966" y="984"/>
                    </a:lnTo>
                    <a:lnTo>
                      <a:pt x="968" y="990"/>
                    </a:lnTo>
                    <a:lnTo>
                      <a:pt x="970" y="995"/>
                    </a:lnTo>
                    <a:lnTo>
                      <a:pt x="973" y="997"/>
                    </a:lnTo>
                    <a:lnTo>
                      <a:pt x="973" y="997"/>
                    </a:lnTo>
                    <a:lnTo>
                      <a:pt x="973" y="997"/>
                    </a:lnTo>
                    <a:lnTo>
                      <a:pt x="975" y="1001"/>
                    </a:lnTo>
                    <a:lnTo>
                      <a:pt x="979" y="1007"/>
                    </a:lnTo>
                    <a:lnTo>
                      <a:pt x="979" y="1007"/>
                    </a:lnTo>
                    <a:lnTo>
                      <a:pt x="981" y="1011"/>
                    </a:lnTo>
                    <a:lnTo>
                      <a:pt x="981" y="1015"/>
                    </a:lnTo>
                    <a:lnTo>
                      <a:pt x="981" y="1015"/>
                    </a:lnTo>
                    <a:lnTo>
                      <a:pt x="983" y="1025"/>
                    </a:lnTo>
                    <a:lnTo>
                      <a:pt x="983" y="1025"/>
                    </a:lnTo>
                    <a:lnTo>
                      <a:pt x="987" y="1029"/>
                    </a:lnTo>
                    <a:lnTo>
                      <a:pt x="993" y="1033"/>
                    </a:lnTo>
                    <a:lnTo>
                      <a:pt x="993" y="1033"/>
                    </a:lnTo>
                    <a:lnTo>
                      <a:pt x="999" y="1037"/>
                    </a:lnTo>
                    <a:lnTo>
                      <a:pt x="1003" y="1039"/>
                    </a:lnTo>
                    <a:lnTo>
                      <a:pt x="1003" y="1039"/>
                    </a:lnTo>
                    <a:lnTo>
                      <a:pt x="1007" y="1043"/>
                    </a:lnTo>
                    <a:lnTo>
                      <a:pt x="1013" y="1049"/>
                    </a:lnTo>
                    <a:lnTo>
                      <a:pt x="1013" y="1049"/>
                    </a:lnTo>
                    <a:lnTo>
                      <a:pt x="1017" y="1053"/>
                    </a:lnTo>
                    <a:lnTo>
                      <a:pt x="1023" y="1057"/>
                    </a:lnTo>
                    <a:lnTo>
                      <a:pt x="1023" y="1057"/>
                    </a:lnTo>
                    <a:lnTo>
                      <a:pt x="1027" y="1057"/>
                    </a:lnTo>
                    <a:lnTo>
                      <a:pt x="1027" y="1057"/>
                    </a:lnTo>
                    <a:lnTo>
                      <a:pt x="1029" y="1061"/>
                    </a:lnTo>
                    <a:lnTo>
                      <a:pt x="1033" y="1063"/>
                    </a:lnTo>
                    <a:lnTo>
                      <a:pt x="1033" y="1063"/>
                    </a:lnTo>
                    <a:lnTo>
                      <a:pt x="1031" y="1067"/>
                    </a:lnTo>
                    <a:lnTo>
                      <a:pt x="1031" y="1071"/>
                    </a:lnTo>
                    <a:lnTo>
                      <a:pt x="1031" y="1071"/>
                    </a:lnTo>
                    <a:lnTo>
                      <a:pt x="1031" y="1075"/>
                    </a:lnTo>
                    <a:lnTo>
                      <a:pt x="1033" y="1079"/>
                    </a:lnTo>
                    <a:lnTo>
                      <a:pt x="1033" y="1079"/>
                    </a:lnTo>
                    <a:lnTo>
                      <a:pt x="1035" y="1083"/>
                    </a:lnTo>
                    <a:lnTo>
                      <a:pt x="1039" y="1083"/>
                    </a:lnTo>
                    <a:lnTo>
                      <a:pt x="1039" y="1083"/>
                    </a:lnTo>
                    <a:lnTo>
                      <a:pt x="1041" y="1085"/>
                    </a:lnTo>
                    <a:lnTo>
                      <a:pt x="1045" y="1087"/>
                    </a:lnTo>
                    <a:lnTo>
                      <a:pt x="1045" y="1087"/>
                    </a:lnTo>
                    <a:lnTo>
                      <a:pt x="1047" y="1087"/>
                    </a:lnTo>
                    <a:lnTo>
                      <a:pt x="1049" y="1090"/>
                    </a:lnTo>
                    <a:lnTo>
                      <a:pt x="1053" y="1094"/>
                    </a:lnTo>
                    <a:lnTo>
                      <a:pt x="1053" y="1094"/>
                    </a:lnTo>
                    <a:lnTo>
                      <a:pt x="1066" y="1106"/>
                    </a:lnTo>
                    <a:lnTo>
                      <a:pt x="1066" y="1106"/>
                    </a:lnTo>
                    <a:lnTo>
                      <a:pt x="1070" y="1112"/>
                    </a:lnTo>
                    <a:lnTo>
                      <a:pt x="1074" y="1116"/>
                    </a:lnTo>
                    <a:lnTo>
                      <a:pt x="1074" y="1116"/>
                    </a:lnTo>
                    <a:lnTo>
                      <a:pt x="1078" y="1120"/>
                    </a:lnTo>
                    <a:lnTo>
                      <a:pt x="1080" y="1124"/>
                    </a:lnTo>
                    <a:lnTo>
                      <a:pt x="1080" y="1124"/>
                    </a:lnTo>
                    <a:lnTo>
                      <a:pt x="1092" y="1132"/>
                    </a:lnTo>
                    <a:lnTo>
                      <a:pt x="1092" y="1132"/>
                    </a:lnTo>
                    <a:lnTo>
                      <a:pt x="1096" y="1136"/>
                    </a:lnTo>
                    <a:lnTo>
                      <a:pt x="1100" y="1142"/>
                    </a:lnTo>
                    <a:lnTo>
                      <a:pt x="1100" y="1142"/>
                    </a:lnTo>
                    <a:lnTo>
                      <a:pt x="1100" y="1144"/>
                    </a:lnTo>
                    <a:lnTo>
                      <a:pt x="1098" y="1148"/>
                    </a:lnTo>
                    <a:lnTo>
                      <a:pt x="1098" y="1148"/>
                    </a:lnTo>
                    <a:lnTo>
                      <a:pt x="1100" y="1152"/>
                    </a:lnTo>
                    <a:lnTo>
                      <a:pt x="1100" y="1154"/>
                    </a:lnTo>
                    <a:lnTo>
                      <a:pt x="1100" y="1154"/>
                    </a:lnTo>
                    <a:lnTo>
                      <a:pt x="1110" y="1160"/>
                    </a:lnTo>
                    <a:lnTo>
                      <a:pt x="1110" y="1160"/>
                    </a:lnTo>
                    <a:lnTo>
                      <a:pt x="1108" y="1168"/>
                    </a:lnTo>
                    <a:lnTo>
                      <a:pt x="1108" y="1168"/>
                    </a:lnTo>
                    <a:lnTo>
                      <a:pt x="1106" y="1174"/>
                    </a:lnTo>
                    <a:lnTo>
                      <a:pt x="1104" y="1176"/>
                    </a:lnTo>
                    <a:lnTo>
                      <a:pt x="1102" y="1178"/>
                    </a:lnTo>
                    <a:lnTo>
                      <a:pt x="1102" y="1178"/>
                    </a:lnTo>
                    <a:lnTo>
                      <a:pt x="1100" y="1180"/>
                    </a:lnTo>
                    <a:lnTo>
                      <a:pt x="1100" y="1182"/>
                    </a:lnTo>
                    <a:lnTo>
                      <a:pt x="1100" y="1187"/>
                    </a:lnTo>
                    <a:lnTo>
                      <a:pt x="1100" y="1187"/>
                    </a:lnTo>
                    <a:lnTo>
                      <a:pt x="1102" y="1195"/>
                    </a:lnTo>
                    <a:lnTo>
                      <a:pt x="1102" y="1195"/>
                    </a:lnTo>
                    <a:lnTo>
                      <a:pt x="1106" y="1197"/>
                    </a:lnTo>
                    <a:lnTo>
                      <a:pt x="1114" y="1199"/>
                    </a:lnTo>
                    <a:lnTo>
                      <a:pt x="1114" y="1199"/>
                    </a:lnTo>
                    <a:lnTo>
                      <a:pt x="1118" y="1201"/>
                    </a:lnTo>
                    <a:lnTo>
                      <a:pt x="1122" y="1203"/>
                    </a:lnTo>
                    <a:lnTo>
                      <a:pt x="1122" y="1203"/>
                    </a:lnTo>
                    <a:lnTo>
                      <a:pt x="1126" y="1207"/>
                    </a:lnTo>
                    <a:lnTo>
                      <a:pt x="1132" y="1211"/>
                    </a:lnTo>
                    <a:lnTo>
                      <a:pt x="1132" y="1211"/>
                    </a:lnTo>
                    <a:lnTo>
                      <a:pt x="1142" y="1219"/>
                    </a:lnTo>
                    <a:lnTo>
                      <a:pt x="1142" y="1219"/>
                    </a:lnTo>
                    <a:lnTo>
                      <a:pt x="1156" y="1223"/>
                    </a:lnTo>
                    <a:lnTo>
                      <a:pt x="1156" y="1223"/>
                    </a:lnTo>
                    <a:lnTo>
                      <a:pt x="1163" y="1225"/>
                    </a:lnTo>
                    <a:lnTo>
                      <a:pt x="1169" y="1227"/>
                    </a:lnTo>
                    <a:lnTo>
                      <a:pt x="1169" y="1227"/>
                    </a:lnTo>
                    <a:lnTo>
                      <a:pt x="1183" y="1235"/>
                    </a:lnTo>
                    <a:lnTo>
                      <a:pt x="1183" y="1235"/>
                    </a:lnTo>
                    <a:lnTo>
                      <a:pt x="1199" y="1241"/>
                    </a:lnTo>
                    <a:lnTo>
                      <a:pt x="1199" y="1241"/>
                    </a:lnTo>
                    <a:lnTo>
                      <a:pt x="1203" y="1243"/>
                    </a:lnTo>
                    <a:lnTo>
                      <a:pt x="1207" y="1245"/>
                    </a:lnTo>
                    <a:lnTo>
                      <a:pt x="1207" y="1245"/>
                    </a:lnTo>
                    <a:lnTo>
                      <a:pt x="1213" y="1245"/>
                    </a:lnTo>
                    <a:lnTo>
                      <a:pt x="1213" y="1245"/>
                    </a:lnTo>
                    <a:lnTo>
                      <a:pt x="1217" y="1247"/>
                    </a:lnTo>
                    <a:lnTo>
                      <a:pt x="1219" y="1251"/>
                    </a:lnTo>
                    <a:lnTo>
                      <a:pt x="1219" y="1251"/>
                    </a:lnTo>
                    <a:lnTo>
                      <a:pt x="1225" y="1255"/>
                    </a:lnTo>
                    <a:lnTo>
                      <a:pt x="1231" y="1257"/>
                    </a:lnTo>
                    <a:lnTo>
                      <a:pt x="1231" y="1257"/>
                    </a:lnTo>
                    <a:lnTo>
                      <a:pt x="1247" y="1265"/>
                    </a:lnTo>
                    <a:lnTo>
                      <a:pt x="1247" y="1265"/>
                    </a:lnTo>
                    <a:lnTo>
                      <a:pt x="1260" y="1265"/>
                    </a:lnTo>
                    <a:lnTo>
                      <a:pt x="1260" y="1265"/>
                    </a:lnTo>
                    <a:lnTo>
                      <a:pt x="1268" y="1265"/>
                    </a:lnTo>
                    <a:lnTo>
                      <a:pt x="1274" y="1263"/>
                    </a:lnTo>
                    <a:lnTo>
                      <a:pt x="1274" y="1263"/>
                    </a:lnTo>
                    <a:lnTo>
                      <a:pt x="1282" y="1257"/>
                    </a:lnTo>
                    <a:lnTo>
                      <a:pt x="1282" y="1257"/>
                    </a:lnTo>
                    <a:lnTo>
                      <a:pt x="1284" y="1255"/>
                    </a:lnTo>
                    <a:lnTo>
                      <a:pt x="1288" y="1255"/>
                    </a:lnTo>
                    <a:lnTo>
                      <a:pt x="1288" y="1255"/>
                    </a:lnTo>
                    <a:lnTo>
                      <a:pt x="1302" y="1257"/>
                    </a:lnTo>
                    <a:lnTo>
                      <a:pt x="1302" y="1257"/>
                    </a:lnTo>
                    <a:lnTo>
                      <a:pt x="1308" y="1259"/>
                    </a:lnTo>
                    <a:lnTo>
                      <a:pt x="1314" y="1263"/>
                    </a:lnTo>
                    <a:lnTo>
                      <a:pt x="1314" y="1263"/>
                    </a:lnTo>
                    <a:lnTo>
                      <a:pt x="1314" y="1265"/>
                    </a:lnTo>
                    <a:lnTo>
                      <a:pt x="1314" y="1265"/>
                    </a:lnTo>
                    <a:lnTo>
                      <a:pt x="1314" y="1269"/>
                    </a:lnTo>
                    <a:lnTo>
                      <a:pt x="1314" y="1269"/>
                    </a:lnTo>
                    <a:lnTo>
                      <a:pt x="1320" y="1273"/>
                    </a:lnTo>
                    <a:lnTo>
                      <a:pt x="1320" y="1273"/>
                    </a:lnTo>
                    <a:lnTo>
                      <a:pt x="1326" y="1278"/>
                    </a:lnTo>
                    <a:lnTo>
                      <a:pt x="1326" y="1278"/>
                    </a:lnTo>
                    <a:lnTo>
                      <a:pt x="1334" y="1284"/>
                    </a:lnTo>
                    <a:lnTo>
                      <a:pt x="1334" y="1284"/>
                    </a:lnTo>
                    <a:lnTo>
                      <a:pt x="1336" y="1286"/>
                    </a:lnTo>
                    <a:lnTo>
                      <a:pt x="1338" y="1290"/>
                    </a:lnTo>
                    <a:lnTo>
                      <a:pt x="1338" y="1290"/>
                    </a:lnTo>
                    <a:lnTo>
                      <a:pt x="1340" y="1294"/>
                    </a:lnTo>
                    <a:lnTo>
                      <a:pt x="1344" y="1296"/>
                    </a:lnTo>
                    <a:lnTo>
                      <a:pt x="1344" y="1296"/>
                    </a:lnTo>
                    <a:lnTo>
                      <a:pt x="1351" y="1298"/>
                    </a:lnTo>
                    <a:lnTo>
                      <a:pt x="1359" y="1298"/>
                    </a:lnTo>
                    <a:lnTo>
                      <a:pt x="1359" y="1298"/>
                    </a:lnTo>
                    <a:lnTo>
                      <a:pt x="1371" y="1300"/>
                    </a:lnTo>
                    <a:lnTo>
                      <a:pt x="1371" y="1300"/>
                    </a:lnTo>
                    <a:lnTo>
                      <a:pt x="1373" y="1298"/>
                    </a:lnTo>
                    <a:lnTo>
                      <a:pt x="1373" y="1298"/>
                    </a:lnTo>
                    <a:lnTo>
                      <a:pt x="1373" y="1298"/>
                    </a:lnTo>
                    <a:lnTo>
                      <a:pt x="1375" y="1302"/>
                    </a:lnTo>
                    <a:lnTo>
                      <a:pt x="1375" y="1302"/>
                    </a:lnTo>
                    <a:lnTo>
                      <a:pt x="1375" y="1304"/>
                    </a:lnTo>
                    <a:lnTo>
                      <a:pt x="1375" y="1304"/>
                    </a:lnTo>
                    <a:lnTo>
                      <a:pt x="1377" y="1304"/>
                    </a:lnTo>
                    <a:lnTo>
                      <a:pt x="1377" y="1304"/>
                    </a:lnTo>
                    <a:lnTo>
                      <a:pt x="1381" y="1306"/>
                    </a:lnTo>
                    <a:lnTo>
                      <a:pt x="1381" y="1306"/>
                    </a:lnTo>
                    <a:lnTo>
                      <a:pt x="1385" y="1306"/>
                    </a:lnTo>
                    <a:lnTo>
                      <a:pt x="1385" y="1306"/>
                    </a:lnTo>
                    <a:lnTo>
                      <a:pt x="1387" y="1308"/>
                    </a:lnTo>
                    <a:lnTo>
                      <a:pt x="1387" y="1308"/>
                    </a:lnTo>
                    <a:lnTo>
                      <a:pt x="1393" y="1312"/>
                    </a:lnTo>
                    <a:lnTo>
                      <a:pt x="1393" y="1312"/>
                    </a:lnTo>
                    <a:lnTo>
                      <a:pt x="1395" y="1312"/>
                    </a:lnTo>
                    <a:lnTo>
                      <a:pt x="1399" y="1312"/>
                    </a:lnTo>
                    <a:lnTo>
                      <a:pt x="1399" y="1312"/>
                    </a:lnTo>
                    <a:lnTo>
                      <a:pt x="1411" y="1312"/>
                    </a:lnTo>
                    <a:lnTo>
                      <a:pt x="1411" y="1312"/>
                    </a:lnTo>
                    <a:lnTo>
                      <a:pt x="1417" y="1310"/>
                    </a:lnTo>
                    <a:lnTo>
                      <a:pt x="1417" y="1310"/>
                    </a:lnTo>
                    <a:lnTo>
                      <a:pt x="1419" y="1312"/>
                    </a:lnTo>
                    <a:lnTo>
                      <a:pt x="1419" y="1314"/>
                    </a:lnTo>
                    <a:lnTo>
                      <a:pt x="1419" y="1318"/>
                    </a:lnTo>
                    <a:lnTo>
                      <a:pt x="1419" y="1318"/>
                    </a:lnTo>
                    <a:lnTo>
                      <a:pt x="1425" y="1322"/>
                    </a:lnTo>
                    <a:lnTo>
                      <a:pt x="1425" y="1322"/>
                    </a:lnTo>
                    <a:lnTo>
                      <a:pt x="1431" y="1324"/>
                    </a:lnTo>
                    <a:lnTo>
                      <a:pt x="1431" y="1324"/>
                    </a:lnTo>
                    <a:lnTo>
                      <a:pt x="1440" y="1330"/>
                    </a:lnTo>
                    <a:lnTo>
                      <a:pt x="1440" y="1330"/>
                    </a:lnTo>
                    <a:lnTo>
                      <a:pt x="1442" y="1334"/>
                    </a:lnTo>
                    <a:lnTo>
                      <a:pt x="1444" y="1338"/>
                    </a:lnTo>
                    <a:lnTo>
                      <a:pt x="1444" y="1338"/>
                    </a:lnTo>
                    <a:lnTo>
                      <a:pt x="1448" y="1344"/>
                    </a:lnTo>
                    <a:lnTo>
                      <a:pt x="1448" y="1344"/>
                    </a:lnTo>
                    <a:lnTo>
                      <a:pt x="1450" y="1348"/>
                    </a:lnTo>
                    <a:lnTo>
                      <a:pt x="1450" y="1348"/>
                    </a:lnTo>
                    <a:lnTo>
                      <a:pt x="1450" y="1348"/>
                    </a:lnTo>
                    <a:lnTo>
                      <a:pt x="1450" y="1350"/>
                    </a:lnTo>
                    <a:lnTo>
                      <a:pt x="1450" y="1350"/>
                    </a:lnTo>
                    <a:lnTo>
                      <a:pt x="1450" y="1352"/>
                    </a:lnTo>
                    <a:lnTo>
                      <a:pt x="1450" y="1352"/>
                    </a:lnTo>
                    <a:lnTo>
                      <a:pt x="1450" y="1352"/>
                    </a:lnTo>
                    <a:lnTo>
                      <a:pt x="1450" y="1356"/>
                    </a:lnTo>
                    <a:lnTo>
                      <a:pt x="1450" y="1360"/>
                    </a:lnTo>
                    <a:lnTo>
                      <a:pt x="1450" y="1360"/>
                    </a:lnTo>
                    <a:lnTo>
                      <a:pt x="1450" y="1366"/>
                    </a:lnTo>
                    <a:lnTo>
                      <a:pt x="1456" y="1368"/>
                    </a:lnTo>
                    <a:lnTo>
                      <a:pt x="1456" y="1368"/>
                    </a:lnTo>
                    <a:lnTo>
                      <a:pt x="1458" y="1370"/>
                    </a:lnTo>
                    <a:lnTo>
                      <a:pt x="1464" y="1373"/>
                    </a:lnTo>
                    <a:lnTo>
                      <a:pt x="1464" y="1373"/>
                    </a:lnTo>
                    <a:lnTo>
                      <a:pt x="1468" y="1375"/>
                    </a:lnTo>
                    <a:lnTo>
                      <a:pt x="1472" y="1375"/>
                    </a:lnTo>
                    <a:lnTo>
                      <a:pt x="1472" y="1375"/>
                    </a:lnTo>
                    <a:lnTo>
                      <a:pt x="1480" y="1379"/>
                    </a:lnTo>
                    <a:lnTo>
                      <a:pt x="1480" y="1379"/>
                    </a:lnTo>
                    <a:lnTo>
                      <a:pt x="1482" y="1381"/>
                    </a:lnTo>
                    <a:lnTo>
                      <a:pt x="1486" y="1385"/>
                    </a:lnTo>
                    <a:lnTo>
                      <a:pt x="1486" y="1385"/>
                    </a:lnTo>
                    <a:lnTo>
                      <a:pt x="1488" y="1387"/>
                    </a:lnTo>
                    <a:lnTo>
                      <a:pt x="1488" y="1387"/>
                    </a:lnTo>
                    <a:lnTo>
                      <a:pt x="1490" y="1391"/>
                    </a:lnTo>
                    <a:lnTo>
                      <a:pt x="1490" y="1391"/>
                    </a:lnTo>
                    <a:lnTo>
                      <a:pt x="1492" y="1393"/>
                    </a:lnTo>
                    <a:lnTo>
                      <a:pt x="1494" y="1397"/>
                    </a:lnTo>
                    <a:lnTo>
                      <a:pt x="1494" y="1397"/>
                    </a:lnTo>
                    <a:lnTo>
                      <a:pt x="1496" y="1401"/>
                    </a:lnTo>
                    <a:lnTo>
                      <a:pt x="1498" y="1403"/>
                    </a:lnTo>
                    <a:lnTo>
                      <a:pt x="1500" y="1403"/>
                    </a:lnTo>
                    <a:lnTo>
                      <a:pt x="1500" y="1403"/>
                    </a:lnTo>
                    <a:lnTo>
                      <a:pt x="1504" y="1401"/>
                    </a:lnTo>
                    <a:lnTo>
                      <a:pt x="1510" y="1401"/>
                    </a:lnTo>
                    <a:lnTo>
                      <a:pt x="1510" y="1401"/>
                    </a:lnTo>
                    <a:lnTo>
                      <a:pt x="1518" y="1401"/>
                    </a:lnTo>
                    <a:lnTo>
                      <a:pt x="1518" y="1401"/>
                    </a:lnTo>
                    <a:lnTo>
                      <a:pt x="1524" y="1405"/>
                    </a:lnTo>
                    <a:lnTo>
                      <a:pt x="1524" y="1405"/>
                    </a:lnTo>
                    <a:lnTo>
                      <a:pt x="1530" y="1409"/>
                    </a:lnTo>
                    <a:lnTo>
                      <a:pt x="1530" y="1409"/>
                    </a:lnTo>
                    <a:lnTo>
                      <a:pt x="1533" y="1411"/>
                    </a:lnTo>
                    <a:lnTo>
                      <a:pt x="1535" y="1413"/>
                    </a:lnTo>
                    <a:lnTo>
                      <a:pt x="1535" y="1413"/>
                    </a:lnTo>
                    <a:lnTo>
                      <a:pt x="1539" y="1415"/>
                    </a:lnTo>
                    <a:lnTo>
                      <a:pt x="1543" y="1417"/>
                    </a:lnTo>
                    <a:lnTo>
                      <a:pt x="1543" y="1417"/>
                    </a:lnTo>
                    <a:lnTo>
                      <a:pt x="1549" y="1417"/>
                    </a:lnTo>
                    <a:lnTo>
                      <a:pt x="1551" y="1415"/>
                    </a:lnTo>
                    <a:lnTo>
                      <a:pt x="1551" y="1415"/>
                    </a:lnTo>
                    <a:lnTo>
                      <a:pt x="1551" y="1411"/>
                    </a:lnTo>
                    <a:lnTo>
                      <a:pt x="1551" y="1409"/>
                    </a:lnTo>
                    <a:lnTo>
                      <a:pt x="1549" y="1407"/>
                    </a:lnTo>
                    <a:lnTo>
                      <a:pt x="1549" y="1407"/>
                    </a:lnTo>
                    <a:lnTo>
                      <a:pt x="1547" y="1407"/>
                    </a:lnTo>
                    <a:lnTo>
                      <a:pt x="1545" y="1405"/>
                    </a:lnTo>
                    <a:lnTo>
                      <a:pt x="1545" y="1405"/>
                    </a:lnTo>
                    <a:lnTo>
                      <a:pt x="1547" y="1401"/>
                    </a:lnTo>
                    <a:lnTo>
                      <a:pt x="1549" y="1399"/>
                    </a:lnTo>
                    <a:lnTo>
                      <a:pt x="1549" y="1399"/>
                    </a:lnTo>
                    <a:lnTo>
                      <a:pt x="1553" y="1395"/>
                    </a:lnTo>
                    <a:lnTo>
                      <a:pt x="1557" y="1393"/>
                    </a:lnTo>
                    <a:lnTo>
                      <a:pt x="1557" y="1393"/>
                    </a:lnTo>
                    <a:lnTo>
                      <a:pt x="1563" y="1391"/>
                    </a:lnTo>
                    <a:lnTo>
                      <a:pt x="1569" y="1393"/>
                    </a:lnTo>
                    <a:lnTo>
                      <a:pt x="1569" y="1393"/>
                    </a:lnTo>
                    <a:lnTo>
                      <a:pt x="1579" y="1399"/>
                    </a:lnTo>
                    <a:lnTo>
                      <a:pt x="1579" y="1399"/>
                    </a:lnTo>
                    <a:lnTo>
                      <a:pt x="1581" y="1401"/>
                    </a:lnTo>
                    <a:lnTo>
                      <a:pt x="1583" y="1403"/>
                    </a:lnTo>
                    <a:lnTo>
                      <a:pt x="1583" y="1405"/>
                    </a:lnTo>
                    <a:lnTo>
                      <a:pt x="1583" y="1405"/>
                    </a:lnTo>
                    <a:lnTo>
                      <a:pt x="1585" y="1409"/>
                    </a:lnTo>
                    <a:lnTo>
                      <a:pt x="1587" y="1411"/>
                    </a:lnTo>
                    <a:lnTo>
                      <a:pt x="1587" y="1411"/>
                    </a:lnTo>
                    <a:lnTo>
                      <a:pt x="1589" y="1415"/>
                    </a:lnTo>
                    <a:lnTo>
                      <a:pt x="1591" y="1417"/>
                    </a:lnTo>
                    <a:lnTo>
                      <a:pt x="1591" y="1417"/>
                    </a:lnTo>
                    <a:lnTo>
                      <a:pt x="1597" y="1423"/>
                    </a:lnTo>
                    <a:lnTo>
                      <a:pt x="1597" y="1423"/>
                    </a:lnTo>
                    <a:lnTo>
                      <a:pt x="1601" y="1429"/>
                    </a:lnTo>
                    <a:lnTo>
                      <a:pt x="1601" y="1433"/>
                    </a:lnTo>
                    <a:lnTo>
                      <a:pt x="1601" y="1433"/>
                    </a:lnTo>
                    <a:lnTo>
                      <a:pt x="1601" y="1443"/>
                    </a:lnTo>
                    <a:lnTo>
                      <a:pt x="1601" y="1443"/>
                    </a:lnTo>
                    <a:lnTo>
                      <a:pt x="1599" y="1457"/>
                    </a:lnTo>
                    <a:lnTo>
                      <a:pt x="1599" y="1457"/>
                    </a:lnTo>
                    <a:lnTo>
                      <a:pt x="1599" y="1472"/>
                    </a:lnTo>
                    <a:lnTo>
                      <a:pt x="1599" y="1472"/>
                    </a:lnTo>
                    <a:lnTo>
                      <a:pt x="1599" y="1480"/>
                    </a:lnTo>
                    <a:lnTo>
                      <a:pt x="1599" y="1480"/>
                    </a:lnTo>
                    <a:lnTo>
                      <a:pt x="1601" y="1480"/>
                    </a:lnTo>
                    <a:lnTo>
                      <a:pt x="1601" y="1482"/>
                    </a:lnTo>
                    <a:lnTo>
                      <a:pt x="1601" y="1482"/>
                    </a:lnTo>
                    <a:lnTo>
                      <a:pt x="1601" y="1482"/>
                    </a:lnTo>
                    <a:lnTo>
                      <a:pt x="1601" y="1486"/>
                    </a:lnTo>
                    <a:lnTo>
                      <a:pt x="1599" y="1488"/>
                    </a:lnTo>
                    <a:lnTo>
                      <a:pt x="1599" y="1488"/>
                    </a:lnTo>
                    <a:lnTo>
                      <a:pt x="1597" y="1492"/>
                    </a:lnTo>
                    <a:lnTo>
                      <a:pt x="1597" y="1494"/>
                    </a:lnTo>
                    <a:lnTo>
                      <a:pt x="1597" y="1494"/>
                    </a:lnTo>
                    <a:lnTo>
                      <a:pt x="1595" y="1496"/>
                    </a:lnTo>
                    <a:lnTo>
                      <a:pt x="1591" y="1500"/>
                    </a:lnTo>
                    <a:lnTo>
                      <a:pt x="1591" y="1500"/>
                    </a:lnTo>
                    <a:lnTo>
                      <a:pt x="1583" y="1504"/>
                    </a:lnTo>
                    <a:lnTo>
                      <a:pt x="1583" y="1504"/>
                    </a:lnTo>
                    <a:lnTo>
                      <a:pt x="1577" y="1504"/>
                    </a:lnTo>
                    <a:lnTo>
                      <a:pt x="1575" y="1506"/>
                    </a:lnTo>
                    <a:lnTo>
                      <a:pt x="1575" y="1508"/>
                    </a:lnTo>
                    <a:lnTo>
                      <a:pt x="1575" y="1508"/>
                    </a:lnTo>
                    <a:lnTo>
                      <a:pt x="1575" y="1512"/>
                    </a:lnTo>
                    <a:lnTo>
                      <a:pt x="1575" y="1516"/>
                    </a:lnTo>
                    <a:lnTo>
                      <a:pt x="1575" y="1516"/>
                    </a:lnTo>
                    <a:lnTo>
                      <a:pt x="1573" y="1522"/>
                    </a:lnTo>
                    <a:lnTo>
                      <a:pt x="1573" y="1522"/>
                    </a:lnTo>
                    <a:lnTo>
                      <a:pt x="1573" y="1522"/>
                    </a:lnTo>
                    <a:lnTo>
                      <a:pt x="1571" y="1524"/>
                    </a:lnTo>
                    <a:lnTo>
                      <a:pt x="1569" y="1526"/>
                    </a:lnTo>
                    <a:lnTo>
                      <a:pt x="1569" y="1526"/>
                    </a:lnTo>
                    <a:lnTo>
                      <a:pt x="1569" y="1528"/>
                    </a:lnTo>
                    <a:lnTo>
                      <a:pt x="1565" y="1532"/>
                    </a:lnTo>
                    <a:lnTo>
                      <a:pt x="1565" y="1532"/>
                    </a:lnTo>
                    <a:lnTo>
                      <a:pt x="1561" y="1532"/>
                    </a:lnTo>
                    <a:lnTo>
                      <a:pt x="1559" y="1532"/>
                    </a:lnTo>
                    <a:lnTo>
                      <a:pt x="1559" y="1532"/>
                    </a:lnTo>
                    <a:lnTo>
                      <a:pt x="1555" y="1534"/>
                    </a:lnTo>
                    <a:lnTo>
                      <a:pt x="1555" y="1538"/>
                    </a:lnTo>
                    <a:lnTo>
                      <a:pt x="1555" y="1538"/>
                    </a:lnTo>
                    <a:lnTo>
                      <a:pt x="1553" y="1544"/>
                    </a:lnTo>
                    <a:lnTo>
                      <a:pt x="1549" y="1552"/>
                    </a:lnTo>
                    <a:lnTo>
                      <a:pt x="1549" y="1552"/>
                    </a:lnTo>
                    <a:lnTo>
                      <a:pt x="1547" y="1554"/>
                    </a:lnTo>
                    <a:lnTo>
                      <a:pt x="1547" y="1552"/>
                    </a:lnTo>
                    <a:lnTo>
                      <a:pt x="1547" y="1552"/>
                    </a:lnTo>
                    <a:lnTo>
                      <a:pt x="1541" y="1554"/>
                    </a:lnTo>
                    <a:lnTo>
                      <a:pt x="1537" y="1558"/>
                    </a:lnTo>
                    <a:lnTo>
                      <a:pt x="1537" y="1558"/>
                    </a:lnTo>
                    <a:lnTo>
                      <a:pt x="1535" y="1563"/>
                    </a:lnTo>
                    <a:lnTo>
                      <a:pt x="1533" y="1567"/>
                    </a:lnTo>
                    <a:lnTo>
                      <a:pt x="1533" y="1567"/>
                    </a:lnTo>
                    <a:lnTo>
                      <a:pt x="1535" y="1571"/>
                    </a:lnTo>
                    <a:lnTo>
                      <a:pt x="1537" y="1573"/>
                    </a:lnTo>
                    <a:lnTo>
                      <a:pt x="1537" y="1573"/>
                    </a:lnTo>
                    <a:lnTo>
                      <a:pt x="1539" y="1577"/>
                    </a:lnTo>
                    <a:lnTo>
                      <a:pt x="1539" y="1579"/>
                    </a:lnTo>
                    <a:lnTo>
                      <a:pt x="1539" y="1579"/>
                    </a:lnTo>
                    <a:lnTo>
                      <a:pt x="1537" y="1583"/>
                    </a:lnTo>
                    <a:lnTo>
                      <a:pt x="1537" y="1587"/>
                    </a:lnTo>
                    <a:lnTo>
                      <a:pt x="1537" y="1587"/>
                    </a:lnTo>
                    <a:lnTo>
                      <a:pt x="1539" y="1589"/>
                    </a:lnTo>
                    <a:lnTo>
                      <a:pt x="1543" y="1591"/>
                    </a:lnTo>
                    <a:lnTo>
                      <a:pt x="1543" y="1591"/>
                    </a:lnTo>
                    <a:lnTo>
                      <a:pt x="1549" y="1591"/>
                    </a:lnTo>
                    <a:lnTo>
                      <a:pt x="1553" y="1587"/>
                    </a:lnTo>
                    <a:lnTo>
                      <a:pt x="1553" y="1587"/>
                    </a:lnTo>
                    <a:lnTo>
                      <a:pt x="1555" y="1585"/>
                    </a:lnTo>
                    <a:lnTo>
                      <a:pt x="1557" y="1581"/>
                    </a:lnTo>
                    <a:lnTo>
                      <a:pt x="1557" y="1581"/>
                    </a:lnTo>
                    <a:lnTo>
                      <a:pt x="1559" y="1581"/>
                    </a:lnTo>
                    <a:lnTo>
                      <a:pt x="1559" y="1583"/>
                    </a:lnTo>
                    <a:lnTo>
                      <a:pt x="1559" y="1589"/>
                    </a:lnTo>
                    <a:lnTo>
                      <a:pt x="1559" y="1589"/>
                    </a:lnTo>
                    <a:lnTo>
                      <a:pt x="1559" y="1591"/>
                    </a:lnTo>
                    <a:lnTo>
                      <a:pt x="1557" y="1597"/>
                    </a:lnTo>
                    <a:lnTo>
                      <a:pt x="1557" y="1597"/>
                    </a:lnTo>
                    <a:lnTo>
                      <a:pt x="1555" y="1601"/>
                    </a:lnTo>
                    <a:lnTo>
                      <a:pt x="1555" y="1603"/>
                    </a:lnTo>
                    <a:lnTo>
                      <a:pt x="1555" y="1603"/>
                    </a:lnTo>
                    <a:lnTo>
                      <a:pt x="1549" y="1605"/>
                    </a:lnTo>
                    <a:lnTo>
                      <a:pt x="1549" y="1605"/>
                    </a:lnTo>
                    <a:lnTo>
                      <a:pt x="1545" y="1605"/>
                    </a:lnTo>
                    <a:lnTo>
                      <a:pt x="1545" y="1605"/>
                    </a:lnTo>
                    <a:lnTo>
                      <a:pt x="1545" y="1607"/>
                    </a:lnTo>
                    <a:lnTo>
                      <a:pt x="1545" y="1607"/>
                    </a:lnTo>
                    <a:lnTo>
                      <a:pt x="1541" y="1611"/>
                    </a:lnTo>
                    <a:lnTo>
                      <a:pt x="1541" y="1611"/>
                    </a:lnTo>
                    <a:lnTo>
                      <a:pt x="1535" y="1617"/>
                    </a:lnTo>
                    <a:lnTo>
                      <a:pt x="1535" y="1617"/>
                    </a:lnTo>
                    <a:lnTo>
                      <a:pt x="1530" y="1623"/>
                    </a:lnTo>
                    <a:lnTo>
                      <a:pt x="1530" y="1623"/>
                    </a:lnTo>
                    <a:lnTo>
                      <a:pt x="1526" y="1627"/>
                    </a:lnTo>
                    <a:lnTo>
                      <a:pt x="1526" y="1629"/>
                    </a:lnTo>
                    <a:lnTo>
                      <a:pt x="1528" y="1633"/>
                    </a:lnTo>
                    <a:lnTo>
                      <a:pt x="1528" y="1633"/>
                    </a:lnTo>
                    <a:lnTo>
                      <a:pt x="1535" y="1641"/>
                    </a:lnTo>
                    <a:lnTo>
                      <a:pt x="1535" y="1641"/>
                    </a:lnTo>
                    <a:lnTo>
                      <a:pt x="1537" y="1643"/>
                    </a:lnTo>
                    <a:lnTo>
                      <a:pt x="1537" y="1647"/>
                    </a:lnTo>
                    <a:lnTo>
                      <a:pt x="1537" y="1647"/>
                    </a:lnTo>
                    <a:lnTo>
                      <a:pt x="1537" y="1653"/>
                    </a:lnTo>
                    <a:lnTo>
                      <a:pt x="1537" y="1653"/>
                    </a:lnTo>
                    <a:lnTo>
                      <a:pt x="1539" y="1656"/>
                    </a:lnTo>
                    <a:lnTo>
                      <a:pt x="1543" y="1660"/>
                    </a:lnTo>
                    <a:lnTo>
                      <a:pt x="1543" y="1660"/>
                    </a:lnTo>
                    <a:lnTo>
                      <a:pt x="1547" y="1662"/>
                    </a:lnTo>
                    <a:lnTo>
                      <a:pt x="1551" y="1666"/>
                    </a:lnTo>
                    <a:lnTo>
                      <a:pt x="1551" y="1666"/>
                    </a:lnTo>
                    <a:lnTo>
                      <a:pt x="1557" y="1670"/>
                    </a:lnTo>
                    <a:lnTo>
                      <a:pt x="1559" y="1672"/>
                    </a:lnTo>
                    <a:lnTo>
                      <a:pt x="1561" y="1676"/>
                    </a:lnTo>
                    <a:lnTo>
                      <a:pt x="1561" y="1676"/>
                    </a:lnTo>
                    <a:lnTo>
                      <a:pt x="1565" y="1678"/>
                    </a:lnTo>
                    <a:lnTo>
                      <a:pt x="1567" y="1682"/>
                    </a:lnTo>
                    <a:lnTo>
                      <a:pt x="1569" y="1684"/>
                    </a:lnTo>
                    <a:lnTo>
                      <a:pt x="1571" y="1688"/>
                    </a:lnTo>
                    <a:lnTo>
                      <a:pt x="1571" y="1688"/>
                    </a:lnTo>
                    <a:lnTo>
                      <a:pt x="1571" y="1690"/>
                    </a:lnTo>
                    <a:lnTo>
                      <a:pt x="1573" y="1692"/>
                    </a:lnTo>
                    <a:lnTo>
                      <a:pt x="1573" y="1696"/>
                    </a:lnTo>
                    <a:lnTo>
                      <a:pt x="1573" y="1698"/>
                    </a:lnTo>
                    <a:lnTo>
                      <a:pt x="1573" y="1698"/>
                    </a:lnTo>
                    <a:lnTo>
                      <a:pt x="1575" y="1702"/>
                    </a:lnTo>
                    <a:lnTo>
                      <a:pt x="1577" y="1708"/>
                    </a:lnTo>
                    <a:lnTo>
                      <a:pt x="1577" y="1708"/>
                    </a:lnTo>
                    <a:lnTo>
                      <a:pt x="1579" y="1716"/>
                    </a:lnTo>
                    <a:lnTo>
                      <a:pt x="1581" y="1722"/>
                    </a:lnTo>
                    <a:lnTo>
                      <a:pt x="1581" y="1722"/>
                    </a:lnTo>
                    <a:lnTo>
                      <a:pt x="1581" y="1724"/>
                    </a:lnTo>
                    <a:lnTo>
                      <a:pt x="1579" y="1728"/>
                    </a:lnTo>
                    <a:lnTo>
                      <a:pt x="1581" y="1734"/>
                    </a:lnTo>
                    <a:lnTo>
                      <a:pt x="1589" y="1742"/>
                    </a:lnTo>
                    <a:lnTo>
                      <a:pt x="1589" y="1742"/>
                    </a:lnTo>
                    <a:lnTo>
                      <a:pt x="1603" y="1757"/>
                    </a:lnTo>
                    <a:lnTo>
                      <a:pt x="1605" y="1761"/>
                    </a:lnTo>
                    <a:lnTo>
                      <a:pt x="1607" y="1765"/>
                    </a:lnTo>
                    <a:lnTo>
                      <a:pt x="1607" y="1765"/>
                    </a:lnTo>
                    <a:lnTo>
                      <a:pt x="1607" y="1771"/>
                    </a:lnTo>
                    <a:lnTo>
                      <a:pt x="1611" y="1777"/>
                    </a:lnTo>
                    <a:lnTo>
                      <a:pt x="1611" y="1777"/>
                    </a:lnTo>
                    <a:lnTo>
                      <a:pt x="1611" y="1783"/>
                    </a:lnTo>
                    <a:lnTo>
                      <a:pt x="1613" y="1787"/>
                    </a:lnTo>
                    <a:lnTo>
                      <a:pt x="1613" y="1787"/>
                    </a:lnTo>
                    <a:lnTo>
                      <a:pt x="1617" y="1789"/>
                    </a:lnTo>
                    <a:lnTo>
                      <a:pt x="1619" y="1789"/>
                    </a:lnTo>
                    <a:lnTo>
                      <a:pt x="1619" y="1789"/>
                    </a:lnTo>
                    <a:lnTo>
                      <a:pt x="1619" y="1789"/>
                    </a:lnTo>
                    <a:lnTo>
                      <a:pt x="1621" y="1795"/>
                    </a:lnTo>
                    <a:lnTo>
                      <a:pt x="1621" y="1797"/>
                    </a:lnTo>
                    <a:lnTo>
                      <a:pt x="1621" y="1799"/>
                    </a:lnTo>
                    <a:lnTo>
                      <a:pt x="1621" y="1799"/>
                    </a:lnTo>
                    <a:lnTo>
                      <a:pt x="1621" y="1803"/>
                    </a:lnTo>
                    <a:lnTo>
                      <a:pt x="1623" y="1809"/>
                    </a:lnTo>
                    <a:lnTo>
                      <a:pt x="1623" y="1809"/>
                    </a:lnTo>
                    <a:lnTo>
                      <a:pt x="1628" y="1813"/>
                    </a:lnTo>
                    <a:lnTo>
                      <a:pt x="1636" y="1817"/>
                    </a:lnTo>
                    <a:lnTo>
                      <a:pt x="1654" y="1829"/>
                    </a:lnTo>
                    <a:lnTo>
                      <a:pt x="1654" y="1829"/>
                    </a:lnTo>
                    <a:lnTo>
                      <a:pt x="1666" y="1839"/>
                    </a:lnTo>
                    <a:lnTo>
                      <a:pt x="1674" y="1848"/>
                    </a:lnTo>
                    <a:lnTo>
                      <a:pt x="1674" y="1848"/>
                    </a:lnTo>
                    <a:lnTo>
                      <a:pt x="1686" y="1856"/>
                    </a:lnTo>
                    <a:lnTo>
                      <a:pt x="1694" y="1860"/>
                    </a:lnTo>
                    <a:lnTo>
                      <a:pt x="1694" y="1860"/>
                    </a:lnTo>
                    <a:lnTo>
                      <a:pt x="1700" y="1862"/>
                    </a:lnTo>
                    <a:lnTo>
                      <a:pt x="1702" y="1864"/>
                    </a:lnTo>
                    <a:lnTo>
                      <a:pt x="1704" y="1866"/>
                    </a:lnTo>
                    <a:lnTo>
                      <a:pt x="1704" y="1866"/>
                    </a:lnTo>
                    <a:lnTo>
                      <a:pt x="1708" y="1870"/>
                    </a:lnTo>
                    <a:lnTo>
                      <a:pt x="1712" y="1872"/>
                    </a:lnTo>
                    <a:lnTo>
                      <a:pt x="1712" y="1872"/>
                    </a:lnTo>
                    <a:lnTo>
                      <a:pt x="1714" y="1874"/>
                    </a:lnTo>
                    <a:lnTo>
                      <a:pt x="1719" y="1876"/>
                    </a:lnTo>
                    <a:lnTo>
                      <a:pt x="1719" y="1876"/>
                    </a:lnTo>
                    <a:lnTo>
                      <a:pt x="1723" y="1876"/>
                    </a:lnTo>
                    <a:lnTo>
                      <a:pt x="1725" y="1874"/>
                    </a:lnTo>
                    <a:lnTo>
                      <a:pt x="1725" y="1874"/>
                    </a:lnTo>
                    <a:lnTo>
                      <a:pt x="1725" y="1878"/>
                    </a:lnTo>
                    <a:lnTo>
                      <a:pt x="1727" y="1888"/>
                    </a:lnTo>
                    <a:lnTo>
                      <a:pt x="1727" y="1888"/>
                    </a:lnTo>
                    <a:lnTo>
                      <a:pt x="1729" y="1900"/>
                    </a:lnTo>
                    <a:lnTo>
                      <a:pt x="1727" y="1906"/>
                    </a:lnTo>
                    <a:lnTo>
                      <a:pt x="1727" y="1906"/>
                    </a:lnTo>
                    <a:lnTo>
                      <a:pt x="1727" y="1914"/>
                    </a:lnTo>
                    <a:lnTo>
                      <a:pt x="1727" y="1924"/>
                    </a:lnTo>
                    <a:lnTo>
                      <a:pt x="1727" y="1924"/>
                    </a:lnTo>
                    <a:lnTo>
                      <a:pt x="1727" y="1928"/>
                    </a:lnTo>
                    <a:lnTo>
                      <a:pt x="1727" y="1932"/>
                    </a:lnTo>
                    <a:lnTo>
                      <a:pt x="1727" y="1932"/>
                    </a:lnTo>
                    <a:lnTo>
                      <a:pt x="1727" y="1934"/>
                    </a:lnTo>
                    <a:lnTo>
                      <a:pt x="1729" y="1936"/>
                    </a:lnTo>
                    <a:lnTo>
                      <a:pt x="1729" y="1941"/>
                    </a:lnTo>
                    <a:lnTo>
                      <a:pt x="1727" y="1949"/>
                    </a:lnTo>
                    <a:lnTo>
                      <a:pt x="1727" y="1949"/>
                    </a:lnTo>
                    <a:lnTo>
                      <a:pt x="1721" y="1961"/>
                    </a:lnTo>
                    <a:lnTo>
                      <a:pt x="1721" y="1969"/>
                    </a:lnTo>
                    <a:lnTo>
                      <a:pt x="1721" y="1969"/>
                    </a:lnTo>
                    <a:lnTo>
                      <a:pt x="1721" y="1985"/>
                    </a:lnTo>
                    <a:lnTo>
                      <a:pt x="1721" y="1985"/>
                    </a:lnTo>
                    <a:lnTo>
                      <a:pt x="1721" y="1993"/>
                    </a:lnTo>
                    <a:lnTo>
                      <a:pt x="1721" y="2001"/>
                    </a:lnTo>
                    <a:lnTo>
                      <a:pt x="1721" y="2001"/>
                    </a:lnTo>
                    <a:lnTo>
                      <a:pt x="1719" y="2005"/>
                    </a:lnTo>
                    <a:lnTo>
                      <a:pt x="1719" y="2009"/>
                    </a:lnTo>
                    <a:lnTo>
                      <a:pt x="1719" y="2009"/>
                    </a:lnTo>
                    <a:lnTo>
                      <a:pt x="1721" y="2019"/>
                    </a:lnTo>
                    <a:lnTo>
                      <a:pt x="1721" y="2019"/>
                    </a:lnTo>
                    <a:lnTo>
                      <a:pt x="1719" y="2027"/>
                    </a:lnTo>
                    <a:lnTo>
                      <a:pt x="1719" y="2027"/>
                    </a:lnTo>
                    <a:lnTo>
                      <a:pt x="1716" y="2032"/>
                    </a:lnTo>
                    <a:lnTo>
                      <a:pt x="1716" y="2034"/>
                    </a:lnTo>
                    <a:lnTo>
                      <a:pt x="1716" y="2034"/>
                    </a:lnTo>
                    <a:lnTo>
                      <a:pt x="1714" y="2038"/>
                    </a:lnTo>
                    <a:lnTo>
                      <a:pt x="1712" y="2046"/>
                    </a:lnTo>
                    <a:lnTo>
                      <a:pt x="1708" y="2062"/>
                    </a:lnTo>
                    <a:lnTo>
                      <a:pt x="1708" y="2062"/>
                    </a:lnTo>
                    <a:lnTo>
                      <a:pt x="1706" y="2068"/>
                    </a:lnTo>
                    <a:lnTo>
                      <a:pt x="1706" y="2074"/>
                    </a:lnTo>
                    <a:lnTo>
                      <a:pt x="1706" y="2074"/>
                    </a:lnTo>
                    <a:lnTo>
                      <a:pt x="1706" y="2080"/>
                    </a:lnTo>
                    <a:lnTo>
                      <a:pt x="1702" y="2086"/>
                    </a:lnTo>
                    <a:lnTo>
                      <a:pt x="1702" y="2086"/>
                    </a:lnTo>
                    <a:lnTo>
                      <a:pt x="1700" y="2094"/>
                    </a:lnTo>
                    <a:lnTo>
                      <a:pt x="1700" y="2102"/>
                    </a:lnTo>
                    <a:lnTo>
                      <a:pt x="1700" y="2102"/>
                    </a:lnTo>
                    <a:lnTo>
                      <a:pt x="1700" y="2112"/>
                    </a:lnTo>
                    <a:lnTo>
                      <a:pt x="1700" y="2112"/>
                    </a:lnTo>
                    <a:lnTo>
                      <a:pt x="1702" y="2120"/>
                    </a:lnTo>
                    <a:lnTo>
                      <a:pt x="1704" y="2127"/>
                    </a:lnTo>
                    <a:lnTo>
                      <a:pt x="1704" y="2137"/>
                    </a:lnTo>
                    <a:lnTo>
                      <a:pt x="1704" y="2137"/>
                    </a:lnTo>
                    <a:lnTo>
                      <a:pt x="1702" y="2155"/>
                    </a:lnTo>
                    <a:lnTo>
                      <a:pt x="1698" y="2165"/>
                    </a:lnTo>
                    <a:lnTo>
                      <a:pt x="1698" y="2165"/>
                    </a:lnTo>
                    <a:lnTo>
                      <a:pt x="1694" y="2175"/>
                    </a:lnTo>
                    <a:lnTo>
                      <a:pt x="1694" y="2175"/>
                    </a:lnTo>
                    <a:lnTo>
                      <a:pt x="1692" y="2179"/>
                    </a:lnTo>
                    <a:lnTo>
                      <a:pt x="1692" y="2183"/>
                    </a:lnTo>
                    <a:lnTo>
                      <a:pt x="1692" y="2183"/>
                    </a:lnTo>
                    <a:lnTo>
                      <a:pt x="1690" y="2197"/>
                    </a:lnTo>
                    <a:lnTo>
                      <a:pt x="1688" y="2203"/>
                    </a:lnTo>
                    <a:lnTo>
                      <a:pt x="1686" y="2209"/>
                    </a:lnTo>
                    <a:lnTo>
                      <a:pt x="1686" y="2209"/>
                    </a:lnTo>
                    <a:lnTo>
                      <a:pt x="1680" y="2217"/>
                    </a:lnTo>
                    <a:lnTo>
                      <a:pt x="1676" y="2226"/>
                    </a:lnTo>
                    <a:lnTo>
                      <a:pt x="1676" y="2226"/>
                    </a:lnTo>
                    <a:lnTo>
                      <a:pt x="1674" y="2232"/>
                    </a:lnTo>
                    <a:lnTo>
                      <a:pt x="1670" y="2238"/>
                    </a:lnTo>
                    <a:lnTo>
                      <a:pt x="1670" y="2238"/>
                    </a:lnTo>
                    <a:lnTo>
                      <a:pt x="1666" y="2244"/>
                    </a:lnTo>
                    <a:lnTo>
                      <a:pt x="1664" y="2248"/>
                    </a:lnTo>
                    <a:lnTo>
                      <a:pt x="1664" y="2248"/>
                    </a:lnTo>
                    <a:lnTo>
                      <a:pt x="1666" y="2252"/>
                    </a:lnTo>
                    <a:lnTo>
                      <a:pt x="1668" y="2254"/>
                    </a:lnTo>
                    <a:lnTo>
                      <a:pt x="1670" y="2258"/>
                    </a:lnTo>
                    <a:lnTo>
                      <a:pt x="1672" y="2262"/>
                    </a:lnTo>
                    <a:lnTo>
                      <a:pt x="1672" y="2262"/>
                    </a:lnTo>
                    <a:lnTo>
                      <a:pt x="1674" y="2272"/>
                    </a:lnTo>
                    <a:lnTo>
                      <a:pt x="1674" y="2280"/>
                    </a:lnTo>
                    <a:lnTo>
                      <a:pt x="1674" y="2280"/>
                    </a:lnTo>
                    <a:lnTo>
                      <a:pt x="1670" y="2292"/>
                    </a:lnTo>
                    <a:lnTo>
                      <a:pt x="1670" y="2292"/>
                    </a:lnTo>
                    <a:lnTo>
                      <a:pt x="1666" y="2302"/>
                    </a:lnTo>
                    <a:lnTo>
                      <a:pt x="1666" y="2302"/>
                    </a:lnTo>
                    <a:lnTo>
                      <a:pt x="1662" y="2308"/>
                    </a:lnTo>
                    <a:lnTo>
                      <a:pt x="1660" y="2315"/>
                    </a:lnTo>
                    <a:lnTo>
                      <a:pt x="1660" y="2315"/>
                    </a:lnTo>
                    <a:lnTo>
                      <a:pt x="1660" y="2321"/>
                    </a:lnTo>
                    <a:lnTo>
                      <a:pt x="1662" y="2325"/>
                    </a:lnTo>
                    <a:lnTo>
                      <a:pt x="1662" y="2325"/>
                    </a:lnTo>
                    <a:lnTo>
                      <a:pt x="1668" y="2331"/>
                    </a:lnTo>
                    <a:lnTo>
                      <a:pt x="1668" y="2331"/>
                    </a:lnTo>
                    <a:lnTo>
                      <a:pt x="1670" y="2331"/>
                    </a:lnTo>
                    <a:lnTo>
                      <a:pt x="1672" y="2329"/>
                    </a:lnTo>
                    <a:lnTo>
                      <a:pt x="1672" y="2329"/>
                    </a:lnTo>
                    <a:lnTo>
                      <a:pt x="1676" y="2325"/>
                    </a:lnTo>
                    <a:lnTo>
                      <a:pt x="1676" y="2325"/>
                    </a:lnTo>
                    <a:lnTo>
                      <a:pt x="1680" y="2323"/>
                    </a:lnTo>
                    <a:lnTo>
                      <a:pt x="1682" y="2325"/>
                    </a:lnTo>
                    <a:lnTo>
                      <a:pt x="1682" y="2325"/>
                    </a:lnTo>
                    <a:lnTo>
                      <a:pt x="1682" y="2325"/>
                    </a:lnTo>
                    <a:lnTo>
                      <a:pt x="1684" y="2329"/>
                    </a:lnTo>
                    <a:lnTo>
                      <a:pt x="1686" y="2331"/>
                    </a:lnTo>
                    <a:lnTo>
                      <a:pt x="1686" y="2331"/>
                    </a:lnTo>
                    <a:lnTo>
                      <a:pt x="1686" y="2335"/>
                    </a:lnTo>
                    <a:lnTo>
                      <a:pt x="1688" y="2337"/>
                    </a:lnTo>
                    <a:lnTo>
                      <a:pt x="1686" y="2339"/>
                    </a:lnTo>
                    <a:lnTo>
                      <a:pt x="1686" y="2339"/>
                    </a:lnTo>
                    <a:lnTo>
                      <a:pt x="1686" y="2345"/>
                    </a:lnTo>
                    <a:lnTo>
                      <a:pt x="1684" y="2351"/>
                    </a:lnTo>
                    <a:lnTo>
                      <a:pt x="1684" y="2351"/>
                    </a:lnTo>
                    <a:lnTo>
                      <a:pt x="1678" y="2361"/>
                    </a:lnTo>
                    <a:lnTo>
                      <a:pt x="1678" y="2361"/>
                    </a:lnTo>
                    <a:lnTo>
                      <a:pt x="1678" y="2361"/>
                    </a:lnTo>
                    <a:lnTo>
                      <a:pt x="1680" y="2367"/>
                    </a:lnTo>
                    <a:lnTo>
                      <a:pt x="1680" y="2367"/>
                    </a:lnTo>
                    <a:lnTo>
                      <a:pt x="1680" y="2377"/>
                    </a:lnTo>
                    <a:lnTo>
                      <a:pt x="1680" y="2383"/>
                    </a:lnTo>
                    <a:lnTo>
                      <a:pt x="1680" y="2383"/>
                    </a:lnTo>
                    <a:lnTo>
                      <a:pt x="1680" y="2383"/>
                    </a:lnTo>
                    <a:lnTo>
                      <a:pt x="1678" y="2383"/>
                    </a:lnTo>
                    <a:lnTo>
                      <a:pt x="1676" y="2383"/>
                    </a:lnTo>
                    <a:lnTo>
                      <a:pt x="1678" y="2385"/>
                    </a:lnTo>
                    <a:lnTo>
                      <a:pt x="1678" y="2385"/>
                    </a:lnTo>
                    <a:lnTo>
                      <a:pt x="1682" y="2391"/>
                    </a:lnTo>
                    <a:lnTo>
                      <a:pt x="1684" y="2395"/>
                    </a:lnTo>
                    <a:lnTo>
                      <a:pt x="1684" y="2395"/>
                    </a:lnTo>
                    <a:lnTo>
                      <a:pt x="1684" y="2401"/>
                    </a:lnTo>
                    <a:lnTo>
                      <a:pt x="1684" y="2403"/>
                    </a:lnTo>
                    <a:lnTo>
                      <a:pt x="1684" y="2403"/>
                    </a:lnTo>
                    <a:lnTo>
                      <a:pt x="1684" y="2403"/>
                    </a:lnTo>
                    <a:lnTo>
                      <a:pt x="1676" y="2410"/>
                    </a:lnTo>
                    <a:lnTo>
                      <a:pt x="1676" y="2410"/>
                    </a:lnTo>
                    <a:lnTo>
                      <a:pt x="1674" y="2412"/>
                    </a:lnTo>
                    <a:lnTo>
                      <a:pt x="1674" y="2412"/>
                    </a:lnTo>
                    <a:lnTo>
                      <a:pt x="1670" y="2416"/>
                    </a:lnTo>
                    <a:lnTo>
                      <a:pt x="1668" y="2420"/>
                    </a:lnTo>
                    <a:lnTo>
                      <a:pt x="1668" y="2420"/>
                    </a:lnTo>
                    <a:lnTo>
                      <a:pt x="1668" y="2430"/>
                    </a:lnTo>
                    <a:lnTo>
                      <a:pt x="1668" y="2430"/>
                    </a:lnTo>
                    <a:lnTo>
                      <a:pt x="1666" y="2434"/>
                    </a:lnTo>
                    <a:lnTo>
                      <a:pt x="1666" y="2438"/>
                    </a:lnTo>
                    <a:lnTo>
                      <a:pt x="1666" y="2438"/>
                    </a:lnTo>
                    <a:lnTo>
                      <a:pt x="1662" y="2436"/>
                    </a:lnTo>
                    <a:lnTo>
                      <a:pt x="1660" y="2434"/>
                    </a:lnTo>
                    <a:lnTo>
                      <a:pt x="1660" y="2434"/>
                    </a:lnTo>
                    <a:lnTo>
                      <a:pt x="1656" y="2430"/>
                    </a:lnTo>
                    <a:lnTo>
                      <a:pt x="1656" y="2430"/>
                    </a:lnTo>
                    <a:lnTo>
                      <a:pt x="1654" y="2424"/>
                    </a:lnTo>
                    <a:lnTo>
                      <a:pt x="1652" y="2420"/>
                    </a:lnTo>
                    <a:lnTo>
                      <a:pt x="1650" y="2420"/>
                    </a:lnTo>
                    <a:lnTo>
                      <a:pt x="1650" y="2420"/>
                    </a:lnTo>
                    <a:lnTo>
                      <a:pt x="1646" y="2420"/>
                    </a:lnTo>
                    <a:lnTo>
                      <a:pt x="1642" y="2424"/>
                    </a:lnTo>
                    <a:lnTo>
                      <a:pt x="1642" y="2424"/>
                    </a:lnTo>
                    <a:lnTo>
                      <a:pt x="1636" y="2432"/>
                    </a:lnTo>
                    <a:lnTo>
                      <a:pt x="1636" y="2432"/>
                    </a:lnTo>
                    <a:lnTo>
                      <a:pt x="1638" y="2434"/>
                    </a:lnTo>
                    <a:lnTo>
                      <a:pt x="1642" y="2436"/>
                    </a:lnTo>
                    <a:lnTo>
                      <a:pt x="1650" y="2438"/>
                    </a:lnTo>
                    <a:lnTo>
                      <a:pt x="1650" y="2438"/>
                    </a:lnTo>
                    <a:lnTo>
                      <a:pt x="1654" y="2440"/>
                    </a:lnTo>
                    <a:lnTo>
                      <a:pt x="1656" y="2440"/>
                    </a:lnTo>
                    <a:lnTo>
                      <a:pt x="1656" y="2442"/>
                    </a:lnTo>
                    <a:lnTo>
                      <a:pt x="1656" y="2442"/>
                    </a:lnTo>
                    <a:lnTo>
                      <a:pt x="1656" y="2444"/>
                    </a:lnTo>
                    <a:lnTo>
                      <a:pt x="1656" y="2446"/>
                    </a:lnTo>
                    <a:lnTo>
                      <a:pt x="1656" y="2446"/>
                    </a:lnTo>
                    <a:lnTo>
                      <a:pt x="1656" y="2450"/>
                    </a:lnTo>
                    <a:lnTo>
                      <a:pt x="1656" y="2450"/>
                    </a:lnTo>
                    <a:lnTo>
                      <a:pt x="1654" y="2452"/>
                    </a:lnTo>
                    <a:lnTo>
                      <a:pt x="1654" y="2454"/>
                    </a:lnTo>
                    <a:lnTo>
                      <a:pt x="1656" y="2456"/>
                    </a:lnTo>
                    <a:lnTo>
                      <a:pt x="1656" y="2456"/>
                    </a:lnTo>
                    <a:lnTo>
                      <a:pt x="1660" y="2458"/>
                    </a:lnTo>
                    <a:lnTo>
                      <a:pt x="1666" y="2458"/>
                    </a:lnTo>
                    <a:lnTo>
                      <a:pt x="1666" y="2458"/>
                    </a:lnTo>
                    <a:lnTo>
                      <a:pt x="1670" y="2460"/>
                    </a:lnTo>
                    <a:lnTo>
                      <a:pt x="1672" y="2464"/>
                    </a:lnTo>
                    <a:lnTo>
                      <a:pt x="1672" y="2464"/>
                    </a:lnTo>
                    <a:lnTo>
                      <a:pt x="1672" y="2466"/>
                    </a:lnTo>
                    <a:lnTo>
                      <a:pt x="1674" y="2468"/>
                    </a:lnTo>
                    <a:lnTo>
                      <a:pt x="1674" y="2470"/>
                    </a:lnTo>
                    <a:lnTo>
                      <a:pt x="1674" y="2470"/>
                    </a:lnTo>
                    <a:lnTo>
                      <a:pt x="1672" y="2472"/>
                    </a:lnTo>
                    <a:lnTo>
                      <a:pt x="1666" y="2474"/>
                    </a:lnTo>
                    <a:lnTo>
                      <a:pt x="1666" y="2474"/>
                    </a:lnTo>
                    <a:lnTo>
                      <a:pt x="1662" y="2474"/>
                    </a:lnTo>
                    <a:lnTo>
                      <a:pt x="1660" y="2474"/>
                    </a:lnTo>
                    <a:lnTo>
                      <a:pt x="1660" y="2476"/>
                    </a:lnTo>
                    <a:lnTo>
                      <a:pt x="1660" y="2476"/>
                    </a:lnTo>
                    <a:lnTo>
                      <a:pt x="1660" y="2480"/>
                    </a:lnTo>
                    <a:lnTo>
                      <a:pt x="1658" y="2482"/>
                    </a:lnTo>
                    <a:lnTo>
                      <a:pt x="1658" y="2482"/>
                    </a:lnTo>
                    <a:lnTo>
                      <a:pt x="1654" y="2484"/>
                    </a:lnTo>
                    <a:lnTo>
                      <a:pt x="1652" y="2486"/>
                    </a:lnTo>
                    <a:lnTo>
                      <a:pt x="1652" y="2486"/>
                    </a:lnTo>
                    <a:lnTo>
                      <a:pt x="1650" y="2488"/>
                    </a:lnTo>
                    <a:lnTo>
                      <a:pt x="1648" y="2490"/>
                    </a:lnTo>
                    <a:lnTo>
                      <a:pt x="1648" y="2490"/>
                    </a:lnTo>
                    <a:lnTo>
                      <a:pt x="1648" y="2494"/>
                    </a:lnTo>
                    <a:lnTo>
                      <a:pt x="1648" y="2496"/>
                    </a:lnTo>
                    <a:lnTo>
                      <a:pt x="1650" y="2496"/>
                    </a:lnTo>
                    <a:lnTo>
                      <a:pt x="1650" y="2496"/>
                    </a:lnTo>
                    <a:lnTo>
                      <a:pt x="1656" y="2496"/>
                    </a:lnTo>
                    <a:lnTo>
                      <a:pt x="1658" y="2496"/>
                    </a:lnTo>
                    <a:lnTo>
                      <a:pt x="1658" y="2498"/>
                    </a:lnTo>
                    <a:lnTo>
                      <a:pt x="1658" y="2498"/>
                    </a:lnTo>
                    <a:lnTo>
                      <a:pt x="1660" y="2505"/>
                    </a:lnTo>
                    <a:lnTo>
                      <a:pt x="1658" y="2511"/>
                    </a:lnTo>
                    <a:lnTo>
                      <a:pt x="1658" y="2511"/>
                    </a:lnTo>
                    <a:lnTo>
                      <a:pt x="1658" y="2517"/>
                    </a:lnTo>
                    <a:lnTo>
                      <a:pt x="1658" y="2521"/>
                    </a:lnTo>
                    <a:lnTo>
                      <a:pt x="1658" y="2521"/>
                    </a:lnTo>
                    <a:lnTo>
                      <a:pt x="1658" y="2525"/>
                    </a:lnTo>
                    <a:lnTo>
                      <a:pt x="1660" y="2525"/>
                    </a:lnTo>
                    <a:lnTo>
                      <a:pt x="1660" y="2525"/>
                    </a:lnTo>
                    <a:lnTo>
                      <a:pt x="1662" y="2525"/>
                    </a:lnTo>
                    <a:lnTo>
                      <a:pt x="1664" y="2525"/>
                    </a:lnTo>
                    <a:lnTo>
                      <a:pt x="1664" y="2525"/>
                    </a:lnTo>
                    <a:lnTo>
                      <a:pt x="1666" y="2527"/>
                    </a:lnTo>
                    <a:lnTo>
                      <a:pt x="1666" y="2529"/>
                    </a:lnTo>
                    <a:lnTo>
                      <a:pt x="1666" y="2529"/>
                    </a:lnTo>
                    <a:lnTo>
                      <a:pt x="1666" y="2527"/>
                    </a:lnTo>
                    <a:lnTo>
                      <a:pt x="1666" y="2529"/>
                    </a:lnTo>
                    <a:lnTo>
                      <a:pt x="1666" y="2533"/>
                    </a:lnTo>
                    <a:lnTo>
                      <a:pt x="1666" y="2533"/>
                    </a:lnTo>
                    <a:lnTo>
                      <a:pt x="1666" y="2543"/>
                    </a:lnTo>
                    <a:lnTo>
                      <a:pt x="1666" y="2545"/>
                    </a:lnTo>
                    <a:lnTo>
                      <a:pt x="1668" y="2545"/>
                    </a:lnTo>
                    <a:lnTo>
                      <a:pt x="1668" y="2545"/>
                    </a:lnTo>
                    <a:lnTo>
                      <a:pt x="1672" y="2545"/>
                    </a:lnTo>
                    <a:lnTo>
                      <a:pt x="1674" y="2545"/>
                    </a:lnTo>
                    <a:lnTo>
                      <a:pt x="1674" y="2545"/>
                    </a:lnTo>
                    <a:lnTo>
                      <a:pt x="1678" y="2543"/>
                    </a:lnTo>
                    <a:lnTo>
                      <a:pt x="1680" y="2543"/>
                    </a:lnTo>
                    <a:lnTo>
                      <a:pt x="1680" y="2543"/>
                    </a:lnTo>
                    <a:lnTo>
                      <a:pt x="1680" y="2543"/>
                    </a:lnTo>
                    <a:lnTo>
                      <a:pt x="1680" y="2545"/>
                    </a:lnTo>
                    <a:lnTo>
                      <a:pt x="1682" y="2549"/>
                    </a:lnTo>
                    <a:lnTo>
                      <a:pt x="1682" y="2549"/>
                    </a:lnTo>
                    <a:lnTo>
                      <a:pt x="1684" y="2555"/>
                    </a:lnTo>
                    <a:lnTo>
                      <a:pt x="1686" y="2559"/>
                    </a:lnTo>
                    <a:lnTo>
                      <a:pt x="1686" y="2559"/>
                    </a:lnTo>
                    <a:lnTo>
                      <a:pt x="1686" y="2561"/>
                    </a:lnTo>
                    <a:lnTo>
                      <a:pt x="1686" y="2563"/>
                    </a:lnTo>
                    <a:lnTo>
                      <a:pt x="1690" y="2565"/>
                    </a:lnTo>
                    <a:lnTo>
                      <a:pt x="1690" y="2565"/>
                    </a:lnTo>
                    <a:lnTo>
                      <a:pt x="1698" y="2573"/>
                    </a:lnTo>
                    <a:lnTo>
                      <a:pt x="1698" y="2573"/>
                    </a:lnTo>
                    <a:lnTo>
                      <a:pt x="1702" y="2575"/>
                    </a:lnTo>
                    <a:lnTo>
                      <a:pt x="1706" y="2577"/>
                    </a:lnTo>
                    <a:lnTo>
                      <a:pt x="1706" y="2577"/>
                    </a:lnTo>
                    <a:lnTo>
                      <a:pt x="1721" y="2575"/>
                    </a:lnTo>
                    <a:lnTo>
                      <a:pt x="1721" y="2575"/>
                    </a:lnTo>
                    <a:lnTo>
                      <a:pt x="1725" y="2575"/>
                    </a:lnTo>
                    <a:lnTo>
                      <a:pt x="1729" y="2573"/>
                    </a:lnTo>
                    <a:lnTo>
                      <a:pt x="1729" y="2573"/>
                    </a:lnTo>
                    <a:lnTo>
                      <a:pt x="1733" y="2567"/>
                    </a:lnTo>
                    <a:lnTo>
                      <a:pt x="1733" y="2567"/>
                    </a:lnTo>
                    <a:lnTo>
                      <a:pt x="1733" y="2567"/>
                    </a:lnTo>
                    <a:lnTo>
                      <a:pt x="1735" y="2567"/>
                    </a:lnTo>
                    <a:lnTo>
                      <a:pt x="1735" y="2567"/>
                    </a:lnTo>
                    <a:lnTo>
                      <a:pt x="1739" y="2563"/>
                    </a:lnTo>
                    <a:lnTo>
                      <a:pt x="1751" y="2561"/>
                    </a:lnTo>
                    <a:lnTo>
                      <a:pt x="1751" y="2555"/>
                    </a:lnTo>
                    <a:lnTo>
                      <a:pt x="1751" y="2555"/>
                    </a:lnTo>
                    <a:lnTo>
                      <a:pt x="1747" y="2555"/>
                    </a:lnTo>
                    <a:lnTo>
                      <a:pt x="1747" y="2555"/>
                    </a:lnTo>
                    <a:lnTo>
                      <a:pt x="1743" y="2555"/>
                    </a:lnTo>
                    <a:lnTo>
                      <a:pt x="1741" y="2549"/>
                    </a:lnTo>
                    <a:lnTo>
                      <a:pt x="1741" y="2549"/>
                    </a:lnTo>
                    <a:lnTo>
                      <a:pt x="1739" y="2549"/>
                    </a:lnTo>
                    <a:lnTo>
                      <a:pt x="1741" y="2549"/>
                    </a:lnTo>
                    <a:lnTo>
                      <a:pt x="1741" y="2549"/>
                    </a:lnTo>
                    <a:lnTo>
                      <a:pt x="1741" y="2549"/>
                    </a:lnTo>
                    <a:lnTo>
                      <a:pt x="1745" y="2547"/>
                    </a:lnTo>
                    <a:lnTo>
                      <a:pt x="1745" y="2547"/>
                    </a:lnTo>
                    <a:lnTo>
                      <a:pt x="1747" y="2545"/>
                    </a:lnTo>
                    <a:lnTo>
                      <a:pt x="1747" y="2545"/>
                    </a:lnTo>
                    <a:lnTo>
                      <a:pt x="1745" y="2543"/>
                    </a:lnTo>
                    <a:lnTo>
                      <a:pt x="1741" y="2539"/>
                    </a:lnTo>
                    <a:lnTo>
                      <a:pt x="1741" y="2539"/>
                    </a:lnTo>
                    <a:lnTo>
                      <a:pt x="1739" y="2539"/>
                    </a:lnTo>
                    <a:lnTo>
                      <a:pt x="1741" y="2537"/>
                    </a:lnTo>
                    <a:lnTo>
                      <a:pt x="1741" y="2537"/>
                    </a:lnTo>
                    <a:lnTo>
                      <a:pt x="1741" y="2533"/>
                    </a:lnTo>
                    <a:lnTo>
                      <a:pt x="1745" y="2523"/>
                    </a:lnTo>
                    <a:lnTo>
                      <a:pt x="1745" y="2523"/>
                    </a:lnTo>
                    <a:lnTo>
                      <a:pt x="1747" y="2515"/>
                    </a:lnTo>
                    <a:lnTo>
                      <a:pt x="1747" y="2515"/>
                    </a:lnTo>
                    <a:lnTo>
                      <a:pt x="1749" y="2513"/>
                    </a:lnTo>
                    <a:lnTo>
                      <a:pt x="1749" y="2515"/>
                    </a:lnTo>
                    <a:lnTo>
                      <a:pt x="1751" y="2517"/>
                    </a:lnTo>
                    <a:lnTo>
                      <a:pt x="1753" y="2517"/>
                    </a:lnTo>
                    <a:lnTo>
                      <a:pt x="1753" y="2517"/>
                    </a:lnTo>
                    <a:lnTo>
                      <a:pt x="1755" y="2513"/>
                    </a:lnTo>
                    <a:lnTo>
                      <a:pt x="1759" y="2513"/>
                    </a:lnTo>
                    <a:lnTo>
                      <a:pt x="1759" y="2513"/>
                    </a:lnTo>
                    <a:lnTo>
                      <a:pt x="1761" y="2513"/>
                    </a:lnTo>
                    <a:lnTo>
                      <a:pt x="1763" y="2511"/>
                    </a:lnTo>
                    <a:lnTo>
                      <a:pt x="1763" y="2511"/>
                    </a:lnTo>
                    <a:lnTo>
                      <a:pt x="1765" y="2511"/>
                    </a:lnTo>
                    <a:lnTo>
                      <a:pt x="1769" y="2502"/>
                    </a:lnTo>
                    <a:lnTo>
                      <a:pt x="1769" y="2502"/>
                    </a:lnTo>
                    <a:lnTo>
                      <a:pt x="1769" y="2500"/>
                    </a:lnTo>
                    <a:lnTo>
                      <a:pt x="1769" y="2498"/>
                    </a:lnTo>
                    <a:lnTo>
                      <a:pt x="1769" y="2496"/>
                    </a:lnTo>
                    <a:lnTo>
                      <a:pt x="1769" y="2494"/>
                    </a:lnTo>
                    <a:lnTo>
                      <a:pt x="1769" y="2494"/>
                    </a:lnTo>
                    <a:lnTo>
                      <a:pt x="1769" y="2492"/>
                    </a:lnTo>
                    <a:lnTo>
                      <a:pt x="1777" y="2484"/>
                    </a:lnTo>
                    <a:lnTo>
                      <a:pt x="1777" y="2484"/>
                    </a:lnTo>
                    <a:lnTo>
                      <a:pt x="1779" y="2484"/>
                    </a:lnTo>
                    <a:lnTo>
                      <a:pt x="1783" y="2484"/>
                    </a:lnTo>
                    <a:lnTo>
                      <a:pt x="1783" y="2484"/>
                    </a:lnTo>
                    <a:lnTo>
                      <a:pt x="1787" y="2480"/>
                    </a:lnTo>
                    <a:lnTo>
                      <a:pt x="1787" y="2480"/>
                    </a:lnTo>
                    <a:lnTo>
                      <a:pt x="1789" y="2476"/>
                    </a:lnTo>
                    <a:lnTo>
                      <a:pt x="1791" y="2472"/>
                    </a:lnTo>
                    <a:lnTo>
                      <a:pt x="1795" y="2464"/>
                    </a:lnTo>
                    <a:lnTo>
                      <a:pt x="1795" y="2464"/>
                    </a:lnTo>
                    <a:lnTo>
                      <a:pt x="1797" y="2462"/>
                    </a:lnTo>
                    <a:lnTo>
                      <a:pt x="1801" y="2458"/>
                    </a:lnTo>
                    <a:lnTo>
                      <a:pt x="1801" y="2458"/>
                    </a:lnTo>
                    <a:lnTo>
                      <a:pt x="1801" y="2456"/>
                    </a:lnTo>
                    <a:lnTo>
                      <a:pt x="1801" y="2454"/>
                    </a:lnTo>
                    <a:lnTo>
                      <a:pt x="1797" y="2452"/>
                    </a:lnTo>
                    <a:lnTo>
                      <a:pt x="1797" y="2452"/>
                    </a:lnTo>
                    <a:lnTo>
                      <a:pt x="1791" y="2448"/>
                    </a:lnTo>
                    <a:lnTo>
                      <a:pt x="1791" y="2448"/>
                    </a:lnTo>
                    <a:lnTo>
                      <a:pt x="1787" y="2448"/>
                    </a:lnTo>
                    <a:lnTo>
                      <a:pt x="1783" y="2446"/>
                    </a:lnTo>
                    <a:lnTo>
                      <a:pt x="1783" y="2446"/>
                    </a:lnTo>
                    <a:lnTo>
                      <a:pt x="1779" y="2444"/>
                    </a:lnTo>
                    <a:lnTo>
                      <a:pt x="1775" y="2442"/>
                    </a:lnTo>
                    <a:lnTo>
                      <a:pt x="1775" y="2442"/>
                    </a:lnTo>
                    <a:lnTo>
                      <a:pt x="1771" y="2436"/>
                    </a:lnTo>
                    <a:lnTo>
                      <a:pt x="1769" y="2430"/>
                    </a:lnTo>
                    <a:lnTo>
                      <a:pt x="1769" y="2430"/>
                    </a:lnTo>
                    <a:lnTo>
                      <a:pt x="1771" y="2424"/>
                    </a:lnTo>
                    <a:lnTo>
                      <a:pt x="1775" y="2416"/>
                    </a:lnTo>
                    <a:lnTo>
                      <a:pt x="1775" y="2416"/>
                    </a:lnTo>
                    <a:lnTo>
                      <a:pt x="1779" y="2412"/>
                    </a:lnTo>
                    <a:lnTo>
                      <a:pt x="1783" y="2407"/>
                    </a:lnTo>
                    <a:lnTo>
                      <a:pt x="1783" y="2407"/>
                    </a:lnTo>
                    <a:lnTo>
                      <a:pt x="1785" y="2403"/>
                    </a:lnTo>
                    <a:lnTo>
                      <a:pt x="1787" y="2403"/>
                    </a:lnTo>
                    <a:lnTo>
                      <a:pt x="1791" y="2403"/>
                    </a:lnTo>
                    <a:lnTo>
                      <a:pt x="1791" y="2403"/>
                    </a:lnTo>
                    <a:lnTo>
                      <a:pt x="1797" y="2401"/>
                    </a:lnTo>
                    <a:lnTo>
                      <a:pt x="1801" y="2399"/>
                    </a:lnTo>
                    <a:lnTo>
                      <a:pt x="1801" y="2399"/>
                    </a:lnTo>
                    <a:lnTo>
                      <a:pt x="1805" y="2395"/>
                    </a:lnTo>
                    <a:lnTo>
                      <a:pt x="1807" y="2389"/>
                    </a:lnTo>
                    <a:lnTo>
                      <a:pt x="1807" y="2389"/>
                    </a:lnTo>
                    <a:lnTo>
                      <a:pt x="1809" y="2381"/>
                    </a:lnTo>
                    <a:lnTo>
                      <a:pt x="1811" y="2373"/>
                    </a:lnTo>
                    <a:lnTo>
                      <a:pt x="1811" y="2373"/>
                    </a:lnTo>
                    <a:lnTo>
                      <a:pt x="1811" y="2369"/>
                    </a:lnTo>
                    <a:lnTo>
                      <a:pt x="1814" y="2363"/>
                    </a:lnTo>
                    <a:lnTo>
                      <a:pt x="1814" y="2363"/>
                    </a:lnTo>
                    <a:lnTo>
                      <a:pt x="1816" y="2361"/>
                    </a:lnTo>
                    <a:lnTo>
                      <a:pt x="1820" y="2361"/>
                    </a:lnTo>
                    <a:lnTo>
                      <a:pt x="1820" y="2361"/>
                    </a:lnTo>
                    <a:lnTo>
                      <a:pt x="1822" y="2359"/>
                    </a:lnTo>
                    <a:lnTo>
                      <a:pt x="1824" y="2357"/>
                    </a:lnTo>
                    <a:lnTo>
                      <a:pt x="1822" y="2355"/>
                    </a:lnTo>
                    <a:lnTo>
                      <a:pt x="1820" y="2353"/>
                    </a:lnTo>
                    <a:lnTo>
                      <a:pt x="1820" y="2353"/>
                    </a:lnTo>
                    <a:lnTo>
                      <a:pt x="1826" y="2347"/>
                    </a:lnTo>
                    <a:lnTo>
                      <a:pt x="1826" y="2347"/>
                    </a:lnTo>
                    <a:lnTo>
                      <a:pt x="1834" y="2351"/>
                    </a:lnTo>
                    <a:lnTo>
                      <a:pt x="1834" y="2351"/>
                    </a:lnTo>
                    <a:lnTo>
                      <a:pt x="1836" y="2351"/>
                    </a:lnTo>
                    <a:lnTo>
                      <a:pt x="1838" y="2351"/>
                    </a:lnTo>
                    <a:lnTo>
                      <a:pt x="1842" y="2347"/>
                    </a:lnTo>
                    <a:lnTo>
                      <a:pt x="1842" y="2347"/>
                    </a:lnTo>
                    <a:lnTo>
                      <a:pt x="1842" y="2345"/>
                    </a:lnTo>
                    <a:lnTo>
                      <a:pt x="1842" y="2341"/>
                    </a:lnTo>
                    <a:lnTo>
                      <a:pt x="1842" y="2341"/>
                    </a:lnTo>
                    <a:lnTo>
                      <a:pt x="1840" y="2339"/>
                    </a:lnTo>
                    <a:lnTo>
                      <a:pt x="1838" y="2339"/>
                    </a:lnTo>
                    <a:lnTo>
                      <a:pt x="1838" y="2339"/>
                    </a:lnTo>
                    <a:lnTo>
                      <a:pt x="1832" y="2341"/>
                    </a:lnTo>
                    <a:lnTo>
                      <a:pt x="1828" y="2343"/>
                    </a:lnTo>
                    <a:lnTo>
                      <a:pt x="1828" y="2343"/>
                    </a:lnTo>
                    <a:lnTo>
                      <a:pt x="1826" y="2343"/>
                    </a:lnTo>
                    <a:lnTo>
                      <a:pt x="1826" y="2341"/>
                    </a:lnTo>
                    <a:lnTo>
                      <a:pt x="1826" y="2341"/>
                    </a:lnTo>
                    <a:lnTo>
                      <a:pt x="1824" y="2339"/>
                    </a:lnTo>
                    <a:lnTo>
                      <a:pt x="1824" y="2341"/>
                    </a:lnTo>
                    <a:lnTo>
                      <a:pt x="1820" y="2341"/>
                    </a:lnTo>
                    <a:lnTo>
                      <a:pt x="1818" y="2339"/>
                    </a:lnTo>
                    <a:lnTo>
                      <a:pt x="1818" y="2339"/>
                    </a:lnTo>
                    <a:lnTo>
                      <a:pt x="1814" y="2339"/>
                    </a:lnTo>
                    <a:lnTo>
                      <a:pt x="1816" y="2337"/>
                    </a:lnTo>
                    <a:lnTo>
                      <a:pt x="1814" y="2331"/>
                    </a:lnTo>
                    <a:lnTo>
                      <a:pt x="1814" y="2331"/>
                    </a:lnTo>
                    <a:lnTo>
                      <a:pt x="1811" y="2312"/>
                    </a:lnTo>
                    <a:lnTo>
                      <a:pt x="1811" y="2312"/>
                    </a:lnTo>
                    <a:lnTo>
                      <a:pt x="1811" y="2312"/>
                    </a:lnTo>
                    <a:lnTo>
                      <a:pt x="1814" y="2310"/>
                    </a:lnTo>
                    <a:lnTo>
                      <a:pt x="1822" y="2308"/>
                    </a:lnTo>
                    <a:lnTo>
                      <a:pt x="1822" y="2308"/>
                    </a:lnTo>
                    <a:lnTo>
                      <a:pt x="1824" y="2308"/>
                    </a:lnTo>
                    <a:lnTo>
                      <a:pt x="1824" y="2310"/>
                    </a:lnTo>
                    <a:lnTo>
                      <a:pt x="1826" y="2315"/>
                    </a:lnTo>
                    <a:lnTo>
                      <a:pt x="1826" y="2315"/>
                    </a:lnTo>
                    <a:lnTo>
                      <a:pt x="1830" y="2315"/>
                    </a:lnTo>
                    <a:lnTo>
                      <a:pt x="1836" y="2315"/>
                    </a:lnTo>
                    <a:lnTo>
                      <a:pt x="1836" y="2315"/>
                    </a:lnTo>
                    <a:lnTo>
                      <a:pt x="1838" y="2315"/>
                    </a:lnTo>
                    <a:lnTo>
                      <a:pt x="1840" y="2315"/>
                    </a:lnTo>
                    <a:lnTo>
                      <a:pt x="1844" y="2319"/>
                    </a:lnTo>
                    <a:lnTo>
                      <a:pt x="1844" y="2319"/>
                    </a:lnTo>
                    <a:lnTo>
                      <a:pt x="1848" y="2319"/>
                    </a:lnTo>
                    <a:lnTo>
                      <a:pt x="1854" y="2317"/>
                    </a:lnTo>
                    <a:lnTo>
                      <a:pt x="1854" y="2317"/>
                    </a:lnTo>
                    <a:lnTo>
                      <a:pt x="1858" y="2315"/>
                    </a:lnTo>
                    <a:lnTo>
                      <a:pt x="1862" y="2308"/>
                    </a:lnTo>
                    <a:lnTo>
                      <a:pt x="1862" y="2308"/>
                    </a:lnTo>
                    <a:lnTo>
                      <a:pt x="1864" y="2306"/>
                    </a:lnTo>
                    <a:lnTo>
                      <a:pt x="1864" y="2302"/>
                    </a:lnTo>
                    <a:lnTo>
                      <a:pt x="1864" y="2292"/>
                    </a:lnTo>
                    <a:lnTo>
                      <a:pt x="1864" y="2292"/>
                    </a:lnTo>
                    <a:lnTo>
                      <a:pt x="1868" y="2286"/>
                    </a:lnTo>
                    <a:lnTo>
                      <a:pt x="1868" y="2286"/>
                    </a:lnTo>
                    <a:lnTo>
                      <a:pt x="1868" y="2284"/>
                    </a:lnTo>
                    <a:lnTo>
                      <a:pt x="1868" y="2282"/>
                    </a:lnTo>
                    <a:lnTo>
                      <a:pt x="1866" y="2282"/>
                    </a:lnTo>
                    <a:lnTo>
                      <a:pt x="1864" y="2280"/>
                    </a:lnTo>
                    <a:lnTo>
                      <a:pt x="1864" y="2280"/>
                    </a:lnTo>
                    <a:lnTo>
                      <a:pt x="1864" y="2276"/>
                    </a:lnTo>
                    <a:lnTo>
                      <a:pt x="1866" y="2274"/>
                    </a:lnTo>
                    <a:lnTo>
                      <a:pt x="1866" y="2274"/>
                    </a:lnTo>
                    <a:lnTo>
                      <a:pt x="1868" y="2268"/>
                    </a:lnTo>
                    <a:lnTo>
                      <a:pt x="1868" y="2268"/>
                    </a:lnTo>
                    <a:lnTo>
                      <a:pt x="1870" y="2266"/>
                    </a:lnTo>
                    <a:lnTo>
                      <a:pt x="1872" y="2268"/>
                    </a:lnTo>
                    <a:lnTo>
                      <a:pt x="1876" y="2274"/>
                    </a:lnTo>
                    <a:lnTo>
                      <a:pt x="1876" y="2274"/>
                    </a:lnTo>
                    <a:lnTo>
                      <a:pt x="1876" y="2276"/>
                    </a:lnTo>
                    <a:lnTo>
                      <a:pt x="1880" y="2276"/>
                    </a:lnTo>
                    <a:lnTo>
                      <a:pt x="1890" y="2274"/>
                    </a:lnTo>
                    <a:lnTo>
                      <a:pt x="1890" y="2274"/>
                    </a:lnTo>
                    <a:lnTo>
                      <a:pt x="1892" y="2274"/>
                    </a:lnTo>
                    <a:lnTo>
                      <a:pt x="1892" y="2272"/>
                    </a:lnTo>
                    <a:lnTo>
                      <a:pt x="1894" y="2270"/>
                    </a:lnTo>
                    <a:lnTo>
                      <a:pt x="1896" y="2270"/>
                    </a:lnTo>
                    <a:lnTo>
                      <a:pt x="1896" y="2270"/>
                    </a:lnTo>
                    <a:lnTo>
                      <a:pt x="1904" y="2270"/>
                    </a:lnTo>
                    <a:lnTo>
                      <a:pt x="1915" y="2268"/>
                    </a:lnTo>
                    <a:lnTo>
                      <a:pt x="1915" y="2268"/>
                    </a:lnTo>
                    <a:lnTo>
                      <a:pt x="1923" y="2266"/>
                    </a:lnTo>
                    <a:lnTo>
                      <a:pt x="1931" y="2262"/>
                    </a:lnTo>
                    <a:lnTo>
                      <a:pt x="1931" y="2262"/>
                    </a:lnTo>
                    <a:lnTo>
                      <a:pt x="1937" y="2260"/>
                    </a:lnTo>
                    <a:lnTo>
                      <a:pt x="1943" y="2256"/>
                    </a:lnTo>
                    <a:lnTo>
                      <a:pt x="1943" y="2256"/>
                    </a:lnTo>
                    <a:lnTo>
                      <a:pt x="1947" y="2252"/>
                    </a:lnTo>
                    <a:lnTo>
                      <a:pt x="1951" y="2248"/>
                    </a:lnTo>
                    <a:lnTo>
                      <a:pt x="1951" y="2248"/>
                    </a:lnTo>
                    <a:lnTo>
                      <a:pt x="1953" y="2244"/>
                    </a:lnTo>
                    <a:lnTo>
                      <a:pt x="1957" y="2240"/>
                    </a:lnTo>
                    <a:lnTo>
                      <a:pt x="1957" y="2240"/>
                    </a:lnTo>
                    <a:lnTo>
                      <a:pt x="1967" y="2226"/>
                    </a:lnTo>
                    <a:lnTo>
                      <a:pt x="1967" y="2226"/>
                    </a:lnTo>
                    <a:lnTo>
                      <a:pt x="1969" y="2222"/>
                    </a:lnTo>
                    <a:lnTo>
                      <a:pt x="1965" y="2219"/>
                    </a:lnTo>
                    <a:lnTo>
                      <a:pt x="1961" y="2219"/>
                    </a:lnTo>
                    <a:lnTo>
                      <a:pt x="1955" y="2215"/>
                    </a:lnTo>
                    <a:lnTo>
                      <a:pt x="1955" y="2215"/>
                    </a:lnTo>
                    <a:lnTo>
                      <a:pt x="1951" y="2211"/>
                    </a:lnTo>
                    <a:lnTo>
                      <a:pt x="1949" y="2205"/>
                    </a:lnTo>
                    <a:lnTo>
                      <a:pt x="1949" y="2205"/>
                    </a:lnTo>
                    <a:lnTo>
                      <a:pt x="1949" y="2203"/>
                    </a:lnTo>
                    <a:lnTo>
                      <a:pt x="1953" y="2203"/>
                    </a:lnTo>
                    <a:lnTo>
                      <a:pt x="1957" y="2201"/>
                    </a:lnTo>
                    <a:lnTo>
                      <a:pt x="1959" y="2201"/>
                    </a:lnTo>
                    <a:lnTo>
                      <a:pt x="1959" y="2201"/>
                    </a:lnTo>
                    <a:lnTo>
                      <a:pt x="1957" y="2199"/>
                    </a:lnTo>
                    <a:lnTo>
                      <a:pt x="1953" y="2197"/>
                    </a:lnTo>
                    <a:lnTo>
                      <a:pt x="1943" y="2189"/>
                    </a:lnTo>
                    <a:lnTo>
                      <a:pt x="1943" y="2189"/>
                    </a:lnTo>
                    <a:lnTo>
                      <a:pt x="1937" y="2185"/>
                    </a:lnTo>
                    <a:lnTo>
                      <a:pt x="1933" y="2181"/>
                    </a:lnTo>
                    <a:lnTo>
                      <a:pt x="1939" y="2177"/>
                    </a:lnTo>
                    <a:lnTo>
                      <a:pt x="1939" y="2177"/>
                    </a:lnTo>
                    <a:lnTo>
                      <a:pt x="1943" y="2181"/>
                    </a:lnTo>
                    <a:lnTo>
                      <a:pt x="1943" y="2181"/>
                    </a:lnTo>
                    <a:lnTo>
                      <a:pt x="1947" y="2179"/>
                    </a:lnTo>
                    <a:lnTo>
                      <a:pt x="1951" y="2177"/>
                    </a:lnTo>
                    <a:lnTo>
                      <a:pt x="1951" y="2177"/>
                    </a:lnTo>
                    <a:lnTo>
                      <a:pt x="1955" y="2181"/>
                    </a:lnTo>
                    <a:lnTo>
                      <a:pt x="1955" y="2181"/>
                    </a:lnTo>
                    <a:lnTo>
                      <a:pt x="1959" y="2181"/>
                    </a:lnTo>
                    <a:lnTo>
                      <a:pt x="1963" y="2183"/>
                    </a:lnTo>
                    <a:lnTo>
                      <a:pt x="1963" y="2183"/>
                    </a:lnTo>
                    <a:lnTo>
                      <a:pt x="1965" y="2183"/>
                    </a:lnTo>
                    <a:lnTo>
                      <a:pt x="1967" y="2187"/>
                    </a:lnTo>
                    <a:lnTo>
                      <a:pt x="1967" y="2187"/>
                    </a:lnTo>
                    <a:lnTo>
                      <a:pt x="1973" y="2189"/>
                    </a:lnTo>
                    <a:lnTo>
                      <a:pt x="1981" y="2189"/>
                    </a:lnTo>
                    <a:lnTo>
                      <a:pt x="1981" y="2189"/>
                    </a:lnTo>
                    <a:lnTo>
                      <a:pt x="1995" y="2187"/>
                    </a:lnTo>
                    <a:lnTo>
                      <a:pt x="1995" y="2187"/>
                    </a:lnTo>
                    <a:lnTo>
                      <a:pt x="2004" y="2187"/>
                    </a:lnTo>
                    <a:lnTo>
                      <a:pt x="2010" y="2181"/>
                    </a:lnTo>
                    <a:lnTo>
                      <a:pt x="2010" y="2181"/>
                    </a:lnTo>
                    <a:lnTo>
                      <a:pt x="2016" y="2177"/>
                    </a:lnTo>
                    <a:lnTo>
                      <a:pt x="2016" y="2177"/>
                    </a:lnTo>
                    <a:lnTo>
                      <a:pt x="2022" y="2173"/>
                    </a:lnTo>
                    <a:lnTo>
                      <a:pt x="2022" y="2173"/>
                    </a:lnTo>
                    <a:lnTo>
                      <a:pt x="2024" y="2169"/>
                    </a:lnTo>
                    <a:lnTo>
                      <a:pt x="2024" y="2167"/>
                    </a:lnTo>
                    <a:lnTo>
                      <a:pt x="2024" y="2167"/>
                    </a:lnTo>
                    <a:lnTo>
                      <a:pt x="2026" y="2163"/>
                    </a:lnTo>
                    <a:lnTo>
                      <a:pt x="2026" y="2163"/>
                    </a:lnTo>
                    <a:lnTo>
                      <a:pt x="2026" y="2161"/>
                    </a:lnTo>
                    <a:lnTo>
                      <a:pt x="2028" y="2159"/>
                    </a:lnTo>
                    <a:lnTo>
                      <a:pt x="2032" y="2157"/>
                    </a:lnTo>
                    <a:lnTo>
                      <a:pt x="2032" y="2157"/>
                    </a:lnTo>
                    <a:lnTo>
                      <a:pt x="2034" y="2153"/>
                    </a:lnTo>
                    <a:lnTo>
                      <a:pt x="2036" y="2149"/>
                    </a:lnTo>
                    <a:lnTo>
                      <a:pt x="2036" y="2149"/>
                    </a:lnTo>
                    <a:lnTo>
                      <a:pt x="2044" y="2141"/>
                    </a:lnTo>
                    <a:lnTo>
                      <a:pt x="2046" y="2127"/>
                    </a:lnTo>
                    <a:lnTo>
                      <a:pt x="2060" y="2102"/>
                    </a:lnTo>
                    <a:lnTo>
                      <a:pt x="2060" y="2102"/>
                    </a:lnTo>
                    <a:lnTo>
                      <a:pt x="2062" y="2098"/>
                    </a:lnTo>
                    <a:lnTo>
                      <a:pt x="2066" y="2094"/>
                    </a:lnTo>
                    <a:lnTo>
                      <a:pt x="2066" y="2094"/>
                    </a:lnTo>
                    <a:lnTo>
                      <a:pt x="2072" y="2098"/>
                    </a:lnTo>
                    <a:lnTo>
                      <a:pt x="2072" y="2098"/>
                    </a:lnTo>
                    <a:lnTo>
                      <a:pt x="2072" y="2102"/>
                    </a:lnTo>
                    <a:lnTo>
                      <a:pt x="2068" y="2108"/>
                    </a:lnTo>
                    <a:lnTo>
                      <a:pt x="2064" y="2116"/>
                    </a:lnTo>
                    <a:lnTo>
                      <a:pt x="2064" y="2116"/>
                    </a:lnTo>
                    <a:lnTo>
                      <a:pt x="2056" y="2124"/>
                    </a:lnTo>
                    <a:lnTo>
                      <a:pt x="2054" y="2129"/>
                    </a:lnTo>
                    <a:lnTo>
                      <a:pt x="2054" y="2129"/>
                    </a:lnTo>
                    <a:lnTo>
                      <a:pt x="2056" y="2129"/>
                    </a:lnTo>
                    <a:lnTo>
                      <a:pt x="2060" y="2124"/>
                    </a:lnTo>
                    <a:lnTo>
                      <a:pt x="2060" y="2124"/>
                    </a:lnTo>
                    <a:lnTo>
                      <a:pt x="2066" y="2116"/>
                    </a:lnTo>
                    <a:lnTo>
                      <a:pt x="2066" y="2116"/>
                    </a:lnTo>
                    <a:lnTo>
                      <a:pt x="2076" y="2104"/>
                    </a:lnTo>
                    <a:lnTo>
                      <a:pt x="2076" y="2104"/>
                    </a:lnTo>
                    <a:lnTo>
                      <a:pt x="2078" y="2094"/>
                    </a:lnTo>
                    <a:lnTo>
                      <a:pt x="2078" y="2094"/>
                    </a:lnTo>
                    <a:lnTo>
                      <a:pt x="2080" y="2088"/>
                    </a:lnTo>
                    <a:lnTo>
                      <a:pt x="2086" y="2082"/>
                    </a:lnTo>
                    <a:lnTo>
                      <a:pt x="2086" y="2082"/>
                    </a:lnTo>
                    <a:lnTo>
                      <a:pt x="2090" y="2076"/>
                    </a:lnTo>
                    <a:lnTo>
                      <a:pt x="2097" y="2070"/>
                    </a:lnTo>
                    <a:lnTo>
                      <a:pt x="2097" y="2070"/>
                    </a:lnTo>
                    <a:lnTo>
                      <a:pt x="2105" y="2068"/>
                    </a:lnTo>
                    <a:lnTo>
                      <a:pt x="2105" y="2068"/>
                    </a:lnTo>
                    <a:lnTo>
                      <a:pt x="2105" y="2060"/>
                    </a:lnTo>
                    <a:lnTo>
                      <a:pt x="2105" y="2060"/>
                    </a:lnTo>
                    <a:lnTo>
                      <a:pt x="2105" y="2054"/>
                    </a:lnTo>
                    <a:lnTo>
                      <a:pt x="2107" y="2050"/>
                    </a:lnTo>
                    <a:lnTo>
                      <a:pt x="2107" y="2050"/>
                    </a:lnTo>
                    <a:lnTo>
                      <a:pt x="2107" y="2052"/>
                    </a:lnTo>
                    <a:lnTo>
                      <a:pt x="2109" y="2048"/>
                    </a:lnTo>
                    <a:lnTo>
                      <a:pt x="2109" y="2048"/>
                    </a:lnTo>
                    <a:lnTo>
                      <a:pt x="2109" y="2044"/>
                    </a:lnTo>
                    <a:lnTo>
                      <a:pt x="2109" y="2042"/>
                    </a:lnTo>
                    <a:lnTo>
                      <a:pt x="2109" y="2038"/>
                    </a:lnTo>
                    <a:lnTo>
                      <a:pt x="2109" y="2038"/>
                    </a:lnTo>
                    <a:lnTo>
                      <a:pt x="2107" y="2032"/>
                    </a:lnTo>
                    <a:lnTo>
                      <a:pt x="2107" y="2027"/>
                    </a:lnTo>
                    <a:lnTo>
                      <a:pt x="2107" y="2021"/>
                    </a:lnTo>
                    <a:lnTo>
                      <a:pt x="2107" y="2021"/>
                    </a:lnTo>
                    <a:lnTo>
                      <a:pt x="2109" y="2009"/>
                    </a:lnTo>
                    <a:lnTo>
                      <a:pt x="2111" y="2005"/>
                    </a:lnTo>
                    <a:lnTo>
                      <a:pt x="2111" y="2005"/>
                    </a:lnTo>
                    <a:lnTo>
                      <a:pt x="2133" y="1991"/>
                    </a:lnTo>
                    <a:lnTo>
                      <a:pt x="2133" y="1991"/>
                    </a:lnTo>
                    <a:lnTo>
                      <a:pt x="2139" y="1987"/>
                    </a:lnTo>
                    <a:lnTo>
                      <a:pt x="2145" y="1981"/>
                    </a:lnTo>
                    <a:lnTo>
                      <a:pt x="2145" y="1981"/>
                    </a:lnTo>
                    <a:lnTo>
                      <a:pt x="2149" y="1977"/>
                    </a:lnTo>
                    <a:lnTo>
                      <a:pt x="2155" y="1973"/>
                    </a:lnTo>
                    <a:lnTo>
                      <a:pt x="2155" y="1973"/>
                    </a:lnTo>
                    <a:lnTo>
                      <a:pt x="2167" y="1969"/>
                    </a:lnTo>
                    <a:lnTo>
                      <a:pt x="2167" y="1969"/>
                    </a:lnTo>
                    <a:lnTo>
                      <a:pt x="2171" y="1969"/>
                    </a:lnTo>
                    <a:lnTo>
                      <a:pt x="2177" y="1965"/>
                    </a:lnTo>
                    <a:lnTo>
                      <a:pt x="2177" y="1965"/>
                    </a:lnTo>
                    <a:lnTo>
                      <a:pt x="2188" y="1957"/>
                    </a:lnTo>
                    <a:lnTo>
                      <a:pt x="2188" y="1957"/>
                    </a:lnTo>
                    <a:lnTo>
                      <a:pt x="2204" y="1957"/>
                    </a:lnTo>
                    <a:lnTo>
                      <a:pt x="2222" y="1957"/>
                    </a:lnTo>
                    <a:lnTo>
                      <a:pt x="2222" y="1957"/>
                    </a:lnTo>
                    <a:lnTo>
                      <a:pt x="2226" y="1953"/>
                    </a:lnTo>
                    <a:lnTo>
                      <a:pt x="2228" y="1949"/>
                    </a:lnTo>
                    <a:lnTo>
                      <a:pt x="2232" y="1943"/>
                    </a:lnTo>
                    <a:lnTo>
                      <a:pt x="2232" y="1943"/>
                    </a:lnTo>
                    <a:lnTo>
                      <a:pt x="2236" y="1941"/>
                    </a:lnTo>
                    <a:lnTo>
                      <a:pt x="2240" y="1936"/>
                    </a:lnTo>
                    <a:lnTo>
                      <a:pt x="2240" y="1936"/>
                    </a:lnTo>
                    <a:lnTo>
                      <a:pt x="2244" y="1922"/>
                    </a:lnTo>
                    <a:lnTo>
                      <a:pt x="2244" y="1922"/>
                    </a:lnTo>
                    <a:lnTo>
                      <a:pt x="2252" y="1908"/>
                    </a:lnTo>
                    <a:lnTo>
                      <a:pt x="2252" y="1908"/>
                    </a:lnTo>
                    <a:lnTo>
                      <a:pt x="2260" y="1894"/>
                    </a:lnTo>
                    <a:lnTo>
                      <a:pt x="2260" y="1894"/>
                    </a:lnTo>
                    <a:lnTo>
                      <a:pt x="2262" y="1890"/>
                    </a:lnTo>
                    <a:lnTo>
                      <a:pt x="2264" y="1886"/>
                    </a:lnTo>
                    <a:lnTo>
                      <a:pt x="2266" y="1882"/>
                    </a:lnTo>
                    <a:lnTo>
                      <a:pt x="2266" y="1882"/>
                    </a:lnTo>
                    <a:lnTo>
                      <a:pt x="2264" y="1874"/>
                    </a:lnTo>
                    <a:lnTo>
                      <a:pt x="2266" y="1872"/>
                    </a:lnTo>
                    <a:lnTo>
                      <a:pt x="2266" y="1872"/>
                    </a:lnTo>
                    <a:lnTo>
                      <a:pt x="2270" y="1862"/>
                    </a:lnTo>
                    <a:lnTo>
                      <a:pt x="2270" y="1862"/>
                    </a:lnTo>
                    <a:lnTo>
                      <a:pt x="2272" y="1848"/>
                    </a:lnTo>
                    <a:lnTo>
                      <a:pt x="2272" y="1848"/>
                    </a:lnTo>
                    <a:lnTo>
                      <a:pt x="2276" y="1841"/>
                    </a:lnTo>
                    <a:lnTo>
                      <a:pt x="2276" y="1841"/>
                    </a:lnTo>
                    <a:lnTo>
                      <a:pt x="2279" y="1821"/>
                    </a:lnTo>
                    <a:lnTo>
                      <a:pt x="2279" y="1821"/>
                    </a:lnTo>
                    <a:lnTo>
                      <a:pt x="2279" y="1795"/>
                    </a:lnTo>
                    <a:lnTo>
                      <a:pt x="2279" y="1777"/>
                    </a:lnTo>
                    <a:lnTo>
                      <a:pt x="2279" y="1777"/>
                    </a:lnTo>
                    <a:lnTo>
                      <a:pt x="2283" y="1775"/>
                    </a:lnTo>
                    <a:lnTo>
                      <a:pt x="2283" y="1775"/>
                    </a:lnTo>
                    <a:lnTo>
                      <a:pt x="2283" y="1773"/>
                    </a:lnTo>
                    <a:lnTo>
                      <a:pt x="2283" y="1771"/>
                    </a:lnTo>
                    <a:lnTo>
                      <a:pt x="2281" y="1769"/>
                    </a:lnTo>
                    <a:lnTo>
                      <a:pt x="2283" y="1769"/>
                    </a:lnTo>
                    <a:lnTo>
                      <a:pt x="2283" y="1769"/>
                    </a:lnTo>
                    <a:lnTo>
                      <a:pt x="2291" y="1771"/>
                    </a:lnTo>
                    <a:lnTo>
                      <a:pt x="2291" y="1771"/>
                    </a:lnTo>
                    <a:lnTo>
                      <a:pt x="2293" y="1769"/>
                    </a:lnTo>
                    <a:lnTo>
                      <a:pt x="2295" y="1767"/>
                    </a:lnTo>
                    <a:lnTo>
                      <a:pt x="2297" y="1765"/>
                    </a:lnTo>
                    <a:lnTo>
                      <a:pt x="2297" y="1765"/>
                    </a:lnTo>
                    <a:lnTo>
                      <a:pt x="2301" y="1759"/>
                    </a:lnTo>
                    <a:lnTo>
                      <a:pt x="2303" y="1753"/>
                    </a:lnTo>
                    <a:lnTo>
                      <a:pt x="2305" y="1744"/>
                    </a:lnTo>
                    <a:lnTo>
                      <a:pt x="2305" y="1744"/>
                    </a:lnTo>
                    <a:lnTo>
                      <a:pt x="2307" y="1740"/>
                    </a:lnTo>
                    <a:lnTo>
                      <a:pt x="2311" y="1736"/>
                    </a:lnTo>
                    <a:lnTo>
                      <a:pt x="2319" y="1730"/>
                    </a:lnTo>
                    <a:lnTo>
                      <a:pt x="2319" y="1730"/>
                    </a:lnTo>
                    <a:lnTo>
                      <a:pt x="2325" y="1722"/>
                    </a:lnTo>
                    <a:lnTo>
                      <a:pt x="2331" y="1716"/>
                    </a:lnTo>
                    <a:lnTo>
                      <a:pt x="2331" y="1716"/>
                    </a:lnTo>
                    <a:lnTo>
                      <a:pt x="2337" y="1712"/>
                    </a:lnTo>
                    <a:lnTo>
                      <a:pt x="2341" y="1704"/>
                    </a:lnTo>
                    <a:lnTo>
                      <a:pt x="2341" y="1704"/>
                    </a:lnTo>
                    <a:lnTo>
                      <a:pt x="2345" y="1694"/>
                    </a:lnTo>
                    <a:lnTo>
                      <a:pt x="2347" y="1688"/>
                    </a:lnTo>
                    <a:lnTo>
                      <a:pt x="2349" y="1684"/>
                    </a:lnTo>
                    <a:lnTo>
                      <a:pt x="2349" y="1684"/>
                    </a:lnTo>
                    <a:lnTo>
                      <a:pt x="2345" y="1660"/>
                    </a:lnTo>
                    <a:lnTo>
                      <a:pt x="2345" y="1660"/>
                    </a:lnTo>
                    <a:lnTo>
                      <a:pt x="2341" y="1649"/>
                    </a:lnTo>
                    <a:lnTo>
                      <a:pt x="2339" y="1643"/>
                    </a:lnTo>
                    <a:lnTo>
                      <a:pt x="2335" y="1641"/>
                    </a:lnTo>
                    <a:lnTo>
                      <a:pt x="2335" y="1641"/>
                    </a:lnTo>
                    <a:close/>
                    <a:moveTo>
                      <a:pt x="1347" y="645"/>
                    </a:moveTo>
                    <a:lnTo>
                      <a:pt x="1347" y="645"/>
                    </a:lnTo>
                    <a:lnTo>
                      <a:pt x="1361" y="635"/>
                    </a:lnTo>
                    <a:lnTo>
                      <a:pt x="1361" y="635"/>
                    </a:lnTo>
                    <a:lnTo>
                      <a:pt x="1367" y="629"/>
                    </a:lnTo>
                    <a:lnTo>
                      <a:pt x="1375" y="627"/>
                    </a:lnTo>
                    <a:lnTo>
                      <a:pt x="1385" y="621"/>
                    </a:lnTo>
                    <a:lnTo>
                      <a:pt x="1391" y="614"/>
                    </a:lnTo>
                    <a:lnTo>
                      <a:pt x="1391" y="614"/>
                    </a:lnTo>
                    <a:lnTo>
                      <a:pt x="1395" y="612"/>
                    </a:lnTo>
                    <a:lnTo>
                      <a:pt x="1403" y="606"/>
                    </a:lnTo>
                    <a:lnTo>
                      <a:pt x="1403" y="606"/>
                    </a:lnTo>
                    <a:lnTo>
                      <a:pt x="1405" y="606"/>
                    </a:lnTo>
                    <a:lnTo>
                      <a:pt x="1411" y="606"/>
                    </a:lnTo>
                    <a:lnTo>
                      <a:pt x="1419" y="606"/>
                    </a:lnTo>
                    <a:lnTo>
                      <a:pt x="1419" y="606"/>
                    </a:lnTo>
                    <a:lnTo>
                      <a:pt x="1427" y="608"/>
                    </a:lnTo>
                    <a:lnTo>
                      <a:pt x="1437" y="612"/>
                    </a:lnTo>
                    <a:lnTo>
                      <a:pt x="1437" y="612"/>
                    </a:lnTo>
                    <a:lnTo>
                      <a:pt x="1444" y="619"/>
                    </a:lnTo>
                    <a:lnTo>
                      <a:pt x="1450" y="623"/>
                    </a:lnTo>
                    <a:lnTo>
                      <a:pt x="1460" y="627"/>
                    </a:lnTo>
                    <a:lnTo>
                      <a:pt x="1472" y="645"/>
                    </a:lnTo>
                    <a:lnTo>
                      <a:pt x="1472" y="655"/>
                    </a:lnTo>
                    <a:lnTo>
                      <a:pt x="1472" y="655"/>
                    </a:lnTo>
                    <a:lnTo>
                      <a:pt x="1486" y="661"/>
                    </a:lnTo>
                    <a:lnTo>
                      <a:pt x="1486" y="661"/>
                    </a:lnTo>
                    <a:lnTo>
                      <a:pt x="1492" y="663"/>
                    </a:lnTo>
                    <a:lnTo>
                      <a:pt x="1510" y="665"/>
                    </a:lnTo>
                    <a:lnTo>
                      <a:pt x="1510" y="665"/>
                    </a:lnTo>
                    <a:lnTo>
                      <a:pt x="1522" y="671"/>
                    </a:lnTo>
                    <a:lnTo>
                      <a:pt x="1533" y="673"/>
                    </a:lnTo>
                    <a:lnTo>
                      <a:pt x="1537" y="675"/>
                    </a:lnTo>
                    <a:lnTo>
                      <a:pt x="1537" y="675"/>
                    </a:lnTo>
                    <a:lnTo>
                      <a:pt x="1545" y="679"/>
                    </a:lnTo>
                    <a:lnTo>
                      <a:pt x="1549" y="685"/>
                    </a:lnTo>
                    <a:lnTo>
                      <a:pt x="1551" y="687"/>
                    </a:lnTo>
                    <a:lnTo>
                      <a:pt x="1551" y="687"/>
                    </a:lnTo>
                    <a:lnTo>
                      <a:pt x="1551" y="691"/>
                    </a:lnTo>
                    <a:lnTo>
                      <a:pt x="1553" y="695"/>
                    </a:lnTo>
                    <a:lnTo>
                      <a:pt x="1555" y="697"/>
                    </a:lnTo>
                    <a:lnTo>
                      <a:pt x="1557" y="701"/>
                    </a:lnTo>
                    <a:lnTo>
                      <a:pt x="1557" y="701"/>
                    </a:lnTo>
                    <a:lnTo>
                      <a:pt x="1555" y="703"/>
                    </a:lnTo>
                    <a:lnTo>
                      <a:pt x="1553" y="703"/>
                    </a:lnTo>
                    <a:lnTo>
                      <a:pt x="1545" y="699"/>
                    </a:lnTo>
                    <a:lnTo>
                      <a:pt x="1545" y="699"/>
                    </a:lnTo>
                    <a:lnTo>
                      <a:pt x="1539" y="695"/>
                    </a:lnTo>
                    <a:lnTo>
                      <a:pt x="1526" y="687"/>
                    </a:lnTo>
                    <a:lnTo>
                      <a:pt x="1526" y="687"/>
                    </a:lnTo>
                    <a:lnTo>
                      <a:pt x="1524" y="695"/>
                    </a:lnTo>
                    <a:lnTo>
                      <a:pt x="1522" y="712"/>
                    </a:lnTo>
                    <a:lnTo>
                      <a:pt x="1522" y="712"/>
                    </a:lnTo>
                    <a:lnTo>
                      <a:pt x="1520" y="718"/>
                    </a:lnTo>
                    <a:lnTo>
                      <a:pt x="1514" y="732"/>
                    </a:lnTo>
                    <a:lnTo>
                      <a:pt x="1514" y="732"/>
                    </a:lnTo>
                    <a:lnTo>
                      <a:pt x="1510" y="736"/>
                    </a:lnTo>
                    <a:lnTo>
                      <a:pt x="1508" y="738"/>
                    </a:lnTo>
                    <a:lnTo>
                      <a:pt x="1504" y="740"/>
                    </a:lnTo>
                    <a:lnTo>
                      <a:pt x="1500" y="750"/>
                    </a:lnTo>
                    <a:lnTo>
                      <a:pt x="1500" y="750"/>
                    </a:lnTo>
                    <a:lnTo>
                      <a:pt x="1498" y="754"/>
                    </a:lnTo>
                    <a:lnTo>
                      <a:pt x="1500" y="758"/>
                    </a:lnTo>
                    <a:lnTo>
                      <a:pt x="1504" y="758"/>
                    </a:lnTo>
                    <a:lnTo>
                      <a:pt x="1504" y="758"/>
                    </a:lnTo>
                    <a:lnTo>
                      <a:pt x="1506" y="758"/>
                    </a:lnTo>
                    <a:lnTo>
                      <a:pt x="1508" y="758"/>
                    </a:lnTo>
                    <a:lnTo>
                      <a:pt x="1518" y="750"/>
                    </a:lnTo>
                    <a:lnTo>
                      <a:pt x="1518" y="750"/>
                    </a:lnTo>
                    <a:lnTo>
                      <a:pt x="1524" y="746"/>
                    </a:lnTo>
                    <a:lnTo>
                      <a:pt x="1535" y="742"/>
                    </a:lnTo>
                    <a:lnTo>
                      <a:pt x="1535" y="742"/>
                    </a:lnTo>
                    <a:lnTo>
                      <a:pt x="1543" y="740"/>
                    </a:lnTo>
                    <a:lnTo>
                      <a:pt x="1545" y="738"/>
                    </a:lnTo>
                    <a:lnTo>
                      <a:pt x="1561" y="734"/>
                    </a:lnTo>
                    <a:lnTo>
                      <a:pt x="1563" y="728"/>
                    </a:lnTo>
                    <a:lnTo>
                      <a:pt x="1555" y="718"/>
                    </a:lnTo>
                    <a:lnTo>
                      <a:pt x="1555" y="718"/>
                    </a:lnTo>
                    <a:lnTo>
                      <a:pt x="1557" y="714"/>
                    </a:lnTo>
                    <a:lnTo>
                      <a:pt x="1559" y="712"/>
                    </a:lnTo>
                    <a:lnTo>
                      <a:pt x="1563" y="709"/>
                    </a:lnTo>
                    <a:lnTo>
                      <a:pt x="1563" y="709"/>
                    </a:lnTo>
                    <a:lnTo>
                      <a:pt x="1577" y="712"/>
                    </a:lnTo>
                    <a:lnTo>
                      <a:pt x="1577" y="712"/>
                    </a:lnTo>
                    <a:lnTo>
                      <a:pt x="1579" y="709"/>
                    </a:lnTo>
                    <a:lnTo>
                      <a:pt x="1585" y="707"/>
                    </a:lnTo>
                    <a:lnTo>
                      <a:pt x="1591" y="701"/>
                    </a:lnTo>
                    <a:lnTo>
                      <a:pt x="1599" y="709"/>
                    </a:lnTo>
                    <a:lnTo>
                      <a:pt x="1599" y="709"/>
                    </a:lnTo>
                    <a:lnTo>
                      <a:pt x="1607" y="709"/>
                    </a:lnTo>
                    <a:lnTo>
                      <a:pt x="1623" y="703"/>
                    </a:lnTo>
                    <a:lnTo>
                      <a:pt x="1623" y="703"/>
                    </a:lnTo>
                    <a:lnTo>
                      <a:pt x="1619" y="707"/>
                    </a:lnTo>
                    <a:lnTo>
                      <a:pt x="1619" y="709"/>
                    </a:lnTo>
                    <a:lnTo>
                      <a:pt x="1621" y="712"/>
                    </a:lnTo>
                    <a:lnTo>
                      <a:pt x="1621" y="712"/>
                    </a:lnTo>
                    <a:lnTo>
                      <a:pt x="1621" y="714"/>
                    </a:lnTo>
                    <a:lnTo>
                      <a:pt x="1621" y="716"/>
                    </a:lnTo>
                    <a:lnTo>
                      <a:pt x="1621" y="716"/>
                    </a:lnTo>
                    <a:lnTo>
                      <a:pt x="1617" y="724"/>
                    </a:lnTo>
                    <a:lnTo>
                      <a:pt x="1617" y="724"/>
                    </a:lnTo>
                    <a:lnTo>
                      <a:pt x="1611" y="728"/>
                    </a:lnTo>
                    <a:lnTo>
                      <a:pt x="1611" y="728"/>
                    </a:lnTo>
                    <a:lnTo>
                      <a:pt x="1609" y="730"/>
                    </a:lnTo>
                    <a:lnTo>
                      <a:pt x="1605" y="730"/>
                    </a:lnTo>
                    <a:lnTo>
                      <a:pt x="1599" y="730"/>
                    </a:lnTo>
                    <a:lnTo>
                      <a:pt x="1599" y="730"/>
                    </a:lnTo>
                    <a:lnTo>
                      <a:pt x="1581" y="730"/>
                    </a:lnTo>
                    <a:lnTo>
                      <a:pt x="1571" y="732"/>
                    </a:lnTo>
                    <a:lnTo>
                      <a:pt x="1571" y="732"/>
                    </a:lnTo>
                    <a:lnTo>
                      <a:pt x="1571" y="736"/>
                    </a:lnTo>
                    <a:lnTo>
                      <a:pt x="1569" y="740"/>
                    </a:lnTo>
                    <a:lnTo>
                      <a:pt x="1569" y="740"/>
                    </a:lnTo>
                    <a:lnTo>
                      <a:pt x="1561" y="748"/>
                    </a:lnTo>
                    <a:lnTo>
                      <a:pt x="1561" y="748"/>
                    </a:lnTo>
                    <a:lnTo>
                      <a:pt x="1557" y="752"/>
                    </a:lnTo>
                    <a:lnTo>
                      <a:pt x="1555" y="754"/>
                    </a:lnTo>
                    <a:lnTo>
                      <a:pt x="1551" y="756"/>
                    </a:lnTo>
                    <a:lnTo>
                      <a:pt x="1551" y="756"/>
                    </a:lnTo>
                    <a:lnTo>
                      <a:pt x="1541" y="758"/>
                    </a:lnTo>
                    <a:lnTo>
                      <a:pt x="1539" y="760"/>
                    </a:lnTo>
                    <a:lnTo>
                      <a:pt x="1539" y="760"/>
                    </a:lnTo>
                    <a:lnTo>
                      <a:pt x="1528" y="764"/>
                    </a:lnTo>
                    <a:lnTo>
                      <a:pt x="1528" y="764"/>
                    </a:lnTo>
                    <a:lnTo>
                      <a:pt x="1524" y="766"/>
                    </a:lnTo>
                    <a:lnTo>
                      <a:pt x="1520" y="768"/>
                    </a:lnTo>
                    <a:lnTo>
                      <a:pt x="1520" y="768"/>
                    </a:lnTo>
                    <a:lnTo>
                      <a:pt x="1498" y="768"/>
                    </a:lnTo>
                    <a:lnTo>
                      <a:pt x="1492" y="762"/>
                    </a:lnTo>
                    <a:lnTo>
                      <a:pt x="1492" y="756"/>
                    </a:lnTo>
                    <a:lnTo>
                      <a:pt x="1492" y="756"/>
                    </a:lnTo>
                    <a:lnTo>
                      <a:pt x="1492" y="752"/>
                    </a:lnTo>
                    <a:lnTo>
                      <a:pt x="1494" y="750"/>
                    </a:lnTo>
                    <a:lnTo>
                      <a:pt x="1494" y="750"/>
                    </a:lnTo>
                    <a:lnTo>
                      <a:pt x="1496" y="748"/>
                    </a:lnTo>
                    <a:lnTo>
                      <a:pt x="1496" y="746"/>
                    </a:lnTo>
                    <a:lnTo>
                      <a:pt x="1496" y="746"/>
                    </a:lnTo>
                    <a:lnTo>
                      <a:pt x="1500" y="742"/>
                    </a:lnTo>
                    <a:lnTo>
                      <a:pt x="1500" y="742"/>
                    </a:lnTo>
                    <a:lnTo>
                      <a:pt x="1504" y="738"/>
                    </a:lnTo>
                    <a:lnTo>
                      <a:pt x="1504" y="738"/>
                    </a:lnTo>
                    <a:lnTo>
                      <a:pt x="1506" y="726"/>
                    </a:lnTo>
                    <a:lnTo>
                      <a:pt x="1506" y="726"/>
                    </a:lnTo>
                    <a:lnTo>
                      <a:pt x="1504" y="722"/>
                    </a:lnTo>
                    <a:lnTo>
                      <a:pt x="1500" y="716"/>
                    </a:lnTo>
                    <a:lnTo>
                      <a:pt x="1500" y="716"/>
                    </a:lnTo>
                    <a:lnTo>
                      <a:pt x="1500" y="714"/>
                    </a:lnTo>
                    <a:lnTo>
                      <a:pt x="1498" y="714"/>
                    </a:lnTo>
                    <a:lnTo>
                      <a:pt x="1496" y="714"/>
                    </a:lnTo>
                    <a:lnTo>
                      <a:pt x="1496" y="714"/>
                    </a:lnTo>
                    <a:lnTo>
                      <a:pt x="1488" y="720"/>
                    </a:lnTo>
                    <a:lnTo>
                      <a:pt x="1488" y="720"/>
                    </a:lnTo>
                    <a:lnTo>
                      <a:pt x="1484" y="718"/>
                    </a:lnTo>
                    <a:lnTo>
                      <a:pt x="1482" y="716"/>
                    </a:lnTo>
                    <a:lnTo>
                      <a:pt x="1482" y="716"/>
                    </a:lnTo>
                    <a:lnTo>
                      <a:pt x="1488" y="709"/>
                    </a:lnTo>
                    <a:lnTo>
                      <a:pt x="1488" y="709"/>
                    </a:lnTo>
                    <a:lnTo>
                      <a:pt x="1490" y="709"/>
                    </a:lnTo>
                    <a:lnTo>
                      <a:pt x="1492" y="705"/>
                    </a:lnTo>
                    <a:lnTo>
                      <a:pt x="1492" y="705"/>
                    </a:lnTo>
                    <a:lnTo>
                      <a:pt x="1492" y="699"/>
                    </a:lnTo>
                    <a:lnTo>
                      <a:pt x="1492" y="695"/>
                    </a:lnTo>
                    <a:lnTo>
                      <a:pt x="1492" y="695"/>
                    </a:lnTo>
                    <a:lnTo>
                      <a:pt x="1490" y="691"/>
                    </a:lnTo>
                    <a:lnTo>
                      <a:pt x="1488" y="687"/>
                    </a:lnTo>
                    <a:lnTo>
                      <a:pt x="1488" y="687"/>
                    </a:lnTo>
                    <a:lnTo>
                      <a:pt x="1482" y="681"/>
                    </a:lnTo>
                    <a:lnTo>
                      <a:pt x="1474" y="679"/>
                    </a:lnTo>
                    <a:lnTo>
                      <a:pt x="1474" y="679"/>
                    </a:lnTo>
                    <a:lnTo>
                      <a:pt x="1468" y="679"/>
                    </a:lnTo>
                    <a:lnTo>
                      <a:pt x="1460" y="681"/>
                    </a:lnTo>
                    <a:lnTo>
                      <a:pt x="1460" y="681"/>
                    </a:lnTo>
                    <a:lnTo>
                      <a:pt x="1450" y="693"/>
                    </a:lnTo>
                    <a:lnTo>
                      <a:pt x="1450" y="693"/>
                    </a:lnTo>
                    <a:lnTo>
                      <a:pt x="1444" y="703"/>
                    </a:lnTo>
                    <a:lnTo>
                      <a:pt x="1440" y="712"/>
                    </a:lnTo>
                    <a:lnTo>
                      <a:pt x="1440" y="716"/>
                    </a:lnTo>
                    <a:lnTo>
                      <a:pt x="1440" y="716"/>
                    </a:lnTo>
                    <a:lnTo>
                      <a:pt x="1442" y="734"/>
                    </a:lnTo>
                    <a:lnTo>
                      <a:pt x="1442" y="734"/>
                    </a:lnTo>
                    <a:lnTo>
                      <a:pt x="1442" y="744"/>
                    </a:lnTo>
                    <a:lnTo>
                      <a:pt x="1440" y="752"/>
                    </a:lnTo>
                    <a:lnTo>
                      <a:pt x="1440" y="752"/>
                    </a:lnTo>
                    <a:lnTo>
                      <a:pt x="1435" y="758"/>
                    </a:lnTo>
                    <a:lnTo>
                      <a:pt x="1427" y="764"/>
                    </a:lnTo>
                    <a:lnTo>
                      <a:pt x="1419" y="762"/>
                    </a:lnTo>
                    <a:lnTo>
                      <a:pt x="1419" y="762"/>
                    </a:lnTo>
                    <a:lnTo>
                      <a:pt x="1417" y="758"/>
                    </a:lnTo>
                    <a:lnTo>
                      <a:pt x="1413" y="754"/>
                    </a:lnTo>
                    <a:lnTo>
                      <a:pt x="1413" y="754"/>
                    </a:lnTo>
                    <a:lnTo>
                      <a:pt x="1413" y="752"/>
                    </a:lnTo>
                    <a:lnTo>
                      <a:pt x="1413" y="746"/>
                    </a:lnTo>
                    <a:lnTo>
                      <a:pt x="1413" y="746"/>
                    </a:lnTo>
                    <a:lnTo>
                      <a:pt x="1411" y="730"/>
                    </a:lnTo>
                    <a:lnTo>
                      <a:pt x="1411" y="730"/>
                    </a:lnTo>
                    <a:lnTo>
                      <a:pt x="1417" y="714"/>
                    </a:lnTo>
                    <a:lnTo>
                      <a:pt x="1417" y="714"/>
                    </a:lnTo>
                    <a:lnTo>
                      <a:pt x="1421" y="703"/>
                    </a:lnTo>
                    <a:lnTo>
                      <a:pt x="1421" y="703"/>
                    </a:lnTo>
                    <a:lnTo>
                      <a:pt x="1423" y="699"/>
                    </a:lnTo>
                    <a:lnTo>
                      <a:pt x="1427" y="693"/>
                    </a:lnTo>
                    <a:lnTo>
                      <a:pt x="1427" y="693"/>
                    </a:lnTo>
                    <a:lnTo>
                      <a:pt x="1427" y="687"/>
                    </a:lnTo>
                    <a:lnTo>
                      <a:pt x="1425" y="685"/>
                    </a:lnTo>
                    <a:lnTo>
                      <a:pt x="1425" y="685"/>
                    </a:lnTo>
                    <a:lnTo>
                      <a:pt x="1427" y="681"/>
                    </a:lnTo>
                    <a:lnTo>
                      <a:pt x="1431" y="675"/>
                    </a:lnTo>
                    <a:lnTo>
                      <a:pt x="1431" y="675"/>
                    </a:lnTo>
                    <a:lnTo>
                      <a:pt x="1440" y="671"/>
                    </a:lnTo>
                    <a:lnTo>
                      <a:pt x="1440" y="671"/>
                    </a:lnTo>
                    <a:lnTo>
                      <a:pt x="1448" y="669"/>
                    </a:lnTo>
                    <a:lnTo>
                      <a:pt x="1454" y="667"/>
                    </a:lnTo>
                    <a:lnTo>
                      <a:pt x="1454" y="667"/>
                    </a:lnTo>
                    <a:lnTo>
                      <a:pt x="1458" y="665"/>
                    </a:lnTo>
                    <a:lnTo>
                      <a:pt x="1462" y="665"/>
                    </a:lnTo>
                    <a:lnTo>
                      <a:pt x="1462" y="665"/>
                    </a:lnTo>
                    <a:lnTo>
                      <a:pt x="1468" y="667"/>
                    </a:lnTo>
                    <a:lnTo>
                      <a:pt x="1474" y="667"/>
                    </a:lnTo>
                    <a:lnTo>
                      <a:pt x="1474" y="667"/>
                    </a:lnTo>
                    <a:lnTo>
                      <a:pt x="1474" y="665"/>
                    </a:lnTo>
                    <a:lnTo>
                      <a:pt x="1474" y="663"/>
                    </a:lnTo>
                    <a:lnTo>
                      <a:pt x="1472" y="659"/>
                    </a:lnTo>
                    <a:lnTo>
                      <a:pt x="1472" y="659"/>
                    </a:lnTo>
                    <a:lnTo>
                      <a:pt x="1462" y="653"/>
                    </a:lnTo>
                    <a:lnTo>
                      <a:pt x="1462" y="653"/>
                    </a:lnTo>
                    <a:lnTo>
                      <a:pt x="1456" y="655"/>
                    </a:lnTo>
                    <a:lnTo>
                      <a:pt x="1450" y="657"/>
                    </a:lnTo>
                    <a:lnTo>
                      <a:pt x="1450" y="657"/>
                    </a:lnTo>
                    <a:lnTo>
                      <a:pt x="1442" y="659"/>
                    </a:lnTo>
                    <a:lnTo>
                      <a:pt x="1435" y="659"/>
                    </a:lnTo>
                    <a:lnTo>
                      <a:pt x="1429" y="657"/>
                    </a:lnTo>
                    <a:lnTo>
                      <a:pt x="1429" y="657"/>
                    </a:lnTo>
                    <a:lnTo>
                      <a:pt x="1419" y="655"/>
                    </a:lnTo>
                    <a:lnTo>
                      <a:pt x="1413" y="651"/>
                    </a:lnTo>
                    <a:lnTo>
                      <a:pt x="1413" y="651"/>
                    </a:lnTo>
                    <a:lnTo>
                      <a:pt x="1411" y="647"/>
                    </a:lnTo>
                    <a:lnTo>
                      <a:pt x="1411" y="643"/>
                    </a:lnTo>
                    <a:lnTo>
                      <a:pt x="1411" y="643"/>
                    </a:lnTo>
                    <a:lnTo>
                      <a:pt x="1405" y="641"/>
                    </a:lnTo>
                    <a:lnTo>
                      <a:pt x="1399" y="641"/>
                    </a:lnTo>
                    <a:lnTo>
                      <a:pt x="1399" y="641"/>
                    </a:lnTo>
                    <a:lnTo>
                      <a:pt x="1395" y="645"/>
                    </a:lnTo>
                    <a:lnTo>
                      <a:pt x="1391" y="647"/>
                    </a:lnTo>
                    <a:lnTo>
                      <a:pt x="1391" y="647"/>
                    </a:lnTo>
                    <a:lnTo>
                      <a:pt x="1383" y="651"/>
                    </a:lnTo>
                    <a:lnTo>
                      <a:pt x="1371" y="653"/>
                    </a:lnTo>
                    <a:lnTo>
                      <a:pt x="1371" y="653"/>
                    </a:lnTo>
                    <a:lnTo>
                      <a:pt x="1365" y="655"/>
                    </a:lnTo>
                    <a:lnTo>
                      <a:pt x="1363" y="655"/>
                    </a:lnTo>
                    <a:lnTo>
                      <a:pt x="1359" y="653"/>
                    </a:lnTo>
                    <a:lnTo>
                      <a:pt x="1359" y="653"/>
                    </a:lnTo>
                    <a:lnTo>
                      <a:pt x="1353" y="651"/>
                    </a:lnTo>
                    <a:lnTo>
                      <a:pt x="1349" y="651"/>
                    </a:lnTo>
                    <a:lnTo>
                      <a:pt x="1349" y="651"/>
                    </a:lnTo>
                    <a:lnTo>
                      <a:pt x="1342" y="653"/>
                    </a:lnTo>
                    <a:lnTo>
                      <a:pt x="1338" y="653"/>
                    </a:lnTo>
                    <a:lnTo>
                      <a:pt x="1338" y="653"/>
                    </a:lnTo>
                    <a:lnTo>
                      <a:pt x="1342" y="649"/>
                    </a:lnTo>
                    <a:lnTo>
                      <a:pt x="1347" y="645"/>
                    </a:lnTo>
                    <a:lnTo>
                      <a:pt x="1347" y="645"/>
                    </a:lnTo>
                    <a:close/>
                    <a:moveTo>
                      <a:pt x="1731" y="1868"/>
                    </a:moveTo>
                    <a:lnTo>
                      <a:pt x="1731" y="1868"/>
                    </a:lnTo>
                    <a:lnTo>
                      <a:pt x="1733" y="1866"/>
                    </a:lnTo>
                    <a:lnTo>
                      <a:pt x="1731" y="1866"/>
                    </a:lnTo>
                    <a:lnTo>
                      <a:pt x="1731" y="1866"/>
                    </a:lnTo>
                    <a:lnTo>
                      <a:pt x="1731" y="1868"/>
                    </a:lnTo>
                    <a:lnTo>
                      <a:pt x="1731" y="186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2" name="Rectangle 391"/>
              <p:cNvSpPr>
                <a:spLocks noChangeArrowheads="1"/>
              </p:cNvSpPr>
              <p:nvPr/>
            </p:nvSpPr>
            <p:spPr bwMode="auto">
              <a:xfrm>
                <a:off x="1565" y="2476"/>
                <a:ext cx="1" cy="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Freeform 392"/>
              <p:cNvSpPr>
                <a:spLocks/>
              </p:cNvSpPr>
              <p:nvPr/>
            </p:nvSpPr>
            <p:spPr bwMode="auto">
              <a:xfrm>
                <a:off x="1318" y="3610"/>
                <a:ext cx="93" cy="67"/>
              </a:xfrm>
              <a:custGeom>
                <a:avLst/>
                <a:gdLst/>
                <a:ahLst/>
                <a:cxnLst>
                  <a:cxn ang="0">
                    <a:pos x="93" y="53"/>
                  </a:cxn>
                  <a:cxn ang="0">
                    <a:pos x="83" y="49"/>
                  </a:cxn>
                  <a:cxn ang="0">
                    <a:pos x="79" y="47"/>
                  </a:cxn>
                  <a:cxn ang="0">
                    <a:pos x="75" y="45"/>
                  </a:cxn>
                  <a:cxn ang="0">
                    <a:pos x="71" y="41"/>
                  </a:cxn>
                  <a:cxn ang="0">
                    <a:pos x="67" y="41"/>
                  </a:cxn>
                  <a:cxn ang="0">
                    <a:pos x="57" y="31"/>
                  </a:cxn>
                  <a:cxn ang="0">
                    <a:pos x="55" y="25"/>
                  </a:cxn>
                  <a:cxn ang="0">
                    <a:pos x="51" y="20"/>
                  </a:cxn>
                  <a:cxn ang="0">
                    <a:pos x="45" y="18"/>
                  </a:cxn>
                  <a:cxn ang="0">
                    <a:pos x="41" y="18"/>
                  </a:cxn>
                  <a:cxn ang="0">
                    <a:pos x="41" y="14"/>
                  </a:cxn>
                  <a:cxn ang="0">
                    <a:pos x="45" y="6"/>
                  </a:cxn>
                  <a:cxn ang="0">
                    <a:pos x="41" y="4"/>
                  </a:cxn>
                  <a:cxn ang="0">
                    <a:pos x="37" y="2"/>
                  </a:cxn>
                  <a:cxn ang="0">
                    <a:pos x="33" y="0"/>
                  </a:cxn>
                  <a:cxn ang="0">
                    <a:pos x="23" y="2"/>
                  </a:cxn>
                  <a:cxn ang="0">
                    <a:pos x="19" y="6"/>
                  </a:cxn>
                  <a:cxn ang="0">
                    <a:pos x="13" y="10"/>
                  </a:cxn>
                  <a:cxn ang="0">
                    <a:pos x="9" y="14"/>
                  </a:cxn>
                  <a:cxn ang="0">
                    <a:pos x="7" y="16"/>
                  </a:cxn>
                  <a:cxn ang="0">
                    <a:pos x="11" y="16"/>
                  </a:cxn>
                  <a:cxn ang="0">
                    <a:pos x="19" y="14"/>
                  </a:cxn>
                  <a:cxn ang="0">
                    <a:pos x="25" y="16"/>
                  </a:cxn>
                  <a:cxn ang="0">
                    <a:pos x="27" y="16"/>
                  </a:cxn>
                  <a:cxn ang="0">
                    <a:pos x="27" y="20"/>
                  </a:cxn>
                  <a:cxn ang="0">
                    <a:pos x="23" y="25"/>
                  </a:cxn>
                  <a:cxn ang="0">
                    <a:pos x="19" y="27"/>
                  </a:cxn>
                  <a:cxn ang="0">
                    <a:pos x="17" y="31"/>
                  </a:cxn>
                  <a:cxn ang="0">
                    <a:pos x="15" y="35"/>
                  </a:cxn>
                  <a:cxn ang="0">
                    <a:pos x="21" y="35"/>
                  </a:cxn>
                  <a:cxn ang="0">
                    <a:pos x="25" y="39"/>
                  </a:cxn>
                  <a:cxn ang="0">
                    <a:pos x="27" y="41"/>
                  </a:cxn>
                  <a:cxn ang="0">
                    <a:pos x="23" y="41"/>
                  </a:cxn>
                  <a:cxn ang="0">
                    <a:pos x="19" y="43"/>
                  </a:cxn>
                  <a:cxn ang="0">
                    <a:pos x="9" y="45"/>
                  </a:cxn>
                  <a:cxn ang="0">
                    <a:pos x="0" y="45"/>
                  </a:cxn>
                  <a:cxn ang="0">
                    <a:pos x="0" y="47"/>
                  </a:cxn>
                  <a:cxn ang="0">
                    <a:pos x="5" y="51"/>
                  </a:cxn>
                  <a:cxn ang="0">
                    <a:pos x="11" y="51"/>
                  </a:cxn>
                  <a:cxn ang="0">
                    <a:pos x="19" y="51"/>
                  </a:cxn>
                  <a:cxn ang="0">
                    <a:pos x="25" y="51"/>
                  </a:cxn>
                  <a:cxn ang="0">
                    <a:pos x="27" y="55"/>
                  </a:cxn>
                  <a:cxn ang="0">
                    <a:pos x="25" y="57"/>
                  </a:cxn>
                  <a:cxn ang="0">
                    <a:pos x="23" y="59"/>
                  </a:cxn>
                  <a:cxn ang="0">
                    <a:pos x="29" y="61"/>
                  </a:cxn>
                  <a:cxn ang="0">
                    <a:pos x="31" y="63"/>
                  </a:cxn>
                  <a:cxn ang="0">
                    <a:pos x="35" y="65"/>
                  </a:cxn>
                  <a:cxn ang="0">
                    <a:pos x="39" y="67"/>
                  </a:cxn>
                  <a:cxn ang="0">
                    <a:pos x="41" y="67"/>
                  </a:cxn>
                  <a:cxn ang="0">
                    <a:pos x="45" y="67"/>
                  </a:cxn>
                  <a:cxn ang="0">
                    <a:pos x="49" y="65"/>
                  </a:cxn>
                  <a:cxn ang="0">
                    <a:pos x="53" y="63"/>
                  </a:cxn>
                  <a:cxn ang="0">
                    <a:pos x="61" y="65"/>
                  </a:cxn>
                  <a:cxn ang="0">
                    <a:pos x="67" y="63"/>
                  </a:cxn>
                  <a:cxn ang="0">
                    <a:pos x="63" y="59"/>
                  </a:cxn>
                  <a:cxn ang="0">
                    <a:pos x="71" y="59"/>
                  </a:cxn>
                  <a:cxn ang="0">
                    <a:pos x="83" y="55"/>
                  </a:cxn>
                  <a:cxn ang="0">
                    <a:pos x="89" y="55"/>
                  </a:cxn>
                  <a:cxn ang="0">
                    <a:pos x="93" y="53"/>
                  </a:cxn>
                  <a:cxn ang="0">
                    <a:pos x="93" y="53"/>
                  </a:cxn>
                </a:cxnLst>
                <a:rect l="0" t="0" r="r" b="b"/>
                <a:pathLst>
                  <a:path w="93" h="67">
                    <a:moveTo>
                      <a:pt x="93" y="53"/>
                    </a:moveTo>
                    <a:lnTo>
                      <a:pt x="93" y="53"/>
                    </a:lnTo>
                    <a:lnTo>
                      <a:pt x="89" y="51"/>
                    </a:lnTo>
                    <a:lnTo>
                      <a:pt x="83" y="49"/>
                    </a:lnTo>
                    <a:lnTo>
                      <a:pt x="83" y="49"/>
                    </a:lnTo>
                    <a:lnTo>
                      <a:pt x="79" y="47"/>
                    </a:lnTo>
                    <a:lnTo>
                      <a:pt x="75" y="45"/>
                    </a:lnTo>
                    <a:lnTo>
                      <a:pt x="75" y="45"/>
                    </a:lnTo>
                    <a:lnTo>
                      <a:pt x="75" y="43"/>
                    </a:lnTo>
                    <a:lnTo>
                      <a:pt x="71" y="41"/>
                    </a:lnTo>
                    <a:lnTo>
                      <a:pt x="71" y="41"/>
                    </a:lnTo>
                    <a:lnTo>
                      <a:pt x="67" y="41"/>
                    </a:lnTo>
                    <a:lnTo>
                      <a:pt x="63" y="37"/>
                    </a:lnTo>
                    <a:lnTo>
                      <a:pt x="57" y="31"/>
                    </a:lnTo>
                    <a:lnTo>
                      <a:pt x="57" y="31"/>
                    </a:lnTo>
                    <a:lnTo>
                      <a:pt x="55" y="25"/>
                    </a:lnTo>
                    <a:lnTo>
                      <a:pt x="51" y="20"/>
                    </a:lnTo>
                    <a:lnTo>
                      <a:pt x="51" y="20"/>
                    </a:lnTo>
                    <a:lnTo>
                      <a:pt x="47" y="20"/>
                    </a:lnTo>
                    <a:lnTo>
                      <a:pt x="45" y="18"/>
                    </a:lnTo>
                    <a:lnTo>
                      <a:pt x="45" y="18"/>
                    </a:lnTo>
                    <a:lnTo>
                      <a:pt x="41" y="18"/>
                    </a:lnTo>
                    <a:lnTo>
                      <a:pt x="41" y="18"/>
                    </a:lnTo>
                    <a:lnTo>
                      <a:pt x="41" y="14"/>
                    </a:lnTo>
                    <a:lnTo>
                      <a:pt x="41" y="10"/>
                    </a:lnTo>
                    <a:lnTo>
                      <a:pt x="45" y="6"/>
                    </a:lnTo>
                    <a:lnTo>
                      <a:pt x="45" y="6"/>
                    </a:lnTo>
                    <a:lnTo>
                      <a:pt x="41" y="4"/>
                    </a:lnTo>
                    <a:lnTo>
                      <a:pt x="41" y="2"/>
                    </a:lnTo>
                    <a:lnTo>
                      <a:pt x="37" y="2"/>
                    </a:lnTo>
                    <a:lnTo>
                      <a:pt x="33" y="0"/>
                    </a:lnTo>
                    <a:lnTo>
                      <a:pt x="33" y="0"/>
                    </a:lnTo>
                    <a:lnTo>
                      <a:pt x="23" y="2"/>
                    </a:lnTo>
                    <a:lnTo>
                      <a:pt x="23" y="2"/>
                    </a:lnTo>
                    <a:lnTo>
                      <a:pt x="21" y="2"/>
                    </a:lnTo>
                    <a:lnTo>
                      <a:pt x="19" y="6"/>
                    </a:lnTo>
                    <a:lnTo>
                      <a:pt x="19" y="6"/>
                    </a:lnTo>
                    <a:lnTo>
                      <a:pt x="13" y="10"/>
                    </a:lnTo>
                    <a:lnTo>
                      <a:pt x="13" y="10"/>
                    </a:lnTo>
                    <a:lnTo>
                      <a:pt x="9" y="14"/>
                    </a:lnTo>
                    <a:lnTo>
                      <a:pt x="7" y="16"/>
                    </a:lnTo>
                    <a:lnTo>
                      <a:pt x="7" y="16"/>
                    </a:lnTo>
                    <a:lnTo>
                      <a:pt x="11" y="16"/>
                    </a:lnTo>
                    <a:lnTo>
                      <a:pt x="11" y="16"/>
                    </a:lnTo>
                    <a:lnTo>
                      <a:pt x="19" y="14"/>
                    </a:lnTo>
                    <a:lnTo>
                      <a:pt x="19" y="14"/>
                    </a:lnTo>
                    <a:lnTo>
                      <a:pt x="21" y="14"/>
                    </a:lnTo>
                    <a:lnTo>
                      <a:pt x="25" y="16"/>
                    </a:lnTo>
                    <a:lnTo>
                      <a:pt x="25" y="16"/>
                    </a:lnTo>
                    <a:lnTo>
                      <a:pt x="27" y="16"/>
                    </a:lnTo>
                    <a:lnTo>
                      <a:pt x="27" y="18"/>
                    </a:lnTo>
                    <a:lnTo>
                      <a:pt x="27" y="20"/>
                    </a:lnTo>
                    <a:lnTo>
                      <a:pt x="27" y="20"/>
                    </a:lnTo>
                    <a:lnTo>
                      <a:pt x="23" y="25"/>
                    </a:lnTo>
                    <a:lnTo>
                      <a:pt x="19" y="27"/>
                    </a:lnTo>
                    <a:lnTo>
                      <a:pt x="19" y="27"/>
                    </a:lnTo>
                    <a:lnTo>
                      <a:pt x="17" y="31"/>
                    </a:lnTo>
                    <a:lnTo>
                      <a:pt x="17" y="31"/>
                    </a:lnTo>
                    <a:lnTo>
                      <a:pt x="15" y="33"/>
                    </a:lnTo>
                    <a:lnTo>
                      <a:pt x="15" y="35"/>
                    </a:lnTo>
                    <a:lnTo>
                      <a:pt x="15" y="35"/>
                    </a:lnTo>
                    <a:lnTo>
                      <a:pt x="21" y="35"/>
                    </a:lnTo>
                    <a:lnTo>
                      <a:pt x="21" y="35"/>
                    </a:lnTo>
                    <a:lnTo>
                      <a:pt x="25" y="39"/>
                    </a:lnTo>
                    <a:lnTo>
                      <a:pt x="27" y="39"/>
                    </a:lnTo>
                    <a:lnTo>
                      <a:pt x="27" y="41"/>
                    </a:lnTo>
                    <a:lnTo>
                      <a:pt x="27" y="41"/>
                    </a:lnTo>
                    <a:lnTo>
                      <a:pt x="23" y="41"/>
                    </a:lnTo>
                    <a:lnTo>
                      <a:pt x="19" y="43"/>
                    </a:lnTo>
                    <a:lnTo>
                      <a:pt x="19" y="43"/>
                    </a:lnTo>
                    <a:lnTo>
                      <a:pt x="9" y="45"/>
                    </a:lnTo>
                    <a:lnTo>
                      <a:pt x="9" y="45"/>
                    </a:lnTo>
                    <a:lnTo>
                      <a:pt x="3" y="45"/>
                    </a:lnTo>
                    <a:lnTo>
                      <a:pt x="0" y="45"/>
                    </a:lnTo>
                    <a:lnTo>
                      <a:pt x="0" y="47"/>
                    </a:lnTo>
                    <a:lnTo>
                      <a:pt x="0" y="47"/>
                    </a:lnTo>
                    <a:lnTo>
                      <a:pt x="3" y="49"/>
                    </a:lnTo>
                    <a:lnTo>
                      <a:pt x="5" y="51"/>
                    </a:lnTo>
                    <a:lnTo>
                      <a:pt x="11" y="51"/>
                    </a:lnTo>
                    <a:lnTo>
                      <a:pt x="11" y="51"/>
                    </a:lnTo>
                    <a:lnTo>
                      <a:pt x="19" y="51"/>
                    </a:lnTo>
                    <a:lnTo>
                      <a:pt x="19" y="51"/>
                    </a:lnTo>
                    <a:lnTo>
                      <a:pt x="25" y="51"/>
                    </a:lnTo>
                    <a:lnTo>
                      <a:pt x="25" y="51"/>
                    </a:lnTo>
                    <a:lnTo>
                      <a:pt x="27" y="53"/>
                    </a:lnTo>
                    <a:lnTo>
                      <a:pt x="27" y="55"/>
                    </a:lnTo>
                    <a:lnTo>
                      <a:pt x="25" y="57"/>
                    </a:lnTo>
                    <a:lnTo>
                      <a:pt x="25" y="57"/>
                    </a:lnTo>
                    <a:lnTo>
                      <a:pt x="23" y="59"/>
                    </a:lnTo>
                    <a:lnTo>
                      <a:pt x="23" y="59"/>
                    </a:lnTo>
                    <a:lnTo>
                      <a:pt x="23" y="59"/>
                    </a:lnTo>
                    <a:lnTo>
                      <a:pt x="29" y="61"/>
                    </a:lnTo>
                    <a:lnTo>
                      <a:pt x="29" y="61"/>
                    </a:lnTo>
                    <a:lnTo>
                      <a:pt x="31" y="63"/>
                    </a:lnTo>
                    <a:lnTo>
                      <a:pt x="35" y="65"/>
                    </a:lnTo>
                    <a:lnTo>
                      <a:pt x="35" y="65"/>
                    </a:lnTo>
                    <a:lnTo>
                      <a:pt x="37" y="65"/>
                    </a:lnTo>
                    <a:lnTo>
                      <a:pt x="39" y="67"/>
                    </a:lnTo>
                    <a:lnTo>
                      <a:pt x="39" y="67"/>
                    </a:lnTo>
                    <a:lnTo>
                      <a:pt x="41" y="67"/>
                    </a:lnTo>
                    <a:lnTo>
                      <a:pt x="43" y="67"/>
                    </a:lnTo>
                    <a:lnTo>
                      <a:pt x="45" y="67"/>
                    </a:lnTo>
                    <a:lnTo>
                      <a:pt x="45" y="67"/>
                    </a:lnTo>
                    <a:lnTo>
                      <a:pt x="49" y="65"/>
                    </a:lnTo>
                    <a:lnTo>
                      <a:pt x="53" y="63"/>
                    </a:lnTo>
                    <a:lnTo>
                      <a:pt x="53" y="63"/>
                    </a:lnTo>
                    <a:lnTo>
                      <a:pt x="61" y="65"/>
                    </a:lnTo>
                    <a:lnTo>
                      <a:pt x="61" y="65"/>
                    </a:lnTo>
                    <a:lnTo>
                      <a:pt x="65" y="63"/>
                    </a:lnTo>
                    <a:lnTo>
                      <a:pt x="67" y="63"/>
                    </a:lnTo>
                    <a:lnTo>
                      <a:pt x="71" y="59"/>
                    </a:lnTo>
                    <a:lnTo>
                      <a:pt x="63" y="59"/>
                    </a:lnTo>
                    <a:lnTo>
                      <a:pt x="71" y="59"/>
                    </a:lnTo>
                    <a:lnTo>
                      <a:pt x="71" y="59"/>
                    </a:lnTo>
                    <a:lnTo>
                      <a:pt x="83" y="55"/>
                    </a:lnTo>
                    <a:lnTo>
                      <a:pt x="83" y="55"/>
                    </a:lnTo>
                    <a:lnTo>
                      <a:pt x="89" y="55"/>
                    </a:lnTo>
                    <a:lnTo>
                      <a:pt x="89" y="55"/>
                    </a:lnTo>
                    <a:lnTo>
                      <a:pt x="93" y="53"/>
                    </a:lnTo>
                    <a:lnTo>
                      <a:pt x="93" y="53"/>
                    </a:lnTo>
                    <a:lnTo>
                      <a:pt x="93" y="53"/>
                    </a:lnTo>
                    <a:lnTo>
                      <a:pt x="9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4" name="Freeform 393"/>
              <p:cNvSpPr>
                <a:spLocks/>
              </p:cNvSpPr>
              <p:nvPr/>
            </p:nvSpPr>
            <p:spPr bwMode="auto">
              <a:xfrm>
                <a:off x="1288" y="3633"/>
                <a:ext cx="2" cy="2"/>
              </a:xfrm>
              <a:custGeom>
                <a:avLst/>
                <a:gdLst/>
                <a:ahLst/>
                <a:cxnLst>
                  <a:cxn ang="0">
                    <a:pos x="0" y="2"/>
                  </a:cxn>
                  <a:cxn ang="0">
                    <a:pos x="0" y="2"/>
                  </a:cxn>
                  <a:cxn ang="0">
                    <a:pos x="2" y="0"/>
                  </a:cxn>
                  <a:cxn ang="0">
                    <a:pos x="2" y="0"/>
                  </a:cxn>
                  <a:cxn ang="0">
                    <a:pos x="0" y="2"/>
                  </a:cxn>
                  <a:cxn ang="0">
                    <a:pos x="0" y="2"/>
                  </a:cxn>
                </a:cxnLst>
                <a:rect l="0" t="0" r="r" b="b"/>
                <a:pathLst>
                  <a:path w="2" h="2">
                    <a:moveTo>
                      <a:pt x="0" y="2"/>
                    </a:moveTo>
                    <a:lnTo>
                      <a:pt x="0" y="2"/>
                    </a:lnTo>
                    <a:lnTo>
                      <a:pt x="2" y="0"/>
                    </a:lnTo>
                    <a:lnTo>
                      <a:pt x="2" y="0"/>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5" name="Freeform 394"/>
              <p:cNvSpPr>
                <a:spLocks/>
              </p:cNvSpPr>
              <p:nvPr/>
            </p:nvSpPr>
            <p:spPr bwMode="auto">
              <a:xfrm>
                <a:off x="1264" y="3600"/>
                <a:ext cx="32" cy="28"/>
              </a:xfrm>
              <a:custGeom>
                <a:avLst/>
                <a:gdLst/>
                <a:ahLst/>
                <a:cxnLst>
                  <a:cxn ang="0">
                    <a:pos x="14" y="18"/>
                  </a:cxn>
                  <a:cxn ang="0">
                    <a:pos x="14" y="18"/>
                  </a:cxn>
                  <a:cxn ang="0">
                    <a:pos x="14" y="22"/>
                  </a:cxn>
                  <a:cxn ang="0">
                    <a:pos x="16" y="24"/>
                  </a:cxn>
                  <a:cxn ang="0">
                    <a:pos x="16" y="24"/>
                  </a:cxn>
                  <a:cxn ang="0">
                    <a:pos x="18" y="26"/>
                  </a:cxn>
                  <a:cxn ang="0">
                    <a:pos x="20" y="28"/>
                  </a:cxn>
                  <a:cxn ang="0">
                    <a:pos x="26" y="28"/>
                  </a:cxn>
                  <a:cxn ang="0">
                    <a:pos x="26" y="28"/>
                  </a:cxn>
                  <a:cxn ang="0">
                    <a:pos x="28" y="22"/>
                  </a:cxn>
                  <a:cxn ang="0">
                    <a:pos x="28" y="22"/>
                  </a:cxn>
                  <a:cxn ang="0">
                    <a:pos x="30" y="16"/>
                  </a:cxn>
                  <a:cxn ang="0">
                    <a:pos x="32" y="14"/>
                  </a:cxn>
                  <a:cxn ang="0">
                    <a:pos x="30" y="12"/>
                  </a:cxn>
                  <a:cxn ang="0">
                    <a:pos x="30" y="12"/>
                  </a:cxn>
                  <a:cxn ang="0">
                    <a:pos x="22" y="14"/>
                  </a:cxn>
                  <a:cxn ang="0">
                    <a:pos x="22" y="14"/>
                  </a:cxn>
                  <a:cxn ang="0">
                    <a:pos x="18" y="14"/>
                  </a:cxn>
                  <a:cxn ang="0">
                    <a:pos x="16" y="12"/>
                  </a:cxn>
                  <a:cxn ang="0">
                    <a:pos x="16" y="12"/>
                  </a:cxn>
                  <a:cxn ang="0">
                    <a:pos x="14" y="6"/>
                  </a:cxn>
                  <a:cxn ang="0">
                    <a:pos x="14" y="6"/>
                  </a:cxn>
                  <a:cxn ang="0">
                    <a:pos x="14" y="6"/>
                  </a:cxn>
                  <a:cxn ang="0">
                    <a:pos x="14" y="2"/>
                  </a:cxn>
                  <a:cxn ang="0">
                    <a:pos x="14" y="2"/>
                  </a:cxn>
                  <a:cxn ang="0">
                    <a:pos x="10" y="0"/>
                  </a:cxn>
                  <a:cxn ang="0">
                    <a:pos x="10" y="0"/>
                  </a:cxn>
                  <a:cxn ang="0">
                    <a:pos x="0" y="2"/>
                  </a:cxn>
                  <a:cxn ang="0">
                    <a:pos x="0" y="2"/>
                  </a:cxn>
                  <a:cxn ang="0">
                    <a:pos x="6" y="10"/>
                  </a:cxn>
                  <a:cxn ang="0">
                    <a:pos x="6" y="10"/>
                  </a:cxn>
                  <a:cxn ang="0">
                    <a:pos x="10" y="12"/>
                  </a:cxn>
                  <a:cxn ang="0">
                    <a:pos x="12" y="14"/>
                  </a:cxn>
                  <a:cxn ang="0">
                    <a:pos x="14" y="18"/>
                  </a:cxn>
                  <a:cxn ang="0">
                    <a:pos x="14" y="18"/>
                  </a:cxn>
                </a:cxnLst>
                <a:rect l="0" t="0" r="r" b="b"/>
                <a:pathLst>
                  <a:path w="32" h="28">
                    <a:moveTo>
                      <a:pt x="14" y="18"/>
                    </a:moveTo>
                    <a:lnTo>
                      <a:pt x="14" y="18"/>
                    </a:lnTo>
                    <a:lnTo>
                      <a:pt x="14" y="22"/>
                    </a:lnTo>
                    <a:lnTo>
                      <a:pt x="16" y="24"/>
                    </a:lnTo>
                    <a:lnTo>
                      <a:pt x="16" y="24"/>
                    </a:lnTo>
                    <a:lnTo>
                      <a:pt x="18" y="26"/>
                    </a:lnTo>
                    <a:lnTo>
                      <a:pt x="20" y="28"/>
                    </a:lnTo>
                    <a:lnTo>
                      <a:pt x="26" y="28"/>
                    </a:lnTo>
                    <a:lnTo>
                      <a:pt x="26" y="28"/>
                    </a:lnTo>
                    <a:lnTo>
                      <a:pt x="28" y="22"/>
                    </a:lnTo>
                    <a:lnTo>
                      <a:pt x="28" y="22"/>
                    </a:lnTo>
                    <a:lnTo>
                      <a:pt x="30" y="16"/>
                    </a:lnTo>
                    <a:lnTo>
                      <a:pt x="32" y="14"/>
                    </a:lnTo>
                    <a:lnTo>
                      <a:pt x="30" y="12"/>
                    </a:lnTo>
                    <a:lnTo>
                      <a:pt x="30" y="12"/>
                    </a:lnTo>
                    <a:lnTo>
                      <a:pt x="22" y="14"/>
                    </a:lnTo>
                    <a:lnTo>
                      <a:pt x="22" y="14"/>
                    </a:lnTo>
                    <a:lnTo>
                      <a:pt x="18" y="14"/>
                    </a:lnTo>
                    <a:lnTo>
                      <a:pt x="16" y="12"/>
                    </a:lnTo>
                    <a:lnTo>
                      <a:pt x="16" y="12"/>
                    </a:lnTo>
                    <a:lnTo>
                      <a:pt x="14" y="6"/>
                    </a:lnTo>
                    <a:lnTo>
                      <a:pt x="14" y="6"/>
                    </a:lnTo>
                    <a:lnTo>
                      <a:pt x="14" y="6"/>
                    </a:lnTo>
                    <a:lnTo>
                      <a:pt x="14" y="2"/>
                    </a:lnTo>
                    <a:lnTo>
                      <a:pt x="14" y="2"/>
                    </a:lnTo>
                    <a:lnTo>
                      <a:pt x="10" y="0"/>
                    </a:lnTo>
                    <a:lnTo>
                      <a:pt x="10" y="0"/>
                    </a:lnTo>
                    <a:lnTo>
                      <a:pt x="0" y="2"/>
                    </a:lnTo>
                    <a:lnTo>
                      <a:pt x="0" y="2"/>
                    </a:lnTo>
                    <a:lnTo>
                      <a:pt x="6" y="10"/>
                    </a:lnTo>
                    <a:lnTo>
                      <a:pt x="6" y="10"/>
                    </a:lnTo>
                    <a:lnTo>
                      <a:pt x="10" y="12"/>
                    </a:lnTo>
                    <a:lnTo>
                      <a:pt x="12" y="14"/>
                    </a:lnTo>
                    <a:lnTo>
                      <a:pt x="14" y="18"/>
                    </a:lnTo>
                    <a:lnTo>
                      <a:pt x="14"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Freeform 395"/>
              <p:cNvSpPr>
                <a:spLocks/>
              </p:cNvSpPr>
              <p:nvPr/>
            </p:nvSpPr>
            <p:spPr bwMode="auto">
              <a:xfrm>
                <a:off x="1290" y="3628"/>
                <a:ext cx="1" cy="5"/>
              </a:xfrm>
              <a:custGeom>
                <a:avLst/>
                <a:gdLst/>
                <a:ahLst/>
                <a:cxnLst>
                  <a:cxn ang="0">
                    <a:pos x="0" y="2"/>
                  </a:cxn>
                  <a:cxn ang="0">
                    <a:pos x="0" y="2"/>
                  </a:cxn>
                  <a:cxn ang="0">
                    <a:pos x="0" y="0"/>
                  </a:cxn>
                  <a:cxn ang="0">
                    <a:pos x="0" y="0"/>
                  </a:cxn>
                  <a:cxn ang="0">
                    <a:pos x="0" y="5"/>
                  </a:cxn>
                  <a:cxn ang="0">
                    <a:pos x="0" y="5"/>
                  </a:cxn>
                  <a:cxn ang="0">
                    <a:pos x="0" y="2"/>
                  </a:cxn>
                  <a:cxn ang="0">
                    <a:pos x="0" y="2"/>
                  </a:cxn>
                </a:cxnLst>
                <a:rect l="0" t="0" r="r" b="b"/>
                <a:pathLst>
                  <a:path h="5">
                    <a:moveTo>
                      <a:pt x="0" y="2"/>
                    </a:moveTo>
                    <a:lnTo>
                      <a:pt x="0" y="2"/>
                    </a:lnTo>
                    <a:lnTo>
                      <a:pt x="0" y="0"/>
                    </a:lnTo>
                    <a:lnTo>
                      <a:pt x="0" y="0"/>
                    </a:lnTo>
                    <a:lnTo>
                      <a:pt x="0" y="5"/>
                    </a:lnTo>
                    <a:lnTo>
                      <a:pt x="0" y="5"/>
                    </a:lnTo>
                    <a:lnTo>
                      <a:pt x="0" y="2"/>
                    </a:ln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Freeform 396"/>
              <p:cNvSpPr>
                <a:spLocks/>
              </p:cNvSpPr>
              <p:nvPr/>
            </p:nvSpPr>
            <p:spPr bwMode="auto">
              <a:xfrm>
                <a:off x="1294" y="3620"/>
                <a:ext cx="24" cy="17"/>
              </a:xfrm>
              <a:custGeom>
                <a:avLst/>
                <a:gdLst/>
                <a:ahLst/>
                <a:cxnLst>
                  <a:cxn ang="0">
                    <a:pos x="22" y="4"/>
                  </a:cxn>
                  <a:cxn ang="0">
                    <a:pos x="22" y="4"/>
                  </a:cxn>
                  <a:cxn ang="0">
                    <a:pos x="14" y="0"/>
                  </a:cxn>
                  <a:cxn ang="0">
                    <a:pos x="12" y="0"/>
                  </a:cxn>
                  <a:cxn ang="0">
                    <a:pos x="12" y="0"/>
                  </a:cxn>
                  <a:cxn ang="0">
                    <a:pos x="12" y="0"/>
                  </a:cxn>
                  <a:cxn ang="0">
                    <a:pos x="10" y="4"/>
                  </a:cxn>
                  <a:cxn ang="0">
                    <a:pos x="10" y="4"/>
                  </a:cxn>
                  <a:cxn ang="0">
                    <a:pos x="0" y="8"/>
                  </a:cxn>
                  <a:cxn ang="0">
                    <a:pos x="0" y="8"/>
                  </a:cxn>
                  <a:cxn ang="0">
                    <a:pos x="0" y="10"/>
                  </a:cxn>
                  <a:cxn ang="0">
                    <a:pos x="0" y="10"/>
                  </a:cxn>
                  <a:cxn ang="0">
                    <a:pos x="0" y="13"/>
                  </a:cxn>
                  <a:cxn ang="0">
                    <a:pos x="0" y="13"/>
                  </a:cxn>
                  <a:cxn ang="0">
                    <a:pos x="6" y="15"/>
                  </a:cxn>
                  <a:cxn ang="0">
                    <a:pos x="6" y="15"/>
                  </a:cxn>
                  <a:cxn ang="0">
                    <a:pos x="8" y="17"/>
                  </a:cxn>
                  <a:cxn ang="0">
                    <a:pos x="12" y="17"/>
                  </a:cxn>
                  <a:cxn ang="0">
                    <a:pos x="12" y="17"/>
                  </a:cxn>
                  <a:cxn ang="0">
                    <a:pos x="16" y="13"/>
                  </a:cxn>
                  <a:cxn ang="0">
                    <a:pos x="20" y="10"/>
                  </a:cxn>
                  <a:cxn ang="0">
                    <a:pos x="20" y="10"/>
                  </a:cxn>
                  <a:cxn ang="0">
                    <a:pos x="24" y="10"/>
                  </a:cxn>
                  <a:cxn ang="0">
                    <a:pos x="24" y="8"/>
                  </a:cxn>
                  <a:cxn ang="0">
                    <a:pos x="22" y="4"/>
                  </a:cxn>
                  <a:cxn ang="0">
                    <a:pos x="22" y="4"/>
                  </a:cxn>
                </a:cxnLst>
                <a:rect l="0" t="0" r="r" b="b"/>
                <a:pathLst>
                  <a:path w="24" h="17">
                    <a:moveTo>
                      <a:pt x="22" y="4"/>
                    </a:moveTo>
                    <a:lnTo>
                      <a:pt x="22" y="4"/>
                    </a:lnTo>
                    <a:lnTo>
                      <a:pt x="14" y="0"/>
                    </a:lnTo>
                    <a:lnTo>
                      <a:pt x="12" y="0"/>
                    </a:lnTo>
                    <a:lnTo>
                      <a:pt x="12" y="0"/>
                    </a:lnTo>
                    <a:lnTo>
                      <a:pt x="12" y="0"/>
                    </a:lnTo>
                    <a:lnTo>
                      <a:pt x="10" y="4"/>
                    </a:lnTo>
                    <a:lnTo>
                      <a:pt x="10" y="4"/>
                    </a:lnTo>
                    <a:lnTo>
                      <a:pt x="0" y="8"/>
                    </a:lnTo>
                    <a:lnTo>
                      <a:pt x="0" y="8"/>
                    </a:lnTo>
                    <a:lnTo>
                      <a:pt x="0" y="10"/>
                    </a:lnTo>
                    <a:lnTo>
                      <a:pt x="0" y="10"/>
                    </a:lnTo>
                    <a:lnTo>
                      <a:pt x="0" y="13"/>
                    </a:lnTo>
                    <a:lnTo>
                      <a:pt x="0" y="13"/>
                    </a:lnTo>
                    <a:lnTo>
                      <a:pt x="6" y="15"/>
                    </a:lnTo>
                    <a:lnTo>
                      <a:pt x="6" y="15"/>
                    </a:lnTo>
                    <a:lnTo>
                      <a:pt x="8" y="17"/>
                    </a:lnTo>
                    <a:lnTo>
                      <a:pt x="12" y="17"/>
                    </a:lnTo>
                    <a:lnTo>
                      <a:pt x="12" y="17"/>
                    </a:lnTo>
                    <a:lnTo>
                      <a:pt x="16" y="13"/>
                    </a:lnTo>
                    <a:lnTo>
                      <a:pt x="20" y="10"/>
                    </a:lnTo>
                    <a:lnTo>
                      <a:pt x="20" y="10"/>
                    </a:lnTo>
                    <a:lnTo>
                      <a:pt x="24" y="10"/>
                    </a:lnTo>
                    <a:lnTo>
                      <a:pt x="24" y="8"/>
                    </a:lnTo>
                    <a:lnTo>
                      <a:pt x="22" y="4"/>
                    </a:lnTo>
                    <a:lnTo>
                      <a:pt x="2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Freeform 397"/>
              <p:cNvSpPr>
                <a:spLocks/>
              </p:cNvSpPr>
              <p:nvPr/>
            </p:nvSpPr>
            <p:spPr bwMode="auto">
              <a:xfrm>
                <a:off x="1272" y="3635"/>
                <a:ext cx="20" cy="6"/>
              </a:xfrm>
              <a:custGeom>
                <a:avLst/>
                <a:gdLst/>
                <a:ahLst/>
                <a:cxnLst>
                  <a:cxn ang="0">
                    <a:pos x="14" y="2"/>
                  </a:cxn>
                  <a:cxn ang="0">
                    <a:pos x="14" y="2"/>
                  </a:cxn>
                  <a:cxn ang="0">
                    <a:pos x="8" y="0"/>
                  </a:cxn>
                  <a:cxn ang="0">
                    <a:pos x="8" y="0"/>
                  </a:cxn>
                  <a:cxn ang="0">
                    <a:pos x="2" y="0"/>
                  </a:cxn>
                  <a:cxn ang="0">
                    <a:pos x="0" y="0"/>
                  </a:cxn>
                  <a:cxn ang="0">
                    <a:pos x="0" y="0"/>
                  </a:cxn>
                  <a:cxn ang="0">
                    <a:pos x="0" y="4"/>
                  </a:cxn>
                  <a:cxn ang="0">
                    <a:pos x="0" y="4"/>
                  </a:cxn>
                  <a:cxn ang="0">
                    <a:pos x="6" y="6"/>
                  </a:cxn>
                  <a:cxn ang="0">
                    <a:pos x="6" y="6"/>
                  </a:cxn>
                  <a:cxn ang="0">
                    <a:pos x="12" y="6"/>
                  </a:cxn>
                  <a:cxn ang="0">
                    <a:pos x="12" y="6"/>
                  </a:cxn>
                  <a:cxn ang="0">
                    <a:pos x="16" y="6"/>
                  </a:cxn>
                  <a:cxn ang="0">
                    <a:pos x="20" y="6"/>
                  </a:cxn>
                  <a:cxn ang="0">
                    <a:pos x="20" y="6"/>
                  </a:cxn>
                  <a:cxn ang="0">
                    <a:pos x="20" y="4"/>
                  </a:cxn>
                  <a:cxn ang="0">
                    <a:pos x="20" y="4"/>
                  </a:cxn>
                  <a:cxn ang="0">
                    <a:pos x="14" y="2"/>
                  </a:cxn>
                  <a:cxn ang="0">
                    <a:pos x="14" y="2"/>
                  </a:cxn>
                </a:cxnLst>
                <a:rect l="0" t="0" r="r" b="b"/>
                <a:pathLst>
                  <a:path w="20" h="6">
                    <a:moveTo>
                      <a:pt x="14" y="2"/>
                    </a:moveTo>
                    <a:lnTo>
                      <a:pt x="14" y="2"/>
                    </a:lnTo>
                    <a:lnTo>
                      <a:pt x="8" y="0"/>
                    </a:lnTo>
                    <a:lnTo>
                      <a:pt x="8" y="0"/>
                    </a:lnTo>
                    <a:lnTo>
                      <a:pt x="2" y="0"/>
                    </a:lnTo>
                    <a:lnTo>
                      <a:pt x="0" y="0"/>
                    </a:lnTo>
                    <a:lnTo>
                      <a:pt x="0" y="0"/>
                    </a:lnTo>
                    <a:lnTo>
                      <a:pt x="0" y="4"/>
                    </a:lnTo>
                    <a:lnTo>
                      <a:pt x="0" y="4"/>
                    </a:lnTo>
                    <a:lnTo>
                      <a:pt x="6" y="6"/>
                    </a:lnTo>
                    <a:lnTo>
                      <a:pt x="6" y="6"/>
                    </a:lnTo>
                    <a:lnTo>
                      <a:pt x="12" y="6"/>
                    </a:lnTo>
                    <a:lnTo>
                      <a:pt x="12" y="6"/>
                    </a:lnTo>
                    <a:lnTo>
                      <a:pt x="16" y="6"/>
                    </a:lnTo>
                    <a:lnTo>
                      <a:pt x="20" y="6"/>
                    </a:lnTo>
                    <a:lnTo>
                      <a:pt x="20" y="6"/>
                    </a:lnTo>
                    <a:lnTo>
                      <a:pt x="20" y="4"/>
                    </a:lnTo>
                    <a:lnTo>
                      <a:pt x="20" y="4"/>
                    </a:lnTo>
                    <a:lnTo>
                      <a:pt x="14" y="2"/>
                    </a:lnTo>
                    <a:lnTo>
                      <a:pt x="14"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Freeform 398"/>
              <p:cNvSpPr>
                <a:spLocks/>
              </p:cNvSpPr>
              <p:nvPr/>
            </p:nvSpPr>
            <p:spPr bwMode="auto">
              <a:xfrm>
                <a:off x="1300" y="3641"/>
                <a:ext cx="8" cy="6"/>
              </a:xfrm>
              <a:custGeom>
                <a:avLst/>
                <a:gdLst/>
                <a:ahLst/>
                <a:cxnLst>
                  <a:cxn ang="0">
                    <a:pos x="6" y="0"/>
                  </a:cxn>
                  <a:cxn ang="0">
                    <a:pos x="6" y="0"/>
                  </a:cxn>
                  <a:cxn ang="0">
                    <a:pos x="0" y="4"/>
                  </a:cxn>
                  <a:cxn ang="0">
                    <a:pos x="0" y="6"/>
                  </a:cxn>
                  <a:cxn ang="0">
                    <a:pos x="0" y="6"/>
                  </a:cxn>
                  <a:cxn ang="0">
                    <a:pos x="6" y="6"/>
                  </a:cxn>
                  <a:cxn ang="0">
                    <a:pos x="6" y="6"/>
                  </a:cxn>
                  <a:cxn ang="0">
                    <a:pos x="8" y="6"/>
                  </a:cxn>
                  <a:cxn ang="0">
                    <a:pos x="8" y="6"/>
                  </a:cxn>
                  <a:cxn ang="0">
                    <a:pos x="8" y="6"/>
                  </a:cxn>
                  <a:cxn ang="0">
                    <a:pos x="8" y="2"/>
                  </a:cxn>
                  <a:cxn ang="0">
                    <a:pos x="8" y="0"/>
                  </a:cxn>
                  <a:cxn ang="0">
                    <a:pos x="6" y="0"/>
                  </a:cxn>
                  <a:cxn ang="0">
                    <a:pos x="6" y="0"/>
                  </a:cxn>
                </a:cxnLst>
                <a:rect l="0" t="0" r="r" b="b"/>
                <a:pathLst>
                  <a:path w="8" h="6">
                    <a:moveTo>
                      <a:pt x="6" y="0"/>
                    </a:moveTo>
                    <a:lnTo>
                      <a:pt x="6" y="0"/>
                    </a:lnTo>
                    <a:lnTo>
                      <a:pt x="0" y="4"/>
                    </a:lnTo>
                    <a:lnTo>
                      <a:pt x="0" y="6"/>
                    </a:lnTo>
                    <a:lnTo>
                      <a:pt x="0" y="6"/>
                    </a:lnTo>
                    <a:lnTo>
                      <a:pt x="6" y="6"/>
                    </a:lnTo>
                    <a:lnTo>
                      <a:pt x="6" y="6"/>
                    </a:lnTo>
                    <a:lnTo>
                      <a:pt x="8" y="6"/>
                    </a:lnTo>
                    <a:lnTo>
                      <a:pt x="8" y="6"/>
                    </a:lnTo>
                    <a:lnTo>
                      <a:pt x="8" y="6"/>
                    </a:lnTo>
                    <a:lnTo>
                      <a:pt x="8" y="2"/>
                    </a:lnTo>
                    <a:lnTo>
                      <a:pt x="8" y="0"/>
                    </a:lnTo>
                    <a:lnTo>
                      <a:pt x="6" y="0"/>
                    </a:ln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Freeform 399"/>
              <p:cNvSpPr>
                <a:spLocks/>
              </p:cNvSpPr>
              <p:nvPr/>
            </p:nvSpPr>
            <p:spPr bwMode="auto">
              <a:xfrm>
                <a:off x="1238" y="3556"/>
                <a:ext cx="18" cy="32"/>
              </a:xfrm>
              <a:custGeom>
                <a:avLst/>
                <a:gdLst/>
                <a:ahLst/>
                <a:cxnLst>
                  <a:cxn ang="0">
                    <a:pos x="16" y="4"/>
                  </a:cxn>
                  <a:cxn ang="0">
                    <a:pos x="16" y="4"/>
                  </a:cxn>
                  <a:cxn ang="0">
                    <a:pos x="16" y="2"/>
                  </a:cxn>
                  <a:cxn ang="0">
                    <a:pos x="14" y="0"/>
                  </a:cxn>
                  <a:cxn ang="0">
                    <a:pos x="14" y="2"/>
                  </a:cxn>
                  <a:cxn ang="0">
                    <a:pos x="14" y="2"/>
                  </a:cxn>
                  <a:cxn ang="0">
                    <a:pos x="12" y="8"/>
                  </a:cxn>
                  <a:cxn ang="0">
                    <a:pos x="12" y="8"/>
                  </a:cxn>
                  <a:cxn ang="0">
                    <a:pos x="6" y="16"/>
                  </a:cxn>
                  <a:cxn ang="0">
                    <a:pos x="6" y="16"/>
                  </a:cxn>
                  <a:cxn ang="0">
                    <a:pos x="4" y="18"/>
                  </a:cxn>
                  <a:cxn ang="0">
                    <a:pos x="4" y="20"/>
                  </a:cxn>
                  <a:cxn ang="0">
                    <a:pos x="4" y="20"/>
                  </a:cxn>
                  <a:cxn ang="0">
                    <a:pos x="0" y="24"/>
                  </a:cxn>
                  <a:cxn ang="0">
                    <a:pos x="0" y="28"/>
                  </a:cxn>
                  <a:cxn ang="0">
                    <a:pos x="0" y="28"/>
                  </a:cxn>
                  <a:cxn ang="0">
                    <a:pos x="4" y="30"/>
                  </a:cxn>
                  <a:cxn ang="0">
                    <a:pos x="4" y="32"/>
                  </a:cxn>
                  <a:cxn ang="0">
                    <a:pos x="6" y="30"/>
                  </a:cxn>
                  <a:cxn ang="0">
                    <a:pos x="6" y="30"/>
                  </a:cxn>
                  <a:cxn ang="0">
                    <a:pos x="10" y="20"/>
                  </a:cxn>
                  <a:cxn ang="0">
                    <a:pos x="10" y="20"/>
                  </a:cxn>
                  <a:cxn ang="0">
                    <a:pos x="16" y="20"/>
                  </a:cxn>
                  <a:cxn ang="0">
                    <a:pos x="16" y="20"/>
                  </a:cxn>
                  <a:cxn ang="0">
                    <a:pos x="16" y="20"/>
                  </a:cxn>
                  <a:cxn ang="0">
                    <a:pos x="18" y="20"/>
                  </a:cxn>
                  <a:cxn ang="0">
                    <a:pos x="18" y="18"/>
                  </a:cxn>
                  <a:cxn ang="0">
                    <a:pos x="18" y="18"/>
                  </a:cxn>
                  <a:cxn ang="0">
                    <a:pos x="18" y="14"/>
                  </a:cxn>
                  <a:cxn ang="0">
                    <a:pos x="18" y="12"/>
                  </a:cxn>
                  <a:cxn ang="0">
                    <a:pos x="18" y="12"/>
                  </a:cxn>
                  <a:cxn ang="0">
                    <a:pos x="16" y="10"/>
                  </a:cxn>
                  <a:cxn ang="0">
                    <a:pos x="16" y="8"/>
                  </a:cxn>
                  <a:cxn ang="0">
                    <a:pos x="16" y="4"/>
                  </a:cxn>
                  <a:cxn ang="0">
                    <a:pos x="16" y="4"/>
                  </a:cxn>
                </a:cxnLst>
                <a:rect l="0" t="0" r="r" b="b"/>
                <a:pathLst>
                  <a:path w="18" h="32">
                    <a:moveTo>
                      <a:pt x="16" y="4"/>
                    </a:moveTo>
                    <a:lnTo>
                      <a:pt x="16" y="4"/>
                    </a:lnTo>
                    <a:lnTo>
                      <a:pt x="16" y="2"/>
                    </a:lnTo>
                    <a:lnTo>
                      <a:pt x="14" y="0"/>
                    </a:lnTo>
                    <a:lnTo>
                      <a:pt x="14" y="2"/>
                    </a:lnTo>
                    <a:lnTo>
                      <a:pt x="14" y="2"/>
                    </a:lnTo>
                    <a:lnTo>
                      <a:pt x="12" y="8"/>
                    </a:lnTo>
                    <a:lnTo>
                      <a:pt x="12" y="8"/>
                    </a:lnTo>
                    <a:lnTo>
                      <a:pt x="6" y="16"/>
                    </a:lnTo>
                    <a:lnTo>
                      <a:pt x="6" y="16"/>
                    </a:lnTo>
                    <a:lnTo>
                      <a:pt x="4" y="18"/>
                    </a:lnTo>
                    <a:lnTo>
                      <a:pt x="4" y="20"/>
                    </a:lnTo>
                    <a:lnTo>
                      <a:pt x="4" y="20"/>
                    </a:lnTo>
                    <a:lnTo>
                      <a:pt x="0" y="24"/>
                    </a:lnTo>
                    <a:lnTo>
                      <a:pt x="0" y="28"/>
                    </a:lnTo>
                    <a:lnTo>
                      <a:pt x="0" y="28"/>
                    </a:lnTo>
                    <a:lnTo>
                      <a:pt x="4" y="30"/>
                    </a:lnTo>
                    <a:lnTo>
                      <a:pt x="4" y="32"/>
                    </a:lnTo>
                    <a:lnTo>
                      <a:pt x="6" y="30"/>
                    </a:lnTo>
                    <a:lnTo>
                      <a:pt x="6" y="30"/>
                    </a:lnTo>
                    <a:lnTo>
                      <a:pt x="10" y="20"/>
                    </a:lnTo>
                    <a:lnTo>
                      <a:pt x="10" y="20"/>
                    </a:lnTo>
                    <a:lnTo>
                      <a:pt x="16" y="20"/>
                    </a:lnTo>
                    <a:lnTo>
                      <a:pt x="16" y="20"/>
                    </a:lnTo>
                    <a:lnTo>
                      <a:pt x="16" y="20"/>
                    </a:lnTo>
                    <a:lnTo>
                      <a:pt x="18" y="20"/>
                    </a:lnTo>
                    <a:lnTo>
                      <a:pt x="18" y="18"/>
                    </a:lnTo>
                    <a:lnTo>
                      <a:pt x="18" y="18"/>
                    </a:lnTo>
                    <a:lnTo>
                      <a:pt x="18" y="14"/>
                    </a:lnTo>
                    <a:lnTo>
                      <a:pt x="18" y="12"/>
                    </a:lnTo>
                    <a:lnTo>
                      <a:pt x="18" y="12"/>
                    </a:lnTo>
                    <a:lnTo>
                      <a:pt x="16" y="10"/>
                    </a:lnTo>
                    <a:lnTo>
                      <a:pt x="16" y="8"/>
                    </a:lnTo>
                    <a:lnTo>
                      <a:pt x="16" y="4"/>
                    </a:lnTo>
                    <a:lnTo>
                      <a:pt x="1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1" name="Freeform 400"/>
              <p:cNvSpPr>
                <a:spLocks/>
              </p:cNvSpPr>
              <p:nvPr/>
            </p:nvSpPr>
            <p:spPr bwMode="auto">
              <a:xfrm>
                <a:off x="1234" y="3523"/>
                <a:ext cx="14" cy="37"/>
              </a:xfrm>
              <a:custGeom>
                <a:avLst/>
                <a:gdLst/>
                <a:ahLst/>
                <a:cxnLst>
                  <a:cxn ang="0">
                    <a:pos x="12" y="27"/>
                  </a:cxn>
                  <a:cxn ang="0">
                    <a:pos x="12" y="27"/>
                  </a:cxn>
                  <a:cxn ang="0">
                    <a:pos x="14" y="21"/>
                  </a:cxn>
                  <a:cxn ang="0">
                    <a:pos x="14" y="17"/>
                  </a:cxn>
                  <a:cxn ang="0">
                    <a:pos x="14" y="17"/>
                  </a:cxn>
                  <a:cxn ang="0">
                    <a:pos x="12" y="14"/>
                  </a:cxn>
                  <a:cxn ang="0">
                    <a:pos x="12" y="12"/>
                  </a:cxn>
                  <a:cxn ang="0">
                    <a:pos x="12" y="12"/>
                  </a:cxn>
                  <a:cxn ang="0">
                    <a:pos x="12" y="6"/>
                  </a:cxn>
                  <a:cxn ang="0">
                    <a:pos x="10" y="0"/>
                  </a:cxn>
                  <a:cxn ang="0">
                    <a:pos x="10" y="0"/>
                  </a:cxn>
                  <a:cxn ang="0">
                    <a:pos x="8" y="0"/>
                  </a:cxn>
                  <a:cxn ang="0">
                    <a:pos x="8" y="4"/>
                  </a:cxn>
                  <a:cxn ang="0">
                    <a:pos x="6" y="10"/>
                  </a:cxn>
                  <a:cxn ang="0">
                    <a:pos x="8" y="12"/>
                  </a:cxn>
                  <a:cxn ang="0">
                    <a:pos x="8" y="14"/>
                  </a:cxn>
                  <a:cxn ang="0">
                    <a:pos x="8" y="14"/>
                  </a:cxn>
                  <a:cxn ang="0">
                    <a:pos x="6" y="14"/>
                  </a:cxn>
                  <a:cxn ang="0">
                    <a:pos x="4" y="17"/>
                  </a:cxn>
                  <a:cxn ang="0">
                    <a:pos x="4" y="17"/>
                  </a:cxn>
                  <a:cxn ang="0">
                    <a:pos x="4" y="19"/>
                  </a:cxn>
                  <a:cxn ang="0">
                    <a:pos x="4" y="19"/>
                  </a:cxn>
                  <a:cxn ang="0">
                    <a:pos x="6" y="21"/>
                  </a:cxn>
                  <a:cxn ang="0">
                    <a:pos x="6" y="21"/>
                  </a:cxn>
                  <a:cxn ang="0">
                    <a:pos x="6" y="27"/>
                  </a:cxn>
                  <a:cxn ang="0">
                    <a:pos x="4" y="29"/>
                  </a:cxn>
                  <a:cxn ang="0">
                    <a:pos x="4" y="29"/>
                  </a:cxn>
                  <a:cxn ang="0">
                    <a:pos x="2" y="31"/>
                  </a:cxn>
                  <a:cxn ang="0">
                    <a:pos x="2" y="31"/>
                  </a:cxn>
                  <a:cxn ang="0">
                    <a:pos x="0" y="33"/>
                  </a:cxn>
                  <a:cxn ang="0">
                    <a:pos x="0" y="35"/>
                  </a:cxn>
                  <a:cxn ang="0">
                    <a:pos x="2" y="37"/>
                  </a:cxn>
                  <a:cxn ang="0">
                    <a:pos x="6" y="37"/>
                  </a:cxn>
                  <a:cxn ang="0">
                    <a:pos x="6" y="37"/>
                  </a:cxn>
                  <a:cxn ang="0">
                    <a:pos x="8" y="35"/>
                  </a:cxn>
                  <a:cxn ang="0">
                    <a:pos x="10" y="31"/>
                  </a:cxn>
                  <a:cxn ang="0">
                    <a:pos x="12" y="27"/>
                  </a:cxn>
                  <a:cxn ang="0">
                    <a:pos x="12" y="27"/>
                  </a:cxn>
                </a:cxnLst>
                <a:rect l="0" t="0" r="r" b="b"/>
                <a:pathLst>
                  <a:path w="14" h="37">
                    <a:moveTo>
                      <a:pt x="12" y="27"/>
                    </a:moveTo>
                    <a:lnTo>
                      <a:pt x="12" y="27"/>
                    </a:lnTo>
                    <a:lnTo>
                      <a:pt x="14" y="21"/>
                    </a:lnTo>
                    <a:lnTo>
                      <a:pt x="14" y="17"/>
                    </a:lnTo>
                    <a:lnTo>
                      <a:pt x="14" y="17"/>
                    </a:lnTo>
                    <a:lnTo>
                      <a:pt x="12" y="14"/>
                    </a:lnTo>
                    <a:lnTo>
                      <a:pt x="12" y="12"/>
                    </a:lnTo>
                    <a:lnTo>
                      <a:pt x="12" y="12"/>
                    </a:lnTo>
                    <a:lnTo>
                      <a:pt x="12" y="6"/>
                    </a:lnTo>
                    <a:lnTo>
                      <a:pt x="10" y="0"/>
                    </a:lnTo>
                    <a:lnTo>
                      <a:pt x="10" y="0"/>
                    </a:lnTo>
                    <a:lnTo>
                      <a:pt x="8" y="0"/>
                    </a:lnTo>
                    <a:lnTo>
                      <a:pt x="8" y="4"/>
                    </a:lnTo>
                    <a:lnTo>
                      <a:pt x="6" y="10"/>
                    </a:lnTo>
                    <a:lnTo>
                      <a:pt x="8" y="12"/>
                    </a:lnTo>
                    <a:lnTo>
                      <a:pt x="8" y="14"/>
                    </a:lnTo>
                    <a:lnTo>
                      <a:pt x="8" y="14"/>
                    </a:lnTo>
                    <a:lnTo>
                      <a:pt x="6" y="14"/>
                    </a:lnTo>
                    <a:lnTo>
                      <a:pt x="4" y="17"/>
                    </a:lnTo>
                    <a:lnTo>
                      <a:pt x="4" y="17"/>
                    </a:lnTo>
                    <a:lnTo>
                      <a:pt x="4" y="19"/>
                    </a:lnTo>
                    <a:lnTo>
                      <a:pt x="4" y="19"/>
                    </a:lnTo>
                    <a:lnTo>
                      <a:pt x="6" y="21"/>
                    </a:lnTo>
                    <a:lnTo>
                      <a:pt x="6" y="21"/>
                    </a:lnTo>
                    <a:lnTo>
                      <a:pt x="6" y="27"/>
                    </a:lnTo>
                    <a:lnTo>
                      <a:pt x="4" y="29"/>
                    </a:lnTo>
                    <a:lnTo>
                      <a:pt x="4" y="29"/>
                    </a:lnTo>
                    <a:lnTo>
                      <a:pt x="2" y="31"/>
                    </a:lnTo>
                    <a:lnTo>
                      <a:pt x="2" y="31"/>
                    </a:lnTo>
                    <a:lnTo>
                      <a:pt x="0" y="33"/>
                    </a:lnTo>
                    <a:lnTo>
                      <a:pt x="0" y="35"/>
                    </a:lnTo>
                    <a:lnTo>
                      <a:pt x="2" y="37"/>
                    </a:lnTo>
                    <a:lnTo>
                      <a:pt x="6" y="37"/>
                    </a:lnTo>
                    <a:lnTo>
                      <a:pt x="6" y="37"/>
                    </a:lnTo>
                    <a:lnTo>
                      <a:pt x="8" y="35"/>
                    </a:lnTo>
                    <a:lnTo>
                      <a:pt x="10" y="31"/>
                    </a:lnTo>
                    <a:lnTo>
                      <a:pt x="12" y="27"/>
                    </a:lnTo>
                    <a:lnTo>
                      <a:pt x="12"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Freeform 401"/>
              <p:cNvSpPr>
                <a:spLocks/>
              </p:cNvSpPr>
              <p:nvPr/>
            </p:nvSpPr>
            <p:spPr bwMode="auto">
              <a:xfrm>
                <a:off x="2390" y="1490"/>
                <a:ext cx="81" cy="89"/>
              </a:xfrm>
              <a:custGeom>
                <a:avLst/>
                <a:gdLst/>
                <a:ahLst/>
                <a:cxnLst>
                  <a:cxn ang="0">
                    <a:pos x="2" y="79"/>
                  </a:cxn>
                  <a:cxn ang="0">
                    <a:pos x="12" y="89"/>
                  </a:cxn>
                  <a:cxn ang="0">
                    <a:pos x="14" y="89"/>
                  </a:cxn>
                  <a:cxn ang="0">
                    <a:pos x="22" y="87"/>
                  </a:cxn>
                  <a:cxn ang="0">
                    <a:pos x="28" y="83"/>
                  </a:cxn>
                  <a:cxn ang="0">
                    <a:pos x="32" y="83"/>
                  </a:cxn>
                  <a:cxn ang="0">
                    <a:pos x="36" y="83"/>
                  </a:cxn>
                  <a:cxn ang="0">
                    <a:pos x="38" y="79"/>
                  </a:cxn>
                  <a:cxn ang="0">
                    <a:pos x="40" y="77"/>
                  </a:cxn>
                  <a:cxn ang="0">
                    <a:pos x="53" y="75"/>
                  </a:cxn>
                  <a:cxn ang="0">
                    <a:pos x="63" y="71"/>
                  </a:cxn>
                  <a:cxn ang="0">
                    <a:pos x="67" y="71"/>
                  </a:cxn>
                  <a:cxn ang="0">
                    <a:pos x="69" y="69"/>
                  </a:cxn>
                  <a:cxn ang="0">
                    <a:pos x="67" y="58"/>
                  </a:cxn>
                  <a:cxn ang="0">
                    <a:pos x="71" y="56"/>
                  </a:cxn>
                  <a:cxn ang="0">
                    <a:pos x="73" y="52"/>
                  </a:cxn>
                  <a:cxn ang="0">
                    <a:pos x="71" y="44"/>
                  </a:cxn>
                  <a:cxn ang="0">
                    <a:pos x="69" y="42"/>
                  </a:cxn>
                  <a:cxn ang="0">
                    <a:pos x="67" y="38"/>
                  </a:cxn>
                  <a:cxn ang="0">
                    <a:pos x="69" y="26"/>
                  </a:cxn>
                  <a:cxn ang="0">
                    <a:pos x="75" y="26"/>
                  </a:cxn>
                  <a:cxn ang="0">
                    <a:pos x="79" y="24"/>
                  </a:cxn>
                  <a:cxn ang="0">
                    <a:pos x="81" y="22"/>
                  </a:cxn>
                  <a:cxn ang="0">
                    <a:pos x="77" y="12"/>
                  </a:cxn>
                  <a:cxn ang="0">
                    <a:pos x="73" y="8"/>
                  </a:cxn>
                  <a:cxn ang="0">
                    <a:pos x="71" y="4"/>
                  </a:cxn>
                  <a:cxn ang="0">
                    <a:pos x="59" y="0"/>
                  </a:cxn>
                  <a:cxn ang="0">
                    <a:pos x="53" y="2"/>
                  </a:cxn>
                  <a:cxn ang="0">
                    <a:pos x="44" y="2"/>
                  </a:cxn>
                  <a:cxn ang="0">
                    <a:pos x="38" y="2"/>
                  </a:cxn>
                  <a:cxn ang="0">
                    <a:pos x="30" y="8"/>
                  </a:cxn>
                  <a:cxn ang="0">
                    <a:pos x="32" y="12"/>
                  </a:cxn>
                  <a:cxn ang="0">
                    <a:pos x="32" y="18"/>
                  </a:cxn>
                  <a:cxn ang="0">
                    <a:pos x="30" y="22"/>
                  </a:cxn>
                  <a:cxn ang="0">
                    <a:pos x="24" y="24"/>
                  </a:cxn>
                  <a:cxn ang="0">
                    <a:pos x="14" y="26"/>
                  </a:cxn>
                  <a:cxn ang="0">
                    <a:pos x="12" y="24"/>
                  </a:cxn>
                  <a:cxn ang="0">
                    <a:pos x="10" y="22"/>
                  </a:cxn>
                  <a:cxn ang="0">
                    <a:pos x="8" y="22"/>
                  </a:cxn>
                  <a:cxn ang="0">
                    <a:pos x="2" y="26"/>
                  </a:cxn>
                  <a:cxn ang="0">
                    <a:pos x="6" y="32"/>
                  </a:cxn>
                  <a:cxn ang="0">
                    <a:pos x="10" y="42"/>
                  </a:cxn>
                  <a:cxn ang="0">
                    <a:pos x="12" y="46"/>
                  </a:cxn>
                  <a:cxn ang="0">
                    <a:pos x="18" y="50"/>
                  </a:cxn>
                  <a:cxn ang="0">
                    <a:pos x="22" y="48"/>
                  </a:cxn>
                  <a:cxn ang="0">
                    <a:pos x="22" y="56"/>
                  </a:cxn>
                  <a:cxn ang="0">
                    <a:pos x="18" y="60"/>
                  </a:cxn>
                  <a:cxn ang="0">
                    <a:pos x="12" y="62"/>
                  </a:cxn>
                  <a:cxn ang="0">
                    <a:pos x="8" y="62"/>
                  </a:cxn>
                  <a:cxn ang="0">
                    <a:pos x="8" y="64"/>
                  </a:cxn>
                  <a:cxn ang="0">
                    <a:pos x="6" y="73"/>
                  </a:cxn>
                  <a:cxn ang="0">
                    <a:pos x="2" y="73"/>
                  </a:cxn>
                  <a:cxn ang="0">
                    <a:pos x="0" y="75"/>
                  </a:cxn>
                  <a:cxn ang="0">
                    <a:pos x="0" y="77"/>
                  </a:cxn>
                  <a:cxn ang="0">
                    <a:pos x="2" y="79"/>
                  </a:cxn>
                </a:cxnLst>
                <a:rect l="0" t="0" r="r" b="b"/>
                <a:pathLst>
                  <a:path w="81" h="89">
                    <a:moveTo>
                      <a:pt x="2" y="79"/>
                    </a:moveTo>
                    <a:lnTo>
                      <a:pt x="2" y="79"/>
                    </a:lnTo>
                    <a:lnTo>
                      <a:pt x="8" y="85"/>
                    </a:lnTo>
                    <a:lnTo>
                      <a:pt x="12" y="89"/>
                    </a:lnTo>
                    <a:lnTo>
                      <a:pt x="14" y="89"/>
                    </a:lnTo>
                    <a:lnTo>
                      <a:pt x="14" y="89"/>
                    </a:lnTo>
                    <a:lnTo>
                      <a:pt x="18" y="89"/>
                    </a:lnTo>
                    <a:lnTo>
                      <a:pt x="22" y="87"/>
                    </a:lnTo>
                    <a:lnTo>
                      <a:pt x="22" y="87"/>
                    </a:lnTo>
                    <a:lnTo>
                      <a:pt x="28" y="83"/>
                    </a:lnTo>
                    <a:lnTo>
                      <a:pt x="32" y="83"/>
                    </a:lnTo>
                    <a:lnTo>
                      <a:pt x="32" y="83"/>
                    </a:lnTo>
                    <a:lnTo>
                      <a:pt x="34" y="83"/>
                    </a:lnTo>
                    <a:lnTo>
                      <a:pt x="36" y="83"/>
                    </a:lnTo>
                    <a:lnTo>
                      <a:pt x="36" y="83"/>
                    </a:lnTo>
                    <a:lnTo>
                      <a:pt x="38" y="79"/>
                    </a:lnTo>
                    <a:lnTo>
                      <a:pt x="40" y="77"/>
                    </a:lnTo>
                    <a:lnTo>
                      <a:pt x="40" y="77"/>
                    </a:lnTo>
                    <a:lnTo>
                      <a:pt x="53" y="75"/>
                    </a:lnTo>
                    <a:lnTo>
                      <a:pt x="53" y="75"/>
                    </a:lnTo>
                    <a:lnTo>
                      <a:pt x="63" y="71"/>
                    </a:lnTo>
                    <a:lnTo>
                      <a:pt x="63" y="71"/>
                    </a:lnTo>
                    <a:lnTo>
                      <a:pt x="65" y="71"/>
                    </a:lnTo>
                    <a:lnTo>
                      <a:pt x="67" y="71"/>
                    </a:lnTo>
                    <a:lnTo>
                      <a:pt x="69" y="69"/>
                    </a:lnTo>
                    <a:lnTo>
                      <a:pt x="69" y="69"/>
                    </a:lnTo>
                    <a:lnTo>
                      <a:pt x="67" y="62"/>
                    </a:lnTo>
                    <a:lnTo>
                      <a:pt x="67" y="58"/>
                    </a:lnTo>
                    <a:lnTo>
                      <a:pt x="67" y="58"/>
                    </a:lnTo>
                    <a:lnTo>
                      <a:pt x="71" y="56"/>
                    </a:lnTo>
                    <a:lnTo>
                      <a:pt x="73" y="52"/>
                    </a:lnTo>
                    <a:lnTo>
                      <a:pt x="73" y="52"/>
                    </a:lnTo>
                    <a:lnTo>
                      <a:pt x="73" y="46"/>
                    </a:lnTo>
                    <a:lnTo>
                      <a:pt x="71" y="44"/>
                    </a:lnTo>
                    <a:lnTo>
                      <a:pt x="71" y="44"/>
                    </a:lnTo>
                    <a:lnTo>
                      <a:pt x="69" y="42"/>
                    </a:lnTo>
                    <a:lnTo>
                      <a:pt x="67" y="38"/>
                    </a:lnTo>
                    <a:lnTo>
                      <a:pt x="67" y="38"/>
                    </a:lnTo>
                    <a:lnTo>
                      <a:pt x="67" y="30"/>
                    </a:lnTo>
                    <a:lnTo>
                      <a:pt x="69" y="26"/>
                    </a:lnTo>
                    <a:lnTo>
                      <a:pt x="69" y="26"/>
                    </a:lnTo>
                    <a:lnTo>
                      <a:pt x="75" y="26"/>
                    </a:lnTo>
                    <a:lnTo>
                      <a:pt x="75" y="26"/>
                    </a:lnTo>
                    <a:lnTo>
                      <a:pt x="79" y="24"/>
                    </a:lnTo>
                    <a:lnTo>
                      <a:pt x="81" y="22"/>
                    </a:lnTo>
                    <a:lnTo>
                      <a:pt x="81" y="22"/>
                    </a:lnTo>
                    <a:lnTo>
                      <a:pt x="79" y="18"/>
                    </a:lnTo>
                    <a:lnTo>
                      <a:pt x="77" y="12"/>
                    </a:lnTo>
                    <a:lnTo>
                      <a:pt x="77" y="12"/>
                    </a:lnTo>
                    <a:lnTo>
                      <a:pt x="73" y="8"/>
                    </a:lnTo>
                    <a:lnTo>
                      <a:pt x="71" y="4"/>
                    </a:lnTo>
                    <a:lnTo>
                      <a:pt x="71" y="4"/>
                    </a:lnTo>
                    <a:lnTo>
                      <a:pt x="65" y="2"/>
                    </a:lnTo>
                    <a:lnTo>
                      <a:pt x="59" y="0"/>
                    </a:lnTo>
                    <a:lnTo>
                      <a:pt x="59" y="0"/>
                    </a:lnTo>
                    <a:lnTo>
                      <a:pt x="53" y="2"/>
                    </a:lnTo>
                    <a:lnTo>
                      <a:pt x="53" y="2"/>
                    </a:lnTo>
                    <a:lnTo>
                      <a:pt x="44" y="2"/>
                    </a:lnTo>
                    <a:lnTo>
                      <a:pt x="38" y="2"/>
                    </a:lnTo>
                    <a:lnTo>
                      <a:pt x="38" y="2"/>
                    </a:lnTo>
                    <a:lnTo>
                      <a:pt x="34" y="4"/>
                    </a:lnTo>
                    <a:lnTo>
                      <a:pt x="30" y="8"/>
                    </a:lnTo>
                    <a:lnTo>
                      <a:pt x="30" y="8"/>
                    </a:lnTo>
                    <a:lnTo>
                      <a:pt x="32" y="12"/>
                    </a:lnTo>
                    <a:lnTo>
                      <a:pt x="32" y="12"/>
                    </a:lnTo>
                    <a:lnTo>
                      <a:pt x="32" y="18"/>
                    </a:lnTo>
                    <a:lnTo>
                      <a:pt x="30" y="22"/>
                    </a:lnTo>
                    <a:lnTo>
                      <a:pt x="30" y="22"/>
                    </a:lnTo>
                    <a:lnTo>
                      <a:pt x="24" y="24"/>
                    </a:lnTo>
                    <a:lnTo>
                      <a:pt x="24" y="24"/>
                    </a:lnTo>
                    <a:lnTo>
                      <a:pt x="18" y="26"/>
                    </a:lnTo>
                    <a:lnTo>
                      <a:pt x="14" y="26"/>
                    </a:lnTo>
                    <a:lnTo>
                      <a:pt x="14" y="26"/>
                    </a:lnTo>
                    <a:lnTo>
                      <a:pt x="12" y="24"/>
                    </a:lnTo>
                    <a:lnTo>
                      <a:pt x="10" y="22"/>
                    </a:lnTo>
                    <a:lnTo>
                      <a:pt x="10" y="22"/>
                    </a:lnTo>
                    <a:lnTo>
                      <a:pt x="8" y="22"/>
                    </a:lnTo>
                    <a:lnTo>
                      <a:pt x="8" y="22"/>
                    </a:lnTo>
                    <a:lnTo>
                      <a:pt x="4" y="24"/>
                    </a:lnTo>
                    <a:lnTo>
                      <a:pt x="2" y="26"/>
                    </a:lnTo>
                    <a:lnTo>
                      <a:pt x="2" y="26"/>
                    </a:lnTo>
                    <a:lnTo>
                      <a:pt x="6" y="32"/>
                    </a:lnTo>
                    <a:lnTo>
                      <a:pt x="6" y="32"/>
                    </a:lnTo>
                    <a:lnTo>
                      <a:pt x="10" y="42"/>
                    </a:lnTo>
                    <a:lnTo>
                      <a:pt x="10" y="42"/>
                    </a:lnTo>
                    <a:lnTo>
                      <a:pt x="12" y="46"/>
                    </a:lnTo>
                    <a:lnTo>
                      <a:pt x="12" y="46"/>
                    </a:lnTo>
                    <a:lnTo>
                      <a:pt x="18" y="50"/>
                    </a:lnTo>
                    <a:lnTo>
                      <a:pt x="22" y="48"/>
                    </a:lnTo>
                    <a:lnTo>
                      <a:pt x="22" y="48"/>
                    </a:lnTo>
                    <a:lnTo>
                      <a:pt x="22" y="56"/>
                    </a:lnTo>
                    <a:lnTo>
                      <a:pt x="22" y="56"/>
                    </a:lnTo>
                    <a:lnTo>
                      <a:pt x="20" y="58"/>
                    </a:lnTo>
                    <a:lnTo>
                      <a:pt x="18" y="60"/>
                    </a:lnTo>
                    <a:lnTo>
                      <a:pt x="18" y="60"/>
                    </a:lnTo>
                    <a:lnTo>
                      <a:pt x="12" y="62"/>
                    </a:lnTo>
                    <a:lnTo>
                      <a:pt x="12" y="62"/>
                    </a:lnTo>
                    <a:lnTo>
                      <a:pt x="8" y="62"/>
                    </a:lnTo>
                    <a:lnTo>
                      <a:pt x="8" y="64"/>
                    </a:lnTo>
                    <a:lnTo>
                      <a:pt x="8" y="64"/>
                    </a:lnTo>
                    <a:lnTo>
                      <a:pt x="8" y="69"/>
                    </a:lnTo>
                    <a:lnTo>
                      <a:pt x="6" y="73"/>
                    </a:lnTo>
                    <a:lnTo>
                      <a:pt x="6" y="73"/>
                    </a:lnTo>
                    <a:lnTo>
                      <a:pt x="2" y="73"/>
                    </a:lnTo>
                    <a:lnTo>
                      <a:pt x="0" y="75"/>
                    </a:lnTo>
                    <a:lnTo>
                      <a:pt x="0" y="75"/>
                    </a:lnTo>
                    <a:lnTo>
                      <a:pt x="0" y="75"/>
                    </a:lnTo>
                    <a:lnTo>
                      <a:pt x="0" y="77"/>
                    </a:lnTo>
                    <a:lnTo>
                      <a:pt x="2" y="79"/>
                    </a:lnTo>
                    <a:lnTo>
                      <a:pt x="2" y="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3" name="Freeform 402"/>
              <p:cNvSpPr>
                <a:spLocks/>
              </p:cNvSpPr>
              <p:nvPr/>
            </p:nvSpPr>
            <p:spPr bwMode="auto">
              <a:xfrm>
                <a:off x="2455" y="1403"/>
                <a:ext cx="145" cy="210"/>
              </a:xfrm>
              <a:custGeom>
                <a:avLst/>
                <a:gdLst/>
                <a:ahLst/>
                <a:cxnLst>
                  <a:cxn ang="0">
                    <a:pos x="6" y="32"/>
                  </a:cxn>
                  <a:cxn ang="0">
                    <a:pos x="14" y="42"/>
                  </a:cxn>
                  <a:cxn ang="0">
                    <a:pos x="8" y="52"/>
                  </a:cxn>
                  <a:cxn ang="0">
                    <a:pos x="16" y="60"/>
                  </a:cxn>
                  <a:cxn ang="0">
                    <a:pos x="24" y="67"/>
                  </a:cxn>
                  <a:cxn ang="0">
                    <a:pos x="22" y="73"/>
                  </a:cxn>
                  <a:cxn ang="0">
                    <a:pos x="32" y="75"/>
                  </a:cxn>
                  <a:cxn ang="0">
                    <a:pos x="34" y="79"/>
                  </a:cxn>
                  <a:cxn ang="0">
                    <a:pos x="26" y="83"/>
                  </a:cxn>
                  <a:cxn ang="0">
                    <a:pos x="30" y="95"/>
                  </a:cxn>
                  <a:cxn ang="0">
                    <a:pos x="44" y="99"/>
                  </a:cxn>
                  <a:cxn ang="0">
                    <a:pos x="60" y="95"/>
                  </a:cxn>
                  <a:cxn ang="0">
                    <a:pos x="56" y="105"/>
                  </a:cxn>
                  <a:cxn ang="0">
                    <a:pos x="66" y="113"/>
                  </a:cxn>
                  <a:cxn ang="0">
                    <a:pos x="64" y="127"/>
                  </a:cxn>
                  <a:cxn ang="0">
                    <a:pos x="50" y="133"/>
                  </a:cxn>
                  <a:cxn ang="0">
                    <a:pos x="36" y="141"/>
                  </a:cxn>
                  <a:cxn ang="0">
                    <a:pos x="50" y="145"/>
                  </a:cxn>
                  <a:cxn ang="0">
                    <a:pos x="42" y="153"/>
                  </a:cxn>
                  <a:cxn ang="0">
                    <a:pos x="30" y="162"/>
                  </a:cxn>
                  <a:cxn ang="0">
                    <a:pos x="30" y="172"/>
                  </a:cxn>
                  <a:cxn ang="0">
                    <a:pos x="42" y="172"/>
                  </a:cxn>
                  <a:cxn ang="0">
                    <a:pos x="54" y="178"/>
                  </a:cxn>
                  <a:cxn ang="0">
                    <a:pos x="58" y="178"/>
                  </a:cxn>
                  <a:cxn ang="0">
                    <a:pos x="44" y="184"/>
                  </a:cxn>
                  <a:cxn ang="0">
                    <a:pos x="34" y="192"/>
                  </a:cxn>
                  <a:cxn ang="0">
                    <a:pos x="16" y="206"/>
                  </a:cxn>
                  <a:cxn ang="0">
                    <a:pos x="20" y="210"/>
                  </a:cxn>
                  <a:cxn ang="0">
                    <a:pos x="38" y="204"/>
                  </a:cxn>
                  <a:cxn ang="0">
                    <a:pos x="54" y="198"/>
                  </a:cxn>
                  <a:cxn ang="0">
                    <a:pos x="74" y="190"/>
                  </a:cxn>
                  <a:cxn ang="0">
                    <a:pos x="81" y="194"/>
                  </a:cxn>
                  <a:cxn ang="0">
                    <a:pos x="95" y="190"/>
                  </a:cxn>
                  <a:cxn ang="0">
                    <a:pos x="133" y="190"/>
                  </a:cxn>
                  <a:cxn ang="0">
                    <a:pos x="137" y="180"/>
                  </a:cxn>
                  <a:cxn ang="0">
                    <a:pos x="129" y="174"/>
                  </a:cxn>
                  <a:cxn ang="0">
                    <a:pos x="141" y="164"/>
                  </a:cxn>
                  <a:cxn ang="0">
                    <a:pos x="139" y="143"/>
                  </a:cxn>
                  <a:cxn ang="0">
                    <a:pos x="125" y="149"/>
                  </a:cxn>
                  <a:cxn ang="0">
                    <a:pos x="117" y="139"/>
                  </a:cxn>
                  <a:cxn ang="0">
                    <a:pos x="113" y="127"/>
                  </a:cxn>
                  <a:cxn ang="0">
                    <a:pos x="109" y="117"/>
                  </a:cxn>
                  <a:cxn ang="0">
                    <a:pos x="101" y="105"/>
                  </a:cxn>
                  <a:cxn ang="0">
                    <a:pos x="87" y="87"/>
                  </a:cxn>
                  <a:cxn ang="0">
                    <a:pos x="74" y="77"/>
                  </a:cxn>
                  <a:cxn ang="0">
                    <a:pos x="60" y="73"/>
                  </a:cxn>
                  <a:cxn ang="0">
                    <a:pos x="54" y="67"/>
                  </a:cxn>
                  <a:cxn ang="0">
                    <a:pos x="72" y="46"/>
                  </a:cxn>
                  <a:cxn ang="0">
                    <a:pos x="81" y="28"/>
                  </a:cxn>
                  <a:cxn ang="0">
                    <a:pos x="60" y="24"/>
                  </a:cxn>
                  <a:cxn ang="0">
                    <a:pos x="40" y="22"/>
                  </a:cxn>
                  <a:cxn ang="0">
                    <a:pos x="48" y="14"/>
                  </a:cxn>
                  <a:cxn ang="0">
                    <a:pos x="60" y="0"/>
                  </a:cxn>
                  <a:cxn ang="0">
                    <a:pos x="24" y="6"/>
                  </a:cxn>
                  <a:cxn ang="0">
                    <a:pos x="14" y="22"/>
                  </a:cxn>
                  <a:cxn ang="0">
                    <a:pos x="2" y="26"/>
                  </a:cxn>
                </a:cxnLst>
                <a:rect l="0" t="0" r="r" b="b"/>
                <a:pathLst>
                  <a:path w="145" h="210">
                    <a:moveTo>
                      <a:pt x="0" y="28"/>
                    </a:moveTo>
                    <a:lnTo>
                      <a:pt x="0" y="28"/>
                    </a:lnTo>
                    <a:lnTo>
                      <a:pt x="2" y="32"/>
                    </a:lnTo>
                    <a:lnTo>
                      <a:pt x="6" y="32"/>
                    </a:lnTo>
                    <a:lnTo>
                      <a:pt x="6" y="32"/>
                    </a:lnTo>
                    <a:lnTo>
                      <a:pt x="12" y="32"/>
                    </a:lnTo>
                    <a:lnTo>
                      <a:pt x="16" y="38"/>
                    </a:lnTo>
                    <a:lnTo>
                      <a:pt x="16" y="38"/>
                    </a:lnTo>
                    <a:lnTo>
                      <a:pt x="16" y="40"/>
                    </a:lnTo>
                    <a:lnTo>
                      <a:pt x="14" y="42"/>
                    </a:lnTo>
                    <a:lnTo>
                      <a:pt x="14" y="42"/>
                    </a:lnTo>
                    <a:lnTo>
                      <a:pt x="12" y="46"/>
                    </a:lnTo>
                    <a:lnTo>
                      <a:pt x="12" y="46"/>
                    </a:lnTo>
                    <a:lnTo>
                      <a:pt x="8" y="48"/>
                    </a:lnTo>
                    <a:lnTo>
                      <a:pt x="8" y="52"/>
                    </a:lnTo>
                    <a:lnTo>
                      <a:pt x="8" y="52"/>
                    </a:lnTo>
                    <a:lnTo>
                      <a:pt x="8" y="58"/>
                    </a:lnTo>
                    <a:lnTo>
                      <a:pt x="10" y="60"/>
                    </a:lnTo>
                    <a:lnTo>
                      <a:pt x="10" y="60"/>
                    </a:lnTo>
                    <a:lnTo>
                      <a:pt x="16" y="60"/>
                    </a:lnTo>
                    <a:lnTo>
                      <a:pt x="20" y="60"/>
                    </a:lnTo>
                    <a:lnTo>
                      <a:pt x="20" y="60"/>
                    </a:lnTo>
                    <a:lnTo>
                      <a:pt x="22" y="63"/>
                    </a:lnTo>
                    <a:lnTo>
                      <a:pt x="24" y="67"/>
                    </a:lnTo>
                    <a:lnTo>
                      <a:pt x="24" y="67"/>
                    </a:lnTo>
                    <a:lnTo>
                      <a:pt x="20" y="69"/>
                    </a:lnTo>
                    <a:lnTo>
                      <a:pt x="18" y="69"/>
                    </a:lnTo>
                    <a:lnTo>
                      <a:pt x="18" y="71"/>
                    </a:lnTo>
                    <a:lnTo>
                      <a:pt x="18" y="71"/>
                    </a:lnTo>
                    <a:lnTo>
                      <a:pt x="22" y="73"/>
                    </a:lnTo>
                    <a:lnTo>
                      <a:pt x="24" y="75"/>
                    </a:lnTo>
                    <a:lnTo>
                      <a:pt x="30" y="75"/>
                    </a:lnTo>
                    <a:lnTo>
                      <a:pt x="30" y="75"/>
                    </a:lnTo>
                    <a:lnTo>
                      <a:pt x="32" y="75"/>
                    </a:lnTo>
                    <a:lnTo>
                      <a:pt x="32" y="75"/>
                    </a:lnTo>
                    <a:lnTo>
                      <a:pt x="32" y="75"/>
                    </a:lnTo>
                    <a:lnTo>
                      <a:pt x="34" y="77"/>
                    </a:lnTo>
                    <a:lnTo>
                      <a:pt x="34" y="77"/>
                    </a:lnTo>
                    <a:lnTo>
                      <a:pt x="34" y="79"/>
                    </a:lnTo>
                    <a:lnTo>
                      <a:pt x="34" y="79"/>
                    </a:lnTo>
                    <a:lnTo>
                      <a:pt x="34" y="81"/>
                    </a:lnTo>
                    <a:lnTo>
                      <a:pt x="30" y="83"/>
                    </a:lnTo>
                    <a:lnTo>
                      <a:pt x="30" y="83"/>
                    </a:lnTo>
                    <a:lnTo>
                      <a:pt x="28" y="85"/>
                    </a:lnTo>
                    <a:lnTo>
                      <a:pt x="26" y="83"/>
                    </a:lnTo>
                    <a:lnTo>
                      <a:pt x="26" y="85"/>
                    </a:lnTo>
                    <a:lnTo>
                      <a:pt x="26" y="87"/>
                    </a:lnTo>
                    <a:lnTo>
                      <a:pt x="26" y="87"/>
                    </a:lnTo>
                    <a:lnTo>
                      <a:pt x="28" y="91"/>
                    </a:lnTo>
                    <a:lnTo>
                      <a:pt x="30" y="95"/>
                    </a:lnTo>
                    <a:lnTo>
                      <a:pt x="36" y="97"/>
                    </a:lnTo>
                    <a:lnTo>
                      <a:pt x="36" y="97"/>
                    </a:lnTo>
                    <a:lnTo>
                      <a:pt x="42" y="99"/>
                    </a:lnTo>
                    <a:lnTo>
                      <a:pt x="44" y="99"/>
                    </a:lnTo>
                    <a:lnTo>
                      <a:pt x="44" y="99"/>
                    </a:lnTo>
                    <a:lnTo>
                      <a:pt x="52" y="91"/>
                    </a:lnTo>
                    <a:lnTo>
                      <a:pt x="52" y="91"/>
                    </a:lnTo>
                    <a:lnTo>
                      <a:pt x="56" y="91"/>
                    </a:lnTo>
                    <a:lnTo>
                      <a:pt x="58" y="93"/>
                    </a:lnTo>
                    <a:lnTo>
                      <a:pt x="60" y="95"/>
                    </a:lnTo>
                    <a:lnTo>
                      <a:pt x="60" y="95"/>
                    </a:lnTo>
                    <a:lnTo>
                      <a:pt x="58" y="99"/>
                    </a:lnTo>
                    <a:lnTo>
                      <a:pt x="58" y="101"/>
                    </a:lnTo>
                    <a:lnTo>
                      <a:pt x="58" y="101"/>
                    </a:lnTo>
                    <a:lnTo>
                      <a:pt x="56" y="105"/>
                    </a:lnTo>
                    <a:lnTo>
                      <a:pt x="58" y="107"/>
                    </a:lnTo>
                    <a:lnTo>
                      <a:pt x="58" y="107"/>
                    </a:lnTo>
                    <a:lnTo>
                      <a:pt x="62" y="111"/>
                    </a:lnTo>
                    <a:lnTo>
                      <a:pt x="64" y="111"/>
                    </a:lnTo>
                    <a:lnTo>
                      <a:pt x="66" y="113"/>
                    </a:lnTo>
                    <a:lnTo>
                      <a:pt x="66" y="113"/>
                    </a:lnTo>
                    <a:lnTo>
                      <a:pt x="66" y="119"/>
                    </a:lnTo>
                    <a:lnTo>
                      <a:pt x="64" y="123"/>
                    </a:lnTo>
                    <a:lnTo>
                      <a:pt x="64" y="123"/>
                    </a:lnTo>
                    <a:lnTo>
                      <a:pt x="64" y="127"/>
                    </a:lnTo>
                    <a:lnTo>
                      <a:pt x="62" y="131"/>
                    </a:lnTo>
                    <a:lnTo>
                      <a:pt x="62" y="131"/>
                    </a:lnTo>
                    <a:lnTo>
                      <a:pt x="56" y="133"/>
                    </a:lnTo>
                    <a:lnTo>
                      <a:pt x="50" y="133"/>
                    </a:lnTo>
                    <a:lnTo>
                      <a:pt x="50" y="133"/>
                    </a:lnTo>
                    <a:lnTo>
                      <a:pt x="46" y="133"/>
                    </a:lnTo>
                    <a:lnTo>
                      <a:pt x="42" y="135"/>
                    </a:lnTo>
                    <a:lnTo>
                      <a:pt x="42" y="135"/>
                    </a:lnTo>
                    <a:lnTo>
                      <a:pt x="36" y="141"/>
                    </a:lnTo>
                    <a:lnTo>
                      <a:pt x="36" y="141"/>
                    </a:lnTo>
                    <a:lnTo>
                      <a:pt x="38" y="141"/>
                    </a:lnTo>
                    <a:lnTo>
                      <a:pt x="40" y="141"/>
                    </a:lnTo>
                    <a:lnTo>
                      <a:pt x="46" y="143"/>
                    </a:lnTo>
                    <a:lnTo>
                      <a:pt x="46" y="143"/>
                    </a:lnTo>
                    <a:lnTo>
                      <a:pt x="50" y="145"/>
                    </a:lnTo>
                    <a:lnTo>
                      <a:pt x="52" y="147"/>
                    </a:lnTo>
                    <a:lnTo>
                      <a:pt x="50" y="147"/>
                    </a:lnTo>
                    <a:lnTo>
                      <a:pt x="50" y="147"/>
                    </a:lnTo>
                    <a:lnTo>
                      <a:pt x="42" y="153"/>
                    </a:lnTo>
                    <a:lnTo>
                      <a:pt x="42" y="153"/>
                    </a:lnTo>
                    <a:lnTo>
                      <a:pt x="38" y="158"/>
                    </a:lnTo>
                    <a:lnTo>
                      <a:pt x="34" y="162"/>
                    </a:lnTo>
                    <a:lnTo>
                      <a:pt x="34" y="162"/>
                    </a:lnTo>
                    <a:lnTo>
                      <a:pt x="30" y="162"/>
                    </a:lnTo>
                    <a:lnTo>
                      <a:pt x="30" y="162"/>
                    </a:lnTo>
                    <a:lnTo>
                      <a:pt x="26" y="164"/>
                    </a:lnTo>
                    <a:lnTo>
                      <a:pt x="24" y="166"/>
                    </a:lnTo>
                    <a:lnTo>
                      <a:pt x="24" y="166"/>
                    </a:lnTo>
                    <a:lnTo>
                      <a:pt x="26" y="170"/>
                    </a:lnTo>
                    <a:lnTo>
                      <a:pt x="30" y="172"/>
                    </a:lnTo>
                    <a:lnTo>
                      <a:pt x="30" y="172"/>
                    </a:lnTo>
                    <a:lnTo>
                      <a:pt x="38" y="172"/>
                    </a:lnTo>
                    <a:lnTo>
                      <a:pt x="42" y="172"/>
                    </a:lnTo>
                    <a:lnTo>
                      <a:pt x="42" y="172"/>
                    </a:lnTo>
                    <a:lnTo>
                      <a:pt x="42" y="172"/>
                    </a:lnTo>
                    <a:lnTo>
                      <a:pt x="42" y="174"/>
                    </a:lnTo>
                    <a:lnTo>
                      <a:pt x="44" y="176"/>
                    </a:lnTo>
                    <a:lnTo>
                      <a:pt x="46" y="176"/>
                    </a:lnTo>
                    <a:lnTo>
                      <a:pt x="46" y="176"/>
                    </a:lnTo>
                    <a:lnTo>
                      <a:pt x="54" y="178"/>
                    </a:lnTo>
                    <a:lnTo>
                      <a:pt x="54" y="178"/>
                    </a:lnTo>
                    <a:lnTo>
                      <a:pt x="58" y="176"/>
                    </a:lnTo>
                    <a:lnTo>
                      <a:pt x="62" y="176"/>
                    </a:lnTo>
                    <a:lnTo>
                      <a:pt x="62" y="176"/>
                    </a:lnTo>
                    <a:lnTo>
                      <a:pt x="58" y="178"/>
                    </a:lnTo>
                    <a:lnTo>
                      <a:pt x="56" y="180"/>
                    </a:lnTo>
                    <a:lnTo>
                      <a:pt x="50" y="182"/>
                    </a:lnTo>
                    <a:lnTo>
                      <a:pt x="50" y="182"/>
                    </a:lnTo>
                    <a:lnTo>
                      <a:pt x="44" y="184"/>
                    </a:lnTo>
                    <a:lnTo>
                      <a:pt x="44" y="184"/>
                    </a:lnTo>
                    <a:lnTo>
                      <a:pt x="40" y="186"/>
                    </a:lnTo>
                    <a:lnTo>
                      <a:pt x="40" y="186"/>
                    </a:lnTo>
                    <a:lnTo>
                      <a:pt x="36" y="190"/>
                    </a:lnTo>
                    <a:lnTo>
                      <a:pt x="34" y="192"/>
                    </a:lnTo>
                    <a:lnTo>
                      <a:pt x="34" y="192"/>
                    </a:lnTo>
                    <a:lnTo>
                      <a:pt x="28" y="196"/>
                    </a:lnTo>
                    <a:lnTo>
                      <a:pt x="24" y="198"/>
                    </a:lnTo>
                    <a:lnTo>
                      <a:pt x="24" y="198"/>
                    </a:lnTo>
                    <a:lnTo>
                      <a:pt x="18" y="202"/>
                    </a:lnTo>
                    <a:lnTo>
                      <a:pt x="16" y="206"/>
                    </a:lnTo>
                    <a:lnTo>
                      <a:pt x="16" y="206"/>
                    </a:lnTo>
                    <a:lnTo>
                      <a:pt x="16" y="208"/>
                    </a:lnTo>
                    <a:lnTo>
                      <a:pt x="18" y="210"/>
                    </a:lnTo>
                    <a:lnTo>
                      <a:pt x="20" y="210"/>
                    </a:lnTo>
                    <a:lnTo>
                      <a:pt x="20" y="210"/>
                    </a:lnTo>
                    <a:lnTo>
                      <a:pt x="24" y="208"/>
                    </a:lnTo>
                    <a:lnTo>
                      <a:pt x="28" y="206"/>
                    </a:lnTo>
                    <a:lnTo>
                      <a:pt x="28" y="206"/>
                    </a:lnTo>
                    <a:lnTo>
                      <a:pt x="32" y="204"/>
                    </a:lnTo>
                    <a:lnTo>
                      <a:pt x="38" y="204"/>
                    </a:lnTo>
                    <a:lnTo>
                      <a:pt x="38" y="204"/>
                    </a:lnTo>
                    <a:lnTo>
                      <a:pt x="42" y="204"/>
                    </a:lnTo>
                    <a:lnTo>
                      <a:pt x="48" y="202"/>
                    </a:lnTo>
                    <a:lnTo>
                      <a:pt x="48" y="202"/>
                    </a:lnTo>
                    <a:lnTo>
                      <a:pt x="54" y="198"/>
                    </a:lnTo>
                    <a:lnTo>
                      <a:pt x="54" y="198"/>
                    </a:lnTo>
                    <a:lnTo>
                      <a:pt x="60" y="192"/>
                    </a:lnTo>
                    <a:lnTo>
                      <a:pt x="72" y="192"/>
                    </a:lnTo>
                    <a:lnTo>
                      <a:pt x="72" y="192"/>
                    </a:lnTo>
                    <a:lnTo>
                      <a:pt x="74" y="190"/>
                    </a:lnTo>
                    <a:lnTo>
                      <a:pt x="78" y="190"/>
                    </a:lnTo>
                    <a:lnTo>
                      <a:pt x="78" y="190"/>
                    </a:lnTo>
                    <a:lnTo>
                      <a:pt x="78" y="192"/>
                    </a:lnTo>
                    <a:lnTo>
                      <a:pt x="81" y="194"/>
                    </a:lnTo>
                    <a:lnTo>
                      <a:pt x="81" y="194"/>
                    </a:lnTo>
                    <a:lnTo>
                      <a:pt x="85" y="194"/>
                    </a:lnTo>
                    <a:lnTo>
                      <a:pt x="89" y="194"/>
                    </a:lnTo>
                    <a:lnTo>
                      <a:pt x="89" y="194"/>
                    </a:lnTo>
                    <a:lnTo>
                      <a:pt x="95" y="190"/>
                    </a:lnTo>
                    <a:lnTo>
                      <a:pt x="95" y="190"/>
                    </a:lnTo>
                    <a:lnTo>
                      <a:pt x="101" y="190"/>
                    </a:lnTo>
                    <a:lnTo>
                      <a:pt x="101" y="190"/>
                    </a:lnTo>
                    <a:lnTo>
                      <a:pt x="127" y="192"/>
                    </a:lnTo>
                    <a:lnTo>
                      <a:pt x="127" y="192"/>
                    </a:lnTo>
                    <a:lnTo>
                      <a:pt x="133" y="190"/>
                    </a:lnTo>
                    <a:lnTo>
                      <a:pt x="137" y="186"/>
                    </a:lnTo>
                    <a:lnTo>
                      <a:pt x="137" y="186"/>
                    </a:lnTo>
                    <a:lnTo>
                      <a:pt x="139" y="184"/>
                    </a:lnTo>
                    <a:lnTo>
                      <a:pt x="139" y="182"/>
                    </a:lnTo>
                    <a:lnTo>
                      <a:pt x="137" y="180"/>
                    </a:lnTo>
                    <a:lnTo>
                      <a:pt x="137" y="180"/>
                    </a:lnTo>
                    <a:lnTo>
                      <a:pt x="131" y="178"/>
                    </a:lnTo>
                    <a:lnTo>
                      <a:pt x="129" y="176"/>
                    </a:lnTo>
                    <a:lnTo>
                      <a:pt x="129" y="176"/>
                    </a:lnTo>
                    <a:lnTo>
                      <a:pt x="129" y="174"/>
                    </a:lnTo>
                    <a:lnTo>
                      <a:pt x="131" y="170"/>
                    </a:lnTo>
                    <a:lnTo>
                      <a:pt x="131" y="170"/>
                    </a:lnTo>
                    <a:lnTo>
                      <a:pt x="137" y="168"/>
                    </a:lnTo>
                    <a:lnTo>
                      <a:pt x="141" y="164"/>
                    </a:lnTo>
                    <a:lnTo>
                      <a:pt x="141" y="164"/>
                    </a:lnTo>
                    <a:lnTo>
                      <a:pt x="143" y="160"/>
                    </a:lnTo>
                    <a:lnTo>
                      <a:pt x="145" y="153"/>
                    </a:lnTo>
                    <a:lnTo>
                      <a:pt x="143" y="147"/>
                    </a:lnTo>
                    <a:lnTo>
                      <a:pt x="143" y="147"/>
                    </a:lnTo>
                    <a:lnTo>
                      <a:pt x="139" y="143"/>
                    </a:lnTo>
                    <a:lnTo>
                      <a:pt x="135" y="141"/>
                    </a:lnTo>
                    <a:lnTo>
                      <a:pt x="133" y="141"/>
                    </a:lnTo>
                    <a:lnTo>
                      <a:pt x="133" y="141"/>
                    </a:lnTo>
                    <a:lnTo>
                      <a:pt x="129" y="145"/>
                    </a:lnTo>
                    <a:lnTo>
                      <a:pt x="125" y="149"/>
                    </a:lnTo>
                    <a:lnTo>
                      <a:pt x="125" y="149"/>
                    </a:lnTo>
                    <a:lnTo>
                      <a:pt x="121" y="147"/>
                    </a:lnTo>
                    <a:lnTo>
                      <a:pt x="119" y="145"/>
                    </a:lnTo>
                    <a:lnTo>
                      <a:pt x="119" y="145"/>
                    </a:lnTo>
                    <a:lnTo>
                      <a:pt x="117" y="139"/>
                    </a:lnTo>
                    <a:lnTo>
                      <a:pt x="117" y="139"/>
                    </a:lnTo>
                    <a:lnTo>
                      <a:pt x="117" y="135"/>
                    </a:lnTo>
                    <a:lnTo>
                      <a:pt x="115" y="131"/>
                    </a:lnTo>
                    <a:lnTo>
                      <a:pt x="115" y="131"/>
                    </a:lnTo>
                    <a:lnTo>
                      <a:pt x="113" y="127"/>
                    </a:lnTo>
                    <a:lnTo>
                      <a:pt x="111" y="123"/>
                    </a:lnTo>
                    <a:lnTo>
                      <a:pt x="111" y="123"/>
                    </a:lnTo>
                    <a:lnTo>
                      <a:pt x="111" y="119"/>
                    </a:lnTo>
                    <a:lnTo>
                      <a:pt x="111" y="117"/>
                    </a:lnTo>
                    <a:lnTo>
                      <a:pt x="109" y="117"/>
                    </a:lnTo>
                    <a:lnTo>
                      <a:pt x="109" y="117"/>
                    </a:lnTo>
                    <a:lnTo>
                      <a:pt x="105" y="115"/>
                    </a:lnTo>
                    <a:lnTo>
                      <a:pt x="103" y="111"/>
                    </a:lnTo>
                    <a:lnTo>
                      <a:pt x="103" y="111"/>
                    </a:lnTo>
                    <a:lnTo>
                      <a:pt x="101" y="105"/>
                    </a:lnTo>
                    <a:lnTo>
                      <a:pt x="99" y="101"/>
                    </a:lnTo>
                    <a:lnTo>
                      <a:pt x="99" y="101"/>
                    </a:lnTo>
                    <a:lnTo>
                      <a:pt x="89" y="93"/>
                    </a:lnTo>
                    <a:lnTo>
                      <a:pt x="89" y="93"/>
                    </a:lnTo>
                    <a:lnTo>
                      <a:pt x="87" y="87"/>
                    </a:lnTo>
                    <a:lnTo>
                      <a:pt x="85" y="85"/>
                    </a:lnTo>
                    <a:lnTo>
                      <a:pt x="83" y="83"/>
                    </a:lnTo>
                    <a:lnTo>
                      <a:pt x="83" y="83"/>
                    </a:lnTo>
                    <a:lnTo>
                      <a:pt x="78" y="79"/>
                    </a:lnTo>
                    <a:lnTo>
                      <a:pt x="74" y="77"/>
                    </a:lnTo>
                    <a:lnTo>
                      <a:pt x="74" y="77"/>
                    </a:lnTo>
                    <a:lnTo>
                      <a:pt x="70" y="75"/>
                    </a:lnTo>
                    <a:lnTo>
                      <a:pt x="66" y="73"/>
                    </a:lnTo>
                    <a:lnTo>
                      <a:pt x="66" y="73"/>
                    </a:lnTo>
                    <a:lnTo>
                      <a:pt x="60" y="73"/>
                    </a:lnTo>
                    <a:lnTo>
                      <a:pt x="56" y="73"/>
                    </a:lnTo>
                    <a:lnTo>
                      <a:pt x="56" y="73"/>
                    </a:lnTo>
                    <a:lnTo>
                      <a:pt x="56" y="73"/>
                    </a:lnTo>
                    <a:lnTo>
                      <a:pt x="54" y="67"/>
                    </a:lnTo>
                    <a:lnTo>
                      <a:pt x="54" y="67"/>
                    </a:lnTo>
                    <a:lnTo>
                      <a:pt x="62" y="58"/>
                    </a:lnTo>
                    <a:lnTo>
                      <a:pt x="62" y="58"/>
                    </a:lnTo>
                    <a:lnTo>
                      <a:pt x="68" y="52"/>
                    </a:lnTo>
                    <a:lnTo>
                      <a:pt x="72" y="46"/>
                    </a:lnTo>
                    <a:lnTo>
                      <a:pt x="72" y="46"/>
                    </a:lnTo>
                    <a:lnTo>
                      <a:pt x="78" y="36"/>
                    </a:lnTo>
                    <a:lnTo>
                      <a:pt x="78" y="36"/>
                    </a:lnTo>
                    <a:lnTo>
                      <a:pt x="81" y="32"/>
                    </a:lnTo>
                    <a:lnTo>
                      <a:pt x="83" y="30"/>
                    </a:lnTo>
                    <a:lnTo>
                      <a:pt x="81" y="28"/>
                    </a:lnTo>
                    <a:lnTo>
                      <a:pt x="81" y="28"/>
                    </a:lnTo>
                    <a:lnTo>
                      <a:pt x="76" y="24"/>
                    </a:lnTo>
                    <a:lnTo>
                      <a:pt x="70" y="22"/>
                    </a:lnTo>
                    <a:lnTo>
                      <a:pt x="70" y="22"/>
                    </a:lnTo>
                    <a:lnTo>
                      <a:pt x="60" y="24"/>
                    </a:lnTo>
                    <a:lnTo>
                      <a:pt x="60" y="24"/>
                    </a:lnTo>
                    <a:lnTo>
                      <a:pt x="50" y="24"/>
                    </a:lnTo>
                    <a:lnTo>
                      <a:pt x="44" y="24"/>
                    </a:lnTo>
                    <a:lnTo>
                      <a:pt x="44" y="24"/>
                    </a:lnTo>
                    <a:lnTo>
                      <a:pt x="40" y="22"/>
                    </a:lnTo>
                    <a:lnTo>
                      <a:pt x="38" y="22"/>
                    </a:lnTo>
                    <a:lnTo>
                      <a:pt x="38" y="20"/>
                    </a:lnTo>
                    <a:lnTo>
                      <a:pt x="38" y="20"/>
                    </a:lnTo>
                    <a:lnTo>
                      <a:pt x="48" y="14"/>
                    </a:lnTo>
                    <a:lnTo>
                      <a:pt x="48" y="14"/>
                    </a:lnTo>
                    <a:lnTo>
                      <a:pt x="56" y="8"/>
                    </a:lnTo>
                    <a:lnTo>
                      <a:pt x="56" y="8"/>
                    </a:lnTo>
                    <a:lnTo>
                      <a:pt x="58" y="4"/>
                    </a:lnTo>
                    <a:lnTo>
                      <a:pt x="60" y="0"/>
                    </a:lnTo>
                    <a:lnTo>
                      <a:pt x="60" y="0"/>
                    </a:lnTo>
                    <a:lnTo>
                      <a:pt x="48" y="0"/>
                    </a:lnTo>
                    <a:lnTo>
                      <a:pt x="48" y="0"/>
                    </a:lnTo>
                    <a:lnTo>
                      <a:pt x="30" y="2"/>
                    </a:lnTo>
                    <a:lnTo>
                      <a:pt x="30" y="2"/>
                    </a:lnTo>
                    <a:lnTo>
                      <a:pt x="24" y="6"/>
                    </a:lnTo>
                    <a:lnTo>
                      <a:pt x="24" y="8"/>
                    </a:lnTo>
                    <a:lnTo>
                      <a:pt x="22" y="18"/>
                    </a:lnTo>
                    <a:lnTo>
                      <a:pt x="22" y="18"/>
                    </a:lnTo>
                    <a:lnTo>
                      <a:pt x="18" y="20"/>
                    </a:lnTo>
                    <a:lnTo>
                      <a:pt x="14" y="22"/>
                    </a:lnTo>
                    <a:lnTo>
                      <a:pt x="14" y="22"/>
                    </a:lnTo>
                    <a:lnTo>
                      <a:pt x="8" y="24"/>
                    </a:lnTo>
                    <a:lnTo>
                      <a:pt x="4" y="26"/>
                    </a:lnTo>
                    <a:lnTo>
                      <a:pt x="4" y="26"/>
                    </a:lnTo>
                    <a:lnTo>
                      <a:pt x="2" y="26"/>
                    </a:lnTo>
                    <a:lnTo>
                      <a:pt x="0" y="28"/>
                    </a:lnTo>
                    <a:lnTo>
                      <a:pt x="0"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Freeform 403"/>
              <p:cNvSpPr>
                <a:spLocks/>
              </p:cNvSpPr>
              <p:nvPr/>
            </p:nvSpPr>
            <p:spPr bwMode="auto">
              <a:xfrm>
                <a:off x="2445" y="1405"/>
                <a:ext cx="16" cy="22"/>
              </a:xfrm>
              <a:custGeom>
                <a:avLst/>
                <a:gdLst/>
                <a:ahLst/>
                <a:cxnLst>
                  <a:cxn ang="0">
                    <a:pos x="6" y="18"/>
                  </a:cxn>
                  <a:cxn ang="0">
                    <a:pos x="6" y="18"/>
                  </a:cxn>
                  <a:cxn ang="0">
                    <a:pos x="10" y="16"/>
                  </a:cxn>
                  <a:cxn ang="0">
                    <a:pos x="10" y="16"/>
                  </a:cxn>
                  <a:cxn ang="0">
                    <a:pos x="16" y="6"/>
                  </a:cxn>
                  <a:cxn ang="0">
                    <a:pos x="16" y="6"/>
                  </a:cxn>
                  <a:cxn ang="0">
                    <a:pos x="14" y="0"/>
                  </a:cxn>
                  <a:cxn ang="0">
                    <a:pos x="10" y="2"/>
                  </a:cxn>
                  <a:cxn ang="0">
                    <a:pos x="10" y="2"/>
                  </a:cxn>
                  <a:cxn ang="0">
                    <a:pos x="2" y="10"/>
                  </a:cxn>
                  <a:cxn ang="0">
                    <a:pos x="2" y="10"/>
                  </a:cxn>
                  <a:cxn ang="0">
                    <a:pos x="0" y="16"/>
                  </a:cxn>
                  <a:cxn ang="0">
                    <a:pos x="0" y="16"/>
                  </a:cxn>
                  <a:cxn ang="0">
                    <a:pos x="2" y="22"/>
                  </a:cxn>
                  <a:cxn ang="0">
                    <a:pos x="2" y="22"/>
                  </a:cxn>
                  <a:cxn ang="0">
                    <a:pos x="6" y="18"/>
                  </a:cxn>
                  <a:cxn ang="0">
                    <a:pos x="6" y="18"/>
                  </a:cxn>
                </a:cxnLst>
                <a:rect l="0" t="0" r="r" b="b"/>
                <a:pathLst>
                  <a:path w="16" h="22">
                    <a:moveTo>
                      <a:pt x="6" y="18"/>
                    </a:moveTo>
                    <a:lnTo>
                      <a:pt x="6" y="18"/>
                    </a:lnTo>
                    <a:lnTo>
                      <a:pt x="10" y="16"/>
                    </a:lnTo>
                    <a:lnTo>
                      <a:pt x="10" y="16"/>
                    </a:lnTo>
                    <a:lnTo>
                      <a:pt x="16" y="6"/>
                    </a:lnTo>
                    <a:lnTo>
                      <a:pt x="16" y="6"/>
                    </a:lnTo>
                    <a:lnTo>
                      <a:pt x="14" y="0"/>
                    </a:lnTo>
                    <a:lnTo>
                      <a:pt x="10" y="2"/>
                    </a:lnTo>
                    <a:lnTo>
                      <a:pt x="10" y="2"/>
                    </a:lnTo>
                    <a:lnTo>
                      <a:pt x="2" y="10"/>
                    </a:lnTo>
                    <a:lnTo>
                      <a:pt x="2" y="10"/>
                    </a:lnTo>
                    <a:lnTo>
                      <a:pt x="0" y="16"/>
                    </a:lnTo>
                    <a:lnTo>
                      <a:pt x="0" y="16"/>
                    </a:lnTo>
                    <a:lnTo>
                      <a:pt x="2" y="22"/>
                    </a:lnTo>
                    <a:lnTo>
                      <a:pt x="2" y="22"/>
                    </a:lnTo>
                    <a:lnTo>
                      <a:pt x="6" y="18"/>
                    </a:lnTo>
                    <a:lnTo>
                      <a:pt x="6"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5" name="Freeform 404"/>
              <p:cNvSpPr>
                <a:spLocks/>
              </p:cNvSpPr>
              <p:nvPr/>
            </p:nvSpPr>
            <p:spPr bwMode="auto">
              <a:xfrm>
                <a:off x="2483" y="1508"/>
                <a:ext cx="12" cy="8"/>
              </a:xfrm>
              <a:custGeom>
                <a:avLst/>
                <a:gdLst/>
                <a:ahLst/>
                <a:cxnLst>
                  <a:cxn ang="0">
                    <a:pos x="2" y="8"/>
                  </a:cxn>
                  <a:cxn ang="0">
                    <a:pos x="2" y="8"/>
                  </a:cxn>
                  <a:cxn ang="0">
                    <a:pos x="4" y="8"/>
                  </a:cxn>
                  <a:cxn ang="0">
                    <a:pos x="6" y="6"/>
                  </a:cxn>
                  <a:cxn ang="0">
                    <a:pos x="6" y="6"/>
                  </a:cxn>
                  <a:cxn ang="0">
                    <a:pos x="10" y="4"/>
                  </a:cxn>
                  <a:cxn ang="0">
                    <a:pos x="12" y="2"/>
                  </a:cxn>
                  <a:cxn ang="0">
                    <a:pos x="12" y="2"/>
                  </a:cxn>
                  <a:cxn ang="0">
                    <a:pos x="10" y="2"/>
                  </a:cxn>
                  <a:cxn ang="0">
                    <a:pos x="8" y="0"/>
                  </a:cxn>
                  <a:cxn ang="0">
                    <a:pos x="8" y="0"/>
                  </a:cxn>
                  <a:cxn ang="0">
                    <a:pos x="2" y="6"/>
                  </a:cxn>
                  <a:cxn ang="0">
                    <a:pos x="2" y="6"/>
                  </a:cxn>
                  <a:cxn ang="0">
                    <a:pos x="0" y="8"/>
                  </a:cxn>
                  <a:cxn ang="0">
                    <a:pos x="0" y="8"/>
                  </a:cxn>
                  <a:cxn ang="0">
                    <a:pos x="2" y="8"/>
                  </a:cxn>
                  <a:cxn ang="0">
                    <a:pos x="2" y="8"/>
                  </a:cxn>
                </a:cxnLst>
                <a:rect l="0" t="0" r="r" b="b"/>
                <a:pathLst>
                  <a:path w="12" h="8">
                    <a:moveTo>
                      <a:pt x="2" y="8"/>
                    </a:moveTo>
                    <a:lnTo>
                      <a:pt x="2" y="8"/>
                    </a:lnTo>
                    <a:lnTo>
                      <a:pt x="4" y="8"/>
                    </a:lnTo>
                    <a:lnTo>
                      <a:pt x="6" y="6"/>
                    </a:lnTo>
                    <a:lnTo>
                      <a:pt x="6" y="6"/>
                    </a:lnTo>
                    <a:lnTo>
                      <a:pt x="10" y="4"/>
                    </a:lnTo>
                    <a:lnTo>
                      <a:pt x="12" y="2"/>
                    </a:lnTo>
                    <a:lnTo>
                      <a:pt x="12" y="2"/>
                    </a:lnTo>
                    <a:lnTo>
                      <a:pt x="10" y="2"/>
                    </a:lnTo>
                    <a:lnTo>
                      <a:pt x="8" y="0"/>
                    </a:lnTo>
                    <a:lnTo>
                      <a:pt x="8" y="0"/>
                    </a:lnTo>
                    <a:lnTo>
                      <a:pt x="2" y="6"/>
                    </a:lnTo>
                    <a:lnTo>
                      <a:pt x="2" y="6"/>
                    </a:lnTo>
                    <a:lnTo>
                      <a:pt x="0" y="8"/>
                    </a:lnTo>
                    <a:lnTo>
                      <a:pt x="0" y="8"/>
                    </a:lnTo>
                    <a:lnTo>
                      <a:pt x="2" y="8"/>
                    </a:lnTo>
                    <a:lnTo>
                      <a:pt x="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6" name="Freeform 405"/>
              <p:cNvSpPr>
                <a:spLocks/>
              </p:cNvSpPr>
              <p:nvPr/>
            </p:nvSpPr>
            <p:spPr bwMode="auto">
              <a:xfrm>
                <a:off x="2509" y="1387"/>
                <a:ext cx="10" cy="10"/>
              </a:xfrm>
              <a:custGeom>
                <a:avLst/>
                <a:gdLst/>
                <a:ahLst/>
                <a:cxnLst>
                  <a:cxn ang="0">
                    <a:pos x="10" y="10"/>
                  </a:cxn>
                  <a:cxn ang="0">
                    <a:pos x="10" y="10"/>
                  </a:cxn>
                  <a:cxn ang="0">
                    <a:pos x="10" y="8"/>
                  </a:cxn>
                  <a:cxn ang="0">
                    <a:pos x="8" y="6"/>
                  </a:cxn>
                  <a:cxn ang="0">
                    <a:pos x="8" y="6"/>
                  </a:cxn>
                  <a:cxn ang="0">
                    <a:pos x="6" y="6"/>
                  </a:cxn>
                  <a:cxn ang="0">
                    <a:pos x="6" y="4"/>
                  </a:cxn>
                  <a:cxn ang="0">
                    <a:pos x="6" y="4"/>
                  </a:cxn>
                  <a:cxn ang="0">
                    <a:pos x="8" y="0"/>
                  </a:cxn>
                  <a:cxn ang="0">
                    <a:pos x="8" y="0"/>
                  </a:cxn>
                  <a:cxn ang="0">
                    <a:pos x="4" y="2"/>
                  </a:cxn>
                  <a:cxn ang="0">
                    <a:pos x="0" y="4"/>
                  </a:cxn>
                  <a:cxn ang="0">
                    <a:pos x="0" y="4"/>
                  </a:cxn>
                  <a:cxn ang="0">
                    <a:pos x="6" y="10"/>
                  </a:cxn>
                  <a:cxn ang="0">
                    <a:pos x="10" y="10"/>
                  </a:cxn>
                  <a:cxn ang="0">
                    <a:pos x="10" y="10"/>
                  </a:cxn>
                </a:cxnLst>
                <a:rect l="0" t="0" r="r" b="b"/>
                <a:pathLst>
                  <a:path w="10" h="10">
                    <a:moveTo>
                      <a:pt x="10" y="10"/>
                    </a:moveTo>
                    <a:lnTo>
                      <a:pt x="10" y="10"/>
                    </a:lnTo>
                    <a:lnTo>
                      <a:pt x="10" y="8"/>
                    </a:lnTo>
                    <a:lnTo>
                      <a:pt x="8" y="6"/>
                    </a:lnTo>
                    <a:lnTo>
                      <a:pt x="8" y="6"/>
                    </a:lnTo>
                    <a:lnTo>
                      <a:pt x="6" y="6"/>
                    </a:lnTo>
                    <a:lnTo>
                      <a:pt x="6" y="4"/>
                    </a:lnTo>
                    <a:lnTo>
                      <a:pt x="6" y="4"/>
                    </a:lnTo>
                    <a:lnTo>
                      <a:pt x="8" y="0"/>
                    </a:lnTo>
                    <a:lnTo>
                      <a:pt x="8" y="0"/>
                    </a:lnTo>
                    <a:lnTo>
                      <a:pt x="4" y="2"/>
                    </a:lnTo>
                    <a:lnTo>
                      <a:pt x="0" y="4"/>
                    </a:lnTo>
                    <a:lnTo>
                      <a:pt x="0" y="4"/>
                    </a:lnTo>
                    <a:lnTo>
                      <a:pt x="6" y="10"/>
                    </a:lnTo>
                    <a:lnTo>
                      <a:pt x="10" y="10"/>
                    </a:lnTo>
                    <a:lnTo>
                      <a:pt x="1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7" name="Freeform 406"/>
              <p:cNvSpPr>
                <a:spLocks/>
              </p:cNvSpPr>
              <p:nvPr/>
            </p:nvSpPr>
            <p:spPr bwMode="auto">
              <a:xfrm>
                <a:off x="2544" y="1348"/>
                <a:ext cx="12" cy="23"/>
              </a:xfrm>
              <a:custGeom>
                <a:avLst/>
                <a:gdLst/>
                <a:ahLst/>
                <a:cxnLst>
                  <a:cxn ang="0">
                    <a:pos x="2" y="23"/>
                  </a:cxn>
                  <a:cxn ang="0">
                    <a:pos x="2" y="23"/>
                  </a:cxn>
                  <a:cxn ang="0">
                    <a:pos x="4" y="16"/>
                  </a:cxn>
                  <a:cxn ang="0">
                    <a:pos x="4" y="12"/>
                  </a:cxn>
                  <a:cxn ang="0">
                    <a:pos x="4" y="12"/>
                  </a:cxn>
                  <a:cxn ang="0">
                    <a:pos x="8" y="4"/>
                  </a:cxn>
                  <a:cxn ang="0">
                    <a:pos x="8" y="4"/>
                  </a:cxn>
                  <a:cxn ang="0">
                    <a:pos x="12" y="0"/>
                  </a:cxn>
                  <a:cxn ang="0">
                    <a:pos x="12" y="0"/>
                  </a:cxn>
                  <a:cxn ang="0">
                    <a:pos x="2" y="4"/>
                  </a:cxn>
                  <a:cxn ang="0">
                    <a:pos x="2" y="4"/>
                  </a:cxn>
                  <a:cxn ang="0">
                    <a:pos x="0" y="6"/>
                  </a:cxn>
                  <a:cxn ang="0">
                    <a:pos x="0" y="6"/>
                  </a:cxn>
                  <a:cxn ang="0">
                    <a:pos x="0" y="14"/>
                  </a:cxn>
                  <a:cxn ang="0">
                    <a:pos x="0" y="14"/>
                  </a:cxn>
                  <a:cxn ang="0">
                    <a:pos x="2" y="23"/>
                  </a:cxn>
                  <a:cxn ang="0">
                    <a:pos x="2" y="23"/>
                  </a:cxn>
                </a:cxnLst>
                <a:rect l="0" t="0" r="r" b="b"/>
                <a:pathLst>
                  <a:path w="12" h="23">
                    <a:moveTo>
                      <a:pt x="2" y="23"/>
                    </a:moveTo>
                    <a:lnTo>
                      <a:pt x="2" y="23"/>
                    </a:lnTo>
                    <a:lnTo>
                      <a:pt x="4" y="16"/>
                    </a:lnTo>
                    <a:lnTo>
                      <a:pt x="4" y="12"/>
                    </a:lnTo>
                    <a:lnTo>
                      <a:pt x="4" y="12"/>
                    </a:lnTo>
                    <a:lnTo>
                      <a:pt x="8" y="4"/>
                    </a:lnTo>
                    <a:lnTo>
                      <a:pt x="8" y="4"/>
                    </a:lnTo>
                    <a:lnTo>
                      <a:pt x="12" y="0"/>
                    </a:lnTo>
                    <a:lnTo>
                      <a:pt x="12" y="0"/>
                    </a:lnTo>
                    <a:lnTo>
                      <a:pt x="2" y="4"/>
                    </a:lnTo>
                    <a:lnTo>
                      <a:pt x="2" y="4"/>
                    </a:lnTo>
                    <a:lnTo>
                      <a:pt x="0" y="6"/>
                    </a:lnTo>
                    <a:lnTo>
                      <a:pt x="0" y="6"/>
                    </a:lnTo>
                    <a:lnTo>
                      <a:pt x="0" y="14"/>
                    </a:lnTo>
                    <a:lnTo>
                      <a:pt x="0" y="14"/>
                    </a:lnTo>
                    <a:lnTo>
                      <a:pt x="2" y="23"/>
                    </a:lnTo>
                    <a:lnTo>
                      <a:pt x="2"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8" name="Freeform 407"/>
              <p:cNvSpPr>
                <a:spLocks/>
              </p:cNvSpPr>
              <p:nvPr/>
            </p:nvSpPr>
            <p:spPr bwMode="auto">
              <a:xfrm>
                <a:off x="2453" y="1470"/>
                <a:ext cx="8" cy="8"/>
              </a:xfrm>
              <a:custGeom>
                <a:avLst/>
                <a:gdLst/>
                <a:ahLst/>
                <a:cxnLst>
                  <a:cxn ang="0">
                    <a:pos x="6" y="0"/>
                  </a:cxn>
                  <a:cxn ang="0">
                    <a:pos x="6" y="0"/>
                  </a:cxn>
                  <a:cxn ang="0">
                    <a:pos x="4" y="2"/>
                  </a:cxn>
                  <a:cxn ang="0">
                    <a:pos x="2" y="2"/>
                  </a:cxn>
                  <a:cxn ang="0">
                    <a:pos x="0" y="2"/>
                  </a:cxn>
                  <a:cxn ang="0">
                    <a:pos x="2" y="4"/>
                  </a:cxn>
                  <a:cxn ang="0">
                    <a:pos x="2" y="4"/>
                  </a:cxn>
                  <a:cxn ang="0">
                    <a:pos x="8" y="8"/>
                  </a:cxn>
                  <a:cxn ang="0">
                    <a:pos x="8" y="8"/>
                  </a:cxn>
                  <a:cxn ang="0">
                    <a:pos x="8" y="4"/>
                  </a:cxn>
                  <a:cxn ang="0">
                    <a:pos x="8" y="2"/>
                  </a:cxn>
                  <a:cxn ang="0">
                    <a:pos x="6" y="0"/>
                  </a:cxn>
                  <a:cxn ang="0">
                    <a:pos x="6" y="0"/>
                  </a:cxn>
                </a:cxnLst>
                <a:rect l="0" t="0" r="r" b="b"/>
                <a:pathLst>
                  <a:path w="8" h="8">
                    <a:moveTo>
                      <a:pt x="6" y="0"/>
                    </a:moveTo>
                    <a:lnTo>
                      <a:pt x="6" y="0"/>
                    </a:lnTo>
                    <a:lnTo>
                      <a:pt x="4" y="2"/>
                    </a:lnTo>
                    <a:lnTo>
                      <a:pt x="2" y="2"/>
                    </a:lnTo>
                    <a:lnTo>
                      <a:pt x="0" y="2"/>
                    </a:lnTo>
                    <a:lnTo>
                      <a:pt x="2" y="4"/>
                    </a:lnTo>
                    <a:lnTo>
                      <a:pt x="2" y="4"/>
                    </a:lnTo>
                    <a:lnTo>
                      <a:pt x="8" y="8"/>
                    </a:lnTo>
                    <a:lnTo>
                      <a:pt x="8" y="8"/>
                    </a:lnTo>
                    <a:lnTo>
                      <a:pt x="8" y="4"/>
                    </a:lnTo>
                    <a:lnTo>
                      <a:pt x="8" y="2"/>
                    </a:lnTo>
                    <a:lnTo>
                      <a:pt x="6" y="0"/>
                    </a:ln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9" name="Freeform 408"/>
              <p:cNvSpPr>
                <a:spLocks/>
              </p:cNvSpPr>
              <p:nvPr/>
            </p:nvSpPr>
            <p:spPr bwMode="auto">
              <a:xfrm>
                <a:off x="2762" y="726"/>
                <a:ext cx="182" cy="127"/>
              </a:xfrm>
              <a:custGeom>
                <a:avLst/>
                <a:gdLst/>
                <a:ahLst/>
                <a:cxnLst>
                  <a:cxn ang="0">
                    <a:pos x="14" y="30"/>
                  </a:cxn>
                  <a:cxn ang="0">
                    <a:pos x="22" y="30"/>
                  </a:cxn>
                  <a:cxn ang="0">
                    <a:pos x="22" y="38"/>
                  </a:cxn>
                  <a:cxn ang="0">
                    <a:pos x="12" y="44"/>
                  </a:cxn>
                  <a:cxn ang="0">
                    <a:pos x="20" y="50"/>
                  </a:cxn>
                  <a:cxn ang="0">
                    <a:pos x="30" y="50"/>
                  </a:cxn>
                  <a:cxn ang="0">
                    <a:pos x="26" y="54"/>
                  </a:cxn>
                  <a:cxn ang="0">
                    <a:pos x="36" y="66"/>
                  </a:cxn>
                  <a:cxn ang="0">
                    <a:pos x="50" y="64"/>
                  </a:cxn>
                  <a:cxn ang="0">
                    <a:pos x="61" y="58"/>
                  </a:cxn>
                  <a:cxn ang="0">
                    <a:pos x="63" y="46"/>
                  </a:cxn>
                  <a:cxn ang="0">
                    <a:pos x="73" y="46"/>
                  </a:cxn>
                  <a:cxn ang="0">
                    <a:pos x="79" y="52"/>
                  </a:cxn>
                  <a:cxn ang="0">
                    <a:pos x="95" y="52"/>
                  </a:cxn>
                  <a:cxn ang="0">
                    <a:pos x="103" y="58"/>
                  </a:cxn>
                  <a:cxn ang="0">
                    <a:pos x="101" y="60"/>
                  </a:cxn>
                  <a:cxn ang="0">
                    <a:pos x="75" y="70"/>
                  </a:cxn>
                  <a:cxn ang="0">
                    <a:pos x="48" y="72"/>
                  </a:cxn>
                  <a:cxn ang="0">
                    <a:pos x="48" y="83"/>
                  </a:cxn>
                  <a:cxn ang="0">
                    <a:pos x="65" y="85"/>
                  </a:cxn>
                  <a:cxn ang="0">
                    <a:pos x="83" y="89"/>
                  </a:cxn>
                  <a:cxn ang="0">
                    <a:pos x="85" y="95"/>
                  </a:cxn>
                  <a:cxn ang="0">
                    <a:pos x="65" y="91"/>
                  </a:cxn>
                  <a:cxn ang="0">
                    <a:pos x="53" y="95"/>
                  </a:cxn>
                  <a:cxn ang="0">
                    <a:pos x="63" y="109"/>
                  </a:cxn>
                  <a:cxn ang="0">
                    <a:pos x="87" y="115"/>
                  </a:cxn>
                  <a:cxn ang="0">
                    <a:pos x="93" y="125"/>
                  </a:cxn>
                  <a:cxn ang="0">
                    <a:pos x="107" y="123"/>
                  </a:cxn>
                  <a:cxn ang="0">
                    <a:pos x="127" y="91"/>
                  </a:cxn>
                  <a:cxn ang="0">
                    <a:pos x="133" y="83"/>
                  </a:cxn>
                  <a:cxn ang="0">
                    <a:pos x="141" y="66"/>
                  </a:cxn>
                  <a:cxn ang="0">
                    <a:pos x="154" y="54"/>
                  </a:cxn>
                  <a:cxn ang="0">
                    <a:pos x="174" y="48"/>
                  </a:cxn>
                  <a:cxn ang="0">
                    <a:pos x="182" y="40"/>
                  </a:cxn>
                  <a:cxn ang="0">
                    <a:pos x="166" y="32"/>
                  </a:cxn>
                  <a:cxn ang="0">
                    <a:pos x="148" y="30"/>
                  </a:cxn>
                  <a:cxn ang="0">
                    <a:pos x="141" y="18"/>
                  </a:cxn>
                  <a:cxn ang="0">
                    <a:pos x="131" y="10"/>
                  </a:cxn>
                  <a:cxn ang="0">
                    <a:pos x="119" y="20"/>
                  </a:cxn>
                  <a:cxn ang="0">
                    <a:pos x="119" y="12"/>
                  </a:cxn>
                  <a:cxn ang="0">
                    <a:pos x="119" y="4"/>
                  </a:cxn>
                  <a:cxn ang="0">
                    <a:pos x="101" y="2"/>
                  </a:cxn>
                  <a:cxn ang="0">
                    <a:pos x="91" y="8"/>
                  </a:cxn>
                  <a:cxn ang="0">
                    <a:pos x="93" y="14"/>
                  </a:cxn>
                  <a:cxn ang="0">
                    <a:pos x="99" y="32"/>
                  </a:cxn>
                  <a:cxn ang="0">
                    <a:pos x="91" y="28"/>
                  </a:cxn>
                  <a:cxn ang="0">
                    <a:pos x="79" y="18"/>
                  </a:cxn>
                  <a:cxn ang="0">
                    <a:pos x="73" y="10"/>
                  </a:cxn>
                  <a:cxn ang="0">
                    <a:pos x="63" y="10"/>
                  </a:cxn>
                  <a:cxn ang="0">
                    <a:pos x="55" y="22"/>
                  </a:cxn>
                  <a:cxn ang="0">
                    <a:pos x="48" y="18"/>
                  </a:cxn>
                  <a:cxn ang="0">
                    <a:pos x="50" y="6"/>
                  </a:cxn>
                  <a:cxn ang="0">
                    <a:pos x="55" y="0"/>
                  </a:cxn>
                  <a:cxn ang="0">
                    <a:pos x="28" y="10"/>
                  </a:cxn>
                  <a:cxn ang="0">
                    <a:pos x="10" y="10"/>
                  </a:cxn>
                  <a:cxn ang="0">
                    <a:pos x="2" y="22"/>
                  </a:cxn>
                </a:cxnLst>
                <a:rect l="0" t="0" r="r" b="b"/>
                <a:pathLst>
                  <a:path w="182" h="127">
                    <a:moveTo>
                      <a:pt x="10" y="32"/>
                    </a:moveTo>
                    <a:lnTo>
                      <a:pt x="10" y="32"/>
                    </a:lnTo>
                    <a:lnTo>
                      <a:pt x="12" y="32"/>
                    </a:lnTo>
                    <a:lnTo>
                      <a:pt x="14" y="30"/>
                    </a:lnTo>
                    <a:lnTo>
                      <a:pt x="20" y="24"/>
                    </a:lnTo>
                    <a:lnTo>
                      <a:pt x="20" y="24"/>
                    </a:lnTo>
                    <a:lnTo>
                      <a:pt x="22" y="26"/>
                    </a:lnTo>
                    <a:lnTo>
                      <a:pt x="22" y="30"/>
                    </a:lnTo>
                    <a:lnTo>
                      <a:pt x="22" y="32"/>
                    </a:lnTo>
                    <a:lnTo>
                      <a:pt x="22" y="32"/>
                    </a:lnTo>
                    <a:lnTo>
                      <a:pt x="22" y="38"/>
                    </a:lnTo>
                    <a:lnTo>
                      <a:pt x="22" y="38"/>
                    </a:lnTo>
                    <a:lnTo>
                      <a:pt x="10" y="40"/>
                    </a:lnTo>
                    <a:lnTo>
                      <a:pt x="10" y="40"/>
                    </a:lnTo>
                    <a:lnTo>
                      <a:pt x="10" y="42"/>
                    </a:lnTo>
                    <a:lnTo>
                      <a:pt x="12" y="44"/>
                    </a:lnTo>
                    <a:lnTo>
                      <a:pt x="12" y="44"/>
                    </a:lnTo>
                    <a:lnTo>
                      <a:pt x="16" y="48"/>
                    </a:lnTo>
                    <a:lnTo>
                      <a:pt x="20" y="50"/>
                    </a:lnTo>
                    <a:lnTo>
                      <a:pt x="20" y="50"/>
                    </a:lnTo>
                    <a:lnTo>
                      <a:pt x="24" y="50"/>
                    </a:lnTo>
                    <a:lnTo>
                      <a:pt x="28" y="48"/>
                    </a:lnTo>
                    <a:lnTo>
                      <a:pt x="28" y="48"/>
                    </a:lnTo>
                    <a:lnTo>
                      <a:pt x="30" y="50"/>
                    </a:lnTo>
                    <a:lnTo>
                      <a:pt x="30" y="52"/>
                    </a:lnTo>
                    <a:lnTo>
                      <a:pt x="28" y="54"/>
                    </a:lnTo>
                    <a:lnTo>
                      <a:pt x="28" y="54"/>
                    </a:lnTo>
                    <a:lnTo>
                      <a:pt x="26" y="54"/>
                    </a:lnTo>
                    <a:lnTo>
                      <a:pt x="24" y="56"/>
                    </a:lnTo>
                    <a:lnTo>
                      <a:pt x="28" y="58"/>
                    </a:lnTo>
                    <a:lnTo>
                      <a:pt x="28" y="58"/>
                    </a:lnTo>
                    <a:lnTo>
                      <a:pt x="36" y="66"/>
                    </a:lnTo>
                    <a:lnTo>
                      <a:pt x="36" y="66"/>
                    </a:lnTo>
                    <a:lnTo>
                      <a:pt x="38" y="68"/>
                    </a:lnTo>
                    <a:lnTo>
                      <a:pt x="42" y="68"/>
                    </a:lnTo>
                    <a:lnTo>
                      <a:pt x="50" y="64"/>
                    </a:lnTo>
                    <a:lnTo>
                      <a:pt x="50" y="64"/>
                    </a:lnTo>
                    <a:lnTo>
                      <a:pt x="59" y="60"/>
                    </a:lnTo>
                    <a:lnTo>
                      <a:pt x="59" y="60"/>
                    </a:lnTo>
                    <a:lnTo>
                      <a:pt x="61" y="58"/>
                    </a:lnTo>
                    <a:lnTo>
                      <a:pt x="61" y="54"/>
                    </a:lnTo>
                    <a:lnTo>
                      <a:pt x="61" y="50"/>
                    </a:lnTo>
                    <a:lnTo>
                      <a:pt x="61" y="50"/>
                    </a:lnTo>
                    <a:lnTo>
                      <a:pt x="63" y="46"/>
                    </a:lnTo>
                    <a:lnTo>
                      <a:pt x="63" y="46"/>
                    </a:lnTo>
                    <a:lnTo>
                      <a:pt x="63" y="46"/>
                    </a:lnTo>
                    <a:lnTo>
                      <a:pt x="69" y="46"/>
                    </a:lnTo>
                    <a:lnTo>
                      <a:pt x="73" y="46"/>
                    </a:lnTo>
                    <a:lnTo>
                      <a:pt x="77" y="48"/>
                    </a:lnTo>
                    <a:lnTo>
                      <a:pt x="77" y="48"/>
                    </a:lnTo>
                    <a:lnTo>
                      <a:pt x="79" y="52"/>
                    </a:lnTo>
                    <a:lnTo>
                      <a:pt x="79" y="52"/>
                    </a:lnTo>
                    <a:lnTo>
                      <a:pt x="81" y="54"/>
                    </a:lnTo>
                    <a:lnTo>
                      <a:pt x="81" y="54"/>
                    </a:lnTo>
                    <a:lnTo>
                      <a:pt x="89" y="54"/>
                    </a:lnTo>
                    <a:lnTo>
                      <a:pt x="95" y="52"/>
                    </a:lnTo>
                    <a:lnTo>
                      <a:pt x="101" y="48"/>
                    </a:lnTo>
                    <a:lnTo>
                      <a:pt x="101" y="48"/>
                    </a:lnTo>
                    <a:lnTo>
                      <a:pt x="103" y="54"/>
                    </a:lnTo>
                    <a:lnTo>
                      <a:pt x="103" y="58"/>
                    </a:lnTo>
                    <a:lnTo>
                      <a:pt x="103" y="58"/>
                    </a:lnTo>
                    <a:lnTo>
                      <a:pt x="101" y="60"/>
                    </a:lnTo>
                    <a:lnTo>
                      <a:pt x="101" y="60"/>
                    </a:lnTo>
                    <a:lnTo>
                      <a:pt x="101" y="60"/>
                    </a:lnTo>
                    <a:lnTo>
                      <a:pt x="85" y="66"/>
                    </a:lnTo>
                    <a:lnTo>
                      <a:pt x="85" y="66"/>
                    </a:lnTo>
                    <a:lnTo>
                      <a:pt x="75" y="70"/>
                    </a:lnTo>
                    <a:lnTo>
                      <a:pt x="75" y="70"/>
                    </a:lnTo>
                    <a:lnTo>
                      <a:pt x="67" y="70"/>
                    </a:lnTo>
                    <a:lnTo>
                      <a:pt x="55" y="72"/>
                    </a:lnTo>
                    <a:lnTo>
                      <a:pt x="55" y="72"/>
                    </a:lnTo>
                    <a:lnTo>
                      <a:pt x="48" y="72"/>
                    </a:lnTo>
                    <a:lnTo>
                      <a:pt x="46" y="76"/>
                    </a:lnTo>
                    <a:lnTo>
                      <a:pt x="46" y="81"/>
                    </a:lnTo>
                    <a:lnTo>
                      <a:pt x="46" y="81"/>
                    </a:lnTo>
                    <a:lnTo>
                      <a:pt x="48" y="83"/>
                    </a:lnTo>
                    <a:lnTo>
                      <a:pt x="50" y="85"/>
                    </a:lnTo>
                    <a:lnTo>
                      <a:pt x="59" y="85"/>
                    </a:lnTo>
                    <a:lnTo>
                      <a:pt x="59" y="85"/>
                    </a:lnTo>
                    <a:lnTo>
                      <a:pt x="65" y="85"/>
                    </a:lnTo>
                    <a:lnTo>
                      <a:pt x="73" y="83"/>
                    </a:lnTo>
                    <a:lnTo>
                      <a:pt x="73" y="83"/>
                    </a:lnTo>
                    <a:lnTo>
                      <a:pt x="79" y="87"/>
                    </a:lnTo>
                    <a:lnTo>
                      <a:pt x="83" y="89"/>
                    </a:lnTo>
                    <a:lnTo>
                      <a:pt x="83" y="89"/>
                    </a:lnTo>
                    <a:lnTo>
                      <a:pt x="85" y="91"/>
                    </a:lnTo>
                    <a:lnTo>
                      <a:pt x="85" y="93"/>
                    </a:lnTo>
                    <a:lnTo>
                      <a:pt x="85" y="95"/>
                    </a:lnTo>
                    <a:lnTo>
                      <a:pt x="85" y="95"/>
                    </a:lnTo>
                    <a:lnTo>
                      <a:pt x="77" y="95"/>
                    </a:lnTo>
                    <a:lnTo>
                      <a:pt x="69" y="93"/>
                    </a:lnTo>
                    <a:lnTo>
                      <a:pt x="65" y="91"/>
                    </a:lnTo>
                    <a:lnTo>
                      <a:pt x="65" y="91"/>
                    </a:lnTo>
                    <a:lnTo>
                      <a:pt x="61" y="91"/>
                    </a:lnTo>
                    <a:lnTo>
                      <a:pt x="57" y="93"/>
                    </a:lnTo>
                    <a:lnTo>
                      <a:pt x="53" y="95"/>
                    </a:lnTo>
                    <a:lnTo>
                      <a:pt x="53" y="95"/>
                    </a:lnTo>
                    <a:lnTo>
                      <a:pt x="57" y="103"/>
                    </a:lnTo>
                    <a:lnTo>
                      <a:pt x="63" y="109"/>
                    </a:lnTo>
                    <a:lnTo>
                      <a:pt x="63" y="109"/>
                    </a:lnTo>
                    <a:lnTo>
                      <a:pt x="71" y="113"/>
                    </a:lnTo>
                    <a:lnTo>
                      <a:pt x="83" y="113"/>
                    </a:lnTo>
                    <a:lnTo>
                      <a:pt x="83" y="113"/>
                    </a:lnTo>
                    <a:lnTo>
                      <a:pt x="87" y="115"/>
                    </a:lnTo>
                    <a:lnTo>
                      <a:pt x="87" y="117"/>
                    </a:lnTo>
                    <a:lnTo>
                      <a:pt x="89" y="121"/>
                    </a:lnTo>
                    <a:lnTo>
                      <a:pt x="89" y="121"/>
                    </a:lnTo>
                    <a:lnTo>
                      <a:pt x="93" y="125"/>
                    </a:lnTo>
                    <a:lnTo>
                      <a:pt x="97" y="127"/>
                    </a:lnTo>
                    <a:lnTo>
                      <a:pt x="101" y="127"/>
                    </a:lnTo>
                    <a:lnTo>
                      <a:pt x="101" y="127"/>
                    </a:lnTo>
                    <a:lnTo>
                      <a:pt x="107" y="123"/>
                    </a:lnTo>
                    <a:lnTo>
                      <a:pt x="115" y="113"/>
                    </a:lnTo>
                    <a:lnTo>
                      <a:pt x="115" y="113"/>
                    </a:lnTo>
                    <a:lnTo>
                      <a:pt x="123" y="105"/>
                    </a:lnTo>
                    <a:lnTo>
                      <a:pt x="127" y="91"/>
                    </a:lnTo>
                    <a:lnTo>
                      <a:pt x="127" y="91"/>
                    </a:lnTo>
                    <a:lnTo>
                      <a:pt x="129" y="83"/>
                    </a:lnTo>
                    <a:lnTo>
                      <a:pt x="131" y="83"/>
                    </a:lnTo>
                    <a:lnTo>
                      <a:pt x="133" y="83"/>
                    </a:lnTo>
                    <a:lnTo>
                      <a:pt x="133" y="83"/>
                    </a:lnTo>
                    <a:lnTo>
                      <a:pt x="139" y="76"/>
                    </a:lnTo>
                    <a:lnTo>
                      <a:pt x="141" y="66"/>
                    </a:lnTo>
                    <a:lnTo>
                      <a:pt x="141" y="66"/>
                    </a:lnTo>
                    <a:lnTo>
                      <a:pt x="143" y="62"/>
                    </a:lnTo>
                    <a:lnTo>
                      <a:pt x="148" y="56"/>
                    </a:lnTo>
                    <a:lnTo>
                      <a:pt x="148" y="56"/>
                    </a:lnTo>
                    <a:lnTo>
                      <a:pt x="154" y="54"/>
                    </a:lnTo>
                    <a:lnTo>
                      <a:pt x="158" y="50"/>
                    </a:lnTo>
                    <a:lnTo>
                      <a:pt x="158" y="50"/>
                    </a:lnTo>
                    <a:lnTo>
                      <a:pt x="166" y="50"/>
                    </a:lnTo>
                    <a:lnTo>
                      <a:pt x="174" y="48"/>
                    </a:lnTo>
                    <a:lnTo>
                      <a:pt x="174" y="48"/>
                    </a:lnTo>
                    <a:lnTo>
                      <a:pt x="180" y="46"/>
                    </a:lnTo>
                    <a:lnTo>
                      <a:pt x="182" y="44"/>
                    </a:lnTo>
                    <a:lnTo>
                      <a:pt x="182" y="40"/>
                    </a:lnTo>
                    <a:lnTo>
                      <a:pt x="182" y="40"/>
                    </a:lnTo>
                    <a:lnTo>
                      <a:pt x="174" y="32"/>
                    </a:lnTo>
                    <a:lnTo>
                      <a:pt x="174" y="32"/>
                    </a:lnTo>
                    <a:lnTo>
                      <a:pt x="166" y="32"/>
                    </a:lnTo>
                    <a:lnTo>
                      <a:pt x="162" y="32"/>
                    </a:lnTo>
                    <a:lnTo>
                      <a:pt x="162" y="32"/>
                    </a:lnTo>
                    <a:lnTo>
                      <a:pt x="148" y="30"/>
                    </a:lnTo>
                    <a:lnTo>
                      <a:pt x="148" y="30"/>
                    </a:lnTo>
                    <a:lnTo>
                      <a:pt x="143" y="30"/>
                    </a:lnTo>
                    <a:lnTo>
                      <a:pt x="141" y="26"/>
                    </a:lnTo>
                    <a:lnTo>
                      <a:pt x="141" y="26"/>
                    </a:lnTo>
                    <a:lnTo>
                      <a:pt x="141" y="18"/>
                    </a:lnTo>
                    <a:lnTo>
                      <a:pt x="141" y="18"/>
                    </a:lnTo>
                    <a:lnTo>
                      <a:pt x="135" y="14"/>
                    </a:lnTo>
                    <a:lnTo>
                      <a:pt x="131" y="10"/>
                    </a:lnTo>
                    <a:lnTo>
                      <a:pt x="131" y="10"/>
                    </a:lnTo>
                    <a:lnTo>
                      <a:pt x="129" y="12"/>
                    </a:lnTo>
                    <a:lnTo>
                      <a:pt x="127" y="14"/>
                    </a:lnTo>
                    <a:lnTo>
                      <a:pt x="123" y="16"/>
                    </a:lnTo>
                    <a:lnTo>
                      <a:pt x="119" y="20"/>
                    </a:lnTo>
                    <a:lnTo>
                      <a:pt x="119" y="20"/>
                    </a:lnTo>
                    <a:lnTo>
                      <a:pt x="117" y="18"/>
                    </a:lnTo>
                    <a:lnTo>
                      <a:pt x="119" y="12"/>
                    </a:lnTo>
                    <a:lnTo>
                      <a:pt x="119" y="12"/>
                    </a:lnTo>
                    <a:lnTo>
                      <a:pt x="121" y="10"/>
                    </a:lnTo>
                    <a:lnTo>
                      <a:pt x="121" y="6"/>
                    </a:lnTo>
                    <a:lnTo>
                      <a:pt x="121" y="6"/>
                    </a:lnTo>
                    <a:lnTo>
                      <a:pt x="119" y="4"/>
                    </a:lnTo>
                    <a:lnTo>
                      <a:pt x="115" y="2"/>
                    </a:lnTo>
                    <a:lnTo>
                      <a:pt x="107" y="0"/>
                    </a:lnTo>
                    <a:lnTo>
                      <a:pt x="107" y="0"/>
                    </a:lnTo>
                    <a:lnTo>
                      <a:pt x="101" y="2"/>
                    </a:lnTo>
                    <a:lnTo>
                      <a:pt x="95" y="4"/>
                    </a:lnTo>
                    <a:lnTo>
                      <a:pt x="95" y="4"/>
                    </a:lnTo>
                    <a:lnTo>
                      <a:pt x="93" y="6"/>
                    </a:lnTo>
                    <a:lnTo>
                      <a:pt x="91" y="8"/>
                    </a:lnTo>
                    <a:lnTo>
                      <a:pt x="91" y="8"/>
                    </a:lnTo>
                    <a:lnTo>
                      <a:pt x="91" y="12"/>
                    </a:lnTo>
                    <a:lnTo>
                      <a:pt x="93" y="14"/>
                    </a:lnTo>
                    <a:lnTo>
                      <a:pt x="93" y="14"/>
                    </a:lnTo>
                    <a:lnTo>
                      <a:pt x="97" y="22"/>
                    </a:lnTo>
                    <a:lnTo>
                      <a:pt x="97" y="22"/>
                    </a:lnTo>
                    <a:lnTo>
                      <a:pt x="99" y="26"/>
                    </a:lnTo>
                    <a:lnTo>
                      <a:pt x="99" y="32"/>
                    </a:lnTo>
                    <a:lnTo>
                      <a:pt x="99" y="32"/>
                    </a:lnTo>
                    <a:lnTo>
                      <a:pt x="95" y="32"/>
                    </a:lnTo>
                    <a:lnTo>
                      <a:pt x="91" y="28"/>
                    </a:lnTo>
                    <a:lnTo>
                      <a:pt x="91" y="28"/>
                    </a:lnTo>
                    <a:lnTo>
                      <a:pt x="87" y="24"/>
                    </a:lnTo>
                    <a:lnTo>
                      <a:pt x="85" y="20"/>
                    </a:lnTo>
                    <a:lnTo>
                      <a:pt x="85" y="20"/>
                    </a:lnTo>
                    <a:lnTo>
                      <a:pt x="79" y="18"/>
                    </a:lnTo>
                    <a:lnTo>
                      <a:pt x="77" y="14"/>
                    </a:lnTo>
                    <a:lnTo>
                      <a:pt x="75" y="12"/>
                    </a:lnTo>
                    <a:lnTo>
                      <a:pt x="75" y="12"/>
                    </a:lnTo>
                    <a:lnTo>
                      <a:pt x="73" y="10"/>
                    </a:lnTo>
                    <a:lnTo>
                      <a:pt x="71" y="8"/>
                    </a:lnTo>
                    <a:lnTo>
                      <a:pt x="67" y="8"/>
                    </a:lnTo>
                    <a:lnTo>
                      <a:pt x="67" y="8"/>
                    </a:lnTo>
                    <a:lnTo>
                      <a:pt x="63" y="10"/>
                    </a:lnTo>
                    <a:lnTo>
                      <a:pt x="59" y="16"/>
                    </a:lnTo>
                    <a:lnTo>
                      <a:pt x="59" y="16"/>
                    </a:lnTo>
                    <a:lnTo>
                      <a:pt x="57" y="22"/>
                    </a:lnTo>
                    <a:lnTo>
                      <a:pt x="55" y="22"/>
                    </a:lnTo>
                    <a:lnTo>
                      <a:pt x="55" y="22"/>
                    </a:lnTo>
                    <a:lnTo>
                      <a:pt x="53" y="22"/>
                    </a:lnTo>
                    <a:lnTo>
                      <a:pt x="48" y="18"/>
                    </a:lnTo>
                    <a:lnTo>
                      <a:pt x="48" y="18"/>
                    </a:lnTo>
                    <a:lnTo>
                      <a:pt x="42" y="14"/>
                    </a:lnTo>
                    <a:lnTo>
                      <a:pt x="42" y="10"/>
                    </a:lnTo>
                    <a:lnTo>
                      <a:pt x="42" y="10"/>
                    </a:lnTo>
                    <a:lnTo>
                      <a:pt x="50" y="6"/>
                    </a:lnTo>
                    <a:lnTo>
                      <a:pt x="50" y="6"/>
                    </a:lnTo>
                    <a:lnTo>
                      <a:pt x="53" y="4"/>
                    </a:lnTo>
                    <a:lnTo>
                      <a:pt x="55" y="0"/>
                    </a:lnTo>
                    <a:lnTo>
                      <a:pt x="55" y="0"/>
                    </a:lnTo>
                    <a:lnTo>
                      <a:pt x="44" y="0"/>
                    </a:lnTo>
                    <a:lnTo>
                      <a:pt x="44" y="0"/>
                    </a:lnTo>
                    <a:lnTo>
                      <a:pt x="38" y="4"/>
                    </a:lnTo>
                    <a:lnTo>
                      <a:pt x="28" y="10"/>
                    </a:lnTo>
                    <a:lnTo>
                      <a:pt x="16" y="6"/>
                    </a:lnTo>
                    <a:lnTo>
                      <a:pt x="16" y="6"/>
                    </a:lnTo>
                    <a:lnTo>
                      <a:pt x="14" y="8"/>
                    </a:lnTo>
                    <a:lnTo>
                      <a:pt x="10" y="10"/>
                    </a:lnTo>
                    <a:lnTo>
                      <a:pt x="10" y="10"/>
                    </a:lnTo>
                    <a:lnTo>
                      <a:pt x="0" y="16"/>
                    </a:lnTo>
                    <a:lnTo>
                      <a:pt x="0" y="16"/>
                    </a:lnTo>
                    <a:lnTo>
                      <a:pt x="2" y="22"/>
                    </a:lnTo>
                    <a:lnTo>
                      <a:pt x="4" y="28"/>
                    </a:lnTo>
                    <a:lnTo>
                      <a:pt x="10" y="32"/>
                    </a:lnTo>
                    <a:lnTo>
                      <a:pt x="10"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0" name="Freeform 409"/>
              <p:cNvSpPr>
                <a:spLocks/>
              </p:cNvSpPr>
              <p:nvPr/>
            </p:nvSpPr>
            <p:spPr bwMode="auto">
              <a:xfrm>
                <a:off x="2758" y="768"/>
                <a:ext cx="24" cy="22"/>
              </a:xfrm>
              <a:custGeom>
                <a:avLst/>
                <a:gdLst/>
                <a:ahLst/>
                <a:cxnLst>
                  <a:cxn ang="0">
                    <a:pos x="14" y="22"/>
                  </a:cxn>
                  <a:cxn ang="0">
                    <a:pos x="14" y="22"/>
                  </a:cxn>
                  <a:cxn ang="0">
                    <a:pos x="20" y="22"/>
                  </a:cxn>
                  <a:cxn ang="0">
                    <a:pos x="24" y="22"/>
                  </a:cxn>
                  <a:cxn ang="0">
                    <a:pos x="24" y="22"/>
                  </a:cxn>
                  <a:cxn ang="0">
                    <a:pos x="16" y="14"/>
                  </a:cxn>
                  <a:cxn ang="0">
                    <a:pos x="10" y="8"/>
                  </a:cxn>
                  <a:cxn ang="0">
                    <a:pos x="10" y="8"/>
                  </a:cxn>
                  <a:cxn ang="0">
                    <a:pos x="6" y="2"/>
                  </a:cxn>
                  <a:cxn ang="0">
                    <a:pos x="0" y="0"/>
                  </a:cxn>
                  <a:cxn ang="0">
                    <a:pos x="6" y="10"/>
                  </a:cxn>
                  <a:cxn ang="0">
                    <a:pos x="6" y="10"/>
                  </a:cxn>
                  <a:cxn ang="0">
                    <a:pos x="14" y="22"/>
                  </a:cxn>
                  <a:cxn ang="0">
                    <a:pos x="14" y="22"/>
                  </a:cxn>
                </a:cxnLst>
                <a:rect l="0" t="0" r="r" b="b"/>
                <a:pathLst>
                  <a:path w="24" h="22">
                    <a:moveTo>
                      <a:pt x="14" y="22"/>
                    </a:moveTo>
                    <a:lnTo>
                      <a:pt x="14" y="22"/>
                    </a:lnTo>
                    <a:lnTo>
                      <a:pt x="20" y="22"/>
                    </a:lnTo>
                    <a:lnTo>
                      <a:pt x="24" y="22"/>
                    </a:lnTo>
                    <a:lnTo>
                      <a:pt x="24" y="22"/>
                    </a:lnTo>
                    <a:lnTo>
                      <a:pt x="16" y="14"/>
                    </a:lnTo>
                    <a:lnTo>
                      <a:pt x="10" y="8"/>
                    </a:lnTo>
                    <a:lnTo>
                      <a:pt x="10" y="8"/>
                    </a:lnTo>
                    <a:lnTo>
                      <a:pt x="6" y="2"/>
                    </a:lnTo>
                    <a:lnTo>
                      <a:pt x="0" y="0"/>
                    </a:lnTo>
                    <a:lnTo>
                      <a:pt x="6" y="10"/>
                    </a:lnTo>
                    <a:lnTo>
                      <a:pt x="6" y="10"/>
                    </a:lnTo>
                    <a:lnTo>
                      <a:pt x="14" y="22"/>
                    </a:lnTo>
                    <a:lnTo>
                      <a:pt x="14"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1" name="Freeform 410"/>
              <p:cNvSpPr>
                <a:spLocks/>
              </p:cNvSpPr>
              <p:nvPr/>
            </p:nvSpPr>
            <p:spPr bwMode="auto">
              <a:xfrm>
                <a:off x="2926" y="772"/>
                <a:ext cx="75" cy="55"/>
              </a:xfrm>
              <a:custGeom>
                <a:avLst/>
                <a:gdLst/>
                <a:ahLst/>
                <a:cxnLst>
                  <a:cxn ang="0">
                    <a:pos x="42" y="55"/>
                  </a:cxn>
                  <a:cxn ang="0">
                    <a:pos x="52" y="55"/>
                  </a:cxn>
                  <a:cxn ang="0">
                    <a:pos x="54" y="53"/>
                  </a:cxn>
                  <a:cxn ang="0">
                    <a:pos x="62" y="45"/>
                  </a:cxn>
                  <a:cxn ang="0">
                    <a:pos x="68" y="45"/>
                  </a:cxn>
                  <a:cxn ang="0">
                    <a:pos x="75" y="41"/>
                  </a:cxn>
                  <a:cxn ang="0">
                    <a:pos x="68" y="37"/>
                  </a:cxn>
                  <a:cxn ang="0">
                    <a:pos x="62" y="37"/>
                  </a:cxn>
                  <a:cxn ang="0">
                    <a:pos x="54" y="28"/>
                  </a:cxn>
                  <a:cxn ang="0">
                    <a:pos x="56" y="22"/>
                  </a:cxn>
                  <a:cxn ang="0">
                    <a:pos x="54" y="20"/>
                  </a:cxn>
                  <a:cxn ang="0">
                    <a:pos x="46" y="20"/>
                  </a:cxn>
                  <a:cxn ang="0">
                    <a:pos x="42" y="20"/>
                  </a:cxn>
                  <a:cxn ang="0">
                    <a:pos x="38" y="16"/>
                  </a:cxn>
                  <a:cxn ang="0">
                    <a:pos x="34" y="16"/>
                  </a:cxn>
                  <a:cxn ang="0">
                    <a:pos x="34" y="12"/>
                  </a:cxn>
                  <a:cxn ang="0">
                    <a:pos x="34" y="10"/>
                  </a:cxn>
                  <a:cxn ang="0">
                    <a:pos x="22" y="6"/>
                  </a:cxn>
                  <a:cxn ang="0">
                    <a:pos x="22" y="0"/>
                  </a:cxn>
                  <a:cxn ang="0">
                    <a:pos x="10" y="10"/>
                  </a:cxn>
                  <a:cxn ang="0">
                    <a:pos x="4" y="12"/>
                  </a:cxn>
                  <a:cxn ang="0">
                    <a:pos x="0" y="14"/>
                  </a:cxn>
                  <a:cxn ang="0">
                    <a:pos x="12" y="16"/>
                  </a:cxn>
                  <a:cxn ang="0">
                    <a:pos x="16" y="24"/>
                  </a:cxn>
                  <a:cxn ang="0">
                    <a:pos x="18" y="26"/>
                  </a:cxn>
                  <a:cxn ang="0">
                    <a:pos x="22" y="20"/>
                  </a:cxn>
                  <a:cxn ang="0">
                    <a:pos x="26" y="22"/>
                  </a:cxn>
                  <a:cxn ang="0">
                    <a:pos x="26" y="24"/>
                  </a:cxn>
                  <a:cxn ang="0">
                    <a:pos x="24" y="33"/>
                  </a:cxn>
                  <a:cxn ang="0">
                    <a:pos x="18" y="43"/>
                  </a:cxn>
                  <a:cxn ang="0">
                    <a:pos x="14" y="45"/>
                  </a:cxn>
                  <a:cxn ang="0">
                    <a:pos x="14" y="47"/>
                  </a:cxn>
                  <a:cxn ang="0">
                    <a:pos x="16" y="47"/>
                  </a:cxn>
                  <a:cxn ang="0">
                    <a:pos x="30" y="45"/>
                  </a:cxn>
                  <a:cxn ang="0">
                    <a:pos x="36" y="43"/>
                  </a:cxn>
                  <a:cxn ang="0">
                    <a:pos x="40" y="41"/>
                  </a:cxn>
                  <a:cxn ang="0">
                    <a:pos x="40" y="47"/>
                  </a:cxn>
                  <a:cxn ang="0">
                    <a:pos x="40" y="53"/>
                  </a:cxn>
                  <a:cxn ang="0">
                    <a:pos x="42" y="55"/>
                  </a:cxn>
                </a:cxnLst>
                <a:rect l="0" t="0" r="r" b="b"/>
                <a:pathLst>
                  <a:path w="75" h="55">
                    <a:moveTo>
                      <a:pt x="42" y="55"/>
                    </a:moveTo>
                    <a:lnTo>
                      <a:pt x="42" y="55"/>
                    </a:lnTo>
                    <a:lnTo>
                      <a:pt x="48" y="55"/>
                    </a:lnTo>
                    <a:lnTo>
                      <a:pt x="52" y="55"/>
                    </a:lnTo>
                    <a:lnTo>
                      <a:pt x="54" y="53"/>
                    </a:lnTo>
                    <a:lnTo>
                      <a:pt x="54" y="53"/>
                    </a:lnTo>
                    <a:lnTo>
                      <a:pt x="58" y="49"/>
                    </a:lnTo>
                    <a:lnTo>
                      <a:pt x="62" y="45"/>
                    </a:lnTo>
                    <a:lnTo>
                      <a:pt x="62" y="45"/>
                    </a:lnTo>
                    <a:lnTo>
                      <a:pt x="68" y="45"/>
                    </a:lnTo>
                    <a:lnTo>
                      <a:pt x="75" y="41"/>
                    </a:lnTo>
                    <a:lnTo>
                      <a:pt x="75" y="41"/>
                    </a:lnTo>
                    <a:lnTo>
                      <a:pt x="70" y="39"/>
                    </a:lnTo>
                    <a:lnTo>
                      <a:pt x="68" y="37"/>
                    </a:lnTo>
                    <a:lnTo>
                      <a:pt x="62" y="37"/>
                    </a:lnTo>
                    <a:lnTo>
                      <a:pt x="62" y="37"/>
                    </a:lnTo>
                    <a:lnTo>
                      <a:pt x="56" y="33"/>
                    </a:lnTo>
                    <a:lnTo>
                      <a:pt x="54" y="28"/>
                    </a:lnTo>
                    <a:lnTo>
                      <a:pt x="54" y="28"/>
                    </a:lnTo>
                    <a:lnTo>
                      <a:pt x="56" y="22"/>
                    </a:lnTo>
                    <a:lnTo>
                      <a:pt x="56" y="22"/>
                    </a:lnTo>
                    <a:lnTo>
                      <a:pt x="54" y="20"/>
                    </a:lnTo>
                    <a:lnTo>
                      <a:pt x="54" y="20"/>
                    </a:lnTo>
                    <a:lnTo>
                      <a:pt x="46" y="20"/>
                    </a:lnTo>
                    <a:lnTo>
                      <a:pt x="46" y="20"/>
                    </a:lnTo>
                    <a:lnTo>
                      <a:pt x="42" y="20"/>
                    </a:lnTo>
                    <a:lnTo>
                      <a:pt x="38" y="16"/>
                    </a:lnTo>
                    <a:lnTo>
                      <a:pt x="38" y="16"/>
                    </a:lnTo>
                    <a:lnTo>
                      <a:pt x="36" y="18"/>
                    </a:lnTo>
                    <a:lnTo>
                      <a:pt x="34" y="16"/>
                    </a:lnTo>
                    <a:lnTo>
                      <a:pt x="34" y="16"/>
                    </a:lnTo>
                    <a:lnTo>
                      <a:pt x="34" y="12"/>
                    </a:lnTo>
                    <a:lnTo>
                      <a:pt x="34" y="10"/>
                    </a:lnTo>
                    <a:lnTo>
                      <a:pt x="34" y="10"/>
                    </a:lnTo>
                    <a:lnTo>
                      <a:pt x="34" y="10"/>
                    </a:lnTo>
                    <a:lnTo>
                      <a:pt x="22" y="6"/>
                    </a:lnTo>
                    <a:lnTo>
                      <a:pt x="20" y="4"/>
                    </a:lnTo>
                    <a:lnTo>
                      <a:pt x="22" y="0"/>
                    </a:lnTo>
                    <a:lnTo>
                      <a:pt x="14" y="6"/>
                    </a:lnTo>
                    <a:lnTo>
                      <a:pt x="10" y="10"/>
                    </a:lnTo>
                    <a:lnTo>
                      <a:pt x="10" y="10"/>
                    </a:lnTo>
                    <a:lnTo>
                      <a:pt x="4" y="12"/>
                    </a:lnTo>
                    <a:lnTo>
                      <a:pt x="0" y="14"/>
                    </a:lnTo>
                    <a:lnTo>
                      <a:pt x="0" y="14"/>
                    </a:lnTo>
                    <a:lnTo>
                      <a:pt x="6" y="14"/>
                    </a:lnTo>
                    <a:lnTo>
                      <a:pt x="12" y="16"/>
                    </a:lnTo>
                    <a:lnTo>
                      <a:pt x="12" y="16"/>
                    </a:lnTo>
                    <a:lnTo>
                      <a:pt x="16" y="24"/>
                    </a:lnTo>
                    <a:lnTo>
                      <a:pt x="18" y="26"/>
                    </a:lnTo>
                    <a:lnTo>
                      <a:pt x="18" y="26"/>
                    </a:lnTo>
                    <a:lnTo>
                      <a:pt x="20" y="24"/>
                    </a:lnTo>
                    <a:lnTo>
                      <a:pt x="22" y="20"/>
                    </a:lnTo>
                    <a:lnTo>
                      <a:pt x="22" y="20"/>
                    </a:lnTo>
                    <a:lnTo>
                      <a:pt x="26" y="22"/>
                    </a:lnTo>
                    <a:lnTo>
                      <a:pt x="26" y="24"/>
                    </a:lnTo>
                    <a:lnTo>
                      <a:pt x="26" y="24"/>
                    </a:lnTo>
                    <a:lnTo>
                      <a:pt x="24" y="33"/>
                    </a:lnTo>
                    <a:lnTo>
                      <a:pt x="24" y="33"/>
                    </a:lnTo>
                    <a:lnTo>
                      <a:pt x="20" y="39"/>
                    </a:lnTo>
                    <a:lnTo>
                      <a:pt x="18" y="43"/>
                    </a:lnTo>
                    <a:lnTo>
                      <a:pt x="14" y="45"/>
                    </a:lnTo>
                    <a:lnTo>
                      <a:pt x="14" y="45"/>
                    </a:lnTo>
                    <a:lnTo>
                      <a:pt x="12" y="45"/>
                    </a:lnTo>
                    <a:lnTo>
                      <a:pt x="14" y="47"/>
                    </a:lnTo>
                    <a:lnTo>
                      <a:pt x="16" y="47"/>
                    </a:lnTo>
                    <a:lnTo>
                      <a:pt x="16" y="47"/>
                    </a:lnTo>
                    <a:lnTo>
                      <a:pt x="24" y="47"/>
                    </a:lnTo>
                    <a:lnTo>
                      <a:pt x="30" y="45"/>
                    </a:lnTo>
                    <a:lnTo>
                      <a:pt x="30" y="45"/>
                    </a:lnTo>
                    <a:lnTo>
                      <a:pt x="36" y="43"/>
                    </a:lnTo>
                    <a:lnTo>
                      <a:pt x="40" y="41"/>
                    </a:lnTo>
                    <a:lnTo>
                      <a:pt x="40" y="41"/>
                    </a:lnTo>
                    <a:lnTo>
                      <a:pt x="42" y="43"/>
                    </a:lnTo>
                    <a:lnTo>
                      <a:pt x="40" y="47"/>
                    </a:lnTo>
                    <a:lnTo>
                      <a:pt x="40" y="47"/>
                    </a:lnTo>
                    <a:lnTo>
                      <a:pt x="40" y="53"/>
                    </a:lnTo>
                    <a:lnTo>
                      <a:pt x="42" y="55"/>
                    </a:lnTo>
                    <a:lnTo>
                      <a:pt x="42" y="5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411"/>
              <p:cNvSpPr>
                <a:spLocks/>
              </p:cNvSpPr>
              <p:nvPr/>
            </p:nvSpPr>
            <p:spPr bwMode="auto">
              <a:xfrm>
                <a:off x="2889" y="701"/>
                <a:ext cx="158" cy="55"/>
              </a:xfrm>
              <a:custGeom>
                <a:avLst/>
                <a:gdLst/>
                <a:ahLst/>
                <a:cxnLst>
                  <a:cxn ang="0">
                    <a:pos x="12" y="21"/>
                  </a:cxn>
                  <a:cxn ang="0">
                    <a:pos x="10" y="23"/>
                  </a:cxn>
                  <a:cxn ang="0">
                    <a:pos x="4" y="27"/>
                  </a:cxn>
                  <a:cxn ang="0">
                    <a:pos x="21" y="35"/>
                  </a:cxn>
                  <a:cxn ang="0">
                    <a:pos x="27" y="35"/>
                  </a:cxn>
                  <a:cxn ang="0">
                    <a:pos x="33" y="31"/>
                  </a:cxn>
                  <a:cxn ang="0">
                    <a:pos x="43" y="27"/>
                  </a:cxn>
                  <a:cxn ang="0">
                    <a:pos x="53" y="27"/>
                  </a:cxn>
                  <a:cxn ang="0">
                    <a:pos x="61" y="27"/>
                  </a:cxn>
                  <a:cxn ang="0">
                    <a:pos x="75" y="33"/>
                  </a:cxn>
                  <a:cxn ang="0">
                    <a:pos x="75" y="33"/>
                  </a:cxn>
                  <a:cxn ang="0">
                    <a:pos x="67" y="35"/>
                  </a:cxn>
                  <a:cxn ang="0">
                    <a:pos x="37" y="39"/>
                  </a:cxn>
                  <a:cxn ang="0">
                    <a:pos x="33" y="39"/>
                  </a:cxn>
                  <a:cxn ang="0">
                    <a:pos x="37" y="43"/>
                  </a:cxn>
                  <a:cxn ang="0">
                    <a:pos x="41" y="47"/>
                  </a:cxn>
                  <a:cxn ang="0">
                    <a:pos x="47" y="47"/>
                  </a:cxn>
                  <a:cxn ang="0">
                    <a:pos x="67" y="45"/>
                  </a:cxn>
                  <a:cxn ang="0">
                    <a:pos x="73" y="45"/>
                  </a:cxn>
                  <a:cxn ang="0">
                    <a:pos x="81" y="49"/>
                  </a:cxn>
                  <a:cxn ang="0">
                    <a:pos x="93" y="55"/>
                  </a:cxn>
                  <a:cxn ang="0">
                    <a:pos x="109" y="47"/>
                  </a:cxn>
                  <a:cxn ang="0">
                    <a:pos x="114" y="45"/>
                  </a:cxn>
                  <a:cxn ang="0">
                    <a:pos x="118" y="45"/>
                  </a:cxn>
                  <a:cxn ang="0">
                    <a:pos x="134" y="39"/>
                  </a:cxn>
                  <a:cxn ang="0">
                    <a:pos x="140" y="35"/>
                  </a:cxn>
                  <a:cxn ang="0">
                    <a:pos x="152" y="27"/>
                  </a:cxn>
                  <a:cxn ang="0">
                    <a:pos x="158" y="17"/>
                  </a:cxn>
                  <a:cxn ang="0">
                    <a:pos x="158" y="15"/>
                  </a:cxn>
                  <a:cxn ang="0">
                    <a:pos x="152" y="13"/>
                  </a:cxn>
                  <a:cxn ang="0">
                    <a:pos x="146" y="11"/>
                  </a:cxn>
                  <a:cxn ang="0">
                    <a:pos x="132" y="11"/>
                  </a:cxn>
                  <a:cxn ang="0">
                    <a:pos x="124" y="9"/>
                  </a:cxn>
                  <a:cxn ang="0">
                    <a:pos x="122" y="6"/>
                  </a:cxn>
                  <a:cxn ang="0">
                    <a:pos x="116" y="6"/>
                  </a:cxn>
                  <a:cxn ang="0">
                    <a:pos x="109" y="9"/>
                  </a:cxn>
                  <a:cxn ang="0">
                    <a:pos x="101" y="15"/>
                  </a:cxn>
                  <a:cxn ang="0">
                    <a:pos x="95" y="19"/>
                  </a:cxn>
                  <a:cxn ang="0">
                    <a:pos x="93" y="19"/>
                  </a:cxn>
                  <a:cxn ang="0">
                    <a:pos x="89" y="19"/>
                  </a:cxn>
                  <a:cxn ang="0">
                    <a:pos x="89" y="15"/>
                  </a:cxn>
                  <a:cxn ang="0">
                    <a:pos x="89" y="2"/>
                  </a:cxn>
                  <a:cxn ang="0">
                    <a:pos x="87" y="0"/>
                  </a:cxn>
                  <a:cxn ang="0">
                    <a:pos x="83" y="2"/>
                  </a:cxn>
                  <a:cxn ang="0">
                    <a:pos x="81" y="9"/>
                  </a:cxn>
                  <a:cxn ang="0">
                    <a:pos x="79" y="19"/>
                  </a:cxn>
                  <a:cxn ang="0">
                    <a:pos x="75" y="21"/>
                  </a:cxn>
                  <a:cxn ang="0">
                    <a:pos x="71" y="21"/>
                  </a:cxn>
                  <a:cxn ang="0">
                    <a:pos x="67" y="13"/>
                  </a:cxn>
                  <a:cxn ang="0">
                    <a:pos x="65" y="11"/>
                  </a:cxn>
                  <a:cxn ang="0">
                    <a:pos x="61" y="13"/>
                  </a:cxn>
                  <a:cxn ang="0">
                    <a:pos x="53" y="13"/>
                  </a:cxn>
                  <a:cxn ang="0">
                    <a:pos x="43" y="6"/>
                  </a:cxn>
                  <a:cxn ang="0">
                    <a:pos x="41" y="6"/>
                  </a:cxn>
                  <a:cxn ang="0">
                    <a:pos x="33" y="11"/>
                  </a:cxn>
                  <a:cxn ang="0">
                    <a:pos x="27" y="17"/>
                  </a:cxn>
                  <a:cxn ang="0">
                    <a:pos x="25" y="17"/>
                  </a:cxn>
                  <a:cxn ang="0">
                    <a:pos x="21" y="17"/>
                  </a:cxn>
                  <a:cxn ang="0">
                    <a:pos x="10" y="9"/>
                  </a:cxn>
                  <a:cxn ang="0">
                    <a:pos x="0" y="9"/>
                  </a:cxn>
                  <a:cxn ang="0">
                    <a:pos x="0" y="11"/>
                  </a:cxn>
                  <a:cxn ang="0">
                    <a:pos x="12" y="21"/>
                  </a:cxn>
                </a:cxnLst>
                <a:rect l="0" t="0" r="r" b="b"/>
                <a:pathLst>
                  <a:path w="158" h="55">
                    <a:moveTo>
                      <a:pt x="12" y="21"/>
                    </a:moveTo>
                    <a:lnTo>
                      <a:pt x="12" y="21"/>
                    </a:lnTo>
                    <a:lnTo>
                      <a:pt x="12" y="23"/>
                    </a:lnTo>
                    <a:lnTo>
                      <a:pt x="10" y="23"/>
                    </a:lnTo>
                    <a:lnTo>
                      <a:pt x="4" y="27"/>
                    </a:lnTo>
                    <a:lnTo>
                      <a:pt x="4" y="27"/>
                    </a:lnTo>
                    <a:lnTo>
                      <a:pt x="10" y="31"/>
                    </a:lnTo>
                    <a:lnTo>
                      <a:pt x="21" y="35"/>
                    </a:lnTo>
                    <a:lnTo>
                      <a:pt x="21" y="35"/>
                    </a:lnTo>
                    <a:lnTo>
                      <a:pt x="27" y="35"/>
                    </a:lnTo>
                    <a:lnTo>
                      <a:pt x="33" y="31"/>
                    </a:lnTo>
                    <a:lnTo>
                      <a:pt x="33" y="31"/>
                    </a:lnTo>
                    <a:lnTo>
                      <a:pt x="39" y="29"/>
                    </a:lnTo>
                    <a:lnTo>
                      <a:pt x="43" y="27"/>
                    </a:lnTo>
                    <a:lnTo>
                      <a:pt x="43" y="27"/>
                    </a:lnTo>
                    <a:lnTo>
                      <a:pt x="53" y="27"/>
                    </a:lnTo>
                    <a:lnTo>
                      <a:pt x="61" y="27"/>
                    </a:lnTo>
                    <a:lnTo>
                      <a:pt x="61" y="27"/>
                    </a:lnTo>
                    <a:lnTo>
                      <a:pt x="69" y="29"/>
                    </a:lnTo>
                    <a:lnTo>
                      <a:pt x="75" y="33"/>
                    </a:lnTo>
                    <a:lnTo>
                      <a:pt x="75" y="33"/>
                    </a:lnTo>
                    <a:lnTo>
                      <a:pt x="75" y="33"/>
                    </a:lnTo>
                    <a:lnTo>
                      <a:pt x="73" y="35"/>
                    </a:lnTo>
                    <a:lnTo>
                      <a:pt x="67" y="35"/>
                    </a:lnTo>
                    <a:lnTo>
                      <a:pt x="67" y="35"/>
                    </a:lnTo>
                    <a:lnTo>
                      <a:pt x="37" y="39"/>
                    </a:lnTo>
                    <a:lnTo>
                      <a:pt x="37" y="39"/>
                    </a:lnTo>
                    <a:lnTo>
                      <a:pt x="33" y="39"/>
                    </a:lnTo>
                    <a:lnTo>
                      <a:pt x="31" y="41"/>
                    </a:lnTo>
                    <a:lnTo>
                      <a:pt x="37" y="43"/>
                    </a:lnTo>
                    <a:lnTo>
                      <a:pt x="37" y="43"/>
                    </a:lnTo>
                    <a:lnTo>
                      <a:pt x="41" y="47"/>
                    </a:lnTo>
                    <a:lnTo>
                      <a:pt x="47" y="47"/>
                    </a:lnTo>
                    <a:lnTo>
                      <a:pt x="47" y="47"/>
                    </a:lnTo>
                    <a:lnTo>
                      <a:pt x="53" y="45"/>
                    </a:lnTo>
                    <a:lnTo>
                      <a:pt x="67" y="45"/>
                    </a:lnTo>
                    <a:lnTo>
                      <a:pt x="67" y="45"/>
                    </a:lnTo>
                    <a:lnTo>
                      <a:pt x="73" y="45"/>
                    </a:lnTo>
                    <a:lnTo>
                      <a:pt x="77" y="45"/>
                    </a:lnTo>
                    <a:lnTo>
                      <a:pt x="81" y="49"/>
                    </a:lnTo>
                    <a:lnTo>
                      <a:pt x="81" y="49"/>
                    </a:lnTo>
                    <a:lnTo>
                      <a:pt x="93" y="55"/>
                    </a:lnTo>
                    <a:lnTo>
                      <a:pt x="93" y="55"/>
                    </a:lnTo>
                    <a:lnTo>
                      <a:pt x="109" y="47"/>
                    </a:lnTo>
                    <a:lnTo>
                      <a:pt x="109" y="47"/>
                    </a:lnTo>
                    <a:lnTo>
                      <a:pt x="114" y="45"/>
                    </a:lnTo>
                    <a:lnTo>
                      <a:pt x="118" y="45"/>
                    </a:lnTo>
                    <a:lnTo>
                      <a:pt x="118" y="45"/>
                    </a:lnTo>
                    <a:lnTo>
                      <a:pt x="126" y="43"/>
                    </a:lnTo>
                    <a:lnTo>
                      <a:pt x="134" y="39"/>
                    </a:lnTo>
                    <a:lnTo>
                      <a:pt x="134" y="39"/>
                    </a:lnTo>
                    <a:lnTo>
                      <a:pt x="140" y="35"/>
                    </a:lnTo>
                    <a:lnTo>
                      <a:pt x="152" y="27"/>
                    </a:lnTo>
                    <a:lnTo>
                      <a:pt x="152" y="27"/>
                    </a:lnTo>
                    <a:lnTo>
                      <a:pt x="158" y="23"/>
                    </a:lnTo>
                    <a:lnTo>
                      <a:pt x="158" y="17"/>
                    </a:lnTo>
                    <a:lnTo>
                      <a:pt x="158" y="17"/>
                    </a:lnTo>
                    <a:lnTo>
                      <a:pt x="158" y="15"/>
                    </a:lnTo>
                    <a:lnTo>
                      <a:pt x="156" y="13"/>
                    </a:lnTo>
                    <a:lnTo>
                      <a:pt x="152" y="13"/>
                    </a:lnTo>
                    <a:lnTo>
                      <a:pt x="146" y="11"/>
                    </a:lnTo>
                    <a:lnTo>
                      <a:pt x="146" y="11"/>
                    </a:lnTo>
                    <a:lnTo>
                      <a:pt x="132" y="11"/>
                    </a:lnTo>
                    <a:lnTo>
                      <a:pt x="132" y="11"/>
                    </a:lnTo>
                    <a:lnTo>
                      <a:pt x="126" y="11"/>
                    </a:lnTo>
                    <a:lnTo>
                      <a:pt x="124" y="9"/>
                    </a:lnTo>
                    <a:lnTo>
                      <a:pt x="122" y="6"/>
                    </a:lnTo>
                    <a:lnTo>
                      <a:pt x="122" y="6"/>
                    </a:lnTo>
                    <a:lnTo>
                      <a:pt x="120" y="6"/>
                    </a:lnTo>
                    <a:lnTo>
                      <a:pt x="116" y="6"/>
                    </a:lnTo>
                    <a:lnTo>
                      <a:pt x="109" y="9"/>
                    </a:lnTo>
                    <a:lnTo>
                      <a:pt x="109" y="9"/>
                    </a:lnTo>
                    <a:lnTo>
                      <a:pt x="107" y="11"/>
                    </a:lnTo>
                    <a:lnTo>
                      <a:pt x="101" y="15"/>
                    </a:lnTo>
                    <a:lnTo>
                      <a:pt x="101" y="15"/>
                    </a:lnTo>
                    <a:lnTo>
                      <a:pt x="95" y="19"/>
                    </a:lnTo>
                    <a:lnTo>
                      <a:pt x="93" y="19"/>
                    </a:lnTo>
                    <a:lnTo>
                      <a:pt x="93" y="19"/>
                    </a:lnTo>
                    <a:lnTo>
                      <a:pt x="91" y="19"/>
                    </a:lnTo>
                    <a:lnTo>
                      <a:pt x="89" y="19"/>
                    </a:lnTo>
                    <a:lnTo>
                      <a:pt x="89" y="15"/>
                    </a:lnTo>
                    <a:lnTo>
                      <a:pt x="89" y="15"/>
                    </a:lnTo>
                    <a:lnTo>
                      <a:pt x="89" y="9"/>
                    </a:lnTo>
                    <a:lnTo>
                      <a:pt x="89" y="2"/>
                    </a:lnTo>
                    <a:lnTo>
                      <a:pt x="89" y="2"/>
                    </a:lnTo>
                    <a:lnTo>
                      <a:pt x="87" y="0"/>
                    </a:lnTo>
                    <a:lnTo>
                      <a:pt x="85" y="2"/>
                    </a:lnTo>
                    <a:lnTo>
                      <a:pt x="83" y="2"/>
                    </a:lnTo>
                    <a:lnTo>
                      <a:pt x="81" y="9"/>
                    </a:lnTo>
                    <a:lnTo>
                      <a:pt x="81" y="9"/>
                    </a:lnTo>
                    <a:lnTo>
                      <a:pt x="79" y="19"/>
                    </a:lnTo>
                    <a:lnTo>
                      <a:pt x="79" y="19"/>
                    </a:lnTo>
                    <a:lnTo>
                      <a:pt x="77" y="21"/>
                    </a:lnTo>
                    <a:lnTo>
                      <a:pt x="75" y="21"/>
                    </a:lnTo>
                    <a:lnTo>
                      <a:pt x="71" y="21"/>
                    </a:lnTo>
                    <a:lnTo>
                      <a:pt x="71" y="21"/>
                    </a:lnTo>
                    <a:lnTo>
                      <a:pt x="69" y="17"/>
                    </a:lnTo>
                    <a:lnTo>
                      <a:pt x="67" y="13"/>
                    </a:lnTo>
                    <a:lnTo>
                      <a:pt x="67" y="13"/>
                    </a:lnTo>
                    <a:lnTo>
                      <a:pt x="65" y="11"/>
                    </a:lnTo>
                    <a:lnTo>
                      <a:pt x="63" y="13"/>
                    </a:lnTo>
                    <a:lnTo>
                      <a:pt x="61" y="13"/>
                    </a:lnTo>
                    <a:lnTo>
                      <a:pt x="53" y="13"/>
                    </a:lnTo>
                    <a:lnTo>
                      <a:pt x="53" y="13"/>
                    </a:lnTo>
                    <a:lnTo>
                      <a:pt x="49" y="11"/>
                    </a:lnTo>
                    <a:lnTo>
                      <a:pt x="43" y="6"/>
                    </a:lnTo>
                    <a:lnTo>
                      <a:pt x="43" y="6"/>
                    </a:lnTo>
                    <a:lnTo>
                      <a:pt x="41" y="6"/>
                    </a:lnTo>
                    <a:lnTo>
                      <a:pt x="39" y="9"/>
                    </a:lnTo>
                    <a:lnTo>
                      <a:pt x="33" y="11"/>
                    </a:lnTo>
                    <a:lnTo>
                      <a:pt x="33" y="11"/>
                    </a:lnTo>
                    <a:lnTo>
                      <a:pt x="27" y="17"/>
                    </a:lnTo>
                    <a:lnTo>
                      <a:pt x="27" y="17"/>
                    </a:lnTo>
                    <a:lnTo>
                      <a:pt x="25" y="17"/>
                    </a:lnTo>
                    <a:lnTo>
                      <a:pt x="23" y="17"/>
                    </a:lnTo>
                    <a:lnTo>
                      <a:pt x="21" y="17"/>
                    </a:lnTo>
                    <a:lnTo>
                      <a:pt x="10" y="9"/>
                    </a:lnTo>
                    <a:lnTo>
                      <a:pt x="10" y="9"/>
                    </a:lnTo>
                    <a:lnTo>
                      <a:pt x="6" y="9"/>
                    </a:lnTo>
                    <a:lnTo>
                      <a:pt x="0" y="9"/>
                    </a:lnTo>
                    <a:lnTo>
                      <a:pt x="0" y="9"/>
                    </a:lnTo>
                    <a:lnTo>
                      <a:pt x="0" y="11"/>
                    </a:lnTo>
                    <a:lnTo>
                      <a:pt x="2" y="13"/>
                    </a:lnTo>
                    <a:lnTo>
                      <a:pt x="12" y="21"/>
                    </a:lnTo>
                    <a:lnTo>
                      <a:pt x="12"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412"/>
              <p:cNvSpPr>
                <a:spLocks/>
              </p:cNvSpPr>
              <p:nvPr/>
            </p:nvSpPr>
            <p:spPr bwMode="auto">
              <a:xfrm>
                <a:off x="2903" y="922"/>
                <a:ext cx="11" cy="16"/>
              </a:xfrm>
              <a:custGeom>
                <a:avLst/>
                <a:gdLst/>
                <a:ahLst/>
                <a:cxnLst>
                  <a:cxn ang="0">
                    <a:pos x="7" y="0"/>
                  </a:cxn>
                  <a:cxn ang="0">
                    <a:pos x="7" y="0"/>
                  </a:cxn>
                  <a:cxn ang="0">
                    <a:pos x="5" y="2"/>
                  </a:cxn>
                  <a:cxn ang="0">
                    <a:pos x="2" y="6"/>
                  </a:cxn>
                  <a:cxn ang="0">
                    <a:pos x="0" y="10"/>
                  </a:cxn>
                  <a:cxn ang="0">
                    <a:pos x="7" y="16"/>
                  </a:cxn>
                  <a:cxn ang="0">
                    <a:pos x="7" y="16"/>
                  </a:cxn>
                  <a:cxn ang="0">
                    <a:pos x="11" y="2"/>
                  </a:cxn>
                  <a:cxn ang="0">
                    <a:pos x="9" y="0"/>
                  </a:cxn>
                  <a:cxn ang="0">
                    <a:pos x="7" y="0"/>
                  </a:cxn>
                  <a:cxn ang="0">
                    <a:pos x="7" y="0"/>
                  </a:cxn>
                </a:cxnLst>
                <a:rect l="0" t="0" r="r" b="b"/>
                <a:pathLst>
                  <a:path w="11" h="16">
                    <a:moveTo>
                      <a:pt x="7" y="0"/>
                    </a:moveTo>
                    <a:lnTo>
                      <a:pt x="7" y="0"/>
                    </a:lnTo>
                    <a:lnTo>
                      <a:pt x="5" y="2"/>
                    </a:lnTo>
                    <a:lnTo>
                      <a:pt x="2" y="6"/>
                    </a:lnTo>
                    <a:lnTo>
                      <a:pt x="0" y="10"/>
                    </a:lnTo>
                    <a:lnTo>
                      <a:pt x="7" y="16"/>
                    </a:lnTo>
                    <a:lnTo>
                      <a:pt x="7" y="16"/>
                    </a:lnTo>
                    <a:lnTo>
                      <a:pt x="11" y="2"/>
                    </a:lnTo>
                    <a:lnTo>
                      <a:pt x="9" y="0"/>
                    </a:lnTo>
                    <a:lnTo>
                      <a:pt x="7" y="0"/>
                    </a:lnTo>
                    <a:lnTo>
                      <a:pt x="7"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413"/>
              <p:cNvSpPr>
                <a:spLocks/>
              </p:cNvSpPr>
              <p:nvPr/>
            </p:nvSpPr>
            <p:spPr bwMode="auto">
              <a:xfrm>
                <a:off x="3059" y="762"/>
                <a:ext cx="30" cy="8"/>
              </a:xfrm>
              <a:custGeom>
                <a:avLst/>
                <a:gdLst/>
                <a:ahLst/>
                <a:cxnLst>
                  <a:cxn ang="0">
                    <a:pos x="14" y="6"/>
                  </a:cxn>
                  <a:cxn ang="0">
                    <a:pos x="14" y="6"/>
                  </a:cxn>
                  <a:cxn ang="0">
                    <a:pos x="22" y="4"/>
                  </a:cxn>
                  <a:cxn ang="0">
                    <a:pos x="28" y="4"/>
                  </a:cxn>
                  <a:cxn ang="0">
                    <a:pos x="30" y="2"/>
                  </a:cxn>
                  <a:cxn ang="0">
                    <a:pos x="30" y="2"/>
                  </a:cxn>
                  <a:cxn ang="0">
                    <a:pos x="24" y="0"/>
                  </a:cxn>
                  <a:cxn ang="0">
                    <a:pos x="16" y="2"/>
                  </a:cxn>
                  <a:cxn ang="0">
                    <a:pos x="6" y="4"/>
                  </a:cxn>
                  <a:cxn ang="0">
                    <a:pos x="0" y="6"/>
                  </a:cxn>
                  <a:cxn ang="0">
                    <a:pos x="0" y="6"/>
                  </a:cxn>
                  <a:cxn ang="0">
                    <a:pos x="0" y="8"/>
                  </a:cxn>
                  <a:cxn ang="0">
                    <a:pos x="0" y="8"/>
                  </a:cxn>
                  <a:cxn ang="0">
                    <a:pos x="6" y="8"/>
                  </a:cxn>
                  <a:cxn ang="0">
                    <a:pos x="14" y="6"/>
                  </a:cxn>
                  <a:cxn ang="0">
                    <a:pos x="14" y="6"/>
                  </a:cxn>
                </a:cxnLst>
                <a:rect l="0" t="0" r="r" b="b"/>
                <a:pathLst>
                  <a:path w="30" h="8">
                    <a:moveTo>
                      <a:pt x="14" y="6"/>
                    </a:moveTo>
                    <a:lnTo>
                      <a:pt x="14" y="6"/>
                    </a:lnTo>
                    <a:lnTo>
                      <a:pt x="22" y="4"/>
                    </a:lnTo>
                    <a:lnTo>
                      <a:pt x="28" y="4"/>
                    </a:lnTo>
                    <a:lnTo>
                      <a:pt x="30" y="2"/>
                    </a:lnTo>
                    <a:lnTo>
                      <a:pt x="30" y="2"/>
                    </a:lnTo>
                    <a:lnTo>
                      <a:pt x="24" y="0"/>
                    </a:lnTo>
                    <a:lnTo>
                      <a:pt x="16" y="2"/>
                    </a:lnTo>
                    <a:lnTo>
                      <a:pt x="6" y="4"/>
                    </a:lnTo>
                    <a:lnTo>
                      <a:pt x="0" y="6"/>
                    </a:lnTo>
                    <a:lnTo>
                      <a:pt x="0" y="6"/>
                    </a:lnTo>
                    <a:lnTo>
                      <a:pt x="0" y="8"/>
                    </a:lnTo>
                    <a:lnTo>
                      <a:pt x="0" y="8"/>
                    </a:lnTo>
                    <a:lnTo>
                      <a:pt x="6" y="8"/>
                    </a:lnTo>
                    <a:lnTo>
                      <a:pt x="14" y="6"/>
                    </a:lnTo>
                    <a:lnTo>
                      <a:pt x="14"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414"/>
              <p:cNvSpPr>
                <a:spLocks/>
              </p:cNvSpPr>
              <p:nvPr/>
            </p:nvSpPr>
            <p:spPr bwMode="auto">
              <a:xfrm>
                <a:off x="3128" y="710"/>
                <a:ext cx="40" cy="10"/>
              </a:xfrm>
              <a:custGeom>
                <a:avLst/>
                <a:gdLst/>
                <a:ahLst/>
                <a:cxnLst>
                  <a:cxn ang="0">
                    <a:pos x="20" y="10"/>
                  </a:cxn>
                  <a:cxn ang="0">
                    <a:pos x="20" y="10"/>
                  </a:cxn>
                  <a:cxn ang="0">
                    <a:pos x="24" y="8"/>
                  </a:cxn>
                  <a:cxn ang="0">
                    <a:pos x="40" y="0"/>
                  </a:cxn>
                  <a:cxn ang="0">
                    <a:pos x="40" y="0"/>
                  </a:cxn>
                  <a:cxn ang="0">
                    <a:pos x="22" y="2"/>
                  </a:cxn>
                  <a:cxn ang="0">
                    <a:pos x="8" y="4"/>
                  </a:cxn>
                  <a:cxn ang="0">
                    <a:pos x="0" y="6"/>
                  </a:cxn>
                  <a:cxn ang="0">
                    <a:pos x="0" y="6"/>
                  </a:cxn>
                  <a:cxn ang="0">
                    <a:pos x="0" y="8"/>
                  </a:cxn>
                  <a:cxn ang="0">
                    <a:pos x="2" y="8"/>
                  </a:cxn>
                  <a:cxn ang="0">
                    <a:pos x="6" y="8"/>
                  </a:cxn>
                  <a:cxn ang="0">
                    <a:pos x="20" y="10"/>
                  </a:cxn>
                  <a:cxn ang="0">
                    <a:pos x="20" y="10"/>
                  </a:cxn>
                </a:cxnLst>
                <a:rect l="0" t="0" r="r" b="b"/>
                <a:pathLst>
                  <a:path w="40" h="10">
                    <a:moveTo>
                      <a:pt x="20" y="10"/>
                    </a:moveTo>
                    <a:lnTo>
                      <a:pt x="20" y="10"/>
                    </a:lnTo>
                    <a:lnTo>
                      <a:pt x="24" y="8"/>
                    </a:lnTo>
                    <a:lnTo>
                      <a:pt x="40" y="0"/>
                    </a:lnTo>
                    <a:lnTo>
                      <a:pt x="40" y="0"/>
                    </a:lnTo>
                    <a:lnTo>
                      <a:pt x="22" y="2"/>
                    </a:lnTo>
                    <a:lnTo>
                      <a:pt x="8" y="4"/>
                    </a:lnTo>
                    <a:lnTo>
                      <a:pt x="0" y="6"/>
                    </a:lnTo>
                    <a:lnTo>
                      <a:pt x="0" y="6"/>
                    </a:lnTo>
                    <a:lnTo>
                      <a:pt x="0" y="8"/>
                    </a:lnTo>
                    <a:lnTo>
                      <a:pt x="2" y="8"/>
                    </a:lnTo>
                    <a:lnTo>
                      <a:pt x="6" y="8"/>
                    </a:lnTo>
                    <a:lnTo>
                      <a:pt x="20" y="10"/>
                    </a:lnTo>
                    <a:lnTo>
                      <a:pt x="2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415"/>
              <p:cNvSpPr>
                <a:spLocks/>
              </p:cNvSpPr>
              <p:nvPr/>
            </p:nvSpPr>
            <p:spPr bwMode="auto">
              <a:xfrm>
                <a:off x="3375" y="687"/>
                <a:ext cx="50" cy="16"/>
              </a:xfrm>
              <a:custGeom>
                <a:avLst/>
                <a:gdLst/>
                <a:ahLst/>
                <a:cxnLst>
                  <a:cxn ang="0">
                    <a:pos x="2" y="8"/>
                  </a:cxn>
                  <a:cxn ang="0">
                    <a:pos x="2" y="8"/>
                  </a:cxn>
                  <a:cxn ang="0">
                    <a:pos x="8" y="14"/>
                  </a:cxn>
                  <a:cxn ang="0">
                    <a:pos x="12" y="16"/>
                  </a:cxn>
                  <a:cxn ang="0">
                    <a:pos x="14" y="16"/>
                  </a:cxn>
                  <a:cxn ang="0">
                    <a:pos x="14" y="16"/>
                  </a:cxn>
                  <a:cxn ang="0">
                    <a:pos x="14" y="16"/>
                  </a:cxn>
                  <a:cxn ang="0">
                    <a:pos x="14" y="12"/>
                  </a:cxn>
                  <a:cxn ang="0">
                    <a:pos x="14" y="12"/>
                  </a:cxn>
                  <a:cxn ang="0">
                    <a:pos x="20" y="12"/>
                  </a:cxn>
                  <a:cxn ang="0">
                    <a:pos x="28" y="10"/>
                  </a:cxn>
                  <a:cxn ang="0">
                    <a:pos x="28" y="10"/>
                  </a:cxn>
                  <a:cxn ang="0">
                    <a:pos x="50" y="2"/>
                  </a:cxn>
                  <a:cxn ang="0">
                    <a:pos x="50" y="2"/>
                  </a:cxn>
                  <a:cxn ang="0">
                    <a:pos x="50" y="0"/>
                  </a:cxn>
                  <a:cxn ang="0">
                    <a:pos x="50" y="0"/>
                  </a:cxn>
                  <a:cxn ang="0">
                    <a:pos x="44" y="0"/>
                  </a:cxn>
                  <a:cxn ang="0">
                    <a:pos x="36" y="2"/>
                  </a:cxn>
                  <a:cxn ang="0">
                    <a:pos x="36" y="2"/>
                  </a:cxn>
                  <a:cxn ang="0">
                    <a:pos x="28" y="2"/>
                  </a:cxn>
                  <a:cxn ang="0">
                    <a:pos x="28" y="2"/>
                  </a:cxn>
                  <a:cxn ang="0">
                    <a:pos x="12" y="4"/>
                  </a:cxn>
                  <a:cxn ang="0">
                    <a:pos x="2" y="8"/>
                  </a:cxn>
                  <a:cxn ang="0">
                    <a:pos x="0" y="8"/>
                  </a:cxn>
                  <a:cxn ang="0">
                    <a:pos x="2" y="8"/>
                  </a:cxn>
                  <a:cxn ang="0">
                    <a:pos x="2" y="8"/>
                  </a:cxn>
                </a:cxnLst>
                <a:rect l="0" t="0" r="r" b="b"/>
                <a:pathLst>
                  <a:path w="50" h="16">
                    <a:moveTo>
                      <a:pt x="2" y="8"/>
                    </a:moveTo>
                    <a:lnTo>
                      <a:pt x="2" y="8"/>
                    </a:lnTo>
                    <a:lnTo>
                      <a:pt x="8" y="14"/>
                    </a:lnTo>
                    <a:lnTo>
                      <a:pt x="12" y="16"/>
                    </a:lnTo>
                    <a:lnTo>
                      <a:pt x="14" y="16"/>
                    </a:lnTo>
                    <a:lnTo>
                      <a:pt x="14" y="16"/>
                    </a:lnTo>
                    <a:lnTo>
                      <a:pt x="14" y="16"/>
                    </a:lnTo>
                    <a:lnTo>
                      <a:pt x="14" y="12"/>
                    </a:lnTo>
                    <a:lnTo>
                      <a:pt x="14" y="12"/>
                    </a:lnTo>
                    <a:lnTo>
                      <a:pt x="20" y="12"/>
                    </a:lnTo>
                    <a:lnTo>
                      <a:pt x="28" y="10"/>
                    </a:lnTo>
                    <a:lnTo>
                      <a:pt x="28" y="10"/>
                    </a:lnTo>
                    <a:lnTo>
                      <a:pt x="50" y="2"/>
                    </a:lnTo>
                    <a:lnTo>
                      <a:pt x="50" y="2"/>
                    </a:lnTo>
                    <a:lnTo>
                      <a:pt x="50" y="0"/>
                    </a:lnTo>
                    <a:lnTo>
                      <a:pt x="50" y="0"/>
                    </a:lnTo>
                    <a:lnTo>
                      <a:pt x="44" y="0"/>
                    </a:lnTo>
                    <a:lnTo>
                      <a:pt x="36" y="2"/>
                    </a:lnTo>
                    <a:lnTo>
                      <a:pt x="36" y="2"/>
                    </a:lnTo>
                    <a:lnTo>
                      <a:pt x="28" y="2"/>
                    </a:lnTo>
                    <a:lnTo>
                      <a:pt x="28" y="2"/>
                    </a:lnTo>
                    <a:lnTo>
                      <a:pt x="12" y="4"/>
                    </a:lnTo>
                    <a:lnTo>
                      <a:pt x="2" y="8"/>
                    </a:lnTo>
                    <a:lnTo>
                      <a:pt x="0" y="8"/>
                    </a:lnTo>
                    <a:lnTo>
                      <a:pt x="2" y="8"/>
                    </a:lnTo>
                    <a:lnTo>
                      <a:pt x="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416"/>
              <p:cNvSpPr>
                <a:spLocks/>
              </p:cNvSpPr>
              <p:nvPr/>
            </p:nvSpPr>
            <p:spPr bwMode="auto">
              <a:xfrm>
                <a:off x="3409" y="683"/>
                <a:ext cx="73" cy="37"/>
              </a:xfrm>
              <a:custGeom>
                <a:avLst/>
                <a:gdLst/>
                <a:ahLst/>
                <a:cxnLst>
                  <a:cxn ang="0">
                    <a:pos x="0" y="27"/>
                  </a:cxn>
                  <a:cxn ang="0">
                    <a:pos x="0" y="27"/>
                  </a:cxn>
                  <a:cxn ang="0">
                    <a:pos x="0" y="29"/>
                  </a:cxn>
                  <a:cxn ang="0">
                    <a:pos x="2" y="31"/>
                  </a:cxn>
                  <a:cxn ang="0">
                    <a:pos x="6" y="33"/>
                  </a:cxn>
                  <a:cxn ang="0">
                    <a:pos x="14" y="37"/>
                  </a:cxn>
                  <a:cxn ang="0">
                    <a:pos x="28" y="29"/>
                  </a:cxn>
                  <a:cxn ang="0">
                    <a:pos x="28" y="29"/>
                  </a:cxn>
                  <a:cxn ang="0">
                    <a:pos x="42" y="22"/>
                  </a:cxn>
                  <a:cxn ang="0">
                    <a:pos x="54" y="18"/>
                  </a:cxn>
                  <a:cxn ang="0">
                    <a:pos x="54" y="18"/>
                  </a:cxn>
                  <a:cxn ang="0">
                    <a:pos x="54" y="18"/>
                  </a:cxn>
                  <a:cxn ang="0">
                    <a:pos x="54" y="18"/>
                  </a:cxn>
                  <a:cxn ang="0">
                    <a:pos x="59" y="18"/>
                  </a:cxn>
                  <a:cxn ang="0">
                    <a:pos x="59" y="18"/>
                  </a:cxn>
                  <a:cxn ang="0">
                    <a:pos x="71" y="16"/>
                  </a:cxn>
                  <a:cxn ang="0">
                    <a:pos x="73" y="16"/>
                  </a:cxn>
                  <a:cxn ang="0">
                    <a:pos x="73" y="14"/>
                  </a:cxn>
                  <a:cxn ang="0">
                    <a:pos x="73" y="14"/>
                  </a:cxn>
                  <a:cxn ang="0">
                    <a:pos x="69" y="6"/>
                  </a:cxn>
                  <a:cxn ang="0">
                    <a:pos x="67" y="2"/>
                  </a:cxn>
                  <a:cxn ang="0">
                    <a:pos x="63" y="0"/>
                  </a:cxn>
                  <a:cxn ang="0">
                    <a:pos x="63" y="0"/>
                  </a:cxn>
                  <a:cxn ang="0">
                    <a:pos x="44" y="4"/>
                  </a:cxn>
                  <a:cxn ang="0">
                    <a:pos x="38" y="6"/>
                  </a:cxn>
                  <a:cxn ang="0">
                    <a:pos x="38" y="6"/>
                  </a:cxn>
                  <a:cxn ang="0">
                    <a:pos x="18" y="20"/>
                  </a:cxn>
                  <a:cxn ang="0">
                    <a:pos x="18" y="20"/>
                  </a:cxn>
                  <a:cxn ang="0">
                    <a:pos x="10" y="22"/>
                  </a:cxn>
                  <a:cxn ang="0">
                    <a:pos x="4" y="24"/>
                  </a:cxn>
                  <a:cxn ang="0">
                    <a:pos x="4" y="24"/>
                  </a:cxn>
                  <a:cxn ang="0">
                    <a:pos x="2" y="24"/>
                  </a:cxn>
                  <a:cxn ang="0">
                    <a:pos x="2" y="24"/>
                  </a:cxn>
                  <a:cxn ang="0">
                    <a:pos x="0" y="27"/>
                  </a:cxn>
                  <a:cxn ang="0">
                    <a:pos x="0" y="27"/>
                  </a:cxn>
                </a:cxnLst>
                <a:rect l="0" t="0" r="r" b="b"/>
                <a:pathLst>
                  <a:path w="73" h="37">
                    <a:moveTo>
                      <a:pt x="0" y="27"/>
                    </a:moveTo>
                    <a:lnTo>
                      <a:pt x="0" y="27"/>
                    </a:lnTo>
                    <a:lnTo>
                      <a:pt x="0" y="29"/>
                    </a:lnTo>
                    <a:lnTo>
                      <a:pt x="2" y="31"/>
                    </a:lnTo>
                    <a:lnTo>
                      <a:pt x="6" y="33"/>
                    </a:lnTo>
                    <a:lnTo>
                      <a:pt x="14" y="37"/>
                    </a:lnTo>
                    <a:lnTo>
                      <a:pt x="28" y="29"/>
                    </a:lnTo>
                    <a:lnTo>
                      <a:pt x="28" y="29"/>
                    </a:lnTo>
                    <a:lnTo>
                      <a:pt x="42" y="22"/>
                    </a:lnTo>
                    <a:lnTo>
                      <a:pt x="54" y="18"/>
                    </a:lnTo>
                    <a:lnTo>
                      <a:pt x="54" y="18"/>
                    </a:lnTo>
                    <a:lnTo>
                      <a:pt x="54" y="18"/>
                    </a:lnTo>
                    <a:lnTo>
                      <a:pt x="54" y="18"/>
                    </a:lnTo>
                    <a:lnTo>
                      <a:pt x="59" y="18"/>
                    </a:lnTo>
                    <a:lnTo>
                      <a:pt x="59" y="18"/>
                    </a:lnTo>
                    <a:lnTo>
                      <a:pt x="71" y="16"/>
                    </a:lnTo>
                    <a:lnTo>
                      <a:pt x="73" y="16"/>
                    </a:lnTo>
                    <a:lnTo>
                      <a:pt x="73" y="14"/>
                    </a:lnTo>
                    <a:lnTo>
                      <a:pt x="73" y="14"/>
                    </a:lnTo>
                    <a:lnTo>
                      <a:pt x="69" y="6"/>
                    </a:lnTo>
                    <a:lnTo>
                      <a:pt x="67" y="2"/>
                    </a:lnTo>
                    <a:lnTo>
                      <a:pt x="63" y="0"/>
                    </a:lnTo>
                    <a:lnTo>
                      <a:pt x="63" y="0"/>
                    </a:lnTo>
                    <a:lnTo>
                      <a:pt x="44" y="4"/>
                    </a:lnTo>
                    <a:lnTo>
                      <a:pt x="38" y="6"/>
                    </a:lnTo>
                    <a:lnTo>
                      <a:pt x="38" y="6"/>
                    </a:lnTo>
                    <a:lnTo>
                      <a:pt x="18" y="20"/>
                    </a:lnTo>
                    <a:lnTo>
                      <a:pt x="18" y="20"/>
                    </a:lnTo>
                    <a:lnTo>
                      <a:pt x="10" y="22"/>
                    </a:lnTo>
                    <a:lnTo>
                      <a:pt x="4" y="24"/>
                    </a:lnTo>
                    <a:lnTo>
                      <a:pt x="4" y="24"/>
                    </a:lnTo>
                    <a:lnTo>
                      <a:pt x="2" y="24"/>
                    </a:lnTo>
                    <a:lnTo>
                      <a:pt x="2" y="24"/>
                    </a:lnTo>
                    <a:lnTo>
                      <a:pt x="0" y="27"/>
                    </a:lnTo>
                    <a:lnTo>
                      <a:pt x="0"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417"/>
              <p:cNvSpPr>
                <a:spLocks/>
              </p:cNvSpPr>
              <p:nvPr/>
            </p:nvSpPr>
            <p:spPr bwMode="auto">
              <a:xfrm>
                <a:off x="3465" y="716"/>
                <a:ext cx="13" cy="8"/>
              </a:xfrm>
              <a:custGeom>
                <a:avLst/>
                <a:gdLst/>
                <a:ahLst/>
                <a:cxnLst>
                  <a:cxn ang="0">
                    <a:pos x="0" y="0"/>
                  </a:cxn>
                  <a:cxn ang="0">
                    <a:pos x="0" y="0"/>
                  </a:cxn>
                  <a:cxn ang="0">
                    <a:pos x="0" y="2"/>
                  </a:cxn>
                  <a:cxn ang="0">
                    <a:pos x="3" y="4"/>
                  </a:cxn>
                  <a:cxn ang="0">
                    <a:pos x="5" y="6"/>
                  </a:cxn>
                  <a:cxn ang="0">
                    <a:pos x="5" y="6"/>
                  </a:cxn>
                  <a:cxn ang="0">
                    <a:pos x="9" y="8"/>
                  </a:cxn>
                  <a:cxn ang="0">
                    <a:pos x="11" y="8"/>
                  </a:cxn>
                  <a:cxn ang="0">
                    <a:pos x="13" y="6"/>
                  </a:cxn>
                  <a:cxn ang="0">
                    <a:pos x="13" y="6"/>
                  </a:cxn>
                  <a:cxn ang="0">
                    <a:pos x="9" y="2"/>
                  </a:cxn>
                  <a:cxn ang="0">
                    <a:pos x="5" y="0"/>
                  </a:cxn>
                  <a:cxn ang="0">
                    <a:pos x="0" y="0"/>
                  </a:cxn>
                  <a:cxn ang="0">
                    <a:pos x="0" y="0"/>
                  </a:cxn>
                </a:cxnLst>
                <a:rect l="0" t="0" r="r" b="b"/>
                <a:pathLst>
                  <a:path w="13" h="8">
                    <a:moveTo>
                      <a:pt x="0" y="0"/>
                    </a:moveTo>
                    <a:lnTo>
                      <a:pt x="0" y="0"/>
                    </a:lnTo>
                    <a:lnTo>
                      <a:pt x="0" y="2"/>
                    </a:lnTo>
                    <a:lnTo>
                      <a:pt x="3" y="4"/>
                    </a:lnTo>
                    <a:lnTo>
                      <a:pt x="5" y="6"/>
                    </a:lnTo>
                    <a:lnTo>
                      <a:pt x="5" y="6"/>
                    </a:lnTo>
                    <a:lnTo>
                      <a:pt x="9" y="8"/>
                    </a:lnTo>
                    <a:lnTo>
                      <a:pt x="11" y="8"/>
                    </a:lnTo>
                    <a:lnTo>
                      <a:pt x="13" y="6"/>
                    </a:lnTo>
                    <a:lnTo>
                      <a:pt x="13" y="6"/>
                    </a:lnTo>
                    <a:lnTo>
                      <a:pt x="9" y="2"/>
                    </a:lnTo>
                    <a:lnTo>
                      <a:pt x="5"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418"/>
              <p:cNvSpPr>
                <a:spLocks/>
              </p:cNvSpPr>
              <p:nvPr/>
            </p:nvSpPr>
            <p:spPr bwMode="auto">
              <a:xfrm>
                <a:off x="3498" y="707"/>
                <a:ext cx="16" cy="7"/>
              </a:xfrm>
              <a:custGeom>
                <a:avLst/>
                <a:gdLst/>
                <a:ahLst/>
                <a:cxnLst>
                  <a:cxn ang="0">
                    <a:pos x="10" y="0"/>
                  </a:cxn>
                  <a:cxn ang="0">
                    <a:pos x="10" y="0"/>
                  </a:cxn>
                  <a:cxn ang="0">
                    <a:pos x="0" y="7"/>
                  </a:cxn>
                  <a:cxn ang="0">
                    <a:pos x="16" y="7"/>
                  </a:cxn>
                  <a:cxn ang="0">
                    <a:pos x="16" y="7"/>
                  </a:cxn>
                  <a:cxn ang="0">
                    <a:pos x="16" y="3"/>
                  </a:cxn>
                  <a:cxn ang="0">
                    <a:pos x="14" y="0"/>
                  </a:cxn>
                  <a:cxn ang="0">
                    <a:pos x="10" y="0"/>
                  </a:cxn>
                  <a:cxn ang="0">
                    <a:pos x="10" y="0"/>
                  </a:cxn>
                </a:cxnLst>
                <a:rect l="0" t="0" r="r" b="b"/>
                <a:pathLst>
                  <a:path w="16" h="7">
                    <a:moveTo>
                      <a:pt x="10" y="0"/>
                    </a:moveTo>
                    <a:lnTo>
                      <a:pt x="10" y="0"/>
                    </a:lnTo>
                    <a:lnTo>
                      <a:pt x="0" y="7"/>
                    </a:lnTo>
                    <a:lnTo>
                      <a:pt x="16" y="7"/>
                    </a:lnTo>
                    <a:lnTo>
                      <a:pt x="16" y="7"/>
                    </a:lnTo>
                    <a:lnTo>
                      <a:pt x="16" y="3"/>
                    </a:lnTo>
                    <a:lnTo>
                      <a:pt x="14" y="0"/>
                    </a:lnTo>
                    <a:lnTo>
                      <a:pt x="10" y="0"/>
                    </a:ln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419"/>
              <p:cNvSpPr>
                <a:spLocks/>
              </p:cNvSpPr>
              <p:nvPr/>
            </p:nvSpPr>
            <p:spPr bwMode="auto">
              <a:xfrm>
                <a:off x="3528" y="669"/>
                <a:ext cx="81" cy="28"/>
              </a:xfrm>
              <a:custGeom>
                <a:avLst/>
                <a:gdLst/>
                <a:ahLst/>
                <a:cxnLst>
                  <a:cxn ang="0">
                    <a:pos x="12" y="26"/>
                  </a:cxn>
                  <a:cxn ang="0">
                    <a:pos x="12" y="26"/>
                  </a:cxn>
                  <a:cxn ang="0">
                    <a:pos x="33" y="24"/>
                  </a:cxn>
                  <a:cxn ang="0">
                    <a:pos x="33" y="24"/>
                  </a:cxn>
                  <a:cxn ang="0">
                    <a:pos x="37" y="26"/>
                  </a:cxn>
                  <a:cxn ang="0">
                    <a:pos x="37" y="26"/>
                  </a:cxn>
                  <a:cxn ang="0">
                    <a:pos x="45" y="28"/>
                  </a:cxn>
                  <a:cxn ang="0">
                    <a:pos x="53" y="26"/>
                  </a:cxn>
                  <a:cxn ang="0">
                    <a:pos x="53" y="26"/>
                  </a:cxn>
                  <a:cxn ang="0">
                    <a:pos x="57" y="24"/>
                  </a:cxn>
                  <a:cxn ang="0">
                    <a:pos x="65" y="22"/>
                  </a:cxn>
                  <a:cxn ang="0">
                    <a:pos x="73" y="22"/>
                  </a:cxn>
                  <a:cxn ang="0">
                    <a:pos x="73" y="22"/>
                  </a:cxn>
                  <a:cxn ang="0">
                    <a:pos x="77" y="20"/>
                  </a:cxn>
                  <a:cxn ang="0">
                    <a:pos x="81" y="20"/>
                  </a:cxn>
                  <a:cxn ang="0">
                    <a:pos x="79" y="16"/>
                  </a:cxn>
                  <a:cxn ang="0">
                    <a:pos x="79" y="16"/>
                  </a:cxn>
                  <a:cxn ang="0">
                    <a:pos x="77" y="10"/>
                  </a:cxn>
                  <a:cxn ang="0">
                    <a:pos x="75" y="8"/>
                  </a:cxn>
                  <a:cxn ang="0">
                    <a:pos x="71" y="8"/>
                  </a:cxn>
                  <a:cxn ang="0">
                    <a:pos x="71" y="8"/>
                  </a:cxn>
                  <a:cxn ang="0">
                    <a:pos x="65" y="12"/>
                  </a:cxn>
                  <a:cxn ang="0">
                    <a:pos x="65" y="12"/>
                  </a:cxn>
                  <a:cxn ang="0">
                    <a:pos x="65" y="10"/>
                  </a:cxn>
                  <a:cxn ang="0">
                    <a:pos x="65" y="10"/>
                  </a:cxn>
                  <a:cxn ang="0">
                    <a:pos x="63" y="2"/>
                  </a:cxn>
                  <a:cxn ang="0">
                    <a:pos x="61" y="0"/>
                  </a:cxn>
                  <a:cxn ang="0">
                    <a:pos x="59" y="0"/>
                  </a:cxn>
                  <a:cxn ang="0">
                    <a:pos x="59" y="0"/>
                  </a:cxn>
                  <a:cxn ang="0">
                    <a:pos x="53" y="4"/>
                  </a:cxn>
                  <a:cxn ang="0">
                    <a:pos x="53" y="8"/>
                  </a:cxn>
                  <a:cxn ang="0">
                    <a:pos x="51" y="10"/>
                  </a:cxn>
                  <a:cxn ang="0">
                    <a:pos x="51" y="10"/>
                  </a:cxn>
                  <a:cxn ang="0">
                    <a:pos x="51" y="10"/>
                  </a:cxn>
                  <a:cxn ang="0">
                    <a:pos x="35" y="10"/>
                  </a:cxn>
                  <a:cxn ang="0">
                    <a:pos x="35" y="10"/>
                  </a:cxn>
                  <a:cxn ang="0">
                    <a:pos x="30" y="10"/>
                  </a:cxn>
                  <a:cxn ang="0">
                    <a:pos x="22" y="10"/>
                  </a:cxn>
                  <a:cxn ang="0">
                    <a:pos x="16" y="10"/>
                  </a:cxn>
                  <a:cxn ang="0">
                    <a:pos x="12" y="10"/>
                  </a:cxn>
                  <a:cxn ang="0">
                    <a:pos x="12" y="10"/>
                  </a:cxn>
                  <a:cxn ang="0">
                    <a:pos x="8" y="14"/>
                  </a:cxn>
                  <a:cxn ang="0">
                    <a:pos x="8" y="16"/>
                  </a:cxn>
                  <a:cxn ang="0">
                    <a:pos x="10" y="16"/>
                  </a:cxn>
                  <a:cxn ang="0">
                    <a:pos x="10" y="16"/>
                  </a:cxn>
                  <a:cxn ang="0">
                    <a:pos x="20" y="18"/>
                  </a:cxn>
                  <a:cxn ang="0">
                    <a:pos x="28" y="18"/>
                  </a:cxn>
                  <a:cxn ang="0">
                    <a:pos x="28" y="18"/>
                  </a:cxn>
                  <a:cxn ang="0">
                    <a:pos x="20" y="20"/>
                  </a:cxn>
                  <a:cxn ang="0">
                    <a:pos x="10" y="20"/>
                  </a:cxn>
                  <a:cxn ang="0">
                    <a:pos x="4" y="20"/>
                  </a:cxn>
                  <a:cxn ang="0">
                    <a:pos x="0" y="22"/>
                  </a:cxn>
                  <a:cxn ang="0">
                    <a:pos x="0" y="22"/>
                  </a:cxn>
                  <a:cxn ang="0">
                    <a:pos x="0" y="26"/>
                  </a:cxn>
                  <a:cxn ang="0">
                    <a:pos x="0" y="28"/>
                  </a:cxn>
                  <a:cxn ang="0">
                    <a:pos x="12" y="26"/>
                  </a:cxn>
                  <a:cxn ang="0">
                    <a:pos x="12" y="26"/>
                  </a:cxn>
                </a:cxnLst>
                <a:rect l="0" t="0" r="r" b="b"/>
                <a:pathLst>
                  <a:path w="81" h="28">
                    <a:moveTo>
                      <a:pt x="12" y="26"/>
                    </a:moveTo>
                    <a:lnTo>
                      <a:pt x="12" y="26"/>
                    </a:lnTo>
                    <a:lnTo>
                      <a:pt x="33" y="24"/>
                    </a:lnTo>
                    <a:lnTo>
                      <a:pt x="33" y="24"/>
                    </a:lnTo>
                    <a:lnTo>
                      <a:pt x="37" y="26"/>
                    </a:lnTo>
                    <a:lnTo>
                      <a:pt x="37" y="26"/>
                    </a:lnTo>
                    <a:lnTo>
                      <a:pt x="45" y="28"/>
                    </a:lnTo>
                    <a:lnTo>
                      <a:pt x="53" y="26"/>
                    </a:lnTo>
                    <a:lnTo>
                      <a:pt x="53" y="26"/>
                    </a:lnTo>
                    <a:lnTo>
                      <a:pt x="57" y="24"/>
                    </a:lnTo>
                    <a:lnTo>
                      <a:pt x="65" y="22"/>
                    </a:lnTo>
                    <a:lnTo>
                      <a:pt x="73" y="22"/>
                    </a:lnTo>
                    <a:lnTo>
                      <a:pt x="73" y="22"/>
                    </a:lnTo>
                    <a:lnTo>
                      <a:pt x="77" y="20"/>
                    </a:lnTo>
                    <a:lnTo>
                      <a:pt x="81" y="20"/>
                    </a:lnTo>
                    <a:lnTo>
                      <a:pt x="79" y="16"/>
                    </a:lnTo>
                    <a:lnTo>
                      <a:pt x="79" y="16"/>
                    </a:lnTo>
                    <a:lnTo>
                      <a:pt x="77" y="10"/>
                    </a:lnTo>
                    <a:lnTo>
                      <a:pt x="75" y="8"/>
                    </a:lnTo>
                    <a:lnTo>
                      <a:pt x="71" y="8"/>
                    </a:lnTo>
                    <a:lnTo>
                      <a:pt x="71" y="8"/>
                    </a:lnTo>
                    <a:lnTo>
                      <a:pt x="65" y="12"/>
                    </a:lnTo>
                    <a:lnTo>
                      <a:pt x="65" y="12"/>
                    </a:lnTo>
                    <a:lnTo>
                      <a:pt x="65" y="10"/>
                    </a:lnTo>
                    <a:lnTo>
                      <a:pt x="65" y="10"/>
                    </a:lnTo>
                    <a:lnTo>
                      <a:pt x="63" y="2"/>
                    </a:lnTo>
                    <a:lnTo>
                      <a:pt x="61" y="0"/>
                    </a:lnTo>
                    <a:lnTo>
                      <a:pt x="59" y="0"/>
                    </a:lnTo>
                    <a:lnTo>
                      <a:pt x="59" y="0"/>
                    </a:lnTo>
                    <a:lnTo>
                      <a:pt x="53" y="4"/>
                    </a:lnTo>
                    <a:lnTo>
                      <a:pt x="53" y="8"/>
                    </a:lnTo>
                    <a:lnTo>
                      <a:pt x="51" y="10"/>
                    </a:lnTo>
                    <a:lnTo>
                      <a:pt x="51" y="10"/>
                    </a:lnTo>
                    <a:lnTo>
                      <a:pt x="51" y="10"/>
                    </a:lnTo>
                    <a:lnTo>
                      <a:pt x="35" y="10"/>
                    </a:lnTo>
                    <a:lnTo>
                      <a:pt x="35" y="10"/>
                    </a:lnTo>
                    <a:lnTo>
                      <a:pt x="30" y="10"/>
                    </a:lnTo>
                    <a:lnTo>
                      <a:pt x="22" y="10"/>
                    </a:lnTo>
                    <a:lnTo>
                      <a:pt x="16" y="10"/>
                    </a:lnTo>
                    <a:lnTo>
                      <a:pt x="12" y="10"/>
                    </a:lnTo>
                    <a:lnTo>
                      <a:pt x="12" y="10"/>
                    </a:lnTo>
                    <a:lnTo>
                      <a:pt x="8" y="14"/>
                    </a:lnTo>
                    <a:lnTo>
                      <a:pt x="8" y="16"/>
                    </a:lnTo>
                    <a:lnTo>
                      <a:pt x="10" y="16"/>
                    </a:lnTo>
                    <a:lnTo>
                      <a:pt x="10" y="16"/>
                    </a:lnTo>
                    <a:lnTo>
                      <a:pt x="20" y="18"/>
                    </a:lnTo>
                    <a:lnTo>
                      <a:pt x="28" y="18"/>
                    </a:lnTo>
                    <a:lnTo>
                      <a:pt x="28" y="18"/>
                    </a:lnTo>
                    <a:lnTo>
                      <a:pt x="20" y="20"/>
                    </a:lnTo>
                    <a:lnTo>
                      <a:pt x="10" y="20"/>
                    </a:lnTo>
                    <a:lnTo>
                      <a:pt x="4" y="20"/>
                    </a:lnTo>
                    <a:lnTo>
                      <a:pt x="0" y="22"/>
                    </a:lnTo>
                    <a:lnTo>
                      <a:pt x="0" y="22"/>
                    </a:lnTo>
                    <a:lnTo>
                      <a:pt x="0" y="26"/>
                    </a:lnTo>
                    <a:lnTo>
                      <a:pt x="0" y="28"/>
                    </a:lnTo>
                    <a:lnTo>
                      <a:pt x="12" y="26"/>
                    </a:lnTo>
                    <a:lnTo>
                      <a:pt x="12"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420"/>
              <p:cNvSpPr>
                <a:spLocks/>
              </p:cNvSpPr>
              <p:nvPr/>
            </p:nvSpPr>
            <p:spPr bwMode="auto">
              <a:xfrm>
                <a:off x="3623" y="689"/>
                <a:ext cx="49" cy="12"/>
              </a:xfrm>
              <a:custGeom>
                <a:avLst/>
                <a:gdLst/>
                <a:ahLst/>
                <a:cxnLst>
                  <a:cxn ang="0">
                    <a:pos x="0" y="12"/>
                  </a:cxn>
                  <a:cxn ang="0">
                    <a:pos x="0" y="12"/>
                  </a:cxn>
                  <a:cxn ang="0">
                    <a:pos x="18" y="12"/>
                  </a:cxn>
                  <a:cxn ang="0">
                    <a:pos x="18" y="12"/>
                  </a:cxn>
                  <a:cxn ang="0">
                    <a:pos x="35" y="8"/>
                  </a:cxn>
                  <a:cxn ang="0">
                    <a:pos x="35" y="8"/>
                  </a:cxn>
                  <a:cxn ang="0">
                    <a:pos x="47" y="2"/>
                  </a:cxn>
                  <a:cxn ang="0">
                    <a:pos x="49" y="0"/>
                  </a:cxn>
                  <a:cxn ang="0">
                    <a:pos x="47" y="0"/>
                  </a:cxn>
                  <a:cxn ang="0">
                    <a:pos x="47" y="0"/>
                  </a:cxn>
                  <a:cxn ang="0">
                    <a:pos x="33" y="2"/>
                  </a:cxn>
                  <a:cxn ang="0">
                    <a:pos x="33" y="2"/>
                  </a:cxn>
                  <a:cxn ang="0">
                    <a:pos x="14" y="2"/>
                  </a:cxn>
                  <a:cxn ang="0">
                    <a:pos x="14" y="2"/>
                  </a:cxn>
                  <a:cxn ang="0">
                    <a:pos x="10" y="0"/>
                  </a:cxn>
                  <a:cxn ang="0">
                    <a:pos x="6" y="0"/>
                  </a:cxn>
                  <a:cxn ang="0">
                    <a:pos x="4" y="2"/>
                  </a:cxn>
                  <a:cxn ang="0">
                    <a:pos x="4" y="2"/>
                  </a:cxn>
                  <a:cxn ang="0">
                    <a:pos x="0" y="10"/>
                  </a:cxn>
                  <a:cxn ang="0">
                    <a:pos x="0" y="12"/>
                  </a:cxn>
                  <a:cxn ang="0">
                    <a:pos x="0" y="12"/>
                  </a:cxn>
                  <a:cxn ang="0">
                    <a:pos x="0" y="12"/>
                  </a:cxn>
                </a:cxnLst>
                <a:rect l="0" t="0" r="r" b="b"/>
                <a:pathLst>
                  <a:path w="49" h="12">
                    <a:moveTo>
                      <a:pt x="0" y="12"/>
                    </a:moveTo>
                    <a:lnTo>
                      <a:pt x="0" y="12"/>
                    </a:lnTo>
                    <a:lnTo>
                      <a:pt x="18" y="12"/>
                    </a:lnTo>
                    <a:lnTo>
                      <a:pt x="18" y="12"/>
                    </a:lnTo>
                    <a:lnTo>
                      <a:pt x="35" y="8"/>
                    </a:lnTo>
                    <a:lnTo>
                      <a:pt x="35" y="8"/>
                    </a:lnTo>
                    <a:lnTo>
                      <a:pt x="47" y="2"/>
                    </a:lnTo>
                    <a:lnTo>
                      <a:pt x="49" y="0"/>
                    </a:lnTo>
                    <a:lnTo>
                      <a:pt x="47" y="0"/>
                    </a:lnTo>
                    <a:lnTo>
                      <a:pt x="47" y="0"/>
                    </a:lnTo>
                    <a:lnTo>
                      <a:pt x="33" y="2"/>
                    </a:lnTo>
                    <a:lnTo>
                      <a:pt x="33" y="2"/>
                    </a:lnTo>
                    <a:lnTo>
                      <a:pt x="14" y="2"/>
                    </a:lnTo>
                    <a:lnTo>
                      <a:pt x="14" y="2"/>
                    </a:lnTo>
                    <a:lnTo>
                      <a:pt x="10" y="0"/>
                    </a:lnTo>
                    <a:lnTo>
                      <a:pt x="6" y="0"/>
                    </a:lnTo>
                    <a:lnTo>
                      <a:pt x="4" y="2"/>
                    </a:lnTo>
                    <a:lnTo>
                      <a:pt x="4" y="2"/>
                    </a:lnTo>
                    <a:lnTo>
                      <a:pt x="0" y="10"/>
                    </a:lnTo>
                    <a:lnTo>
                      <a:pt x="0" y="12"/>
                    </a:lnTo>
                    <a:lnTo>
                      <a:pt x="0" y="12"/>
                    </a:ln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421"/>
              <p:cNvSpPr>
                <a:spLocks/>
              </p:cNvSpPr>
              <p:nvPr/>
            </p:nvSpPr>
            <p:spPr bwMode="auto">
              <a:xfrm>
                <a:off x="3674" y="675"/>
                <a:ext cx="52" cy="18"/>
              </a:xfrm>
              <a:custGeom>
                <a:avLst/>
                <a:gdLst/>
                <a:ahLst/>
                <a:cxnLst>
                  <a:cxn ang="0">
                    <a:pos x="8" y="18"/>
                  </a:cxn>
                  <a:cxn ang="0">
                    <a:pos x="8" y="18"/>
                  </a:cxn>
                  <a:cxn ang="0">
                    <a:pos x="22" y="18"/>
                  </a:cxn>
                  <a:cxn ang="0">
                    <a:pos x="22" y="18"/>
                  </a:cxn>
                  <a:cxn ang="0">
                    <a:pos x="36" y="18"/>
                  </a:cxn>
                  <a:cxn ang="0">
                    <a:pos x="42" y="16"/>
                  </a:cxn>
                  <a:cxn ang="0">
                    <a:pos x="42" y="16"/>
                  </a:cxn>
                  <a:cxn ang="0">
                    <a:pos x="46" y="12"/>
                  </a:cxn>
                  <a:cxn ang="0">
                    <a:pos x="46" y="12"/>
                  </a:cxn>
                  <a:cxn ang="0">
                    <a:pos x="52" y="8"/>
                  </a:cxn>
                  <a:cxn ang="0">
                    <a:pos x="52" y="6"/>
                  </a:cxn>
                  <a:cxn ang="0">
                    <a:pos x="52" y="4"/>
                  </a:cxn>
                  <a:cxn ang="0">
                    <a:pos x="52" y="4"/>
                  </a:cxn>
                  <a:cxn ang="0">
                    <a:pos x="48" y="2"/>
                  </a:cxn>
                  <a:cxn ang="0">
                    <a:pos x="46" y="0"/>
                  </a:cxn>
                  <a:cxn ang="0">
                    <a:pos x="42" y="0"/>
                  </a:cxn>
                  <a:cxn ang="0">
                    <a:pos x="42" y="0"/>
                  </a:cxn>
                  <a:cxn ang="0">
                    <a:pos x="34" y="2"/>
                  </a:cxn>
                  <a:cxn ang="0">
                    <a:pos x="26" y="4"/>
                  </a:cxn>
                  <a:cxn ang="0">
                    <a:pos x="26" y="4"/>
                  </a:cxn>
                  <a:cxn ang="0">
                    <a:pos x="12" y="10"/>
                  </a:cxn>
                  <a:cxn ang="0">
                    <a:pos x="6" y="12"/>
                  </a:cxn>
                  <a:cxn ang="0">
                    <a:pos x="0" y="14"/>
                  </a:cxn>
                  <a:cxn ang="0">
                    <a:pos x="8" y="16"/>
                  </a:cxn>
                  <a:cxn ang="0">
                    <a:pos x="8" y="16"/>
                  </a:cxn>
                  <a:cxn ang="0">
                    <a:pos x="6" y="18"/>
                  </a:cxn>
                  <a:cxn ang="0">
                    <a:pos x="8" y="18"/>
                  </a:cxn>
                  <a:cxn ang="0">
                    <a:pos x="8" y="18"/>
                  </a:cxn>
                  <a:cxn ang="0">
                    <a:pos x="8" y="18"/>
                  </a:cxn>
                </a:cxnLst>
                <a:rect l="0" t="0" r="r" b="b"/>
                <a:pathLst>
                  <a:path w="52" h="18">
                    <a:moveTo>
                      <a:pt x="8" y="18"/>
                    </a:moveTo>
                    <a:lnTo>
                      <a:pt x="8" y="18"/>
                    </a:lnTo>
                    <a:lnTo>
                      <a:pt x="22" y="18"/>
                    </a:lnTo>
                    <a:lnTo>
                      <a:pt x="22" y="18"/>
                    </a:lnTo>
                    <a:lnTo>
                      <a:pt x="36" y="18"/>
                    </a:lnTo>
                    <a:lnTo>
                      <a:pt x="42" y="16"/>
                    </a:lnTo>
                    <a:lnTo>
                      <a:pt x="42" y="16"/>
                    </a:lnTo>
                    <a:lnTo>
                      <a:pt x="46" y="12"/>
                    </a:lnTo>
                    <a:lnTo>
                      <a:pt x="46" y="12"/>
                    </a:lnTo>
                    <a:lnTo>
                      <a:pt x="52" y="8"/>
                    </a:lnTo>
                    <a:lnTo>
                      <a:pt x="52" y="6"/>
                    </a:lnTo>
                    <a:lnTo>
                      <a:pt x="52" y="4"/>
                    </a:lnTo>
                    <a:lnTo>
                      <a:pt x="52" y="4"/>
                    </a:lnTo>
                    <a:lnTo>
                      <a:pt x="48" y="2"/>
                    </a:lnTo>
                    <a:lnTo>
                      <a:pt x="46" y="0"/>
                    </a:lnTo>
                    <a:lnTo>
                      <a:pt x="42" y="0"/>
                    </a:lnTo>
                    <a:lnTo>
                      <a:pt x="42" y="0"/>
                    </a:lnTo>
                    <a:lnTo>
                      <a:pt x="34" y="2"/>
                    </a:lnTo>
                    <a:lnTo>
                      <a:pt x="26" y="4"/>
                    </a:lnTo>
                    <a:lnTo>
                      <a:pt x="26" y="4"/>
                    </a:lnTo>
                    <a:lnTo>
                      <a:pt x="12" y="10"/>
                    </a:lnTo>
                    <a:lnTo>
                      <a:pt x="6" y="12"/>
                    </a:lnTo>
                    <a:lnTo>
                      <a:pt x="0" y="14"/>
                    </a:lnTo>
                    <a:lnTo>
                      <a:pt x="8" y="16"/>
                    </a:lnTo>
                    <a:lnTo>
                      <a:pt x="8" y="16"/>
                    </a:lnTo>
                    <a:lnTo>
                      <a:pt x="6" y="18"/>
                    </a:lnTo>
                    <a:lnTo>
                      <a:pt x="8" y="18"/>
                    </a:lnTo>
                    <a:lnTo>
                      <a:pt x="8" y="18"/>
                    </a:lnTo>
                    <a:lnTo>
                      <a:pt x="8"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422"/>
              <p:cNvSpPr>
                <a:spLocks/>
              </p:cNvSpPr>
              <p:nvPr/>
            </p:nvSpPr>
            <p:spPr bwMode="auto">
              <a:xfrm>
                <a:off x="3563" y="705"/>
                <a:ext cx="48" cy="13"/>
              </a:xfrm>
              <a:custGeom>
                <a:avLst/>
                <a:gdLst/>
                <a:ahLst/>
                <a:cxnLst>
                  <a:cxn ang="0">
                    <a:pos x="18" y="2"/>
                  </a:cxn>
                  <a:cxn ang="0">
                    <a:pos x="18" y="2"/>
                  </a:cxn>
                  <a:cxn ang="0">
                    <a:pos x="8" y="2"/>
                  </a:cxn>
                  <a:cxn ang="0">
                    <a:pos x="2" y="5"/>
                  </a:cxn>
                  <a:cxn ang="0">
                    <a:pos x="0" y="5"/>
                  </a:cxn>
                  <a:cxn ang="0">
                    <a:pos x="0" y="5"/>
                  </a:cxn>
                  <a:cxn ang="0">
                    <a:pos x="0" y="7"/>
                  </a:cxn>
                  <a:cxn ang="0">
                    <a:pos x="0" y="7"/>
                  </a:cxn>
                  <a:cxn ang="0">
                    <a:pos x="2" y="9"/>
                  </a:cxn>
                  <a:cxn ang="0">
                    <a:pos x="2" y="9"/>
                  </a:cxn>
                  <a:cxn ang="0">
                    <a:pos x="20" y="9"/>
                  </a:cxn>
                  <a:cxn ang="0">
                    <a:pos x="24" y="9"/>
                  </a:cxn>
                  <a:cxn ang="0">
                    <a:pos x="28" y="13"/>
                  </a:cxn>
                  <a:cxn ang="0">
                    <a:pos x="34" y="13"/>
                  </a:cxn>
                  <a:cxn ang="0">
                    <a:pos x="44" y="5"/>
                  </a:cxn>
                  <a:cxn ang="0">
                    <a:pos x="48" y="5"/>
                  </a:cxn>
                  <a:cxn ang="0">
                    <a:pos x="32" y="0"/>
                  </a:cxn>
                  <a:cxn ang="0">
                    <a:pos x="32" y="0"/>
                  </a:cxn>
                  <a:cxn ang="0">
                    <a:pos x="24" y="0"/>
                  </a:cxn>
                  <a:cxn ang="0">
                    <a:pos x="18" y="2"/>
                  </a:cxn>
                  <a:cxn ang="0">
                    <a:pos x="18" y="2"/>
                  </a:cxn>
                </a:cxnLst>
                <a:rect l="0" t="0" r="r" b="b"/>
                <a:pathLst>
                  <a:path w="48" h="13">
                    <a:moveTo>
                      <a:pt x="18" y="2"/>
                    </a:moveTo>
                    <a:lnTo>
                      <a:pt x="18" y="2"/>
                    </a:lnTo>
                    <a:lnTo>
                      <a:pt x="8" y="2"/>
                    </a:lnTo>
                    <a:lnTo>
                      <a:pt x="2" y="5"/>
                    </a:lnTo>
                    <a:lnTo>
                      <a:pt x="0" y="5"/>
                    </a:lnTo>
                    <a:lnTo>
                      <a:pt x="0" y="5"/>
                    </a:lnTo>
                    <a:lnTo>
                      <a:pt x="0" y="7"/>
                    </a:lnTo>
                    <a:lnTo>
                      <a:pt x="0" y="7"/>
                    </a:lnTo>
                    <a:lnTo>
                      <a:pt x="2" y="9"/>
                    </a:lnTo>
                    <a:lnTo>
                      <a:pt x="2" y="9"/>
                    </a:lnTo>
                    <a:lnTo>
                      <a:pt x="20" y="9"/>
                    </a:lnTo>
                    <a:lnTo>
                      <a:pt x="24" y="9"/>
                    </a:lnTo>
                    <a:lnTo>
                      <a:pt x="28" y="13"/>
                    </a:lnTo>
                    <a:lnTo>
                      <a:pt x="34" y="13"/>
                    </a:lnTo>
                    <a:lnTo>
                      <a:pt x="44" y="5"/>
                    </a:lnTo>
                    <a:lnTo>
                      <a:pt x="48" y="5"/>
                    </a:lnTo>
                    <a:lnTo>
                      <a:pt x="32" y="0"/>
                    </a:lnTo>
                    <a:lnTo>
                      <a:pt x="32" y="0"/>
                    </a:lnTo>
                    <a:lnTo>
                      <a:pt x="24" y="0"/>
                    </a:lnTo>
                    <a:lnTo>
                      <a:pt x="18" y="2"/>
                    </a:lnTo>
                    <a:lnTo>
                      <a:pt x="18"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423"/>
              <p:cNvSpPr>
                <a:spLocks/>
              </p:cNvSpPr>
              <p:nvPr/>
            </p:nvSpPr>
            <p:spPr bwMode="auto">
              <a:xfrm>
                <a:off x="3482" y="837"/>
                <a:ext cx="305" cy="224"/>
              </a:xfrm>
              <a:custGeom>
                <a:avLst/>
                <a:gdLst/>
                <a:ahLst/>
                <a:cxnLst>
                  <a:cxn ang="0">
                    <a:pos x="26" y="162"/>
                  </a:cxn>
                  <a:cxn ang="0">
                    <a:pos x="20" y="168"/>
                  </a:cxn>
                  <a:cxn ang="0">
                    <a:pos x="0" y="174"/>
                  </a:cxn>
                  <a:cxn ang="0">
                    <a:pos x="0" y="176"/>
                  </a:cxn>
                  <a:cxn ang="0">
                    <a:pos x="14" y="190"/>
                  </a:cxn>
                  <a:cxn ang="0">
                    <a:pos x="24" y="190"/>
                  </a:cxn>
                  <a:cxn ang="0">
                    <a:pos x="46" y="204"/>
                  </a:cxn>
                  <a:cxn ang="0">
                    <a:pos x="50" y="210"/>
                  </a:cxn>
                  <a:cxn ang="0">
                    <a:pos x="50" y="218"/>
                  </a:cxn>
                  <a:cxn ang="0">
                    <a:pos x="70" y="224"/>
                  </a:cxn>
                  <a:cxn ang="0">
                    <a:pos x="103" y="220"/>
                  </a:cxn>
                  <a:cxn ang="0">
                    <a:pos x="93" y="208"/>
                  </a:cxn>
                  <a:cxn ang="0">
                    <a:pos x="81" y="200"/>
                  </a:cxn>
                  <a:cxn ang="0">
                    <a:pos x="70" y="178"/>
                  </a:cxn>
                  <a:cxn ang="0">
                    <a:pos x="72" y="162"/>
                  </a:cxn>
                  <a:cxn ang="0">
                    <a:pos x="83" y="151"/>
                  </a:cxn>
                  <a:cxn ang="0">
                    <a:pos x="87" y="145"/>
                  </a:cxn>
                  <a:cxn ang="0">
                    <a:pos x="89" y="135"/>
                  </a:cxn>
                  <a:cxn ang="0">
                    <a:pos x="101" y="129"/>
                  </a:cxn>
                  <a:cxn ang="0">
                    <a:pos x="107" y="123"/>
                  </a:cxn>
                  <a:cxn ang="0">
                    <a:pos x="119" y="103"/>
                  </a:cxn>
                  <a:cxn ang="0">
                    <a:pos x="143" y="83"/>
                  </a:cxn>
                  <a:cxn ang="0">
                    <a:pos x="174" y="67"/>
                  </a:cxn>
                  <a:cxn ang="0">
                    <a:pos x="198" y="58"/>
                  </a:cxn>
                  <a:cxn ang="0">
                    <a:pos x="224" y="52"/>
                  </a:cxn>
                  <a:cxn ang="0">
                    <a:pos x="234" y="46"/>
                  </a:cxn>
                  <a:cxn ang="0">
                    <a:pos x="289" y="32"/>
                  </a:cxn>
                  <a:cxn ang="0">
                    <a:pos x="297" y="28"/>
                  </a:cxn>
                  <a:cxn ang="0">
                    <a:pos x="301" y="2"/>
                  </a:cxn>
                  <a:cxn ang="0">
                    <a:pos x="295" y="2"/>
                  </a:cxn>
                  <a:cxn ang="0">
                    <a:pos x="291" y="0"/>
                  </a:cxn>
                  <a:cxn ang="0">
                    <a:pos x="267" y="8"/>
                  </a:cxn>
                  <a:cxn ang="0">
                    <a:pos x="252" y="18"/>
                  </a:cxn>
                  <a:cxn ang="0">
                    <a:pos x="238" y="22"/>
                  </a:cxn>
                  <a:cxn ang="0">
                    <a:pos x="202" y="28"/>
                  </a:cxn>
                  <a:cxn ang="0">
                    <a:pos x="165" y="38"/>
                  </a:cxn>
                  <a:cxn ang="0">
                    <a:pos x="147" y="42"/>
                  </a:cxn>
                  <a:cxn ang="0">
                    <a:pos x="117" y="52"/>
                  </a:cxn>
                  <a:cxn ang="0">
                    <a:pos x="103" y="56"/>
                  </a:cxn>
                  <a:cxn ang="0">
                    <a:pos x="91" y="60"/>
                  </a:cxn>
                  <a:cxn ang="0">
                    <a:pos x="83" y="73"/>
                  </a:cxn>
                  <a:cxn ang="0">
                    <a:pos x="87" y="83"/>
                  </a:cxn>
                  <a:cxn ang="0">
                    <a:pos x="72" y="91"/>
                  </a:cxn>
                  <a:cxn ang="0">
                    <a:pos x="66" y="99"/>
                  </a:cxn>
                  <a:cxn ang="0">
                    <a:pos x="50" y="111"/>
                  </a:cxn>
                  <a:cxn ang="0">
                    <a:pos x="46" y="115"/>
                  </a:cxn>
                  <a:cxn ang="0">
                    <a:pos x="54" y="123"/>
                  </a:cxn>
                  <a:cxn ang="0">
                    <a:pos x="56" y="129"/>
                  </a:cxn>
                  <a:cxn ang="0">
                    <a:pos x="54" y="131"/>
                  </a:cxn>
                  <a:cxn ang="0">
                    <a:pos x="46" y="137"/>
                  </a:cxn>
                  <a:cxn ang="0">
                    <a:pos x="32" y="137"/>
                  </a:cxn>
                  <a:cxn ang="0">
                    <a:pos x="24" y="147"/>
                  </a:cxn>
                  <a:cxn ang="0">
                    <a:pos x="24" y="160"/>
                  </a:cxn>
                </a:cxnLst>
                <a:rect l="0" t="0" r="r" b="b"/>
                <a:pathLst>
                  <a:path w="305" h="224">
                    <a:moveTo>
                      <a:pt x="24" y="160"/>
                    </a:moveTo>
                    <a:lnTo>
                      <a:pt x="24" y="160"/>
                    </a:lnTo>
                    <a:lnTo>
                      <a:pt x="26" y="162"/>
                    </a:lnTo>
                    <a:lnTo>
                      <a:pt x="24" y="164"/>
                    </a:lnTo>
                    <a:lnTo>
                      <a:pt x="20" y="168"/>
                    </a:lnTo>
                    <a:lnTo>
                      <a:pt x="20" y="168"/>
                    </a:lnTo>
                    <a:lnTo>
                      <a:pt x="12" y="172"/>
                    </a:lnTo>
                    <a:lnTo>
                      <a:pt x="6" y="174"/>
                    </a:lnTo>
                    <a:lnTo>
                      <a:pt x="0" y="174"/>
                    </a:lnTo>
                    <a:lnTo>
                      <a:pt x="0" y="176"/>
                    </a:lnTo>
                    <a:lnTo>
                      <a:pt x="0" y="176"/>
                    </a:lnTo>
                    <a:lnTo>
                      <a:pt x="0" y="176"/>
                    </a:lnTo>
                    <a:lnTo>
                      <a:pt x="6" y="186"/>
                    </a:lnTo>
                    <a:lnTo>
                      <a:pt x="14" y="190"/>
                    </a:lnTo>
                    <a:lnTo>
                      <a:pt x="14" y="190"/>
                    </a:lnTo>
                    <a:lnTo>
                      <a:pt x="18" y="190"/>
                    </a:lnTo>
                    <a:lnTo>
                      <a:pt x="20" y="190"/>
                    </a:lnTo>
                    <a:lnTo>
                      <a:pt x="24" y="190"/>
                    </a:lnTo>
                    <a:lnTo>
                      <a:pt x="30" y="194"/>
                    </a:lnTo>
                    <a:lnTo>
                      <a:pt x="30" y="194"/>
                    </a:lnTo>
                    <a:lnTo>
                      <a:pt x="46" y="204"/>
                    </a:lnTo>
                    <a:lnTo>
                      <a:pt x="50" y="206"/>
                    </a:lnTo>
                    <a:lnTo>
                      <a:pt x="50" y="210"/>
                    </a:lnTo>
                    <a:lnTo>
                      <a:pt x="50" y="210"/>
                    </a:lnTo>
                    <a:lnTo>
                      <a:pt x="46" y="214"/>
                    </a:lnTo>
                    <a:lnTo>
                      <a:pt x="50" y="218"/>
                    </a:lnTo>
                    <a:lnTo>
                      <a:pt x="50" y="218"/>
                    </a:lnTo>
                    <a:lnTo>
                      <a:pt x="56" y="222"/>
                    </a:lnTo>
                    <a:lnTo>
                      <a:pt x="70" y="224"/>
                    </a:lnTo>
                    <a:lnTo>
                      <a:pt x="70" y="224"/>
                    </a:lnTo>
                    <a:lnTo>
                      <a:pt x="93" y="222"/>
                    </a:lnTo>
                    <a:lnTo>
                      <a:pt x="103" y="220"/>
                    </a:lnTo>
                    <a:lnTo>
                      <a:pt x="103" y="220"/>
                    </a:lnTo>
                    <a:lnTo>
                      <a:pt x="103" y="216"/>
                    </a:lnTo>
                    <a:lnTo>
                      <a:pt x="101" y="212"/>
                    </a:lnTo>
                    <a:lnTo>
                      <a:pt x="93" y="208"/>
                    </a:lnTo>
                    <a:lnTo>
                      <a:pt x="93" y="208"/>
                    </a:lnTo>
                    <a:lnTo>
                      <a:pt x="87" y="204"/>
                    </a:lnTo>
                    <a:lnTo>
                      <a:pt x="81" y="200"/>
                    </a:lnTo>
                    <a:lnTo>
                      <a:pt x="74" y="190"/>
                    </a:lnTo>
                    <a:lnTo>
                      <a:pt x="74" y="190"/>
                    </a:lnTo>
                    <a:lnTo>
                      <a:pt x="70" y="178"/>
                    </a:lnTo>
                    <a:lnTo>
                      <a:pt x="70" y="166"/>
                    </a:lnTo>
                    <a:lnTo>
                      <a:pt x="70" y="166"/>
                    </a:lnTo>
                    <a:lnTo>
                      <a:pt x="72" y="162"/>
                    </a:lnTo>
                    <a:lnTo>
                      <a:pt x="74" y="158"/>
                    </a:lnTo>
                    <a:lnTo>
                      <a:pt x="74" y="158"/>
                    </a:lnTo>
                    <a:lnTo>
                      <a:pt x="83" y="151"/>
                    </a:lnTo>
                    <a:lnTo>
                      <a:pt x="87" y="147"/>
                    </a:lnTo>
                    <a:lnTo>
                      <a:pt x="87" y="145"/>
                    </a:lnTo>
                    <a:lnTo>
                      <a:pt x="87" y="145"/>
                    </a:lnTo>
                    <a:lnTo>
                      <a:pt x="87" y="141"/>
                    </a:lnTo>
                    <a:lnTo>
                      <a:pt x="87" y="139"/>
                    </a:lnTo>
                    <a:lnTo>
                      <a:pt x="89" y="135"/>
                    </a:lnTo>
                    <a:lnTo>
                      <a:pt x="97" y="131"/>
                    </a:lnTo>
                    <a:lnTo>
                      <a:pt x="97" y="131"/>
                    </a:lnTo>
                    <a:lnTo>
                      <a:pt x="101" y="129"/>
                    </a:lnTo>
                    <a:lnTo>
                      <a:pt x="105" y="127"/>
                    </a:lnTo>
                    <a:lnTo>
                      <a:pt x="107" y="123"/>
                    </a:lnTo>
                    <a:lnTo>
                      <a:pt x="107" y="123"/>
                    </a:lnTo>
                    <a:lnTo>
                      <a:pt x="113" y="111"/>
                    </a:lnTo>
                    <a:lnTo>
                      <a:pt x="119" y="103"/>
                    </a:lnTo>
                    <a:lnTo>
                      <a:pt x="119" y="103"/>
                    </a:lnTo>
                    <a:lnTo>
                      <a:pt x="133" y="91"/>
                    </a:lnTo>
                    <a:lnTo>
                      <a:pt x="133" y="91"/>
                    </a:lnTo>
                    <a:lnTo>
                      <a:pt x="143" y="83"/>
                    </a:lnTo>
                    <a:lnTo>
                      <a:pt x="157" y="77"/>
                    </a:lnTo>
                    <a:lnTo>
                      <a:pt x="157" y="77"/>
                    </a:lnTo>
                    <a:lnTo>
                      <a:pt x="174" y="67"/>
                    </a:lnTo>
                    <a:lnTo>
                      <a:pt x="174" y="67"/>
                    </a:lnTo>
                    <a:lnTo>
                      <a:pt x="186" y="63"/>
                    </a:lnTo>
                    <a:lnTo>
                      <a:pt x="198" y="58"/>
                    </a:lnTo>
                    <a:lnTo>
                      <a:pt x="198" y="58"/>
                    </a:lnTo>
                    <a:lnTo>
                      <a:pt x="224" y="52"/>
                    </a:lnTo>
                    <a:lnTo>
                      <a:pt x="224" y="52"/>
                    </a:lnTo>
                    <a:lnTo>
                      <a:pt x="228" y="50"/>
                    </a:lnTo>
                    <a:lnTo>
                      <a:pt x="228" y="48"/>
                    </a:lnTo>
                    <a:lnTo>
                      <a:pt x="234" y="46"/>
                    </a:lnTo>
                    <a:lnTo>
                      <a:pt x="252" y="42"/>
                    </a:lnTo>
                    <a:lnTo>
                      <a:pt x="252" y="42"/>
                    </a:lnTo>
                    <a:lnTo>
                      <a:pt x="289" y="32"/>
                    </a:lnTo>
                    <a:lnTo>
                      <a:pt x="295" y="30"/>
                    </a:lnTo>
                    <a:lnTo>
                      <a:pt x="297" y="28"/>
                    </a:lnTo>
                    <a:lnTo>
                      <a:pt x="297" y="28"/>
                    </a:lnTo>
                    <a:lnTo>
                      <a:pt x="305" y="4"/>
                    </a:lnTo>
                    <a:lnTo>
                      <a:pt x="305" y="4"/>
                    </a:lnTo>
                    <a:lnTo>
                      <a:pt x="301" y="2"/>
                    </a:lnTo>
                    <a:lnTo>
                      <a:pt x="297" y="2"/>
                    </a:lnTo>
                    <a:lnTo>
                      <a:pt x="295" y="2"/>
                    </a:lnTo>
                    <a:lnTo>
                      <a:pt x="295" y="2"/>
                    </a:lnTo>
                    <a:lnTo>
                      <a:pt x="293" y="2"/>
                    </a:lnTo>
                    <a:lnTo>
                      <a:pt x="293" y="2"/>
                    </a:lnTo>
                    <a:lnTo>
                      <a:pt x="291" y="0"/>
                    </a:lnTo>
                    <a:lnTo>
                      <a:pt x="287" y="2"/>
                    </a:lnTo>
                    <a:lnTo>
                      <a:pt x="287" y="2"/>
                    </a:lnTo>
                    <a:lnTo>
                      <a:pt x="267" y="8"/>
                    </a:lnTo>
                    <a:lnTo>
                      <a:pt x="267" y="8"/>
                    </a:lnTo>
                    <a:lnTo>
                      <a:pt x="252" y="18"/>
                    </a:lnTo>
                    <a:lnTo>
                      <a:pt x="252" y="18"/>
                    </a:lnTo>
                    <a:lnTo>
                      <a:pt x="246" y="20"/>
                    </a:lnTo>
                    <a:lnTo>
                      <a:pt x="238" y="22"/>
                    </a:lnTo>
                    <a:lnTo>
                      <a:pt x="238" y="22"/>
                    </a:lnTo>
                    <a:lnTo>
                      <a:pt x="218" y="24"/>
                    </a:lnTo>
                    <a:lnTo>
                      <a:pt x="210" y="26"/>
                    </a:lnTo>
                    <a:lnTo>
                      <a:pt x="202" y="28"/>
                    </a:lnTo>
                    <a:lnTo>
                      <a:pt x="202" y="28"/>
                    </a:lnTo>
                    <a:lnTo>
                      <a:pt x="182" y="34"/>
                    </a:lnTo>
                    <a:lnTo>
                      <a:pt x="165" y="38"/>
                    </a:lnTo>
                    <a:lnTo>
                      <a:pt x="165" y="38"/>
                    </a:lnTo>
                    <a:lnTo>
                      <a:pt x="157" y="40"/>
                    </a:lnTo>
                    <a:lnTo>
                      <a:pt x="147" y="42"/>
                    </a:lnTo>
                    <a:lnTo>
                      <a:pt x="147" y="42"/>
                    </a:lnTo>
                    <a:lnTo>
                      <a:pt x="131" y="48"/>
                    </a:lnTo>
                    <a:lnTo>
                      <a:pt x="117" y="52"/>
                    </a:lnTo>
                    <a:lnTo>
                      <a:pt x="117" y="52"/>
                    </a:lnTo>
                    <a:lnTo>
                      <a:pt x="109" y="54"/>
                    </a:lnTo>
                    <a:lnTo>
                      <a:pt x="103" y="56"/>
                    </a:lnTo>
                    <a:lnTo>
                      <a:pt x="95" y="58"/>
                    </a:lnTo>
                    <a:lnTo>
                      <a:pt x="91" y="60"/>
                    </a:lnTo>
                    <a:lnTo>
                      <a:pt x="91" y="60"/>
                    </a:lnTo>
                    <a:lnTo>
                      <a:pt x="83" y="71"/>
                    </a:lnTo>
                    <a:lnTo>
                      <a:pt x="83" y="71"/>
                    </a:lnTo>
                    <a:lnTo>
                      <a:pt x="83" y="73"/>
                    </a:lnTo>
                    <a:lnTo>
                      <a:pt x="85" y="77"/>
                    </a:lnTo>
                    <a:lnTo>
                      <a:pt x="87" y="83"/>
                    </a:lnTo>
                    <a:lnTo>
                      <a:pt x="87" y="83"/>
                    </a:lnTo>
                    <a:lnTo>
                      <a:pt x="81" y="87"/>
                    </a:lnTo>
                    <a:lnTo>
                      <a:pt x="76" y="89"/>
                    </a:lnTo>
                    <a:lnTo>
                      <a:pt x="72" y="91"/>
                    </a:lnTo>
                    <a:lnTo>
                      <a:pt x="70" y="95"/>
                    </a:lnTo>
                    <a:lnTo>
                      <a:pt x="70" y="95"/>
                    </a:lnTo>
                    <a:lnTo>
                      <a:pt x="66" y="99"/>
                    </a:lnTo>
                    <a:lnTo>
                      <a:pt x="58" y="107"/>
                    </a:lnTo>
                    <a:lnTo>
                      <a:pt x="58" y="107"/>
                    </a:lnTo>
                    <a:lnTo>
                      <a:pt x="50" y="111"/>
                    </a:lnTo>
                    <a:lnTo>
                      <a:pt x="46" y="113"/>
                    </a:lnTo>
                    <a:lnTo>
                      <a:pt x="46" y="115"/>
                    </a:lnTo>
                    <a:lnTo>
                      <a:pt x="46" y="115"/>
                    </a:lnTo>
                    <a:lnTo>
                      <a:pt x="46" y="115"/>
                    </a:lnTo>
                    <a:lnTo>
                      <a:pt x="52" y="121"/>
                    </a:lnTo>
                    <a:lnTo>
                      <a:pt x="54" y="123"/>
                    </a:lnTo>
                    <a:lnTo>
                      <a:pt x="54" y="125"/>
                    </a:lnTo>
                    <a:lnTo>
                      <a:pt x="54" y="125"/>
                    </a:lnTo>
                    <a:lnTo>
                      <a:pt x="56" y="129"/>
                    </a:lnTo>
                    <a:lnTo>
                      <a:pt x="56" y="129"/>
                    </a:lnTo>
                    <a:lnTo>
                      <a:pt x="54" y="131"/>
                    </a:lnTo>
                    <a:lnTo>
                      <a:pt x="54" y="131"/>
                    </a:lnTo>
                    <a:lnTo>
                      <a:pt x="50" y="135"/>
                    </a:lnTo>
                    <a:lnTo>
                      <a:pt x="46" y="137"/>
                    </a:lnTo>
                    <a:lnTo>
                      <a:pt x="46" y="137"/>
                    </a:lnTo>
                    <a:lnTo>
                      <a:pt x="42" y="137"/>
                    </a:lnTo>
                    <a:lnTo>
                      <a:pt x="36" y="137"/>
                    </a:lnTo>
                    <a:lnTo>
                      <a:pt x="32" y="137"/>
                    </a:lnTo>
                    <a:lnTo>
                      <a:pt x="26" y="141"/>
                    </a:lnTo>
                    <a:lnTo>
                      <a:pt x="26" y="141"/>
                    </a:lnTo>
                    <a:lnTo>
                      <a:pt x="24" y="147"/>
                    </a:lnTo>
                    <a:lnTo>
                      <a:pt x="24" y="151"/>
                    </a:lnTo>
                    <a:lnTo>
                      <a:pt x="24" y="160"/>
                    </a:lnTo>
                    <a:lnTo>
                      <a:pt x="24" y="16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424"/>
              <p:cNvSpPr>
                <a:spLocks noEditPoints="1"/>
              </p:cNvSpPr>
              <p:nvPr/>
            </p:nvSpPr>
            <p:spPr bwMode="auto">
              <a:xfrm>
                <a:off x="2277" y="808"/>
                <a:ext cx="3673" cy="2407"/>
              </a:xfrm>
              <a:custGeom>
                <a:avLst/>
                <a:gdLst/>
                <a:ahLst/>
                <a:cxnLst>
                  <a:cxn ang="0">
                    <a:pos x="3323" y="303"/>
                  </a:cxn>
                  <a:cxn ang="0">
                    <a:pos x="3026" y="244"/>
                  </a:cxn>
                  <a:cxn ang="0">
                    <a:pos x="2771" y="190"/>
                  </a:cxn>
                  <a:cxn ang="0">
                    <a:pos x="2593" y="200"/>
                  </a:cxn>
                  <a:cxn ang="0">
                    <a:pos x="2304" y="153"/>
                  </a:cxn>
                  <a:cxn ang="0">
                    <a:pos x="2276" y="113"/>
                  </a:cxn>
                  <a:cxn ang="0">
                    <a:pos x="2155" y="4"/>
                  </a:cxn>
                  <a:cxn ang="0">
                    <a:pos x="1831" y="107"/>
                  </a:cxn>
                  <a:cxn ang="0">
                    <a:pos x="1672" y="220"/>
                  </a:cxn>
                  <a:cxn ang="0">
                    <a:pos x="1686" y="317"/>
                  </a:cxn>
                  <a:cxn ang="0">
                    <a:pos x="1589" y="305"/>
                  </a:cxn>
                  <a:cxn ang="0">
                    <a:pos x="1526" y="301"/>
                  </a:cxn>
                  <a:cxn ang="0">
                    <a:pos x="1316" y="313"/>
                  </a:cxn>
                  <a:cxn ang="0">
                    <a:pos x="1089" y="329"/>
                  </a:cxn>
                  <a:cxn ang="0">
                    <a:pos x="917" y="394"/>
                  </a:cxn>
                  <a:cxn ang="0">
                    <a:pos x="875" y="274"/>
                  </a:cxn>
                  <a:cxn ang="0">
                    <a:pos x="731" y="242"/>
                  </a:cxn>
                  <a:cxn ang="0">
                    <a:pos x="535" y="369"/>
                  </a:cxn>
                  <a:cxn ang="0">
                    <a:pos x="493" y="568"/>
                  </a:cxn>
                  <a:cxn ang="0">
                    <a:pos x="624" y="551"/>
                  </a:cxn>
                  <a:cxn ang="0">
                    <a:pos x="687" y="471"/>
                  </a:cxn>
                  <a:cxn ang="0">
                    <a:pos x="725" y="596"/>
                  </a:cxn>
                  <a:cxn ang="0">
                    <a:pos x="543" y="703"/>
                  </a:cxn>
                  <a:cxn ang="0">
                    <a:pos x="459" y="689"/>
                  </a:cxn>
                  <a:cxn ang="0">
                    <a:pos x="275" y="818"/>
                  </a:cxn>
                  <a:cxn ang="0">
                    <a:pos x="151" y="966"/>
                  </a:cxn>
                  <a:cxn ang="0">
                    <a:pos x="370" y="950"/>
                  </a:cxn>
                  <a:cxn ang="0">
                    <a:pos x="622" y="1012"/>
                  </a:cxn>
                  <a:cxn ang="0">
                    <a:pos x="647" y="978"/>
                  </a:cxn>
                  <a:cxn ang="0">
                    <a:pos x="736" y="1053"/>
                  </a:cxn>
                  <a:cxn ang="0">
                    <a:pos x="816" y="925"/>
                  </a:cxn>
                  <a:cxn ang="0">
                    <a:pos x="990" y="867"/>
                  </a:cxn>
                  <a:cxn ang="0">
                    <a:pos x="893" y="980"/>
                  </a:cxn>
                  <a:cxn ang="0">
                    <a:pos x="938" y="1085"/>
                  </a:cxn>
                  <a:cxn ang="0">
                    <a:pos x="661" y="1178"/>
                  </a:cxn>
                  <a:cxn ang="0">
                    <a:pos x="165" y="1162"/>
                  </a:cxn>
                  <a:cxn ang="0">
                    <a:pos x="44" y="1576"/>
                  </a:cxn>
                  <a:cxn ang="0">
                    <a:pos x="479" y="1712"/>
                  </a:cxn>
                  <a:cxn ang="0">
                    <a:pos x="566" y="2211"/>
                  </a:cxn>
                  <a:cxn ang="0">
                    <a:pos x="934" y="2112"/>
                  </a:cxn>
                  <a:cxn ang="0">
                    <a:pos x="1067" y="1570"/>
                  </a:cxn>
                  <a:cxn ang="0">
                    <a:pos x="940" y="1287"/>
                  </a:cxn>
                  <a:cxn ang="0">
                    <a:pos x="1298" y="1447"/>
                  </a:cxn>
                  <a:cxn ang="0">
                    <a:pos x="1160" y="1251"/>
                  </a:cxn>
                  <a:cxn ang="0">
                    <a:pos x="1403" y="1311"/>
                  </a:cxn>
                  <a:cxn ang="0">
                    <a:pos x="1665" y="1617"/>
                  </a:cxn>
                  <a:cxn ang="0">
                    <a:pos x="1940" y="1398"/>
                  </a:cxn>
                  <a:cxn ang="0">
                    <a:pos x="2070" y="1615"/>
                  </a:cxn>
                  <a:cxn ang="0">
                    <a:pos x="2234" y="1510"/>
                  </a:cxn>
                  <a:cxn ang="0">
                    <a:pos x="2422" y="1301"/>
                  </a:cxn>
                  <a:cxn ang="0">
                    <a:pos x="2409" y="1073"/>
                  </a:cxn>
                  <a:cxn ang="0">
                    <a:pos x="2595" y="1101"/>
                  </a:cxn>
                  <a:cxn ang="0">
                    <a:pos x="2802" y="729"/>
                  </a:cxn>
                  <a:cxn ang="0">
                    <a:pos x="2893" y="574"/>
                  </a:cxn>
                  <a:cxn ang="0">
                    <a:pos x="3196" y="485"/>
                  </a:cxn>
                  <a:cxn ang="0">
                    <a:pos x="3073" y="739"/>
                  </a:cxn>
                  <a:cxn ang="0">
                    <a:pos x="3170" y="600"/>
                  </a:cxn>
                  <a:cxn ang="0">
                    <a:pos x="3463" y="452"/>
                  </a:cxn>
                  <a:cxn ang="0">
                    <a:pos x="3622" y="410"/>
                  </a:cxn>
                  <a:cxn ang="0">
                    <a:pos x="1237" y="1018"/>
                  </a:cxn>
                  <a:cxn ang="0">
                    <a:pos x="1150" y="903"/>
                  </a:cxn>
                  <a:cxn ang="0">
                    <a:pos x="1740" y="782"/>
                  </a:cxn>
                  <a:cxn ang="0">
                    <a:pos x="1740" y="648"/>
                  </a:cxn>
                </a:cxnLst>
                <a:rect l="0" t="0" r="r" b="b"/>
                <a:pathLst>
                  <a:path w="3673" h="2407">
                    <a:moveTo>
                      <a:pt x="3673" y="390"/>
                    </a:moveTo>
                    <a:lnTo>
                      <a:pt x="3673" y="390"/>
                    </a:lnTo>
                    <a:lnTo>
                      <a:pt x="3651" y="376"/>
                    </a:lnTo>
                    <a:lnTo>
                      <a:pt x="3639" y="372"/>
                    </a:lnTo>
                    <a:lnTo>
                      <a:pt x="3639" y="372"/>
                    </a:lnTo>
                    <a:lnTo>
                      <a:pt x="3639" y="365"/>
                    </a:lnTo>
                    <a:lnTo>
                      <a:pt x="3637" y="363"/>
                    </a:lnTo>
                    <a:lnTo>
                      <a:pt x="3633" y="361"/>
                    </a:lnTo>
                    <a:lnTo>
                      <a:pt x="3633" y="361"/>
                    </a:lnTo>
                    <a:lnTo>
                      <a:pt x="3616" y="357"/>
                    </a:lnTo>
                    <a:lnTo>
                      <a:pt x="3616" y="357"/>
                    </a:lnTo>
                    <a:lnTo>
                      <a:pt x="3608" y="357"/>
                    </a:lnTo>
                    <a:lnTo>
                      <a:pt x="3604" y="355"/>
                    </a:lnTo>
                    <a:lnTo>
                      <a:pt x="3602" y="355"/>
                    </a:lnTo>
                    <a:lnTo>
                      <a:pt x="3602" y="355"/>
                    </a:lnTo>
                    <a:lnTo>
                      <a:pt x="3596" y="357"/>
                    </a:lnTo>
                    <a:lnTo>
                      <a:pt x="3592" y="359"/>
                    </a:lnTo>
                    <a:lnTo>
                      <a:pt x="3592" y="361"/>
                    </a:lnTo>
                    <a:lnTo>
                      <a:pt x="3592" y="361"/>
                    </a:lnTo>
                    <a:lnTo>
                      <a:pt x="3592" y="363"/>
                    </a:lnTo>
                    <a:lnTo>
                      <a:pt x="3596" y="363"/>
                    </a:lnTo>
                    <a:lnTo>
                      <a:pt x="3598" y="365"/>
                    </a:lnTo>
                    <a:lnTo>
                      <a:pt x="3600" y="367"/>
                    </a:lnTo>
                    <a:lnTo>
                      <a:pt x="3600" y="367"/>
                    </a:lnTo>
                    <a:lnTo>
                      <a:pt x="3600" y="372"/>
                    </a:lnTo>
                    <a:lnTo>
                      <a:pt x="3602" y="374"/>
                    </a:lnTo>
                    <a:lnTo>
                      <a:pt x="3602" y="376"/>
                    </a:lnTo>
                    <a:lnTo>
                      <a:pt x="3602" y="378"/>
                    </a:lnTo>
                    <a:lnTo>
                      <a:pt x="3602" y="378"/>
                    </a:lnTo>
                    <a:lnTo>
                      <a:pt x="3596" y="380"/>
                    </a:lnTo>
                    <a:lnTo>
                      <a:pt x="3590" y="378"/>
                    </a:lnTo>
                    <a:lnTo>
                      <a:pt x="3590" y="378"/>
                    </a:lnTo>
                    <a:lnTo>
                      <a:pt x="3586" y="376"/>
                    </a:lnTo>
                    <a:lnTo>
                      <a:pt x="3584" y="372"/>
                    </a:lnTo>
                    <a:lnTo>
                      <a:pt x="3582" y="367"/>
                    </a:lnTo>
                    <a:lnTo>
                      <a:pt x="3582" y="367"/>
                    </a:lnTo>
                    <a:lnTo>
                      <a:pt x="3580" y="365"/>
                    </a:lnTo>
                    <a:lnTo>
                      <a:pt x="3580" y="361"/>
                    </a:lnTo>
                    <a:lnTo>
                      <a:pt x="3580" y="361"/>
                    </a:lnTo>
                    <a:lnTo>
                      <a:pt x="3584" y="355"/>
                    </a:lnTo>
                    <a:lnTo>
                      <a:pt x="3584" y="351"/>
                    </a:lnTo>
                    <a:lnTo>
                      <a:pt x="3582" y="347"/>
                    </a:lnTo>
                    <a:lnTo>
                      <a:pt x="3582" y="347"/>
                    </a:lnTo>
                    <a:lnTo>
                      <a:pt x="3574" y="343"/>
                    </a:lnTo>
                    <a:lnTo>
                      <a:pt x="3570" y="341"/>
                    </a:lnTo>
                    <a:lnTo>
                      <a:pt x="3570" y="341"/>
                    </a:lnTo>
                    <a:lnTo>
                      <a:pt x="3566" y="341"/>
                    </a:lnTo>
                    <a:lnTo>
                      <a:pt x="3562" y="337"/>
                    </a:lnTo>
                    <a:lnTo>
                      <a:pt x="3562" y="337"/>
                    </a:lnTo>
                    <a:lnTo>
                      <a:pt x="3558" y="331"/>
                    </a:lnTo>
                    <a:lnTo>
                      <a:pt x="3554" y="327"/>
                    </a:lnTo>
                    <a:lnTo>
                      <a:pt x="3550" y="325"/>
                    </a:lnTo>
                    <a:lnTo>
                      <a:pt x="3550" y="325"/>
                    </a:lnTo>
                    <a:lnTo>
                      <a:pt x="3542" y="325"/>
                    </a:lnTo>
                    <a:lnTo>
                      <a:pt x="3534" y="323"/>
                    </a:lnTo>
                    <a:lnTo>
                      <a:pt x="3534" y="323"/>
                    </a:lnTo>
                    <a:lnTo>
                      <a:pt x="3523" y="315"/>
                    </a:lnTo>
                    <a:lnTo>
                      <a:pt x="3523" y="315"/>
                    </a:lnTo>
                    <a:lnTo>
                      <a:pt x="3513" y="309"/>
                    </a:lnTo>
                    <a:lnTo>
                      <a:pt x="3513" y="309"/>
                    </a:lnTo>
                    <a:lnTo>
                      <a:pt x="3477" y="293"/>
                    </a:lnTo>
                    <a:lnTo>
                      <a:pt x="3477" y="293"/>
                    </a:lnTo>
                    <a:lnTo>
                      <a:pt x="3473" y="291"/>
                    </a:lnTo>
                    <a:lnTo>
                      <a:pt x="3471" y="289"/>
                    </a:lnTo>
                    <a:lnTo>
                      <a:pt x="3469" y="287"/>
                    </a:lnTo>
                    <a:lnTo>
                      <a:pt x="3469" y="287"/>
                    </a:lnTo>
                    <a:lnTo>
                      <a:pt x="3459" y="287"/>
                    </a:lnTo>
                    <a:lnTo>
                      <a:pt x="3459" y="287"/>
                    </a:lnTo>
                    <a:lnTo>
                      <a:pt x="3453" y="287"/>
                    </a:lnTo>
                    <a:lnTo>
                      <a:pt x="3449" y="285"/>
                    </a:lnTo>
                    <a:lnTo>
                      <a:pt x="3449" y="285"/>
                    </a:lnTo>
                    <a:lnTo>
                      <a:pt x="3445" y="283"/>
                    </a:lnTo>
                    <a:lnTo>
                      <a:pt x="3438" y="281"/>
                    </a:lnTo>
                    <a:lnTo>
                      <a:pt x="3438" y="281"/>
                    </a:lnTo>
                    <a:lnTo>
                      <a:pt x="3432" y="281"/>
                    </a:lnTo>
                    <a:lnTo>
                      <a:pt x="3426" y="279"/>
                    </a:lnTo>
                    <a:lnTo>
                      <a:pt x="3426" y="279"/>
                    </a:lnTo>
                    <a:lnTo>
                      <a:pt x="3422" y="279"/>
                    </a:lnTo>
                    <a:lnTo>
                      <a:pt x="3422" y="274"/>
                    </a:lnTo>
                    <a:lnTo>
                      <a:pt x="3422" y="274"/>
                    </a:lnTo>
                    <a:lnTo>
                      <a:pt x="3420" y="274"/>
                    </a:lnTo>
                    <a:lnTo>
                      <a:pt x="3416" y="272"/>
                    </a:lnTo>
                    <a:lnTo>
                      <a:pt x="3410" y="272"/>
                    </a:lnTo>
                    <a:lnTo>
                      <a:pt x="3410" y="272"/>
                    </a:lnTo>
                    <a:lnTo>
                      <a:pt x="3408" y="272"/>
                    </a:lnTo>
                    <a:lnTo>
                      <a:pt x="3408" y="272"/>
                    </a:lnTo>
                    <a:lnTo>
                      <a:pt x="3406" y="272"/>
                    </a:lnTo>
                    <a:lnTo>
                      <a:pt x="3406" y="272"/>
                    </a:lnTo>
                    <a:lnTo>
                      <a:pt x="3406" y="272"/>
                    </a:lnTo>
                    <a:lnTo>
                      <a:pt x="3402" y="274"/>
                    </a:lnTo>
                    <a:lnTo>
                      <a:pt x="3398" y="274"/>
                    </a:lnTo>
                    <a:lnTo>
                      <a:pt x="3398" y="274"/>
                    </a:lnTo>
                    <a:lnTo>
                      <a:pt x="3386" y="274"/>
                    </a:lnTo>
                    <a:lnTo>
                      <a:pt x="3386" y="274"/>
                    </a:lnTo>
                    <a:lnTo>
                      <a:pt x="3370" y="274"/>
                    </a:lnTo>
                    <a:lnTo>
                      <a:pt x="3370" y="274"/>
                    </a:lnTo>
                    <a:lnTo>
                      <a:pt x="3362" y="274"/>
                    </a:lnTo>
                    <a:lnTo>
                      <a:pt x="3356" y="272"/>
                    </a:lnTo>
                    <a:lnTo>
                      <a:pt x="3356" y="272"/>
                    </a:lnTo>
                    <a:lnTo>
                      <a:pt x="3352" y="272"/>
                    </a:lnTo>
                    <a:lnTo>
                      <a:pt x="3350" y="270"/>
                    </a:lnTo>
                    <a:lnTo>
                      <a:pt x="3350" y="268"/>
                    </a:lnTo>
                    <a:lnTo>
                      <a:pt x="3348" y="268"/>
                    </a:lnTo>
                    <a:lnTo>
                      <a:pt x="3348" y="268"/>
                    </a:lnTo>
                    <a:lnTo>
                      <a:pt x="3339" y="266"/>
                    </a:lnTo>
                    <a:lnTo>
                      <a:pt x="3339" y="266"/>
                    </a:lnTo>
                    <a:lnTo>
                      <a:pt x="3335" y="266"/>
                    </a:lnTo>
                    <a:lnTo>
                      <a:pt x="3333" y="264"/>
                    </a:lnTo>
                    <a:lnTo>
                      <a:pt x="3329" y="266"/>
                    </a:lnTo>
                    <a:lnTo>
                      <a:pt x="3329" y="266"/>
                    </a:lnTo>
                    <a:lnTo>
                      <a:pt x="3325" y="270"/>
                    </a:lnTo>
                    <a:lnTo>
                      <a:pt x="3323" y="272"/>
                    </a:lnTo>
                    <a:lnTo>
                      <a:pt x="3323" y="272"/>
                    </a:lnTo>
                    <a:lnTo>
                      <a:pt x="3325" y="281"/>
                    </a:lnTo>
                    <a:lnTo>
                      <a:pt x="3329" y="283"/>
                    </a:lnTo>
                    <a:lnTo>
                      <a:pt x="3329" y="283"/>
                    </a:lnTo>
                    <a:lnTo>
                      <a:pt x="3333" y="289"/>
                    </a:lnTo>
                    <a:lnTo>
                      <a:pt x="3335" y="293"/>
                    </a:lnTo>
                    <a:lnTo>
                      <a:pt x="3333" y="295"/>
                    </a:lnTo>
                    <a:lnTo>
                      <a:pt x="3333" y="295"/>
                    </a:lnTo>
                    <a:lnTo>
                      <a:pt x="3327" y="301"/>
                    </a:lnTo>
                    <a:lnTo>
                      <a:pt x="3327" y="301"/>
                    </a:lnTo>
                    <a:lnTo>
                      <a:pt x="3323" y="303"/>
                    </a:lnTo>
                    <a:lnTo>
                      <a:pt x="3319" y="303"/>
                    </a:lnTo>
                    <a:lnTo>
                      <a:pt x="3311" y="303"/>
                    </a:lnTo>
                    <a:lnTo>
                      <a:pt x="3311" y="303"/>
                    </a:lnTo>
                    <a:lnTo>
                      <a:pt x="3307" y="305"/>
                    </a:lnTo>
                    <a:lnTo>
                      <a:pt x="3303" y="303"/>
                    </a:lnTo>
                    <a:lnTo>
                      <a:pt x="3303" y="303"/>
                    </a:lnTo>
                    <a:lnTo>
                      <a:pt x="3299" y="299"/>
                    </a:lnTo>
                    <a:lnTo>
                      <a:pt x="3299" y="297"/>
                    </a:lnTo>
                    <a:lnTo>
                      <a:pt x="3297" y="297"/>
                    </a:lnTo>
                    <a:lnTo>
                      <a:pt x="3297" y="297"/>
                    </a:lnTo>
                    <a:lnTo>
                      <a:pt x="3295" y="295"/>
                    </a:lnTo>
                    <a:lnTo>
                      <a:pt x="3289" y="295"/>
                    </a:lnTo>
                    <a:lnTo>
                      <a:pt x="3289" y="295"/>
                    </a:lnTo>
                    <a:lnTo>
                      <a:pt x="3285" y="295"/>
                    </a:lnTo>
                    <a:lnTo>
                      <a:pt x="3281" y="293"/>
                    </a:lnTo>
                    <a:lnTo>
                      <a:pt x="3281" y="293"/>
                    </a:lnTo>
                    <a:lnTo>
                      <a:pt x="3279" y="291"/>
                    </a:lnTo>
                    <a:lnTo>
                      <a:pt x="3279" y="289"/>
                    </a:lnTo>
                    <a:lnTo>
                      <a:pt x="3277" y="285"/>
                    </a:lnTo>
                    <a:lnTo>
                      <a:pt x="3277" y="285"/>
                    </a:lnTo>
                    <a:lnTo>
                      <a:pt x="3279" y="283"/>
                    </a:lnTo>
                    <a:lnTo>
                      <a:pt x="3281" y="281"/>
                    </a:lnTo>
                    <a:lnTo>
                      <a:pt x="3281" y="281"/>
                    </a:lnTo>
                    <a:lnTo>
                      <a:pt x="3291" y="279"/>
                    </a:lnTo>
                    <a:lnTo>
                      <a:pt x="3291" y="279"/>
                    </a:lnTo>
                    <a:lnTo>
                      <a:pt x="3299" y="274"/>
                    </a:lnTo>
                    <a:lnTo>
                      <a:pt x="3299" y="274"/>
                    </a:lnTo>
                    <a:lnTo>
                      <a:pt x="3299" y="272"/>
                    </a:lnTo>
                    <a:lnTo>
                      <a:pt x="3299" y="270"/>
                    </a:lnTo>
                    <a:lnTo>
                      <a:pt x="3295" y="268"/>
                    </a:lnTo>
                    <a:lnTo>
                      <a:pt x="3295" y="268"/>
                    </a:lnTo>
                    <a:lnTo>
                      <a:pt x="3279" y="270"/>
                    </a:lnTo>
                    <a:lnTo>
                      <a:pt x="3279" y="270"/>
                    </a:lnTo>
                    <a:lnTo>
                      <a:pt x="3277" y="270"/>
                    </a:lnTo>
                    <a:lnTo>
                      <a:pt x="3277" y="268"/>
                    </a:lnTo>
                    <a:lnTo>
                      <a:pt x="3275" y="268"/>
                    </a:lnTo>
                    <a:lnTo>
                      <a:pt x="3273" y="270"/>
                    </a:lnTo>
                    <a:lnTo>
                      <a:pt x="3273" y="270"/>
                    </a:lnTo>
                    <a:lnTo>
                      <a:pt x="3269" y="279"/>
                    </a:lnTo>
                    <a:lnTo>
                      <a:pt x="3269" y="279"/>
                    </a:lnTo>
                    <a:lnTo>
                      <a:pt x="3265" y="281"/>
                    </a:lnTo>
                    <a:lnTo>
                      <a:pt x="3263" y="281"/>
                    </a:lnTo>
                    <a:lnTo>
                      <a:pt x="3263" y="281"/>
                    </a:lnTo>
                    <a:lnTo>
                      <a:pt x="3257" y="281"/>
                    </a:lnTo>
                    <a:lnTo>
                      <a:pt x="3250" y="281"/>
                    </a:lnTo>
                    <a:lnTo>
                      <a:pt x="3250" y="281"/>
                    </a:lnTo>
                    <a:lnTo>
                      <a:pt x="3244" y="281"/>
                    </a:lnTo>
                    <a:lnTo>
                      <a:pt x="3240" y="281"/>
                    </a:lnTo>
                    <a:lnTo>
                      <a:pt x="3240" y="281"/>
                    </a:lnTo>
                    <a:lnTo>
                      <a:pt x="3238" y="281"/>
                    </a:lnTo>
                    <a:lnTo>
                      <a:pt x="3238" y="279"/>
                    </a:lnTo>
                    <a:lnTo>
                      <a:pt x="3238" y="279"/>
                    </a:lnTo>
                    <a:lnTo>
                      <a:pt x="3234" y="279"/>
                    </a:lnTo>
                    <a:lnTo>
                      <a:pt x="3234" y="279"/>
                    </a:lnTo>
                    <a:lnTo>
                      <a:pt x="3222" y="281"/>
                    </a:lnTo>
                    <a:lnTo>
                      <a:pt x="3204" y="281"/>
                    </a:lnTo>
                    <a:lnTo>
                      <a:pt x="3180" y="281"/>
                    </a:lnTo>
                    <a:lnTo>
                      <a:pt x="3180" y="281"/>
                    </a:lnTo>
                    <a:lnTo>
                      <a:pt x="3178" y="279"/>
                    </a:lnTo>
                    <a:lnTo>
                      <a:pt x="3172" y="281"/>
                    </a:lnTo>
                    <a:lnTo>
                      <a:pt x="3172" y="281"/>
                    </a:lnTo>
                    <a:lnTo>
                      <a:pt x="3166" y="281"/>
                    </a:lnTo>
                    <a:lnTo>
                      <a:pt x="3164" y="281"/>
                    </a:lnTo>
                    <a:lnTo>
                      <a:pt x="3162" y="283"/>
                    </a:lnTo>
                    <a:lnTo>
                      <a:pt x="3162" y="283"/>
                    </a:lnTo>
                    <a:lnTo>
                      <a:pt x="3159" y="287"/>
                    </a:lnTo>
                    <a:lnTo>
                      <a:pt x="3159" y="291"/>
                    </a:lnTo>
                    <a:lnTo>
                      <a:pt x="3159" y="291"/>
                    </a:lnTo>
                    <a:lnTo>
                      <a:pt x="3157" y="299"/>
                    </a:lnTo>
                    <a:lnTo>
                      <a:pt x="3157" y="299"/>
                    </a:lnTo>
                    <a:lnTo>
                      <a:pt x="3155" y="299"/>
                    </a:lnTo>
                    <a:lnTo>
                      <a:pt x="3153" y="295"/>
                    </a:lnTo>
                    <a:lnTo>
                      <a:pt x="3153" y="295"/>
                    </a:lnTo>
                    <a:lnTo>
                      <a:pt x="3149" y="291"/>
                    </a:lnTo>
                    <a:lnTo>
                      <a:pt x="3149" y="287"/>
                    </a:lnTo>
                    <a:lnTo>
                      <a:pt x="3149" y="287"/>
                    </a:lnTo>
                    <a:lnTo>
                      <a:pt x="3147" y="283"/>
                    </a:lnTo>
                    <a:lnTo>
                      <a:pt x="3147" y="281"/>
                    </a:lnTo>
                    <a:lnTo>
                      <a:pt x="3145" y="281"/>
                    </a:lnTo>
                    <a:lnTo>
                      <a:pt x="3145" y="281"/>
                    </a:lnTo>
                    <a:lnTo>
                      <a:pt x="3143" y="279"/>
                    </a:lnTo>
                    <a:lnTo>
                      <a:pt x="3139" y="279"/>
                    </a:lnTo>
                    <a:lnTo>
                      <a:pt x="3139" y="279"/>
                    </a:lnTo>
                    <a:lnTo>
                      <a:pt x="3133" y="279"/>
                    </a:lnTo>
                    <a:lnTo>
                      <a:pt x="3131" y="277"/>
                    </a:lnTo>
                    <a:lnTo>
                      <a:pt x="3131" y="277"/>
                    </a:lnTo>
                    <a:lnTo>
                      <a:pt x="3129" y="270"/>
                    </a:lnTo>
                    <a:lnTo>
                      <a:pt x="3129" y="266"/>
                    </a:lnTo>
                    <a:lnTo>
                      <a:pt x="3131" y="264"/>
                    </a:lnTo>
                    <a:lnTo>
                      <a:pt x="3131" y="264"/>
                    </a:lnTo>
                    <a:lnTo>
                      <a:pt x="3135" y="262"/>
                    </a:lnTo>
                    <a:lnTo>
                      <a:pt x="3137" y="262"/>
                    </a:lnTo>
                    <a:lnTo>
                      <a:pt x="3137" y="262"/>
                    </a:lnTo>
                    <a:lnTo>
                      <a:pt x="3137" y="260"/>
                    </a:lnTo>
                    <a:lnTo>
                      <a:pt x="3135" y="256"/>
                    </a:lnTo>
                    <a:lnTo>
                      <a:pt x="3135" y="256"/>
                    </a:lnTo>
                    <a:lnTo>
                      <a:pt x="3121" y="246"/>
                    </a:lnTo>
                    <a:lnTo>
                      <a:pt x="3121" y="246"/>
                    </a:lnTo>
                    <a:lnTo>
                      <a:pt x="3121" y="242"/>
                    </a:lnTo>
                    <a:lnTo>
                      <a:pt x="3123" y="240"/>
                    </a:lnTo>
                    <a:lnTo>
                      <a:pt x="3121" y="238"/>
                    </a:lnTo>
                    <a:lnTo>
                      <a:pt x="3121" y="238"/>
                    </a:lnTo>
                    <a:lnTo>
                      <a:pt x="3103" y="232"/>
                    </a:lnTo>
                    <a:lnTo>
                      <a:pt x="3103" y="232"/>
                    </a:lnTo>
                    <a:lnTo>
                      <a:pt x="3093" y="230"/>
                    </a:lnTo>
                    <a:lnTo>
                      <a:pt x="3083" y="230"/>
                    </a:lnTo>
                    <a:lnTo>
                      <a:pt x="3083" y="230"/>
                    </a:lnTo>
                    <a:lnTo>
                      <a:pt x="3069" y="232"/>
                    </a:lnTo>
                    <a:lnTo>
                      <a:pt x="3069" y="232"/>
                    </a:lnTo>
                    <a:lnTo>
                      <a:pt x="3060" y="234"/>
                    </a:lnTo>
                    <a:lnTo>
                      <a:pt x="3052" y="234"/>
                    </a:lnTo>
                    <a:lnTo>
                      <a:pt x="3052" y="234"/>
                    </a:lnTo>
                    <a:lnTo>
                      <a:pt x="3048" y="234"/>
                    </a:lnTo>
                    <a:lnTo>
                      <a:pt x="3044" y="236"/>
                    </a:lnTo>
                    <a:lnTo>
                      <a:pt x="3044" y="236"/>
                    </a:lnTo>
                    <a:lnTo>
                      <a:pt x="3042" y="238"/>
                    </a:lnTo>
                    <a:lnTo>
                      <a:pt x="3040" y="240"/>
                    </a:lnTo>
                    <a:lnTo>
                      <a:pt x="3040" y="240"/>
                    </a:lnTo>
                    <a:lnTo>
                      <a:pt x="3036" y="240"/>
                    </a:lnTo>
                    <a:lnTo>
                      <a:pt x="3032" y="240"/>
                    </a:lnTo>
                    <a:lnTo>
                      <a:pt x="3032" y="240"/>
                    </a:lnTo>
                    <a:lnTo>
                      <a:pt x="3028" y="244"/>
                    </a:lnTo>
                    <a:lnTo>
                      <a:pt x="3026" y="244"/>
                    </a:lnTo>
                    <a:lnTo>
                      <a:pt x="3024" y="242"/>
                    </a:lnTo>
                    <a:lnTo>
                      <a:pt x="3024" y="242"/>
                    </a:lnTo>
                    <a:lnTo>
                      <a:pt x="3020" y="242"/>
                    </a:lnTo>
                    <a:lnTo>
                      <a:pt x="3010" y="240"/>
                    </a:lnTo>
                    <a:lnTo>
                      <a:pt x="2996" y="238"/>
                    </a:lnTo>
                    <a:lnTo>
                      <a:pt x="2996" y="238"/>
                    </a:lnTo>
                    <a:lnTo>
                      <a:pt x="2992" y="238"/>
                    </a:lnTo>
                    <a:lnTo>
                      <a:pt x="2990" y="236"/>
                    </a:lnTo>
                    <a:lnTo>
                      <a:pt x="2990" y="232"/>
                    </a:lnTo>
                    <a:lnTo>
                      <a:pt x="2990" y="232"/>
                    </a:lnTo>
                    <a:lnTo>
                      <a:pt x="2986" y="226"/>
                    </a:lnTo>
                    <a:lnTo>
                      <a:pt x="2984" y="226"/>
                    </a:lnTo>
                    <a:lnTo>
                      <a:pt x="2980" y="224"/>
                    </a:lnTo>
                    <a:lnTo>
                      <a:pt x="2980" y="224"/>
                    </a:lnTo>
                    <a:lnTo>
                      <a:pt x="2976" y="224"/>
                    </a:lnTo>
                    <a:lnTo>
                      <a:pt x="2976" y="220"/>
                    </a:lnTo>
                    <a:lnTo>
                      <a:pt x="2974" y="220"/>
                    </a:lnTo>
                    <a:lnTo>
                      <a:pt x="2971" y="220"/>
                    </a:lnTo>
                    <a:lnTo>
                      <a:pt x="2971" y="220"/>
                    </a:lnTo>
                    <a:lnTo>
                      <a:pt x="2965" y="226"/>
                    </a:lnTo>
                    <a:lnTo>
                      <a:pt x="2961" y="228"/>
                    </a:lnTo>
                    <a:lnTo>
                      <a:pt x="2961" y="228"/>
                    </a:lnTo>
                    <a:lnTo>
                      <a:pt x="2959" y="228"/>
                    </a:lnTo>
                    <a:lnTo>
                      <a:pt x="2959" y="226"/>
                    </a:lnTo>
                    <a:lnTo>
                      <a:pt x="2959" y="222"/>
                    </a:lnTo>
                    <a:lnTo>
                      <a:pt x="2959" y="222"/>
                    </a:lnTo>
                    <a:lnTo>
                      <a:pt x="2961" y="220"/>
                    </a:lnTo>
                    <a:lnTo>
                      <a:pt x="2961" y="220"/>
                    </a:lnTo>
                    <a:lnTo>
                      <a:pt x="2961" y="220"/>
                    </a:lnTo>
                    <a:lnTo>
                      <a:pt x="2961" y="220"/>
                    </a:lnTo>
                    <a:lnTo>
                      <a:pt x="2959" y="218"/>
                    </a:lnTo>
                    <a:lnTo>
                      <a:pt x="2957" y="216"/>
                    </a:lnTo>
                    <a:lnTo>
                      <a:pt x="2957" y="216"/>
                    </a:lnTo>
                    <a:lnTo>
                      <a:pt x="2947" y="214"/>
                    </a:lnTo>
                    <a:lnTo>
                      <a:pt x="2947" y="214"/>
                    </a:lnTo>
                    <a:lnTo>
                      <a:pt x="2941" y="212"/>
                    </a:lnTo>
                    <a:lnTo>
                      <a:pt x="2937" y="212"/>
                    </a:lnTo>
                    <a:lnTo>
                      <a:pt x="2937" y="212"/>
                    </a:lnTo>
                    <a:lnTo>
                      <a:pt x="2937" y="208"/>
                    </a:lnTo>
                    <a:lnTo>
                      <a:pt x="2939" y="206"/>
                    </a:lnTo>
                    <a:lnTo>
                      <a:pt x="2943" y="206"/>
                    </a:lnTo>
                    <a:lnTo>
                      <a:pt x="2943" y="206"/>
                    </a:lnTo>
                    <a:lnTo>
                      <a:pt x="2949" y="206"/>
                    </a:lnTo>
                    <a:lnTo>
                      <a:pt x="2953" y="208"/>
                    </a:lnTo>
                    <a:lnTo>
                      <a:pt x="2953" y="208"/>
                    </a:lnTo>
                    <a:lnTo>
                      <a:pt x="2953" y="206"/>
                    </a:lnTo>
                    <a:lnTo>
                      <a:pt x="2951" y="202"/>
                    </a:lnTo>
                    <a:lnTo>
                      <a:pt x="2947" y="198"/>
                    </a:lnTo>
                    <a:lnTo>
                      <a:pt x="2947" y="198"/>
                    </a:lnTo>
                    <a:lnTo>
                      <a:pt x="2941" y="198"/>
                    </a:lnTo>
                    <a:lnTo>
                      <a:pt x="2941" y="198"/>
                    </a:lnTo>
                    <a:lnTo>
                      <a:pt x="2939" y="196"/>
                    </a:lnTo>
                    <a:lnTo>
                      <a:pt x="2933" y="194"/>
                    </a:lnTo>
                    <a:lnTo>
                      <a:pt x="2933" y="194"/>
                    </a:lnTo>
                    <a:lnTo>
                      <a:pt x="2921" y="192"/>
                    </a:lnTo>
                    <a:lnTo>
                      <a:pt x="2917" y="190"/>
                    </a:lnTo>
                    <a:lnTo>
                      <a:pt x="2913" y="190"/>
                    </a:lnTo>
                    <a:lnTo>
                      <a:pt x="2913" y="190"/>
                    </a:lnTo>
                    <a:lnTo>
                      <a:pt x="2911" y="192"/>
                    </a:lnTo>
                    <a:lnTo>
                      <a:pt x="2909" y="194"/>
                    </a:lnTo>
                    <a:lnTo>
                      <a:pt x="2909" y="194"/>
                    </a:lnTo>
                    <a:lnTo>
                      <a:pt x="2903" y="202"/>
                    </a:lnTo>
                    <a:lnTo>
                      <a:pt x="2897" y="206"/>
                    </a:lnTo>
                    <a:lnTo>
                      <a:pt x="2897" y="206"/>
                    </a:lnTo>
                    <a:lnTo>
                      <a:pt x="2891" y="208"/>
                    </a:lnTo>
                    <a:lnTo>
                      <a:pt x="2885" y="212"/>
                    </a:lnTo>
                    <a:lnTo>
                      <a:pt x="2885" y="212"/>
                    </a:lnTo>
                    <a:lnTo>
                      <a:pt x="2874" y="216"/>
                    </a:lnTo>
                    <a:lnTo>
                      <a:pt x="2870" y="216"/>
                    </a:lnTo>
                    <a:lnTo>
                      <a:pt x="2868" y="214"/>
                    </a:lnTo>
                    <a:lnTo>
                      <a:pt x="2868" y="214"/>
                    </a:lnTo>
                    <a:lnTo>
                      <a:pt x="2866" y="210"/>
                    </a:lnTo>
                    <a:lnTo>
                      <a:pt x="2868" y="208"/>
                    </a:lnTo>
                    <a:lnTo>
                      <a:pt x="2870" y="206"/>
                    </a:lnTo>
                    <a:lnTo>
                      <a:pt x="2870" y="206"/>
                    </a:lnTo>
                    <a:lnTo>
                      <a:pt x="2876" y="204"/>
                    </a:lnTo>
                    <a:lnTo>
                      <a:pt x="2883" y="200"/>
                    </a:lnTo>
                    <a:lnTo>
                      <a:pt x="2883" y="200"/>
                    </a:lnTo>
                    <a:lnTo>
                      <a:pt x="2889" y="198"/>
                    </a:lnTo>
                    <a:lnTo>
                      <a:pt x="2889" y="198"/>
                    </a:lnTo>
                    <a:lnTo>
                      <a:pt x="2891" y="198"/>
                    </a:lnTo>
                    <a:lnTo>
                      <a:pt x="2891" y="194"/>
                    </a:lnTo>
                    <a:lnTo>
                      <a:pt x="2891" y="194"/>
                    </a:lnTo>
                    <a:lnTo>
                      <a:pt x="2891" y="192"/>
                    </a:lnTo>
                    <a:lnTo>
                      <a:pt x="2889" y="190"/>
                    </a:lnTo>
                    <a:lnTo>
                      <a:pt x="2889" y="190"/>
                    </a:lnTo>
                    <a:lnTo>
                      <a:pt x="2887" y="188"/>
                    </a:lnTo>
                    <a:lnTo>
                      <a:pt x="2885" y="186"/>
                    </a:lnTo>
                    <a:lnTo>
                      <a:pt x="2883" y="186"/>
                    </a:lnTo>
                    <a:lnTo>
                      <a:pt x="2883" y="186"/>
                    </a:lnTo>
                    <a:lnTo>
                      <a:pt x="2878" y="190"/>
                    </a:lnTo>
                    <a:lnTo>
                      <a:pt x="2876" y="192"/>
                    </a:lnTo>
                    <a:lnTo>
                      <a:pt x="2874" y="192"/>
                    </a:lnTo>
                    <a:lnTo>
                      <a:pt x="2874" y="192"/>
                    </a:lnTo>
                    <a:lnTo>
                      <a:pt x="2872" y="188"/>
                    </a:lnTo>
                    <a:lnTo>
                      <a:pt x="2872" y="184"/>
                    </a:lnTo>
                    <a:lnTo>
                      <a:pt x="2872" y="184"/>
                    </a:lnTo>
                    <a:lnTo>
                      <a:pt x="2872" y="184"/>
                    </a:lnTo>
                    <a:lnTo>
                      <a:pt x="2868" y="184"/>
                    </a:lnTo>
                    <a:lnTo>
                      <a:pt x="2868" y="184"/>
                    </a:lnTo>
                    <a:lnTo>
                      <a:pt x="2860" y="184"/>
                    </a:lnTo>
                    <a:lnTo>
                      <a:pt x="2856" y="182"/>
                    </a:lnTo>
                    <a:lnTo>
                      <a:pt x="2856" y="182"/>
                    </a:lnTo>
                    <a:lnTo>
                      <a:pt x="2854" y="182"/>
                    </a:lnTo>
                    <a:lnTo>
                      <a:pt x="2848" y="182"/>
                    </a:lnTo>
                    <a:lnTo>
                      <a:pt x="2848" y="182"/>
                    </a:lnTo>
                    <a:lnTo>
                      <a:pt x="2826" y="179"/>
                    </a:lnTo>
                    <a:lnTo>
                      <a:pt x="2806" y="177"/>
                    </a:lnTo>
                    <a:lnTo>
                      <a:pt x="2806" y="177"/>
                    </a:lnTo>
                    <a:lnTo>
                      <a:pt x="2802" y="175"/>
                    </a:lnTo>
                    <a:lnTo>
                      <a:pt x="2802" y="175"/>
                    </a:lnTo>
                    <a:lnTo>
                      <a:pt x="2800" y="175"/>
                    </a:lnTo>
                    <a:lnTo>
                      <a:pt x="2800" y="175"/>
                    </a:lnTo>
                    <a:lnTo>
                      <a:pt x="2800" y="179"/>
                    </a:lnTo>
                    <a:lnTo>
                      <a:pt x="2798" y="182"/>
                    </a:lnTo>
                    <a:lnTo>
                      <a:pt x="2798" y="182"/>
                    </a:lnTo>
                    <a:lnTo>
                      <a:pt x="2796" y="184"/>
                    </a:lnTo>
                    <a:lnTo>
                      <a:pt x="2790" y="186"/>
                    </a:lnTo>
                    <a:lnTo>
                      <a:pt x="2790" y="186"/>
                    </a:lnTo>
                    <a:lnTo>
                      <a:pt x="2779" y="186"/>
                    </a:lnTo>
                    <a:lnTo>
                      <a:pt x="2779" y="186"/>
                    </a:lnTo>
                    <a:lnTo>
                      <a:pt x="2775" y="188"/>
                    </a:lnTo>
                    <a:lnTo>
                      <a:pt x="2771" y="190"/>
                    </a:lnTo>
                    <a:lnTo>
                      <a:pt x="2771" y="190"/>
                    </a:lnTo>
                    <a:lnTo>
                      <a:pt x="2769" y="192"/>
                    </a:lnTo>
                    <a:lnTo>
                      <a:pt x="2769" y="192"/>
                    </a:lnTo>
                    <a:lnTo>
                      <a:pt x="2771" y="192"/>
                    </a:lnTo>
                    <a:lnTo>
                      <a:pt x="2771" y="192"/>
                    </a:lnTo>
                    <a:lnTo>
                      <a:pt x="2775" y="192"/>
                    </a:lnTo>
                    <a:lnTo>
                      <a:pt x="2777" y="192"/>
                    </a:lnTo>
                    <a:lnTo>
                      <a:pt x="2777" y="192"/>
                    </a:lnTo>
                    <a:lnTo>
                      <a:pt x="2779" y="192"/>
                    </a:lnTo>
                    <a:lnTo>
                      <a:pt x="2781" y="192"/>
                    </a:lnTo>
                    <a:lnTo>
                      <a:pt x="2779" y="196"/>
                    </a:lnTo>
                    <a:lnTo>
                      <a:pt x="2779" y="196"/>
                    </a:lnTo>
                    <a:lnTo>
                      <a:pt x="2775" y="200"/>
                    </a:lnTo>
                    <a:lnTo>
                      <a:pt x="2775" y="202"/>
                    </a:lnTo>
                    <a:lnTo>
                      <a:pt x="2775" y="202"/>
                    </a:lnTo>
                    <a:lnTo>
                      <a:pt x="2773" y="204"/>
                    </a:lnTo>
                    <a:lnTo>
                      <a:pt x="2773" y="204"/>
                    </a:lnTo>
                    <a:lnTo>
                      <a:pt x="2775" y="204"/>
                    </a:lnTo>
                    <a:lnTo>
                      <a:pt x="2775" y="204"/>
                    </a:lnTo>
                    <a:lnTo>
                      <a:pt x="2777" y="210"/>
                    </a:lnTo>
                    <a:lnTo>
                      <a:pt x="2779" y="210"/>
                    </a:lnTo>
                    <a:lnTo>
                      <a:pt x="2779" y="210"/>
                    </a:lnTo>
                    <a:lnTo>
                      <a:pt x="2781" y="214"/>
                    </a:lnTo>
                    <a:lnTo>
                      <a:pt x="2781" y="216"/>
                    </a:lnTo>
                    <a:lnTo>
                      <a:pt x="2779" y="218"/>
                    </a:lnTo>
                    <a:lnTo>
                      <a:pt x="2779" y="218"/>
                    </a:lnTo>
                    <a:lnTo>
                      <a:pt x="2775" y="220"/>
                    </a:lnTo>
                    <a:lnTo>
                      <a:pt x="2771" y="220"/>
                    </a:lnTo>
                    <a:lnTo>
                      <a:pt x="2771" y="220"/>
                    </a:lnTo>
                    <a:lnTo>
                      <a:pt x="2767" y="220"/>
                    </a:lnTo>
                    <a:lnTo>
                      <a:pt x="2765" y="218"/>
                    </a:lnTo>
                    <a:lnTo>
                      <a:pt x="2763" y="216"/>
                    </a:lnTo>
                    <a:lnTo>
                      <a:pt x="2763" y="216"/>
                    </a:lnTo>
                    <a:lnTo>
                      <a:pt x="2761" y="216"/>
                    </a:lnTo>
                    <a:lnTo>
                      <a:pt x="2757" y="214"/>
                    </a:lnTo>
                    <a:lnTo>
                      <a:pt x="2755" y="216"/>
                    </a:lnTo>
                    <a:lnTo>
                      <a:pt x="2755" y="216"/>
                    </a:lnTo>
                    <a:lnTo>
                      <a:pt x="2747" y="216"/>
                    </a:lnTo>
                    <a:lnTo>
                      <a:pt x="2745" y="216"/>
                    </a:lnTo>
                    <a:lnTo>
                      <a:pt x="2743" y="218"/>
                    </a:lnTo>
                    <a:lnTo>
                      <a:pt x="2743" y="218"/>
                    </a:lnTo>
                    <a:lnTo>
                      <a:pt x="2747" y="222"/>
                    </a:lnTo>
                    <a:lnTo>
                      <a:pt x="2749" y="224"/>
                    </a:lnTo>
                    <a:lnTo>
                      <a:pt x="2747" y="226"/>
                    </a:lnTo>
                    <a:lnTo>
                      <a:pt x="2747" y="226"/>
                    </a:lnTo>
                    <a:lnTo>
                      <a:pt x="2745" y="228"/>
                    </a:lnTo>
                    <a:lnTo>
                      <a:pt x="2741" y="228"/>
                    </a:lnTo>
                    <a:lnTo>
                      <a:pt x="2741" y="228"/>
                    </a:lnTo>
                    <a:lnTo>
                      <a:pt x="2739" y="226"/>
                    </a:lnTo>
                    <a:lnTo>
                      <a:pt x="2735" y="224"/>
                    </a:lnTo>
                    <a:lnTo>
                      <a:pt x="2735" y="224"/>
                    </a:lnTo>
                    <a:lnTo>
                      <a:pt x="2735" y="224"/>
                    </a:lnTo>
                    <a:lnTo>
                      <a:pt x="2729" y="222"/>
                    </a:lnTo>
                    <a:lnTo>
                      <a:pt x="2729" y="222"/>
                    </a:lnTo>
                    <a:lnTo>
                      <a:pt x="2721" y="220"/>
                    </a:lnTo>
                    <a:lnTo>
                      <a:pt x="2717" y="218"/>
                    </a:lnTo>
                    <a:lnTo>
                      <a:pt x="2717" y="218"/>
                    </a:lnTo>
                    <a:lnTo>
                      <a:pt x="2717" y="218"/>
                    </a:lnTo>
                    <a:lnTo>
                      <a:pt x="2717" y="216"/>
                    </a:lnTo>
                    <a:lnTo>
                      <a:pt x="2717" y="216"/>
                    </a:lnTo>
                    <a:lnTo>
                      <a:pt x="2713" y="218"/>
                    </a:lnTo>
                    <a:lnTo>
                      <a:pt x="2713" y="218"/>
                    </a:lnTo>
                    <a:lnTo>
                      <a:pt x="2705" y="218"/>
                    </a:lnTo>
                    <a:lnTo>
                      <a:pt x="2699" y="220"/>
                    </a:lnTo>
                    <a:lnTo>
                      <a:pt x="2699" y="220"/>
                    </a:lnTo>
                    <a:lnTo>
                      <a:pt x="2695" y="222"/>
                    </a:lnTo>
                    <a:lnTo>
                      <a:pt x="2692" y="224"/>
                    </a:lnTo>
                    <a:lnTo>
                      <a:pt x="2692" y="224"/>
                    </a:lnTo>
                    <a:lnTo>
                      <a:pt x="2676" y="226"/>
                    </a:lnTo>
                    <a:lnTo>
                      <a:pt x="2676" y="226"/>
                    </a:lnTo>
                    <a:lnTo>
                      <a:pt x="2664" y="220"/>
                    </a:lnTo>
                    <a:lnTo>
                      <a:pt x="2664" y="220"/>
                    </a:lnTo>
                    <a:lnTo>
                      <a:pt x="2660" y="218"/>
                    </a:lnTo>
                    <a:lnTo>
                      <a:pt x="2658" y="216"/>
                    </a:lnTo>
                    <a:lnTo>
                      <a:pt x="2658" y="216"/>
                    </a:lnTo>
                    <a:lnTo>
                      <a:pt x="2658" y="214"/>
                    </a:lnTo>
                    <a:lnTo>
                      <a:pt x="2658" y="212"/>
                    </a:lnTo>
                    <a:lnTo>
                      <a:pt x="2658" y="210"/>
                    </a:lnTo>
                    <a:lnTo>
                      <a:pt x="2654" y="210"/>
                    </a:lnTo>
                    <a:lnTo>
                      <a:pt x="2654" y="210"/>
                    </a:lnTo>
                    <a:lnTo>
                      <a:pt x="2646" y="208"/>
                    </a:lnTo>
                    <a:lnTo>
                      <a:pt x="2646" y="208"/>
                    </a:lnTo>
                    <a:lnTo>
                      <a:pt x="2644" y="212"/>
                    </a:lnTo>
                    <a:lnTo>
                      <a:pt x="2644" y="212"/>
                    </a:lnTo>
                    <a:lnTo>
                      <a:pt x="2642" y="222"/>
                    </a:lnTo>
                    <a:lnTo>
                      <a:pt x="2642" y="222"/>
                    </a:lnTo>
                    <a:lnTo>
                      <a:pt x="2642" y="226"/>
                    </a:lnTo>
                    <a:lnTo>
                      <a:pt x="2640" y="230"/>
                    </a:lnTo>
                    <a:lnTo>
                      <a:pt x="2640" y="230"/>
                    </a:lnTo>
                    <a:lnTo>
                      <a:pt x="2638" y="234"/>
                    </a:lnTo>
                    <a:lnTo>
                      <a:pt x="2640" y="236"/>
                    </a:lnTo>
                    <a:lnTo>
                      <a:pt x="2638" y="236"/>
                    </a:lnTo>
                    <a:lnTo>
                      <a:pt x="2632" y="238"/>
                    </a:lnTo>
                    <a:lnTo>
                      <a:pt x="2632" y="238"/>
                    </a:lnTo>
                    <a:lnTo>
                      <a:pt x="2620" y="242"/>
                    </a:lnTo>
                    <a:lnTo>
                      <a:pt x="2614" y="240"/>
                    </a:lnTo>
                    <a:lnTo>
                      <a:pt x="2614" y="240"/>
                    </a:lnTo>
                    <a:lnTo>
                      <a:pt x="2606" y="236"/>
                    </a:lnTo>
                    <a:lnTo>
                      <a:pt x="2599" y="234"/>
                    </a:lnTo>
                    <a:lnTo>
                      <a:pt x="2599" y="234"/>
                    </a:lnTo>
                    <a:lnTo>
                      <a:pt x="2595" y="230"/>
                    </a:lnTo>
                    <a:lnTo>
                      <a:pt x="2595" y="228"/>
                    </a:lnTo>
                    <a:lnTo>
                      <a:pt x="2595" y="228"/>
                    </a:lnTo>
                    <a:lnTo>
                      <a:pt x="2593" y="224"/>
                    </a:lnTo>
                    <a:lnTo>
                      <a:pt x="2591" y="224"/>
                    </a:lnTo>
                    <a:lnTo>
                      <a:pt x="2589" y="222"/>
                    </a:lnTo>
                    <a:lnTo>
                      <a:pt x="2589" y="222"/>
                    </a:lnTo>
                    <a:lnTo>
                      <a:pt x="2587" y="222"/>
                    </a:lnTo>
                    <a:lnTo>
                      <a:pt x="2585" y="218"/>
                    </a:lnTo>
                    <a:lnTo>
                      <a:pt x="2581" y="214"/>
                    </a:lnTo>
                    <a:lnTo>
                      <a:pt x="2581" y="214"/>
                    </a:lnTo>
                    <a:lnTo>
                      <a:pt x="2579" y="208"/>
                    </a:lnTo>
                    <a:lnTo>
                      <a:pt x="2579" y="204"/>
                    </a:lnTo>
                    <a:lnTo>
                      <a:pt x="2579" y="204"/>
                    </a:lnTo>
                    <a:lnTo>
                      <a:pt x="2575" y="200"/>
                    </a:lnTo>
                    <a:lnTo>
                      <a:pt x="2575" y="200"/>
                    </a:lnTo>
                    <a:lnTo>
                      <a:pt x="2575" y="198"/>
                    </a:lnTo>
                    <a:lnTo>
                      <a:pt x="2575" y="198"/>
                    </a:lnTo>
                    <a:lnTo>
                      <a:pt x="2577" y="198"/>
                    </a:lnTo>
                    <a:lnTo>
                      <a:pt x="2579" y="198"/>
                    </a:lnTo>
                    <a:lnTo>
                      <a:pt x="2585" y="200"/>
                    </a:lnTo>
                    <a:lnTo>
                      <a:pt x="2585" y="200"/>
                    </a:lnTo>
                    <a:lnTo>
                      <a:pt x="2593" y="200"/>
                    </a:lnTo>
                    <a:lnTo>
                      <a:pt x="2595" y="200"/>
                    </a:lnTo>
                    <a:lnTo>
                      <a:pt x="2595" y="198"/>
                    </a:lnTo>
                    <a:lnTo>
                      <a:pt x="2595" y="198"/>
                    </a:lnTo>
                    <a:lnTo>
                      <a:pt x="2585" y="190"/>
                    </a:lnTo>
                    <a:lnTo>
                      <a:pt x="2583" y="186"/>
                    </a:lnTo>
                    <a:lnTo>
                      <a:pt x="2583" y="186"/>
                    </a:lnTo>
                    <a:lnTo>
                      <a:pt x="2587" y="182"/>
                    </a:lnTo>
                    <a:lnTo>
                      <a:pt x="2587" y="179"/>
                    </a:lnTo>
                    <a:lnTo>
                      <a:pt x="2587" y="179"/>
                    </a:lnTo>
                    <a:lnTo>
                      <a:pt x="2587" y="175"/>
                    </a:lnTo>
                    <a:lnTo>
                      <a:pt x="2587" y="173"/>
                    </a:lnTo>
                    <a:lnTo>
                      <a:pt x="2587" y="173"/>
                    </a:lnTo>
                    <a:lnTo>
                      <a:pt x="2583" y="169"/>
                    </a:lnTo>
                    <a:lnTo>
                      <a:pt x="2583" y="163"/>
                    </a:lnTo>
                    <a:lnTo>
                      <a:pt x="2583" y="163"/>
                    </a:lnTo>
                    <a:lnTo>
                      <a:pt x="2573" y="159"/>
                    </a:lnTo>
                    <a:lnTo>
                      <a:pt x="2567" y="155"/>
                    </a:lnTo>
                    <a:lnTo>
                      <a:pt x="2567" y="155"/>
                    </a:lnTo>
                    <a:lnTo>
                      <a:pt x="2567" y="153"/>
                    </a:lnTo>
                    <a:lnTo>
                      <a:pt x="2567" y="151"/>
                    </a:lnTo>
                    <a:lnTo>
                      <a:pt x="2565" y="151"/>
                    </a:lnTo>
                    <a:lnTo>
                      <a:pt x="2561" y="151"/>
                    </a:lnTo>
                    <a:lnTo>
                      <a:pt x="2561" y="151"/>
                    </a:lnTo>
                    <a:lnTo>
                      <a:pt x="2553" y="151"/>
                    </a:lnTo>
                    <a:lnTo>
                      <a:pt x="2549" y="151"/>
                    </a:lnTo>
                    <a:lnTo>
                      <a:pt x="2549" y="153"/>
                    </a:lnTo>
                    <a:lnTo>
                      <a:pt x="2549" y="153"/>
                    </a:lnTo>
                    <a:lnTo>
                      <a:pt x="2547" y="157"/>
                    </a:lnTo>
                    <a:lnTo>
                      <a:pt x="2547" y="159"/>
                    </a:lnTo>
                    <a:lnTo>
                      <a:pt x="2547" y="159"/>
                    </a:lnTo>
                    <a:lnTo>
                      <a:pt x="2541" y="157"/>
                    </a:lnTo>
                    <a:lnTo>
                      <a:pt x="2535" y="155"/>
                    </a:lnTo>
                    <a:lnTo>
                      <a:pt x="2535" y="155"/>
                    </a:lnTo>
                    <a:lnTo>
                      <a:pt x="2527" y="151"/>
                    </a:lnTo>
                    <a:lnTo>
                      <a:pt x="2527" y="151"/>
                    </a:lnTo>
                    <a:lnTo>
                      <a:pt x="2523" y="147"/>
                    </a:lnTo>
                    <a:lnTo>
                      <a:pt x="2519" y="145"/>
                    </a:lnTo>
                    <a:lnTo>
                      <a:pt x="2519" y="145"/>
                    </a:lnTo>
                    <a:lnTo>
                      <a:pt x="2517" y="143"/>
                    </a:lnTo>
                    <a:lnTo>
                      <a:pt x="2513" y="143"/>
                    </a:lnTo>
                    <a:lnTo>
                      <a:pt x="2513" y="143"/>
                    </a:lnTo>
                    <a:lnTo>
                      <a:pt x="2509" y="145"/>
                    </a:lnTo>
                    <a:lnTo>
                      <a:pt x="2507" y="143"/>
                    </a:lnTo>
                    <a:lnTo>
                      <a:pt x="2507" y="143"/>
                    </a:lnTo>
                    <a:lnTo>
                      <a:pt x="2500" y="143"/>
                    </a:lnTo>
                    <a:lnTo>
                      <a:pt x="2494" y="145"/>
                    </a:lnTo>
                    <a:lnTo>
                      <a:pt x="2494" y="145"/>
                    </a:lnTo>
                    <a:lnTo>
                      <a:pt x="2494" y="147"/>
                    </a:lnTo>
                    <a:lnTo>
                      <a:pt x="2492" y="149"/>
                    </a:lnTo>
                    <a:lnTo>
                      <a:pt x="2492" y="149"/>
                    </a:lnTo>
                    <a:lnTo>
                      <a:pt x="2490" y="153"/>
                    </a:lnTo>
                    <a:lnTo>
                      <a:pt x="2490" y="155"/>
                    </a:lnTo>
                    <a:lnTo>
                      <a:pt x="2490" y="155"/>
                    </a:lnTo>
                    <a:lnTo>
                      <a:pt x="2490" y="159"/>
                    </a:lnTo>
                    <a:lnTo>
                      <a:pt x="2490" y="159"/>
                    </a:lnTo>
                    <a:lnTo>
                      <a:pt x="2492" y="165"/>
                    </a:lnTo>
                    <a:lnTo>
                      <a:pt x="2492" y="167"/>
                    </a:lnTo>
                    <a:lnTo>
                      <a:pt x="2492" y="167"/>
                    </a:lnTo>
                    <a:lnTo>
                      <a:pt x="2492" y="169"/>
                    </a:lnTo>
                    <a:lnTo>
                      <a:pt x="2488" y="171"/>
                    </a:lnTo>
                    <a:lnTo>
                      <a:pt x="2488" y="171"/>
                    </a:lnTo>
                    <a:lnTo>
                      <a:pt x="2480" y="171"/>
                    </a:lnTo>
                    <a:lnTo>
                      <a:pt x="2474" y="171"/>
                    </a:lnTo>
                    <a:lnTo>
                      <a:pt x="2474" y="171"/>
                    </a:lnTo>
                    <a:lnTo>
                      <a:pt x="2466" y="173"/>
                    </a:lnTo>
                    <a:lnTo>
                      <a:pt x="2458" y="173"/>
                    </a:lnTo>
                    <a:lnTo>
                      <a:pt x="2458" y="173"/>
                    </a:lnTo>
                    <a:lnTo>
                      <a:pt x="2454" y="173"/>
                    </a:lnTo>
                    <a:lnTo>
                      <a:pt x="2448" y="173"/>
                    </a:lnTo>
                    <a:lnTo>
                      <a:pt x="2438" y="171"/>
                    </a:lnTo>
                    <a:lnTo>
                      <a:pt x="2438" y="171"/>
                    </a:lnTo>
                    <a:lnTo>
                      <a:pt x="2430" y="171"/>
                    </a:lnTo>
                    <a:lnTo>
                      <a:pt x="2428" y="171"/>
                    </a:lnTo>
                    <a:lnTo>
                      <a:pt x="2428" y="171"/>
                    </a:lnTo>
                    <a:lnTo>
                      <a:pt x="2426" y="165"/>
                    </a:lnTo>
                    <a:lnTo>
                      <a:pt x="2426" y="165"/>
                    </a:lnTo>
                    <a:lnTo>
                      <a:pt x="2424" y="163"/>
                    </a:lnTo>
                    <a:lnTo>
                      <a:pt x="2424" y="163"/>
                    </a:lnTo>
                    <a:lnTo>
                      <a:pt x="2416" y="167"/>
                    </a:lnTo>
                    <a:lnTo>
                      <a:pt x="2416" y="167"/>
                    </a:lnTo>
                    <a:lnTo>
                      <a:pt x="2411" y="167"/>
                    </a:lnTo>
                    <a:lnTo>
                      <a:pt x="2407" y="165"/>
                    </a:lnTo>
                    <a:lnTo>
                      <a:pt x="2407" y="165"/>
                    </a:lnTo>
                    <a:lnTo>
                      <a:pt x="2405" y="163"/>
                    </a:lnTo>
                    <a:lnTo>
                      <a:pt x="2401" y="163"/>
                    </a:lnTo>
                    <a:lnTo>
                      <a:pt x="2401" y="163"/>
                    </a:lnTo>
                    <a:lnTo>
                      <a:pt x="2399" y="159"/>
                    </a:lnTo>
                    <a:lnTo>
                      <a:pt x="2397" y="157"/>
                    </a:lnTo>
                    <a:lnTo>
                      <a:pt x="2397" y="151"/>
                    </a:lnTo>
                    <a:lnTo>
                      <a:pt x="2397" y="151"/>
                    </a:lnTo>
                    <a:lnTo>
                      <a:pt x="2399" y="149"/>
                    </a:lnTo>
                    <a:lnTo>
                      <a:pt x="2399" y="149"/>
                    </a:lnTo>
                    <a:lnTo>
                      <a:pt x="2397" y="149"/>
                    </a:lnTo>
                    <a:lnTo>
                      <a:pt x="2397" y="149"/>
                    </a:lnTo>
                    <a:lnTo>
                      <a:pt x="2387" y="149"/>
                    </a:lnTo>
                    <a:lnTo>
                      <a:pt x="2387" y="149"/>
                    </a:lnTo>
                    <a:lnTo>
                      <a:pt x="2377" y="149"/>
                    </a:lnTo>
                    <a:lnTo>
                      <a:pt x="2369" y="147"/>
                    </a:lnTo>
                    <a:lnTo>
                      <a:pt x="2369" y="147"/>
                    </a:lnTo>
                    <a:lnTo>
                      <a:pt x="2367" y="147"/>
                    </a:lnTo>
                    <a:lnTo>
                      <a:pt x="2365" y="145"/>
                    </a:lnTo>
                    <a:lnTo>
                      <a:pt x="2361" y="145"/>
                    </a:lnTo>
                    <a:lnTo>
                      <a:pt x="2361" y="145"/>
                    </a:lnTo>
                    <a:lnTo>
                      <a:pt x="2349" y="149"/>
                    </a:lnTo>
                    <a:lnTo>
                      <a:pt x="2349" y="149"/>
                    </a:lnTo>
                    <a:lnTo>
                      <a:pt x="2343" y="149"/>
                    </a:lnTo>
                    <a:lnTo>
                      <a:pt x="2339" y="149"/>
                    </a:lnTo>
                    <a:lnTo>
                      <a:pt x="2339" y="149"/>
                    </a:lnTo>
                    <a:lnTo>
                      <a:pt x="2327" y="149"/>
                    </a:lnTo>
                    <a:lnTo>
                      <a:pt x="2327" y="149"/>
                    </a:lnTo>
                    <a:lnTo>
                      <a:pt x="2323" y="151"/>
                    </a:lnTo>
                    <a:lnTo>
                      <a:pt x="2321" y="153"/>
                    </a:lnTo>
                    <a:lnTo>
                      <a:pt x="2321" y="153"/>
                    </a:lnTo>
                    <a:lnTo>
                      <a:pt x="2318" y="157"/>
                    </a:lnTo>
                    <a:lnTo>
                      <a:pt x="2316" y="159"/>
                    </a:lnTo>
                    <a:lnTo>
                      <a:pt x="2316" y="159"/>
                    </a:lnTo>
                    <a:lnTo>
                      <a:pt x="2312" y="161"/>
                    </a:lnTo>
                    <a:lnTo>
                      <a:pt x="2310" y="161"/>
                    </a:lnTo>
                    <a:lnTo>
                      <a:pt x="2308" y="159"/>
                    </a:lnTo>
                    <a:lnTo>
                      <a:pt x="2308" y="159"/>
                    </a:lnTo>
                    <a:lnTo>
                      <a:pt x="2304" y="155"/>
                    </a:lnTo>
                    <a:lnTo>
                      <a:pt x="2304" y="155"/>
                    </a:lnTo>
                    <a:lnTo>
                      <a:pt x="2304" y="153"/>
                    </a:lnTo>
                    <a:lnTo>
                      <a:pt x="2304" y="153"/>
                    </a:lnTo>
                    <a:lnTo>
                      <a:pt x="2310" y="147"/>
                    </a:lnTo>
                    <a:lnTo>
                      <a:pt x="2310" y="147"/>
                    </a:lnTo>
                    <a:lnTo>
                      <a:pt x="2310" y="145"/>
                    </a:lnTo>
                    <a:lnTo>
                      <a:pt x="2310" y="143"/>
                    </a:lnTo>
                    <a:lnTo>
                      <a:pt x="2310" y="143"/>
                    </a:lnTo>
                    <a:lnTo>
                      <a:pt x="2306" y="141"/>
                    </a:lnTo>
                    <a:lnTo>
                      <a:pt x="2306" y="141"/>
                    </a:lnTo>
                    <a:lnTo>
                      <a:pt x="2302" y="141"/>
                    </a:lnTo>
                    <a:lnTo>
                      <a:pt x="2300" y="143"/>
                    </a:lnTo>
                    <a:lnTo>
                      <a:pt x="2300" y="143"/>
                    </a:lnTo>
                    <a:lnTo>
                      <a:pt x="2294" y="145"/>
                    </a:lnTo>
                    <a:lnTo>
                      <a:pt x="2294" y="145"/>
                    </a:lnTo>
                    <a:lnTo>
                      <a:pt x="2292" y="147"/>
                    </a:lnTo>
                    <a:lnTo>
                      <a:pt x="2290" y="147"/>
                    </a:lnTo>
                    <a:lnTo>
                      <a:pt x="2290" y="147"/>
                    </a:lnTo>
                    <a:lnTo>
                      <a:pt x="2286" y="147"/>
                    </a:lnTo>
                    <a:lnTo>
                      <a:pt x="2282" y="145"/>
                    </a:lnTo>
                    <a:lnTo>
                      <a:pt x="2282" y="145"/>
                    </a:lnTo>
                    <a:lnTo>
                      <a:pt x="2278" y="143"/>
                    </a:lnTo>
                    <a:lnTo>
                      <a:pt x="2276" y="141"/>
                    </a:lnTo>
                    <a:lnTo>
                      <a:pt x="2278" y="139"/>
                    </a:lnTo>
                    <a:lnTo>
                      <a:pt x="2278" y="139"/>
                    </a:lnTo>
                    <a:lnTo>
                      <a:pt x="2280" y="137"/>
                    </a:lnTo>
                    <a:lnTo>
                      <a:pt x="2284" y="135"/>
                    </a:lnTo>
                    <a:lnTo>
                      <a:pt x="2284" y="135"/>
                    </a:lnTo>
                    <a:lnTo>
                      <a:pt x="2288" y="135"/>
                    </a:lnTo>
                    <a:lnTo>
                      <a:pt x="2292" y="133"/>
                    </a:lnTo>
                    <a:lnTo>
                      <a:pt x="2292" y="133"/>
                    </a:lnTo>
                    <a:lnTo>
                      <a:pt x="2294" y="129"/>
                    </a:lnTo>
                    <a:lnTo>
                      <a:pt x="2298" y="129"/>
                    </a:lnTo>
                    <a:lnTo>
                      <a:pt x="2298" y="129"/>
                    </a:lnTo>
                    <a:lnTo>
                      <a:pt x="2302" y="131"/>
                    </a:lnTo>
                    <a:lnTo>
                      <a:pt x="2304" y="131"/>
                    </a:lnTo>
                    <a:lnTo>
                      <a:pt x="2306" y="129"/>
                    </a:lnTo>
                    <a:lnTo>
                      <a:pt x="2306" y="129"/>
                    </a:lnTo>
                    <a:lnTo>
                      <a:pt x="2308" y="123"/>
                    </a:lnTo>
                    <a:lnTo>
                      <a:pt x="2310" y="121"/>
                    </a:lnTo>
                    <a:lnTo>
                      <a:pt x="2310" y="121"/>
                    </a:lnTo>
                    <a:lnTo>
                      <a:pt x="2306" y="119"/>
                    </a:lnTo>
                    <a:lnTo>
                      <a:pt x="2302" y="117"/>
                    </a:lnTo>
                    <a:lnTo>
                      <a:pt x="2302" y="117"/>
                    </a:lnTo>
                    <a:lnTo>
                      <a:pt x="2300" y="117"/>
                    </a:lnTo>
                    <a:lnTo>
                      <a:pt x="2298" y="115"/>
                    </a:lnTo>
                    <a:lnTo>
                      <a:pt x="2298" y="115"/>
                    </a:lnTo>
                    <a:lnTo>
                      <a:pt x="2294" y="115"/>
                    </a:lnTo>
                    <a:lnTo>
                      <a:pt x="2294" y="115"/>
                    </a:lnTo>
                    <a:lnTo>
                      <a:pt x="2282" y="121"/>
                    </a:lnTo>
                    <a:lnTo>
                      <a:pt x="2282" y="121"/>
                    </a:lnTo>
                    <a:lnTo>
                      <a:pt x="2274" y="133"/>
                    </a:lnTo>
                    <a:lnTo>
                      <a:pt x="2268" y="135"/>
                    </a:lnTo>
                    <a:lnTo>
                      <a:pt x="2268" y="135"/>
                    </a:lnTo>
                    <a:lnTo>
                      <a:pt x="2266" y="135"/>
                    </a:lnTo>
                    <a:lnTo>
                      <a:pt x="2266" y="133"/>
                    </a:lnTo>
                    <a:lnTo>
                      <a:pt x="2264" y="133"/>
                    </a:lnTo>
                    <a:lnTo>
                      <a:pt x="2256" y="135"/>
                    </a:lnTo>
                    <a:lnTo>
                      <a:pt x="2256" y="135"/>
                    </a:lnTo>
                    <a:lnTo>
                      <a:pt x="2242" y="139"/>
                    </a:lnTo>
                    <a:lnTo>
                      <a:pt x="2240" y="139"/>
                    </a:lnTo>
                    <a:lnTo>
                      <a:pt x="2242" y="141"/>
                    </a:lnTo>
                    <a:lnTo>
                      <a:pt x="2242" y="141"/>
                    </a:lnTo>
                    <a:lnTo>
                      <a:pt x="2242" y="143"/>
                    </a:lnTo>
                    <a:lnTo>
                      <a:pt x="2246" y="145"/>
                    </a:lnTo>
                    <a:lnTo>
                      <a:pt x="2246" y="145"/>
                    </a:lnTo>
                    <a:lnTo>
                      <a:pt x="2252" y="145"/>
                    </a:lnTo>
                    <a:lnTo>
                      <a:pt x="2254" y="145"/>
                    </a:lnTo>
                    <a:lnTo>
                      <a:pt x="2254" y="147"/>
                    </a:lnTo>
                    <a:lnTo>
                      <a:pt x="2254" y="147"/>
                    </a:lnTo>
                    <a:lnTo>
                      <a:pt x="2252" y="151"/>
                    </a:lnTo>
                    <a:lnTo>
                      <a:pt x="2252" y="153"/>
                    </a:lnTo>
                    <a:lnTo>
                      <a:pt x="2248" y="155"/>
                    </a:lnTo>
                    <a:lnTo>
                      <a:pt x="2248" y="155"/>
                    </a:lnTo>
                    <a:lnTo>
                      <a:pt x="2242" y="157"/>
                    </a:lnTo>
                    <a:lnTo>
                      <a:pt x="2236" y="157"/>
                    </a:lnTo>
                    <a:lnTo>
                      <a:pt x="2236" y="157"/>
                    </a:lnTo>
                    <a:lnTo>
                      <a:pt x="2228" y="157"/>
                    </a:lnTo>
                    <a:lnTo>
                      <a:pt x="2221" y="159"/>
                    </a:lnTo>
                    <a:lnTo>
                      <a:pt x="2221" y="159"/>
                    </a:lnTo>
                    <a:lnTo>
                      <a:pt x="2211" y="161"/>
                    </a:lnTo>
                    <a:lnTo>
                      <a:pt x="2211" y="161"/>
                    </a:lnTo>
                    <a:lnTo>
                      <a:pt x="2203" y="165"/>
                    </a:lnTo>
                    <a:lnTo>
                      <a:pt x="2197" y="165"/>
                    </a:lnTo>
                    <a:lnTo>
                      <a:pt x="2197" y="165"/>
                    </a:lnTo>
                    <a:lnTo>
                      <a:pt x="2193" y="163"/>
                    </a:lnTo>
                    <a:lnTo>
                      <a:pt x="2189" y="163"/>
                    </a:lnTo>
                    <a:lnTo>
                      <a:pt x="2185" y="163"/>
                    </a:lnTo>
                    <a:lnTo>
                      <a:pt x="2185" y="163"/>
                    </a:lnTo>
                    <a:lnTo>
                      <a:pt x="2181" y="167"/>
                    </a:lnTo>
                    <a:lnTo>
                      <a:pt x="2179" y="171"/>
                    </a:lnTo>
                    <a:lnTo>
                      <a:pt x="2175" y="175"/>
                    </a:lnTo>
                    <a:lnTo>
                      <a:pt x="2173" y="175"/>
                    </a:lnTo>
                    <a:lnTo>
                      <a:pt x="2173" y="175"/>
                    </a:lnTo>
                    <a:lnTo>
                      <a:pt x="2167" y="173"/>
                    </a:lnTo>
                    <a:lnTo>
                      <a:pt x="2167" y="171"/>
                    </a:lnTo>
                    <a:lnTo>
                      <a:pt x="2167" y="169"/>
                    </a:lnTo>
                    <a:lnTo>
                      <a:pt x="2167" y="169"/>
                    </a:lnTo>
                    <a:lnTo>
                      <a:pt x="2173" y="165"/>
                    </a:lnTo>
                    <a:lnTo>
                      <a:pt x="2179" y="163"/>
                    </a:lnTo>
                    <a:lnTo>
                      <a:pt x="2179" y="163"/>
                    </a:lnTo>
                    <a:lnTo>
                      <a:pt x="2189" y="157"/>
                    </a:lnTo>
                    <a:lnTo>
                      <a:pt x="2189" y="157"/>
                    </a:lnTo>
                    <a:lnTo>
                      <a:pt x="2199" y="153"/>
                    </a:lnTo>
                    <a:lnTo>
                      <a:pt x="2199" y="153"/>
                    </a:lnTo>
                    <a:lnTo>
                      <a:pt x="2209" y="147"/>
                    </a:lnTo>
                    <a:lnTo>
                      <a:pt x="2215" y="143"/>
                    </a:lnTo>
                    <a:lnTo>
                      <a:pt x="2215" y="143"/>
                    </a:lnTo>
                    <a:lnTo>
                      <a:pt x="2221" y="141"/>
                    </a:lnTo>
                    <a:lnTo>
                      <a:pt x="2225" y="139"/>
                    </a:lnTo>
                    <a:lnTo>
                      <a:pt x="2225" y="139"/>
                    </a:lnTo>
                    <a:lnTo>
                      <a:pt x="2228" y="139"/>
                    </a:lnTo>
                    <a:lnTo>
                      <a:pt x="2234" y="135"/>
                    </a:lnTo>
                    <a:lnTo>
                      <a:pt x="2234" y="135"/>
                    </a:lnTo>
                    <a:lnTo>
                      <a:pt x="2240" y="131"/>
                    </a:lnTo>
                    <a:lnTo>
                      <a:pt x="2246" y="127"/>
                    </a:lnTo>
                    <a:lnTo>
                      <a:pt x="2246" y="127"/>
                    </a:lnTo>
                    <a:lnTo>
                      <a:pt x="2250" y="123"/>
                    </a:lnTo>
                    <a:lnTo>
                      <a:pt x="2254" y="121"/>
                    </a:lnTo>
                    <a:lnTo>
                      <a:pt x="2254" y="121"/>
                    </a:lnTo>
                    <a:lnTo>
                      <a:pt x="2260" y="117"/>
                    </a:lnTo>
                    <a:lnTo>
                      <a:pt x="2266" y="117"/>
                    </a:lnTo>
                    <a:lnTo>
                      <a:pt x="2266" y="117"/>
                    </a:lnTo>
                    <a:lnTo>
                      <a:pt x="2272" y="115"/>
                    </a:lnTo>
                    <a:lnTo>
                      <a:pt x="2276" y="113"/>
                    </a:lnTo>
                    <a:lnTo>
                      <a:pt x="2276" y="113"/>
                    </a:lnTo>
                    <a:lnTo>
                      <a:pt x="2278" y="115"/>
                    </a:lnTo>
                    <a:lnTo>
                      <a:pt x="2282" y="113"/>
                    </a:lnTo>
                    <a:lnTo>
                      <a:pt x="2282" y="113"/>
                    </a:lnTo>
                    <a:lnTo>
                      <a:pt x="2288" y="111"/>
                    </a:lnTo>
                    <a:lnTo>
                      <a:pt x="2290" y="107"/>
                    </a:lnTo>
                    <a:lnTo>
                      <a:pt x="2290" y="107"/>
                    </a:lnTo>
                    <a:lnTo>
                      <a:pt x="2290" y="105"/>
                    </a:lnTo>
                    <a:lnTo>
                      <a:pt x="2296" y="103"/>
                    </a:lnTo>
                    <a:lnTo>
                      <a:pt x="2296" y="103"/>
                    </a:lnTo>
                    <a:lnTo>
                      <a:pt x="2302" y="103"/>
                    </a:lnTo>
                    <a:lnTo>
                      <a:pt x="2306" y="101"/>
                    </a:lnTo>
                    <a:lnTo>
                      <a:pt x="2306" y="101"/>
                    </a:lnTo>
                    <a:lnTo>
                      <a:pt x="2312" y="95"/>
                    </a:lnTo>
                    <a:lnTo>
                      <a:pt x="2314" y="91"/>
                    </a:lnTo>
                    <a:lnTo>
                      <a:pt x="2314" y="91"/>
                    </a:lnTo>
                    <a:lnTo>
                      <a:pt x="2314" y="86"/>
                    </a:lnTo>
                    <a:lnTo>
                      <a:pt x="2312" y="84"/>
                    </a:lnTo>
                    <a:lnTo>
                      <a:pt x="2312" y="84"/>
                    </a:lnTo>
                    <a:lnTo>
                      <a:pt x="2308" y="84"/>
                    </a:lnTo>
                    <a:lnTo>
                      <a:pt x="2304" y="78"/>
                    </a:lnTo>
                    <a:lnTo>
                      <a:pt x="2304" y="78"/>
                    </a:lnTo>
                    <a:lnTo>
                      <a:pt x="2300" y="74"/>
                    </a:lnTo>
                    <a:lnTo>
                      <a:pt x="2300" y="70"/>
                    </a:lnTo>
                    <a:lnTo>
                      <a:pt x="2300" y="70"/>
                    </a:lnTo>
                    <a:lnTo>
                      <a:pt x="2302" y="68"/>
                    </a:lnTo>
                    <a:lnTo>
                      <a:pt x="2306" y="70"/>
                    </a:lnTo>
                    <a:lnTo>
                      <a:pt x="2308" y="72"/>
                    </a:lnTo>
                    <a:lnTo>
                      <a:pt x="2308" y="72"/>
                    </a:lnTo>
                    <a:lnTo>
                      <a:pt x="2310" y="72"/>
                    </a:lnTo>
                    <a:lnTo>
                      <a:pt x="2310" y="72"/>
                    </a:lnTo>
                    <a:lnTo>
                      <a:pt x="2312" y="76"/>
                    </a:lnTo>
                    <a:lnTo>
                      <a:pt x="2314" y="76"/>
                    </a:lnTo>
                    <a:lnTo>
                      <a:pt x="2316" y="76"/>
                    </a:lnTo>
                    <a:lnTo>
                      <a:pt x="2316" y="76"/>
                    </a:lnTo>
                    <a:lnTo>
                      <a:pt x="2318" y="74"/>
                    </a:lnTo>
                    <a:lnTo>
                      <a:pt x="2321" y="72"/>
                    </a:lnTo>
                    <a:lnTo>
                      <a:pt x="2318" y="70"/>
                    </a:lnTo>
                    <a:lnTo>
                      <a:pt x="2318" y="70"/>
                    </a:lnTo>
                    <a:lnTo>
                      <a:pt x="2314" y="70"/>
                    </a:lnTo>
                    <a:lnTo>
                      <a:pt x="2312" y="68"/>
                    </a:lnTo>
                    <a:lnTo>
                      <a:pt x="2310" y="66"/>
                    </a:lnTo>
                    <a:lnTo>
                      <a:pt x="2310" y="66"/>
                    </a:lnTo>
                    <a:lnTo>
                      <a:pt x="2306" y="62"/>
                    </a:lnTo>
                    <a:lnTo>
                      <a:pt x="2306" y="60"/>
                    </a:lnTo>
                    <a:lnTo>
                      <a:pt x="2306" y="60"/>
                    </a:lnTo>
                    <a:lnTo>
                      <a:pt x="2306" y="56"/>
                    </a:lnTo>
                    <a:lnTo>
                      <a:pt x="2304" y="54"/>
                    </a:lnTo>
                    <a:lnTo>
                      <a:pt x="2304" y="54"/>
                    </a:lnTo>
                    <a:lnTo>
                      <a:pt x="2296" y="52"/>
                    </a:lnTo>
                    <a:lnTo>
                      <a:pt x="2296" y="52"/>
                    </a:lnTo>
                    <a:lnTo>
                      <a:pt x="2296" y="50"/>
                    </a:lnTo>
                    <a:lnTo>
                      <a:pt x="2296" y="50"/>
                    </a:lnTo>
                    <a:lnTo>
                      <a:pt x="2296" y="46"/>
                    </a:lnTo>
                    <a:lnTo>
                      <a:pt x="2296" y="44"/>
                    </a:lnTo>
                    <a:lnTo>
                      <a:pt x="2296" y="44"/>
                    </a:lnTo>
                    <a:lnTo>
                      <a:pt x="2296" y="44"/>
                    </a:lnTo>
                    <a:lnTo>
                      <a:pt x="2288" y="42"/>
                    </a:lnTo>
                    <a:lnTo>
                      <a:pt x="2288" y="42"/>
                    </a:lnTo>
                    <a:lnTo>
                      <a:pt x="2272" y="38"/>
                    </a:lnTo>
                    <a:lnTo>
                      <a:pt x="2272" y="38"/>
                    </a:lnTo>
                    <a:lnTo>
                      <a:pt x="2266" y="36"/>
                    </a:lnTo>
                    <a:lnTo>
                      <a:pt x="2264" y="36"/>
                    </a:lnTo>
                    <a:lnTo>
                      <a:pt x="2264" y="36"/>
                    </a:lnTo>
                    <a:lnTo>
                      <a:pt x="2262" y="36"/>
                    </a:lnTo>
                    <a:lnTo>
                      <a:pt x="2256" y="36"/>
                    </a:lnTo>
                    <a:lnTo>
                      <a:pt x="2256" y="36"/>
                    </a:lnTo>
                    <a:lnTo>
                      <a:pt x="2246" y="38"/>
                    </a:lnTo>
                    <a:lnTo>
                      <a:pt x="2246" y="38"/>
                    </a:lnTo>
                    <a:lnTo>
                      <a:pt x="2246" y="38"/>
                    </a:lnTo>
                    <a:lnTo>
                      <a:pt x="2236" y="38"/>
                    </a:lnTo>
                    <a:lnTo>
                      <a:pt x="2236" y="38"/>
                    </a:lnTo>
                    <a:lnTo>
                      <a:pt x="2221" y="40"/>
                    </a:lnTo>
                    <a:lnTo>
                      <a:pt x="2211" y="42"/>
                    </a:lnTo>
                    <a:lnTo>
                      <a:pt x="2211" y="42"/>
                    </a:lnTo>
                    <a:lnTo>
                      <a:pt x="2205" y="46"/>
                    </a:lnTo>
                    <a:lnTo>
                      <a:pt x="2199" y="46"/>
                    </a:lnTo>
                    <a:lnTo>
                      <a:pt x="2199" y="46"/>
                    </a:lnTo>
                    <a:lnTo>
                      <a:pt x="2191" y="50"/>
                    </a:lnTo>
                    <a:lnTo>
                      <a:pt x="2187" y="50"/>
                    </a:lnTo>
                    <a:lnTo>
                      <a:pt x="2187" y="46"/>
                    </a:lnTo>
                    <a:lnTo>
                      <a:pt x="2187" y="46"/>
                    </a:lnTo>
                    <a:lnTo>
                      <a:pt x="2187" y="44"/>
                    </a:lnTo>
                    <a:lnTo>
                      <a:pt x="2187" y="44"/>
                    </a:lnTo>
                    <a:lnTo>
                      <a:pt x="2191" y="40"/>
                    </a:lnTo>
                    <a:lnTo>
                      <a:pt x="2191" y="40"/>
                    </a:lnTo>
                    <a:lnTo>
                      <a:pt x="2197" y="38"/>
                    </a:lnTo>
                    <a:lnTo>
                      <a:pt x="2199" y="36"/>
                    </a:lnTo>
                    <a:lnTo>
                      <a:pt x="2199" y="36"/>
                    </a:lnTo>
                    <a:lnTo>
                      <a:pt x="2199" y="32"/>
                    </a:lnTo>
                    <a:lnTo>
                      <a:pt x="2201" y="30"/>
                    </a:lnTo>
                    <a:lnTo>
                      <a:pt x="2199" y="28"/>
                    </a:lnTo>
                    <a:lnTo>
                      <a:pt x="2199" y="28"/>
                    </a:lnTo>
                    <a:lnTo>
                      <a:pt x="2197" y="26"/>
                    </a:lnTo>
                    <a:lnTo>
                      <a:pt x="2191" y="26"/>
                    </a:lnTo>
                    <a:lnTo>
                      <a:pt x="2191" y="26"/>
                    </a:lnTo>
                    <a:lnTo>
                      <a:pt x="2185" y="28"/>
                    </a:lnTo>
                    <a:lnTo>
                      <a:pt x="2181" y="28"/>
                    </a:lnTo>
                    <a:lnTo>
                      <a:pt x="2181" y="28"/>
                    </a:lnTo>
                    <a:lnTo>
                      <a:pt x="2163" y="26"/>
                    </a:lnTo>
                    <a:lnTo>
                      <a:pt x="2163" y="26"/>
                    </a:lnTo>
                    <a:lnTo>
                      <a:pt x="2157" y="24"/>
                    </a:lnTo>
                    <a:lnTo>
                      <a:pt x="2157" y="24"/>
                    </a:lnTo>
                    <a:lnTo>
                      <a:pt x="2151" y="24"/>
                    </a:lnTo>
                    <a:lnTo>
                      <a:pt x="2151" y="22"/>
                    </a:lnTo>
                    <a:lnTo>
                      <a:pt x="2151" y="22"/>
                    </a:lnTo>
                    <a:lnTo>
                      <a:pt x="2151" y="22"/>
                    </a:lnTo>
                    <a:lnTo>
                      <a:pt x="2153" y="18"/>
                    </a:lnTo>
                    <a:lnTo>
                      <a:pt x="2159" y="18"/>
                    </a:lnTo>
                    <a:lnTo>
                      <a:pt x="2159" y="18"/>
                    </a:lnTo>
                    <a:lnTo>
                      <a:pt x="2169" y="16"/>
                    </a:lnTo>
                    <a:lnTo>
                      <a:pt x="2169" y="16"/>
                    </a:lnTo>
                    <a:lnTo>
                      <a:pt x="2173" y="16"/>
                    </a:lnTo>
                    <a:lnTo>
                      <a:pt x="2175" y="12"/>
                    </a:lnTo>
                    <a:lnTo>
                      <a:pt x="2175" y="12"/>
                    </a:lnTo>
                    <a:lnTo>
                      <a:pt x="2175" y="10"/>
                    </a:lnTo>
                    <a:lnTo>
                      <a:pt x="2175" y="10"/>
                    </a:lnTo>
                    <a:lnTo>
                      <a:pt x="2173" y="8"/>
                    </a:lnTo>
                    <a:lnTo>
                      <a:pt x="2173" y="8"/>
                    </a:lnTo>
                    <a:lnTo>
                      <a:pt x="2169" y="8"/>
                    </a:lnTo>
                    <a:lnTo>
                      <a:pt x="2163" y="6"/>
                    </a:lnTo>
                    <a:lnTo>
                      <a:pt x="2163" y="6"/>
                    </a:lnTo>
                    <a:lnTo>
                      <a:pt x="2155" y="4"/>
                    </a:lnTo>
                    <a:lnTo>
                      <a:pt x="2151" y="0"/>
                    </a:lnTo>
                    <a:lnTo>
                      <a:pt x="2151" y="0"/>
                    </a:lnTo>
                    <a:lnTo>
                      <a:pt x="2145" y="2"/>
                    </a:lnTo>
                    <a:lnTo>
                      <a:pt x="2135" y="2"/>
                    </a:lnTo>
                    <a:lnTo>
                      <a:pt x="2126" y="6"/>
                    </a:lnTo>
                    <a:lnTo>
                      <a:pt x="2120" y="8"/>
                    </a:lnTo>
                    <a:lnTo>
                      <a:pt x="2120" y="8"/>
                    </a:lnTo>
                    <a:lnTo>
                      <a:pt x="2108" y="14"/>
                    </a:lnTo>
                    <a:lnTo>
                      <a:pt x="2108" y="14"/>
                    </a:lnTo>
                    <a:lnTo>
                      <a:pt x="2104" y="14"/>
                    </a:lnTo>
                    <a:lnTo>
                      <a:pt x="2100" y="16"/>
                    </a:lnTo>
                    <a:lnTo>
                      <a:pt x="2098" y="20"/>
                    </a:lnTo>
                    <a:lnTo>
                      <a:pt x="2098" y="20"/>
                    </a:lnTo>
                    <a:lnTo>
                      <a:pt x="2092" y="26"/>
                    </a:lnTo>
                    <a:lnTo>
                      <a:pt x="2092" y="28"/>
                    </a:lnTo>
                    <a:lnTo>
                      <a:pt x="2090" y="30"/>
                    </a:lnTo>
                    <a:lnTo>
                      <a:pt x="2090" y="30"/>
                    </a:lnTo>
                    <a:lnTo>
                      <a:pt x="2090" y="34"/>
                    </a:lnTo>
                    <a:lnTo>
                      <a:pt x="2094" y="38"/>
                    </a:lnTo>
                    <a:lnTo>
                      <a:pt x="2094" y="38"/>
                    </a:lnTo>
                    <a:lnTo>
                      <a:pt x="2098" y="42"/>
                    </a:lnTo>
                    <a:lnTo>
                      <a:pt x="2102" y="44"/>
                    </a:lnTo>
                    <a:lnTo>
                      <a:pt x="2104" y="44"/>
                    </a:lnTo>
                    <a:lnTo>
                      <a:pt x="2106" y="46"/>
                    </a:lnTo>
                    <a:lnTo>
                      <a:pt x="2106" y="46"/>
                    </a:lnTo>
                    <a:lnTo>
                      <a:pt x="2104" y="50"/>
                    </a:lnTo>
                    <a:lnTo>
                      <a:pt x="2100" y="50"/>
                    </a:lnTo>
                    <a:lnTo>
                      <a:pt x="2100" y="50"/>
                    </a:lnTo>
                    <a:lnTo>
                      <a:pt x="2096" y="48"/>
                    </a:lnTo>
                    <a:lnTo>
                      <a:pt x="2092" y="46"/>
                    </a:lnTo>
                    <a:lnTo>
                      <a:pt x="2092" y="46"/>
                    </a:lnTo>
                    <a:lnTo>
                      <a:pt x="2080" y="48"/>
                    </a:lnTo>
                    <a:lnTo>
                      <a:pt x="2080" y="48"/>
                    </a:lnTo>
                    <a:lnTo>
                      <a:pt x="2072" y="46"/>
                    </a:lnTo>
                    <a:lnTo>
                      <a:pt x="2066" y="46"/>
                    </a:lnTo>
                    <a:lnTo>
                      <a:pt x="2066" y="46"/>
                    </a:lnTo>
                    <a:lnTo>
                      <a:pt x="2060" y="48"/>
                    </a:lnTo>
                    <a:lnTo>
                      <a:pt x="2058" y="48"/>
                    </a:lnTo>
                    <a:lnTo>
                      <a:pt x="2060" y="50"/>
                    </a:lnTo>
                    <a:lnTo>
                      <a:pt x="2060" y="50"/>
                    </a:lnTo>
                    <a:lnTo>
                      <a:pt x="2062" y="52"/>
                    </a:lnTo>
                    <a:lnTo>
                      <a:pt x="2064" y="52"/>
                    </a:lnTo>
                    <a:lnTo>
                      <a:pt x="2066" y="52"/>
                    </a:lnTo>
                    <a:lnTo>
                      <a:pt x="2068" y="54"/>
                    </a:lnTo>
                    <a:lnTo>
                      <a:pt x="2068" y="54"/>
                    </a:lnTo>
                    <a:lnTo>
                      <a:pt x="2072" y="60"/>
                    </a:lnTo>
                    <a:lnTo>
                      <a:pt x="2072" y="62"/>
                    </a:lnTo>
                    <a:lnTo>
                      <a:pt x="2070" y="62"/>
                    </a:lnTo>
                    <a:lnTo>
                      <a:pt x="2070" y="62"/>
                    </a:lnTo>
                    <a:lnTo>
                      <a:pt x="2064" y="62"/>
                    </a:lnTo>
                    <a:lnTo>
                      <a:pt x="2060" y="60"/>
                    </a:lnTo>
                    <a:lnTo>
                      <a:pt x="2060" y="60"/>
                    </a:lnTo>
                    <a:lnTo>
                      <a:pt x="2056" y="58"/>
                    </a:lnTo>
                    <a:lnTo>
                      <a:pt x="2054" y="58"/>
                    </a:lnTo>
                    <a:lnTo>
                      <a:pt x="2054" y="58"/>
                    </a:lnTo>
                    <a:lnTo>
                      <a:pt x="2042" y="60"/>
                    </a:lnTo>
                    <a:lnTo>
                      <a:pt x="2042" y="60"/>
                    </a:lnTo>
                    <a:lnTo>
                      <a:pt x="2031" y="62"/>
                    </a:lnTo>
                    <a:lnTo>
                      <a:pt x="2031" y="62"/>
                    </a:lnTo>
                    <a:lnTo>
                      <a:pt x="2023" y="64"/>
                    </a:lnTo>
                    <a:lnTo>
                      <a:pt x="2017" y="66"/>
                    </a:lnTo>
                    <a:lnTo>
                      <a:pt x="2017" y="66"/>
                    </a:lnTo>
                    <a:lnTo>
                      <a:pt x="2013" y="68"/>
                    </a:lnTo>
                    <a:lnTo>
                      <a:pt x="2013" y="68"/>
                    </a:lnTo>
                    <a:lnTo>
                      <a:pt x="2011" y="66"/>
                    </a:lnTo>
                    <a:lnTo>
                      <a:pt x="2011" y="66"/>
                    </a:lnTo>
                    <a:lnTo>
                      <a:pt x="2011" y="58"/>
                    </a:lnTo>
                    <a:lnTo>
                      <a:pt x="2011" y="56"/>
                    </a:lnTo>
                    <a:lnTo>
                      <a:pt x="2013" y="56"/>
                    </a:lnTo>
                    <a:lnTo>
                      <a:pt x="2013" y="56"/>
                    </a:lnTo>
                    <a:lnTo>
                      <a:pt x="2017" y="54"/>
                    </a:lnTo>
                    <a:lnTo>
                      <a:pt x="2017" y="54"/>
                    </a:lnTo>
                    <a:lnTo>
                      <a:pt x="2015" y="52"/>
                    </a:lnTo>
                    <a:lnTo>
                      <a:pt x="2013" y="52"/>
                    </a:lnTo>
                    <a:lnTo>
                      <a:pt x="2013" y="52"/>
                    </a:lnTo>
                    <a:lnTo>
                      <a:pt x="1999" y="56"/>
                    </a:lnTo>
                    <a:lnTo>
                      <a:pt x="1999" y="56"/>
                    </a:lnTo>
                    <a:lnTo>
                      <a:pt x="1989" y="58"/>
                    </a:lnTo>
                    <a:lnTo>
                      <a:pt x="1983" y="58"/>
                    </a:lnTo>
                    <a:lnTo>
                      <a:pt x="1983" y="58"/>
                    </a:lnTo>
                    <a:lnTo>
                      <a:pt x="1977" y="58"/>
                    </a:lnTo>
                    <a:lnTo>
                      <a:pt x="1971" y="60"/>
                    </a:lnTo>
                    <a:lnTo>
                      <a:pt x="1971" y="60"/>
                    </a:lnTo>
                    <a:lnTo>
                      <a:pt x="1967" y="62"/>
                    </a:lnTo>
                    <a:lnTo>
                      <a:pt x="1959" y="64"/>
                    </a:lnTo>
                    <a:lnTo>
                      <a:pt x="1959" y="64"/>
                    </a:lnTo>
                    <a:lnTo>
                      <a:pt x="1951" y="66"/>
                    </a:lnTo>
                    <a:lnTo>
                      <a:pt x="1946" y="68"/>
                    </a:lnTo>
                    <a:lnTo>
                      <a:pt x="1946" y="68"/>
                    </a:lnTo>
                    <a:lnTo>
                      <a:pt x="1940" y="70"/>
                    </a:lnTo>
                    <a:lnTo>
                      <a:pt x="1940" y="70"/>
                    </a:lnTo>
                    <a:lnTo>
                      <a:pt x="1940" y="72"/>
                    </a:lnTo>
                    <a:lnTo>
                      <a:pt x="1940" y="72"/>
                    </a:lnTo>
                    <a:lnTo>
                      <a:pt x="1940" y="74"/>
                    </a:lnTo>
                    <a:lnTo>
                      <a:pt x="1938" y="76"/>
                    </a:lnTo>
                    <a:lnTo>
                      <a:pt x="1938" y="76"/>
                    </a:lnTo>
                    <a:lnTo>
                      <a:pt x="1934" y="78"/>
                    </a:lnTo>
                    <a:lnTo>
                      <a:pt x="1928" y="78"/>
                    </a:lnTo>
                    <a:lnTo>
                      <a:pt x="1928" y="78"/>
                    </a:lnTo>
                    <a:lnTo>
                      <a:pt x="1912" y="80"/>
                    </a:lnTo>
                    <a:lnTo>
                      <a:pt x="1912" y="80"/>
                    </a:lnTo>
                    <a:lnTo>
                      <a:pt x="1908" y="80"/>
                    </a:lnTo>
                    <a:lnTo>
                      <a:pt x="1900" y="80"/>
                    </a:lnTo>
                    <a:lnTo>
                      <a:pt x="1900" y="80"/>
                    </a:lnTo>
                    <a:lnTo>
                      <a:pt x="1892" y="82"/>
                    </a:lnTo>
                    <a:lnTo>
                      <a:pt x="1882" y="84"/>
                    </a:lnTo>
                    <a:lnTo>
                      <a:pt x="1882" y="84"/>
                    </a:lnTo>
                    <a:lnTo>
                      <a:pt x="1878" y="86"/>
                    </a:lnTo>
                    <a:lnTo>
                      <a:pt x="1874" y="86"/>
                    </a:lnTo>
                    <a:lnTo>
                      <a:pt x="1872" y="86"/>
                    </a:lnTo>
                    <a:lnTo>
                      <a:pt x="1868" y="91"/>
                    </a:lnTo>
                    <a:lnTo>
                      <a:pt x="1868" y="91"/>
                    </a:lnTo>
                    <a:lnTo>
                      <a:pt x="1862" y="95"/>
                    </a:lnTo>
                    <a:lnTo>
                      <a:pt x="1860" y="97"/>
                    </a:lnTo>
                    <a:lnTo>
                      <a:pt x="1860" y="97"/>
                    </a:lnTo>
                    <a:lnTo>
                      <a:pt x="1854" y="99"/>
                    </a:lnTo>
                    <a:lnTo>
                      <a:pt x="1849" y="99"/>
                    </a:lnTo>
                    <a:lnTo>
                      <a:pt x="1849" y="99"/>
                    </a:lnTo>
                    <a:lnTo>
                      <a:pt x="1845" y="105"/>
                    </a:lnTo>
                    <a:lnTo>
                      <a:pt x="1839" y="107"/>
                    </a:lnTo>
                    <a:lnTo>
                      <a:pt x="1839" y="107"/>
                    </a:lnTo>
                    <a:lnTo>
                      <a:pt x="1835" y="107"/>
                    </a:lnTo>
                    <a:lnTo>
                      <a:pt x="1831" y="107"/>
                    </a:lnTo>
                    <a:lnTo>
                      <a:pt x="1831" y="109"/>
                    </a:lnTo>
                    <a:lnTo>
                      <a:pt x="1831" y="109"/>
                    </a:lnTo>
                    <a:lnTo>
                      <a:pt x="1827" y="115"/>
                    </a:lnTo>
                    <a:lnTo>
                      <a:pt x="1829" y="115"/>
                    </a:lnTo>
                    <a:lnTo>
                      <a:pt x="1829" y="115"/>
                    </a:lnTo>
                    <a:lnTo>
                      <a:pt x="1833" y="119"/>
                    </a:lnTo>
                    <a:lnTo>
                      <a:pt x="1835" y="119"/>
                    </a:lnTo>
                    <a:lnTo>
                      <a:pt x="1839" y="125"/>
                    </a:lnTo>
                    <a:lnTo>
                      <a:pt x="1839" y="125"/>
                    </a:lnTo>
                    <a:lnTo>
                      <a:pt x="1843" y="133"/>
                    </a:lnTo>
                    <a:lnTo>
                      <a:pt x="1847" y="139"/>
                    </a:lnTo>
                    <a:lnTo>
                      <a:pt x="1847" y="141"/>
                    </a:lnTo>
                    <a:lnTo>
                      <a:pt x="1843" y="143"/>
                    </a:lnTo>
                    <a:lnTo>
                      <a:pt x="1843" y="143"/>
                    </a:lnTo>
                    <a:lnTo>
                      <a:pt x="1837" y="147"/>
                    </a:lnTo>
                    <a:lnTo>
                      <a:pt x="1831" y="145"/>
                    </a:lnTo>
                    <a:lnTo>
                      <a:pt x="1831" y="145"/>
                    </a:lnTo>
                    <a:lnTo>
                      <a:pt x="1829" y="143"/>
                    </a:lnTo>
                    <a:lnTo>
                      <a:pt x="1827" y="143"/>
                    </a:lnTo>
                    <a:lnTo>
                      <a:pt x="1823" y="143"/>
                    </a:lnTo>
                    <a:lnTo>
                      <a:pt x="1823" y="143"/>
                    </a:lnTo>
                    <a:lnTo>
                      <a:pt x="1815" y="145"/>
                    </a:lnTo>
                    <a:lnTo>
                      <a:pt x="1815" y="145"/>
                    </a:lnTo>
                    <a:lnTo>
                      <a:pt x="1809" y="145"/>
                    </a:lnTo>
                    <a:lnTo>
                      <a:pt x="1799" y="145"/>
                    </a:lnTo>
                    <a:lnTo>
                      <a:pt x="1799" y="145"/>
                    </a:lnTo>
                    <a:lnTo>
                      <a:pt x="1771" y="143"/>
                    </a:lnTo>
                    <a:lnTo>
                      <a:pt x="1771" y="143"/>
                    </a:lnTo>
                    <a:lnTo>
                      <a:pt x="1761" y="145"/>
                    </a:lnTo>
                    <a:lnTo>
                      <a:pt x="1754" y="145"/>
                    </a:lnTo>
                    <a:lnTo>
                      <a:pt x="1754" y="145"/>
                    </a:lnTo>
                    <a:lnTo>
                      <a:pt x="1740" y="149"/>
                    </a:lnTo>
                    <a:lnTo>
                      <a:pt x="1740" y="149"/>
                    </a:lnTo>
                    <a:lnTo>
                      <a:pt x="1734" y="149"/>
                    </a:lnTo>
                    <a:lnTo>
                      <a:pt x="1730" y="151"/>
                    </a:lnTo>
                    <a:lnTo>
                      <a:pt x="1728" y="153"/>
                    </a:lnTo>
                    <a:lnTo>
                      <a:pt x="1728" y="153"/>
                    </a:lnTo>
                    <a:lnTo>
                      <a:pt x="1726" y="159"/>
                    </a:lnTo>
                    <a:lnTo>
                      <a:pt x="1726" y="161"/>
                    </a:lnTo>
                    <a:lnTo>
                      <a:pt x="1726" y="161"/>
                    </a:lnTo>
                    <a:lnTo>
                      <a:pt x="1728" y="163"/>
                    </a:lnTo>
                    <a:lnTo>
                      <a:pt x="1730" y="167"/>
                    </a:lnTo>
                    <a:lnTo>
                      <a:pt x="1730" y="167"/>
                    </a:lnTo>
                    <a:lnTo>
                      <a:pt x="1732" y="179"/>
                    </a:lnTo>
                    <a:lnTo>
                      <a:pt x="1732" y="179"/>
                    </a:lnTo>
                    <a:lnTo>
                      <a:pt x="1732" y="182"/>
                    </a:lnTo>
                    <a:lnTo>
                      <a:pt x="1730" y="182"/>
                    </a:lnTo>
                    <a:lnTo>
                      <a:pt x="1734" y="184"/>
                    </a:lnTo>
                    <a:lnTo>
                      <a:pt x="1734" y="184"/>
                    </a:lnTo>
                    <a:lnTo>
                      <a:pt x="1740" y="190"/>
                    </a:lnTo>
                    <a:lnTo>
                      <a:pt x="1740" y="190"/>
                    </a:lnTo>
                    <a:lnTo>
                      <a:pt x="1744" y="192"/>
                    </a:lnTo>
                    <a:lnTo>
                      <a:pt x="1744" y="192"/>
                    </a:lnTo>
                    <a:lnTo>
                      <a:pt x="1752" y="192"/>
                    </a:lnTo>
                    <a:lnTo>
                      <a:pt x="1756" y="192"/>
                    </a:lnTo>
                    <a:lnTo>
                      <a:pt x="1758" y="194"/>
                    </a:lnTo>
                    <a:lnTo>
                      <a:pt x="1758" y="194"/>
                    </a:lnTo>
                    <a:lnTo>
                      <a:pt x="1765" y="200"/>
                    </a:lnTo>
                    <a:lnTo>
                      <a:pt x="1767" y="202"/>
                    </a:lnTo>
                    <a:lnTo>
                      <a:pt x="1767" y="206"/>
                    </a:lnTo>
                    <a:lnTo>
                      <a:pt x="1767" y="206"/>
                    </a:lnTo>
                    <a:lnTo>
                      <a:pt x="1767" y="210"/>
                    </a:lnTo>
                    <a:lnTo>
                      <a:pt x="1765" y="212"/>
                    </a:lnTo>
                    <a:lnTo>
                      <a:pt x="1758" y="212"/>
                    </a:lnTo>
                    <a:lnTo>
                      <a:pt x="1758" y="212"/>
                    </a:lnTo>
                    <a:lnTo>
                      <a:pt x="1746" y="212"/>
                    </a:lnTo>
                    <a:lnTo>
                      <a:pt x="1738" y="208"/>
                    </a:lnTo>
                    <a:lnTo>
                      <a:pt x="1738" y="208"/>
                    </a:lnTo>
                    <a:lnTo>
                      <a:pt x="1734" y="206"/>
                    </a:lnTo>
                    <a:lnTo>
                      <a:pt x="1730" y="200"/>
                    </a:lnTo>
                    <a:lnTo>
                      <a:pt x="1726" y="198"/>
                    </a:lnTo>
                    <a:lnTo>
                      <a:pt x="1724" y="196"/>
                    </a:lnTo>
                    <a:lnTo>
                      <a:pt x="1724" y="196"/>
                    </a:lnTo>
                    <a:lnTo>
                      <a:pt x="1720" y="194"/>
                    </a:lnTo>
                    <a:lnTo>
                      <a:pt x="1716" y="194"/>
                    </a:lnTo>
                    <a:lnTo>
                      <a:pt x="1716" y="194"/>
                    </a:lnTo>
                    <a:lnTo>
                      <a:pt x="1712" y="192"/>
                    </a:lnTo>
                    <a:lnTo>
                      <a:pt x="1710" y="192"/>
                    </a:lnTo>
                    <a:lnTo>
                      <a:pt x="1708" y="190"/>
                    </a:lnTo>
                    <a:lnTo>
                      <a:pt x="1706" y="190"/>
                    </a:lnTo>
                    <a:lnTo>
                      <a:pt x="1706" y="190"/>
                    </a:lnTo>
                    <a:lnTo>
                      <a:pt x="1696" y="190"/>
                    </a:lnTo>
                    <a:lnTo>
                      <a:pt x="1696" y="190"/>
                    </a:lnTo>
                    <a:lnTo>
                      <a:pt x="1692" y="190"/>
                    </a:lnTo>
                    <a:lnTo>
                      <a:pt x="1688" y="188"/>
                    </a:lnTo>
                    <a:lnTo>
                      <a:pt x="1684" y="184"/>
                    </a:lnTo>
                    <a:lnTo>
                      <a:pt x="1684" y="184"/>
                    </a:lnTo>
                    <a:lnTo>
                      <a:pt x="1678" y="182"/>
                    </a:lnTo>
                    <a:lnTo>
                      <a:pt x="1672" y="184"/>
                    </a:lnTo>
                    <a:lnTo>
                      <a:pt x="1672" y="184"/>
                    </a:lnTo>
                    <a:lnTo>
                      <a:pt x="1668" y="186"/>
                    </a:lnTo>
                    <a:lnTo>
                      <a:pt x="1665" y="188"/>
                    </a:lnTo>
                    <a:lnTo>
                      <a:pt x="1668" y="190"/>
                    </a:lnTo>
                    <a:lnTo>
                      <a:pt x="1668" y="190"/>
                    </a:lnTo>
                    <a:lnTo>
                      <a:pt x="1672" y="194"/>
                    </a:lnTo>
                    <a:lnTo>
                      <a:pt x="1678" y="196"/>
                    </a:lnTo>
                    <a:lnTo>
                      <a:pt x="1678" y="196"/>
                    </a:lnTo>
                    <a:lnTo>
                      <a:pt x="1688" y="198"/>
                    </a:lnTo>
                    <a:lnTo>
                      <a:pt x="1690" y="200"/>
                    </a:lnTo>
                    <a:lnTo>
                      <a:pt x="1690" y="202"/>
                    </a:lnTo>
                    <a:lnTo>
                      <a:pt x="1690" y="202"/>
                    </a:lnTo>
                    <a:lnTo>
                      <a:pt x="1690" y="206"/>
                    </a:lnTo>
                    <a:lnTo>
                      <a:pt x="1690" y="208"/>
                    </a:lnTo>
                    <a:lnTo>
                      <a:pt x="1688" y="208"/>
                    </a:lnTo>
                    <a:lnTo>
                      <a:pt x="1688" y="208"/>
                    </a:lnTo>
                    <a:lnTo>
                      <a:pt x="1678" y="208"/>
                    </a:lnTo>
                    <a:lnTo>
                      <a:pt x="1670" y="204"/>
                    </a:lnTo>
                    <a:lnTo>
                      <a:pt x="1670" y="204"/>
                    </a:lnTo>
                    <a:lnTo>
                      <a:pt x="1663" y="200"/>
                    </a:lnTo>
                    <a:lnTo>
                      <a:pt x="1661" y="198"/>
                    </a:lnTo>
                    <a:lnTo>
                      <a:pt x="1659" y="198"/>
                    </a:lnTo>
                    <a:lnTo>
                      <a:pt x="1659" y="198"/>
                    </a:lnTo>
                    <a:lnTo>
                      <a:pt x="1653" y="200"/>
                    </a:lnTo>
                    <a:lnTo>
                      <a:pt x="1651" y="200"/>
                    </a:lnTo>
                    <a:lnTo>
                      <a:pt x="1651" y="202"/>
                    </a:lnTo>
                    <a:lnTo>
                      <a:pt x="1651" y="202"/>
                    </a:lnTo>
                    <a:lnTo>
                      <a:pt x="1649" y="206"/>
                    </a:lnTo>
                    <a:lnTo>
                      <a:pt x="1645" y="206"/>
                    </a:lnTo>
                    <a:lnTo>
                      <a:pt x="1645" y="208"/>
                    </a:lnTo>
                    <a:lnTo>
                      <a:pt x="1651" y="212"/>
                    </a:lnTo>
                    <a:lnTo>
                      <a:pt x="1651" y="212"/>
                    </a:lnTo>
                    <a:lnTo>
                      <a:pt x="1661" y="218"/>
                    </a:lnTo>
                    <a:lnTo>
                      <a:pt x="1672" y="220"/>
                    </a:lnTo>
                    <a:lnTo>
                      <a:pt x="1672" y="220"/>
                    </a:lnTo>
                    <a:lnTo>
                      <a:pt x="1686" y="222"/>
                    </a:lnTo>
                    <a:lnTo>
                      <a:pt x="1690" y="224"/>
                    </a:lnTo>
                    <a:lnTo>
                      <a:pt x="1692" y="224"/>
                    </a:lnTo>
                    <a:lnTo>
                      <a:pt x="1692" y="224"/>
                    </a:lnTo>
                    <a:lnTo>
                      <a:pt x="1696" y="228"/>
                    </a:lnTo>
                    <a:lnTo>
                      <a:pt x="1698" y="230"/>
                    </a:lnTo>
                    <a:lnTo>
                      <a:pt x="1700" y="232"/>
                    </a:lnTo>
                    <a:lnTo>
                      <a:pt x="1700" y="232"/>
                    </a:lnTo>
                    <a:lnTo>
                      <a:pt x="1700" y="236"/>
                    </a:lnTo>
                    <a:lnTo>
                      <a:pt x="1700" y="238"/>
                    </a:lnTo>
                    <a:lnTo>
                      <a:pt x="1698" y="240"/>
                    </a:lnTo>
                    <a:lnTo>
                      <a:pt x="1698" y="240"/>
                    </a:lnTo>
                    <a:lnTo>
                      <a:pt x="1690" y="242"/>
                    </a:lnTo>
                    <a:lnTo>
                      <a:pt x="1684" y="240"/>
                    </a:lnTo>
                    <a:lnTo>
                      <a:pt x="1684" y="240"/>
                    </a:lnTo>
                    <a:lnTo>
                      <a:pt x="1682" y="238"/>
                    </a:lnTo>
                    <a:lnTo>
                      <a:pt x="1678" y="234"/>
                    </a:lnTo>
                    <a:lnTo>
                      <a:pt x="1674" y="230"/>
                    </a:lnTo>
                    <a:lnTo>
                      <a:pt x="1668" y="228"/>
                    </a:lnTo>
                    <a:lnTo>
                      <a:pt x="1668" y="228"/>
                    </a:lnTo>
                    <a:lnTo>
                      <a:pt x="1655" y="230"/>
                    </a:lnTo>
                    <a:lnTo>
                      <a:pt x="1655" y="230"/>
                    </a:lnTo>
                    <a:lnTo>
                      <a:pt x="1649" y="230"/>
                    </a:lnTo>
                    <a:lnTo>
                      <a:pt x="1643" y="228"/>
                    </a:lnTo>
                    <a:lnTo>
                      <a:pt x="1643" y="228"/>
                    </a:lnTo>
                    <a:lnTo>
                      <a:pt x="1639" y="224"/>
                    </a:lnTo>
                    <a:lnTo>
                      <a:pt x="1637" y="220"/>
                    </a:lnTo>
                    <a:lnTo>
                      <a:pt x="1637" y="220"/>
                    </a:lnTo>
                    <a:lnTo>
                      <a:pt x="1637" y="216"/>
                    </a:lnTo>
                    <a:lnTo>
                      <a:pt x="1639" y="212"/>
                    </a:lnTo>
                    <a:lnTo>
                      <a:pt x="1639" y="212"/>
                    </a:lnTo>
                    <a:lnTo>
                      <a:pt x="1635" y="206"/>
                    </a:lnTo>
                    <a:lnTo>
                      <a:pt x="1635" y="202"/>
                    </a:lnTo>
                    <a:lnTo>
                      <a:pt x="1635" y="202"/>
                    </a:lnTo>
                    <a:lnTo>
                      <a:pt x="1639" y="200"/>
                    </a:lnTo>
                    <a:lnTo>
                      <a:pt x="1641" y="200"/>
                    </a:lnTo>
                    <a:lnTo>
                      <a:pt x="1641" y="196"/>
                    </a:lnTo>
                    <a:lnTo>
                      <a:pt x="1641" y="196"/>
                    </a:lnTo>
                    <a:lnTo>
                      <a:pt x="1641" y="188"/>
                    </a:lnTo>
                    <a:lnTo>
                      <a:pt x="1639" y="179"/>
                    </a:lnTo>
                    <a:lnTo>
                      <a:pt x="1639" y="179"/>
                    </a:lnTo>
                    <a:lnTo>
                      <a:pt x="1635" y="173"/>
                    </a:lnTo>
                    <a:lnTo>
                      <a:pt x="1631" y="171"/>
                    </a:lnTo>
                    <a:lnTo>
                      <a:pt x="1631" y="171"/>
                    </a:lnTo>
                    <a:lnTo>
                      <a:pt x="1631" y="173"/>
                    </a:lnTo>
                    <a:lnTo>
                      <a:pt x="1633" y="177"/>
                    </a:lnTo>
                    <a:lnTo>
                      <a:pt x="1633" y="177"/>
                    </a:lnTo>
                    <a:lnTo>
                      <a:pt x="1633" y="182"/>
                    </a:lnTo>
                    <a:lnTo>
                      <a:pt x="1631" y="182"/>
                    </a:lnTo>
                    <a:lnTo>
                      <a:pt x="1631" y="184"/>
                    </a:lnTo>
                    <a:lnTo>
                      <a:pt x="1631" y="184"/>
                    </a:lnTo>
                    <a:lnTo>
                      <a:pt x="1629" y="188"/>
                    </a:lnTo>
                    <a:lnTo>
                      <a:pt x="1631" y="190"/>
                    </a:lnTo>
                    <a:lnTo>
                      <a:pt x="1631" y="190"/>
                    </a:lnTo>
                    <a:lnTo>
                      <a:pt x="1631" y="198"/>
                    </a:lnTo>
                    <a:lnTo>
                      <a:pt x="1629" y="202"/>
                    </a:lnTo>
                    <a:lnTo>
                      <a:pt x="1629" y="202"/>
                    </a:lnTo>
                    <a:lnTo>
                      <a:pt x="1627" y="202"/>
                    </a:lnTo>
                    <a:lnTo>
                      <a:pt x="1621" y="202"/>
                    </a:lnTo>
                    <a:lnTo>
                      <a:pt x="1621" y="202"/>
                    </a:lnTo>
                    <a:lnTo>
                      <a:pt x="1615" y="206"/>
                    </a:lnTo>
                    <a:lnTo>
                      <a:pt x="1615" y="206"/>
                    </a:lnTo>
                    <a:lnTo>
                      <a:pt x="1611" y="208"/>
                    </a:lnTo>
                    <a:lnTo>
                      <a:pt x="1607" y="210"/>
                    </a:lnTo>
                    <a:lnTo>
                      <a:pt x="1607" y="210"/>
                    </a:lnTo>
                    <a:lnTo>
                      <a:pt x="1603" y="214"/>
                    </a:lnTo>
                    <a:lnTo>
                      <a:pt x="1601" y="216"/>
                    </a:lnTo>
                    <a:lnTo>
                      <a:pt x="1601" y="216"/>
                    </a:lnTo>
                    <a:lnTo>
                      <a:pt x="1599" y="222"/>
                    </a:lnTo>
                    <a:lnTo>
                      <a:pt x="1601" y="224"/>
                    </a:lnTo>
                    <a:lnTo>
                      <a:pt x="1601" y="224"/>
                    </a:lnTo>
                    <a:lnTo>
                      <a:pt x="1605" y="224"/>
                    </a:lnTo>
                    <a:lnTo>
                      <a:pt x="1607" y="226"/>
                    </a:lnTo>
                    <a:lnTo>
                      <a:pt x="1607" y="226"/>
                    </a:lnTo>
                    <a:lnTo>
                      <a:pt x="1611" y="232"/>
                    </a:lnTo>
                    <a:lnTo>
                      <a:pt x="1615" y="236"/>
                    </a:lnTo>
                    <a:lnTo>
                      <a:pt x="1615" y="236"/>
                    </a:lnTo>
                    <a:lnTo>
                      <a:pt x="1617" y="238"/>
                    </a:lnTo>
                    <a:lnTo>
                      <a:pt x="1617" y="240"/>
                    </a:lnTo>
                    <a:lnTo>
                      <a:pt x="1619" y="242"/>
                    </a:lnTo>
                    <a:lnTo>
                      <a:pt x="1619" y="242"/>
                    </a:lnTo>
                    <a:lnTo>
                      <a:pt x="1621" y="248"/>
                    </a:lnTo>
                    <a:lnTo>
                      <a:pt x="1621" y="250"/>
                    </a:lnTo>
                    <a:lnTo>
                      <a:pt x="1619" y="252"/>
                    </a:lnTo>
                    <a:lnTo>
                      <a:pt x="1619" y="252"/>
                    </a:lnTo>
                    <a:lnTo>
                      <a:pt x="1617" y="252"/>
                    </a:lnTo>
                    <a:lnTo>
                      <a:pt x="1617" y="252"/>
                    </a:lnTo>
                    <a:lnTo>
                      <a:pt x="1615" y="252"/>
                    </a:lnTo>
                    <a:lnTo>
                      <a:pt x="1613" y="258"/>
                    </a:lnTo>
                    <a:lnTo>
                      <a:pt x="1613" y="258"/>
                    </a:lnTo>
                    <a:lnTo>
                      <a:pt x="1607" y="268"/>
                    </a:lnTo>
                    <a:lnTo>
                      <a:pt x="1607" y="270"/>
                    </a:lnTo>
                    <a:lnTo>
                      <a:pt x="1607" y="272"/>
                    </a:lnTo>
                    <a:lnTo>
                      <a:pt x="1607" y="272"/>
                    </a:lnTo>
                    <a:lnTo>
                      <a:pt x="1611" y="277"/>
                    </a:lnTo>
                    <a:lnTo>
                      <a:pt x="1611" y="279"/>
                    </a:lnTo>
                    <a:lnTo>
                      <a:pt x="1611" y="279"/>
                    </a:lnTo>
                    <a:lnTo>
                      <a:pt x="1609" y="287"/>
                    </a:lnTo>
                    <a:lnTo>
                      <a:pt x="1609" y="289"/>
                    </a:lnTo>
                    <a:lnTo>
                      <a:pt x="1611" y="291"/>
                    </a:lnTo>
                    <a:lnTo>
                      <a:pt x="1611" y="291"/>
                    </a:lnTo>
                    <a:lnTo>
                      <a:pt x="1621" y="295"/>
                    </a:lnTo>
                    <a:lnTo>
                      <a:pt x="1631" y="295"/>
                    </a:lnTo>
                    <a:lnTo>
                      <a:pt x="1631" y="295"/>
                    </a:lnTo>
                    <a:lnTo>
                      <a:pt x="1635" y="291"/>
                    </a:lnTo>
                    <a:lnTo>
                      <a:pt x="1637" y="287"/>
                    </a:lnTo>
                    <a:lnTo>
                      <a:pt x="1637" y="287"/>
                    </a:lnTo>
                    <a:lnTo>
                      <a:pt x="1637" y="285"/>
                    </a:lnTo>
                    <a:lnTo>
                      <a:pt x="1641" y="287"/>
                    </a:lnTo>
                    <a:lnTo>
                      <a:pt x="1641" y="287"/>
                    </a:lnTo>
                    <a:lnTo>
                      <a:pt x="1655" y="293"/>
                    </a:lnTo>
                    <a:lnTo>
                      <a:pt x="1655" y="293"/>
                    </a:lnTo>
                    <a:lnTo>
                      <a:pt x="1663" y="295"/>
                    </a:lnTo>
                    <a:lnTo>
                      <a:pt x="1670" y="295"/>
                    </a:lnTo>
                    <a:lnTo>
                      <a:pt x="1670" y="295"/>
                    </a:lnTo>
                    <a:lnTo>
                      <a:pt x="1674" y="303"/>
                    </a:lnTo>
                    <a:lnTo>
                      <a:pt x="1674" y="303"/>
                    </a:lnTo>
                    <a:lnTo>
                      <a:pt x="1678" y="305"/>
                    </a:lnTo>
                    <a:lnTo>
                      <a:pt x="1682" y="309"/>
                    </a:lnTo>
                    <a:lnTo>
                      <a:pt x="1682" y="309"/>
                    </a:lnTo>
                    <a:lnTo>
                      <a:pt x="1686" y="313"/>
                    </a:lnTo>
                    <a:lnTo>
                      <a:pt x="1686" y="317"/>
                    </a:lnTo>
                    <a:lnTo>
                      <a:pt x="1686" y="317"/>
                    </a:lnTo>
                    <a:lnTo>
                      <a:pt x="1684" y="321"/>
                    </a:lnTo>
                    <a:lnTo>
                      <a:pt x="1680" y="325"/>
                    </a:lnTo>
                    <a:lnTo>
                      <a:pt x="1680" y="325"/>
                    </a:lnTo>
                    <a:lnTo>
                      <a:pt x="1680" y="329"/>
                    </a:lnTo>
                    <a:lnTo>
                      <a:pt x="1680" y="333"/>
                    </a:lnTo>
                    <a:lnTo>
                      <a:pt x="1680" y="333"/>
                    </a:lnTo>
                    <a:lnTo>
                      <a:pt x="1680" y="335"/>
                    </a:lnTo>
                    <a:lnTo>
                      <a:pt x="1680" y="337"/>
                    </a:lnTo>
                    <a:lnTo>
                      <a:pt x="1684" y="337"/>
                    </a:lnTo>
                    <a:lnTo>
                      <a:pt x="1684" y="337"/>
                    </a:lnTo>
                    <a:lnTo>
                      <a:pt x="1690" y="335"/>
                    </a:lnTo>
                    <a:lnTo>
                      <a:pt x="1694" y="335"/>
                    </a:lnTo>
                    <a:lnTo>
                      <a:pt x="1694" y="335"/>
                    </a:lnTo>
                    <a:lnTo>
                      <a:pt x="1700" y="337"/>
                    </a:lnTo>
                    <a:lnTo>
                      <a:pt x="1700" y="339"/>
                    </a:lnTo>
                    <a:lnTo>
                      <a:pt x="1700" y="341"/>
                    </a:lnTo>
                    <a:lnTo>
                      <a:pt x="1700" y="341"/>
                    </a:lnTo>
                    <a:lnTo>
                      <a:pt x="1696" y="343"/>
                    </a:lnTo>
                    <a:lnTo>
                      <a:pt x="1688" y="343"/>
                    </a:lnTo>
                    <a:lnTo>
                      <a:pt x="1688" y="343"/>
                    </a:lnTo>
                    <a:lnTo>
                      <a:pt x="1680" y="343"/>
                    </a:lnTo>
                    <a:lnTo>
                      <a:pt x="1676" y="341"/>
                    </a:lnTo>
                    <a:lnTo>
                      <a:pt x="1676" y="341"/>
                    </a:lnTo>
                    <a:lnTo>
                      <a:pt x="1672" y="339"/>
                    </a:lnTo>
                    <a:lnTo>
                      <a:pt x="1672" y="337"/>
                    </a:lnTo>
                    <a:lnTo>
                      <a:pt x="1672" y="337"/>
                    </a:lnTo>
                    <a:lnTo>
                      <a:pt x="1672" y="329"/>
                    </a:lnTo>
                    <a:lnTo>
                      <a:pt x="1672" y="329"/>
                    </a:lnTo>
                    <a:lnTo>
                      <a:pt x="1672" y="323"/>
                    </a:lnTo>
                    <a:lnTo>
                      <a:pt x="1672" y="321"/>
                    </a:lnTo>
                    <a:lnTo>
                      <a:pt x="1670" y="319"/>
                    </a:lnTo>
                    <a:lnTo>
                      <a:pt x="1670" y="319"/>
                    </a:lnTo>
                    <a:lnTo>
                      <a:pt x="1668" y="317"/>
                    </a:lnTo>
                    <a:lnTo>
                      <a:pt x="1665" y="313"/>
                    </a:lnTo>
                    <a:lnTo>
                      <a:pt x="1663" y="307"/>
                    </a:lnTo>
                    <a:lnTo>
                      <a:pt x="1663" y="307"/>
                    </a:lnTo>
                    <a:lnTo>
                      <a:pt x="1657" y="305"/>
                    </a:lnTo>
                    <a:lnTo>
                      <a:pt x="1653" y="303"/>
                    </a:lnTo>
                    <a:lnTo>
                      <a:pt x="1653" y="303"/>
                    </a:lnTo>
                    <a:lnTo>
                      <a:pt x="1641" y="303"/>
                    </a:lnTo>
                    <a:lnTo>
                      <a:pt x="1641" y="303"/>
                    </a:lnTo>
                    <a:lnTo>
                      <a:pt x="1627" y="305"/>
                    </a:lnTo>
                    <a:lnTo>
                      <a:pt x="1627" y="305"/>
                    </a:lnTo>
                    <a:lnTo>
                      <a:pt x="1623" y="305"/>
                    </a:lnTo>
                    <a:lnTo>
                      <a:pt x="1621" y="305"/>
                    </a:lnTo>
                    <a:lnTo>
                      <a:pt x="1621" y="307"/>
                    </a:lnTo>
                    <a:lnTo>
                      <a:pt x="1621" y="307"/>
                    </a:lnTo>
                    <a:lnTo>
                      <a:pt x="1623" y="313"/>
                    </a:lnTo>
                    <a:lnTo>
                      <a:pt x="1627" y="317"/>
                    </a:lnTo>
                    <a:lnTo>
                      <a:pt x="1627" y="317"/>
                    </a:lnTo>
                    <a:lnTo>
                      <a:pt x="1631" y="321"/>
                    </a:lnTo>
                    <a:lnTo>
                      <a:pt x="1633" y="323"/>
                    </a:lnTo>
                    <a:lnTo>
                      <a:pt x="1633" y="323"/>
                    </a:lnTo>
                    <a:lnTo>
                      <a:pt x="1631" y="329"/>
                    </a:lnTo>
                    <a:lnTo>
                      <a:pt x="1629" y="335"/>
                    </a:lnTo>
                    <a:lnTo>
                      <a:pt x="1629" y="335"/>
                    </a:lnTo>
                    <a:lnTo>
                      <a:pt x="1623" y="339"/>
                    </a:lnTo>
                    <a:lnTo>
                      <a:pt x="1619" y="341"/>
                    </a:lnTo>
                    <a:lnTo>
                      <a:pt x="1619" y="341"/>
                    </a:lnTo>
                    <a:lnTo>
                      <a:pt x="1617" y="343"/>
                    </a:lnTo>
                    <a:lnTo>
                      <a:pt x="1617" y="345"/>
                    </a:lnTo>
                    <a:lnTo>
                      <a:pt x="1619" y="347"/>
                    </a:lnTo>
                    <a:lnTo>
                      <a:pt x="1617" y="349"/>
                    </a:lnTo>
                    <a:lnTo>
                      <a:pt x="1617" y="349"/>
                    </a:lnTo>
                    <a:lnTo>
                      <a:pt x="1607" y="361"/>
                    </a:lnTo>
                    <a:lnTo>
                      <a:pt x="1607" y="361"/>
                    </a:lnTo>
                    <a:lnTo>
                      <a:pt x="1599" y="367"/>
                    </a:lnTo>
                    <a:lnTo>
                      <a:pt x="1593" y="369"/>
                    </a:lnTo>
                    <a:lnTo>
                      <a:pt x="1593" y="369"/>
                    </a:lnTo>
                    <a:lnTo>
                      <a:pt x="1587" y="376"/>
                    </a:lnTo>
                    <a:lnTo>
                      <a:pt x="1587" y="376"/>
                    </a:lnTo>
                    <a:lnTo>
                      <a:pt x="1585" y="380"/>
                    </a:lnTo>
                    <a:lnTo>
                      <a:pt x="1581" y="382"/>
                    </a:lnTo>
                    <a:lnTo>
                      <a:pt x="1581" y="382"/>
                    </a:lnTo>
                    <a:lnTo>
                      <a:pt x="1566" y="380"/>
                    </a:lnTo>
                    <a:lnTo>
                      <a:pt x="1566" y="380"/>
                    </a:lnTo>
                    <a:lnTo>
                      <a:pt x="1550" y="380"/>
                    </a:lnTo>
                    <a:lnTo>
                      <a:pt x="1550" y="380"/>
                    </a:lnTo>
                    <a:lnTo>
                      <a:pt x="1546" y="380"/>
                    </a:lnTo>
                    <a:lnTo>
                      <a:pt x="1538" y="376"/>
                    </a:lnTo>
                    <a:lnTo>
                      <a:pt x="1538" y="376"/>
                    </a:lnTo>
                    <a:lnTo>
                      <a:pt x="1528" y="374"/>
                    </a:lnTo>
                    <a:lnTo>
                      <a:pt x="1524" y="372"/>
                    </a:lnTo>
                    <a:lnTo>
                      <a:pt x="1524" y="372"/>
                    </a:lnTo>
                    <a:lnTo>
                      <a:pt x="1528" y="365"/>
                    </a:lnTo>
                    <a:lnTo>
                      <a:pt x="1532" y="363"/>
                    </a:lnTo>
                    <a:lnTo>
                      <a:pt x="1536" y="361"/>
                    </a:lnTo>
                    <a:lnTo>
                      <a:pt x="1540" y="361"/>
                    </a:lnTo>
                    <a:lnTo>
                      <a:pt x="1540" y="361"/>
                    </a:lnTo>
                    <a:lnTo>
                      <a:pt x="1542" y="363"/>
                    </a:lnTo>
                    <a:lnTo>
                      <a:pt x="1542" y="363"/>
                    </a:lnTo>
                    <a:lnTo>
                      <a:pt x="1550" y="365"/>
                    </a:lnTo>
                    <a:lnTo>
                      <a:pt x="1550" y="365"/>
                    </a:lnTo>
                    <a:lnTo>
                      <a:pt x="1558" y="367"/>
                    </a:lnTo>
                    <a:lnTo>
                      <a:pt x="1562" y="365"/>
                    </a:lnTo>
                    <a:lnTo>
                      <a:pt x="1566" y="363"/>
                    </a:lnTo>
                    <a:lnTo>
                      <a:pt x="1566" y="363"/>
                    </a:lnTo>
                    <a:lnTo>
                      <a:pt x="1568" y="359"/>
                    </a:lnTo>
                    <a:lnTo>
                      <a:pt x="1575" y="357"/>
                    </a:lnTo>
                    <a:lnTo>
                      <a:pt x="1575" y="357"/>
                    </a:lnTo>
                    <a:lnTo>
                      <a:pt x="1577" y="355"/>
                    </a:lnTo>
                    <a:lnTo>
                      <a:pt x="1581" y="353"/>
                    </a:lnTo>
                    <a:lnTo>
                      <a:pt x="1585" y="345"/>
                    </a:lnTo>
                    <a:lnTo>
                      <a:pt x="1585" y="345"/>
                    </a:lnTo>
                    <a:lnTo>
                      <a:pt x="1587" y="341"/>
                    </a:lnTo>
                    <a:lnTo>
                      <a:pt x="1593" y="337"/>
                    </a:lnTo>
                    <a:lnTo>
                      <a:pt x="1593" y="337"/>
                    </a:lnTo>
                    <a:lnTo>
                      <a:pt x="1597" y="333"/>
                    </a:lnTo>
                    <a:lnTo>
                      <a:pt x="1599" y="333"/>
                    </a:lnTo>
                    <a:lnTo>
                      <a:pt x="1599" y="331"/>
                    </a:lnTo>
                    <a:lnTo>
                      <a:pt x="1599" y="331"/>
                    </a:lnTo>
                    <a:lnTo>
                      <a:pt x="1597" y="327"/>
                    </a:lnTo>
                    <a:lnTo>
                      <a:pt x="1597" y="327"/>
                    </a:lnTo>
                    <a:lnTo>
                      <a:pt x="1597" y="325"/>
                    </a:lnTo>
                    <a:lnTo>
                      <a:pt x="1597" y="325"/>
                    </a:lnTo>
                    <a:lnTo>
                      <a:pt x="1599" y="321"/>
                    </a:lnTo>
                    <a:lnTo>
                      <a:pt x="1603" y="317"/>
                    </a:lnTo>
                    <a:lnTo>
                      <a:pt x="1603" y="317"/>
                    </a:lnTo>
                    <a:lnTo>
                      <a:pt x="1603" y="313"/>
                    </a:lnTo>
                    <a:lnTo>
                      <a:pt x="1601" y="311"/>
                    </a:lnTo>
                    <a:lnTo>
                      <a:pt x="1601" y="311"/>
                    </a:lnTo>
                    <a:lnTo>
                      <a:pt x="1589" y="305"/>
                    </a:lnTo>
                    <a:lnTo>
                      <a:pt x="1587" y="303"/>
                    </a:lnTo>
                    <a:lnTo>
                      <a:pt x="1585" y="299"/>
                    </a:lnTo>
                    <a:lnTo>
                      <a:pt x="1585" y="299"/>
                    </a:lnTo>
                    <a:lnTo>
                      <a:pt x="1583" y="293"/>
                    </a:lnTo>
                    <a:lnTo>
                      <a:pt x="1585" y="289"/>
                    </a:lnTo>
                    <a:lnTo>
                      <a:pt x="1585" y="289"/>
                    </a:lnTo>
                    <a:lnTo>
                      <a:pt x="1589" y="279"/>
                    </a:lnTo>
                    <a:lnTo>
                      <a:pt x="1589" y="274"/>
                    </a:lnTo>
                    <a:lnTo>
                      <a:pt x="1589" y="270"/>
                    </a:lnTo>
                    <a:lnTo>
                      <a:pt x="1589" y="270"/>
                    </a:lnTo>
                    <a:lnTo>
                      <a:pt x="1585" y="262"/>
                    </a:lnTo>
                    <a:lnTo>
                      <a:pt x="1587" y="254"/>
                    </a:lnTo>
                    <a:lnTo>
                      <a:pt x="1587" y="254"/>
                    </a:lnTo>
                    <a:lnTo>
                      <a:pt x="1589" y="252"/>
                    </a:lnTo>
                    <a:lnTo>
                      <a:pt x="1589" y="250"/>
                    </a:lnTo>
                    <a:lnTo>
                      <a:pt x="1589" y="250"/>
                    </a:lnTo>
                    <a:lnTo>
                      <a:pt x="1589" y="246"/>
                    </a:lnTo>
                    <a:lnTo>
                      <a:pt x="1591" y="244"/>
                    </a:lnTo>
                    <a:lnTo>
                      <a:pt x="1589" y="242"/>
                    </a:lnTo>
                    <a:lnTo>
                      <a:pt x="1589" y="242"/>
                    </a:lnTo>
                    <a:lnTo>
                      <a:pt x="1587" y="240"/>
                    </a:lnTo>
                    <a:lnTo>
                      <a:pt x="1587" y="238"/>
                    </a:lnTo>
                    <a:lnTo>
                      <a:pt x="1587" y="236"/>
                    </a:lnTo>
                    <a:lnTo>
                      <a:pt x="1585" y="234"/>
                    </a:lnTo>
                    <a:lnTo>
                      <a:pt x="1585" y="234"/>
                    </a:lnTo>
                    <a:lnTo>
                      <a:pt x="1579" y="230"/>
                    </a:lnTo>
                    <a:lnTo>
                      <a:pt x="1575" y="228"/>
                    </a:lnTo>
                    <a:lnTo>
                      <a:pt x="1575" y="228"/>
                    </a:lnTo>
                    <a:lnTo>
                      <a:pt x="1572" y="226"/>
                    </a:lnTo>
                    <a:lnTo>
                      <a:pt x="1572" y="222"/>
                    </a:lnTo>
                    <a:lnTo>
                      <a:pt x="1572" y="222"/>
                    </a:lnTo>
                    <a:lnTo>
                      <a:pt x="1572" y="214"/>
                    </a:lnTo>
                    <a:lnTo>
                      <a:pt x="1575" y="210"/>
                    </a:lnTo>
                    <a:lnTo>
                      <a:pt x="1577" y="208"/>
                    </a:lnTo>
                    <a:lnTo>
                      <a:pt x="1577" y="208"/>
                    </a:lnTo>
                    <a:lnTo>
                      <a:pt x="1581" y="206"/>
                    </a:lnTo>
                    <a:lnTo>
                      <a:pt x="1585" y="204"/>
                    </a:lnTo>
                    <a:lnTo>
                      <a:pt x="1585" y="204"/>
                    </a:lnTo>
                    <a:lnTo>
                      <a:pt x="1593" y="194"/>
                    </a:lnTo>
                    <a:lnTo>
                      <a:pt x="1593" y="194"/>
                    </a:lnTo>
                    <a:lnTo>
                      <a:pt x="1591" y="184"/>
                    </a:lnTo>
                    <a:lnTo>
                      <a:pt x="1591" y="184"/>
                    </a:lnTo>
                    <a:lnTo>
                      <a:pt x="1591" y="179"/>
                    </a:lnTo>
                    <a:lnTo>
                      <a:pt x="1591" y="177"/>
                    </a:lnTo>
                    <a:lnTo>
                      <a:pt x="1589" y="175"/>
                    </a:lnTo>
                    <a:lnTo>
                      <a:pt x="1589" y="175"/>
                    </a:lnTo>
                    <a:lnTo>
                      <a:pt x="1579" y="173"/>
                    </a:lnTo>
                    <a:lnTo>
                      <a:pt x="1570" y="171"/>
                    </a:lnTo>
                    <a:lnTo>
                      <a:pt x="1570" y="171"/>
                    </a:lnTo>
                    <a:lnTo>
                      <a:pt x="1558" y="173"/>
                    </a:lnTo>
                    <a:lnTo>
                      <a:pt x="1558" y="173"/>
                    </a:lnTo>
                    <a:lnTo>
                      <a:pt x="1548" y="171"/>
                    </a:lnTo>
                    <a:lnTo>
                      <a:pt x="1548" y="171"/>
                    </a:lnTo>
                    <a:lnTo>
                      <a:pt x="1546" y="171"/>
                    </a:lnTo>
                    <a:lnTo>
                      <a:pt x="1542" y="171"/>
                    </a:lnTo>
                    <a:lnTo>
                      <a:pt x="1542" y="171"/>
                    </a:lnTo>
                    <a:lnTo>
                      <a:pt x="1534" y="173"/>
                    </a:lnTo>
                    <a:lnTo>
                      <a:pt x="1530" y="175"/>
                    </a:lnTo>
                    <a:lnTo>
                      <a:pt x="1530" y="175"/>
                    </a:lnTo>
                    <a:lnTo>
                      <a:pt x="1526" y="177"/>
                    </a:lnTo>
                    <a:lnTo>
                      <a:pt x="1524" y="182"/>
                    </a:lnTo>
                    <a:lnTo>
                      <a:pt x="1524" y="182"/>
                    </a:lnTo>
                    <a:lnTo>
                      <a:pt x="1524" y="186"/>
                    </a:lnTo>
                    <a:lnTo>
                      <a:pt x="1524" y="188"/>
                    </a:lnTo>
                    <a:lnTo>
                      <a:pt x="1524" y="190"/>
                    </a:lnTo>
                    <a:lnTo>
                      <a:pt x="1524" y="190"/>
                    </a:lnTo>
                    <a:lnTo>
                      <a:pt x="1522" y="200"/>
                    </a:lnTo>
                    <a:lnTo>
                      <a:pt x="1522" y="200"/>
                    </a:lnTo>
                    <a:lnTo>
                      <a:pt x="1520" y="206"/>
                    </a:lnTo>
                    <a:lnTo>
                      <a:pt x="1516" y="210"/>
                    </a:lnTo>
                    <a:lnTo>
                      <a:pt x="1516" y="210"/>
                    </a:lnTo>
                    <a:lnTo>
                      <a:pt x="1508" y="216"/>
                    </a:lnTo>
                    <a:lnTo>
                      <a:pt x="1502" y="218"/>
                    </a:lnTo>
                    <a:lnTo>
                      <a:pt x="1502" y="218"/>
                    </a:lnTo>
                    <a:lnTo>
                      <a:pt x="1496" y="224"/>
                    </a:lnTo>
                    <a:lnTo>
                      <a:pt x="1496" y="224"/>
                    </a:lnTo>
                    <a:lnTo>
                      <a:pt x="1490" y="226"/>
                    </a:lnTo>
                    <a:lnTo>
                      <a:pt x="1488" y="226"/>
                    </a:lnTo>
                    <a:lnTo>
                      <a:pt x="1486" y="228"/>
                    </a:lnTo>
                    <a:lnTo>
                      <a:pt x="1486" y="228"/>
                    </a:lnTo>
                    <a:lnTo>
                      <a:pt x="1484" y="230"/>
                    </a:lnTo>
                    <a:lnTo>
                      <a:pt x="1484" y="234"/>
                    </a:lnTo>
                    <a:lnTo>
                      <a:pt x="1484" y="234"/>
                    </a:lnTo>
                    <a:lnTo>
                      <a:pt x="1484" y="240"/>
                    </a:lnTo>
                    <a:lnTo>
                      <a:pt x="1488" y="242"/>
                    </a:lnTo>
                    <a:lnTo>
                      <a:pt x="1488" y="242"/>
                    </a:lnTo>
                    <a:lnTo>
                      <a:pt x="1490" y="242"/>
                    </a:lnTo>
                    <a:lnTo>
                      <a:pt x="1492" y="242"/>
                    </a:lnTo>
                    <a:lnTo>
                      <a:pt x="1494" y="244"/>
                    </a:lnTo>
                    <a:lnTo>
                      <a:pt x="1494" y="244"/>
                    </a:lnTo>
                    <a:lnTo>
                      <a:pt x="1496" y="248"/>
                    </a:lnTo>
                    <a:lnTo>
                      <a:pt x="1498" y="252"/>
                    </a:lnTo>
                    <a:lnTo>
                      <a:pt x="1498" y="252"/>
                    </a:lnTo>
                    <a:lnTo>
                      <a:pt x="1498" y="254"/>
                    </a:lnTo>
                    <a:lnTo>
                      <a:pt x="1496" y="258"/>
                    </a:lnTo>
                    <a:lnTo>
                      <a:pt x="1496" y="258"/>
                    </a:lnTo>
                    <a:lnTo>
                      <a:pt x="1494" y="264"/>
                    </a:lnTo>
                    <a:lnTo>
                      <a:pt x="1494" y="264"/>
                    </a:lnTo>
                    <a:lnTo>
                      <a:pt x="1490" y="270"/>
                    </a:lnTo>
                    <a:lnTo>
                      <a:pt x="1490" y="270"/>
                    </a:lnTo>
                    <a:lnTo>
                      <a:pt x="1488" y="266"/>
                    </a:lnTo>
                    <a:lnTo>
                      <a:pt x="1488" y="266"/>
                    </a:lnTo>
                    <a:lnTo>
                      <a:pt x="1486" y="270"/>
                    </a:lnTo>
                    <a:lnTo>
                      <a:pt x="1486" y="274"/>
                    </a:lnTo>
                    <a:lnTo>
                      <a:pt x="1486" y="274"/>
                    </a:lnTo>
                    <a:lnTo>
                      <a:pt x="1488" y="281"/>
                    </a:lnTo>
                    <a:lnTo>
                      <a:pt x="1488" y="281"/>
                    </a:lnTo>
                    <a:lnTo>
                      <a:pt x="1492" y="283"/>
                    </a:lnTo>
                    <a:lnTo>
                      <a:pt x="1496" y="283"/>
                    </a:lnTo>
                    <a:lnTo>
                      <a:pt x="1496" y="283"/>
                    </a:lnTo>
                    <a:lnTo>
                      <a:pt x="1500" y="281"/>
                    </a:lnTo>
                    <a:lnTo>
                      <a:pt x="1504" y="281"/>
                    </a:lnTo>
                    <a:lnTo>
                      <a:pt x="1504" y="281"/>
                    </a:lnTo>
                    <a:lnTo>
                      <a:pt x="1506" y="283"/>
                    </a:lnTo>
                    <a:lnTo>
                      <a:pt x="1508" y="283"/>
                    </a:lnTo>
                    <a:lnTo>
                      <a:pt x="1510" y="283"/>
                    </a:lnTo>
                    <a:lnTo>
                      <a:pt x="1510" y="283"/>
                    </a:lnTo>
                    <a:lnTo>
                      <a:pt x="1514" y="291"/>
                    </a:lnTo>
                    <a:lnTo>
                      <a:pt x="1514" y="291"/>
                    </a:lnTo>
                    <a:lnTo>
                      <a:pt x="1520" y="299"/>
                    </a:lnTo>
                    <a:lnTo>
                      <a:pt x="1520" y="299"/>
                    </a:lnTo>
                    <a:lnTo>
                      <a:pt x="1524" y="299"/>
                    </a:lnTo>
                    <a:lnTo>
                      <a:pt x="1526" y="301"/>
                    </a:lnTo>
                    <a:lnTo>
                      <a:pt x="1528" y="301"/>
                    </a:lnTo>
                    <a:lnTo>
                      <a:pt x="1528" y="301"/>
                    </a:lnTo>
                    <a:lnTo>
                      <a:pt x="1530" y="307"/>
                    </a:lnTo>
                    <a:lnTo>
                      <a:pt x="1528" y="309"/>
                    </a:lnTo>
                    <a:lnTo>
                      <a:pt x="1526" y="311"/>
                    </a:lnTo>
                    <a:lnTo>
                      <a:pt x="1526" y="311"/>
                    </a:lnTo>
                    <a:lnTo>
                      <a:pt x="1520" y="315"/>
                    </a:lnTo>
                    <a:lnTo>
                      <a:pt x="1520" y="315"/>
                    </a:lnTo>
                    <a:lnTo>
                      <a:pt x="1514" y="317"/>
                    </a:lnTo>
                    <a:lnTo>
                      <a:pt x="1510" y="317"/>
                    </a:lnTo>
                    <a:lnTo>
                      <a:pt x="1510" y="317"/>
                    </a:lnTo>
                    <a:lnTo>
                      <a:pt x="1506" y="315"/>
                    </a:lnTo>
                    <a:lnTo>
                      <a:pt x="1504" y="313"/>
                    </a:lnTo>
                    <a:lnTo>
                      <a:pt x="1504" y="313"/>
                    </a:lnTo>
                    <a:lnTo>
                      <a:pt x="1500" y="309"/>
                    </a:lnTo>
                    <a:lnTo>
                      <a:pt x="1498" y="307"/>
                    </a:lnTo>
                    <a:lnTo>
                      <a:pt x="1494" y="305"/>
                    </a:lnTo>
                    <a:lnTo>
                      <a:pt x="1494" y="305"/>
                    </a:lnTo>
                    <a:lnTo>
                      <a:pt x="1488" y="303"/>
                    </a:lnTo>
                    <a:lnTo>
                      <a:pt x="1484" y="301"/>
                    </a:lnTo>
                    <a:lnTo>
                      <a:pt x="1484" y="301"/>
                    </a:lnTo>
                    <a:lnTo>
                      <a:pt x="1475" y="299"/>
                    </a:lnTo>
                    <a:lnTo>
                      <a:pt x="1469" y="297"/>
                    </a:lnTo>
                    <a:lnTo>
                      <a:pt x="1469" y="297"/>
                    </a:lnTo>
                    <a:lnTo>
                      <a:pt x="1463" y="295"/>
                    </a:lnTo>
                    <a:lnTo>
                      <a:pt x="1461" y="291"/>
                    </a:lnTo>
                    <a:lnTo>
                      <a:pt x="1461" y="291"/>
                    </a:lnTo>
                    <a:lnTo>
                      <a:pt x="1455" y="291"/>
                    </a:lnTo>
                    <a:lnTo>
                      <a:pt x="1455" y="291"/>
                    </a:lnTo>
                    <a:lnTo>
                      <a:pt x="1449" y="285"/>
                    </a:lnTo>
                    <a:lnTo>
                      <a:pt x="1449" y="285"/>
                    </a:lnTo>
                    <a:lnTo>
                      <a:pt x="1445" y="283"/>
                    </a:lnTo>
                    <a:lnTo>
                      <a:pt x="1441" y="281"/>
                    </a:lnTo>
                    <a:lnTo>
                      <a:pt x="1441" y="281"/>
                    </a:lnTo>
                    <a:lnTo>
                      <a:pt x="1435" y="281"/>
                    </a:lnTo>
                    <a:lnTo>
                      <a:pt x="1429" y="281"/>
                    </a:lnTo>
                    <a:lnTo>
                      <a:pt x="1429" y="281"/>
                    </a:lnTo>
                    <a:lnTo>
                      <a:pt x="1425" y="279"/>
                    </a:lnTo>
                    <a:lnTo>
                      <a:pt x="1423" y="277"/>
                    </a:lnTo>
                    <a:lnTo>
                      <a:pt x="1423" y="277"/>
                    </a:lnTo>
                    <a:lnTo>
                      <a:pt x="1417" y="274"/>
                    </a:lnTo>
                    <a:lnTo>
                      <a:pt x="1411" y="274"/>
                    </a:lnTo>
                    <a:lnTo>
                      <a:pt x="1411" y="274"/>
                    </a:lnTo>
                    <a:lnTo>
                      <a:pt x="1389" y="274"/>
                    </a:lnTo>
                    <a:lnTo>
                      <a:pt x="1389" y="274"/>
                    </a:lnTo>
                    <a:lnTo>
                      <a:pt x="1384" y="274"/>
                    </a:lnTo>
                    <a:lnTo>
                      <a:pt x="1384" y="274"/>
                    </a:lnTo>
                    <a:lnTo>
                      <a:pt x="1378" y="274"/>
                    </a:lnTo>
                    <a:lnTo>
                      <a:pt x="1378" y="274"/>
                    </a:lnTo>
                    <a:lnTo>
                      <a:pt x="1376" y="272"/>
                    </a:lnTo>
                    <a:lnTo>
                      <a:pt x="1374" y="270"/>
                    </a:lnTo>
                    <a:lnTo>
                      <a:pt x="1374" y="270"/>
                    </a:lnTo>
                    <a:lnTo>
                      <a:pt x="1372" y="268"/>
                    </a:lnTo>
                    <a:lnTo>
                      <a:pt x="1368" y="268"/>
                    </a:lnTo>
                    <a:lnTo>
                      <a:pt x="1368" y="268"/>
                    </a:lnTo>
                    <a:lnTo>
                      <a:pt x="1364" y="266"/>
                    </a:lnTo>
                    <a:lnTo>
                      <a:pt x="1362" y="262"/>
                    </a:lnTo>
                    <a:lnTo>
                      <a:pt x="1362" y="262"/>
                    </a:lnTo>
                    <a:lnTo>
                      <a:pt x="1362" y="260"/>
                    </a:lnTo>
                    <a:lnTo>
                      <a:pt x="1360" y="260"/>
                    </a:lnTo>
                    <a:lnTo>
                      <a:pt x="1354" y="258"/>
                    </a:lnTo>
                    <a:lnTo>
                      <a:pt x="1354" y="258"/>
                    </a:lnTo>
                    <a:lnTo>
                      <a:pt x="1348" y="254"/>
                    </a:lnTo>
                    <a:lnTo>
                      <a:pt x="1346" y="254"/>
                    </a:lnTo>
                    <a:lnTo>
                      <a:pt x="1346" y="254"/>
                    </a:lnTo>
                    <a:lnTo>
                      <a:pt x="1342" y="256"/>
                    </a:lnTo>
                    <a:lnTo>
                      <a:pt x="1340" y="262"/>
                    </a:lnTo>
                    <a:lnTo>
                      <a:pt x="1340" y="262"/>
                    </a:lnTo>
                    <a:lnTo>
                      <a:pt x="1342" y="268"/>
                    </a:lnTo>
                    <a:lnTo>
                      <a:pt x="1346" y="270"/>
                    </a:lnTo>
                    <a:lnTo>
                      <a:pt x="1346" y="270"/>
                    </a:lnTo>
                    <a:lnTo>
                      <a:pt x="1360" y="272"/>
                    </a:lnTo>
                    <a:lnTo>
                      <a:pt x="1360" y="272"/>
                    </a:lnTo>
                    <a:lnTo>
                      <a:pt x="1364" y="274"/>
                    </a:lnTo>
                    <a:lnTo>
                      <a:pt x="1366" y="277"/>
                    </a:lnTo>
                    <a:lnTo>
                      <a:pt x="1370" y="279"/>
                    </a:lnTo>
                    <a:lnTo>
                      <a:pt x="1370" y="279"/>
                    </a:lnTo>
                    <a:lnTo>
                      <a:pt x="1370" y="281"/>
                    </a:lnTo>
                    <a:lnTo>
                      <a:pt x="1372" y="283"/>
                    </a:lnTo>
                    <a:lnTo>
                      <a:pt x="1372" y="283"/>
                    </a:lnTo>
                    <a:lnTo>
                      <a:pt x="1372" y="287"/>
                    </a:lnTo>
                    <a:lnTo>
                      <a:pt x="1372" y="287"/>
                    </a:lnTo>
                    <a:lnTo>
                      <a:pt x="1372" y="287"/>
                    </a:lnTo>
                    <a:lnTo>
                      <a:pt x="1374" y="293"/>
                    </a:lnTo>
                    <a:lnTo>
                      <a:pt x="1374" y="293"/>
                    </a:lnTo>
                    <a:lnTo>
                      <a:pt x="1376" y="293"/>
                    </a:lnTo>
                    <a:lnTo>
                      <a:pt x="1380" y="295"/>
                    </a:lnTo>
                    <a:lnTo>
                      <a:pt x="1380" y="295"/>
                    </a:lnTo>
                    <a:lnTo>
                      <a:pt x="1382" y="295"/>
                    </a:lnTo>
                    <a:lnTo>
                      <a:pt x="1382" y="297"/>
                    </a:lnTo>
                    <a:lnTo>
                      <a:pt x="1384" y="301"/>
                    </a:lnTo>
                    <a:lnTo>
                      <a:pt x="1384" y="301"/>
                    </a:lnTo>
                    <a:lnTo>
                      <a:pt x="1380" y="305"/>
                    </a:lnTo>
                    <a:lnTo>
                      <a:pt x="1376" y="305"/>
                    </a:lnTo>
                    <a:lnTo>
                      <a:pt x="1376" y="305"/>
                    </a:lnTo>
                    <a:lnTo>
                      <a:pt x="1368" y="313"/>
                    </a:lnTo>
                    <a:lnTo>
                      <a:pt x="1368" y="313"/>
                    </a:lnTo>
                    <a:lnTo>
                      <a:pt x="1360" y="315"/>
                    </a:lnTo>
                    <a:lnTo>
                      <a:pt x="1360" y="315"/>
                    </a:lnTo>
                    <a:lnTo>
                      <a:pt x="1354" y="315"/>
                    </a:lnTo>
                    <a:lnTo>
                      <a:pt x="1354" y="315"/>
                    </a:lnTo>
                    <a:lnTo>
                      <a:pt x="1352" y="313"/>
                    </a:lnTo>
                    <a:lnTo>
                      <a:pt x="1350" y="311"/>
                    </a:lnTo>
                    <a:lnTo>
                      <a:pt x="1350" y="311"/>
                    </a:lnTo>
                    <a:lnTo>
                      <a:pt x="1352" y="309"/>
                    </a:lnTo>
                    <a:lnTo>
                      <a:pt x="1354" y="305"/>
                    </a:lnTo>
                    <a:lnTo>
                      <a:pt x="1354" y="305"/>
                    </a:lnTo>
                    <a:lnTo>
                      <a:pt x="1352" y="301"/>
                    </a:lnTo>
                    <a:lnTo>
                      <a:pt x="1352" y="297"/>
                    </a:lnTo>
                    <a:lnTo>
                      <a:pt x="1352" y="297"/>
                    </a:lnTo>
                    <a:lnTo>
                      <a:pt x="1350" y="295"/>
                    </a:lnTo>
                    <a:lnTo>
                      <a:pt x="1348" y="293"/>
                    </a:lnTo>
                    <a:lnTo>
                      <a:pt x="1348" y="293"/>
                    </a:lnTo>
                    <a:lnTo>
                      <a:pt x="1346" y="297"/>
                    </a:lnTo>
                    <a:lnTo>
                      <a:pt x="1344" y="301"/>
                    </a:lnTo>
                    <a:lnTo>
                      <a:pt x="1344" y="301"/>
                    </a:lnTo>
                    <a:lnTo>
                      <a:pt x="1336" y="303"/>
                    </a:lnTo>
                    <a:lnTo>
                      <a:pt x="1336" y="303"/>
                    </a:lnTo>
                    <a:lnTo>
                      <a:pt x="1328" y="307"/>
                    </a:lnTo>
                    <a:lnTo>
                      <a:pt x="1328" y="307"/>
                    </a:lnTo>
                    <a:lnTo>
                      <a:pt x="1322" y="311"/>
                    </a:lnTo>
                    <a:lnTo>
                      <a:pt x="1316" y="313"/>
                    </a:lnTo>
                    <a:lnTo>
                      <a:pt x="1316" y="313"/>
                    </a:lnTo>
                    <a:lnTo>
                      <a:pt x="1285" y="313"/>
                    </a:lnTo>
                    <a:lnTo>
                      <a:pt x="1285" y="313"/>
                    </a:lnTo>
                    <a:lnTo>
                      <a:pt x="1281" y="313"/>
                    </a:lnTo>
                    <a:lnTo>
                      <a:pt x="1277" y="315"/>
                    </a:lnTo>
                    <a:lnTo>
                      <a:pt x="1277" y="315"/>
                    </a:lnTo>
                    <a:lnTo>
                      <a:pt x="1271" y="321"/>
                    </a:lnTo>
                    <a:lnTo>
                      <a:pt x="1271" y="321"/>
                    </a:lnTo>
                    <a:lnTo>
                      <a:pt x="1263" y="323"/>
                    </a:lnTo>
                    <a:lnTo>
                      <a:pt x="1263" y="323"/>
                    </a:lnTo>
                    <a:lnTo>
                      <a:pt x="1257" y="321"/>
                    </a:lnTo>
                    <a:lnTo>
                      <a:pt x="1257" y="321"/>
                    </a:lnTo>
                    <a:lnTo>
                      <a:pt x="1255" y="321"/>
                    </a:lnTo>
                    <a:lnTo>
                      <a:pt x="1251" y="317"/>
                    </a:lnTo>
                    <a:lnTo>
                      <a:pt x="1251" y="317"/>
                    </a:lnTo>
                    <a:lnTo>
                      <a:pt x="1253" y="313"/>
                    </a:lnTo>
                    <a:lnTo>
                      <a:pt x="1255" y="309"/>
                    </a:lnTo>
                    <a:lnTo>
                      <a:pt x="1255" y="309"/>
                    </a:lnTo>
                    <a:lnTo>
                      <a:pt x="1257" y="305"/>
                    </a:lnTo>
                    <a:lnTo>
                      <a:pt x="1257" y="305"/>
                    </a:lnTo>
                    <a:lnTo>
                      <a:pt x="1259" y="301"/>
                    </a:lnTo>
                    <a:lnTo>
                      <a:pt x="1261" y="299"/>
                    </a:lnTo>
                    <a:lnTo>
                      <a:pt x="1261" y="295"/>
                    </a:lnTo>
                    <a:lnTo>
                      <a:pt x="1261" y="295"/>
                    </a:lnTo>
                    <a:lnTo>
                      <a:pt x="1255" y="297"/>
                    </a:lnTo>
                    <a:lnTo>
                      <a:pt x="1249" y="301"/>
                    </a:lnTo>
                    <a:lnTo>
                      <a:pt x="1249" y="301"/>
                    </a:lnTo>
                    <a:lnTo>
                      <a:pt x="1241" y="309"/>
                    </a:lnTo>
                    <a:lnTo>
                      <a:pt x="1241" y="309"/>
                    </a:lnTo>
                    <a:lnTo>
                      <a:pt x="1235" y="315"/>
                    </a:lnTo>
                    <a:lnTo>
                      <a:pt x="1235" y="315"/>
                    </a:lnTo>
                    <a:lnTo>
                      <a:pt x="1229" y="315"/>
                    </a:lnTo>
                    <a:lnTo>
                      <a:pt x="1223" y="313"/>
                    </a:lnTo>
                    <a:lnTo>
                      <a:pt x="1223" y="313"/>
                    </a:lnTo>
                    <a:lnTo>
                      <a:pt x="1215" y="315"/>
                    </a:lnTo>
                    <a:lnTo>
                      <a:pt x="1211" y="315"/>
                    </a:lnTo>
                    <a:lnTo>
                      <a:pt x="1211" y="315"/>
                    </a:lnTo>
                    <a:lnTo>
                      <a:pt x="1203" y="319"/>
                    </a:lnTo>
                    <a:lnTo>
                      <a:pt x="1203" y="319"/>
                    </a:lnTo>
                    <a:lnTo>
                      <a:pt x="1192" y="327"/>
                    </a:lnTo>
                    <a:lnTo>
                      <a:pt x="1192" y="327"/>
                    </a:lnTo>
                    <a:lnTo>
                      <a:pt x="1186" y="329"/>
                    </a:lnTo>
                    <a:lnTo>
                      <a:pt x="1180" y="331"/>
                    </a:lnTo>
                    <a:lnTo>
                      <a:pt x="1180" y="331"/>
                    </a:lnTo>
                    <a:lnTo>
                      <a:pt x="1174" y="333"/>
                    </a:lnTo>
                    <a:lnTo>
                      <a:pt x="1168" y="337"/>
                    </a:lnTo>
                    <a:lnTo>
                      <a:pt x="1168" y="337"/>
                    </a:lnTo>
                    <a:lnTo>
                      <a:pt x="1162" y="341"/>
                    </a:lnTo>
                    <a:lnTo>
                      <a:pt x="1162" y="341"/>
                    </a:lnTo>
                    <a:lnTo>
                      <a:pt x="1154" y="343"/>
                    </a:lnTo>
                    <a:lnTo>
                      <a:pt x="1154" y="343"/>
                    </a:lnTo>
                    <a:lnTo>
                      <a:pt x="1154" y="349"/>
                    </a:lnTo>
                    <a:lnTo>
                      <a:pt x="1154" y="349"/>
                    </a:lnTo>
                    <a:lnTo>
                      <a:pt x="1154" y="353"/>
                    </a:lnTo>
                    <a:lnTo>
                      <a:pt x="1150" y="359"/>
                    </a:lnTo>
                    <a:lnTo>
                      <a:pt x="1150" y="359"/>
                    </a:lnTo>
                    <a:lnTo>
                      <a:pt x="1148" y="359"/>
                    </a:lnTo>
                    <a:lnTo>
                      <a:pt x="1146" y="359"/>
                    </a:lnTo>
                    <a:lnTo>
                      <a:pt x="1144" y="359"/>
                    </a:lnTo>
                    <a:lnTo>
                      <a:pt x="1144" y="359"/>
                    </a:lnTo>
                    <a:lnTo>
                      <a:pt x="1140" y="365"/>
                    </a:lnTo>
                    <a:lnTo>
                      <a:pt x="1140" y="365"/>
                    </a:lnTo>
                    <a:lnTo>
                      <a:pt x="1136" y="367"/>
                    </a:lnTo>
                    <a:lnTo>
                      <a:pt x="1132" y="367"/>
                    </a:lnTo>
                    <a:lnTo>
                      <a:pt x="1132" y="367"/>
                    </a:lnTo>
                    <a:lnTo>
                      <a:pt x="1120" y="369"/>
                    </a:lnTo>
                    <a:lnTo>
                      <a:pt x="1120" y="369"/>
                    </a:lnTo>
                    <a:lnTo>
                      <a:pt x="1116" y="367"/>
                    </a:lnTo>
                    <a:lnTo>
                      <a:pt x="1114" y="363"/>
                    </a:lnTo>
                    <a:lnTo>
                      <a:pt x="1114" y="363"/>
                    </a:lnTo>
                    <a:lnTo>
                      <a:pt x="1110" y="355"/>
                    </a:lnTo>
                    <a:lnTo>
                      <a:pt x="1110" y="355"/>
                    </a:lnTo>
                    <a:lnTo>
                      <a:pt x="1108" y="353"/>
                    </a:lnTo>
                    <a:lnTo>
                      <a:pt x="1105" y="351"/>
                    </a:lnTo>
                    <a:lnTo>
                      <a:pt x="1105" y="351"/>
                    </a:lnTo>
                    <a:lnTo>
                      <a:pt x="1103" y="351"/>
                    </a:lnTo>
                    <a:lnTo>
                      <a:pt x="1099" y="349"/>
                    </a:lnTo>
                    <a:lnTo>
                      <a:pt x="1099" y="349"/>
                    </a:lnTo>
                    <a:lnTo>
                      <a:pt x="1097" y="347"/>
                    </a:lnTo>
                    <a:lnTo>
                      <a:pt x="1097" y="343"/>
                    </a:lnTo>
                    <a:lnTo>
                      <a:pt x="1097" y="343"/>
                    </a:lnTo>
                    <a:lnTo>
                      <a:pt x="1101" y="343"/>
                    </a:lnTo>
                    <a:lnTo>
                      <a:pt x="1105" y="341"/>
                    </a:lnTo>
                    <a:lnTo>
                      <a:pt x="1105" y="341"/>
                    </a:lnTo>
                    <a:lnTo>
                      <a:pt x="1108" y="339"/>
                    </a:lnTo>
                    <a:lnTo>
                      <a:pt x="1108" y="339"/>
                    </a:lnTo>
                    <a:lnTo>
                      <a:pt x="1108" y="335"/>
                    </a:lnTo>
                    <a:lnTo>
                      <a:pt x="1108" y="335"/>
                    </a:lnTo>
                    <a:lnTo>
                      <a:pt x="1108" y="335"/>
                    </a:lnTo>
                    <a:lnTo>
                      <a:pt x="1112" y="335"/>
                    </a:lnTo>
                    <a:lnTo>
                      <a:pt x="1112" y="335"/>
                    </a:lnTo>
                    <a:lnTo>
                      <a:pt x="1126" y="333"/>
                    </a:lnTo>
                    <a:lnTo>
                      <a:pt x="1126" y="333"/>
                    </a:lnTo>
                    <a:lnTo>
                      <a:pt x="1128" y="329"/>
                    </a:lnTo>
                    <a:lnTo>
                      <a:pt x="1128" y="329"/>
                    </a:lnTo>
                    <a:lnTo>
                      <a:pt x="1126" y="325"/>
                    </a:lnTo>
                    <a:lnTo>
                      <a:pt x="1120" y="321"/>
                    </a:lnTo>
                    <a:lnTo>
                      <a:pt x="1120" y="321"/>
                    </a:lnTo>
                    <a:lnTo>
                      <a:pt x="1118" y="317"/>
                    </a:lnTo>
                    <a:lnTo>
                      <a:pt x="1114" y="315"/>
                    </a:lnTo>
                    <a:lnTo>
                      <a:pt x="1114" y="315"/>
                    </a:lnTo>
                    <a:lnTo>
                      <a:pt x="1110" y="313"/>
                    </a:lnTo>
                    <a:lnTo>
                      <a:pt x="1101" y="311"/>
                    </a:lnTo>
                    <a:lnTo>
                      <a:pt x="1101" y="311"/>
                    </a:lnTo>
                    <a:lnTo>
                      <a:pt x="1097" y="311"/>
                    </a:lnTo>
                    <a:lnTo>
                      <a:pt x="1089" y="309"/>
                    </a:lnTo>
                    <a:lnTo>
                      <a:pt x="1079" y="307"/>
                    </a:lnTo>
                    <a:lnTo>
                      <a:pt x="1079" y="307"/>
                    </a:lnTo>
                    <a:lnTo>
                      <a:pt x="1077" y="307"/>
                    </a:lnTo>
                    <a:lnTo>
                      <a:pt x="1075" y="309"/>
                    </a:lnTo>
                    <a:lnTo>
                      <a:pt x="1075" y="313"/>
                    </a:lnTo>
                    <a:lnTo>
                      <a:pt x="1075" y="313"/>
                    </a:lnTo>
                    <a:lnTo>
                      <a:pt x="1077" y="317"/>
                    </a:lnTo>
                    <a:lnTo>
                      <a:pt x="1079" y="317"/>
                    </a:lnTo>
                    <a:lnTo>
                      <a:pt x="1085" y="317"/>
                    </a:lnTo>
                    <a:lnTo>
                      <a:pt x="1085" y="317"/>
                    </a:lnTo>
                    <a:lnTo>
                      <a:pt x="1087" y="319"/>
                    </a:lnTo>
                    <a:lnTo>
                      <a:pt x="1089" y="319"/>
                    </a:lnTo>
                    <a:lnTo>
                      <a:pt x="1091" y="323"/>
                    </a:lnTo>
                    <a:lnTo>
                      <a:pt x="1091" y="323"/>
                    </a:lnTo>
                    <a:lnTo>
                      <a:pt x="1091" y="323"/>
                    </a:lnTo>
                    <a:lnTo>
                      <a:pt x="1091" y="325"/>
                    </a:lnTo>
                    <a:lnTo>
                      <a:pt x="1089" y="329"/>
                    </a:lnTo>
                    <a:lnTo>
                      <a:pt x="1089" y="329"/>
                    </a:lnTo>
                    <a:lnTo>
                      <a:pt x="1083" y="337"/>
                    </a:lnTo>
                    <a:lnTo>
                      <a:pt x="1083" y="337"/>
                    </a:lnTo>
                    <a:lnTo>
                      <a:pt x="1079" y="347"/>
                    </a:lnTo>
                    <a:lnTo>
                      <a:pt x="1079" y="347"/>
                    </a:lnTo>
                    <a:lnTo>
                      <a:pt x="1079" y="351"/>
                    </a:lnTo>
                    <a:lnTo>
                      <a:pt x="1079" y="353"/>
                    </a:lnTo>
                    <a:lnTo>
                      <a:pt x="1079" y="353"/>
                    </a:lnTo>
                    <a:lnTo>
                      <a:pt x="1081" y="353"/>
                    </a:lnTo>
                    <a:lnTo>
                      <a:pt x="1087" y="357"/>
                    </a:lnTo>
                    <a:lnTo>
                      <a:pt x="1087" y="357"/>
                    </a:lnTo>
                    <a:lnTo>
                      <a:pt x="1089" y="359"/>
                    </a:lnTo>
                    <a:lnTo>
                      <a:pt x="1089" y="361"/>
                    </a:lnTo>
                    <a:lnTo>
                      <a:pt x="1089" y="361"/>
                    </a:lnTo>
                    <a:lnTo>
                      <a:pt x="1091" y="363"/>
                    </a:lnTo>
                    <a:lnTo>
                      <a:pt x="1091" y="363"/>
                    </a:lnTo>
                    <a:lnTo>
                      <a:pt x="1093" y="365"/>
                    </a:lnTo>
                    <a:lnTo>
                      <a:pt x="1093" y="367"/>
                    </a:lnTo>
                    <a:lnTo>
                      <a:pt x="1091" y="369"/>
                    </a:lnTo>
                    <a:lnTo>
                      <a:pt x="1091" y="369"/>
                    </a:lnTo>
                    <a:lnTo>
                      <a:pt x="1087" y="378"/>
                    </a:lnTo>
                    <a:lnTo>
                      <a:pt x="1087" y="378"/>
                    </a:lnTo>
                    <a:lnTo>
                      <a:pt x="1085" y="382"/>
                    </a:lnTo>
                    <a:lnTo>
                      <a:pt x="1083" y="388"/>
                    </a:lnTo>
                    <a:lnTo>
                      <a:pt x="1083" y="388"/>
                    </a:lnTo>
                    <a:lnTo>
                      <a:pt x="1081" y="390"/>
                    </a:lnTo>
                    <a:lnTo>
                      <a:pt x="1079" y="390"/>
                    </a:lnTo>
                    <a:lnTo>
                      <a:pt x="1075" y="386"/>
                    </a:lnTo>
                    <a:lnTo>
                      <a:pt x="1075" y="386"/>
                    </a:lnTo>
                    <a:lnTo>
                      <a:pt x="1069" y="384"/>
                    </a:lnTo>
                    <a:lnTo>
                      <a:pt x="1063" y="380"/>
                    </a:lnTo>
                    <a:lnTo>
                      <a:pt x="1063" y="380"/>
                    </a:lnTo>
                    <a:lnTo>
                      <a:pt x="1057" y="378"/>
                    </a:lnTo>
                    <a:lnTo>
                      <a:pt x="1051" y="376"/>
                    </a:lnTo>
                    <a:lnTo>
                      <a:pt x="1051" y="376"/>
                    </a:lnTo>
                    <a:lnTo>
                      <a:pt x="1049" y="378"/>
                    </a:lnTo>
                    <a:lnTo>
                      <a:pt x="1047" y="380"/>
                    </a:lnTo>
                    <a:lnTo>
                      <a:pt x="1047" y="380"/>
                    </a:lnTo>
                    <a:lnTo>
                      <a:pt x="1041" y="384"/>
                    </a:lnTo>
                    <a:lnTo>
                      <a:pt x="1035" y="388"/>
                    </a:lnTo>
                    <a:lnTo>
                      <a:pt x="1035" y="388"/>
                    </a:lnTo>
                    <a:lnTo>
                      <a:pt x="1023" y="394"/>
                    </a:lnTo>
                    <a:lnTo>
                      <a:pt x="1012" y="398"/>
                    </a:lnTo>
                    <a:lnTo>
                      <a:pt x="1012" y="398"/>
                    </a:lnTo>
                    <a:lnTo>
                      <a:pt x="1010" y="402"/>
                    </a:lnTo>
                    <a:lnTo>
                      <a:pt x="1008" y="406"/>
                    </a:lnTo>
                    <a:lnTo>
                      <a:pt x="1008" y="406"/>
                    </a:lnTo>
                    <a:lnTo>
                      <a:pt x="1010" y="412"/>
                    </a:lnTo>
                    <a:lnTo>
                      <a:pt x="1015" y="416"/>
                    </a:lnTo>
                    <a:lnTo>
                      <a:pt x="1015" y="416"/>
                    </a:lnTo>
                    <a:lnTo>
                      <a:pt x="1021" y="422"/>
                    </a:lnTo>
                    <a:lnTo>
                      <a:pt x="1021" y="422"/>
                    </a:lnTo>
                    <a:lnTo>
                      <a:pt x="1021" y="426"/>
                    </a:lnTo>
                    <a:lnTo>
                      <a:pt x="1019" y="432"/>
                    </a:lnTo>
                    <a:lnTo>
                      <a:pt x="1019" y="432"/>
                    </a:lnTo>
                    <a:lnTo>
                      <a:pt x="1015" y="434"/>
                    </a:lnTo>
                    <a:lnTo>
                      <a:pt x="1010" y="434"/>
                    </a:lnTo>
                    <a:lnTo>
                      <a:pt x="1010" y="434"/>
                    </a:lnTo>
                    <a:lnTo>
                      <a:pt x="1004" y="434"/>
                    </a:lnTo>
                    <a:lnTo>
                      <a:pt x="1000" y="432"/>
                    </a:lnTo>
                    <a:lnTo>
                      <a:pt x="1000" y="432"/>
                    </a:lnTo>
                    <a:lnTo>
                      <a:pt x="996" y="428"/>
                    </a:lnTo>
                    <a:lnTo>
                      <a:pt x="992" y="426"/>
                    </a:lnTo>
                    <a:lnTo>
                      <a:pt x="992" y="426"/>
                    </a:lnTo>
                    <a:lnTo>
                      <a:pt x="988" y="426"/>
                    </a:lnTo>
                    <a:lnTo>
                      <a:pt x="984" y="426"/>
                    </a:lnTo>
                    <a:lnTo>
                      <a:pt x="978" y="426"/>
                    </a:lnTo>
                    <a:lnTo>
                      <a:pt x="978" y="426"/>
                    </a:lnTo>
                    <a:lnTo>
                      <a:pt x="974" y="424"/>
                    </a:lnTo>
                    <a:lnTo>
                      <a:pt x="970" y="418"/>
                    </a:lnTo>
                    <a:lnTo>
                      <a:pt x="970" y="418"/>
                    </a:lnTo>
                    <a:lnTo>
                      <a:pt x="966" y="414"/>
                    </a:lnTo>
                    <a:lnTo>
                      <a:pt x="962" y="412"/>
                    </a:lnTo>
                    <a:lnTo>
                      <a:pt x="958" y="412"/>
                    </a:lnTo>
                    <a:lnTo>
                      <a:pt x="958" y="412"/>
                    </a:lnTo>
                    <a:lnTo>
                      <a:pt x="954" y="414"/>
                    </a:lnTo>
                    <a:lnTo>
                      <a:pt x="950" y="418"/>
                    </a:lnTo>
                    <a:lnTo>
                      <a:pt x="950" y="418"/>
                    </a:lnTo>
                    <a:lnTo>
                      <a:pt x="950" y="420"/>
                    </a:lnTo>
                    <a:lnTo>
                      <a:pt x="950" y="422"/>
                    </a:lnTo>
                    <a:lnTo>
                      <a:pt x="954" y="428"/>
                    </a:lnTo>
                    <a:lnTo>
                      <a:pt x="954" y="428"/>
                    </a:lnTo>
                    <a:lnTo>
                      <a:pt x="958" y="430"/>
                    </a:lnTo>
                    <a:lnTo>
                      <a:pt x="966" y="434"/>
                    </a:lnTo>
                    <a:lnTo>
                      <a:pt x="966" y="434"/>
                    </a:lnTo>
                    <a:lnTo>
                      <a:pt x="970" y="438"/>
                    </a:lnTo>
                    <a:lnTo>
                      <a:pt x="974" y="438"/>
                    </a:lnTo>
                    <a:lnTo>
                      <a:pt x="974" y="438"/>
                    </a:lnTo>
                    <a:lnTo>
                      <a:pt x="978" y="440"/>
                    </a:lnTo>
                    <a:lnTo>
                      <a:pt x="978" y="442"/>
                    </a:lnTo>
                    <a:lnTo>
                      <a:pt x="978" y="444"/>
                    </a:lnTo>
                    <a:lnTo>
                      <a:pt x="978" y="444"/>
                    </a:lnTo>
                    <a:lnTo>
                      <a:pt x="976" y="448"/>
                    </a:lnTo>
                    <a:lnTo>
                      <a:pt x="970" y="450"/>
                    </a:lnTo>
                    <a:lnTo>
                      <a:pt x="962" y="452"/>
                    </a:lnTo>
                    <a:lnTo>
                      <a:pt x="962" y="452"/>
                    </a:lnTo>
                    <a:lnTo>
                      <a:pt x="958" y="450"/>
                    </a:lnTo>
                    <a:lnTo>
                      <a:pt x="950" y="446"/>
                    </a:lnTo>
                    <a:lnTo>
                      <a:pt x="950" y="446"/>
                    </a:lnTo>
                    <a:lnTo>
                      <a:pt x="946" y="444"/>
                    </a:lnTo>
                    <a:lnTo>
                      <a:pt x="942" y="442"/>
                    </a:lnTo>
                    <a:lnTo>
                      <a:pt x="942" y="442"/>
                    </a:lnTo>
                    <a:lnTo>
                      <a:pt x="932" y="440"/>
                    </a:lnTo>
                    <a:lnTo>
                      <a:pt x="932" y="440"/>
                    </a:lnTo>
                    <a:lnTo>
                      <a:pt x="928" y="438"/>
                    </a:lnTo>
                    <a:lnTo>
                      <a:pt x="924" y="434"/>
                    </a:lnTo>
                    <a:lnTo>
                      <a:pt x="924" y="434"/>
                    </a:lnTo>
                    <a:lnTo>
                      <a:pt x="922" y="428"/>
                    </a:lnTo>
                    <a:lnTo>
                      <a:pt x="922" y="422"/>
                    </a:lnTo>
                    <a:lnTo>
                      <a:pt x="922" y="422"/>
                    </a:lnTo>
                    <a:lnTo>
                      <a:pt x="919" y="420"/>
                    </a:lnTo>
                    <a:lnTo>
                      <a:pt x="917" y="418"/>
                    </a:lnTo>
                    <a:lnTo>
                      <a:pt x="915" y="416"/>
                    </a:lnTo>
                    <a:lnTo>
                      <a:pt x="915" y="416"/>
                    </a:lnTo>
                    <a:lnTo>
                      <a:pt x="915" y="410"/>
                    </a:lnTo>
                    <a:lnTo>
                      <a:pt x="915" y="404"/>
                    </a:lnTo>
                    <a:lnTo>
                      <a:pt x="915" y="404"/>
                    </a:lnTo>
                    <a:lnTo>
                      <a:pt x="915" y="402"/>
                    </a:lnTo>
                    <a:lnTo>
                      <a:pt x="913" y="402"/>
                    </a:lnTo>
                    <a:lnTo>
                      <a:pt x="913" y="400"/>
                    </a:lnTo>
                    <a:lnTo>
                      <a:pt x="913" y="400"/>
                    </a:lnTo>
                    <a:lnTo>
                      <a:pt x="913" y="400"/>
                    </a:lnTo>
                    <a:lnTo>
                      <a:pt x="917" y="398"/>
                    </a:lnTo>
                    <a:lnTo>
                      <a:pt x="917" y="394"/>
                    </a:lnTo>
                    <a:lnTo>
                      <a:pt x="917" y="394"/>
                    </a:lnTo>
                    <a:lnTo>
                      <a:pt x="917" y="392"/>
                    </a:lnTo>
                    <a:lnTo>
                      <a:pt x="915" y="388"/>
                    </a:lnTo>
                    <a:lnTo>
                      <a:pt x="915" y="388"/>
                    </a:lnTo>
                    <a:lnTo>
                      <a:pt x="915" y="386"/>
                    </a:lnTo>
                    <a:lnTo>
                      <a:pt x="913" y="386"/>
                    </a:lnTo>
                    <a:lnTo>
                      <a:pt x="909" y="386"/>
                    </a:lnTo>
                    <a:lnTo>
                      <a:pt x="909" y="386"/>
                    </a:lnTo>
                    <a:lnTo>
                      <a:pt x="903" y="386"/>
                    </a:lnTo>
                    <a:lnTo>
                      <a:pt x="899" y="380"/>
                    </a:lnTo>
                    <a:lnTo>
                      <a:pt x="899" y="380"/>
                    </a:lnTo>
                    <a:lnTo>
                      <a:pt x="895" y="376"/>
                    </a:lnTo>
                    <a:lnTo>
                      <a:pt x="891" y="374"/>
                    </a:lnTo>
                    <a:lnTo>
                      <a:pt x="891" y="374"/>
                    </a:lnTo>
                    <a:lnTo>
                      <a:pt x="885" y="369"/>
                    </a:lnTo>
                    <a:lnTo>
                      <a:pt x="883" y="367"/>
                    </a:lnTo>
                    <a:lnTo>
                      <a:pt x="883" y="367"/>
                    </a:lnTo>
                    <a:lnTo>
                      <a:pt x="873" y="357"/>
                    </a:lnTo>
                    <a:lnTo>
                      <a:pt x="873" y="357"/>
                    </a:lnTo>
                    <a:lnTo>
                      <a:pt x="871" y="353"/>
                    </a:lnTo>
                    <a:lnTo>
                      <a:pt x="871" y="349"/>
                    </a:lnTo>
                    <a:lnTo>
                      <a:pt x="871" y="349"/>
                    </a:lnTo>
                    <a:lnTo>
                      <a:pt x="873" y="349"/>
                    </a:lnTo>
                    <a:lnTo>
                      <a:pt x="873" y="349"/>
                    </a:lnTo>
                    <a:lnTo>
                      <a:pt x="877" y="353"/>
                    </a:lnTo>
                    <a:lnTo>
                      <a:pt x="877" y="353"/>
                    </a:lnTo>
                    <a:lnTo>
                      <a:pt x="883" y="355"/>
                    </a:lnTo>
                    <a:lnTo>
                      <a:pt x="889" y="357"/>
                    </a:lnTo>
                    <a:lnTo>
                      <a:pt x="889" y="357"/>
                    </a:lnTo>
                    <a:lnTo>
                      <a:pt x="893" y="359"/>
                    </a:lnTo>
                    <a:lnTo>
                      <a:pt x="899" y="361"/>
                    </a:lnTo>
                    <a:lnTo>
                      <a:pt x="899" y="361"/>
                    </a:lnTo>
                    <a:lnTo>
                      <a:pt x="903" y="363"/>
                    </a:lnTo>
                    <a:lnTo>
                      <a:pt x="909" y="365"/>
                    </a:lnTo>
                    <a:lnTo>
                      <a:pt x="909" y="365"/>
                    </a:lnTo>
                    <a:lnTo>
                      <a:pt x="915" y="369"/>
                    </a:lnTo>
                    <a:lnTo>
                      <a:pt x="917" y="374"/>
                    </a:lnTo>
                    <a:lnTo>
                      <a:pt x="922" y="376"/>
                    </a:lnTo>
                    <a:lnTo>
                      <a:pt x="922" y="376"/>
                    </a:lnTo>
                    <a:lnTo>
                      <a:pt x="932" y="378"/>
                    </a:lnTo>
                    <a:lnTo>
                      <a:pt x="942" y="380"/>
                    </a:lnTo>
                    <a:lnTo>
                      <a:pt x="942" y="380"/>
                    </a:lnTo>
                    <a:lnTo>
                      <a:pt x="952" y="380"/>
                    </a:lnTo>
                    <a:lnTo>
                      <a:pt x="952" y="380"/>
                    </a:lnTo>
                    <a:lnTo>
                      <a:pt x="958" y="382"/>
                    </a:lnTo>
                    <a:lnTo>
                      <a:pt x="964" y="384"/>
                    </a:lnTo>
                    <a:lnTo>
                      <a:pt x="964" y="384"/>
                    </a:lnTo>
                    <a:lnTo>
                      <a:pt x="968" y="386"/>
                    </a:lnTo>
                    <a:lnTo>
                      <a:pt x="972" y="388"/>
                    </a:lnTo>
                    <a:lnTo>
                      <a:pt x="978" y="388"/>
                    </a:lnTo>
                    <a:lnTo>
                      <a:pt x="978" y="388"/>
                    </a:lnTo>
                    <a:lnTo>
                      <a:pt x="992" y="382"/>
                    </a:lnTo>
                    <a:lnTo>
                      <a:pt x="992" y="382"/>
                    </a:lnTo>
                    <a:lnTo>
                      <a:pt x="1000" y="380"/>
                    </a:lnTo>
                    <a:lnTo>
                      <a:pt x="1012" y="378"/>
                    </a:lnTo>
                    <a:lnTo>
                      <a:pt x="1012" y="378"/>
                    </a:lnTo>
                    <a:lnTo>
                      <a:pt x="1017" y="376"/>
                    </a:lnTo>
                    <a:lnTo>
                      <a:pt x="1019" y="374"/>
                    </a:lnTo>
                    <a:lnTo>
                      <a:pt x="1019" y="372"/>
                    </a:lnTo>
                    <a:lnTo>
                      <a:pt x="1021" y="369"/>
                    </a:lnTo>
                    <a:lnTo>
                      <a:pt x="1021" y="369"/>
                    </a:lnTo>
                    <a:lnTo>
                      <a:pt x="1027" y="365"/>
                    </a:lnTo>
                    <a:lnTo>
                      <a:pt x="1029" y="359"/>
                    </a:lnTo>
                    <a:lnTo>
                      <a:pt x="1029" y="359"/>
                    </a:lnTo>
                    <a:lnTo>
                      <a:pt x="1031" y="355"/>
                    </a:lnTo>
                    <a:lnTo>
                      <a:pt x="1031" y="349"/>
                    </a:lnTo>
                    <a:lnTo>
                      <a:pt x="1031" y="349"/>
                    </a:lnTo>
                    <a:lnTo>
                      <a:pt x="1029" y="347"/>
                    </a:lnTo>
                    <a:lnTo>
                      <a:pt x="1029" y="345"/>
                    </a:lnTo>
                    <a:lnTo>
                      <a:pt x="1025" y="343"/>
                    </a:lnTo>
                    <a:lnTo>
                      <a:pt x="1025" y="343"/>
                    </a:lnTo>
                    <a:lnTo>
                      <a:pt x="1021" y="341"/>
                    </a:lnTo>
                    <a:lnTo>
                      <a:pt x="1019" y="337"/>
                    </a:lnTo>
                    <a:lnTo>
                      <a:pt x="1019" y="337"/>
                    </a:lnTo>
                    <a:lnTo>
                      <a:pt x="1012" y="333"/>
                    </a:lnTo>
                    <a:lnTo>
                      <a:pt x="1012" y="333"/>
                    </a:lnTo>
                    <a:lnTo>
                      <a:pt x="1006" y="331"/>
                    </a:lnTo>
                    <a:lnTo>
                      <a:pt x="1000" y="329"/>
                    </a:lnTo>
                    <a:lnTo>
                      <a:pt x="1000" y="329"/>
                    </a:lnTo>
                    <a:lnTo>
                      <a:pt x="994" y="325"/>
                    </a:lnTo>
                    <a:lnTo>
                      <a:pt x="988" y="321"/>
                    </a:lnTo>
                    <a:lnTo>
                      <a:pt x="988" y="321"/>
                    </a:lnTo>
                    <a:lnTo>
                      <a:pt x="982" y="317"/>
                    </a:lnTo>
                    <a:lnTo>
                      <a:pt x="980" y="315"/>
                    </a:lnTo>
                    <a:lnTo>
                      <a:pt x="980" y="315"/>
                    </a:lnTo>
                    <a:lnTo>
                      <a:pt x="976" y="313"/>
                    </a:lnTo>
                    <a:lnTo>
                      <a:pt x="968" y="311"/>
                    </a:lnTo>
                    <a:lnTo>
                      <a:pt x="968" y="311"/>
                    </a:lnTo>
                    <a:lnTo>
                      <a:pt x="962" y="309"/>
                    </a:lnTo>
                    <a:lnTo>
                      <a:pt x="958" y="305"/>
                    </a:lnTo>
                    <a:lnTo>
                      <a:pt x="958" y="305"/>
                    </a:lnTo>
                    <a:lnTo>
                      <a:pt x="952" y="303"/>
                    </a:lnTo>
                    <a:lnTo>
                      <a:pt x="948" y="301"/>
                    </a:lnTo>
                    <a:lnTo>
                      <a:pt x="948" y="301"/>
                    </a:lnTo>
                    <a:lnTo>
                      <a:pt x="930" y="295"/>
                    </a:lnTo>
                    <a:lnTo>
                      <a:pt x="913" y="291"/>
                    </a:lnTo>
                    <a:lnTo>
                      <a:pt x="913" y="291"/>
                    </a:lnTo>
                    <a:lnTo>
                      <a:pt x="903" y="291"/>
                    </a:lnTo>
                    <a:lnTo>
                      <a:pt x="903" y="291"/>
                    </a:lnTo>
                    <a:lnTo>
                      <a:pt x="899" y="297"/>
                    </a:lnTo>
                    <a:lnTo>
                      <a:pt x="899" y="297"/>
                    </a:lnTo>
                    <a:lnTo>
                      <a:pt x="895" y="299"/>
                    </a:lnTo>
                    <a:lnTo>
                      <a:pt x="891" y="299"/>
                    </a:lnTo>
                    <a:lnTo>
                      <a:pt x="891" y="299"/>
                    </a:lnTo>
                    <a:lnTo>
                      <a:pt x="889" y="299"/>
                    </a:lnTo>
                    <a:lnTo>
                      <a:pt x="885" y="297"/>
                    </a:lnTo>
                    <a:lnTo>
                      <a:pt x="885" y="297"/>
                    </a:lnTo>
                    <a:lnTo>
                      <a:pt x="883" y="295"/>
                    </a:lnTo>
                    <a:lnTo>
                      <a:pt x="885" y="295"/>
                    </a:lnTo>
                    <a:lnTo>
                      <a:pt x="887" y="293"/>
                    </a:lnTo>
                    <a:lnTo>
                      <a:pt x="887" y="293"/>
                    </a:lnTo>
                    <a:lnTo>
                      <a:pt x="891" y="289"/>
                    </a:lnTo>
                    <a:lnTo>
                      <a:pt x="891" y="289"/>
                    </a:lnTo>
                    <a:lnTo>
                      <a:pt x="891" y="289"/>
                    </a:lnTo>
                    <a:lnTo>
                      <a:pt x="889" y="289"/>
                    </a:lnTo>
                    <a:lnTo>
                      <a:pt x="885" y="285"/>
                    </a:lnTo>
                    <a:lnTo>
                      <a:pt x="885" y="285"/>
                    </a:lnTo>
                    <a:lnTo>
                      <a:pt x="883" y="285"/>
                    </a:lnTo>
                    <a:lnTo>
                      <a:pt x="883" y="281"/>
                    </a:lnTo>
                    <a:lnTo>
                      <a:pt x="883" y="281"/>
                    </a:lnTo>
                    <a:lnTo>
                      <a:pt x="879" y="272"/>
                    </a:lnTo>
                    <a:lnTo>
                      <a:pt x="879" y="272"/>
                    </a:lnTo>
                    <a:lnTo>
                      <a:pt x="875" y="274"/>
                    </a:lnTo>
                    <a:lnTo>
                      <a:pt x="871" y="277"/>
                    </a:lnTo>
                    <a:lnTo>
                      <a:pt x="871" y="277"/>
                    </a:lnTo>
                    <a:lnTo>
                      <a:pt x="867" y="277"/>
                    </a:lnTo>
                    <a:lnTo>
                      <a:pt x="867" y="277"/>
                    </a:lnTo>
                    <a:lnTo>
                      <a:pt x="861" y="279"/>
                    </a:lnTo>
                    <a:lnTo>
                      <a:pt x="861" y="279"/>
                    </a:lnTo>
                    <a:lnTo>
                      <a:pt x="857" y="279"/>
                    </a:lnTo>
                    <a:lnTo>
                      <a:pt x="853" y="277"/>
                    </a:lnTo>
                    <a:lnTo>
                      <a:pt x="853" y="277"/>
                    </a:lnTo>
                    <a:lnTo>
                      <a:pt x="851" y="274"/>
                    </a:lnTo>
                    <a:lnTo>
                      <a:pt x="851" y="274"/>
                    </a:lnTo>
                    <a:lnTo>
                      <a:pt x="851" y="274"/>
                    </a:lnTo>
                    <a:lnTo>
                      <a:pt x="843" y="274"/>
                    </a:lnTo>
                    <a:lnTo>
                      <a:pt x="843" y="274"/>
                    </a:lnTo>
                    <a:lnTo>
                      <a:pt x="837" y="274"/>
                    </a:lnTo>
                    <a:lnTo>
                      <a:pt x="833" y="274"/>
                    </a:lnTo>
                    <a:lnTo>
                      <a:pt x="833" y="274"/>
                    </a:lnTo>
                    <a:lnTo>
                      <a:pt x="833" y="277"/>
                    </a:lnTo>
                    <a:lnTo>
                      <a:pt x="831" y="277"/>
                    </a:lnTo>
                    <a:lnTo>
                      <a:pt x="831" y="277"/>
                    </a:lnTo>
                    <a:lnTo>
                      <a:pt x="829" y="274"/>
                    </a:lnTo>
                    <a:lnTo>
                      <a:pt x="826" y="272"/>
                    </a:lnTo>
                    <a:lnTo>
                      <a:pt x="826" y="272"/>
                    </a:lnTo>
                    <a:lnTo>
                      <a:pt x="824" y="270"/>
                    </a:lnTo>
                    <a:lnTo>
                      <a:pt x="824" y="268"/>
                    </a:lnTo>
                    <a:lnTo>
                      <a:pt x="824" y="268"/>
                    </a:lnTo>
                    <a:lnTo>
                      <a:pt x="824" y="266"/>
                    </a:lnTo>
                    <a:lnTo>
                      <a:pt x="822" y="264"/>
                    </a:lnTo>
                    <a:lnTo>
                      <a:pt x="822" y="264"/>
                    </a:lnTo>
                    <a:lnTo>
                      <a:pt x="822" y="264"/>
                    </a:lnTo>
                    <a:lnTo>
                      <a:pt x="814" y="264"/>
                    </a:lnTo>
                    <a:lnTo>
                      <a:pt x="810" y="264"/>
                    </a:lnTo>
                    <a:lnTo>
                      <a:pt x="810" y="264"/>
                    </a:lnTo>
                    <a:lnTo>
                      <a:pt x="820" y="262"/>
                    </a:lnTo>
                    <a:lnTo>
                      <a:pt x="833" y="262"/>
                    </a:lnTo>
                    <a:lnTo>
                      <a:pt x="837" y="264"/>
                    </a:lnTo>
                    <a:lnTo>
                      <a:pt x="837" y="264"/>
                    </a:lnTo>
                    <a:lnTo>
                      <a:pt x="845" y="262"/>
                    </a:lnTo>
                    <a:lnTo>
                      <a:pt x="851" y="260"/>
                    </a:lnTo>
                    <a:lnTo>
                      <a:pt x="851" y="260"/>
                    </a:lnTo>
                    <a:lnTo>
                      <a:pt x="849" y="258"/>
                    </a:lnTo>
                    <a:lnTo>
                      <a:pt x="845" y="254"/>
                    </a:lnTo>
                    <a:lnTo>
                      <a:pt x="841" y="252"/>
                    </a:lnTo>
                    <a:lnTo>
                      <a:pt x="841" y="252"/>
                    </a:lnTo>
                    <a:lnTo>
                      <a:pt x="831" y="244"/>
                    </a:lnTo>
                    <a:lnTo>
                      <a:pt x="831" y="244"/>
                    </a:lnTo>
                    <a:lnTo>
                      <a:pt x="826" y="240"/>
                    </a:lnTo>
                    <a:lnTo>
                      <a:pt x="822" y="240"/>
                    </a:lnTo>
                    <a:lnTo>
                      <a:pt x="822" y="240"/>
                    </a:lnTo>
                    <a:lnTo>
                      <a:pt x="818" y="242"/>
                    </a:lnTo>
                    <a:lnTo>
                      <a:pt x="814" y="244"/>
                    </a:lnTo>
                    <a:lnTo>
                      <a:pt x="814" y="244"/>
                    </a:lnTo>
                    <a:lnTo>
                      <a:pt x="810" y="250"/>
                    </a:lnTo>
                    <a:lnTo>
                      <a:pt x="806" y="252"/>
                    </a:lnTo>
                    <a:lnTo>
                      <a:pt x="806" y="252"/>
                    </a:lnTo>
                    <a:lnTo>
                      <a:pt x="802" y="252"/>
                    </a:lnTo>
                    <a:lnTo>
                      <a:pt x="800" y="250"/>
                    </a:lnTo>
                    <a:lnTo>
                      <a:pt x="800" y="250"/>
                    </a:lnTo>
                    <a:lnTo>
                      <a:pt x="798" y="246"/>
                    </a:lnTo>
                    <a:lnTo>
                      <a:pt x="798" y="244"/>
                    </a:lnTo>
                    <a:lnTo>
                      <a:pt x="800" y="238"/>
                    </a:lnTo>
                    <a:lnTo>
                      <a:pt x="800" y="238"/>
                    </a:lnTo>
                    <a:lnTo>
                      <a:pt x="804" y="240"/>
                    </a:lnTo>
                    <a:lnTo>
                      <a:pt x="806" y="240"/>
                    </a:lnTo>
                    <a:lnTo>
                      <a:pt x="808" y="236"/>
                    </a:lnTo>
                    <a:lnTo>
                      <a:pt x="808" y="236"/>
                    </a:lnTo>
                    <a:lnTo>
                      <a:pt x="806" y="234"/>
                    </a:lnTo>
                    <a:lnTo>
                      <a:pt x="804" y="232"/>
                    </a:lnTo>
                    <a:lnTo>
                      <a:pt x="796" y="232"/>
                    </a:lnTo>
                    <a:lnTo>
                      <a:pt x="788" y="236"/>
                    </a:lnTo>
                    <a:lnTo>
                      <a:pt x="788" y="236"/>
                    </a:lnTo>
                    <a:lnTo>
                      <a:pt x="786" y="238"/>
                    </a:lnTo>
                    <a:lnTo>
                      <a:pt x="786" y="238"/>
                    </a:lnTo>
                    <a:lnTo>
                      <a:pt x="786" y="238"/>
                    </a:lnTo>
                    <a:lnTo>
                      <a:pt x="788" y="240"/>
                    </a:lnTo>
                    <a:lnTo>
                      <a:pt x="788" y="242"/>
                    </a:lnTo>
                    <a:lnTo>
                      <a:pt x="788" y="242"/>
                    </a:lnTo>
                    <a:lnTo>
                      <a:pt x="788" y="242"/>
                    </a:lnTo>
                    <a:lnTo>
                      <a:pt x="782" y="246"/>
                    </a:lnTo>
                    <a:lnTo>
                      <a:pt x="782" y="246"/>
                    </a:lnTo>
                    <a:lnTo>
                      <a:pt x="782" y="250"/>
                    </a:lnTo>
                    <a:lnTo>
                      <a:pt x="780" y="252"/>
                    </a:lnTo>
                    <a:lnTo>
                      <a:pt x="780" y="252"/>
                    </a:lnTo>
                    <a:lnTo>
                      <a:pt x="780" y="252"/>
                    </a:lnTo>
                    <a:lnTo>
                      <a:pt x="774" y="254"/>
                    </a:lnTo>
                    <a:lnTo>
                      <a:pt x="772" y="252"/>
                    </a:lnTo>
                    <a:lnTo>
                      <a:pt x="772" y="252"/>
                    </a:lnTo>
                    <a:lnTo>
                      <a:pt x="772" y="246"/>
                    </a:lnTo>
                    <a:lnTo>
                      <a:pt x="774" y="240"/>
                    </a:lnTo>
                    <a:lnTo>
                      <a:pt x="774" y="240"/>
                    </a:lnTo>
                    <a:lnTo>
                      <a:pt x="768" y="244"/>
                    </a:lnTo>
                    <a:lnTo>
                      <a:pt x="764" y="248"/>
                    </a:lnTo>
                    <a:lnTo>
                      <a:pt x="764" y="248"/>
                    </a:lnTo>
                    <a:lnTo>
                      <a:pt x="762" y="252"/>
                    </a:lnTo>
                    <a:lnTo>
                      <a:pt x="758" y="256"/>
                    </a:lnTo>
                    <a:lnTo>
                      <a:pt x="758" y="256"/>
                    </a:lnTo>
                    <a:lnTo>
                      <a:pt x="748" y="260"/>
                    </a:lnTo>
                    <a:lnTo>
                      <a:pt x="746" y="262"/>
                    </a:lnTo>
                    <a:lnTo>
                      <a:pt x="744" y="262"/>
                    </a:lnTo>
                    <a:lnTo>
                      <a:pt x="744" y="262"/>
                    </a:lnTo>
                    <a:lnTo>
                      <a:pt x="744" y="258"/>
                    </a:lnTo>
                    <a:lnTo>
                      <a:pt x="744" y="256"/>
                    </a:lnTo>
                    <a:lnTo>
                      <a:pt x="744" y="256"/>
                    </a:lnTo>
                    <a:lnTo>
                      <a:pt x="752" y="248"/>
                    </a:lnTo>
                    <a:lnTo>
                      <a:pt x="752" y="248"/>
                    </a:lnTo>
                    <a:lnTo>
                      <a:pt x="762" y="236"/>
                    </a:lnTo>
                    <a:lnTo>
                      <a:pt x="762" y="236"/>
                    </a:lnTo>
                    <a:lnTo>
                      <a:pt x="762" y="232"/>
                    </a:lnTo>
                    <a:lnTo>
                      <a:pt x="762" y="230"/>
                    </a:lnTo>
                    <a:lnTo>
                      <a:pt x="762" y="230"/>
                    </a:lnTo>
                    <a:lnTo>
                      <a:pt x="762" y="230"/>
                    </a:lnTo>
                    <a:lnTo>
                      <a:pt x="756" y="232"/>
                    </a:lnTo>
                    <a:lnTo>
                      <a:pt x="752" y="234"/>
                    </a:lnTo>
                    <a:lnTo>
                      <a:pt x="752" y="234"/>
                    </a:lnTo>
                    <a:lnTo>
                      <a:pt x="748" y="236"/>
                    </a:lnTo>
                    <a:lnTo>
                      <a:pt x="744" y="240"/>
                    </a:lnTo>
                    <a:lnTo>
                      <a:pt x="744" y="240"/>
                    </a:lnTo>
                    <a:lnTo>
                      <a:pt x="740" y="240"/>
                    </a:lnTo>
                    <a:lnTo>
                      <a:pt x="736" y="240"/>
                    </a:lnTo>
                    <a:lnTo>
                      <a:pt x="736" y="240"/>
                    </a:lnTo>
                    <a:lnTo>
                      <a:pt x="734" y="240"/>
                    </a:lnTo>
                    <a:lnTo>
                      <a:pt x="731" y="242"/>
                    </a:lnTo>
                    <a:lnTo>
                      <a:pt x="731" y="242"/>
                    </a:lnTo>
                    <a:lnTo>
                      <a:pt x="729" y="244"/>
                    </a:lnTo>
                    <a:lnTo>
                      <a:pt x="725" y="246"/>
                    </a:lnTo>
                    <a:lnTo>
                      <a:pt x="725" y="246"/>
                    </a:lnTo>
                    <a:lnTo>
                      <a:pt x="713" y="246"/>
                    </a:lnTo>
                    <a:lnTo>
                      <a:pt x="713" y="246"/>
                    </a:lnTo>
                    <a:lnTo>
                      <a:pt x="713" y="248"/>
                    </a:lnTo>
                    <a:lnTo>
                      <a:pt x="715" y="250"/>
                    </a:lnTo>
                    <a:lnTo>
                      <a:pt x="717" y="252"/>
                    </a:lnTo>
                    <a:lnTo>
                      <a:pt x="717" y="256"/>
                    </a:lnTo>
                    <a:lnTo>
                      <a:pt x="717" y="256"/>
                    </a:lnTo>
                    <a:lnTo>
                      <a:pt x="717" y="258"/>
                    </a:lnTo>
                    <a:lnTo>
                      <a:pt x="717" y="260"/>
                    </a:lnTo>
                    <a:lnTo>
                      <a:pt x="719" y="264"/>
                    </a:lnTo>
                    <a:lnTo>
                      <a:pt x="719" y="264"/>
                    </a:lnTo>
                    <a:lnTo>
                      <a:pt x="717" y="266"/>
                    </a:lnTo>
                    <a:lnTo>
                      <a:pt x="715" y="266"/>
                    </a:lnTo>
                    <a:lnTo>
                      <a:pt x="715" y="266"/>
                    </a:lnTo>
                    <a:lnTo>
                      <a:pt x="713" y="266"/>
                    </a:lnTo>
                    <a:lnTo>
                      <a:pt x="709" y="266"/>
                    </a:lnTo>
                    <a:lnTo>
                      <a:pt x="709" y="266"/>
                    </a:lnTo>
                    <a:lnTo>
                      <a:pt x="691" y="264"/>
                    </a:lnTo>
                    <a:lnTo>
                      <a:pt x="691" y="264"/>
                    </a:lnTo>
                    <a:lnTo>
                      <a:pt x="689" y="262"/>
                    </a:lnTo>
                    <a:lnTo>
                      <a:pt x="687" y="260"/>
                    </a:lnTo>
                    <a:lnTo>
                      <a:pt x="687" y="260"/>
                    </a:lnTo>
                    <a:lnTo>
                      <a:pt x="687" y="260"/>
                    </a:lnTo>
                    <a:lnTo>
                      <a:pt x="685" y="264"/>
                    </a:lnTo>
                    <a:lnTo>
                      <a:pt x="681" y="268"/>
                    </a:lnTo>
                    <a:lnTo>
                      <a:pt x="681" y="268"/>
                    </a:lnTo>
                    <a:lnTo>
                      <a:pt x="673" y="274"/>
                    </a:lnTo>
                    <a:lnTo>
                      <a:pt x="673" y="274"/>
                    </a:lnTo>
                    <a:lnTo>
                      <a:pt x="669" y="279"/>
                    </a:lnTo>
                    <a:lnTo>
                      <a:pt x="669" y="281"/>
                    </a:lnTo>
                    <a:lnTo>
                      <a:pt x="669" y="281"/>
                    </a:lnTo>
                    <a:lnTo>
                      <a:pt x="667" y="283"/>
                    </a:lnTo>
                    <a:lnTo>
                      <a:pt x="663" y="281"/>
                    </a:lnTo>
                    <a:lnTo>
                      <a:pt x="659" y="277"/>
                    </a:lnTo>
                    <a:lnTo>
                      <a:pt x="659" y="277"/>
                    </a:lnTo>
                    <a:lnTo>
                      <a:pt x="653" y="274"/>
                    </a:lnTo>
                    <a:lnTo>
                      <a:pt x="653" y="274"/>
                    </a:lnTo>
                    <a:lnTo>
                      <a:pt x="651" y="274"/>
                    </a:lnTo>
                    <a:lnTo>
                      <a:pt x="649" y="272"/>
                    </a:lnTo>
                    <a:lnTo>
                      <a:pt x="647" y="268"/>
                    </a:lnTo>
                    <a:lnTo>
                      <a:pt x="647" y="268"/>
                    </a:lnTo>
                    <a:lnTo>
                      <a:pt x="645" y="264"/>
                    </a:lnTo>
                    <a:lnTo>
                      <a:pt x="641" y="264"/>
                    </a:lnTo>
                    <a:lnTo>
                      <a:pt x="641" y="264"/>
                    </a:lnTo>
                    <a:lnTo>
                      <a:pt x="634" y="270"/>
                    </a:lnTo>
                    <a:lnTo>
                      <a:pt x="634" y="270"/>
                    </a:lnTo>
                    <a:lnTo>
                      <a:pt x="628" y="279"/>
                    </a:lnTo>
                    <a:lnTo>
                      <a:pt x="628" y="279"/>
                    </a:lnTo>
                    <a:lnTo>
                      <a:pt x="628" y="283"/>
                    </a:lnTo>
                    <a:lnTo>
                      <a:pt x="626" y="285"/>
                    </a:lnTo>
                    <a:lnTo>
                      <a:pt x="626" y="285"/>
                    </a:lnTo>
                    <a:lnTo>
                      <a:pt x="622" y="289"/>
                    </a:lnTo>
                    <a:lnTo>
                      <a:pt x="620" y="289"/>
                    </a:lnTo>
                    <a:lnTo>
                      <a:pt x="616" y="289"/>
                    </a:lnTo>
                    <a:lnTo>
                      <a:pt x="616" y="289"/>
                    </a:lnTo>
                    <a:lnTo>
                      <a:pt x="614" y="285"/>
                    </a:lnTo>
                    <a:lnTo>
                      <a:pt x="612" y="283"/>
                    </a:lnTo>
                    <a:lnTo>
                      <a:pt x="610" y="285"/>
                    </a:lnTo>
                    <a:lnTo>
                      <a:pt x="610" y="285"/>
                    </a:lnTo>
                    <a:lnTo>
                      <a:pt x="606" y="289"/>
                    </a:lnTo>
                    <a:lnTo>
                      <a:pt x="604" y="291"/>
                    </a:lnTo>
                    <a:lnTo>
                      <a:pt x="604" y="291"/>
                    </a:lnTo>
                    <a:lnTo>
                      <a:pt x="616" y="295"/>
                    </a:lnTo>
                    <a:lnTo>
                      <a:pt x="616" y="295"/>
                    </a:lnTo>
                    <a:lnTo>
                      <a:pt x="616" y="297"/>
                    </a:lnTo>
                    <a:lnTo>
                      <a:pt x="616" y="297"/>
                    </a:lnTo>
                    <a:lnTo>
                      <a:pt x="616" y="299"/>
                    </a:lnTo>
                    <a:lnTo>
                      <a:pt x="616" y="299"/>
                    </a:lnTo>
                    <a:lnTo>
                      <a:pt x="612" y="303"/>
                    </a:lnTo>
                    <a:lnTo>
                      <a:pt x="608" y="305"/>
                    </a:lnTo>
                    <a:lnTo>
                      <a:pt x="608" y="305"/>
                    </a:lnTo>
                    <a:lnTo>
                      <a:pt x="600" y="307"/>
                    </a:lnTo>
                    <a:lnTo>
                      <a:pt x="600" y="307"/>
                    </a:lnTo>
                    <a:lnTo>
                      <a:pt x="598" y="305"/>
                    </a:lnTo>
                    <a:lnTo>
                      <a:pt x="592" y="303"/>
                    </a:lnTo>
                    <a:lnTo>
                      <a:pt x="592" y="303"/>
                    </a:lnTo>
                    <a:lnTo>
                      <a:pt x="584" y="301"/>
                    </a:lnTo>
                    <a:lnTo>
                      <a:pt x="580" y="301"/>
                    </a:lnTo>
                    <a:lnTo>
                      <a:pt x="580" y="301"/>
                    </a:lnTo>
                    <a:lnTo>
                      <a:pt x="576" y="305"/>
                    </a:lnTo>
                    <a:lnTo>
                      <a:pt x="572" y="307"/>
                    </a:lnTo>
                    <a:lnTo>
                      <a:pt x="568" y="309"/>
                    </a:lnTo>
                    <a:lnTo>
                      <a:pt x="570" y="311"/>
                    </a:lnTo>
                    <a:lnTo>
                      <a:pt x="570" y="311"/>
                    </a:lnTo>
                    <a:lnTo>
                      <a:pt x="576" y="313"/>
                    </a:lnTo>
                    <a:lnTo>
                      <a:pt x="582" y="311"/>
                    </a:lnTo>
                    <a:lnTo>
                      <a:pt x="582" y="311"/>
                    </a:lnTo>
                    <a:lnTo>
                      <a:pt x="592" y="311"/>
                    </a:lnTo>
                    <a:lnTo>
                      <a:pt x="600" y="311"/>
                    </a:lnTo>
                    <a:lnTo>
                      <a:pt x="600" y="311"/>
                    </a:lnTo>
                    <a:lnTo>
                      <a:pt x="600" y="315"/>
                    </a:lnTo>
                    <a:lnTo>
                      <a:pt x="602" y="317"/>
                    </a:lnTo>
                    <a:lnTo>
                      <a:pt x="600" y="319"/>
                    </a:lnTo>
                    <a:lnTo>
                      <a:pt x="600" y="319"/>
                    </a:lnTo>
                    <a:lnTo>
                      <a:pt x="598" y="321"/>
                    </a:lnTo>
                    <a:lnTo>
                      <a:pt x="594" y="321"/>
                    </a:lnTo>
                    <a:lnTo>
                      <a:pt x="594" y="321"/>
                    </a:lnTo>
                    <a:lnTo>
                      <a:pt x="590" y="323"/>
                    </a:lnTo>
                    <a:lnTo>
                      <a:pt x="584" y="325"/>
                    </a:lnTo>
                    <a:lnTo>
                      <a:pt x="584" y="325"/>
                    </a:lnTo>
                    <a:lnTo>
                      <a:pt x="576" y="327"/>
                    </a:lnTo>
                    <a:lnTo>
                      <a:pt x="574" y="327"/>
                    </a:lnTo>
                    <a:lnTo>
                      <a:pt x="574" y="327"/>
                    </a:lnTo>
                    <a:lnTo>
                      <a:pt x="572" y="337"/>
                    </a:lnTo>
                    <a:lnTo>
                      <a:pt x="572" y="337"/>
                    </a:lnTo>
                    <a:lnTo>
                      <a:pt x="576" y="339"/>
                    </a:lnTo>
                    <a:lnTo>
                      <a:pt x="578" y="339"/>
                    </a:lnTo>
                    <a:lnTo>
                      <a:pt x="576" y="341"/>
                    </a:lnTo>
                    <a:lnTo>
                      <a:pt x="576" y="341"/>
                    </a:lnTo>
                    <a:lnTo>
                      <a:pt x="568" y="345"/>
                    </a:lnTo>
                    <a:lnTo>
                      <a:pt x="562" y="347"/>
                    </a:lnTo>
                    <a:lnTo>
                      <a:pt x="562" y="347"/>
                    </a:lnTo>
                    <a:lnTo>
                      <a:pt x="558" y="349"/>
                    </a:lnTo>
                    <a:lnTo>
                      <a:pt x="556" y="355"/>
                    </a:lnTo>
                    <a:lnTo>
                      <a:pt x="556" y="355"/>
                    </a:lnTo>
                    <a:lnTo>
                      <a:pt x="550" y="361"/>
                    </a:lnTo>
                    <a:lnTo>
                      <a:pt x="543" y="367"/>
                    </a:lnTo>
                    <a:lnTo>
                      <a:pt x="543" y="367"/>
                    </a:lnTo>
                    <a:lnTo>
                      <a:pt x="537" y="369"/>
                    </a:lnTo>
                    <a:lnTo>
                      <a:pt x="535" y="369"/>
                    </a:lnTo>
                    <a:lnTo>
                      <a:pt x="535" y="372"/>
                    </a:lnTo>
                    <a:lnTo>
                      <a:pt x="535" y="372"/>
                    </a:lnTo>
                    <a:lnTo>
                      <a:pt x="537" y="376"/>
                    </a:lnTo>
                    <a:lnTo>
                      <a:pt x="537" y="378"/>
                    </a:lnTo>
                    <a:lnTo>
                      <a:pt x="537" y="380"/>
                    </a:lnTo>
                    <a:lnTo>
                      <a:pt x="537" y="380"/>
                    </a:lnTo>
                    <a:lnTo>
                      <a:pt x="529" y="388"/>
                    </a:lnTo>
                    <a:lnTo>
                      <a:pt x="527" y="394"/>
                    </a:lnTo>
                    <a:lnTo>
                      <a:pt x="527" y="394"/>
                    </a:lnTo>
                    <a:lnTo>
                      <a:pt x="527" y="398"/>
                    </a:lnTo>
                    <a:lnTo>
                      <a:pt x="525" y="400"/>
                    </a:lnTo>
                    <a:lnTo>
                      <a:pt x="523" y="402"/>
                    </a:lnTo>
                    <a:lnTo>
                      <a:pt x="523" y="402"/>
                    </a:lnTo>
                    <a:lnTo>
                      <a:pt x="517" y="414"/>
                    </a:lnTo>
                    <a:lnTo>
                      <a:pt x="517" y="414"/>
                    </a:lnTo>
                    <a:lnTo>
                      <a:pt x="515" y="418"/>
                    </a:lnTo>
                    <a:lnTo>
                      <a:pt x="511" y="420"/>
                    </a:lnTo>
                    <a:lnTo>
                      <a:pt x="511" y="420"/>
                    </a:lnTo>
                    <a:lnTo>
                      <a:pt x="509" y="422"/>
                    </a:lnTo>
                    <a:lnTo>
                      <a:pt x="505" y="422"/>
                    </a:lnTo>
                    <a:lnTo>
                      <a:pt x="505" y="422"/>
                    </a:lnTo>
                    <a:lnTo>
                      <a:pt x="497" y="424"/>
                    </a:lnTo>
                    <a:lnTo>
                      <a:pt x="507" y="428"/>
                    </a:lnTo>
                    <a:lnTo>
                      <a:pt x="507" y="428"/>
                    </a:lnTo>
                    <a:lnTo>
                      <a:pt x="505" y="430"/>
                    </a:lnTo>
                    <a:lnTo>
                      <a:pt x="505" y="430"/>
                    </a:lnTo>
                    <a:lnTo>
                      <a:pt x="499" y="432"/>
                    </a:lnTo>
                    <a:lnTo>
                      <a:pt x="499" y="432"/>
                    </a:lnTo>
                    <a:lnTo>
                      <a:pt x="495" y="434"/>
                    </a:lnTo>
                    <a:lnTo>
                      <a:pt x="493" y="434"/>
                    </a:lnTo>
                    <a:lnTo>
                      <a:pt x="493" y="434"/>
                    </a:lnTo>
                    <a:lnTo>
                      <a:pt x="487" y="440"/>
                    </a:lnTo>
                    <a:lnTo>
                      <a:pt x="487" y="440"/>
                    </a:lnTo>
                    <a:lnTo>
                      <a:pt x="485" y="442"/>
                    </a:lnTo>
                    <a:lnTo>
                      <a:pt x="479" y="446"/>
                    </a:lnTo>
                    <a:lnTo>
                      <a:pt x="479" y="446"/>
                    </a:lnTo>
                    <a:lnTo>
                      <a:pt x="475" y="454"/>
                    </a:lnTo>
                    <a:lnTo>
                      <a:pt x="473" y="458"/>
                    </a:lnTo>
                    <a:lnTo>
                      <a:pt x="473" y="458"/>
                    </a:lnTo>
                    <a:lnTo>
                      <a:pt x="471" y="462"/>
                    </a:lnTo>
                    <a:lnTo>
                      <a:pt x="467" y="462"/>
                    </a:lnTo>
                    <a:lnTo>
                      <a:pt x="467" y="462"/>
                    </a:lnTo>
                    <a:lnTo>
                      <a:pt x="465" y="462"/>
                    </a:lnTo>
                    <a:lnTo>
                      <a:pt x="461" y="462"/>
                    </a:lnTo>
                    <a:lnTo>
                      <a:pt x="459" y="458"/>
                    </a:lnTo>
                    <a:lnTo>
                      <a:pt x="459" y="458"/>
                    </a:lnTo>
                    <a:lnTo>
                      <a:pt x="455" y="458"/>
                    </a:lnTo>
                    <a:lnTo>
                      <a:pt x="450" y="458"/>
                    </a:lnTo>
                    <a:lnTo>
                      <a:pt x="446" y="458"/>
                    </a:lnTo>
                    <a:lnTo>
                      <a:pt x="446" y="458"/>
                    </a:lnTo>
                    <a:lnTo>
                      <a:pt x="444" y="465"/>
                    </a:lnTo>
                    <a:lnTo>
                      <a:pt x="444" y="465"/>
                    </a:lnTo>
                    <a:lnTo>
                      <a:pt x="446" y="471"/>
                    </a:lnTo>
                    <a:lnTo>
                      <a:pt x="446" y="471"/>
                    </a:lnTo>
                    <a:lnTo>
                      <a:pt x="446" y="475"/>
                    </a:lnTo>
                    <a:lnTo>
                      <a:pt x="446" y="475"/>
                    </a:lnTo>
                    <a:lnTo>
                      <a:pt x="444" y="479"/>
                    </a:lnTo>
                    <a:lnTo>
                      <a:pt x="444" y="479"/>
                    </a:lnTo>
                    <a:lnTo>
                      <a:pt x="438" y="483"/>
                    </a:lnTo>
                    <a:lnTo>
                      <a:pt x="424" y="489"/>
                    </a:lnTo>
                    <a:lnTo>
                      <a:pt x="424" y="489"/>
                    </a:lnTo>
                    <a:lnTo>
                      <a:pt x="404" y="495"/>
                    </a:lnTo>
                    <a:lnTo>
                      <a:pt x="404" y="495"/>
                    </a:lnTo>
                    <a:lnTo>
                      <a:pt x="398" y="501"/>
                    </a:lnTo>
                    <a:lnTo>
                      <a:pt x="396" y="507"/>
                    </a:lnTo>
                    <a:lnTo>
                      <a:pt x="396" y="507"/>
                    </a:lnTo>
                    <a:lnTo>
                      <a:pt x="394" y="513"/>
                    </a:lnTo>
                    <a:lnTo>
                      <a:pt x="392" y="519"/>
                    </a:lnTo>
                    <a:lnTo>
                      <a:pt x="392" y="519"/>
                    </a:lnTo>
                    <a:lnTo>
                      <a:pt x="394" y="533"/>
                    </a:lnTo>
                    <a:lnTo>
                      <a:pt x="394" y="533"/>
                    </a:lnTo>
                    <a:lnTo>
                      <a:pt x="396" y="539"/>
                    </a:lnTo>
                    <a:lnTo>
                      <a:pt x="396" y="543"/>
                    </a:lnTo>
                    <a:lnTo>
                      <a:pt x="396" y="543"/>
                    </a:lnTo>
                    <a:lnTo>
                      <a:pt x="398" y="545"/>
                    </a:lnTo>
                    <a:lnTo>
                      <a:pt x="402" y="545"/>
                    </a:lnTo>
                    <a:lnTo>
                      <a:pt x="406" y="543"/>
                    </a:lnTo>
                    <a:lnTo>
                      <a:pt x="406" y="543"/>
                    </a:lnTo>
                    <a:lnTo>
                      <a:pt x="412" y="539"/>
                    </a:lnTo>
                    <a:lnTo>
                      <a:pt x="412" y="539"/>
                    </a:lnTo>
                    <a:lnTo>
                      <a:pt x="412" y="545"/>
                    </a:lnTo>
                    <a:lnTo>
                      <a:pt x="410" y="551"/>
                    </a:lnTo>
                    <a:lnTo>
                      <a:pt x="408" y="557"/>
                    </a:lnTo>
                    <a:lnTo>
                      <a:pt x="408" y="557"/>
                    </a:lnTo>
                    <a:lnTo>
                      <a:pt x="410" y="564"/>
                    </a:lnTo>
                    <a:lnTo>
                      <a:pt x="412" y="564"/>
                    </a:lnTo>
                    <a:lnTo>
                      <a:pt x="412" y="564"/>
                    </a:lnTo>
                    <a:lnTo>
                      <a:pt x="412" y="572"/>
                    </a:lnTo>
                    <a:lnTo>
                      <a:pt x="412" y="576"/>
                    </a:lnTo>
                    <a:lnTo>
                      <a:pt x="412" y="576"/>
                    </a:lnTo>
                    <a:lnTo>
                      <a:pt x="410" y="580"/>
                    </a:lnTo>
                    <a:lnTo>
                      <a:pt x="408" y="582"/>
                    </a:lnTo>
                    <a:lnTo>
                      <a:pt x="408" y="582"/>
                    </a:lnTo>
                    <a:lnTo>
                      <a:pt x="404" y="584"/>
                    </a:lnTo>
                    <a:lnTo>
                      <a:pt x="402" y="586"/>
                    </a:lnTo>
                    <a:lnTo>
                      <a:pt x="404" y="588"/>
                    </a:lnTo>
                    <a:lnTo>
                      <a:pt x="404" y="588"/>
                    </a:lnTo>
                    <a:lnTo>
                      <a:pt x="410" y="594"/>
                    </a:lnTo>
                    <a:lnTo>
                      <a:pt x="416" y="598"/>
                    </a:lnTo>
                    <a:lnTo>
                      <a:pt x="416" y="598"/>
                    </a:lnTo>
                    <a:lnTo>
                      <a:pt x="418" y="604"/>
                    </a:lnTo>
                    <a:lnTo>
                      <a:pt x="422" y="608"/>
                    </a:lnTo>
                    <a:lnTo>
                      <a:pt x="422" y="608"/>
                    </a:lnTo>
                    <a:lnTo>
                      <a:pt x="426" y="608"/>
                    </a:lnTo>
                    <a:lnTo>
                      <a:pt x="432" y="606"/>
                    </a:lnTo>
                    <a:lnTo>
                      <a:pt x="442" y="602"/>
                    </a:lnTo>
                    <a:lnTo>
                      <a:pt x="442" y="602"/>
                    </a:lnTo>
                    <a:lnTo>
                      <a:pt x="450" y="598"/>
                    </a:lnTo>
                    <a:lnTo>
                      <a:pt x="450" y="598"/>
                    </a:lnTo>
                    <a:lnTo>
                      <a:pt x="455" y="600"/>
                    </a:lnTo>
                    <a:lnTo>
                      <a:pt x="459" y="598"/>
                    </a:lnTo>
                    <a:lnTo>
                      <a:pt x="461" y="598"/>
                    </a:lnTo>
                    <a:lnTo>
                      <a:pt x="461" y="598"/>
                    </a:lnTo>
                    <a:lnTo>
                      <a:pt x="469" y="588"/>
                    </a:lnTo>
                    <a:lnTo>
                      <a:pt x="475" y="580"/>
                    </a:lnTo>
                    <a:lnTo>
                      <a:pt x="475" y="580"/>
                    </a:lnTo>
                    <a:lnTo>
                      <a:pt x="477" y="576"/>
                    </a:lnTo>
                    <a:lnTo>
                      <a:pt x="481" y="572"/>
                    </a:lnTo>
                    <a:lnTo>
                      <a:pt x="481" y="572"/>
                    </a:lnTo>
                    <a:lnTo>
                      <a:pt x="489" y="566"/>
                    </a:lnTo>
                    <a:lnTo>
                      <a:pt x="489" y="566"/>
                    </a:lnTo>
                    <a:lnTo>
                      <a:pt x="491" y="566"/>
                    </a:lnTo>
                    <a:lnTo>
                      <a:pt x="493" y="568"/>
                    </a:lnTo>
                    <a:lnTo>
                      <a:pt x="495" y="574"/>
                    </a:lnTo>
                    <a:lnTo>
                      <a:pt x="495" y="574"/>
                    </a:lnTo>
                    <a:lnTo>
                      <a:pt x="497" y="580"/>
                    </a:lnTo>
                    <a:lnTo>
                      <a:pt x="497" y="580"/>
                    </a:lnTo>
                    <a:lnTo>
                      <a:pt x="501" y="584"/>
                    </a:lnTo>
                    <a:lnTo>
                      <a:pt x="505" y="584"/>
                    </a:lnTo>
                    <a:lnTo>
                      <a:pt x="505" y="586"/>
                    </a:lnTo>
                    <a:lnTo>
                      <a:pt x="505" y="586"/>
                    </a:lnTo>
                    <a:lnTo>
                      <a:pt x="505" y="588"/>
                    </a:lnTo>
                    <a:lnTo>
                      <a:pt x="505" y="590"/>
                    </a:lnTo>
                    <a:lnTo>
                      <a:pt x="505" y="590"/>
                    </a:lnTo>
                    <a:lnTo>
                      <a:pt x="505" y="594"/>
                    </a:lnTo>
                    <a:lnTo>
                      <a:pt x="511" y="598"/>
                    </a:lnTo>
                    <a:lnTo>
                      <a:pt x="511" y="598"/>
                    </a:lnTo>
                    <a:lnTo>
                      <a:pt x="511" y="600"/>
                    </a:lnTo>
                    <a:lnTo>
                      <a:pt x="511" y="604"/>
                    </a:lnTo>
                    <a:lnTo>
                      <a:pt x="511" y="604"/>
                    </a:lnTo>
                    <a:lnTo>
                      <a:pt x="511" y="608"/>
                    </a:lnTo>
                    <a:lnTo>
                      <a:pt x="511" y="612"/>
                    </a:lnTo>
                    <a:lnTo>
                      <a:pt x="511" y="612"/>
                    </a:lnTo>
                    <a:lnTo>
                      <a:pt x="515" y="616"/>
                    </a:lnTo>
                    <a:lnTo>
                      <a:pt x="515" y="616"/>
                    </a:lnTo>
                    <a:lnTo>
                      <a:pt x="515" y="618"/>
                    </a:lnTo>
                    <a:lnTo>
                      <a:pt x="515" y="624"/>
                    </a:lnTo>
                    <a:lnTo>
                      <a:pt x="515" y="624"/>
                    </a:lnTo>
                    <a:lnTo>
                      <a:pt x="517" y="628"/>
                    </a:lnTo>
                    <a:lnTo>
                      <a:pt x="521" y="630"/>
                    </a:lnTo>
                    <a:lnTo>
                      <a:pt x="521" y="630"/>
                    </a:lnTo>
                    <a:lnTo>
                      <a:pt x="523" y="634"/>
                    </a:lnTo>
                    <a:lnTo>
                      <a:pt x="523" y="636"/>
                    </a:lnTo>
                    <a:lnTo>
                      <a:pt x="523" y="636"/>
                    </a:lnTo>
                    <a:lnTo>
                      <a:pt x="527" y="642"/>
                    </a:lnTo>
                    <a:lnTo>
                      <a:pt x="527" y="642"/>
                    </a:lnTo>
                    <a:lnTo>
                      <a:pt x="533" y="644"/>
                    </a:lnTo>
                    <a:lnTo>
                      <a:pt x="533" y="644"/>
                    </a:lnTo>
                    <a:lnTo>
                      <a:pt x="535" y="646"/>
                    </a:lnTo>
                    <a:lnTo>
                      <a:pt x="535" y="650"/>
                    </a:lnTo>
                    <a:lnTo>
                      <a:pt x="535" y="659"/>
                    </a:lnTo>
                    <a:lnTo>
                      <a:pt x="535" y="659"/>
                    </a:lnTo>
                    <a:lnTo>
                      <a:pt x="535" y="663"/>
                    </a:lnTo>
                    <a:lnTo>
                      <a:pt x="535" y="665"/>
                    </a:lnTo>
                    <a:lnTo>
                      <a:pt x="533" y="667"/>
                    </a:lnTo>
                    <a:lnTo>
                      <a:pt x="533" y="667"/>
                    </a:lnTo>
                    <a:lnTo>
                      <a:pt x="533" y="673"/>
                    </a:lnTo>
                    <a:lnTo>
                      <a:pt x="533" y="673"/>
                    </a:lnTo>
                    <a:lnTo>
                      <a:pt x="537" y="673"/>
                    </a:lnTo>
                    <a:lnTo>
                      <a:pt x="543" y="673"/>
                    </a:lnTo>
                    <a:lnTo>
                      <a:pt x="543" y="673"/>
                    </a:lnTo>
                    <a:lnTo>
                      <a:pt x="548" y="671"/>
                    </a:lnTo>
                    <a:lnTo>
                      <a:pt x="554" y="669"/>
                    </a:lnTo>
                    <a:lnTo>
                      <a:pt x="554" y="669"/>
                    </a:lnTo>
                    <a:lnTo>
                      <a:pt x="556" y="667"/>
                    </a:lnTo>
                    <a:lnTo>
                      <a:pt x="556" y="665"/>
                    </a:lnTo>
                    <a:lnTo>
                      <a:pt x="554" y="665"/>
                    </a:lnTo>
                    <a:lnTo>
                      <a:pt x="554" y="665"/>
                    </a:lnTo>
                    <a:lnTo>
                      <a:pt x="554" y="665"/>
                    </a:lnTo>
                    <a:lnTo>
                      <a:pt x="554" y="661"/>
                    </a:lnTo>
                    <a:lnTo>
                      <a:pt x="554" y="659"/>
                    </a:lnTo>
                    <a:lnTo>
                      <a:pt x="554" y="659"/>
                    </a:lnTo>
                    <a:lnTo>
                      <a:pt x="558" y="657"/>
                    </a:lnTo>
                    <a:lnTo>
                      <a:pt x="560" y="657"/>
                    </a:lnTo>
                    <a:lnTo>
                      <a:pt x="560" y="657"/>
                    </a:lnTo>
                    <a:lnTo>
                      <a:pt x="566" y="652"/>
                    </a:lnTo>
                    <a:lnTo>
                      <a:pt x="566" y="652"/>
                    </a:lnTo>
                    <a:lnTo>
                      <a:pt x="572" y="652"/>
                    </a:lnTo>
                    <a:lnTo>
                      <a:pt x="580" y="652"/>
                    </a:lnTo>
                    <a:lnTo>
                      <a:pt x="580" y="652"/>
                    </a:lnTo>
                    <a:lnTo>
                      <a:pt x="588" y="650"/>
                    </a:lnTo>
                    <a:lnTo>
                      <a:pt x="588" y="650"/>
                    </a:lnTo>
                    <a:lnTo>
                      <a:pt x="588" y="648"/>
                    </a:lnTo>
                    <a:lnTo>
                      <a:pt x="588" y="646"/>
                    </a:lnTo>
                    <a:lnTo>
                      <a:pt x="588" y="646"/>
                    </a:lnTo>
                    <a:lnTo>
                      <a:pt x="594" y="640"/>
                    </a:lnTo>
                    <a:lnTo>
                      <a:pt x="594" y="640"/>
                    </a:lnTo>
                    <a:lnTo>
                      <a:pt x="596" y="644"/>
                    </a:lnTo>
                    <a:lnTo>
                      <a:pt x="596" y="644"/>
                    </a:lnTo>
                    <a:lnTo>
                      <a:pt x="598" y="642"/>
                    </a:lnTo>
                    <a:lnTo>
                      <a:pt x="600" y="640"/>
                    </a:lnTo>
                    <a:lnTo>
                      <a:pt x="600" y="640"/>
                    </a:lnTo>
                    <a:lnTo>
                      <a:pt x="606" y="636"/>
                    </a:lnTo>
                    <a:lnTo>
                      <a:pt x="606" y="636"/>
                    </a:lnTo>
                    <a:lnTo>
                      <a:pt x="606" y="630"/>
                    </a:lnTo>
                    <a:lnTo>
                      <a:pt x="606" y="626"/>
                    </a:lnTo>
                    <a:lnTo>
                      <a:pt x="606" y="626"/>
                    </a:lnTo>
                    <a:lnTo>
                      <a:pt x="604" y="626"/>
                    </a:lnTo>
                    <a:lnTo>
                      <a:pt x="604" y="626"/>
                    </a:lnTo>
                    <a:lnTo>
                      <a:pt x="602" y="628"/>
                    </a:lnTo>
                    <a:lnTo>
                      <a:pt x="602" y="628"/>
                    </a:lnTo>
                    <a:lnTo>
                      <a:pt x="598" y="632"/>
                    </a:lnTo>
                    <a:lnTo>
                      <a:pt x="598" y="632"/>
                    </a:lnTo>
                    <a:lnTo>
                      <a:pt x="596" y="630"/>
                    </a:lnTo>
                    <a:lnTo>
                      <a:pt x="596" y="630"/>
                    </a:lnTo>
                    <a:lnTo>
                      <a:pt x="596" y="630"/>
                    </a:lnTo>
                    <a:lnTo>
                      <a:pt x="596" y="614"/>
                    </a:lnTo>
                    <a:lnTo>
                      <a:pt x="596" y="614"/>
                    </a:lnTo>
                    <a:lnTo>
                      <a:pt x="598" y="604"/>
                    </a:lnTo>
                    <a:lnTo>
                      <a:pt x="598" y="604"/>
                    </a:lnTo>
                    <a:lnTo>
                      <a:pt x="598" y="602"/>
                    </a:lnTo>
                    <a:lnTo>
                      <a:pt x="598" y="596"/>
                    </a:lnTo>
                    <a:lnTo>
                      <a:pt x="598" y="596"/>
                    </a:lnTo>
                    <a:lnTo>
                      <a:pt x="602" y="590"/>
                    </a:lnTo>
                    <a:lnTo>
                      <a:pt x="602" y="590"/>
                    </a:lnTo>
                    <a:lnTo>
                      <a:pt x="606" y="588"/>
                    </a:lnTo>
                    <a:lnTo>
                      <a:pt x="610" y="588"/>
                    </a:lnTo>
                    <a:lnTo>
                      <a:pt x="610" y="588"/>
                    </a:lnTo>
                    <a:lnTo>
                      <a:pt x="616" y="584"/>
                    </a:lnTo>
                    <a:lnTo>
                      <a:pt x="616" y="584"/>
                    </a:lnTo>
                    <a:lnTo>
                      <a:pt x="624" y="580"/>
                    </a:lnTo>
                    <a:lnTo>
                      <a:pt x="624" y="580"/>
                    </a:lnTo>
                    <a:lnTo>
                      <a:pt x="626" y="580"/>
                    </a:lnTo>
                    <a:lnTo>
                      <a:pt x="626" y="578"/>
                    </a:lnTo>
                    <a:lnTo>
                      <a:pt x="624" y="576"/>
                    </a:lnTo>
                    <a:lnTo>
                      <a:pt x="624" y="576"/>
                    </a:lnTo>
                    <a:lnTo>
                      <a:pt x="626" y="574"/>
                    </a:lnTo>
                    <a:lnTo>
                      <a:pt x="630" y="570"/>
                    </a:lnTo>
                    <a:lnTo>
                      <a:pt x="630" y="570"/>
                    </a:lnTo>
                    <a:lnTo>
                      <a:pt x="630" y="564"/>
                    </a:lnTo>
                    <a:lnTo>
                      <a:pt x="630" y="557"/>
                    </a:lnTo>
                    <a:lnTo>
                      <a:pt x="630" y="557"/>
                    </a:lnTo>
                    <a:lnTo>
                      <a:pt x="630" y="555"/>
                    </a:lnTo>
                    <a:lnTo>
                      <a:pt x="628" y="553"/>
                    </a:lnTo>
                    <a:lnTo>
                      <a:pt x="626" y="553"/>
                    </a:lnTo>
                    <a:lnTo>
                      <a:pt x="624" y="551"/>
                    </a:lnTo>
                    <a:lnTo>
                      <a:pt x="624" y="551"/>
                    </a:lnTo>
                    <a:lnTo>
                      <a:pt x="620" y="545"/>
                    </a:lnTo>
                    <a:lnTo>
                      <a:pt x="614" y="541"/>
                    </a:lnTo>
                    <a:lnTo>
                      <a:pt x="614" y="541"/>
                    </a:lnTo>
                    <a:lnTo>
                      <a:pt x="608" y="531"/>
                    </a:lnTo>
                    <a:lnTo>
                      <a:pt x="608" y="531"/>
                    </a:lnTo>
                    <a:lnTo>
                      <a:pt x="606" y="523"/>
                    </a:lnTo>
                    <a:lnTo>
                      <a:pt x="606" y="523"/>
                    </a:lnTo>
                    <a:lnTo>
                      <a:pt x="606" y="515"/>
                    </a:lnTo>
                    <a:lnTo>
                      <a:pt x="606" y="515"/>
                    </a:lnTo>
                    <a:lnTo>
                      <a:pt x="608" y="507"/>
                    </a:lnTo>
                    <a:lnTo>
                      <a:pt x="608" y="507"/>
                    </a:lnTo>
                    <a:lnTo>
                      <a:pt x="610" y="503"/>
                    </a:lnTo>
                    <a:lnTo>
                      <a:pt x="608" y="501"/>
                    </a:lnTo>
                    <a:lnTo>
                      <a:pt x="608" y="501"/>
                    </a:lnTo>
                    <a:lnTo>
                      <a:pt x="610" y="493"/>
                    </a:lnTo>
                    <a:lnTo>
                      <a:pt x="610" y="493"/>
                    </a:lnTo>
                    <a:lnTo>
                      <a:pt x="610" y="491"/>
                    </a:lnTo>
                    <a:lnTo>
                      <a:pt x="610" y="491"/>
                    </a:lnTo>
                    <a:lnTo>
                      <a:pt x="612" y="483"/>
                    </a:lnTo>
                    <a:lnTo>
                      <a:pt x="612" y="483"/>
                    </a:lnTo>
                    <a:lnTo>
                      <a:pt x="614" y="483"/>
                    </a:lnTo>
                    <a:lnTo>
                      <a:pt x="616" y="483"/>
                    </a:lnTo>
                    <a:lnTo>
                      <a:pt x="616" y="483"/>
                    </a:lnTo>
                    <a:lnTo>
                      <a:pt x="620" y="483"/>
                    </a:lnTo>
                    <a:lnTo>
                      <a:pt x="622" y="481"/>
                    </a:lnTo>
                    <a:lnTo>
                      <a:pt x="622" y="481"/>
                    </a:lnTo>
                    <a:lnTo>
                      <a:pt x="626" y="467"/>
                    </a:lnTo>
                    <a:lnTo>
                      <a:pt x="626" y="467"/>
                    </a:lnTo>
                    <a:lnTo>
                      <a:pt x="628" y="467"/>
                    </a:lnTo>
                    <a:lnTo>
                      <a:pt x="630" y="465"/>
                    </a:lnTo>
                    <a:lnTo>
                      <a:pt x="634" y="465"/>
                    </a:lnTo>
                    <a:lnTo>
                      <a:pt x="634" y="465"/>
                    </a:lnTo>
                    <a:lnTo>
                      <a:pt x="636" y="462"/>
                    </a:lnTo>
                    <a:lnTo>
                      <a:pt x="638" y="460"/>
                    </a:lnTo>
                    <a:lnTo>
                      <a:pt x="638" y="460"/>
                    </a:lnTo>
                    <a:lnTo>
                      <a:pt x="643" y="458"/>
                    </a:lnTo>
                    <a:lnTo>
                      <a:pt x="649" y="458"/>
                    </a:lnTo>
                    <a:lnTo>
                      <a:pt x="649" y="458"/>
                    </a:lnTo>
                    <a:lnTo>
                      <a:pt x="657" y="456"/>
                    </a:lnTo>
                    <a:lnTo>
                      <a:pt x="657" y="456"/>
                    </a:lnTo>
                    <a:lnTo>
                      <a:pt x="663" y="452"/>
                    </a:lnTo>
                    <a:lnTo>
                      <a:pt x="663" y="452"/>
                    </a:lnTo>
                    <a:lnTo>
                      <a:pt x="671" y="446"/>
                    </a:lnTo>
                    <a:lnTo>
                      <a:pt x="671" y="446"/>
                    </a:lnTo>
                    <a:lnTo>
                      <a:pt x="677" y="442"/>
                    </a:lnTo>
                    <a:lnTo>
                      <a:pt x="683" y="438"/>
                    </a:lnTo>
                    <a:lnTo>
                      <a:pt x="683" y="438"/>
                    </a:lnTo>
                    <a:lnTo>
                      <a:pt x="685" y="434"/>
                    </a:lnTo>
                    <a:lnTo>
                      <a:pt x="685" y="430"/>
                    </a:lnTo>
                    <a:lnTo>
                      <a:pt x="685" y="430"/>
                    </a:lnTo>
                    <a:lnTo>
                      <a:pt x="683" y="430"/>
                    </a:lnTo>
                    <a:lnTo>
                      <a:pt x="679" y="430"/>
                    </a:lnTo>
                    <a:lnTo>
                      <a:pt x="679" y="430"/>
                    </a:lnTo>
                    <a:lnTo>
                      <a:pt x="679" y="428"/>
                    </a:lnTo>
                    <a:lnTo>
                      <a:pt x="677" y="422"/>
                    </a:lnTo>
                    <a:lnTo>
                      <a:pt x="677" y="422"/>
                    </a:lnTo>
                    <a:lnTo>
                      <a:pt x="679" y="420"/>
                    </a:lnTo>
                    <a:lnTo>
                      <a:pt x="679" y="420"/>
                    </a:lnTo>
                    <a:lnTo>
                      <a:pt x="681" y="418"/>
                    </a:lnTo>
                    <a:lnTo>
                      <a:pt x="681" y="418"/>
                    </a:lnTo>
                    <a:lnTo>
                      <a:pt x="685" y="414"/>
                    </a:lnTo>
                    <a:lnTo>
                      <a:pt x="685" y="414"/>
                    </a:lnTo>
                    <a:lnTo>
                      <a:pt x="687" y="408"/>
                    </a:lnTo>
                    <a:lnTo>
                      <a:pt x="687" y="408"/>
                    </a:lnTo>
                    <a:lnTo>
                      <a:pt x="691" y="406"/>
                    </a:lnTo>
                    <a:lnTo>
                      <a:pt x="691" y="406"/>
                    </a:lnTo>
                    <a:lnTo>
                      <a:pt x="691" y="402"/>
                    </a:lnTo>
                    <a:lnTo>
                      <a:pt x="691" y="402"/>
                    </a:lnTo>
                    <a:lnTo>
                      <a:pt x="695" y="396"/>
                    </a:lnTo>
                    <a:lnTo>
                      <a:pt x="695" y="396"/>
                    </a:lnTo>
                    <a:lnTo>
                      <a:pt x="705" y="396"/>
                    </a:lnTo>
                    <a:lnTo>
                      <a:pt x="705" y="396"/>
                    </a:lnTo>
                    <a:lnTo>
                      <a:pt x="711" y="396"/>
                    </a:lnTo>
                    <a:lnTo>
                      <a:pt x="711" y="396"/>
                    </a:lnTo>
                    <a:lnTo>
                      <a:pt x="723" y="394"/>
                    </a:lnTo>
                    <a:lnTo>
                      <a:pt x="729" y="394"/>
                    </a:lnTo>
                    <a:lnTo>
                      <a:pt x="729" y="394"/>
                    </a:lnTo>
                    <a:lnTo>
                      <a:pt x="729" y="396"/>
                    </a:lnTo>
                    <a:lnTo>
                      <a:pt x="729" y="396"/>
                    </a:lnTo>
                    <a:lnTo>
                      <a:pt x="738" y="396"/>
                    </a:lnTo>
                    <a:lnTo>
                      <a:pt x="738" y="396"/>
                    </a:lnTo>
                    <a:lnTo>
                      <a:pt x="740" y="398"/>
                    </a:lnTo>
                    <a:lnTo>
                      <a:pt x="740" y="398"/>
                    </a:lnTo>
                    <a:lnTo>
                      <a:pt x="746" y="398"/>
                    </a:lnTo>
                    <a:lnTo>
                      <a:pt x="746" y="398"/>
                    </a:lnTo>
                    <a:lnTo>
                      <a:pt x="750" y="404"/>
                    </a:lnTo>
                    <a:lnTo>
                      <a:pt x="750" y="404"/>
                    </a:lnTo>
                    <a:lnTo>
                      <a:pt x="754" y="410"/>
                    </a:lnTo>
                    <a:lnTo>
                      <a:pt x="754" y="410"/>
                    </a:lnTo>
                    <a:lnTo>
                      <a:pt x="754" y="420"/>
                    </a:lnTo>
                    <a:lnTo>
                      <a:pt x="754" y="420"/>
                    </a:lnTo>
                    <a:lnTo>
                      <a:pt x="750" y="422"/>
                    </a:lnTo>
                    <a:lnTo>
                      <a:pt x="750" y="422"/>
                    </a:lnTo>
                    <a:lnTo>
                      <a:pt x="744" y="422"/>
                    </a:lnTo>
                    <a:lnTo>
                      <a:pt x="744" y="422"/>
                    </a:lnTo>
                    <a:lnTo>
                      <a:pt x="742" y="424"/>
                    </a:lnTo>
                    <a:lnTo>
                      <a:pt x="742" y="426"/>
                    </a:lnTo>
                    <a:lnTo>
                      <a:pt x="742" y="426"/>
                    </a:lnTo>
                    <a:lnTo>
                      <a:pt x="740" y="432"/>
                    </a:lnTo>
                    <a:lnTo>
                      <a:pt x="740" y="432"/>
                    </a:lnTo>
                    <a:lnTo>
                      <a:pt x="734" y="434"/>
                    </a:lnTo>
                    <a:lnTo>
                      <a:pt x="734" y="434"/>
                    </a:lnTo>
                    <a:lnTo>
                      <a:pt x="731" y="438"/>
                    </a:lnTo>
                    <a:lnTo>
                      <a:pt x="731" y="438"/>
                    </a:lnTo>
                    <a:lnTo>
                      <a:pt x="729" y="438"/>
                    </a:lnTo>
                    <a:lnTo>
                      <a:pt x="727" y="438"/>
                    </a:lnTo>
                    <a:lnTo>
                      <a:pt x="727" y="438"/>
                    </a:lnTo>
                    <a:lnTo>
                      <a:pt x="725" y="440"/>
                    </a:lnTo>
                    <a:lnTo>
                      <a:pt x="723" y="442"/>
                    </a:lnTo>
                    <a:lnTo>
                      <a:pt x="723" y="442"/>
                    </a:lnTo>
                    <a:lnTo>
                      <a:pt x="721" y="446"/>
                    </a:lnTo>
                    <a:lnTo>
                      <a:pt x="721" y="446"/>
                    </a:lnTo>
                    <a:lnTo>
                      <a:pt x="715" y="450"/>
                    </a:lnTo>
                    <a:lnTo>
                      <a:pt x="715" y="450"/>
                    </a:lnTo>
                    <a:lnTo>
                      <a:pt x="705" y="458"/>
                    </a:lnTo>
                    <a:lnTo>
                      <a:pt x="705" y="458"/>
                    </a:lnTo>
                    <a:lnTo>
                      <a:pt x="699" y="469"/>
                    </a:lnTo>
                    <a:lnTo>
                      <a:pt x="699" y="469"/>
                    </a:lnTo>
                    <a:lnTo>
                      <a:pt x="697" y="469"/>
                    </a:lnTo>
                    <a:lnTo>
                      <a:pt x="697" y="469"/>
                    </a:lnTo>
                    <a:lnTo>
                      <a:pt x="687" y="471"/>
                    </a:lnTo>
                    <a:lnTo>
                      <a:pt x="687" y="471"/>
                    </a:lnTo>
                    <a:lnTo>
                      <a:pt x="681" y="481"/>
                    </a:lnTo>
                    <a:lnTo>
                      <a:pt x="681" y="481"/>
                    </a:lnTo>
                    <a:lnTo>
                      <a:pt x="681" y="489"/>
                    </a:lnTo>
                    <a:lnTo>
                      <a:pt x="681" y="489"/>
                    </a:lnTo>
                    <a:lnTo>
                      <a:pt x="681" y="495"/>
                    </a:lnTo>
                    <a:lnTo>
                      <a:pt x="681" y="495"/>
                    </a:lnTo>
                    <a:lnTo>
                      <a:pt x="681" y="501"/>
                    </a:lnTo>
                    <a:lnTo>
                      <a:pt x="681" y="501"/>
                    </a:lnTo>
                    <a:lnTo>
                      <a:pt x="683" y="503"/>
                    </a:lnTo>
                    <a:lnTo>
                      <a:pt x="687" y="505"/>
                    </a:lnTo>
                    <a:lnTo>
                      <a:pt x="689" y="519"/>
                    </a:lnTo>
                    <a:lnTo>
                      <a:pt x="689" y="519"/>
                    </a:lnTo>
                    <a:lnTo>
                      <a:pt x="687" y="525"/>
                    </a:lnTo>
                    <a:lnTo>
                      <a:pt x="687" y="525"/>
                    </a:lnTo>
                    <a:lnTo>
                      <a:pt x="685" y="527"/>
                    </a:lnTo>
                    <a:lnTo>
                      <a:pt x="683" y="529"/>
                    </a:lnTo>
                    <a:lnTo>
                      <a:pt x="683" y="529"/>
                    </a:lnTo>
                    <a:lnTo>
                      <a:pt x="683" y="533"/>
                    </a:lnTo>
                    <a:lnTo>
                      <a:pt x="683" y="537"/>
                    </a:lnTo>
                    <a:lnTo>
                      <a:pt x="683" y="537"/>
                    </a:lnTo>
                    <a:lnTo>
                      <a:pt x="685" y="541"/>
                    </a:lnTo>
                    <a:lnTo>
                      <a:pt x="687" y="541"/>
                    </a:lnTo>
                    <a:lnTo>
                      <a:pt x="687" y="541"/>
                    </a:lnTo>
                    <a:lnTo>
                      <a:pt x="691" y="543"/>
                    </a:lnTo>
                    <a:lnTo>
                      <a:pt x="691" y="543"/>
                    </a:lnTo>
                    <a:lnTo>
                      <a:pt x="697" y="545"/>
                    </a:lnTo>
                    <a:lnTo>
                      <a:pt x="697" y="545"/>
                    </a:lnTo>
                    <a:lnTo>
                      <a:pt x="701" y="547"/>
                    </a:lnTo>
                    <a:lnTo>
                      <a:pt x="701" y="547"/>
                    </a:lnTo>
                    <a:lnTo>
                      <a:pt x="709" y="549"/>
                    </a:lnTo>
                    <a:lnTo>
                      <a:pt x="709" y="549"/>
                    </a:lnTo>
                    <a:lnTo>
                      <a:pt x="713" y="553"/>
                    </a:lnTo>
                    <a:lnTo>
                      <a:pt x="713" y="553"/>
                    </a:lnTo>
                    <a:lnTo>
                      <a:pt x="729" y="555"/>
                    </a:lnTo>
                    <a:lnTo>
                      <a:pt x="729" y="555"/>
                    </a:lnTo>
                    <a:lnTo>
                      <a:pt x="736" y="555"/>
                    </a:lnTo>
                    <a:lnTo>
                      <a:pt x="740" y="555"/>
                    </a:lnTo>
                    <a:lnTo>
                      <a:pt x="740" y="555"/>
                    </a:lnTo>
                    <a:lnTo>
                      <a:pt x="744" y="551"/>
                    </a:lnTo>
                    <a:lnTo>
                      <a:pt x="744" y="551"/>
                    </a:lnTo>
                    <a:lnTo>
                      <a:pt x="748" y="549"/>
                    </a:lnTo>
                    <a:lnTo>
                      <a:pt x="748" y="549"/>
                    </a:lnTo>
                    <a:lnTo>
                      <a:pt x="750" y="547"/>
                    </a:lnTo>
                    <a:lnTo>
                      <a:pt x="750" y="547"/>
                    </a:lnTo>
                    <a:lnTo>
                      <a:pt x="760" y="547"/>
                    </a:lnTo>
                    <a:lnTo>
                      <a:pt x="760" y="547"/>
                    </a:lnTo>
                    <a:lnTo>
                      <a:pt x="764" y="547"/>
                    </a:lnTo>
                    <a:lnTo>
                      <a:pt x="766" y="545"/>
                    </a:lnTo>
                    <a:lnTo>
                      <a:pt x="766" y="545"/>
                    </a:lnTo>
                    <a:lnTo>
                      <a:pt x="770" y="541"/>
                    </a:lnTo>
                    <a:lnTo>
                      <a:pt x="770" y="541"/>
                    </a:lnTo>
                    <a:lnTo>
                      <a:pt x="782" y="541"/>
                    </a:lnTo>
                    <a:lnTo>
                      <a:pt x="782" y="541"/>
                    </a:lnTo>
                    <a:lnTo>
                      <a:pt x="796" y="541"/>
                    </a:lnTo>
                    <a:lnTo>
                      <a:pt x="796" y="541"/>
                    </a:lnTo>
                    <a:lnTo>
                      <a:pt x="798" y="539"/>
                    </a:lnTo>
                    <a:lnTo>
                      <a:pt x="804" y="537"/>
                    </a:lnTo>
                    <a:lnTo>
                      <a:pt x="804" y="537"/>
                    </a:lnTo>
                    <a:lnTo>
                      <a:pt x="808" y="535"/>
                    </a:lnTo>
                    <a:lnTo>
                      <a:pt x="812" y="535"/>
                    </a:lnTo>
                    <a:lnTo>
                      <a:pt x="812" y="537"/>
                    </a:lnTo>
                    <a:lnTo>
                      <a:pt x="812" y="537"/>
                    </a:lnTo>
                    <a:lnTo>
                      <a:pt x="814" y="541"/>
                    </a:lnTo>
                    <a:lnTo>
                      <a:pt x="818" y="547"/>
                    </a:lnTo>
                    <a:lnTo>
                      <a:pt x="818" y="547"/>
                    </a:lnTo>
                    <a:lnTo>
                      <a:pt x="820" y="549"/>
                    </a:lnTo>
                    <a:lnTo>
                      <a:pt x="824" y="549"/>
                    </a:lnTo>
                    <a:lnTo>
                      <a:pt x="831" y="549"/>
                    </a:lnTo>
                    <a:lnTo>
                      <a:pt x="831" y="549"/>
                    </a:lnTo>
                    <a:lnTo>
                      <a:pt x="835" y="549"/>
                    </a:lnTo>
                    <a:lnTo>
                      <a:pt x="839" y="553"/>
                    </a:lnTo>
                    <a:lnTo>
                      <a:pt x="839" y="553"/>
                    </a:lnTo>
                    <a:lnTo>
                      <a:pt x="839" y="555"/>
                    </a:lnTo>
                    <a:lnTo>
                      <a:pt x="837" y="557"/>
                    </a:lnTo>
                    <a:lnTo>
                      <a:pt x="837" y="560"/>
                    </a:lnTo>
                    <a:lnTo>
                      <a:pt x="835" y="560"/>
                    </a:lnTo>
                    <a:lnTo>
                      <a:pt x="829" y="555"/>
                    </a:lnTo>
                    <a:lnTo>
                      <a:pt x="829" y="555"/>
                    </a:lnTo>
                    <a:lnTo>
                      <a:pt x="826" y="553"/>
                    </a:lnTo>
                    <a:lnTo>
                      <a:pt x="824" y="553"/>
                    </a:lnTo>
                    <a:lnTo>
                      <a:pt x="820" y="553"/>
                    </a:lnTo>
                    <a:lnTo>
                      <a:pt x="820" y="553"/>
                    </a:lnTo>
                    <a:lnTo>
                      <a:pt x="812" y="564"/>
                    </a:lnTo>
                    <a:lnTo>
                      <a:pt x="812" y="564"/>
                    </a:lnTo>
                    <a:lnTo>
                      <a:pt x="804" y="570"/>
                    </a:lnTo>
                    <a:lnTo>
                      <a:pt x="804" y="570"/>
                    </a:lnTo>
                    <a:lnTo>
                      <a:pt x="804" y="570"/>
                    </a:lnTo>
                    <a:lnTo>
                      <a:pt x="800" y="572"/>
                    </a:lnTo>
                    <a:lnTo>
                      <a:pt x="794" y="574"/>
                    </a:lnTo>
                    <a:lnTo>
                      <a:pt x="794" y="574"/>
                    </a:lnTo>
                    <a:lnTo>
                      <a:pt x="780" y="574"/>
                    </a:lnTo>
                    <a:lnTo>
                      <a:pt x="780" y="574"/>
                    </a:lnTo>
                    <a:lnTo>
                      <a:pt x="772" y="572"/>
                    </a:lnTo>
                    <a:lnTo>
                      <a:pt x="772" y="572"/>
                    </a:lnTo>
                    <a:lnTo>
                      <a:pt x="770" y="570"/>
                    </a:lnTo>
                    <a:lnTo>
                      <a:pt x="770" y="568"/>
                    </a:lnTo>
                    <a:lnTo>
                      <a:pt x="770" y="568"/>
                    </a:lnTo>
                    <a:lnTo>
                      <a:pt x="762" y="566"/>
                    </a:lnTo>
                    <a:lnTo>
                      <a:pt x="762" y="566"/>
                    </a:lnTo>
                    <a:lnTo>
                      <a:pt x="756" y="570"/>
                    </a:lnTo>
                    <a:lnTo>
                      <a:pt x="756" y="570"/>
                    </a:lnTo>
                    <a:lnTo>
                      <a:pt x="750" y="574"/>
                    </a:lnTo>
                    <a:lnTo>
                      <a:pt x="750" y="574"/>
                    </a:lnTo>
                    <a:lnTo>
                      <a:pt x="736" y="574"/>
                    </a:lnTo>
                    <a:lnTo>
                      <a:pt x="736" y="574"/>
                    </a:lnTo>
                    <a:lnTo>
                      <a:pt x="729" y="574"/>
                    </a:lnTo>
                    <a:lnTo>
                      <a:pt x="725" y="574"/>
                    </a:lnTo>
                    <a:lnTo>
                      <a:pt x="725" y="574"/>
                    </a:lnTo>
                    <a:lnTo>
                      <a:pt x="723" y="580"/>
                    </a:lnTo>
                    <a:lnTo>
                      <a:pt x="723" y="580"/>
                    </a:lnTo>
                    <a:lnTo>
                      <a:pt x="717" y="580"/>
                    </a:lnTo>
                    <a:lnTo>
                      <a:pt x="717" y="580"/>
                    </a:lnTo>
                    <a:lnTo>
                      <a:pt x="719" y="584"/>
                    </a:lnTo>
                    <a:lnTo>
                      <a:pt x="719" y="584"/>
                    </a:lnTo>
                    <a:lnTo>
                      <a:pt x="719" y="588"/>
                    </a:lnTo>
                    <a:lnTo>
                      <a:pt x="719" y="590"/>
                    </a:lnTo>
                    <a:lnTo>
                      <a:pt x="719" y="590"/>
                    </a:lnTo>
                    <a:lnTo>
                      <a:pt x="717" y="594"/>
                    </a:lnTo>
                    <a:lnTo>
                      <a:pt x="717" y="594"/>
                    </a:lnTo>
                    <a:lnTo>
                      <a:pt x="721" y="596"/>
                    </a:lnTo>
                    <a:lnTo>
                      <a:pt x="721" y="596"/>
                    </a:lnTo>
                    <a:lnTo>
                      <a:pt x="723" y="596"/>
                    </a:lnTo>
                    <a:lnTo>
                      <a:pt x="725" y="596"/>
                    </a:lnTo>
                    <a:lnTo>
                      <a:pt x="727" y="598"/>
                    </a:lnTo>
                    <a:lnTo>
                      <a:pt x="727" y="598"/>
                    </a:lnTo>
                    <a:lnTo>
                      <a:pt x="727" y="600"/>
                    </a:lnTo>
                    <a:lnTo>
                      <a:pt x="731" y="600"/>
                    </a:lnTo>
                    <a:lnTo>
                      <a:pt x="731" y="600"/>
                    </a:lnTo>
                    <a:lnTo>
                      <a:pt x="734" y="600"/>
                    </a:lnTo>
                    <a:lnTo>
                      <a:pt x="736" y="600"/>
                    </a:lnTo>
                    <a:lnTo>
                      <a:pt x="738" y="600"/>
                    </a:lnTo>
                    <a:lnTo>
                      <a:pt x="738" y="600"/>
                    </a:lnTo>
                    <a:lnTo>
                      <a:pt x="740" y="602"/>
                    </a:lnTo>
                    <a:lnTo>
                      <a:pt x="742" y="604"/>
                    </a:lnTo>
                    <a:lnTo>
                      <a:pt x="742" y="604"/>
                    </a:lnTo>
                    <a:lnTo>
                      <a:pt x="740" y="608"/>
                    </a:lnTo>
                    <a:lnTo>
                      <a:pt x="740" y="608"/>
                    </a:lnTo>
                    <a:lnTo>
                      <a:pt x="738" y="610"/>
                    </a:lnTo>
                    <a:lnTo>
                      <a:pt x="738" y="610"/>
                    </a:lnTo>
                    <a:lnTo>
                      <a:pt x="736" y="612"/>
                    </a:lnTo>
                    <a:lnTo>
                      <a:pt x="736" y="616"/>
                    </a:lnTo>
                    <a:lnTo>
                      <a:pt x="736" y="616"/>
                    </a:lnTo>
                    <a:lnTo>
                      <a:pt x="736" y="620"/>
                    </a:lnTo>
                    <a:lnTo>
                      <a:pt x="736" y="620"/>
                    </a:lnTo>
                    <a:lnTo>
                      <a:pt x="734" y="622"/>
                    </a:lnTo>
                    <a:lnTo>
                      <a:pt x="734" y="624"/>
                    </a:lnTo>
                    <a:lnTo>
                      <a:pt x="734" y="624"/>
                    </a:lnTo>
                    <a:lnTo>
                      <a:pt x="736" y="630"/>
                    </a:lnTo>
                    <a:lnTo>
                      <a:pt x="736" y="630"/>
                    </a:lnTo>
                    <a:lnTo>
                      <a:pt x="734" y="630"/>
                    </a:lnTo>
                    <a:lnTo>
                      <a:pt x="729" y="632"/>
                    </a:lnTo>
                    <a:lnTo>
                      <a:pt x="729" y="632"/>
                    </a:lnTo>
                    <a:lnTo>
                      <a:pt x="729" y="632"/>
                    </a:lnTo>
                    <a:lnTo>
                      <a:pt x="727" y="634"/>
                    </a:lnTo>
                    <a:lnTo>
                      <a:pt x="727" y="636"/>
                    </a:lnTo>
                    <a:lnTo>
                      <a:pt x="727" y="636"/>
                    </a:lnTo>
                    <a:lnTo>
                      <a:pt x="725" y="636"/>
                    </a:lnTo>
                    <a:lnTo>
                      <a:pt x="719" y="636"/>
                    </a:lnTo>
                    <a:lnTo>
                      <a:pt x="719" y="636"/>
                    </a:lnTo>
                    <a:lnTo>
                      <a:pt x="715" y="634"/>
                    </a:lnTo>
                    <a:lnTo>
                      <a:pt x="713" y="630"/>
                    </a:lnTo>
                    <a:lnTo>
                      <a:pt x="713" y="630"/>
                    </a:lnTo>
                    <a:lnTo>
                      <a:pt x="711" y="626"/>
                    </a:lnTo>
                    <a:lnTo>
                      <a:pt x="707" y="622"/>
                    </a:lnTo>
                    <a:lnTo>
                      <a:pt x="707" y="622"/>
                    </a:lnTo>
                    <a:lnTo>
                      <a:pt x="705" y="618"/>
                    </a:lnTo>
                    <a:lnTo>
                      <a:pt x="701" y="616"/>
                    </a:lnTo>
                    <a:lnTo>
                      <a:pt x="699" y="614"/>
                    </a:lnTo>
                    <a:lnTo>
                      <a:pt x="699" y="614"/>
                    </a:lnTo>
                    <a:lnTo>
                      <a:pt x="695" y="616"/>
                    </a:lnTo>
                    <a:lnTo>
                      <a:pt x="695" y="618"/>
                    </a:lnTo>
                    <a:lnTo>
                      <a:pt x="693" y="622"/>
                    </a:lnTo>
                    <a:lnTo>
                      <a:pt x="693" y="622"/>
                    </a:lnTo>
                    <a:lnTo>
                      <a:pt x="687" y="628"/>
                    </a:lnTo>
                    <a:lnTo>
                      <a:pt x="687" y="628"/>
                    </a:lnTo>
                    <a:lnTo>
                      <a:pt x="685" y="632"/>
                    </a:lnTo>
                    <a:lnTo>
                      <a:pt x="685" y="634"/>
                    </a:lnTo>
                    <a:lnTo>
                      <a:pt x="685" y="634"/>
                    </a:lnTo>
                    <a:lnTo>
                      <a:pt x="679" y="638"/>
                    </a:lnTo>
                    <a:lnTo>
                      <a:pt x="679" y="638"/>
                    </a:lnTo>
                    <a:lnTo>
                      <a:pt x="677" y="640"/>
                    </a:lnTo>
                    <a:lnTo>
                      <a:pt x="677" y="644"/>
                    </a:lnTo>
                    <a:lnTo>
                      <a:pt x="677" y="644"/>
                    </a:lnTo>
                    <a:lnTo>
                      <a:pt x="679" y="657"/>
                    </a:lnTo>
                    <a:lnTo>
                      <a:pt x="679" y="657"/>
                    </a:lnTo>
                    <a:lnTo>
                      <a:pt x="677" y="659"/>
                    </a:lnTo>
                    <a:lnTo>
                      <a:pt x="677" y="659"/>
                    </a:lnTo>
                    <a:lnTo>
                      <a:pt x="677" y="665"/>
                    </a:lnTo>
                    <a:lnTo>
                      <a:pt x="677" y="665"/>
                    </a:lnTo>
                    <a:lnTo>
                      <a:pt x="675" y="675"/>
                    </a:lnTo>
                    <a:lnTo>
                      <a:pt x="675" y="675"/>
                    </a:lnTo>
                    <a:lnTo>
                      <a:pt x="685" y="679"/>
                    </a:lnTo>
                    <a:lnTo>
                      <a:pt x="685" y="679"/>
                    </a:lnTo>
                    <a:lnTo>
                      <a:pt x="689" y="681"/>
                    </a:lnTo>
                    <a:lnTo>
                      <a:pt x="693" y="681"/>
                    </a:lnTo>
                    <a:lnTo>
                      <a:pt x="693" y="681"/>
                    </a:lnTo>
                    <a:lnTo>
                      <a:pt x="699" y="683"/>
                    </a:lnTo>
                    <a:lnTo>
                      <a:pt x="705" y="685"/>
                    </a:lnTo>
                    <a:lnTo>
                      <a:pt x="705" y="685"/>
                    </a:lnTo>
                    <a:lnTo>
                      <a:pt x="705" y="699"/>
                    </a:lnTo>
                    <a:lnTo>
                      <a:pt x="705" y="699"/>
                    </a:lnTo>
                    <a:lnTo>
                      <a:pt x="705" y="699"/>
                    </a:lnTo>
                    <a:lnTo>
                      <a:pt x="705" y="699"/>
                    </a:lnTo>
                    <a:lnTo>
                      <a:pt x="701" y="699"/>
                    </a:lnTo>
                    <a:lnTo>
                      <a:pt x="701" y="699"/>
                    </a:lnTo>
                    <a:lnTo>
                      <a:pt x="695" y="699"/>
                    </a:lnTo>
                    <a:lnTo>
                      <a:pt x="687" y="699"/>
                    </a:lnTo>
                    <a:lnTo>
                      <a:pt x="687" y="699"/>
                    </a:lnTo>
                    <a:lnTo>
                      <a:pt x="675" y="701"/>
                    </a:lnTo>
                    <a:lnTo>
                      <a:pt x="667" y="699"/>
                    </a:lnTo>
                    <a:lnTo>
                      <a:pt x="667" y="699"/>
                    </a:lnTo>
                    <a:lnTo>
                      <a:pt x="659" y="699"/>
                    </a:lnTo>
                    <a:lnTo>
                      <a:pt x="653" y="701"/>
                    </a:lnTo>
                    <a:lnTo>
                      <a:pt x="653" y="701"/>
                    </a:lnTo>
                    <a:lnTo>
                      <a:pt x="641" y="699"/>
                    </a:lnTo>
                    <a:lnTo>
                      <a:pt x="641" y="699"/>
                    </a:lnTo>
                    <a:lnTo>
                      <a:pt x="636" y="699"/>
                    </a:lnTo>
                    <a:lnTo>
                      <a:pt x="634" y="697"/>
                    </a:lnTo>
                    <a:lnTo>
                      <a:pt x="634" y="697"/>
                    </a:lnTo>
                    <a:lnTo>
                      <a:pt x="632" y="691"/>
                    </a:lnTo>
                    <a:lnTo>
                      <a:pt x="630" y="689"/>
                    </a:lnTo>
                    <a:lnTo>
                      <a:pt x="630" y="689"/>
                    </a:lnTo>
                    <a:lnTo>
                      <a:pt x="616" y="689"/>
                    </a:lnTo>
                    <a:lnTo>
                      <a:pt x="616" y="689"/>
                    </a:lnTo>
                    <a:lnTo>
                      <a:pt x="612" y="689"/>
                    </a:lnTo>
                    <a:lnTo>
                      <a:pt x="608" y="691"/>
                    </a:lnTo>
                    <a:lnTo>
                      <a:pt x="608" y="691"/>
                    </a:lnTo>
                    <a:lnTo>
                      <a:pt x="598" y="693"/>
                    </a:lnTo>
                    <a:lnTo>
                      <a:pt x="598" y="693"/>
                    </a:lnTo>
                    <a:lnTo>
                      <a:pt x="588" y="699"/>
                    </a:lnTo>
                    <a:lnTo>
                      <a:pt x="588" y="699"/>
                    </a:lnTo>
                    <a:lnTo>
                      <a:pt x="584" y="699"/>
                    </a:lnTo>
                    <a:lnTo>
                      <a:pt x="582" y="703"/>
                    </a:lnTo>
                    <a:lnTo>
                      <a:pt x="582" y="703"/>
                    </a:lnTo>
                    <a:lnTo>
                      <a:pt x="574" y="709"/>
                    </a:lnTo>
                    <a:lnTo>
                      <a:pt x="570" y="711"/>
                    </a:lnTo>
                    <a:lnTo>
                      <a:pt x="570" y="711"/>
                    </a:lnTo>
                    <a:lnTo>
                      <a:pt x="562" y="711"/>
                    </a:lnTo>
                    <a:lnTo>
                      <a:pt x="562" y="711"/>
                    </a:lnTo>
                    <a:lnTo>
                      <a:pt x="558" y="717"/>
                    </a:lnTo>
                    <a:lnTo>
                      <a:pt x="558" y="717"/>
                    </a:lnTo>
                    <a:lnTo>
                      <a:pt x="550" y="713"/>
                    </a:lnTo>
                    <a:lnTo>
                      <a:pt x="550" y="713"/>
                    </a:lnTo>
                    <a:lnTo>
                      <a:pt x="545" y="705"/>
                    </a:lnTo>
                    <a:lnTo>
                      <a:pt x="545" y="705"/>
                    </a:lnTo>
                    <a:lnTo>
                      <a:pt x="543" y="703"/>
                    </a:lnTo>
                    <a:lnTo>
                      <a:pt x="541" y="701"/>
                    </a:lnTo>
                    <a:lnTo>
                      <a:pt x="541" y="701"/>
                    </a:lnTo>
                    <a:lnTo>
                      <a:pt x="537" y="701"/>
                    </a:lnTo>
                    <a:lnTo>
                      <a:pt x="531" y="701"/>
                    </a:lnTo>
                    <a:lnTo>
                      <a:pt x="531" y="701"/>
                    </a:lnTo>
                    <a:lnTo>
                      <a:pt x="525" y="701"/>
                    </a:lnTo>
                    <a:lnTo>
                      <a:pt x="523" y="699"/>
                    </a:lnTo>
                    <a:lnTo>
                      <a:pt x="521" y="701"/>
                    </a:lnTo>
                    <a:lnTo>
                      <a:pt x="521" y="701"/>
                    </a:lnTo>
                    <a:lnTo>
                      <a:pt x="515" y="707"/>
                    </a:lnTo>
                    <a:lnTo>
                      <a:pt x="515" y="707"/>
                    </a:lnTo>
                    <a:lnTo>
                      <a:pt x="511" y="709"/>
                    </a:lnTo>
                    <a:lnTo>
                      <a:pt x="507" y="711"/>
                    </a:lnTo>
                    <a:lnTo>
                      <a:pt x="507" y="711"/>
                    </a:lnTo>
                    <a:lnTo>
                      <a:pt x="501" y="711"/>
                    </a:lnTo>
                    <a:lnTo>
                      <a:pt x="497" y="709"/>
                    </a:lnTo>
                    <a:lnTo>
                      <a:pt x="497" y="709"/>
                    </a:lnTo>
                    <a:lnTo>
                      <a:pt x="491" y="711"/>
                    </a:lnTo>
                    <a:lnTo>
                      <a:pt x="491" y="711"/>
                    </a:lnTo>
                    <a:lnTo>
                      <a:pt x="491" y="707"/>
                    </a:lnTo>
                    <a:lnTo>
                      <a:pt x="489" y="701"/>
                    </a:lnTo>
                    <a:lnTo>
                      <a:pt x="489" y="701"/>
                    </a:lnTo>
                    <a:lnTo>
                      <a:pt x="483" y="697"/>
                    </a:lnTo>
                    <a:lnTo>
                      <a:pt x="483" y="697"/>
                    </a:lnTo>
                    <a:lnTo>
                      <a:pt x="479" y="695"/>
                    </a:lnTo>
                    <a:lnTo>
                      <a:pt x="479" y="693"/>
                    </a:lnTo>
                    <a:lnTo>
                      <a:pt x="479" y="693"/>
                    </a:lnTo>
                    <a:lnTo>
                      <a:pt x="477" y="691"/>
                    </a:lnTo>
                    <a:lnTo>
                      <a:pt x="475" y="689"/>
                    </a:lnTo>
                    <a:lnTo>
                      <a:pt x="475" y="689"/>
                    </a:lnTo>
                    <a:lnTo>
                      <a:pt x="473" y="677"/>
                    </a:lnTo>
                    <a:lnTo>
                      <a:pt x="473" y="677"/>
                    </a:lnTo>
                    <a:lnTo>
                      <a:pt x="475" y="677"/>
                    </a:lnTo>
                    <a:lnTo>
                      <a:pt x="477" y="675"/>
                    </a:lnTo>
                    <a:lnTo>
                      <a:pt x="479" y="675"/>
                    </a:lnTo>
                    <a:lnTo>
                      <a:pt x="483" y="679"/>
                    </a:lnTo>
                    <a:lnTo>
                      <a:pt x="483" y="679"/>
                    </a:lnTo>
                    <a:lnTo>
                      <a:pt x="485" y="681"/>
                    </a:lnTo>
                    <a:lnTo>
                      <a:pt x="487" y="685"/>
                    </a:lnTo>
                    <a:lnTo>
                      <a:pt x="487" y="685"/>
                    </a:lnTo>
                    <a:lnTo>
                      <a:pt x="487" y="685"/>
                    </a:lnTo>
                    <a:lnTo>
                      <a:pt x="491" y="685"/>
                    </a:lnTo>
                    <a:lnTo>
                      <a:pt x="493" y="683"/>
                    </a:lnTo>
                    <a:lnTo>
                      <a:pt x="495" y="679"/>
                    </a:lnTo>
                    <a:lnTo>
                      <a:pt x="495" y="679"/>
                    </a:lnTo>
                    <a:lnTo>
                      <a:pt x="495" y="675"/>
                    </a:lnTo>
                    <a:lnTo>
                      <a:pt x="493" y="673"/>
                    </a:lnTo>
                    <a:lnTo>
                      <a:pt x="491" y="671"/>
                    </a:lnTo>
                    <a:lnTo>
                      <a:pt x="491" y="671"/>
                    </a:lnTo>
                    <a:lnTo>
                      <a:pt x="485" y="671"/>
                    </a:lnTo>
                    <a:lnTo>
                      <a:pt x="479" y="667"/>
                    </a:lnTo>
                    <a:lnTo>
                      <a:pt x="479" y="667"/>
                    </a:lnTo>
                    <a:lnTo>
                      <a:pt x="477" y="667"/>
                    </a:lnTo>
                    <a:lnTo>
                      <a:pt x="479" y="663"/>
                    </a:lnTo>
                    <a:lnTo>
                      <a:pt x="479" y="663"/>
                    </a:lnTo>
                    <a:lnTo>
                      <a:pt x="479" y="661"/>
                    </a:lnTo>
                    <a:lnTo>
                      <a:pt x="485" y="657"/>
                    </a:lnTo>
                    <a:lnTo>
                      <a:pt x="485" y="657"/>
                    </a:lnTo>
                    <a:lnTo>
                      <a:pt x="489" y="655"/>
                    </a:lnTo>
                    <a:lnTo>
                      <a:pt x="491" y="652"/>
                    </a:lnTo>
                    <a:lnTo>
                      <a:pt x="493" y="650"/>
                    </a:lnTo>
                    <a:lnTo>
                      <a:pt x="493" y="650"/>
                    </a:lnTo>
                    <a:lnTo>
                      <a:pt x="491" y="648"/>
                    </a:lnTo>
                    <a:lnTo>
                      <a:pt x="489" y="648"/>
                    </a:lnTo>
                    <a:lnTo>
                      <a:pt x="489" y="648"/>
                    </a:lnTo>
                    <a:lnTo>
                      <a:pt x="485" y="644"/>
                    </a:lnTo>
                    <a:lnTo>
                      <a:pt x="485" y="644"/>
                    </a:lnTo>
                    <a:lnTo>
                      <a:pt x="483" y="644"/>
                    </a:lnTo>
                    <a:lnTo>
                      <a:pt x="483" y="642"/>
                    </a:lnTo>
                    <a:lnTo>
                      <a:pt x="483" y="642"/>
                    </a:lnTo>
                    <a:lnTo>
                      <a:pt x="481" y="638"/>
                    </a:lnTo>
                    <a:lnTo>
                      <a:pt x="481" y="634"/>
                    </a:lnTo>
                    <a:lnTo>
                      <a:pt x="481" y="634"/>
                    </a:lnTo>
                    <a:lnTo>
                      <a:pt x="489" y="624"/>
                    </a:lnTo>
                    <a:lnTo>
                      <a:pt x="489" y="624"/>
                    </a:lnTo>
                    <a:lnTo>
                      <a:pt x="491" y="618"/>
                    </a:lnTo>
                    <a:lnTo>
                      <a:pt x="491" y="618"/>
                    </a:lnTo>
                    <a:lnTo>
                      <a:pt x="489" y="616"/>
                    </a:lnTo>
                    <a:lnTo>
                      <a:pt x="489" y="616"/>
                    </a:lnTo>
                    <a:lnTo>
                      <a:pt x="487" y="618"/>
                    </a:lnTo>
                    <a:lnTo>
                      <a:pt x="485" y="618"/>
                    </a:lnTo>
                    <a:lnTo>
                      <a:pt x="485" y="618"/>
                    </a:lnTo>
                    <a:lnTo>
                      <a:pt x="481" y="620"/>
                    </a:lnTo>
                    <a:lnTo>
                      <a:pt x="481" y="620"/>
                    </a:lnTo>
                    <a:lnTo>
                      <a:pt x="479" y="628"/>
                    </a:lnTo>
                    <a:lnTo>
                      <a:pt x="479" y="628"/>
                    </a:lnTo>
                    <a:lnTo>
                      <a:pt x="477" y="630"/>
                    </a:lnTo>
                    <a:lnTo>
                      <a:pt x="475" y="632"/>
                    </a:lnTo>
                    <a:lnTo>
                      <a:pt x="475" y="632"/>
                    </a:lnTo>
                    <a:lnTo>
                      <a:pt x="467" y="634"/>
                    </a:lnTo>
                    <a:lnTo>
                      <a:pt x="467" y="634"/>
                    </a:lnTo>
                    <a:lnTo>
                      <a:pt x="467" y="638"/>
                    </a:lnTo>
                    <a:lnTo>
                      <a:pt x="467" y="638"/>
                    </a:lnTo>
                    <a:lnTo>
                      <a:pt x="469" y="640"/>
                    </a:lnTo>
                    <a:lnTo>
                      <a:pt x="469" y="640"/>
                    </a:lnTo>
                    <a:lnTo>
                      <a:pt x="469" y="642"/>
                    </a:lnTo>
                    <a:lnTo>
                      <a:pt x="467" y="640"/>
                    </a:lnTo>
                    <a:lnTo>
                      <a:pt x="467" y="640"/>
                    </a:lnTo>
                    <a:lnTo>
                      <a:pt x="465" y="642"/>
                    </a:lnTo>
                    <a:lnTo>
                      <a:pt x="463" y="644"/>
                    </a:lnTo>
                    <a:lnTo>
                      <a:pt x="463" y="644"/>
                    </a:lnTo>
                    <a:lnTo>
                      <a:pt x="457" y="646"/>
                    </a:lnTo>
                    <a:lnTo>
                      <a:pt x="457" y="646"/>
                    </a:lnTo>
                    <a:lnTo>
                      <a:pt x="448" y="646"/>
                    </a:lnTo>
                    <a:lnTo>
                      <a:pt x="448" y="646"/>
                    </a:lnTo>
                    <a:lnTo>
                      <a:pt x="448" y="648"/>
                    </a:lnTo>
                    <a:lnTo>
                      <a:pt x="446" y="652"/>
                    </a:lnTo>
                    <a:lnTo>
                      <a:pt x="446" y="652"/>
                    </a:lnTo>
                    <a:lnTo>
                      <a:pt x="446" y="667"/>
                    </a:lnTo>
                    <a:lnTo>
                      <a:pt x="446" y="667"/>
                    </a:lnTo>
                    <a:lnTo>
                      <a:pt x="450" y="671"/>
                    </a:lnTo>
                    <a:lnTo>
                      <a:pt x="450" y="671"/>
                    </a:lnTo>
                    <a:lnTo>
                      <a:pt x="452" y="673"/>
                    </a:lnTo>
                    <a:lnTo>
                      <a:pt x="452" y="673"/>
                    </a:lnTo>
                    <a:lnTo>
                      <a:pt x="457" y="673"/>
                    </a:lnTo>
                    <a:lnTo>
                      <a:pt x="457" y="673"/>
                    </a:lnTo>
                    <a:lnTo>
                      <a:pt x="455" y="679"/>
                    </a:lnTo>
                    <a:lnTo>
                      <a:pt x="455" y="679"/>
                    </a:lnTo>
                    <a:lnTo>
                      <a:pt x="452" y="679"/>
                    </a:lnTo>
                    <a:lnTo>
                      <a:pt x="452" y="679"/>
                    </a:lnTo>
                    <a:lnTo>
                      <a:pt x="452" y="685"/>
                    </a:lnTo>
                    <a:lnTo>
                      <a:pt x="457" y="687"/>
                    </a:lnTo>
                    <a:lnTo>
                      <a:pt x="459" y="689"/>
                    </a:lnTo>
                    <a:lnTo>
                      <a:pt x="459" y="689"/>
                    </a:lnTo>
                    <a:lnTo>
                      <a:pt x="463" y="693"/>
                    </a:lnTo>
                    <a:lnTo>
                      <a:pt x="463" y="697"/>
                    </a:lnTo>
                    <a:lnTo>
                      <a:pt x="463" y="697"/>
                    </a:lnTo>
                    <a:lnTo>
                      <a:pt x="461" y="699"/>
                    </a:lnTo>
                    <a:lnTo>
                      <a:pt x="461" y="699"/>
                    </a:lnTo>
                    <a:lnTo>
                      <a:pt x="461" y="705"/>
                    </a:lnTo>
                    <a:lnTo>
                      <a:pt x="461" y="705"/>
                    </a:lnTo>
                    <a:lnTo>
                      <a:pt x="467" y="707"/>
                    </a:lnTo>
                    <a:lnTo>
                      <a:pt x="467" y="707"/>
                    </a:lnTo>
                    <a:lnTo>
                      <a:pt x="469" y="707"/>
                    </a:lnTo>
                    <a:lnTo>
                      <a:pt x="471" y="709"/>
                    </a:lnTo>
                    <a:lnTo>
                      <a:pt x="471" y="711"/>
                    </a:lnTo>
                    <a:lnTo>
                      <a:pt x="471" y="711"/>
                    </a:lnTo>
                    <a:lnTo>
                      <a:pt x="469" y="713"/>
                    </a:lnTo>
                    <a:lnTo>
                      <a:pt x="465" y="715"/>
                    </a:lnTo>
                    <a:lnTo>
                      <a:pt x="461" y="717"/>
                    </a:lnTo>
                    <a:lnTo>
                      <a:pt x="461" y="717"/>
                    </a:lnTo>
                    <a:lnTo>
                      <a:pt x="459" y="715"/>
                    </a:lnTo>
                    <a:lnTo>
                      <a:pt x="459" y="715"/>
                    </a:lnTo>
                    <a:lnTo>
                      <a:pt x="459" y="715"/>
                    </a:lnTo>
                    <a:lnTo>
                      <a:pt x="459" y="715"/>
                    </a:lnTo>
                    <a:lnTo>
                      <a:pt x="457" y="719"/>
                    </a:lnTo>
                    <a:lnTo>
                      <a:pt x="452" y="721"/>
                    </a:lnTo>
                    <a:lnTo>
                      <a:pt x="452" y="721"/>
                    </a:lnTo>
                    <a:lnTo>
                      <a:pt x="444" y="721"/>
                    </a:lnTo>
                    <a:lnTo>
                      <a:pt x="444" y="721"/>
                    </a:lnTo>
                    <a:lnTo>
                      <a:pt x="442" y="719"/>
                    </a:lnTo>
                    <a:lnTo>
                      <a:pt x="442" y="719"/>
                    </a:lnTo>
                    <a:lnTo>
                      <a:pt x="440" y="717"/>
                    </a:lnTo>
                    <a:lnTo>
                      <a:pt x="436" y="715"/>
                    </a:lnTo>
                    <a:lnTo>
                      <a:pt x="436" y="715"/>
                    </a:lnTo>
                    <a:lnTo>
                      <a:pt x="434" y="719"/>
                    </a:lnTo>
                    <a:lnTo>
                      <a:pt x="434" y="719"/>
                    </a:lnTo>
                    <a:lnTo>
                      <a:pt x="430" y="721"/>
                    </a:lnTo>
                    <a:lnTo>
                      <a:pt x="430" y="721"/>
                    </a:lnTo>
                    <a:lnTo>
                      <a:pt x="430" y="721"/>
                    </a:lnTo>
                    <a:lnTo>
                      <a:pt x="430" y="721"/>
                    </a:lnTo>
                    <a:lnTo>
                      <a:pt x="422" y="725"/>
                    </a:lnTo>
                    <a:lnTo>
                      <a:pt x="422" y="725"/>
                    </a:lnTo>
                    <a:lnTo>
                      <a:pt x="410" y="723"/>
                    </a:lnTo>
                    <a:lnTo>
                      <a:pt x="410" y="723"/>
                    </a:lnTo>
                    <a:lnTo>
                      <a:pt x="408" y="723"/>
                    </a:lnTo>
                    <a:lnTo>
                      <a:pt x="406" y="725"/>
                    </a:lnTo>
                    <a:lnTo>
                      <a:pt x="406" y="725"/>
                    </a:lnTo>
                    <a:lnTo>
                      <a:pt x="402" y="731"/>
                    </a:lnTo>
                    <a:lnTo>
                      <a:pt x="402" y="731"/>
                    </a:lnTo>
                    <a:lnTo>
                      <a:pt x="396" y="733"/>
                    </a:lnTo>
                    <a:lnTo>
                      <a:pt x="396" y="733"/>
                    </a:lnTo>
                    <a:lnTo>
                      <a:pt x="388" y="737"/>
                    </a:lnTo>
                    <a:lnTo>
                      <a:pt x="388" y="737"/>
                    </a:lnTo>
                    <a:lnTo>
                      <a:pt x="390" y="739"/>
                    </a:lnTo>
                    <a:lnTo>
                      <a:pt x="390" y="741"/>
                    </a:lnTo>
                    <a:lnTo>
                      <a:pt x="390" y="743"/>
                    </a:lnTo>
                    <a:lnTo>
                      <a:pt x="390" y="743"/>
                    </a:lnTo>
                    <a:lnTo>
                      <a:pt x="386" y="750"/>
                    </a:lnTo>
                    <a:lnTo>
                      <a:pt x="386" y="750"/>
                    </a:lnTo>
                    <a:lnTo>
                      <a:pt x="384" y="752"/>
                    </a:lnTo>
                    <a:lnTo>
                      <a:pt x="384" y="752"/>
                    </a:lnTo>
                    <a:lnTo>
                      <a:pt x="380" y="752"/>
                    </a:lnTo>
                    <a:lnTo>
                      <a:pt x="378" y="752"/>
                    </a:lnTo>
                    <a:lnTo>
                      <a:pt x="378" y="752"/>
                    </a:lnTo>
                    <a:lnTo>
                      <a:pt x="374" y="758"/>
                    </a:lnTo>
                    <a:lnTo>
                      <a:pt x="374" y="758"/>
                    </a:lnTo>
                    <a:lnTo>
                      <a:pt x="376" y="764"/>
                    </a:lnTo>
                    <a:lnTo>
                      <a:pt x="376" y="768"/>
                    </a:lnTo>
                    <a:lnTo>
                      <a:pt x="376" y="768"/>
                    </a:lnTo>
                    <a:lnTo>
                      <a:pt x="378" y="770"/>
                    </a:lnTo>
                    <a:lnTo>
                      <a:pt x="376" y="772"/>
                    </a:lnTo>
                    <a:lnTo>
                      <a:pt x="376" y="772"/>
                    </a:lnTo>
                    <a:lnTo>
                      <a:pt x="376" y="772"/>
                    </a:lnTo>
                    <a:lnTo>
                      <a:pt x="372" y="772"/>
                    </a:lnTo>
                    <a:lnTo>
                      <a:pt x="372" y="772"/>
                    </a:lnTo>
                    <a:lnTo>
                      <a:pt x="364" y="770"/>
                    </a:lnTo>
                    <a:lnTo>
                      <a:pt x="364" y="770"/>
                    </a:lnTo>
                    <a:lnTo>
                      <a:pt x="362" y="770"/>
                    </a:lnTo>
                    <a:lnTo>
                      <a:pt x="359" y="770"/>
                    </a:lnTo>
                    <a:lnTo>
                      <a:pt x="359" y="770"/>
                    </a:lnTo>
                    <a:lnTo>
                      <a:pt x="351" y="776"/>
                    </a:lnTo>
                    <a:lnTo>
                      <a:pt x="351" y="776"/>
                    </a:lnTo>
                    <a:lnTo>
                      <a:pt x="347" y="778"/>
                    </a:lnTo>
                    <a:lnTo>
                      <a:pt x="347" y="778"/>
                    </a:lnTo>
                    <a:lnTo>
                      <a:pt x="345" y="780"/>
                    </a:lnTo>
                    <a:lnTo>
                      <a:pt x="343" y="780"/>
                    </a:lnTo>
                    <a:lnTo>
                      <a:pt x="343" y="780"/>
                    </a:lnTo>
                    <a:lnTo>
                      <a:pt x="335" y="780"/>
                    </a:lnTo>
                    <a:lnTo>
                      <a:pt x="335" y="780"/>
                    </a:lnTo>
                    <a:lnTo>
                      <a:pt x="333" y="786"/>
                    </a:lnTo>
                    <a:lnTo>
                      <a:pt x="333" y="786"/>
                    </a:lnTo>
                    <a:lnTo>
                      <a:pt x="333" y="796"/>
                    </a:lnTo>
                    <a:lnTo>
                      <a:pt x="333" y="796"/>
                    </a:lnTo>
                    <a:lnTo>
                      <a:pt x="329" y="800"/>
                    </a:lnTo>
                    <a:lnTo>
                      <a:pt x="329" y="800"/>
                    </a:lnTo>
                    <a:lnTo>
                      <a:pt x="325" y="800"/>
                    </a:lnTo>
                    <a:lnTo>
                      <a:pt x="325" y="800"/>
                    </a:lnTo>
                    <a:lnTo>
                      <a:pt x="321" y="802"/>
                    </a:lnTo>
                    <a:lnTo>
                      <a:pt x="321" y="802"/>
                    </a:lnTo>
                    <a:lnTo>
                      <a:pt x="321" y="806"/>
                    </a:lnTo>
                    <a:lnTo>
                      <a:pt x="319" y="808"/>
                    </a:lnTo>
                    <a:lnTo>
                      <a:pt x="319" y="808"/>
                    </a:lnTo>
                    <a:lnTo>
                      <a:pt x="319" y="808"/>
                    </a:lnTo>
                    <a:lnTo>
                      <a:pt x="309" y="810"/>
                    </a:lnTo>
                    <a:lnTo>
                      <a:pt x="309" y="810"/>
                    </a:lnTo>
                    <a:lnTo>
                      <a:pt x="307" y="810"/>
                    </a:lnTo>
                    <a:lnTo>
                      <a:pt x="309" y="812"/>
                    </a:lnTo>
                    <a:lnTo>
                      <a:pt x="309" y="812"/>
                    </a:lnTo>
                    <a:lnTo>
                      <a:pt x="309" y="814"/>
                    </a:lnTo>
                    <a:lnTo>
                      <a:pt x="307" y="816"/>
                    </a:lnTo>
                    <a:lnTo>
                      <a:pt x="307" y="816"/>
                    </a:lnTo>
                    <a:lnTo>
                      <a:pt x="305" y="818"/>
                    </a:lnTo>
                    <a:lnTo>
                      <a:pt x="295" y="820"/>
                    </a:lnTo>
                    <a:lnTo>
                      <a:pt x="295" y="820"/>
                    </a:lnTo>
                    <a:lnTo>
                      <a:pt x="285" y="818"/>
                    </a:lnTo>
                    <a:lnTo>
                      <a:pt x="285" y="818"/>
                    </a:lnTo>
                    <a:lnTo>
                      <a:pt x="281" y="816"/>
                    </a:lnTo>
                    <a:lnTo>
                      <a:pt x="281" y="816"/>
                    </a:lnTo>
                    <a:lnTo>
                      <a:pt x="281" y="812"/>
                    </a:lnTo>
                    <a:lnTo>
                      <a:pt x="277" y="810"/>
                    </a:lnTo>
                    <a:lnTo>
                      <a:pt x="277" y="810"/>
                    </a:lnTo>
                    <a:lnTo>
                      <a:pt x="269" y="810"/>
                    </a:lnTo>
                    <a:lnTo>
                      <a:pt x="271" y="816"/>
                    </a:lnTo>
                    <a:lnTo>
                      <a:pt x="275" y="818"/>
                    </a:lnTo>
                    <a:lnTo>
                      <a:pt x="275" y="818"/>
                    </a:lnTo>
                    <a:lnTo>
                      <a:pt x="275" y="820"/>
                    </a:lnTo>
                    <a:lnTo>
                      <a:pt x="277" y="822"/>
                    </a:lnTo>
                    <a:lnTo>
                      <a:pt x="277" y="822"/>
                    </a:lnTo>
                    <a:lnTo>
                      <a:pt x="279" y="826"/>
                    </a:lnTo>
                    <a:lnTo>
                      <a:pt x="281" y="828"/>
                    </a:lnTo>
                    <a:lnTo>
                      <a:pt x="281" y="828"/>
                    </a:lnTo>
                    <a:lnTo>
                      <a:pt x="281" y="830"/>
                    </a:lnTo>
                    <a:lnTo>
                      <a:pt x="281" y="832"/>
                    </a:lnTo>
                    <a:lnTo>
                      <a:pt x="279" y="834"/>
                    </a:lnTo>
                    <a:lnTo>
                      <a:pt x="279" y="834"/>
                    </a:lnTo>
                    <a:lnTo>
                      <a:pt x="273" y="836"/>
                    </a:lnTo>
                    <a:lnTo>
                      <a:pt x="273" y="836"/>
                    </a:lnTo>
                    <a:lnTo>
                      <a:pt x="262" y="836"/>
                    </a:lnTo>
                    <a:lnTo>
                      <a:pt x="262" y="836"/>
                    </a:lnTo>
                    <a:lnTo>
                      <a:pt x="258" y="836"/>
                    </a:lnTo>
                    <a:lnTo>
                      <a:pt x="256" y="836"/>
                    </a:lnTo>
                    <a:lnTo>
                      <a:pt x="254" y="832"/>
                    </a:lnTo>
                    <a:lnTo>
                      <a:pt x="254" y="832"/>
                    </a:lnTo>
                    <a:lnTo>
                      <a:pt x="248" y="826"/>
                    </a:lnTo>
                    <a:lnTo>
                      <a:pt x="248" y="826"/>
                    </a:lnTo>
                    <a:lnTo>
                      <a:pt x="240" y="828"/>
                    </a:lnTo>
                    <a:lnTo>
                      <a:pt x="240" y="828"/>
                    </a:lnTo>
                    <a:lnTo>
                      <a:pt x="234" y="832"/>
                    </a:lnTo>
                    <a:lnTo>
                      <a:pt x="234" y="832"/>
                    </a:lnTo>
                    <a:lnTo>
                      <a:pt x="226" y="834"/>
                    </a:lnTo>
                    <a:lnTo>
                      <a:pt x="226" y="834"/>
                    </a:lnTo>
                    <a:lnTo>
                      <a:pt x="222" y="836"/>
                    </a:lnTo>
                    <a:lnTo>
                      <a:pt x="220" y="838"/>
                    </a:lnTo>
                    <a:lnTo>
                      <a:pt x="220" y="838"/>
                    </a:lnTo>
                    <a:lnTo>
                      <a:pt x="222" y="840"/>
                    </a:lnTo>
                    <a:lnTo>
                      <a:pt x="224" y="843"/>
                    </a:lnTo>
                    <a:lnTo>
                      <a:pt x="224" y="843"/>
                    </a:lnTo>
                    <a:lnTo>
                      <a:pt x="228" y="849"/>
                    </a:lnTo>
                    <a:lnTo>
                      <a:pt x="228" y="849"/>
                    </a:lnTo>
                    <a:lnTo>
                      <a:pt x="230" y="851"/>
                    </a:lnTo>
                    <a:lnTo>
                      <a:pt x="232" y="851"/>
                    </a:lnTo>
                    <a:lnTo>
                      <a:pt x="232" y="851"/>
                    </a:lnTo>
                    <a:lnTo>
                      <a:pt x="240" y="853"/>
                    </a:lnTo>
                    <a:lnTo>
                      <a:pt x="240" y="853"/>
                    </a:lnTo>
                    <a:lnTo>
                      <a:pt x="244" y="853"/>
                    </a:lnTo>
                    <a:lnTo>
                      <a:pt x="248" y="855"/>
                    </a:lnTo>
                    <a:lnTo>
                      <a:pt x="248" y="855"/>
                    </a:lnTo>
                    <a:lnTo>
                      <a:pt x="252" y="857"/>
                    </a:lnTo>
                    <a:lnTo>
                      <a:pt x="252" y="857"/>
                    </a:lnTo>
                    <a:lnTo>
                      <a:pt x="260" y="857"/>
                    </a:lnTo>
                    <a:lnTo>
                      <a:pt x="260" y="857"/>
                    </a:lnTo>
                    <a:lnTo>
                      <a:pt x="262" y="859"/>
                    </a:lnTo>
                    <a:lnTo>
                      <a:pt x="264" y="859"/>
                    </a:lnTo>
                    <a:lnTo>
                      <a:pt x="266" y="859"/>
                    </a:lnTo>
                    <a:lnTo>
                      <a:pt x="266" y="859"/>
                    </a:lnTo>
                    <a:lnTo>
                      <a:pt x="269" y="867"/>
                    </a:lnTo>
                    <a:lnTo>
                      <a:pt x="269" y="867"/>
                    </a:lnTo>
                    <a:lnTo>
                      <a:pt x="269" y="869"/>
                    </a:lnTo>
                    <a:lnTo>
                      <a:pt x="271" y="873"/>
                    </a:lnTo>
                    <a:lnTo>
                      <a:pt x="271" y="873"/>
                    </a:lnTo>
                    <a:lnTo>
                      <a:pt x="277" y="879"/>
                    </a:lnTo>
                    <a:lnTo>
                      <a:pt x="277" y="879"/>
                    </a:lnTo>
                    <a:lnTo>
                      <a:pt x="281" y="883"/>
                    </a:lnTo>
                    <a:lnTo>
                      <a:pt x="281" y="883"/>
                    </a:lnTo>
                    <a:lnTo>
                      <a:pt x="283" y="887"/>
                    </a:lnTo>
                    <a:lnTo>
                      <a:pt x="287" y="889"/>
                    </a:lnTo>
                    <a:lnTo>
                      <a:pt x="287" y="889"/>
                    </a:lnTo>
                    <a:lnTo>
                      <a:pt x="285" y="893"/>
                    </a:lnTo>
                    <a:lnTo>
                      <a:pt x="285" y="893"/>
                    </a:lnTo>
                    <a:lnTo>
                      <a:pt x="285" y="895"/>
                    </a:lnTo>
                    <a:lnTo>
                      <a:pt x="289" y="895"/>
                    </a:lnTo>
                    <a:lnTo>
                      <a:pt x="289" y="895"/>
                    </a:lnTo>
                    <a:lnTo>
                      <a:pt x="289" y="901"/>
                    </a:lnTo>
                    <a:lnTo>
                      <a:pt x="289" y="905"/>
                    </a:lnTo>
                    <a:lnTo>
                      <a:pt x="289" y="905"/>
                    </a:lnTo>
                    <a:lnTo>
                      <a:pt x="287" y="907"/>
                    </a:lnTo>
                    <a:lnTo>
                      <a:pt x="287" y="907"/>
                    </a:lnTo>
                    <a:lnTo>
                      <a:pt x="287" y="913"/>
                    </a:lnTo>
                    <a:lnTo>
                      <a:pt x="287" y="913"/>
                    </a:lnTo>
                    <a:lnTo>
                      <a:pt x="285" y="915"/>
                    </a:lnTo>
                    <a:lnTo>
                      <a:pt x="285" y="919"/>
                    </a:lnTo>
                    <a:lnTo>
                      <a:pt x="285" y="919"/>
                    </a:lnTo>
                    <a:lnTo>
                      <a:pt x="285" y="921"/>
                    </a:lnTo>
                    <a:lnTo>
                      <a:pt x="285" y="925"/>
                    </a:lnTo>
                    <a:lnTo>
                      <a:pt x="285" y="925"/>
                    </a:lnTo>
                    <a:lnTo>
                      <a:pt x="283" y="933"/>
                    </a:lnTo>
                    <a:lnTo>
                      <a:pt x="283" y="933"/>
                    </a:lnTo>
                    <a:lnTo>
                      <a:pt x="281" y="940"/>
                    </a:lnTo>
                    <a:lnTo>
                      <a:pt x="281" y="940"/>
                    </a:lnTo>
                    <a:lnTo>
                      <a:pt x="279" y="946"/>
                    </a:lnTo>
                    <a:lnTo>
                      <a:pt x="279" y="946"/>
                    </a:lnTo>
                    <a:lnTo>
                      <a:pt x="273" y="950"/>
                    </a:lnTo>
                    <a:lnTo>
                      <a:pt x="269" y="952"/>
                    </a:lnTo>
                    <a:lnTo>
                      <a:pt x="269" y="954"/>
                    </a:lnTo>
                    <a:lnTo>
                      <a:pt x="269" y="954"/>
                    </a:lnTo>
                    <a:lnTo>
                      <a:pt x="258" y="950"/>
                    </a:lnTo>
                    <a:lnTo>
                      <a:pt x="258" y="950"/>
                    </a:lnTo>
                    <a:lnTo>
                      <a:pt x="244" y="952"/>
                    </a:lnTo>
                    <a:lnTo>
                      <a:pt x="244" y="952"/>
                    </a:lnTo>
                    <a:lnTo>
                      <a:pt x="236" y="952"/>
                    </a:lnTo>
                    <a:lnTo>
                      <a:pt x="228" y="950"/>
                    </a:lnTo>
                    <a:lnTo>
                      <a:pt x="228" y="950"/>
                    </a:lnTo>
                    <a:lnTo>
                      <a:pt x="220" y="950"/>
                    </a:lnTo>
                    <a:lnTo>
                      <a:pt x="212" y="950"/>
                    </a:lnTo>
                    <a:lnTo>
                      <a:pt x="212" y="950"/>
                    </a:lnTo>
                    <a:lnTo>
                      <a:pt x="200" y="948"/>
                    </a:lnTo>
                    <a:lnTo>
                      <a:pt x="200" y="948"/>
                    </a:lnTo>
                    <a:lnTo>
                      <a:pt x="186" y="948"/>
                    </a:lnTo>
                    <a:lnTo>
                      <a:pt x="186" y="948"/>
                    </a:lnTo>
                    <a:lnTo>
                      <a:pt x="180" y="950"/>
                    </a:lnTo>
                    <a:lnTo>
                      <a:pt x="176" y="948"/>
                    </a:lnTo>
                    <a:lnTo>
                      <a:pt x="176" y="948"/>
                    </a:lnTo>
                    <a:lnTo>
                      <a:pt x="165" y="942"/>
                    </a:lnTo>
                    <a:lnTo>
                      <a:pt x="165" y="942"/>
                    </a:lnTo>
                    <a:lnTo>
                      <a:pt x="159" y="946"/>
                    </a:lnTo>
                    <a:lnTo>
                      <a:pt x="159" y="946"/>
                    </a:lnTo>
                    <a:lnTo>
                      <a:pt x="151" y="954"/>
                    </a:lnTo>
                    <a:lnTo>
                      <a:pt x="151" y="954"/>
                    </a:lnTo>
                    <a:lnTo>
                      <a:pt x="147" y="956"/>
                    </a:lnTo>
                    <a:lnTo>
                      <a:pt x="143" y="956"/>
                    </a:lnTo>
                    <a:lnTo>
                      <a:pt x="143" y="956"/>
                    </a:lnTo>
                    <a:lnTo>
                      <a:pt x="141" y="958"/>
                    </a:lnTo>
                    <a:lnTo>
                      <a:pt x="141" y="960"/>
                    </a:lnTo>
                    <a:lnTo>
                      <a:pt x="141" y="960"/>
                    </a:lnTo>
                    <a:lnTo>
                      <a:pt x="143" y="962"/>
                    </a:lnTo>
                    <a:lnTo>
                      <a:pt x="149" y="964"/>
                    </a:lnTo>
                    <a:lnTo>
                      <a:pt x="149" y="964"/>
                    </a:lnTo>
                    <a:lnTo>
                      <a:pt x="151" y="966"/>
                    </a:lnTo>
                    <a:lnTo>
                      <a:pt x="151" y="974"/>
                    </a:lnTo>
                    <a:lnTo>
                      <a:pt x="147" y="982"/>
                    </a:lnTo>
                    <a:lnTo>
                      <a:pt x="147" y="982"/>
                    </a:lnTo>
                    <a:lnTo>
                      <a:pt x="147" y="986"/>
                    </a:lnTo>
                    <a:lnTo>
                      <a:pt x="147" y="992"/>
                    </a:lnTo>
                    <a:lnTo>
                      <a:pt x="147" y="992"/>
                    </a:lnTo>
                    <a:lnTo>
                      <a:pt x="151" y="994"/>
                    </a:lnTo>
                    <a:lnTo>
                      <a:pt x="153" y="1002"/>
                    </a:lnTo>
                    <a:lnTo>
                      <a:pt x="153" y="1002"/>
                    </a:lnTo>
                    <a:lnTo>
                      <a:pt x="149" y="1012"/>
                    </a:lnTo>
                    <a:lnTo>
                      <a:pt x="149" y="1012"/>
                    </a:lnTo>
                    <a:lnTo>
                      <a:pt x="149" y="1016"/>
                    </a:lnTo>
                    <a:lnTo>
                      <a:pt x="147" y="1020"/>
                    </a:lnTo>
                    <a:lnTo>
                      <a:pt x="147" y="1020"/>
                    </a:lnTo>
                    <a:lnTo>
                      <a:pt x="141" y="1028"/>
                    </a:lnTo>
                    <a:lnTo>
                      <a:pt x="141" y="1028"/>
                    </a:lnTo>
                    <a:lnTo>
                      <a:pt x="139" y="1031"/>
                    </a:lnTo>
                    <a:lnTo>
                      <a:pt x="137" y="1035"/>
                    </a:lnTo>
                    <a:lnTo>
                      <a:pt x="137" y="1035"/>
                    </a:lnTo>
                    <a:lnTo>
                      <a:pt x="137" y="1041"/>
                    </a:lnTo>
                    <a:lnTo>
                      <a:pt x="139" y="1045"/>
                    </a:lnTo>
                    <a:lnTo>
                      <a:pt x="139" y="1045"/>
                    </a:lnTo>
                    <a:lnTo>
                      <a:pt x="143" y="1051"/>
                    </a:lnTo>
                    <a:lnTo>
                      <a:pt x="145" y="1053"/>
                    </a:lnTo>
                    <a:lnTo>
                      <a:pt x="145" y="1055"/>
                    </a:lnTo>
                    <a:lnTo>
                      <a:pt x="145" y="1055"/>
                    </a:lnTo>
                    <a:lnTo>
                      <a:pt x="145" y="1061"/>
                    </a:lnTo>
                    <a:lnTo>
                      <a:pt x="145" y="1061"/>
                    </a:lnTo>
                    <a:lnTo>
                      <a:pt x="145" y="1067"/>
                    </a:lnTo>
                    <a:lnTo>
                      <a:pt x="147" y="1073"/>
                    </a:lnTo>
                    <a:lnTo>
                      <a:pt x="147" y="1073"/>
                    </a:lnTo>
                    <a:lnTo>
                      <a:pt x="149" y="1079"/>
                    </a:lnTo>
                    <a:lnTo>
                      <a:pt x="149" y="1079"/>
                    </a:lnTo>
                    <a:lnTo>
                      <a:pt x="151" y="1081"/>
                    </a:lnTo>
                    <a:lnTo>
                      <a:pt x="155" y="1081"/>
                    </a:lnTo>
                    <a:lnTo>
                      <a:pt x="155" y="1081"/>
                    </a:lnTo>
                    <a:lnTo>
                      <a:pt x="159" y="1081"/>
                    </a:lnTo>
                    <a:lnTo>
                      <a:pt x="163" y="1081"/>
                    </a:lnTo>
                    <a:lnTo>
                      <a:pt x="163" y="1081"/>
                    </a:lnTo>
                    <a:lnTo>
                      <a:pt x="169" y="1081"/>
                    </a:lnTo>
                    <a:lnTo>
                      <a:pt x="174" y="1079"/>
                    </a:lnTo>
                    <a:lnTo>
                      <a:pt x="174" y="1079"/>
                    </a:lnTo>
                    <a:lnTo>
                      <a:pt x="180" y="1077"/>
                    </a:lnTo>
                    <a:lnTo>
                      <a:pt x="180" y="1077"/>
                    </a:lnTo>
                    <a:lnTo>
                      <a:pt x="186" y="1083"/>
                    </a:lnTo>
                    <a:lnTo>
                      <a:pt x="186" y="1083"/>
                    </a:lnTo>
                    <a:lnTo>
                      <a:pt x="190" y="1085"/>
                    </a:lnTo>
                    <a:lnTo>
                      <a:pt x="190" y="1085"/>
                    </a:lnTo>
                    <a:lnTo>
                      <a:pt x="194" y="1089"/>
                    </a:lnTo>
                    <a:lnTo>
                      <a:pt x="194" y="1089"/>
                    </a:lnTo>
                    <a:lnTo>
                      <a:pt x="196" y="1089"/>
                    </a:lnTo>
                    <a:lnTo>
                      <a:pt x="196" y="1091"/>
                    </a:lnTo>
                    <a:lnTo>
                      <a:pt x="196" y="1095"/>
                    </a:lnTo>
                    <a:lnTo>
                      <a:pt x="196" y="1095"/>
                    </a:lnTo>
                    <a:lnTo>
                      <a:pt x="198" y="1097"/>
                    </a:lnTo>
                    <a:lnTo>
                      <a:pt x="198" y="1097"/>
                    </a:lnTo>
                    <a:lnTo>
                      <a:pt x="198" y="1099"/>
                    </a:lnTo>
                    <a:lnTo>
                      <a:pt x="198" y="1099"/>
                    </a:lnTo>
                    <a:lnTo>
                      <a:pt x="202" y="1103"/>
                    </a:lnTo>
                    <a:lnTo>
                      <a:pt x="202" y="1103"/>
                    </a:lnTo>
                    <a:lnTo>
                      <a:pt x="204" y="1103"/>
                    </a:lnTo>
                    <a:lnTo>
                      <a:pt x="208" y="1103"/>
                    </a:lnTo>
                    <a:lnTo>
                      <a:pt x="206" y="1097"/>
                    </a:lnTo>
                    <a:lnTo>
                      <a:pt x="206" y="1097"/>
                    </a:lnTo>
                    <a:lnTo>
                      <a:pt x="214" y="1093"/>
                    </a:lnTo>
                    <a:lnTo>
                      <a:pt x="214" y="1093"/>
                    </a:lnTo>
                    <a:lnTo>
                      <a:pt x="222" y="1087"/>
                    </a:lnTo>
                    <a:lnTo>
                      <a:pt x="246" y="1087"/>
                    </a:lnTo>
                    <a:lnTo>
                      <a:pt x="246" y="1087"/>
                    </a:lnTo>
                    <a:lnTo>
                      <a:pt x="260" y="1087"/>
                    </a:lnTo>
                    <a:lnTo>
                      <a:pt x="260" y="1087"/>
                    </a:lnTo>
                    <a:lnTo>
                      <a:pt x="264" y="1085"/>
                    </a:lnTo>
                    <a:lnTo>
                      <a:pt x="269" y="1081"/>
                    </a:lnTo>
                    <a:lnTo>
                      <a:pt x="269" y="1081"/>
                    </a:lnTo>
                    <a:lnTo>
                      <a:pt x="273" y="1075"/>
                    </a:lnTo>
                    <a:lnTo>
                      <a:pt x="273" y="1075"/>
                    </a:lnTo>
                    <a:lnTo>
                      <a:pt x="281" y="1069"/>
                    </a:lnTo>
                    <a:lnTo>
                      <a:pt x="281" y="1069"/>
                    </a:lnTo>
                    <a:lnTo>
                      <a:pt x="287" y="1065"/>
                    </a:lnTo>
                    <a:lnTo>
                      <a:pt x="295" y="1061"/>
                    </a:lnTo>
                    <a:lnTo>
                      <a:pt x="295" y="1061"/>
                    </a:lnTo>
                    <a:lnTo>
                      <a:pt x="299" y="1055"/>
                    </a:lnTo>
                    <a:lnTo>
                      <a:pt x="301" y="1051"/>
                    </a:lnTo>
                    <a:lnTo>
                      <a:pt x="301" y="1051"/>
                    </a:lnTo>
                    <a:lnTo>
                      <a:pt x="303" y="1049"/>
                    </a:lnTo>
                    <a:lnTo>
                      <a:pt x="303" y="1047"/>
                    </a:lnTo>
                    <a:lnTo>
                      <a:pt x="303" y="1047"/>
                    </a:lnTo>
                    <a:lnTo>
                      <a:pt x="301" y="1041"/>
                    </a:lnTo>
                    <a:lnTo>
                      <a:pt x="301" y="1041"/>
                    </a:lnTo>
                    <a:lnTo>
                      <a:pt x="299" y="1041"/>
                    </a:lnTo>
                    <a:lnTo>
                      <a:pt x="297" y="1039"/>
                    </a:lnTo>
                    <a:lnTo>
                      <a:pt x="297" y="1039"/>
                    </a:lnTo>
                    <a:lnTo>
                      <a:pt x="295" y="1037"/>
                    </a:lnTo>
                    <a:lnTo>
                      <a:pt x="295" y="1033"/>
                    </a:lnTo>
                    <a:lnTo>
                      <a:pt x="295" y="1033"/>
                    </a:lnTo>
                    <a:lnTo>
                      <a:pt x="297" y="1024"/>
                    </a:lnTo>
                    <a:lnTo>
                      <a:pt x="299" y="1016"/>
                    </a:lnTo>
                    <a:lnTo>
                      <a:pt x="299" y="1016"/>
                    </a:lnTo>
                    <a:lnTo>
                      <a:pt x="303" y="1014"/>
                    </a:lnTo>
                    <a:lnTo>
                      <a:pt x="305" y="1012"/>
                    </a:lnTo>
                    <a:lnTo>
                      <a:pt x="311" y="1006"/>
                    </a:lnTo>
                    <a:lnTo>
                      <a:pt x="311" y="1006"/>
                    </a:lnTo>
                    <a:lnTo>
                      <a:pt x="323" y="998"/>
                    </a:lnTo>
                    <a:lnTo>
                      <a:pt x="323" y="998"/>
                    </a:lnTo>
                    <a:lnTo>
                      <a:pt x="327" y="996"/>
                    </a:lnTo>
                    <a:lnTo>
                      <a:pt x="335" y="994"/>
                    </a:lnTo>
                    <a:lnTo>
                      <a:pt x="335" y="994"/>
                    </a:lnTo>
                    <a:lnTo>
                      <a:pt x="343" y="988"/>
                    </a:lnTo>
                    <a:lnTo>
                      <a:pt x="343" y="988"/>
                    </a:lnTo>
                    <a:lnTo>
                      <a:pt x="355" y="984"/>
                    </a:lnTo>
                    <a:lnTo>
                      <a:pt x="355" y="984"/>
                    </a:lnTo>
                    <a:lnTo>
                      <a:pt x="357" y="982"/>
                    </a:lnTo>
                    <a:lnTo>
                      <a:pt x="359" y="978"/>
                    </a:lnTo>
                    <a:lnTo>
                      <a:pt x="359" y="972"/>
                    </a:lnTo>
                    <a:lnTo>
                      <a:pt x="359" y="972"/>
                    </a:lnTo>
                    <a:lnTo>
                      <a:pt x="357" y="964"/>
                    </a:lnTo>
                    <a:lnTo>
                      <a:pt x="357" y="964"/>
                    </a:lnTo>
                    <a:lnTo>
                      <a:pt x="357" y="958"/>
                    </a:lnTo>
                    <a:lnTo>
                      <a:pt x="357" y="958"/>
                    </a:lnTo>
                    <a:lnTo>
                      <a:pt x="362" y="956"/>
                    </a:lnTo>
                    <a:lnTo>
                      <a:pt x="366" y="954"/>
                    </a:lnTo>
                    <a:lnTo>
                      <a:pt x="370" y="950"/>
                    </a:lnTo>
                    <a:lnTo>
                      <a:pt x="370" y="950"/>
                    </a:lnTo>
                    <a:lnTo>
                      <a:pt x="374" y="948"/>
                    </a:lnTo>
                    <a:lnTo>
                      <a:pt x="376" y="948"/>
                    </a:lnTo>
                    <a:lnTo>
                      <a:pt x="382" y="948"/>
                    </a:lnTo>
                    <a:lnTo>
                      <a:pt x="382" y="948"/>
                    </a:lnTo>
                    <a:lnTo>
                      <a:pt x="390" y="948"/>
                    </a:lnTo>
                    <a:lnTo>
                      <a:pt x="390" y="948"/>
                    </a:lnTo>
                    <a:lnTo>
                      <a:pt x="394" y="950"/>
                    </a:lnTo>
                    <a:lnTo>
                      <a:pt x="396" y="950"/>
                    </a:lnTo>
                    <a:lnTo>
                      <a:pt x="396" y="950"/>
                    </a:lnTo>
                    <a:lnTo>
                      <a:pt x="400" y="952"/>
                    </a:lnTo>
                    <a:lnTo>
                      <a:pt x="402" y="954"/>
                    </a:lnTo>
                    <a:lnTo>
                      <a:pt x="402" y="954"/>
                    </a:lnTo>
                    <a:lnTo>
                      <a:pt x="404" y="952"/>
                    </a:lnTo>
                    <a:lnTo>
                      <a:pt x="406" y="954"/>
                    </a:lnTo>
                    <a:lnTo>
                      <a:pt x="406" y="954"/>
                    </a:lnTo>
                    <a:lnTo>
                      <a:pt x="410" y="956"/>
                    </a:lnTo>
                    <a:lnTo>
                      <a:pt x="414" y="956"/>
                    </a:lnTo>
                    <a:lnTo>
                      <a:pt x="414" y="956"/>
                    </a:lnTo>
                    <a:lnTo>
                      <a:pt x="418" y="956"/>
                    </a:lnTo>
                    <a:lnTo>
                      <a:pt x="426" y="948"/>
                    </a:lnTo>
                    <a:lnTo>
                      <a:pt x="432" y="942"/>
                    </a:lnTo>
                    <a:lnTo>
                      <a:pt x="432" y="942"/>
                    </a:lnTo>
                    <a:lnTo>
                      <a:pt x="436" y="942"/>
                    </a:lnTo>
                    <a:lnTo>
                      <a:pt x="436" y="942"/>
                    </a:lnTo>
                    <a:lnTo>
                      <a:pt x="444" y="938"/>
                    </a:lnTo>
                    <a:lnTo>
                      <a:pt x="444" y="938"/>
                    </a:lnTo>
                    <a:lnTo>
                      <a:pt x="446" y="936"/>
                    </a:lnTo>
                    <a:lnTo>
                      <a:pt x="448" y="936"/>
                    </a:lnTo>
                    <a:lnTo>
                      <a:pt x="448" y="936"/>
                    </a:lnTo>
                    <a:lnTo>
                      <a:pt x="450" y="933"/>
                    </a:lnTo>
                    <a:lnTo>
                      <a:pt x="455" y="931"/>
                    </a:lnTo>
                    <a:lnTo>
                      <a:pt x="455" y="931"/>
                    </a:lnTo>
                    <a:lnTo>
                      <a:pt x="459" y="929"/>
                    </a:lnTo>
                    <a:lnTo>
                      <a:pt x="463" y="927"/>
                    </a:lnTo>
                    <a:lnTo>
                      <a:pt x="463" y="927"/>
                    </a:lnTo>
                    <a:lnTo>
                      <a:pt x="467" y="929"/>
                    </a:lnTo>
                    <a:lnTo>
                      <a:pt x="473" y="931"/>
                    </a:lnTo>
                    <a:lnTo>
                      <a:pt x="473" y="931"/>
                    </a:lnTo>
                    <a:lnTo>
                      <a:pt x="479" y="933"/>
                    </a:lnTo>
                    <a:lnTo>
                      <a:pt x="479" y="933"/>
                    </a:lnTo>
                    <a:lnTo>
                      <a:pt x="481" y="936"/>
                    </a:lnTo>
                    <a:lnTo>
                      <a:pt x="483" y="940"/>
                    </a:lnTo>
                    <a:lnTo>
                      <a:pt x="483" y="940"/>
                    </a:lnTo>
                    <a:lnTo>
                      <a:pt x="487" y="944"/>
                    </a:lnTo>
                    <a:lnTo>
                      <a:pt x="489" y="946"/>
                    </a:lnTo>
                    <a:lnTo>
                      <a:pt x="491" y="948"/>
                    </a:lnTo>
                    <a:lnTo>
                      <a:pt x="491" y="948"/>
                    </a:lnTo>
                    <a:lnTo>
                      <a:pt x="491" y="954"/>
                    </a:lnTo>
                    <a:lnTo>
                      <a:pt x="493" y="956"/>
                    </a:lnTo>
                    <a:lnTo>
                      <a:pt x="493" y="956"/>
                    </a:lnTo>
                    <a:lnTo>
                      <a:pt x="499" y="962"/>
                    </a:lnTo>
                    <a:lnTo>
                      <a:pt x="499" y="962"/>
                    </a:lnTo>
                    <a:lnTo>
                      <a:pt x="503" y="970"/>
                    </a:lnTo>
                    <a:lnTo>
                      <a:pt x="503" y="970"/>
                    </a:lnTo>
                    <a:lnTo>
                      <a:pt x="509" y="974"/>
                    </a:lnTo>
                    <a:lnTo>
                      <a:pt x="515" y="976"/>
                    </a:lnTo>
                    <a:lnTo>
                      <a:pt x="515" y="976"/>
                    </a:lnTo>
                    <a:lnTo>
                      <a:pt x="517" y="980"/>
                    </a:lnTo>
                    <a:lnTo>
                      <a:pt x="521" y="984"/>
                    </a:lnTo>
                    <a:lnTo>
                      <a:pt x="521" y="984"/>
                    </a:lnTo>
                    <a:lnTo>
                      <a:pt x="523" y="988"/>
                    </a:lnTo>
                    <a:lnTo>
                      <a:pt x="527" y="992"/>
                    </a:lnTo>
                    <a:lnTo>
                      <a:pt x="527" y="992"/>
                    </a:lnTo>
                    <a:lnTo>
                      <a:pt x="539" y="994"/>
                    </a:lnTo>
                    <a:lnTo>
                      <a:pt x="539" y="994"/>
                    </a:lnTo>
                    <a:lnTo>
                      <a:pt x="543" y="994"/>
                    </a:lnTo>
                    <a:lnTo>
                      <a:pt x="548" y="994"/>
                    </a:lnTo>
                    <a:lnTo>
                      <a:pt x="548" y="994"/>
                    </a:lnTo>
                    <a:lnTo>
                      <a:pt x="552" y="998"/>
                    </a:lnTo>
                    <a:lnTo>
                      <a:pt x="556" y="1000"/>
                    </a:lnTo>
                    <a:lnTo>
                      <a:pt x="558" y="1004"/>
                    </a:lnTo>
                    <a:lnTo>
                      <a:pt x="558" y="1004"/>
                    </a:lnTo>
                    <a:lnTo>
                      <a:pt x="562" y="1008"/>
                    </a:lnTo>
                    <a:lnTo>
                      <a:pt x="566" y="1008"/>
                    </a:lnTo>
                    <a:lnTo>
                      <a:pt x="566" y="1008"/>
                    </a:lnTo>
                    <a:lnTo>
                      <a:pt x="570" y="1010"/>
                    </a:lnTo>
                    <a:lnTo>
                      <a:pt x="572" y="1012"/>
                    </a:lnTo>
                    <a:lnTo>
                      <a:pt x="572" y="1012"/>
                    </a:lnTo>
                    <a:lnTo>
                      <a:pt x="574" y="1016"/>
                    </a:lnTo>
                    <a:lnTo>
                      <a:pt x="578" y="1018"/>
                    </a:lnTo>
                    <a:lnTo>
                      <a:pt x="578" y="1018"/>
                    </a:lnTo>
                    <a:lnTo>
                      <a:pt x="584" y="1022"/>
                    </a:lnTo>
                    <a:lnTo>
                      <a:pt x="584" y="1022"/>
                    </a:lnTo>
                    <a:lnTo>
                      <a:pt x="584" y="1031"/>
                    </a:lnTo>
                    <a:lnTo>
                      <a:pt x="584" y="1031"/>
                    </a:lnTo>
                    <a:lnTo>
                      <a:pt x="588" y="1035"/>
                    </a:lnTo>
                    <a:lnTo>
                      <a:pt x="588" y="1035"/>
                    </a:lnTo>
                    <a:lnTo>
                      <a:pt x="588" y="1047"/>
                    </a:lnTo>
                    <a:lnTo>
                      <a:pt x="588" y="1047"/>
                    </a:lnTo>
                    <a:lnTo>
                      <a:pt x="584" y="1055"/>
                    </a:lnTo>
                    <a:lnTo>
                      <a:pt x="584" y="1055"/>
                    </a:lnTo>
                    <a:lnTo>
                      <a:pt x="582" y="1061"/>
                    </a:lnTo>
                    <a:lnTo>
                      <a:pt x="586" y="1065"/>
                    </a:lnTo>
                    <a:lnTo>
                      <a:pt x="586" y="1065"/>
                    </a:lnTo>
                    <a:lnTo>
                      <a:pt x="588" y="1061"/>
                    </a:lnTo>
                    <a:lnTo>
                      <a:pt x="592" y="1057"/>
                    </a:lnTo>
                    <a:lnTo>
                      <a:pt x="592" y="1057"/>
                    </a:lnTo>
                    <a:lnTo>
                      <a:pt x="596" y="1051"/>
                    </a:lnTo>
                    <a:lnTo>
                      <a:pt x="596" y="1051"/>
                    </a:lnTo>
                    <a:lnTo>
                      <a:pt x="598" y="1045"/>
                    </a:lnTo>
                    <a:lnTo>
                      <a:pt x="598" y="1045"/>
                    </a:lnTo>
                    <a:lnTo>
                      <a:pt x="600" y="1041"/>
                    </a:lnTo>
                    <a:lnTo>
                      <a:pt x="602" y="1039"/>
                    </a:lnTo>
                    <a:lnTo>
                      <a:pt x="602" y="1033"/>
                    </a:lnTo>
                    <a:lnTo>
                      <a:pt x="602" y="1033"/>
                    </a:lnTo>
                    <a:lnTo>
                      <a:pt x="600" y="1028"/>
                    </a:lnTo>
                    <a:lnTo>
                      <a:pt x="598" y="1024"/>
                    </a:lnTo>
                    <a:lnTo>
                      <a:pt x="598" y="1024"/>
                    </a:lnTo>
                    <a:lnTo>
                      <a:pt x="600" y="1018"/>
                    </a:lnTo>
                    <a:lnTo>
                      <a:pt x="600" y="1018"/>
                    </a:lnTo>
                    <a:lnTo>
                      <a:pt x="602" y="1012"/>
                    </a:lnTo>
                    <a:lnTo>
                      <a:pt x="602" y="1012"/>
                    </a:lnTo>
                    <a:lnTo>
                      <a:pt x="608" y="1012"/>
                    </a:lnTo>
                    <a:lnTo>
                      <a:pt x="608" y="1012"/>
                    </a:lnTo>
                    <a:lnTo>
                      <a:pt x="614" y="1016"/>
                    </a:lnTo>
                    <a:lnTo>
                      <a:pt x="614" y="1016"/>
                    </a:lnTo>
                    <a:lnTo>
                      <a:pt x="624" y="1026"/>
                    </a:lnTo>
                    <a:lnTo>
                      <a:pt x="624" y="1026"/>
                    </a:lnTo>
                    <a:lnTo>
                      <a:pt x="626" y="1024"/>
                    </a:lnTo>
                    <a:lnTo>
                      <a:pt x="626" y="1024"/>
                    </a:lnTo>
                    <a:lnTo>
                      <a:pt x="628" y="1018"/>
                    </a:lnTo>
                    <a:lnTo>
                      <a:pt x="628" y="1018"/>
                    </a:lnTo>
                    <a:lnTo>
                      <a:pt x="622" y="1012"/>
                    </a:lnTo>
                    <a:lnTo>
                      <a:pt x="622" y="1012"/>
                    </a:lnTo>
                    <a:lnTo>
                      <a:pt x="618" y="1006"/>
                    </a:lnTo>
                    <a:lnTo>
                      <a:pt x="614" y="1004"/>
                    </a:lnTo>
                    <a:lnTo>
                      <a:pt x="614" y="1004"/>
                    </a:lnTo>
                    <a:lnTo>
                      <a:pt x="606" y="1000"/>
                    </a:lnTo>
                    <a:lnTo>
                      <a:pt x="606" y="1000"/>
                    </a:lnTo>
                    <a:lnTo>
                      <a:pt x="600" y="998"/>
                    </a:lnTo>
                    <a:lnTo>
                      <a:pt x="596" y="996"/>
                    </a:lnTo>
                    <a:lnTo>
                      <a:pt x="596" y="996"/>
                    </a:lnTo>
                    <a:lnTo>
                      <a:pt x="594" y="992"/>
                    </a:lnTo>
                    <a:lnTo>
                      <a:pt x="592" y="990"/>
                    </a:lnTo>
                    <a:lnTo>
                      <a:pt x="590" y="990"/>
                    </a:lnTo>
                    <a:lnTo>
                      <a:pt x="590" y="990"/>
                    </a:lnTo>
                    <a:lnTo>
                      <a:pt x="586" y="988"/>
                    </a:lnTo>
                    <a:lnTo>
                      <a:pt x="586" y="982"/>
                    </a:lnTo>
                    <a:lnTo>
                      <a:pt x="586" y="982"/>
                    </a:lnTo>
                    <a:lnTo>
                      <a:pt x="586" y="980"/>
                    </a:lnTo>
                    <a:lnTo>
                      <a:pt x="586" y="978"/>
                    </a:lnTo>
                    <a:lnTo>
                      <a:pt x="584" y="978"/>
                    </a:lnTo>
                    <a:lnTo>
                      <a:pt x="584" y="978"/>
                    </a:lnTo>
                    <a:lnTo>
                      <a:pt x="582" y="978"/>
                    </a:lnTo>
                    <a:lnTo>
                      <a:pt x="578" y="980"/>
                    </a:lnTo>
                    <a:lnTo>
                      <a:pt x="578" y="980"/>
                    </a:lnTo>
                    <a:lnTo>
                      <a:pt x="574" y="982"/>
                    </a:lnTo>
                    <a:lnTo>
                      <a:pt x="572" y="982"/>
                    </a:lnTo>
                    <a:lnTo>
                      <a:pt x="572" y="982"/>
                    </a:lnTo>
                    <a:lnTo>
                      <a:pt x="562" y="976"/>
                    </a:lnTo>
                    <a:lnTo>
                      <a:pt x="562" y="976"/>
                    </a:lnTo>
                    <a:lnTo>
                      <a:pt x="556" y="968"/>
                    </a:lnTo>
                    <a:lnTo>
                      <a:pt x="556" y="968"/>
                    </a:lnTo>
                    <a:lnTo>
                      <a:pt x="556" y="964"/>
                    </a:lnTo>
                    <a:lnTo>
                      <a:pt x="556" y="964"/>
                    </a:lnTo>
                    <a:lnTo>
                      <a:pt x="554" y="960"/>
                    </a:lnTo>
                    <a:lnTo>
                      <a:pt x="554" y="960"/>
                    </a:lnTo>
                    <a:lnTo>
                      <a:pt x="554" y="956"/>
                    </a:lnTo>
                    <a:lnTo>
                      <a:pt x="554" y="956"/>
                    </a:lnTo>
                    <a:lnTo>
                      <a:pt x="552" y="954"/>
                    </a:lnTo>
                    <a:lnTo>
                      <a:pt x="552" y="954"/>
                    </a:lnTo>
                    <a:lnTo>
                      <a:pt x="550" y="954"/>
                    </a:lnTo>
                    <a:lnTo>
                      <a:pt x="545" y="952"/>
                    </a:lnTo>
                    <a:lnTo>
                      <a:pt x="545" y="952"/>
                    </a:lnTo>
                    <a:lnTo>
                      <a:pt x="545" y="950"/>
                    </a:lnTo>
                    <a:lnTo>
                      <a:pt x="543" y="948"/>
                    </a:lnTo>
                    <a:lnTo>
                      <a:pt x="543" y="948"/>
                    </a:lnTo>
                    <a:lnTo>
                      <a:pt x="539" y="942"/>
                    </a:lnTo>
                    <a:lnTo>
                      <a:pt x="537" y="936"/>
                    </a:lnTo>
                    <a:lnTo>
                      <a:pt x="537" y="936"/>
                    </a:lnTo>
                    <a:lnTo>
                      <a:pt x="531" y="936"/>
                    </a:lnTo>
                    <a:lnTo>
                      <a:pt x="531" y="936"/>
                    </a:lnTo>
                    <a:lnTo>
                      <a:pt x="523" y="933"/>
                    </a:lnTo>
                    <a:lnTo>
                      <a:pt x="521" y="931"/>
                    </a:lnTo>
                    <a:lnTo>
                      <a:pt x="521" y="931"/>
                    </a:lnTo>
                    <a:lnTo>
                      <a:pt x="519" y="927"/>
                    </a:lnTo>
                    <a:lnTo>
                      <a:pt x="519" y="923"/>
                    </a:lnTo>
                    <a:lnTo>
                      <a:pt x="519" y="923"/>
                    </a:lnTo>
                    <a:lnTo>
                      <a:pt x="521" y="921"/>
                    </a:lnTo>
                    <a:lnTo>
                      <a:pt x="523" y="917"/>
                    </a:lnTo>
                    <a:lnTo>
                      <a:pt x="523" y="917"/>
                    </a:lnTo>
                    <a:lnTo>
                      <a:pt x="523" y="913"/>
                    </a:lnTo>
                    <a:lnTo>
                      <a:pt x="521" y="909"/>
                    </a:lnTo>
                    <a:lnTo>
                      <a:pt x="521" y="909"/>
                    </a:lnTo>
                    <a:lnTo>
                      <a:pt x="521" y="905"/>
                    </a:lnTo>
                    <a:lnTo>
                      <a:pt x="523" y="903"/>
                    </a:lnTo>
                    <a:lnTo>
                      <a:pt x="527" y="901"/>
                    </a:lnTo>
                    <a:lnTo>
                      <a:pt x="527" y="901"/>
                    </a:lnTo>
                    <a:lnTo>
                      <a:pt x="531" y="897"/>
                    </a:lnTo>
                    <a:lnTo>
                      <a:pt x="535" y="897"/>
                    </a:lnTo>
                    <a:lnTo>
                      <a:pt x="537" y="897"/>
                    </a:lnTo>
                    <a:lnTo>
                      <a:pt x="537" y="897"/>
                    </a:lnTo>
                    <a:lnTo>
                      <a:pt x="535" y="897"/>
                    </a:lnTo>
                    <a:lnTo>
                      <a:pt x="539" y="899"/>
                    </a:lnTo>
                    <a:lnTo>
                      <a:pt x="543" y="905"/>
                    </a:lnTo>
                    <a:lnTo>
                      <a:pt x="543" y="905"/>
                    </a:lnTo>
                    <a:lnTo>
                      <a:pt x="548" y="909"/>
                    </a:lnTo>
                    <a:lnTo>
                      <a:pt x="548" y="909"/>
                    </a:lnTo>
                    <a:lnTo>
                      <a:pt x="550" y="915"/>
                    </a:lnTo>
                    <a:lnTo>
                      <a:pt x="550" y="915"/>
                    </a:lnTo>
                    <a:lnTo>
                      <a:pt x="550" y="917"/>
                    </a:lnTo>
                    <a:lnTo>
                      <a:pt x="552" y="917"/>
                    </a:lnTo>
                    <a:lnTo>
                      <a:pt x="554" y="917"/>
                    </a:lnTo>
                    <a:lnTo>
                      <a:pt x="554" y="917"/>
                    </a:lnTo>
                    <a:lnTo>
                      <a:pt x="566" y="917"/>
                    </a:lnTo>
                    <a:lnTo>
                      <a:pt x="566" y="917"/>
                    </a:lnTo>
                    <a:lnTo>
                      <a:pt x="568" y="917"/>
                    </a:lnTo>
                    <a:lnTo>
                      <a:pt x="568" y="921"/>
                    </a:lnTo>
                    <a:lnTo>
                      <a:pt x="568" y="921"/>
                    </a:lnTo>
                    <a:lnTo>
                      <a:pt x="570" y="927"/>
                    </a:lnTo>
                    <a:lnTo>
                      <a:pt x="570" y="927"/>
                    </a:lnTo>
                    <a:lnTo>
                      <a:pt x="572" y="929"/>
                    </a:lnTo>
                    <a:lnTo>
                      <a:pt x="574" y="936"/>
                    </a:lnTo>
                    <a:lnTo>
                      <a:pt x="574" y="936"/>
                    </a:lnTo>
                    <a:lnTo>
                      <a:pt x="578" y="938"/>
                    </a:lnTo>
                    <a:lnTo>
                      <a:pt x="582" y="940"/>
                    </a:lnTo>
                    <a:lnTo>
                      <a:pt x="582" y="940"/>
                    </a:lnTo>
                    <a:lnTo>
                      <a:pt x="586" y="942"/>
                    </a:lnTo>
                    <a:lnTo>
                      <a:pt x="592" y="944"/>
                    </a:lnTo>
                    <a:lnTo>
                      <a:pt x="592" y="944"/>
                    </a:lnTo>
                    <a:lnTo>
                      <a:pt x="596" y="944"/>
                    </a:lnTo>
                    <a:lnTo>
                      <a:pt x="598" y="944"/>
                    </a:lnTo>
                    <a:lnTo>
                      <a:pt x="598" y="944"/>
                    </a:lnTo>
                    <a:lnTo>
                      <a:pt x="600" y="946"/>
                    </a:lnTo>
                    <a:lnTo>
                      <a:pt x="604" y="950"/>
                    </a:lnTo>
                    <a:lnTo>
                      <a:pt x="604" y="950"/>
                    </a:lnTo>
                    <a:lnTo>
                      <a:pt x="610" y="954"/>
                    </a:lnTo>
                    <a:lnTo>
                      <a:pt x="610" y="954"/>
                    </a:lnTo>
                    <a:lnTo>
                      <a:pt x="612" y="956"/>
                    </a:lnTo>
                    <a:lnTo>
                      <a:pt x="612" y="960"/>
                    </a:lnTo>
                    <a:lnTo>
                      <a:pt x="612" y="960"/>
                    </a:lnTo>
                    <a:lnTo>
                      <a:pt x="616" y="962"/>
                    </a:lnTo>
                    <a:lnTo>
                      <a:pt x="620" y="964"/>
                    </a:lnTo>
                    <a:lnTo>
                      <a:pt x="620" y="964"/>
                    </a:lnTo>
                    <a:lnTo>
                      <a:pt x="626" y="964"/>
                    </a:lnTo>
                    <a:lnTo>
                      <a:pt x="626" y="964"/>
                    </a:lnTo>
                    <a:lnTo>
                      <a:pt x="624" y="966"/>
                    </a:lnTo>
                    <a:lnTo>
                      <a:pt x="626" y="966"/>
                    </a:lnTo>
                    <a:lnTo>
                      <a:pt x="626" y="966"/>
                    </a:lnTo>
                    <a:lnTo>
                      <a:pt x="626" y="966"/>
                    </a:lnTo>
                    <a:lnTo>
                      <a:pt x="632" y="970"/>
                    </a:lnTo>
                    <a:lnTo>
                      <a:pt x="632" y="970"/>
                    </a:lnTo>
                    <a:lnTo>
                      <a:pt x="638" y="976"/>
                    </a:lnTo>
                    <a:lnTo>
                      <a:pt x="638" y="976"/>
                    </a:lnTo>
                    <a:lnTo>
                      <a:pt x="643" y="978"/>
                    </a:lnTo>
                    <a:lnTo>
                      <a:pt x="647" y="978"/>
                    </a:lnTo>
                    <a:lnTo>
                      <a:pt x="647" y="978"/>
                    </a:lnTo>
                    <a:lnTo>
                      <a:pt x="645" y="980"/>
                    </a:lnTo>
                    <a:lnTo>
                      <a:pt x="645" y="982"/>
                    </a:lnTo>
                    <a:lnTo>
                      <a:pt x="645" y="982"/>
                    </a:lnTo>
                    <a:lnTo>
                      <a:pt x="647" y="982"/>
                    </a:lnTo>
                    <a:lnTo>
                      <a:pt x="649" y="984"/>
                    </a:lnTo>
                    <a:lnTo>
                      <a:pt x="649" y="984"/>
                    </a:lnTo>
                    <a:lnTo>
                      <a:pt x="651" y="986"/>
                    </a:lnTo>
                    <a:lnTo>
                      <a:pt x="649" y="990"/>
                    </a:lnTo>
                    <a:lnTo>
                      <a:pt x="649" y="990"/>
                    </a:lnTo>
                    <a:lnTo>
                      <a:pt x="651" y="994"/>
                    </a:lnTo>
                    <a:lnTo>
                      <a:pt x="651" y="996"/>
                    </a:lnTo>
                    <a:lnTo>
                      <a:pt x="649" y="998"/>
                    </a:lnTo>
                    <a:lnTo>
                      <a:pt x="649" y="998"/>
                    </a:lnTo>
                    <a:lnTo>
                      <a:pt x="645" y="1000"/>
                    </a:lnTo>
                    <a:lnTo>
                      <a:pt x="643" y="998"/>
                    </a:lnTo>
                    <a:lnTo>
                      <a:pt x="643" y="998"/>
                    </a:lnTo>
                    <a:lnTo>
                      <a:pt x="643" y="1000"/>
                    </a:lnTo>
                    <a:lnTo>
                      <a:pt x="641" y="1002"/>
                    </a:lnTo>
                    <a:lnTo>
                      <a:pt x="641" y="1002"/>
                    </a:lnTo>
                    <a:lnTo>
                      <a:pt x="643" y="1008"/>
                    </a:lnTo>
                    <a:lnTo>
                      <a:pt x="647" y="1012"/>
                    </a:lnTo>
                    <a:lnTo>
                      <a:pt x="647" y="1012"/>
                    </a:lnTo>
                    <a:lnTo>
                      <a:pt x="651" y="1016"/>
                    </a:lnTo>
                    <a:lnTo>
                      <a:pt x="653" y="1022"/>
                    </a:lnTo>
                    <a:lnTo>
                      <a:pt x="653" y="1022"/>
                    </a:lnTo>
                    <a:lnTo>
                      <a:pt x="655" y="1026"/>
                    </a:lnTo>
                    <a:lnTo>
                      <a:pt x="659" y="1026"/>
                    </a:lnTo>
                    <a:lnTo>
                      <a:pt x="659" y="1026"/>
                    </a:lnTo>
                    <a:lnTo>
                      <a:pt x="657" y="1028"/>
                    </a:lnTo>
                    <a:lnTo>
                      <a:pt x="655" y="1028"/>
                    </a:lnTo>
                    <a:lnTo>
                      <a:pt x="655" y="1026"/>
                    </a:lnTo>
                    <a:lnTo>
                      <a:pt x="655" y="1026"/>
                    </a:lnTo>
                    <a:lnTo>
                      <a:pt x="655" y="1031"/>
                    </a:lnTo>
                    <a:lnTo>
                      <a:pt x="655" y="1031"/>
                    </a:lnTo>
                    <a:lnTo>
                      <a:pt x="657" y="1031"/>
                    </a:lnTo>
                    <a:lnTo>
                      <a:pt x="659" y="1031"/>
                    </a:lnTo>
                    <a:lnTo>
                      <a:pt x="659" y="1031"/>
                    </a:lnTo>
                    <a:lnTo>
                      <a:pt x="659" y="1033"/>
                    </a:lnTo>
                    <a:lnTo>
                      <a:pt x="659" y="1035"/>
                    </a:lnTo>
                    <a:lnTo>
                      <a:pt x="659" y="1035"/>
                    </a:lnTo>
                    <a:lnTo>
                      <a:pt x="661" y="1037"/>
                    </a:lnTo>
                    <a:lnTo>
                      <a:pt x="665" y="1039"/>
                    </a:lnTo>
                    <a:lnTo>
                      <a:pt x="665" y="1039"/>
                    </a:lnTo>
                    <a:lnTo>
                      <a:pt x="667" y="1039"/>
                    </a:lnTo>
                    <a:lnTo>
                      <a:pt x="671" y="1041"/>
                    </a:lnTo>
                    <a:lnTo>
                      <a:pt x="671" y="1041"/>
                    </a:lnTo>
                    <a:lnTo>
                      <a:pt x="671" y="1045"/>
                    </a:lnTo>
                    <a:lnTo>
                      <a:pt x="673" y="1047"/>
                    </a:lnTo>
                    <a:lnTo>
                      <a:pt x="673" y="1047"/>
                    </a:lnTo>
                    <a:lnTo>
                      <a:pt x="675" y="1049"/>
                    </a:lnTo>
                    <a:lnTo>
                      <a:pt x="679" y="1051"/>
                    </a:lnTo>
                    <a:lnTo>
                      <a:pt x="683" y="1051"/>
                    </a:lnTo>
                    <a:lnTo>
                      <a:pt x="683" y="1051"/>
                    </a:lnTo>
                    <a:lnTo>
                      <a:pt x="683" y="1051"/>
                    </a:lnTo>
                    <a:lnTo>
                      <a:pt x="683" y="1053"/>
                    </a:lnTo>
                    <a:lnTo>
                      <a:pt x="681" y="1059"/>
                    </a:lnTo>
                    <a:lnTo>
                      <a:pt x="681" y="1059"/>
                    </a:lnTo>
                    <a:lnTo>
                      <a:pt x="679" y="1069"/>
                    </a:lnTo>
                    <a:lnTo>
                      <a:pt x="679" y="1069"/>
                    </a:lnTo>
                    <a:lnTo>
                      <a:pt x="685" y="1071"/>
                    </a:lnTo>
                    <a:lnTo>
                      <a:pt x="685" y="1071"/>
                    </a:lnTo>
                    <a:lnTo>
                      <a:pt x="685" y="1071"/>
                    </a:lnTo>
                    <a:lnTo>
                      <a:pt x="685" y="1075"/>
                    </a:lnTo>
                    <a:lnTo>
                      <a:pt x="683" y="1079"/>
                    </a:lnTo>
                    <a:lnTo>
                      <a:pt x="683" y="1079"/>
                    </a:lnTo>
                    <a:lnTo>
                      <a:pt x="681" y="1085"/>
                    </a:lnTo>
                    <a:lnTo>
                      <a:pt x="681" y="1085"/>
                    </a:lnTo>
                    <a:lnTo>
                      <a:pt x="681" y="1087"/>
                    </a:lnTo>
                    <a:lnTo>
                      <a:pt x="685" y="1087"/>
                    </a:lnTo>
                    <a:lnTo>
                      <a:pt x="697" y="1087"/>
                    </a:lnTo>
                    <a:lnTo>
                      <a:pt x="697" y="1087"/>
                    </a:lnTo>
                    <a:lnTo>
                      <a:pt x="703" y="1085"/>
                    </a:lnTo>
                    <a:lnTo>
                      <a:pt x="703" y="1083"/>
                    </a:lnTo>
                    <a:lnTo>
                      <a:pt x="703" y="1083"/>
                    </a:lnTo>
                    <a:lnTo>
                      <a:pt x="703" y="1083"/>
                    </a:lnTo>
                    <a:lnTo>
                      <a:pt x="705" y="1081"/>
                    </a:lnTo>
                    <a:lnTo>
                      <a:pt x="705" y="1077"/>
                    </a:lnTo>
                    <a:lnTo>
                      <a:pt x="705" y="1077"/>
                    </a:lnTo>
                    <a:lnTo>
                      <a:pt x="705" y="1075"/>
                    </a:lnTo>
                    <a:lnTo>
                      <a:pt x="707" y="1075"/>
                    </a:lnTo>
                    <a:lnTo>
                      <a:pt x="711" y="1075"/>
                    </a:lnTo>
                    <a:lnTo>
                      <a:pt x="711" y="1075"/>
                    </a:lnTo>
                    <a:lnTo>
                      <a:pt x="713" y="1073"/>
                    </a:lnTo>
                    <a:lnTo>
                      <a:pt x="711" y="1067"/>
                    </a:lnTo>
                    <a:lnTo>
                      <a:pt x="711" y="1067"/>
                    </a:lnTo>
                    <a:lnTo>
                      <a:pt x="709" y="1065"/>
                    </a:lnTo>
                    <a:lnTo>
                      <a:pt x="709" y="1065"/>
                    </a:lnTo>
                    <a:lnTo>
                      <a:pt x="713" y="1063"/>
                    </a:lnTo>
                    <a:lnTo>
                      <a:pt x="713" y="1063"/>
                    </a:lnTo>
                    <a:lnTo>
                      <a:pt x="721" y="1063"/>
                    </a:lnTo>
                    <a:lnTo>
                      <a:pt x="729" y="1061"/>
                    </a:lnTo>
                    <a:lnTo>
                      <a:pt x="729" y="1061"/>
                    </a:lnTo>
                    <a:lnTo>
                      <a:pt x="734" y="1063"/>
                    </a:lnTo>
                    <a:lnTo>
                      <a:pt x="736" y="1063"/>
                    </a:lnTo>
                    <a:lnTo>
                      <a:pt x="736" y="1063"/>
                    </a:lnTo>
                    <a:lnTo>
                      <a:pt x="740" y="1065"/>
                    </a:lnTo>
                    <a:lnTo>
                      <a:pt x="744" y="1063"/>
                    </a:lnTo>
                    <a:lnTo>
                      <a:pt x="744" y="1063"/>
                    </a:lnTo>
                    <a:lnTo>
                      <a:pt x="748" y="1059"/>
                    </a:lnTo>
                    <a:lnTo>
                      <a:pt x="746" y="1061"/>
                    </a:lnTo>
                    <a:lnTo>
                      <a:pt x="746" y="1061"/>
                    </a:lnTo>
                    <a:lnTo>
                      <a:pt x="744" y="1059"/>
                    </a:lnTo>
                    <a:lnTo>
                      <a:pt x="740" y="1057"/>
                    </a:lnTo>
                    <a:lnTo>
                      <a:pt x="740" y="1057"/>
                    </a:lnTo>
                    <a:lnTo>
                      <a:pt x="738" y="1057"/>
                    </a:lnTo>
                    <a:lnTo>
                      <a:pt x="740" y="1057"/>
                    </a:lnTo>
                    <a:lnTo>
                      <a:pt x="740" y="1055"/>
                    </a:lnTo>
                    <a:lnTo>
                      <a:pt x="740" y="1055"/>
                    </a:lnTo>
                    <a:lnTo>
                      <a:pt x="740" y="1051"/>
                    </a:lnTo>
                    <a:lnTo>
                      <a:pt x="740" y="1051"/>
                    </a:lnTo>
                    <a:lnTo>
                      <a:pt x="742" y="1051"/>
                    </a:lnTo>
                    <a:lnTo>
                      <a:pt x="744" y="1049"/>
                    </a:lnTo>
                    <a:lnTo>
                      <a:pt x="744" y="1049"/>
                    </a:lnTo>
                    <a:lnTo>
                      <a:pt x="746" y="1047"/>
                    </a:lnTo>
                    <a:lnTo>
                      <a:pt x="746" y="1045"/>
                    </a:lnTo>
                    <a:lnTo>
                      <a:pt x="746" y="1045"/>
                    </a:lnTo>
                    <a:lnTo>
                      <a:pt x="744" y="1043"/>
                    </a:lnTo>
                    <a:lnTo>
                      <a:pt x="742" y="1045"/>
                    </a:lnTo>
                    <a:lnTo>
                      <a:pt x="736" y="1047"/>
                    </a:lnTo>
                    <a:lnTo>
                      <a:pt x="736" y="1047"/>
                    </a:lnTo>
                    <a:lnTo>
                      <a:pt x="736" y="1051"/>
                    </a:lnTo>
                    <a:lnTo>
                      <a:pt x="736" y="1053"/>
                    </a:lnTo>
                    <a:lnTo>
                      <a:pt x="736" y="1053"/>
                    </a:lnTo>
                    <a:lnTo>
                      <a:pt x="734" y="1055"/>
                    </a:lnTo>
                    <a:lnTo>
                      <a:pt x="729" y="1053"/>
                    </a:lnTo>
                    <a:lnTo>
                      <a:pt x="729" y="1053"/>
                    </a:lnTo>
                    <a:lnTo>
                      <a:pt x="727" y="1053"/>
                    </a:lnTo>
                    <a:lnTo>
                      <a:pt x="725" y="1049"/>
                    </a:lnTo>
                    <a:lnTo>
                      <a:pt x="725" y="1049"/>
                    </a:lnTo>
                    <a:lnTo>
                      <a:pt x="725" y="1047"/>
                    </a:lnTo>
                    <a:lnTo>
                      <a:pt x="721" y="1045"/>
                    </a:lnTo>
                    <a:lnTo>
                      <a:pt x="721" y="1045"/>
                    </a:lnTo>
                    <a:lnTo>
                      <a:pt x="717" y="1037"/>
                    </a:lnTo>
                    <a:lnTo>
                      <a:pt x="717" y="1037"/>
                    </a:lnTo>
                    <a:lnTo>
                      <a:pt x="715" y="1035"/>
                    </a:lnTo>
                    <a:lnTo>
                      <a:pt x="713" y="1035"/>
                    </a:lnTo>
                    <a:lnTo>
                      <a:pt x="711" y="1031"/>
                    </a:lnTo>
                    <a:lnTo>
                      <a:pt x="711" y="1031"/>
                    </a:lnTo>
                    <a:lnTo>
                      <a:pt x="709" y="1028"/>
                    </a:lnTo>
                    <a:lnTo>
                      <a:pt x="707" y="1026"/>
                    </a:lnTo>
                    <a:lnTo>
                      <a:pt x="707" y="1026"/>
                    </a:lnTo>
                    <a:lnTo>
                      <a:pt x="705" y="1024"/>
                    </a:lnTo>
                    <a:lnTo>
                      <a:pt x="703" y="1020"/>
                    </a:lnTo>
                    <a:lnTo>
                      <a:pt x="703" y="1020"/>
                    </a:lnTo>
                    <a:lnTo>
                      <a:pt x="703" y="1012"/>
                    </a:lnTo>
                    <a:lnTo>
                      <a:pt x="703" y="1012"/>
                    </a:lnTo>
                    <a:lnTo>
                      <a:pt x="705" y="1010"/>
                    </a:lnTo>
                    <a:lnTo>
                      <a:pt x="705" y="1010"/>
                    </a:lnTo>
                    <a:lnTo>
                      <a:pt x="709" y="1010"/>
                    </a:lnTo>
                    <a:lnTo>
                      <a:pt x="709" y="1010"/>
                    </a:lnTo>
                    <a:lnTo>
                      <a:pt x="709" y="1012"/>
                    </a:lnTo>
                    <a:lnTo>
                      <a:pt x="713" y="1016"/>
                    </a:lnTo>
                    <a:lnTo>
                      <a:pt x="713" y="1016"/>
                    </a:lnTo>
                    <a:lnTo>
                      <a:pt x="715" y="1018"/>
                    </a:lnTo>
                    <a:lnTo>
                      <a:pt x="715" y="1020"/>
                    </a:lnTo>
                    <a:lnTo>
                      <a:pt x="715" y="1020"/>
                    </a:lnTo>
                    <a:lnTo>
                      <a:pt x="721" y="1020"/>
                    </a:lnTo>
                    <a:lnTo>
                      <a:pt x="725" y="1016"/>
                    </a:lnTo>
                    <a:lnTo>
                      <a:pt x="727" y="1008"/>
                    </a:lnTo>
                    <a:lnTo>
                      <a:pt x="727" y="1008"/>
                    </a:lnTo>
                    <a:lnTo>
                      <a:pt x="727" y="1006"/>
                    </a:lnTo>
                    <a:lnTo>
                      <a:pt x="729" y="1004"/>
                    </a:lnTo>
                    <a:lnTo>
                      <a:pt x="729" y="1004"/>
                    </a:lnTo>
                    <a:lnTo>
                      <a:pt x="742" y="1000"/>
                    </a:lnTo>
                    <a:lnTo>
                      <a:pt x="742" y="1000"/>
                    </a:lnTo>
                    <a:lnTo>
                      <a:pt x="746" y="1000"/>
                    </a:lnTo>
                    <a:lnTo>
                      <a:pt x="750" y="1000"/>
                    </a:lnTo>
                    <a:lnTo>
                      <a:pt x="758" y="1002"/>
                    </a:lnTo>
                    <a:lnTo>
                      <a:pt x="758" y="1002"/>
                    </a:lnTo>
                    <a:lnTo>
                      <a:pt x="764" y="1004"/>
                    </a:lnTo>
                    <a:lnTo>
                      <a:pt x="766" y="1002"/>
                    </a:lnTo>
                    <a:lnTo>
                      <a:pt x="766" y="1002"/>
                    </a:lnTo>
                    <a:lnTo>
                      <a:pt x="764" y="1006"/>
                    </a:lnTo>
                    <a:lnTo>
                      <a:pt x="768" y="1006"/>
                    </a:lnTo>
                    <a:lnTo>
                      <a:pt x="768" y="1006"/>
                    </a:lnTo>
                    <a:lnTo>
                      <a:pt x="776" y="1006"/>
                    </a:lnTo>
                    <a:lnTo>
                      <a:pt x="776" y="1006"/>
                    </a:lnTo>
                    <a:lnTo>
                      <a:pt x="782" y="1008"/>
                    </a:lnTo>
                    <a:lnTo>
                      <a:pt x="784" y="1008"/>
                    </a:lnTo>
                    <a:lnTo>
                      <a:pt x="786" y="1006"/>
                    </a:lnTo>
                    <a:lnTo>
                      <a:pt x="786" y="1006"/>
                    </a:lnTo>
                    <a:lnTo>
                      <a:pt x="786" y="1004"/>
                    </a:lnTo>
                    <a:lnTo>
                      <a:pt x="790" y="1002"/>
                    </a:lnTo>
                    <a:lnTo>
                      <a:pt x="790" y="1002"/>
                    </a:lnTo>
                    <a:lnTo>
                      <a:pt x="794" y="1002"/>
                    </a:lnTo>
                    <a:lnTo>
                      <a:pt x="798" y="1000"/>
                    </a:lnTo>
                    <a:lnTo>
                      <a:pt x="798" y="1000"/>
                    </a:lnTo>
                    <a:lnTo>
                      <a:pt x="806" y="1000"/>
                    </a:lnTo>
                    <a:lnTo>
                      <a:pt x="806" y="1000"/>
                    </a:lnTo>
                    <a:lnTo>
                      <a:pt x="810" y="1000"/>
                    </a:lnTo>
                    <a:lnTo>
                      <a:pt x="812" y="1000"/>
                    </a:lnTo>
                    <a:lnTo>
                      <a:pt x="812" y="1000"/>
                    </a:lnTo>
                    <a:lnTo>
                      <a:pt x="820" y="1002"/>
                    </a:lnTo>
                    <a:lnTo>
                      <a:pt x="820" y="1002"/>
                    </a:lnTo>
                    <a:lnTo>
                      <a:pt x="824" y="1002"/>
                    </a:lnTo>
                    <a:lnTo>
                      <a:pt x="824" y="1002"/>
                    </a:lnTo>
                    <a:lnTo>
                      <a:pt x="826" y="998"/>
                    </a:lnTo>
                    <a:lnTo>
                      <a:pt x="826" y="998"/>
                    </a:lnTo>
                    <a:lnTo>
                      <a:pt x="824" y="996"/>
                    </a:lnTo>
                    <a:lnTo>
                      <a:pt x="820" y="994"/>
                    </a:lnTo>
                    <a:lnTo>
                      <a:pt x="820" y="994"/>
                    </a:lnTo>
                    <a:lnTo>
                      <a:pt x="812" y="996"/>
                    </a:lnTo>
                    <a:lnTo>
                      <a:pt x="812" y="996"/>
                    </a:lnTo>
                    <a:lnTo>
                      <a:pt x="806" y="994"/>
                    </a:lnTo>
                    <a:lnTo>
                      <a:pt x="806" y="994"/>
                    </a:lnTo>
                    <a:lnTo>
                      <a:pt x="800" y="992"/>
                    </a:lnTo>
                    <a:lnTo>
                      <a:pt x="800" y="992"/>
                    </a:lnTo>
                    <a:lnTo>
                      <a:pt x="798" y="988"/>
                    </a:lnTo>
                    <a:lnTo>
                      <a:pt x="798" y="988"/>
                    </a:lnTo>
                    <a:lnTo>
                      <a:pt x="798" y="984"/>
                    </a:lnTo>
                    <a:lnTo>
                      <a:pt x="796" y="980"/>
                    </a:lnTo>
                    <a:lnTo>
                      <a:pt x="796" y="980"/>
                    </a:lnTo>
                    <a:lnTo>
                      <a:pt x="798" y="980"/>
                    </a:lnTo>
                    <a:lnTo>
                      <a:pt x="798" y="978"/>
                    </a:lnTo>
                    <a:lnTo>
                      <a:pt x="798" y="974"/>
                    </a:lnTo>
                    <a:lnTo>
                      <a:pt x="798" y="974"/>
                    </a:lnTo>
                    <a:lnTo>
                      <a:pt x="798" y="970"/>
                    </a:lnTo>
                    <a:lnTo>
                      <a:pt x="796" y="964"/>
                    </a:lnTo>
                    <a:lnTo>
                      <a:pt x="796" y="964"/>
                    </a:lnTo>
                    <a:lnTo>
                      <a:pt x="798" y="962"/>
                    </a:lnTo>
                    <a:lnTo>
                      <a:pt x="800" y="960"/>
                    </a:lnTo>
                    <a:lnTo>
                      <a:pt x="806" y="958"/>
                    </a:lnTo>
                    <a:lnTo>
                      <a:pt x="806" y="958"/>
                    </a:lnTo>
                    <a:lnTo>
                      <a:pt x="802" y="954"/>
                    </a:lnTo>
                    <a:lnTo>
                      <a:pt x="802" y="954"/>
                    </a:lnTo>
                    <a:lnTo>
                      <a:pt x="800" y="954"/>
                    </a:lnTo>
                    <a:lnTo>
                      <a:pt x="802" y="950"/>
                    </a:lnTo>
                    <a:lnTo>
                      <a:pt x="802" y="950"/>
                    </a:lnTo>
                    <a:lnTo>
                      <a:pt x="806" y="948"/>
                    </a:lnTo>
                    <a:lnTo>
                      <a:pt x="810" y="946"/>
                    </a:lnTo>
                    <a:lnTo>
                      <a:pt x="810" y="946"/>
                    </a:lnTo>
                    <a:lnTo>
                      <a:pt x="810" y="946"/>
                    </a:lnTo>
                    <a:lnTo>
                      <a:pt x="810" y="946"/>
                    </a:lnTo>
                    <a:lnTo>
                      <a:pt x="810" y="946"/>
                    </a:lnTo>
                    <a:lnTo>
                      <a:pt x="810" y="946"/>
                    </a:lnTo>
                    <a:lnTo>
                      <a:pt x="810" y="944"/>
                    </a:lnTo>
                    <a:lnTo>
                      <a:pt x="810" y="944"/>
                    </a:lnTo>
                    <a:lnTo>
                      <a:pt x="810" y="944"/>
                    </a:lnTo>
                    <a:lnTo>
                      <a:pt x="808" y="940"/>
                    </a:lnTo>
                    <a:lnTo>
                      <a:pt x="806" y="936"/>
                    </a:lnTo>
                    <a:lnTo>
                      <a:pt x="806" y="936"/>
                    </a:lnTo>
                    <a:lnTo>
                      <a:pt x="806" y="933"/>
                    </a:lnTo>
                    <a:lnTo>
                      <a:pt x="808" y="931"/>
                    </a:lnTo>
                    <a:lnTo>
                      <a:pt x="816" y="925"/>
                    </a:lnTo>
                    <a:lnTo>
                      <a:pt x="816" y="925"/>
                    </a:lnTo>
                    <a:lnTo>
                      <a:pt x="820" y="921"/>
                    </a:lnTo>
                    <a:lnTo>
                      <a:pt x="822" y="919"/>
                    </a:lnTo>
                    <a:lnTo>
                      <a:pt x="822" y="919"/>
                    </a:lnTo>
                    <a:lnTo>
                      <a:pt x="822" y="917"/>
                    </a:lnTo>
                    <a:lnTo>
                      <a:pt x="820" y="915"/>
                    </a:lnTo>
                    <a:lnTo>
                      <a:pt x="814" y="911"/>
                    </a:lnTo>
                    <a:lnTo>
                      <a:pt x="814" y="911"/>
                    </a:lnTo>
                    <a:lnTo>
                      <a:pt x="812" y="911"/>
                    </a:lnTo>
                    <a:lnTo>
                      <a:pt x="818" y="909"/>
                    </a:lnTo>
                    <a:lnTo>
                      <a:pt x="818" y="909"/>
                    </a:lnTo>
                    <a:lnTo>
                      <a:pt x="824" y="907"/>
                    </a:lnTo>
                    <a:lnTo>
                      <a:pt x="824" y="907"/>
                    </a:lnTo>
                    <a:lnTo>
                      <a:pt x="826" y="907"/>
                    </a:lnTo>
                    <a:lnTo>
                      <a:pt x="829" y="903"/>
                    </a:lnTo>
                    <a:lnTo>
                      <a:pt x="829" y="903"/>
                    </a:lnTo>
                    <a:lnTo>
                      <a:pt x="839" y="897"/>
                    </a:lnTo>
                    <a:lnTo>
                      <a:pt x="839" y="897"/>
                    </a:lnTo>
                    <a:lnTo>
                      <a:pt x="841" y="895"/>
                    </a:lnTo>
                    <a:lnTo>
                      <a:pt x="841" y="893"/>
                    </a:lnTo>
                    <a:lnTo>
                      <a:pt x="841" y="887"/>
                    </a:lnTo>
                    <a:lnTo>
                      <a:pt x="841" y="887"/>
                    </a:lnTo>
                    <a:lnTo>
                      <a:pt x="841" y="885"/>
                    </a:lnTo>
                    <a:lnTo>
                      <a:pt x="845" y="883"/>
                    </a:lnTo>
                    <a:lnTo>
                      <a:pt x="849" y="879"/>
                    </a:lnTo>
                    <a:lnTo>
                      <a:pt x="855" y="875"/>
                    </a:lnTo>
                    <a:lnTo>
                      <a:pt x="855" y="875"/>
                    </a:lnTo>
                    <a:lnTo>
                      <a:pt x="857" y="873"/>
                    </a:lnTo>
                    <a:lnTo>
                      <a:pt x="859" y="873"/>
                    </a:lnTo>
                    <a:lnTo>
                      <a:pt x="861" y="873"/>
                    </a:lnTo>
                    <a:lnTo>
                      <a:pt x="863" y="873"/>
                    </a:lnTo>
                    <a:lnTo>
                      <a:pt x="863" y="873"/>
                    </a:lnTo>
                    <a:lnTo>
                      <a:pt x="865" y="871"/>
                    </a:lnTo>
                    <a:lnTo>
                      <a:pt x="869" y="867"/>
                    </a:lnTo>
                    <a:lnTo>
                      <a:pt x="869" y="867"/>
                    </a:lnTo>
                    <a:lnTo>
                      <a:pt x="869" y="869"/>
                    </a:lnTo>
                    <a:lnTo>
                      <a:pt x="873" y="877"/>
                    </a:lnTo>
                    <a:lnTo>
                      <a:pt x="873" y="877"/>
                    </a:lnTo>
                    <a:lnTo>
                      <a:pt x="875" y="879"/>
                    </a:lnTo>
                    <a:lnTo>
                      <a:pt x="877" y="881"/>
                    </a:lnTo>
                    <a:lnTo>
                      <a:pt x="877" y="881"/>
                    </a:lnTo>
                    <a:lnTo>
                      <a:pt x="875" y="883"/>
                    </a:lnTo>
                    <a:lnTo>
                      <a:pt x="869" y="883"/>
                    </a:lnTo>
                    <a:lnTo>
                      <a:pt x="869" y="883"/>
                    </a:lnTo>
                    <a:lnTo>
                      <a:pt x="867" y="883"/>
                    </a:lnTo>
                    <a:lnTo>
                      <a:pt x="867" y="885"/>
                    </a:lnTo>
                    <a:lnTo>
                      <a:pt x="871" y="887"/>
                    </a:lnTo>
                    <a:lnTo>
                      <a:pt x="871" y="887"/>
                    </a:lnTo>
                    <a:lnTo>
                      <a:pt x="877" y="891"/>
                    </a:lnTo>
                    <a:lnTo>
                      <a:pt x="881" y="891"/>
                    </a:lnTo>
                    <a:lnTo>
                      <a:pt x="885" y="891"/>
                    </a:lnTo>
                    <a:lnTo>
                      <a:pt x="885" y="891"/>
                    </a:lnTo>
                    <a:lnTo>
                      <a:pt x="893" y="891"/>
                    </a:lnTo>
                    <a:lnTo>
                      <a:pt x="899" y="891"/>
                    </a:lnTo>
                    <a:lnTo>
                      <a:pt x="899" y="891"/>
                    </a:lnTo>
                    <a:lnTo>
                      <a:pt x="901" y="891"/>
                    </a:lnTo>
                    <a:lnTo>
                      <a:pt x="901" y="893"/>
                    </a:lnTo>
                    <a:lnTo>
                      <a:pt x="899" y="897"/>
                    </a:lnTo>
                    <a:lnTo>
                      <a:pt x="899" y="897"/>
                    </a:lnTo>
                    <a:lnTo>
                      <a:pt x="895" y="899"/>
                    </a:lnTo>
                    <a:lnTo>
                      <a:pt x="885" y="901"/>
                    </a:lnTo>
                    <a:lnTo>
                      <a:pt x="885" y="901"/>
                    </a:lnTo>
                    <a:lnTo>
                      <a:pt x="879" y="903"/>
                    </a:lnTo>
                    <a:lnTo>
                      <a:pt x="881" y="907"/>
                    </a:lnTo>
                    <a:lnTo>
                      <a:pt x="881" y="907"/>
                    </a:lnTo>
                    <a:lnTo>
                      <a:pt x="881" y="909"/>
                    </a:lnTo>
                    <a:lnTo>
                      <a:pt x="883" y="909"/>
                    </a:lnTo>
                    <a:lnTo>
                      <a:pt x="887" y="909"/>
                    </a:lnTo>
                    <a:lnTo>
                      <a:pt x="887" y="909"/>
                    </a:lnTo>
                    <a:lnTo>
                      <a:pt x="891" y="907"/>
                    </a:lnTo>
                    <a:lnTo>
                      <a:pt x="891" y="911"/>
                    </a:lnTo>
                    <a:lnTo>
                      <a:pt x="891" y="911"/>
                    </a:lnTo>
                    <a:lnTo>
                      <a:pt x="895" y="915"/>
                    </a:lnTo>
                    <a:lnTo>
                      <a:pt x="897" y="917"/>
                    </a:lnTo>
                    <a:lnTo>
                      <a:pt x="897" y="917"/>
                    </a:lnTo>
                    <a:lnTo>
                      <a:pt x="897" y="921"/>
                    </a:lnTo>
                    <a:lnTo>
                      <a:pt x="897" y="925"/>
                    </a:lnTo>
                    <a:lnTo>
                      <a:pt x="901" y="927"/>
                    </a:lnTo>
                    <a:lnTo>
                      <a:pt x="901" y="927"/>
                    </a:lnTo>
                    <a:lnTo>
                      <a:pt x="905" y="927"/>
                    </a:lnTo>
                    <a:lnTo>
                      <a:pt x="909" y="925"/>
                    </a:lnTo>
                    <a:lnTo>
                      <a:pt x="909" y="925"/>
                    </a:lnTo>
                    <a:lnTo>
                      <a:pt x="915" y="921"/>
                    </a:lnTo>
                    <a:lnTo>
                      <a:pt x="924" y="917"/>
                    </a:lnTo>
                    <a:lnTo>
                      <a:pt x="924" y="917"/>
                    </a:lnTo>
                    <a:lnTo>
                      <a:pt x="928" y="915"/>
                    </a:lnTo>
                    <a:lnTo>
                      <a:pt x="932" y="915"/>
                    </a:lnTo>
                    <a:lnTo>
                      <a:pt x="940" y="913"/>
                    </a:lnTo>
                    <a:lnTo>
                      <a:pt x="940" y="913"/>
                    </a:lnTo>
                    <a:lnTo>
                      <a:pt x="952" y="911"/>
                    </a:lnTo>
                    <a:lnTo>
                      <a:pt x="952" y="911"/>
                    </a:lnTo>
                    <a:lnTo>
                      <a:pt x="956" y="909"/>
                    </a:lnTo>
                    <a:lnTo>
                      <a:pt x="952" y="905"/>
                    </a:lnTo>
                    <a:lnTo>
                      <a:pt x="952" y="905"/>
                    </a:lnTo>
                    <a:lnTo>
                      <a:pt x="948" y="905"/>
                    </a:lnTo>
                    <a:lnTo>
                      <a:pt x="946" y="905"/>
                    </a:lnTo>
                    <a:lnTo>
                      <a:pt x="942" y="907"/>
                    </a:lnTo>
                    <a:lnTo>
                      <a:pt x="942" y="907"/>
                    </a:lnTo>
                    <a:lnTo>
                      <a:pt x="936" y="907"/>
                    </a:lnTo>
                    <a:lnTo>
                      <a:pt x="930" y="907"/>
                    </a:lnTo>
                    <a:lnTo>
                      <a:pt x="930" y="907"/>
                    </a:lnTo>
                    <a:lnTo>
                      <a:pt x="928" y="903"/>
                    </a:lnTo>
                    <a:lnTo>
                      <a:pt x="926" y="901"/>
                    </a:lnTo>
                    <a:lnTo>
                      <a:pt x="926" y="901"/>
                    </a:lnTo>
                    <a:lnTo>
                      <a:pt x="919" y="897"/>
                    </a:lnTo>
                    <a:lnTo>
                      <a:pt x="913" y="891"/>
                    </a:lnTo>
                    <a:lnTo>
                      <a:pt x="913" y="891"/>
                    </a:lnTo>
                    <a:lnTo>
                      <a:pt x="913" y="889"/>
                    </a:lnTo>
                    <a:lnTo>
                      <a:pt x="917" y="889"/>
                    </a:lnTo>
                    <a:lnTo>
                      <a:pt x="922" y="885"/>
                    </a:lnTo>
                    <a:lnTo>
                      <a:pt x="922" y="885"/>
                    </a:lnTo>
                    <a:lnTo>
                      <a:pt x="928" y="883"/>
                    </a:lnTo>
                    <a:lnTo>
                      <a:pt x="934" y="879"/>
                    </a:lnTo>
                    <a:lnTo>
                      <a:pt x="934" y="879"/>
                    </a:lnTo>
                    <a:lnTo>
                      <a:pt x="942" y="875"/>
                    </a:lnTo>
                    <a:lnTo>
                      <a:pt x="952" y="873"/>
                    </a:lnTo>
                    <a:lnTo>
                      <a:pt x="952" y="873"/>
                    </a:lnTo>
                    <a:lnTo>
                      <a:pt x="976" y="865"/>
                    </a:lnTo>
                    <a:lnTo>
                      <a:pt x="976" y="865"/>
                    </a:lnTo>
                    <a:lnTo>
                      <a:pt x="976" y="865"/>
                    </a:lnTo>
                    <a:lnTo>
                      <a:pt x="980" y="867"/>
                    </a:lnTo>
                    <a:lnTo>
                      <a:pt x="984" y="869"/>
                    </a:lnTo>
                    <a:lnTo>
                      <a:pt x="990" y="867"/>
                    </a:lnTo>
                    <a:lnTo>
                      <a:pt x="990" y="867"/>
                    </a:lnTo>
                    <a:lnTo>
                      <a:pt x="994" y="867"/>
                    </a:lnTo>
                    <a:lnTo>
                      <a:pt x="996" y="867"/>
                    </a:lnTo>
                    <a:lnTo>
                      <a:pt x="996" y="867"/>
                    </a:lnTo>
                    <a:lnTo>
                      <a:pt x="998" y="869"/>
                    </a:lnTo>
                    <a:lnTo>
                      <a:pt x="998" y="871"/>
                    </a:lnTo>
                    <a:lnTo>
                      <a:pt x="998" y="871"/>
                    </a:lnTo>
                    <a:lnTo>
                      <a:pt x="990" y="875"/>
                    </a:lnTo>
                    <a:lnTo>
                      <a:pt x="990" y="875"/>
                    </a:lnTo>
                    <a:lnTo>
                      <a:pt x="984" y="877"/>
                    </a:lnTo>
                    <a:lnTo>
                      <a:pt x="982" y="881"/>
                    </a:lnTo>
                    <a:lnTo>
                      <a:pt x="980" y="885"/>
                    </a:lnTo>
                    <a:lnTo>
                      <a:pt x="980" y="885"/>
                    </a:lnTo>
                    <a:lnTo>
                      <a:pt x="980" y="885"/>
                    </a:lnTo>
                    <a:lnTo>
                      <a:pt x="982" y="887"/>
                    </a:lnTo>
                    <a:lnTo>
                      <a:pt x="984" y="887"/>
                    </a:lnTo>
                    <a:lnTo>
                      <a:pt x="984" y="887"/>
                    </a:lnTo>
                    <a:lnTo>
                      <a:pt x="984" y="889"/>
                    </a:lnTo>
                    <a:lnTo>
                      <a:pt x="984" y="891"/>
                    </a:lnTo>
                    <a:lnTo>
                      <a:pt x="984" y="891"/>
                    </a:lnTo>
                    <a:lnTo>
                      <a:pt x="974" y="899"/>
                    </a:lnTo>
                    <a:lnTo>
                      <a:pt x="974" y="899"/>
                    </a:lnTo>
                    <a:lnTo>
                      <a:pt x="970" y="903"/>
                    </a:lnTo>
                    <a:lnTo>
                      <a:pt x="968" y="903"/>
                    </a:lnTo>
                    <a:lnTo>
                      <a:pt x="968" y="903"/>
                    </a:lnTo>
                    <a:lnTo>
                      <a:pt x="956" y="907"/>
                    </a:lnTo>
                    <a:lnTo>
                      <a:pt x="956" y="907"/>
                    </a:lnTo>
                    <a:lnTo>
                      <a:pt x="956" y="911"/>
                    </a:lnTo>
                    <a:lnTo>
                      <a:pt x="958" y="913"/>
                    </a:lnTo>
                    <a:lnTo>
                      <a:pt x="958" y="913"/>
                    </a:lnTo>
                    <a:lnTo>
                      <a:pt x="962" y="911"/>
                    </a:lnTo>
                    <a:lnTo>
                      <a:pt x="964" y="911"/>
                    </a:lnTo>
                    <a:lnTo>
                      <a:pt x="964" y="913"/>
                    </a:lnTo>
                    <a:lnTo>
                      <a:pt x="964" y="913"/>
                    </a:lnTo>
                    <a:lnTo>
                      <a:pt x="962" y="915"/>
                    </a:lnTo>
                    <a:lnTo>
                      <a:pt x="964" y="917"/>
                    </a:lnTo>
                    <a:lnTo>
                      <a:pt x="966" y="919"/>
                    </a:lnTo>
                    <a:lnTo>
                      <a:pt x="966" y="919"/>
                    </a:lnTo>
                    <a:lnTo>
                      <a:pt x="972" y="921"/>
                    </a:lnTo>
                    <a:lnTo>
                      <a:pt x="978" y="923"/>
                    </a:lnTo>
                    <a:lnTo>
                      <a:pt x="978" y="923"/>
                    </a:lnTo>
                    <a:lnTo>
                      <a:pt x="982" y="925"/>
                    </a:lnTo>
                    <a:lnTo>
                      <a:pt x="988" y="927"/>
                    </a:lnTo>
                    <a:lnTo>
                      <a:pt x="988" y="927"/>
                    </a:lnTo>
                    <a:lnTo>
                      <a:pt x="992" y="931"/>
                    </a:lnTo>
                    <a:lnTo>
                      <a:pt x="994" y="933"/>
                    </a:lnTo>
                    <a:lnTo>
                      <a:pt x="994" y="933"/>
                    </a:lnTo>
                    <a:lnTo>
                      <a:pt x="996" y="938"/>
                    </a:lnTo>
                    <a:lnTo>
                      <a:pt x="998" y="940"/>
                    </a:lnTo>
                    <a:lnTo>
                      <a:pt x="998" y="940"/>
                    </a:lnTo>
                    <a:lnTo>
                      <a:pt x="1008" y="946"/>
                    </a:lnTo>
                    <a:lnTo>
                      <a:pt x="1008" y="946"/>
                    </a:lnTo>
                    <a:lnTo>
                      <a:pt x="1012" y="948"/>
                    </a:lnTo>
                    <a:lnTo>
                      <a:pt x="1019" y="948"/>
                    </a:lnTo>
                    <a:lnTo>
                      <a:pt x="1019" y="948"/>
                    </a:lnTo>
                    <a:lnTo>
                      <a:pt x="1019" y="948"/>
                    </a:lnTo>
                    <a:lnTo>
                      <a:pt x="1019" y="948"/>
                    </a:lnTo>
                    <a:lnTo>
                      <a:pt x="1012" y="948"/>
                    </a:lnTo>
                    <a:lnTo>
                      <a:pt x="1012" y="948"/>
                    </a:lnTo>
                    <a:lnTo>
                      <a:pt x="1012" y="950"/>
                    </a:lnTo>
                    <a:lnTo>
                      <a:pt x="1015" y="952"/>
                    </a:lnTo>
                    <a:lnTo>
                      <a:pt x="1015" y="952"/>
                    </a:lnTo>
                    <a:lnTo>
                      <a:pt x="1021" y="956"/>
                    </a:lnTo>
                    <a:lnTo>
                      <a:pt x="1021" y="956"/>
                    </a:lnTo>
                    <a:lnTo>
                      <a:pt x="1031" y="960"/>
                    </a:lnTo>
                    <a:lnTo>
                      <a:pt x="1031" y="960"/>
                    </a:lnTo>
                    <a:lnTo>
                      <a:pt x="1035" y="962"/>
                    </a:lnTo>
                    <a:lnTo>
                      <a:pt x="1039" y="964"/>
                    </a:lnTo>
                    <a:lnTo>
                      <a:pt x="1039" y="964"/>
                    </a:lnTo>
                    <a:lnTo>
                      <a:pt x="1043" y="966"/>
                    </a:lnTo>
                    <a:lnTo>
                      <a:pt x="1047" y="970"/>
                    </a:lnTo>
                    <a:lnTo>
                      <a:pt x="1047" y="970"/>
                    </a:lnTo>
                    <a:lnTo>
                      <a:pt x="1049" y="974"/>
                    </a:lnTo>
                    <a:lnTo>
                      <a:pt x="1051" y="978"/>
                    </a:lnTo>
                    <a:lnTo>
                      <a:pt x="1049" y="980"/>
                    </a:lnTo>
                    <a:lnTo>
                      <a:pt x="1049" y="980"/>
                    </a:lnTo>
                    <a:lnTo>
                      <a:pt x="1045" y="984"/>
                    </a:lnTo>
                    <a:lnTo>
                      <a:pt x="1045" y="984"/>
                    </a:lnTo>
                    <a:lnTo>
                      <a:pt x="1041" y="986"/>
                    </a:lnTo>
                    <a:lnTo>
                      <a:pt x="1041" y="988"/>
                    </a:lnTo>
                    <a:lnTo>
                      <a:pt x="1041" y="988"/>
                    </a:lnTo>
                    <a:lnTo>
                      <a:pt x="1041" y="988"/>
                    </a:lnTo>
                    <a:lnTo>
                      <a:pt x="1041" y="992"/>
                    </a:lnTo>
                    <a:lnTo>
                      <a:pt x="1041" y="992"/>
                    </a:lnTo>
                    <a:lnTo>
                      <a:pt x="1037" y="994"/>
                    </a:lnTo>
                    <a:lnTo>
                      <a:pt x="1033" y="996"/>
                    </a:lnTo>
                    <a:lnTo>
                      <a:pt x="1033" y="996"/>
                    </a:lnTo>
                    <a:lnTo>
                      <a:pt x="1027" y="998"/>
                    </a:lnTo>
                    <a:lnTo>
                      <a:pt x="1027" y="998"/>
                    </a:lnTo>
                    <a:lnTo>
                      <a:pt x="1023" y="1000"/>
                    </a:lnTo>
                    <a:lnTo>
                      <a:pt x="1023" y="1000"/>
                    </a:lnTo>
                    <a:lnTo>
                      <a:pt x="1019" y="1002"/>
                    </a:lnTo>
                    <a:lnTo>
                      <a:pt x="1019" y="1002"/>
                    </a:lnTo>
                    <a:lnTo>
                      <a:pt x="1006" y="1002"/>
                    </a:lnTo>
                    <a:lnTo>
                      <a:pt x="1006" y="1002"/>
                    </a:lnTo>
                    <a:lnTo>
                      <a:pt x="996" y="1002"/>
                    </a:lnTo>
                    <a:lnTo>
                      <a:pt x="988" y="1002"/>
                    </a:lnTo>
                    <a:lnTo>
                      <a:pt x="988" y="1002"/>
                    </a:lnTo>
                    <a:lnTo>
                      <a:pt x="976" y="1002"/>
                    </a:lnTo>
                    <a:lnTo>
                      <a:pt x="976" y="1002"/>
                    </a:lnTo>
                    <a:lnTo>
                      <a:pt x="968" y="1002"/>
                    </a:lnTo>
                    <a:lnTo>
                      <a:pt x="964" y="1000"/>
                    </a:lnTo>
                    <a:lnTo>
                      <a:pt x="964" y="1000"/>
                    </a:lnTo>
                    <a:lnTo>
                      <a:pt x="958" y="996"/>
                    </a:lnTo>
                    <a:lnTo>
                      <a:pt x="958" y="996"/>
                    </a:lnTo>
                    <a:lnTo>
                      <a:pt x="950" y="996"/>
                    </a:lnTo>
                    <a:lnTo>
                      <a:pt x="950" y="996"/>
                    </a:lnTo>
                    <a:lnTo>
                      <a:pt x="944" y="992"/>
                    </a:lnTo>
                    <a:lnTo>
                      <a:pt x="944" y="992"/>
                    </a:lnTo>
                    <a:lnTo>
                      <a:pt x="944" y="992"/>
                    </a:lnTo>
                    <a:lnTo>
                      <a:pt x="942" y="990"/>
                    </a:lnTo>
                    <a:lnTo>
                      <a:pt x="942" y="990"/>
                    </a:lnTo>
                    <a:lnTo>
                      <a:pt x="930" y="986"/>
                    </a:lnTo>
                    <a:lnTo>
                      <a:pt x="930" y="986"/>
                    </a:lnTo>
                    <a:lnTo>
                      <a:pt x="926" y="984"/>
                    </a:lnTo>
                    <a:lnTo>
                      <a:pt x="924" y="982"/>
                    </a:lnTo>
                    <a:lnTo>
                      <a:pt x="924" y="982"/>
                    </a:lnTo>
                    <a:lnTo>
                      <a:pt x="919" y="982"/>
                    </a:lnTo>
                    <a:lnTo>
                      <a:pt x="915" y="982"/>
                    </a:lnTo>
                    <a:lnTo>
                      <a:pt x="907" y="984"/>
                    </a:lnTo>
                    <a:lnTo>
                      <a:pt x="907" y="984"/>
                    </a:lnTo>
                    <a:lnTo>
                      <a:pt x="899" y="982"/>
                    </a:lnTo>
                    <a:lnTo>
                      <a:pt x="893" y="980"/>
                    </a:lnTo>
                    <a:lnTo>
                      <a:pt x="893" y="980"/>
                    </a:lnTo>
                    <a:lnTo>
                      <a:pt x="889" y="980"/>
                    </a:lnTo>
                    <a:lnTo>
                      <a:pt x="885" y="982"/>
                    </a:lnTo>
                    <a:lnTo>
                      <a:pt x="885" y="982"/>
                    </a:lnTo>
                    <a:lnTo>
                      <a:pt x="877" y="984"/>
                    </a:lnTo>
                    <a:lnTo>
                      <a:pt x="877" y="984"/>
                    </a:lnTo>
                    <a:lnTo>
                      <a:pt x="877" y="986"/>
                    </a:lnTo>
                    <a:lnTo>
                      <a:pt x="875" y="988"/>
                    </a:lnTo>
                    <a:lnTo>
                      <a:pt x="875" y="988"/>
                    </a:lnTo>
                    <a:lnTo>
                      <a:pt x="875" y="988"/>
                    </a:lnTo>
                    <a:lnTo>
                      <a:pt x="869" y="990"/>
                    </a:lnTo>
                    <a:lnTo>
                      <a:pt x="865" y="990"/>
                    </a:lnTo>
                    <a:lnTo>
                      <a:pt x="865" y="990"/>
                    </a:lnTo>
                    <a:lnTo>
                      <a:pt x="865" y="992"/>
                    </a:lnTo>
                    <a:lnTo>
                      <a:pt x="865" y="992"/>
                    </a:lnTo>
                    <a:lnTo>
                      <a:pt x="865" y="992"/>
                    </a:lnTo>
                    <a:lnTo>
                      <a:pt x="861" y="994"/>
                    </a:lnTo>
                    <a:lnTo>
                      <a:pt x="861" y="994"/>
                    </a:lnTo>
                    <a:lnTo>
                      <a:pt x="861" y="996"/>
                    </a:lnTo>
                    <a:lnTo>
                      <a:pt x="859" y="998"/>
                    </a:lnTo>
                    <a:lnTo>
                      <a:pt x="859" y="998"/>
                    </a:lnTo>
                    <a:lnTo>
                      <a:pt x="853" y="998"/>
                    </a:lnTo>
                    <a:lnTo>
                      <a:pt x="853" y="998"/>
                    </a:lnTo>
                    <a:lnTo>
                      <a:pt x="841" y="998"/>
                    </a:lnTo>
                    <a:lnTo>
                      <a:pt x="841" y="998"/>
                    </a:lnTo>
                    <a:lnTo>
                      <a:pt x="835" y="996"/>
                    </a:lnTo>
                    <a:lnTo>
                      <a:pt x="833" y="996"/>
                    </a:lnTo>
                    <a:lnTo>
                      <a:pt x="833" y="996"/>
                    </a:lnTo>
                    <a:lnTo>
                      <a:pt x="831" y="998"/>
                    </a:lnTo>
                    <a:lnTo>
                      <a:pt x="829" y="998"/>
                    </a:lnTo>
                    <a:lnTo>
                      <a:pt x="829" y="998"/>
                    </a:lnTo>
                    <a:lnTo>
                      <a:pt x="824" y="1004"/>
                    </a:lnTo>
                    <a:lnTo>
                      <a:pt x="820" y="1008"/>
                    </a:lnTo>
                    <a:lnTo>
                      <a:pt x="820" y="1008"/>
                    </a:lnTo>
                    <a:lnTo>
                      <a:pt x="814" y="1014"/>
                    </a:lnTo>
                    <a:lnTo>
                      <a:pt x="804" y="1016"/>
                    </a:lnTo>
                    <a:lnTo>
                      <a:pt x="804" y="1016"/>
                    </a:lnTo>
                    <a:lnTo>
                      <a:pt x="786" y="1016"/>
                    </a:lnTo>
                    <a:lnTo>
                      <a:pt x="786" y="1016"/>
                    </a:lnTo>
                    <a:lnTo>
                      <a:pt x="780" y="1014"/>
                    </a:lnTo>
                    <a:lnTo>
                      <a:pt x="778" y="1012"/>
                    </a:lnTo>
                    <a:lnTo>
                      <a:pt x="774" y="1012"/>
                    </a:lnTo>
                    <a:lnTo>
                      <a:pt x="774" y="1012"/>
                    </a:lnTo>
                    <a:lnTo>
                      <a:pt x="772" y="1016"/>
                    </a:lnTo>
                    <a:lnTo>
                      <a:pt x="772" y="1018"/>
                    </a:lnTo>
                    <a:lnTo>
                      <a:pt x="772" y="1018"/>
                    </a:lnTo>
                    <a:lnTo>
                      <a:pt x="774" y="1022"/>
                    </a:lnTo>
                    <a:lnTo>
                      <a:pt x="774" y="1024"/>
                    </a:lnTo>
                    <a:lnTo>
                      <a:pt x="774" y="1024"/>
                    </a:lnTo>
                    <a:lnTo>
                      <a:pt x="774" y="1024"/>
                    </a:lnTo>
                    <a:lnTo>
                      <a:pt x="770" y="1033"/>
                    </a:lnTo>
                    <a:lnTo>
                      <a:pt x="774" y="1035"/>
                    </a:lnTo>
                    <a:lnTo>
                      <a:pt x="774" y="1035"/>
                    </a:lnTo>
                    <a:lnTo>
                      <a:pt x="778" y="1037"/>
                    </a:lnTo>
                    <a:lnTo>
                      <a:pt x="778" y="1037"/>
                    </a:lnTo>
                    <a:lnTo>
                      <a:pt x="778" y="1035"/>
                    </a:lnTo>
                    <a:lnTo>
                      <a:pt x="780" y="1041"/>
                    </a:lnTo>
                    <a:lnTo>
                      <a:pt x="780" y="1041"/>
                    </a:lnTo>
                    <a:lnTo>
                      <a:pt x="782" y="1047"/>
                    </a:lnTo>
                    <a:lnTo>
                      <a:pt x="786" y="1047"/>
                    </a:lnTo>
                    <a:lnTo>
                      <a:pt x="788" y="1049"/>
                    </a:lnTo>
                    <a:lnTo>
                      <a:pt x="786" y="1053"/>
                    </a:lnTo>
                    <a:lnTo>
                      <a:pt x="786" y="1053"/>
                    </a:lnTo>
                    <a:lnTo>
                      <a:pt x="782" y="1061"/>
                    </a:lnTo>
                    <a:lnTo>
                      <a:pt x="782" y="1063"/>
                    </a:lnTo>
                    <a:lnTo>
                      <a:pt x="782" y="1063"/>
                    </a:lnTo>
                    <a:lnTo>
                      <a:pt x="782" y="1065"/>
                    </a:lnTo>
                    <a:lnTo>
                      <a:pt x="784" y="1065"/>
                    </a:lnTo>
                    <a:lnTo>
                      <a:pt x="786" y="1065"/>
                    </a:lnTo>
                    <a:lnTo>
                      <a:pt x="786" y="1067"/>
                    </a:lnTo>
                    <a:lnTo>
                      <a:pt x="786" y="1067"/>
                    </a:lnTo>
                    <a:lnTo>
                      <a:pt x="786" y="1071"/>
                    </a:lnTo>
                    <a:lnTo>
                      <a:pt x="788" y="1073"/>
                    </a:lnTo>
                    <a:lnTo>
                      <a:pt x="792" y="1073"/>
                    </a:lnTo>
                    <a:lnTo>
                      <a:pt x="792" y="1073"/>
                    </a:lnTo>
                    <a:lnTo>
                      <a:pt x="796" y="1075"/>
                    </a:lnTo>
                    <a:lnTo>
                      <a:pt x="798" y="1077"/>
                    </a:lnTo>
                    <a:lnTo>
                      <a:pt x="802" y="1079"/>
                    </a:lnTo>
                    <a:lnTo>
                      <a:pt x="802" y="1079"/>
                    </a:lnTo>
                    <a:lnTo>
                      <a:pt x="804" y="1085"/>
                    </a:lnTo>
                    <a:lnTo>
                      <a:pt x="808" y="1087"/>
                    </a:lnTo>
                    <a:lnTo>
                      <a:pt x="808" y="1087"/>
                    </a:lnTo>
                    <a:lnTo>
                      <a:pt x="812" y="1087"/>
                    </a:lnTo>
                    <a:lnTo>
                      <a:pt x="814" y="1087"/>
                    </a:lnTo>
                    <a:lnTo>
                      <a:pt x="814" y="1087"/>
                    </a:lnTo>
                    <a:lnTo>
                      <a:pt x="818" y="1091"/>
                    </a:lnTo>
                    <a:lnTo>
                      <a:pt x="822" y="1093"/>
                    </a:lnTo>
                    <a:lnTo>
                      <a:pt x="826" y="1093"/>
                    </a:lnTo>
                    <a:lnTo>
                      <a:pt x="826" y="1093"/>
                    </a:lnTo>
                    <a:lnTo>
                      <a:pt x="835" y="1091"/>
                    </a:lnTo>
                    <a:lnTo>
                      <a:pt x="841" y="1089"/>
                    </a:lnTo>
                    <a:lnTo>
                      <a:pt x="845" y="1085"/>
                    </a:lnTo>
                    <a:lnTo>
                      <a:pt x="845" y="1085"/>
                    </a:lnTo>
                    <a:lnTo>
                      <a:pt x="853" y="1085"/>
                    </a:lnTo>
                    <a:lnTo>
                      <a:pt x="859" y="1087"/>
                    </a:lnTo>
                    <a:lnTo>
                      <a:pt x="859" y="1087"/>
                    </a:lnTo>
                    <a:lnTo>
                      <a:pt x="865" y="1089"/>
                    </a:lnTo>
                    <a:lnTo>
                      <a:pt x="869" y="1089"/>
                    </a:lnTo>
                    <a:lnTo>
                      <a:pt x="871" y="1089"/>
                    </a:lnTo>
                    <a:lnTo>
                      <a:pt x="873" y="1093"/>
                    </a:lnTo>
                    <a:lnTo>
                      <a:pt x="873" y="1093"/>
                    </a:lnTo>
                    <a:lnTo>
                      <a:pt x="879" y="1099"/>
                    </a:lnTo>
                    <a:lnTo>
                      <a:pt x="883" y="1099"/>
                    </a:lnTo>
                    <a:lnTo>
                      <a:pt x="883" y="1099"/>
                    </a:lnTo>
                    <a:lnTo>
                      <a:pt x="889" y="1099"/>
                    </a:lnTo>
                    <a:lnTo>
                      <a:pt x="889" y="1099"/>
                    </a:lnTo>
                    <a:lnTo>
                      <a:pt x="893" y="1099"/>
                    </a:lnTo>
                    <a:lnTo>
                      <a:pt x="897" y="1097"/>
                    </a:lnTo>
                    <a:lnTo>
                      <a:pt x="897" y="1097"/>
                    </a:lnTo>
                    <a:lnTo>
                      <a:pt x="899" y="1095"/>
                    </a:lnTo>
                    <a:lnTo>
                      <a:pt x="905" y="1091"/>
                    </a:lnTo>
                    <a:lnTo>
                      <a:pt x="905" y="1091"/>
                    </a:lnTo>
                    <a:lnTo>
                      <a:pt x="913" y="1087"/>
                    </a:lnTo>
                    <a:lnTo>
                      <a:pt x="919" y="1087"/>
                    </a:lnTo>
                    <a:lnTo>
                      <a:pt x="919" y="1087"/>
                    </a:lnTo>
                    <a:lnTo>
                      <a:pt x="924" y="1087"/>
                    </a:lnTo>
                    <a:lnTo>
                      <a:pt x="928" y="1089"/>
                    </a:lnTo>
                    <a:lnTo>
                      <a:pt x="928" y="1089"/>
                    </a:lnTo>
                    <a:lnTo>
                      <a:pt x="928" y="1091"/>
                    </a:lnTo>
                    <a:lnTo>
                      <a:pt x="930" y="1091"/>
                    </a:lnTo>
                    <a:lnTo>
                      <a:pt x="938" y="1089"/>
                    </a:lnTo>
                    <a:lnTo>
                      <a:pt x="938" y="1089"/>
                    </a:lnTo>
                    <a:lnTo>
                      <a:pt x="938" y="1089"/>
                    </a:lnTo>
                    <a:lnTo>
                      <a:pt x="938" y="1085"/>
                    </a:lnTo>
                    <a:lnTo>
                      <a:pt x="940" y="1083"/>
                    </a:lnTo>
                    <a:lnTo>
                      <a:pt x="948" y="1085"/>
                    </a:lnTo>
                    <a:lnTo>
                      <a:pt x="948" y="1085"/>
                    </a:lnTo>
                    <a:lnTo>
                      <a:pt x="948" y="1089"/>
                    </a:lnTo>
                    <a:lnTo>
                      <a:pt x="948" y="1089"/>
                    </a:lnTo>
                    <a:lnTo>
                      <a:pt x="948" y="1093"/>
                    </a:lnTo>
                    <a:lnTo>
                      <a:pt x="948" y="1093"/>
                    </a:lnTo>
                    <a:lnTo>
                      <a:pt x="950" y="1095"/>
                    </a:lnTo>
                    <a:lnTo>
                      <a:pt x="952" y="1097"/>
                    </a:lnTo>
                    <a:lnTo>
                      <a:pt x="952" y="1097"/>
                    </a:lnTo>
                    <a:lnTo>
                      <a:pt x="948" y="1101"/>
                    </a:lnTo>
                    <a:lnTo>
                      <a:pt x="946" y="1105"/>
                    </a:lnTo>
                    <a:lnTo>
                      <a:pt x="946" y="1105"/>
                    </a:lnTo>
                    <a:lnTo>
                      <a:pt x="944" y="1107"/>
                    </a:lnTo>
                    <a:lnTo>
                      <a:pt x="944" y="1111"/>
                    </a:lnTo>
                    <a:lnTo>
                      <a:pt x="944" y="1111"/>
                    </a:lnTo>
                    <a:lnTo>
                      <a:pt x="940" y="1115"/>
                    </a:lnTo>
                    <a:lnTo>
                      <a:pt x="940" y="1119"/>
                    </a:lnTo>
                    <a:lnTo>
                      <a:pt x="940" y="1119"/>
                    </a:lnTo>
                    <a:lnTo>
                      <a:pt x="944" y="1128"/>
                    </a:lnTo>
                    <a:lnTo>
                      <a:pt x="944" y="1128"/>
                    </a:lnTo>
                    <a:lnTo>
                      <a:pt x="944" y="1130"/>
                    </a:lnTo>
                    <a:lnTo>
                      <a:pt x="946" y="1132"/>
                    </a:lnTo>
                    <a:lnTo>
                      <a:pt x="950" y="1134"/>
                    </a:lnTo>
                    <a:lnTo>
                      <a:pt x="950" y="1134"/>
                    </a:lnTo>
                    <a:lnTo>
                      <a:pt x="950" y="1140"/>
                    </a:lnTo>
                    <a:lnTo>
                      <a:pt x="950" y="1142"/>
                    </a:lnTo>
                    <a:lnTo>
                      <a:pt x="948" y="1144"/>
                    </a:lnTo>
                    <a:lnTo>
                      <a:pt x="948" y="1144"/>
                    </a:lnTo>
                    <a:lnTo>
                      <a:pt x="944" y="1150"/>
                    </a:lnTo>
                    <a:lnTo>
                      <a:pt x="940" y="1152"/>
                    </a:lnTo>
                    <a:lnTo>
                      <a:pt x="940" y="1152"/>
                    </a:lnTo>
                    <a:lnTo>
                      <a:pt x="936" y="1152"/>
                    </a:lnTo>
                    <a:lnTo>
                      <a:pt x="934" y="1154"/>
                    </a:lnTo>
                    <a:lnTo>
                      <a:pt x="934" y="1154"/>
                    </a:lnTo>
                    <a:lnTo>
                      <a:pt x="932" y="1156"/>
                    </a:lnTo>
                    <a:lnTo>
                      <a:pt x="932" y="1156"/>
                    </a:lnTo>
                    <a:lnTo>
                      <a:pt x="932" y="1156"/>
                    </a:lnTo>
                    <a:lnTo>
                      <a:pt x="932" y="1156"/>
                    </a:lnTo>
                    <a:lnTo>
                      <a:pt x="930" y="1168"/>
                    </a:lnTo>
                    <a:lnTo>
                      <a:pt x="930" y="1168"/>
                    </a:lnTo>
                    <a:lnTo>
                      <a:pt x="930" y="1168"/>
                    </a:lnTo>
                    <a:lnTo>
                      <a:pt x="930" y="1168"/>
                    </a:lnTo>
                    <a:lnTo>
                      <a:pt x="928" y="1172"/>
                    </a:lnTo>
                    <a:lnTo>
                      <a:pt x="928" y="1172"/>
                    </a:lnTo>
                    <a:lnTo>
                      <a:pt x="926" y="1172"/>
                    </a:lnTo>
                    <a:lnTo>
                      <a:pt x="926" y="1174"/>
                    </a:lnTo>
                    <a:lnTo>
                      <a:pt x="928" y="1176"/>
                    </a:lnTo>
                    <a:lnTo>
                      <a:pt x="928" y="1176"/>
                    </a:lnTo>
                    <a:lnTo>
                      <a:pt x="928" y="1178"/>
                    </a:lnTo>
                    <a:lnTo>
                      <a:pt x="928" y="1178"/>
                    </a:lnTo>
                    <a:lnTo>
                      <a:pt x="926" y="1180"/>
                    </a:lnTo>
                    <a:lnTo>
                      <a:pt x="926" y="1180"/>
                    </a:lnTo>
                    <a:lnTo>
                      <a:pt x="922" y="1186"/>
                    </a:lnTo>
                    <a:lnTo>
                      <a:pt x="922" y="1186"/>
                    </a:lnTo>
                    <a:lnTo>
                      <a:pt x="922" y="1188"/>
                    </a:lnTo>
                    <a:lnTo>
                      <a:pt x="919" y="1186"/>
                    </a:lnTo>
                    <a:lnTo>
                      <a:pt x="919" y="1186"/>
                    </a:lnTo>
                    <a:lnTo>
                      <a:pt x="919" y="1186"/>
                    </a:lnTo>
                    <a:lnTo>
                      <a:pt x="919" y="1188"/>
                    </a:lnTo>
                    <a:lnTo>
                      <a:pt x="917" y="1190"/>
                    </a:lnTo>
                    <a:lnTo>
                      <a:pt x="917" y="1190"/>
                    </a:lnTo>
                    <a:lnTo>
                      <a:pt x="913" y="1192"/>
                    </a:lnTo>
                    <a:lnTo>
                      <a:pt x="913" y="1192"/>
                    </a:lnTo>
                    <a:lnTo>
                      <a:pt x="909" y="1194"/>
                    </a:lnTo>
                    <a:lnTo>
                      <a:pt x="907" y="1198"/>
                    </a:lnTo>
                    <a:lnTo>
                      <a:pt x="907" y="1198"/>
                    </a:lnTo>
                    <a:lnTo>
                      <a:pt x="907" y="1198"/>
                    </a:lnTo>
                    <a:lnTo>
                      <a:pt x="907" y="1198"/>
                    </a:lnTo>
                    <a:lnTo>
                      <a:pt x="903" y="1202"/>
                    </a:lnTo>
                    <a:lnTo>
                      <a:pt x="903" y="1202"/>
                    </a:lnTo>
                    <a:lnTo>
                      <a:pt x="897" y="1200"/>
                    </a:lnTo>
                    <a:lnTo>
                      <a:pt x="891" y="1198"/>
                    </a:lnTo>
                    <a:lnTo>
                      <a:pt x="891" y="1198"/>
                    </a:lnTo>
                    <a:lnTo>
                      <a:pt x="887" y="1196"/>
                    </a:lnTo>
                    <a:lnTo>
                      <a:pt x="883" y="1198"/>
                    </a:lnTo>
                    <a:lnTo>
                      <a:pt x="875" y="1202"/>
                    </a:lnTo>
                    <a:lnTo>
                      <a:pt x="875" y="1202"/>
                    </a:lnTo>
                    <a:lnTo>
                      <a:pt x="873" y="1200"/>
                    </a:lnTo>
                    <a:lnTo>
                      <a:pt x="869" y="1198"/>
                    </a:lnTo>
                    <a:lnTo>
                      <a:pt x="867" y="1196"/>
                    </a:lnTo>
                    <a:lnTo>
                      <a:pt x="865" y="1194"/>
                    </a:lnTo>
                    <a:lnTo>
                      <a:pt x="865" y="1194"/>
                    </a:lnTo>
                    <a:lnTo>
                      <a:pt x="859" y="1194"/>
                    </a:lnTo>
                    <a:lnTo>
                      <a:pt x="855" y="1194"/>
                    </a:lnTo>
                    <a:lnTo>
                      <a:pt x="845" y="1198"/>
                    </a:lnTo>
                    <a:lnTo>
                      <a:pt x="845" y="1198"/>
                    </a:lnTo>
                    <a:lnTo>
                      <a:pt x="839" y="1200"/>
                    </a:lnTo>
                    <a:lnTo>
                      <a:pt x="831" y="1204"/>
                    </a:lnTo>
                    <a:lnTo>
                      <a:pt x="831" y="1204"/>
                    </a:lnTo>
                    <a:lnTo>
                      <a:pt x="826" y="1208"/>
                    </a:lnTo>
                    <a:lnTo>
                      <a:pt x="820" y="1210"/>
                    </a:lnTo>
                    <a:lnTo>
                      <a:pt x="820" y="1210"/>
                    </a:lnTo>
                    <a:lnTo>
                      <a:pt x="814" y="1212"/>
                    </a:lnTo>
                    <a:lnTo>
                      <a:pt x="810" y="1210"/>
                    </a:lnTo>
                    <a:lnTo>
                      <a:pt x="810" y="1210"/>
                    </a:lnTo>
                    <a:lnTo>
                      <a:pt x="806" y="1208"/>
                    </a:lnTo>
                    <a:lnTo>
                      <a:pt x="804" y="1204"/>
                    </a:lnTo>
                    <a:lnTo>
                      <a:pt x="804" y="1204"/>
                    </a:lnTo>
                    <a:lnTo>
                      <a:pt x="788" y="1198"/>
                    </a:lnTo>
                    <a:lnTo>
                      <a:pt x="788" y="1198"/>
                    </a:lnTo>
                    <a:lnTo>
                      <a:pt x="782" y="1196"/>
                    </a:lnTo>
                    <a:lnTo>
                      <a:pt x="776" y="1196"/>
                    </a:lnTo>
                    <a:lnTo>
                      <a:pt x="772" y="1196"/>
                    </a:lnTo>
                    <a:lnTo>
                      <a:pt x="766" y="1194"/>
                    </a:lnTo>
                    <a:lnTo>
                      <a:pt x="766" y="1194"/>
                    </a:lnTo>
                    <a:lnTo>
                      <a:pt x="762" y="1192"/>
                    </a:lnTo>
                    <a:lnTo>
                      <a:pt x="756" y="1192"/>
                    </a:lnTo>
                    <a:lnTo>
                      <a:pt x="750" y="1192"/>
                    </a:lnTo>
                    <a:lnTo>
                      <a:pt x="750" y="1192"/>
                    </a:lnTo>
                    <a:lnTo>
                      <a:pt x="723" y="1182"/>
                    </a:lnTo>
                    <a:lnTo>
                      <a:pt x="723" y="1182"/>
                    </a:lnTo>
                    <a:lnTo>
                      <a:pt x="711" y="1178"/>
                    </a:lnTo>
                    <a:lnTo>
                      <a:pt x="707" y="1174"/>
                    </a:lnTo>
                    <a:lnTo>
                      <a:pt x="707" y="1174"/>
                    </a:lnTo>
                    <a:lnTo>
                      <a:pt x="695" y="1166"/>
                    </a:lnTo>
                    <a:lnTo>
                      <a:pt x="687" y="1164"/>
                    </a:lnTo>
                    <a:lnTo>
                      <a:pt x="681" y="1164"/>
                    </a:lnTo>
                    <a:lnTo>
                      <a:pt x="681" y="1164"/>
                    </a:lnTo>
                    <a:lnTo>
                      <a:pt x="669" y="1170"/>
                    </a:lnTo>
                    <a:lnTo>
                      <a:pt x="663" y="1174"/>
                    </a:lnTo>
                    <a:lnTo>
                      <a:pt x="661" y="1178"/>
                    </a:lnTo>
                    <a:lnTo>
                      <a:pt x="661" y="1178"/>
                    </a:lnTo>
                    <a:lnTo>
                      <a:pt x="661" y="1192"/>
                    </a:lnTo>
                    <a:lnTo>
                      <a:pt x="661" y="1192"/>
                    </a:lnTo>
                    <a:lnTo>
                      <a:pt x="661" y="1196"/>
                    </a:lnTo>
                    <a:lnTo>
                      <a:pt x="663" y="1200"/>
                    </a:lnTo>
                    <a:lnTo>
                      <a:pt x="663" y="1202"/>
                    </a:lnTo>
                    <a:lnTo>
                      <a:pt x="661" y="1206"/>
                    </a:lnTo>
                    <a:lnTo>
                      <a:pt x="661" y="1206"/>
                    </a:lnTo>
                    <a:lnTo>
                      <a:pt x="651" y="1212"/>
                    </a:lnTo>
                    <a:lnTo>
                      <a:pt x="647" y="1214"/>
                    </a:lnTo>
                    <a:lnTo>
                      <a:pt x="641" y="1216"/>
                    </a:lnTo>
                    <a:lnTo>
                      <a:pt x="641" y="1216"/>
                    </a:lnTo>
                    <a:lnTo>
                      <a:pt x="632" y="1216"/>
                    </a:lnTo>
                    <a:lnTo>
                      <a:pt x="624" y="1214"/>
                    </a:lnTo>
                    <a:lnTo>
                      <a:pt x="614" y="1210"/>
                    </a:lnTo>
                    <a:lnTo>
                      <a:pt x="614" y="1210"/>
                    </a:lnTo>
                    <a:lnTo>
                      <a:pt x="608" y="1204"/>
                    </a:lnTo>
                    <a:lnTo>
                      <a:pt x="602" y="1202"/>
                    </a:lnTo>
                    <a:lnTo>
                      <a:pt x="596" y="1202"/>
                    </a:lnTo>
                    <a:lnTo>
                      <a:pt x="596" y="1202"/>
                    </a:lnTo>
                    <a:lnTo>
                      <a:pt x="586" y="1202"/>
                    </a:lnTo>
                    <a:lnTo>
                      <a:pt x="580" y="1200"/>
                    </a:lnTo>
                    <a:lnTo>
                      <a:pt x="578" y="1198"/>
                    </a:lnTo>
                    <a:lnTo>
                      <a:pt x="578" y="1198"/>
                    </a:lnTo>
                    <a:lnTo>
                      <a:pt x="574" y="1186"/>
                    </a:lnTo>
                    <a:lnTo>
                      <a:pt x="568" y="1180"/>
                    </a:lnTo>
                    <a:lnTo>
                      <a:pt x="568" y="1180"/>
                    </a:lnTo>
                    <a:lnTo>
                      <a:pt x="562" y="1174"/>
                    </a:lnTo>
                    <a:lnTo>
                      <a:pt x="556" y="1172"/>
                    </a:lnTo>
                    <a:lnTo>
                      <a:pt x="550" y="1170"/>
                    </a:lnTo>
                    <a:lnTo>
                      <a:pt x="550" y="1170"/>
                    </a:lnTo>
                    <a:lnTo>
                      <a:pt x="521" y="1166"/>
                    </a:lnTo>
                    <a:lnTo>
                      <a:pt x="521" y="1166"/>
                    </a:lnTo>
                    <a:lnTo>
                      <a:pt x="513" y="1162"/>
                    </a:lnTo>
                    <a:lnTo>
                      <a:pt x="507" y="1162"/>
                    </a:lnTo>
                    <a:lnTo>
                      <a:pt x="505" y="1162"/>
                    </a:lnTo>
                    <a:lnTo>
                      <a:pt x="505" y="1164"/>
                    </a:lnTo>
                    <a:lnTo>
                      <a:pt x="505" y="1164"/>
                    </a:lnTo>
                    <a:lnTo>
                      <a:pt x="505" y="1168"/>
                    </a:lnTo>
                    <a:lnTo>
                      <a:pt x="505" y="1168"/>
                    </a:lnTo>
                    <a:lnTo>
                      <a:pt x="501" y="1158"/>
                    </a:lnTo>
                    <a:lnTo>
                      <a:pt x="497" y="1154"/>
                    </a:lnTo>
                    <a:lnTo>
                      <a:pt x="493" y="1152"/>
                    </a:lnTo>
                    <a:lnTo>
                      <a:pt x="493" y="1152"/>
                    </a:lnTo>
                    <a:lnTo>
                      <a:pt x="487" y="1152"/>
                    </a:lnTo>
                    <a:lnTo>
                      <a:pt x="479" y="1146"/>
                    </a:lnTo>
                    <a:lnTo>
                      <a:pt x="479" y="1146"/>
                    </a:lnTo>
                    <a:lnTo>
                      <a:pt x="471" y="1142"/>
                    </a:lnTo>
                    <a:lnTo>
                      <a:pt x="471" y="1140"/>
                    </a:lnTo>
                    <a:lnTo>
                      <a:pt x="471" y="1138"/>
                    </a:lnTo>
                    <a:lnTo>
                      <a:pt x="471" y="1138"/>
                    </a:lnTo>
                    <a:lnTo>
                      <a:pt x="479" y="1138"/>
                    </a:lnTo>
                    <a:lnTo>
                      <a:pt x="485" y="1138"/>
                    </a:lnTo>
                    <a:lnTo>
                      <a:pt x="485" y="1138"/>
                    </a:lnTo>
                    <a:lnTo>
                      <a:pt x="489" y="1126"/>
                    </a:lnTo>
                    <a:lnTo>
                      <a:pt x="489" y="1126"/>
                    </a:lnTo>
                    <a:lnTo>
                      <a:pt x="491" y="1115"/>
                    </a:lnTo>
                    <a:lnTo>
                      <a:pt x="489" y="1109"/>
                    </a:lnTo>
                    <a:lnTo>
                      <a:pt x="487" y="1103"/>
                    </a:lnTo>
                    <a:lnTo>
                      <a:pt x="487" y="1101"/>
                    </a:lnTo>
                    <a:lnTo>
                      <a:pt x="487" y="1101"/>
                    </a:lnTo>
                    <a:lnTo>
                      <a:pt x="497" y="1089"/>
                    </a:lnTo>
                    <a:lnTo>
                      <a:pt x="497" y="1089"/>
                    </a:lnTo>
                    <a:lnTo>
                      <a:pt x="497" y="1085"/>
                    </a:lnTo>
                    <a:lnTo>
                      <a:pt x="495" y="1081"/>
                    </a:lnTo>
                    <a:lnTo>
                      <a:pt x="493" y="1081"/>
                    </a:lnTo>
                    <a:lnTo>
                      <a:pt x="493" y="1081"/>
                    </a:lnTo>
                    <a:lnTo>
                      <a:pt x="487" y="1083"/>
                    </a:lnTo>
                    <a:lnTo>
                      <a:pt x="483" y="1085"/>
                    </a:lnTo>
                    <a:lnTo>
                      <a:pt x="479" y="1083"/>
                    </a:lnTo>
                    <a:lnTo>
                      <a:pt x="479" y="1083"/>
                    </a:lnTo>
                    <a:lnTo>
                      <a:pt x="473" y="1081"/>
                    </a:lnTo>
                    <a:lnTo>
                      <a:pt x="469" y="1081"/>
                    </a:lnTo>
                    <a:lnTo>
                      <a:pt x="463" y="1081"/>
                    </a:lnTo>
                    <a:lnTo>
                      <a:pt x="463" y="1081"/>
                    </a:lnTo>
                    <a:lnTo>
                      <a:pt x="455" y="1083"/>
                    </a:lnTo>
                    <a:lnTo>
                      <a:pt x="450" y="1085"/>
                    </a:lnTo>
                    <a:lnTo>
                      <a:pt x="450" y="1087"/>
                    </a:lnTo>
                    <a:lnTo>
                      <a:pt x="450" y="1087"/>
                    </a:lnTo>
                    <a:lnTo>
                      <a:pt x="450" y="1087"/>
                    </a:lnTo>
                    <a:lnTo>
                      <a:pt x="436" y="1087"/>
                    </a:lnTo>
                    <a:lnTo>
                      <a:pt x="436" y="1087"/>
                    </a:lnTo>
                    <a:lnTo>
                      <a:pt x="420" y="1087"/>
                    </a:lnTo>
                    <a:lnTo>
                      <a:pt x="406" y="1087"/>
                    </a:lnTo>
                    <a:lnTo>
                      <a:pt x="398" y="1087"/>
                    </a:lnTo>
                    <a:lnTo>
                      <a:pt x="398" y="1087"/>
                    </a:lnTo>
                    <a:lnTo>
                      <a:pt x="388" y="1089"/>
                    </a:lnTo>
                    <a:lnTo>
                      <a:pt x="372" y="1089"/>
                    </a:lnTo>
                    <a:lnTo>
                      <a:pt x="345" y="1087"/>
                    </a:lnTo>
                    <a:lnTo>
                      <a:pt x="345" y="1087"/>
                    </a:lnTo>
                    <a:lnTo>
                      <a:pt x="321" y="1099"/>
                    </a:lnTo>
                    <a:lnTo>
                      <a:pt x="291" y="1113"/>
                    </a:lnTo>
                    <a:lnTo>
                      <a:pt x="291" y="1113"/>
                    </a:lnTo>
                    <a:lnTo>
                      <a:pt x="279" y="1121"/>
                    </a:lnTo>
                    <a:lnTo>
                      <a:pt x="269" y="1126"/>
                    </a:lnTo>
                    <a:lnTo>
                      <a:pt x="269" y="1126"/>
                    </a:lnTo>
                    <a:lnTo>
                      <a:pt x="246" y="1121"/>
                    </a:lnTo>
                    <a:lnTo>
                      <a:pt x="246" y="1121"/>
                    </a:lnTo>
                    <a:lnTo>
                      <a:pt x="220" y="1119"/>
                    </a:lnTo>
                    <a:lnTo>
                      <a:pt x="220" y="1119"/>
                    </a:lnTo>
                    <a:lnTo>
                      <a:pt x="210" y="1115"/>
                    </a:lnTo>
                    <a:lnTo>
                      <a:pt x="204" y="1109"/>
                    </a:lnTo>
                    <a:lnTo>
                      <a:pt x="204" y="1109"/>
                    </a:lnTo>
                    <a:lnTo>
                      <a:pt x="200" y="1111"/>
                    </a:lnTo>
                    <a:lnTo>
                      <a:pt x="194" y="1115"/>
                    </a:lnTo>
                    <a:lnTo>
                      <a:pt x="194" y="1115"/>
                    </a:lnTo>
                    <a:lnTo>
                      <a:pt x="192" y="1117"/>
                    </a:lnTo>
                    <a:lnTo>
                      <a:pt x="192" y="1121"/>
                    </a:lnTo>
                    <a:lnTo>
                      <a:pt x="194" y="1126"/>
                    </a:lnTo>
                    <a:lnTo>
                      <a:pt x="194" y="1126"/>
                    </a:lnTo>
                    <a:lnTo>
                      <a:pt x="190" y="1130"/>
                    </a:lnTo>
                    <a:lnTo>
                      <a:pt x="186" y="1134"/>
                    </a:lnTo>
                    <a:lnTo>
                      <a:pt x="186" y="1134"/>
                    </a:lnTo>
                    <a:lnTo>
                      <a:pt x="184" y="1136"/>
                    </a:lnTo>
                    <a:lnTo>
                      <a:pt x="184" y="1138"/>
                    </a:lnTo>
                    <a:lnTo>
                      <a:pt x="184" y="1144"/>
                    </a:lnTo>
                    <a:lnTo>
                      <a:pt x="184" y="1144"/>
                    </a:lnTo>
                    <a:lnTo>
                      <a:pt x="182" y="1146"/>
                    </a:lnTo>
                    <a:lnTo>
                      <a:pt x="178" y="1150"/>
                    </a:lnTo>
                    <a:lnTo>
                      <a:pt x="178" y="1150"/>
                    </a:lnTo>
                    <a:lnTo>
                      <a:pt x="174" y="1156"/>
                    </a:lnTo>
                    <a:lnTo>
                      <a:pt x="167" y="1162"/>
                    </a:lnTo>
                    <a:lnTo>
                      <a:pt x="167" y="1162"/>
                    </a:lnTo>
                    <a:lnTo>
                      <a:pt x="165" y="1162"/>
                    </a:lnTo>
                    <a:lnTo>
                      <a:pt x="161" y="1160"/>
                    </a:lnTo>
                    <a:lnTo>
                      <a:pt x="157" y="1158"/>
                    </a:lnTo>
                    <a:lnTo>
                      <a:pt x="153" y="1158"/>
                    </a:lnTo>
                    <a:lnTo>
                      <a:pt x="153" y="1158"/>
                    </a:lnTo>
                    <a:lnTo>
                      <a:pt x="147" y="1160"/>
                    </a:lnTo>
                    <a:lnTo>
                      <a:pt x="145" y="1162"/>
                    </a:lnTo>
                    <a:lnTo>
                      <a:pt x="145" y="1166"/>
                    </a:lnTo>
                    <a:lnTo>
                      <a:pt x="145" y="1166"/>
                    </a:lnTo>
                    <a:lnTo>
                      <a:pt x="145" y="1166"/>
                    </a:lnTo>
                    <a:lnTo>
                      <a:pt x="139" y="1174"/>
                    </a:lnTo>
                    <a:lnTo>
                      <a:pt x="135" y="1186"/>
                    </a:lnTo>
                    <a:lnTo>
                      <a:pt x="135" y="1186"/>
                    </a:lnTo>
                    <a:lnTo>
                      <a:pt x="131" y="1198"/>
                    </a:lnTo>
                    <a:lnTo>
                      <a:pt x="131" y="1208"/>
                    </a:lnTo>
                    <a:lnTo>
                      <a:pt x="131" y="1208"/>
                    </a:lnTo>
                    <a:lnTo>
                      <a:pt x="133" y="1212"/>
                    </a:lnTo>
                    <a:lnTo>
                      <a:pt x="137" y="1216"/>
                    </a:lnTo>
                    <a:lnTo>
                      <a:pt x="137" y="1216"/>
                    </a:lnTo>
                    <a:lnTo>
                      <a:pt x="139" y="1221"/>
                    </a:lnTo>
                    <a:lnTo>
                      <a:pt x="135" y="1223"/>
                    </a:lnTo>
                    <a:lnTo>
                      <a:pt x="129" y="1227"/>
                    </a:lnTo>
                    <a:lnTo>
                      <a:pt x="129" y="1227"/>
                    </a:lnTo>
                    <a:lnTo>
                      <a:pt x="113" y="1245"/>
                    </a:lnTo>
                    <a:lnTo>
                      <a:pt x="113" y="1245"/>
                    </a:lnTo>
                    <a:lnTo>
                      <a:pt x="107" y="1251"/>
                    </a:lnTo>
                    <a:lnTo>
                      <a:pt x="97" y="1257"/>
                    </a:lnTo>
                    <a:lnTo>
                      <a:pt x="97" y="1257"/>
                    </a:lnTo>
                    <a:lnTo>
                      <a:pt x="95" y="1259"/>
                    </a:lnTo>
                    <a:lnTo>
                      <a:pt x="93" y="1259"/>
                    </a:lnTo>
                    <a:lnTo>
                      <a:pt x="91" y="1259"/>
                    </a:lnTo>
                    <a:lnTo>
                      <a:pt x="87" y="1257"/>
                    </a:lnTo>
                    <a:lnTo>
                      <a:pt x="87" y="1257"/>
                    </a:lnTo>
                    <a:lnTo>
                      <a:pt x="83" y="1259"/>
                    </a:lnTo>
                    <a:lnTo>
                      <a:pt x="78" y="1263"/>
                    </a:lnTo>
                    <a:lnTo>
                      <a:pt x="72" y="1267"/>
                    </a:lnTo>
                    <a:lnTo>
                      <a:pt x="66" y="1273"/>
                    </a:lnTo>
                    <a:lnTo>
                      <a:pt x="66" y="1273"/>
                    </a:lnTo>
                    <a:lnTo>
                      <a:pt x="66" y="1279"/>
                    </a:lnTo>
                    <a:lnTo>
                      <a:pt x="66" y="1279"/>
                    </a:lnTo>
                    <a:lnTo>
                      <a:pt x="64" y="1285"/>
                    </a:lnTo>
                    <a:lnTo>
                      <a:pt x="60" y="1289"/>
                    </a:lnTo>
                    <a:lnTo>
                      <a:pt x="56" y="1289"/>
                    </a:lnTo>
                    <a:lnTo>
                      <a:pt x="56" y="1289"/>
                    </a:lnTo>
                    <a:lnTo>
                      <a:pt x="52" y="1291"/>
                    </a:lnTo>
                    <a:lnTo>
                      <a:pt x="50" y="1295"/>
                    </a:lnTo>
                    <a:lnTo>
                      <a:pt x="44" y="1303"/>
                    </a:lnTo>
                    <a:lnTo>
                      <a:pt x="44" y="1303"/>
                    </a:lnTo>
                    <a:lnTo>
                      <a:pt x="44" y="1305"/>
                    </a:lnTo>
                    <a:lnTo>
                      <a:pt x="42" y="1309"/>
                    </a:lnTo>
                    <a:lnTo>
                      <a:pt x="40" y="1318"/>
                    </a:lnTo>
                    <a:lnTo>
                      <a:pt x="40" y="1318"/>
                    </a:lnTo>
                    <a:lnTo>
                      <a:pt x="36" y="1326"/>
                    </a:lnTo>
                    <a:lnTo>
                      <a:pt x="30" y="1332"/>
                    </a:lnTo>
                    <a:lnTo>
                      <a:pt x="30" y="1332"/>
                    </a:lnTo>
                    <a:lnTo>
                      <a:pt x="28" y="1336"/>
                    </a:lnTo>
                    <a:lnTo>
                      <a:pt x="26" y="1340"/>
                    </a:lnTo>
                    <a:lnTo>
                      <a:pt x="20" y="1354"/>
                    </a:lnTo>
                    <a:lnTo>
                      <a:pt x="20" y="1354"/>
                    </a:lnTo>
                    <a:lnTo>
                      <a:pt x="8" y="1370"/>
                    </a:lnTo>
                    <a:lnTo>
                      <a:pt x="8" y="1370"/>
                    </a:lnTo>
                    <a:lnTo>
                      <a:pt x="6" y="1376"/>
                    </a:lnTo>
                    <a:lnTo>
                      <a:pt x="6" y="1380"/>
                    </a:lnTo>
                    <a:lnTo>
                      <a:pt x="4" y="1386"/>
                    </a:lnTo>
                    <a:lnTo>
                      <a:pt x="4" y="1386"/>
                    </a:lnTo>
                    <a:lnTo>
                      <a:pt x="8" y="1390"/>
                    </a:lnTo>
                    <a:lnTo>
                      <a:pt x="14" y="1400"/>
                    </a:lnTo>
                    <a:lnTo>
                      <a:pt x="14" y="1400"/>
                    </a:lnTo>
                    <a:lnTo>
                      <a:pt x="16" y="1404"/>
                    </a:lnTo>
                    <a:lnTo>
                      <a:pt x="14" y="1409"/>
                    </a:lnTo>
                    <a:lnTo>
                      <a:pt x="14" y="1419"/>
                    </a:lnTo>
                    <a:lnTo>
                      <a:pt x="14" y="1419"/>
                    </a:lnTo>
                    <a:lnTo>
                      <a:pt x="18" y="1435"/>
                    </a:lnTo>
                    <a:lnTo>
                      <a:pt x="18" y="1435"/>
                    </a:lnTo>
                    <a:lnTo>
                      <a:pt x="20" y="1445"/>
                    </a:lnTo>
                    <a:lnTo>
                      <a:pt x="20" y="1453"/>
                    </a:lnTo>
                    <a:lnTo>
                      <a:pt x="18" y="1459"/>
                    </a:lnTo>
                    <a:lnTo>
                      <a:pt x="18" y="1459"/>
                    </a:lnTo>
                    <a:lnTo>
                      <a:pt x="16" y="1467"/>
                    </a:lnTo>
                    <a:lnTo>
                      <a:pt x="16" y="1473"/>
                    </a:lnTo>
                    <a:lnTo>
                      <a:pt x="16" y="1473"/>
                    </a:lnTo>
                    <a:lnTo>
                      <a:pt x="12" y="1479"/>
                    </a:lnTo>
                    <a:lnTo>
                      <a:pt x="12" y="1479"/>
                    </a:lnTo>
                    <a:lnTo>
                      <a:pt x="10" y="1485"/>
                    </a:lnTo>
                    <a:lnTo>
                      <a:pt x="10" y="1485"/>
                    </a:lnTo>
                    <a:lnTo>
                      <a:pt x="10" y="1489"/>
                    </a:lnTo>
                    <a:lnTo>
                      <a:pt x="8" y="1493"/>
                    </a:lnTo>
                    <a:lnTo>
                      <a:pt x="8" y="1493"/>
                    </a:lnTo>
                    <a:lnTo>
                      <a:pt x="4" y="1499"/>
                    </a:lnTo>
                    <a:lnTo>
                      <a:pt x="2" y="1504"/>
                    </a:lnTo>
                    <a:lnTo>
                      <a:pt x="0" y="1510"/>
                    </a:lnTo>
                    <a:lnTo>
                      <a:pt x="0" y="1510"/>
                    </a:lnTo>
                    <a:lnTo>
                      <a:pt x="0" y="1516"/>
                    </a:lnTo>
                    <a:lnTo>
                      <a:pt x="2" y="1518"/>
                    </a:lnTo>
                    <a:lnTo>
                      <a:pt x="8" y="1524"/>
                    </a:lnTo>
                    <a:lnTo>
                      <a:pt x="8" y="1524"/>
                    </a:lnTo>
                    <a:lnTo>
                      <a:pt x="10" y="1526"/>
                    </a:lnTo>
                    <a:lnTo>
                      <a:pt x="10" y="1528"/>
                    </a:lnTo>
                    <a:lnTo>
                      <a:pt x="10" y="1530"/>
                    </a:lnTo>
                    <a:lnTo>
                      <a:pt x="10" y="1530"/>
                    </a:lnTo>
                    <a:lnTo>
                      <a:pt x="14" y="1532"/>
                    </a:lnTo>
                    <a:lnTo>
                      <a:pt x="18" y="1534"/>
                    </a:lnTo>
                    <a:lnTo>
                      <a:pt x="18" y="1534"/>
                    </a:lnTo>
                    <a:lnTo>
                      <a:pt x="24" y="1536"/>
                    </a:lnTo>
                    <a:lnTo>
                      <a:pt x="28" y="1538"/>
                    </a:lnTo>
                    <a:lnTo>
                      <a:pt x="28" y="1538"/>
                    </a:lnTo>
                    <a:lnTo>
                      <a:pt x="26" y="1542"/>
                    </a:lnTo>
                    <a:lnTo>
                      <a:pt x="26" y="1546"/>
                    </a:lnTo>
                    <a:lnTo>
                      <a:pt x="26" y="1546"/>
                    </a:lnTo>
                    <a:lnTo>
                      <a:pt x="12" y="1546"/>
                    </a:lnTo>
                    <a:lnTo>
                      <a:pt x="12" y="1546"/>
                    </a:lnTo>
                    <a:lnTo>
                      <a:pt x="10" y="1548"/>
                    </a:lnTo>
                    <a:lnTo>
                      <a:pt x="12" y="1550"/>
                    </a:lnTo>
                    <a:lnTo>
                      <a:pt x="16" y="1554"/>
                    </a:lnTo>
                    <a:lnTo>
                      <a:pt x="16" y="1554"/>
                    </a:lnTo>
                    <a:lnTo>
                      <a:pt x="18" y="1556"/>
                    </a:lnTo>
                    <a:lnTo>
                      <a:pt x="22" y="1556"/>
                    </a:lnTo>
                    <a:lnTo>
                      <a:pt x="28" y="1556"/>
                    </a:lnTo>
                    <a:lnTo>
                      <a:pt x="28" y="1556"/>
                    </a:lnTo>
                    <a:lnTo>
                      <a:pt x="32" y="1558"/>
                    </a:lnTo>
                    <a:lnTo>
                      <a:pt x="32" y="1560"/>
                    </a:lnTo>
                    <a:lnTo>
                      <a:pt x="32" y="1560"/>
                    </a:lnTo>
                    <a:lnTo>
                      <a:pt x="44" y="1576"/>
                    </a:lnTo>
                    <a:lnTo>
                      <a:pt x="44" y="1576"/>
                    </a:lnTo>
                    <a:lnTo>
                      <a:pt x="58" y="1588"/>
                    </a:lnTo>
                    <a:lnTo>
                      <a:pt x="68" y="1599"/>
                    </a:lnTo>
                    <a:lnTo>
                      <a:pt x="74" y="1603"/>
                    </a:lnTo>
                    <a:lnTo>
                      <a:pt x="74" y="1603"/>
                    </a:lnTo>
                    <a:lnTo>
                      <a:pt x="70" y="1609"/>
                    </a:lnTo>
                    <a:lnTo>
                      <a:pt x="70" y="1609"/>
                    </a:lnTo>
                    <a:lnTo>
                      <a:pt x="74" y="1625"/>
                    </a:lnTo>
                    <a:lnTo>
                      <a:pt x="74" y="1625"/>
                    </a:lnTo>
                    <a:lnTo>
                      <a:pt x="76" y="1629"/>
                    </a:lnTo>
                    <a:lnTo>
                      <a:pt x="81" y="1633"/>
                    </a:lnTo>
                    <a:lnTo>
                      <a:pt x="81" y="1633"/>
                    </a:lnTo>
                    <a:lnTo>
                      <a:pt x="89" y="1637"/>
                    </a:lnTo>
                    <a:lnTo>
                      <a:pt x="89" y="1637"/>
                    </a:lnTo>
                    <a:lnTo>
                      <a:pt x="91" y="1639"/>
                    </a:lnTo>
                    <a:lnTo>
                      <a:pt x="95" y="1643"/>
                    </a:lnTo>
                    <a:lnTo>
                      <a:pt x="95" y="1643"/>
                    </a:lnTo>
                    <a:lnTo>
                      <a:pt x="97" y="1647"/>
                    </a:lnTo>
                    <a:lnTo>
                      <a:pt x="99" y="1647"/>
                    </a:lnTo>
                    <a:lnTo>
                      <a:pt x="101" y="1647"/>
                    </a:lnTo>
                    <a:lnTo>
                      <a:pt x="101" y="1647"/>
                    </a:lnTo>
                    <a:lnTo>
                      <a:pt x="105" y="1651"/>
                    </a:lnTo>
                    <a:lnTo>
                      <a:pt x="105" y="1651"/>
                    </a:lnTo>
                    <a:lnTo>
                      <a:pt x="111" y="1655"/>
                    </a:lnTo>
                    <a:lnTo>
                      <a:pt x="111" y="1655"/>
                    </a:lnTo>
                    <a:lnTo>
                      <a:pt x="117" y="1661"/>
                    </a:lnTo>
                    <a:lnTo>
                      <a:pt x="117" y="1661"/>
                    </a:lnTo>
                    <a:lnTo>
                      <a:pt x="125" y="1663"/>
                    </a:lnTo>
                    <a:lnTo>
                      <a:pt x="125" y="1663"/>
                    </a:lnTo>
                    <a:lnTo>
                      <a:pt x="131" y="1665"/>
                    </a:lnTo>
                    <a:lnTo>
                      <a:pt x="131" y="1665"/>
                    </a:lnTo>
                    <a:lnTo>
                      <a:pt x="135" y="1671"/>
                    </a:lnTo>
                    <a:lnTo>
                      <a:pt x="135" y="1671"/>
                    </a:lnTo>
                    <a:lnTo>
                      <a:pt x="141" y="1677"/>
                    </a:lnTo>
                    <a:lnTo>
                      <a:pt x="141" y="1677"/>
                    </a:lnTo>
                    <a:lnTo>
                      <a:pt x="145" y="1679"/>
                    </a:lnTo>
                    <a:lnTo>
                      <a:pt x="149" y="1681"/>
                    </a:lnTo>
                    <a:lnTo>
                      <a:pt x="149" y="1681"/>
                    </a:lnTo>
                    <a:lnTo>
                      <a:pt x="151" y="1685"/>
                    </a:lnTo>
                    <a:lnTo>
                      <a:pt x="157" y="1689"/>
                    </a:lnTo>
                    <a:lnTo>
                      <a:pt x="157" y="1689"/>
                    </a:lnTo>
                    <a:lnTo>
                      <a:pt x="169" y="1694"/>
                    </a:lnTo>
                    <a:lnTo>
                      <a:pt x="169" y="1694"/>
                    </a:lnTo>
                    <a:lnTo>
                      <a:pt x="190" y="1685"/>
                    </a:lnTo>
                    <a:lnTo>
                      <a:pt x="190" y="1685"/>
                    </a:lnTo>
                    <a:lnTo>
                      <a:pt x="198" y="1681"/>
                    </a:lnTo>
                    <a:lnTo>
                      <a:pt x="204" y="1679"/>
                    </a:lnTo>
                    <a:lnTo>
                      <a:pt x="204" y="1679"/>
                    </a:lnTo>
                    <a:lnTo>
                      <a:pt x="212" y="1677"/>
                    </a:lnTo>
                    <a:lnTo>
                      <a:pt x="222" y="1675"/>
                    </a:lnTo>
                    <a:lnTo>
                      <a:pt x="222" y="1675"/>
                    </a:lnTo>
                    <a:lnTo>
                      <a:pt x="226" y="1675"/>
                    </a:lnTo>
                    <a:lnTo>
                      <a:pt x="230" y="1675"/>
                    </a:lnTo>
                    <a:lnTo>
                      <a:pt x="236" y="1677"/>
                    </a:lnTo>
                    <a:lnTo>
                      <a:pt x="236" y="1677"/>
                    </a:lnTo>
                    <a:lnTo>
                      <a:pt x="244" y="1679"/>
                    </a:lnTo>
                    <a:lnTo>
                      <a:pt x="252" y="1677"/>
                    </a:lnTo>
                    <a:lnTo>
                      <a:pt x="252" y="1677"/>
                    </a:lnTo>
                    <a:lnTo>
                      <a:pt x="260" y="1683"/>
                    </a:lnTo>
                    <a:lnTo>
                      <a:pt x="260" y="1683"/>
                    </a:lnTo>
                    <a:lnTo>
                      <a:pt x="264" y="1683"/>
                    </a:lnTo>
                    <a:lnTo>
                      <a:pt x="271" y="1683"/>
                    </a:lnTo>
                    <a:lnTo>
                      <a:pt x="271" y="1683"/>
                    </a:lnTo>
                    <a:lnTo>
                      <a:pt x="285" y="1677"/>
                    </a:lnTo>
                    <a:lnTo>
                      <a:pt x="285" y="1677"/>
                    </a:lnTo>
                    <a:lnTo>
                      <a:pt x="293" y="1673"/>
                    </a:lnTo>
                    <a:lnTo>
                      <a:pt x="293" y="1673"/>
                    </a:lnTo>
                    <a:lnTo>
                      <a:pt x="301" y="1671"/>
                    </a:lnTo>
                    <a:lnTo>
                      <a:pt x="307" y="1669"/>
                    </a:lnTo>
                    <a:lnTo>
                      <a:pt x="307" y="1669"/>
                    </a:lnTo>
                    <a:lnTo>
                      <a:pt x="315" y="1667"/>
                    </a:lnTo>
                    <a:lnTo>
                      <a:pt x="323" y="1663"/>
                    </a:lnTo>
                    <a:lnTo>
                      <a:pt x="323" y="1663"/>
                    </a:lnTo>
                    <a:lnTo>
                      <a:pt x="325" y="1661"/>
                    </a:lnTo>
                    <a:lnTo>
                      <a:pt x="325" y="1661"/>
                    </a:lnTo>
                    <a:lnTo>
                      <a:pt x="331" y="1659"/>
                    </a:lnTo>
                    <a:lnTo>
                      <a:pt x="339" y="1659"/>
                    </a:lnTo>
                    <a:lnTo>
                      <a:pt x="339" y="1659"/>
                    </a:lnTo>
                    <a:lnTo>
                      <a:pt x="347" y="1657"/>
                    </a:lnTo>
                    <a:lnTo>
                      <a:pt x="353" y="1657"/>
                    </a:lnTo>
                    <a:lnTo>
                      <a:pt x="353" y="1657"/>
                    </a:lnTo>
                    <a:lnTo>
                      <a:pt x="357" y="1653"/>
                    </a:lnTo>
                    <a:lnTo>
                      <a:pt x="359" y="1649"/>
                    </a:lnTo>
                    <a:lnTo>
                      <a:pt x="359" y="1649"/>
                    </a:lnTo>
                    <a:lnTo>
                      <a:pt x="359" y="1649"/>
                    </a:lnTo>
                    <a:lnTo>
                      <a:pt x="359" y="1649"/>
                    </a:lnTo>
                    <a:lnTo>
                      <a:pt x="359" y="1649"/>
                    </a:lnTo>
                    <a:lnTo>
                      <a:pt x="359" y="1649"/>
                    </a:lnTo>
                    <a:lnTo>
                      <a:pt x="359" y="1649"/>
                    </a:lnTo>
                    <a:lnTo>
                      <a:pt x="359" y="1651"/>
                    </a:lnTo>
                    <a:lnTo>
                      <a:pt x="359" y="1651"/>
                    </a:lnTo>
                    <a:lnTo>
                      <a:pt x="362" y="1651"/>
                    </a:lnTo>
                    <a:lnTo>
                      <a:pt x="362" y="1651"/>
                    </a:lnTo>
                    <a:lnTo>
                      <a:pt x="370" y="1653"/>
                    </a:lnTo>
                    <a:lnTo>
                      <a:pt x="380" y="1655"/>
                    </a:lnTo>
                    <a:lnTo>
                      <a:pt x="380" y="1655"/>
                    </a:lnTo>
                    <a:lnTo>
                      <a:pt x="392" y="1661"/>
                    </a:lnTo>
                    <a:lnTo>
                      <a:pt x="402" y="1671"/>
                    </a:lnTo>
                    <a:lnTo>
                      <a:pt x="402" y="1671"/>
                    </a:lnTo>
                    <a:lnTo>
                      <a:pt x="404" y="1675"/>
                    </a:lnTo>
                    <a:lnTo>
                      <a:pt x="404" y="1679"/>
                    </a:lnTo>
                    <a:lnTo>
                      <a:pt x="402" y="1681"/>
                    </a:lnTo>
                    <a:lnTo>
                      <a:pt x="404" y="1685"/>
                    </a:lnTo>
                    <a:lnTo>
                      <a:pt x="404" y="1685"/>
                    </a:lnTo>
                    <a:lnTo>
                      <a:pt x="406" y="1689"/>
                    </a:lnTo>
                    <a:lnTo>
                      <a:pt x="410" y="1689"/>
                    </a:lnTo>
                    <a:lnTo>
                      <a:pt x="416" y="1689"/>
                    </a:lnTo>
                    <a:lnTo>
                      <a:pt x="416" y="1689"/>
                    </a:lnTo>
                    <a:lnTo>
                      <a:pt x="420" y="1687"/>
                    </a:lnTo>
                    <a:lnTo>
                      <a:pt x="422" y="1687"/>
                    </a:lnTo>
                    <a:lnTo>
                      <a:pt x="428" y="1687"/>
                    </a:lnTo>
                    <a:lnTo>
                      <a:pt x="428" y="1687"/>
                    </a:lnTo>
                    <a:lnTo>
                      <a:pt x="455" y="1685"/>
                    </a:lnTo>
                    <a:lnTo>
                      <a:pt x="455" y="1685"/>
                    </a:lnTo>
                    <a:lnTo>
                      <a:pt x="471" y="1700"/>
                    </a:lnTo>
                    <a:lnTo>
                      <a:pt x="471" y="1700"/>
                    </a:lnTo>
                    <a:lnTo>
                      <a:pt x="473" y="1698"/>
                    </a:lnTo>
                    <a:lnTo>
                      <a:pt x="475" y="1698"/>
                    </a:lnTo>
                    <a:lnTo>
                      <a:pt x="477" y="1700"/>
                    </a:lnTo>
                    <a:lnTo>
                      <a:pt x="477" y="1700"/>
                    </a:lnTo>
                    <a:lnTo>
                      <a:pt x="477" y="1704"/>
                    </a:lnTo>
                    <a:lnTo>
                      <a:pt x="477" y="1706"/>
                    </a:lnTo>
                    <a:lnTo>
                      <a:pt x="477" y="1706"/>
                    </a:lnTo>
                    <a:lnTo>
                      <a:pt x="479" y="1712"/>
                    </a:lnTo>
                    <a:lnTo>
                      <a:pt x="479" y="1712"/>
                    </a:lnTo>
                    <a:lnTo>
                      <a:pt x="481" y="1722"/>
                    </a:lnTo>
                    <a:lnTo>
                      <a:pt x="481" y="1722"/>
                    </a:lnTo>
                    <a:lnTo>
                      <a:pt x="477" y="1730"/>
                    </a:lnTo>
                    <a:lnTo>
                      <a:pt x="477" y="1732"/>
                    </a:lnTo>
                    <a:lnTo>
                      <a:pt x="479" y="1732"/>
                    </a:lnTo>
                    <a:lnTo>
                      <a:pt x="479" y="1732"/>
                    </a:lnTo>
                    <a:lnTo>
                      <a:pt x="477" y="1732"/>
                    </a:lnTo>
                    <a:lnTo>
                      <a:pt x="477" y="1736"/>
                    </a:lnTo>
                    <a:lnTo>
                      <a:pt x="475" y="1740"/>
                    </a:lnTo>
                    <a:lnTo>
                      <a:pt x="475" y="1740"/>
                    </a:lnTo>
                    <a:lnTo>
                      <a:pt x="475" y="1742"/>
                    </a:lnTo>
                    <a:lnTo>
                      <a:pt x="475" y="1746"/>
                    </a:lnTo>
                    <a:lnTo>
                      <a:pt x="475" y="1746"/>
                    </a:lnTo>
                    <a:lnTo>
                      <a:pt x="475" y="1750"/>
                    </a:lnTo>
                    <a:lnTo>
                      <a:pt x="475" y="1754"/>
                    </a:lnTo>
                    <a:lnTo>
                      <a:pt x="475" y="1754"/>
                    </a:lnTo>
                    <a:lnTo>
                      <a:pt x="473" y="1758"/>
                    </a:lnTo>
                    <a:lnTo>
                      <a:pt x="473" y="1758"/>
                    </a:lnTo>
                    <a:lnTo>
                      <a:pt x="469" y="1772"/>
                    </a:lnTo>
                    <a:lnTo>
                      <a:pt x="469" y="1772"/>
                    </a:lnTo>
                    <a:lnTo>
                      <a:pt x="467" y="1776"/>
                    </a:lnTo>
                    <a:lnTo>
                      <a:pt x="465" y="1778"/>
                    </a:lnTo>
                    <a:lnTo>
                      <a:pt x="461" y="1780"/>
                    </a:lnTo>
                    <a:lnTo>
                      <a:pt x="461" y="1780"/>
                    </a:lnTo>
                    <a:lnTo>
                      <a:pt x="461" y="1785"/>
                    </a:lnTo>
                    <a:lnTo>
                      <a:pt x="463" y="1789"/>
                    </a:lnTo>
                    <a:lnTo>
                      <a:pt x="467" y="1795"/>
                    </a:lnTo>
                    <a:lnTo>
                      <a:pt x="467" y="1795"/>
                    </a:lnTo>
                    <a:lnTo>
                      <a:pt x="471" y="1801"/>
                    </a:lnTo>
                    <a:lnTo>
                      <a:pt x="471" y="1801"/>
                    </a:lnTo>
                    <a:lnTo>
                      <a:pt x="473" y="1809"/>
                    </a:lnTo>
                    <a:lnTo>
                      <a:pt x="473" y="1809"/>
                    </a:lnTo>
                    <a:lnTo>
                      <a:pt x="475" y="1811"/>
                    </a:lnTo>
                    <a:lnTo>
                      <a:pt x="477" y="1811"/>
                    </a:lnTo>
                    <a:lnTo>
                      <a:pt x="483" y="1813"/>
                    </a:lnTo>
                    <a:lnTo>
                      <a:pt x="483" y="1813"/>
                    </a:lnTo>
                    <a:lnTo>
                      <a:pt x="487" y="1819"/>
                    </a:lnTo>
                    <a:lnTo>
                      <a:pt x="489" y="1823"/>
                    </a:lnTo>
                    <a:lnTo>
                      <a:pt x="489" y="1823"/>
                    </a:lnTo>
                    <a:lnTo>
                      <a:pt x="497" y="1835"/>
                    </a:lnTo>
                    <a:lnTo>
                      <a:pt x="497" y="1835"/>
                    </a:lnTo>
                    <a:lnTo>
                      <a:pt x="499" y="1839"/>
                    </a:lnTo>
                    <a:lnTo>
                      <a:pt x="503" y="1841"/>
                    </a:lnTo>
                    <a:lnTo>
                      <a:pt x="503" y="1841"/>
                    </a:lnTo>
                    <a:lnTo>
                      <a:pt x="507" y="1847"/>
                    </a:lnTo>
                    <a:lnTo>
                      <a:pt x="511" y="1851"/>
                    </a:lnTo>
                    <a:lnTo>
                      <a:pt x="511" y="1851"/>
                    </a:lnTo>
                    <a:lnTo>
                      <a:pt x="517" y="1857"/>
                    </a:lnTo>
                    <a:lnTo>
                      <a:pt x="517" y="1857"/>
                    </a:lnTo>
                    <a:lnTo>
                      <a:pt x="519" y="1859"/>
                    </a:lnTo>
                    <a:lnTo>
                      <a:pt x="519" y="1861"/>
                    </a:lnTo>
                    <a:lnTo>
                      <a:pt x="521" y="1863"/>
                    </a:lnTo>
                    <a:lnTo>
                      <a:pt x="521" y="1863"/>
                    </a:lnTo>
                    <a:lnTo>
                      <a:pt x="521" y="1869"/>
                    </a:lnTo>
                    <a:lnTo>
                      <a:pt x="521" y="1873"/>
                    </a:lnTo>
                    <a:lnTo>
                      <a:pt x="521" y="1873"/>
                    </a:lnTo>
                    <a:lnTo>
                      <a:pt x="519" y="1875"/>
                    </a:lnTo>
                    <a:lnTo>
                      <a:pt x="519" y="1877"/>
                    </a:lnTo>
                    <a:lnTo>
                      <a:pt x="519" y="1877"/>
                    </a:lnTo>
                    <a:lnTo>
                      <a:pt x="525" y="1890"/>
                    </a:lnTo>
                    <a:lnTo>
                      <a:pt x="525" y="1890"/>
                    </a:lnTo>
                    <a:lnTo>
                      <a:pt x="529" y="1896"/>
                    </a:lnTo>
                    <a:lnTo>
                      <a:pt x="533" y="1902"/>
                    </a:lnTo>
                    <a:lnTo>
                      <a:pt x="533" y="1902"/>
                    </a:lnTo>
                    <a:lnTo>
                      <a:pt x="535" y="1908"/>
                    </a:lnTo>
                    <a:lnTo>
                      <a:pt x="539" y="1916"/>
                    </a:lnTo>
                    <a:lnTo>
                      <a:pt x="539" y="1916"/>
                    </a:lnTo>
                    <a:lnTo>
                      <a:pt x="541" y="1918"/>
                    </a:lnTo>
                    <a:lnTo>
                      <a:pt x="539" y="1922"/>
                    </a:lnTo>
                    <a:lnTo>
                      <a:pt x="539" y="1926"/>
                    </a:lnTo>
                    <a:lnTo>
                      <a:pt x="539" y="1926"/>
                    </a:lnTo>
                    <a:lnTo>
                      <a:pt x="537" y="1940"/>
                    </a:lnTo>
                    <a:lnTo>
                      <a:pt x="537" y="1940"/>
                    </a:lnTo>
                    <a:lnTo>
                      <a:pt x="537" y="1944"/>
                    </a:lnTo>
                    <a:lnTo>
                      <a:pt x="541" y="1946"/>
                    </a:lnTo>
                    <a:lnTo>
                      <a:pt x="545" y="1950"/>
                    </a:lnTo>
                    <a:lnTo>
                      <a:pt x="550" y="1973"/>
                    </a:lnTo>
                    <a:lnTo>
                      <a:pt x="550" y="1973"/>
                    </a:lnTo>
                    <a:lnTo>
                      <a:pt x="548" y="1979"/>
                    </a:lnTo>
                    <a:lnTo>
                      <a:pt x="545" y="1989"/>
                    </a:lnTo>
                    <a:lnTo>
                      <a:pt x="545" y="1989"/>
                    </a:lnTo>
                    <a:lnTo>
                      <a:pt x="533" y="2003"/>
                    </a:lnTo>
                    <a:lnTo>
                      <a:pt x="523" y="2013"/>
                    </a:lnTo>
                    <a:lnTo>
                      <a:pt x="523" y="2013"/>
                    </a:lnTo>
                    <a:lnTo>
                      <a:pt x="523" y="2019"/>
                    </a:lnTo>
                    <a:lnTo>
                      <a:pt x="521" y="2029"/>
                    </a:lnTo>
                    <a:lnTo>
                      <a:pt x="521" y="2029"/>
                    </a:lnTo>
                    <a:lnTo>
                      <a:pt x="519" y="2037"/>
                    </a:lnTo>
                    <a:lnTo>
                      <a:pt x="517" y="2045"/>
                    </a:lnTo>
                    <a:lnTo>
                      <a:pt x="517" y="2045"/>
                    </a:lnTo>
                    <a:lnTo>
                      <a:pt x="513" y="2063"/>
                    </a:lnTo>
                    <a:lnTo>
                      <a:pt x="509" y="2080"/>
                    </a:lnTo>
                    <a:lnTo>
                      <a:pt x="509" y="2080"/>
                    </a:lnTo>
                    <a:lnTo>
                      <a:pt x="509" y="2092"/>
                    </a:lnTo>
                    <a:lnTo>
                      <a:pt x="509" y="2092"/>
                    </a:lnTo>
                    <a:lnTo>
                      <a:pt x="511" y="2096"/>
                    </a:lnTo>
                    <a:lnTo>
                      <a:pt x="515" y="2100"/>
                    </a:lnTo>
                    <a:lnTo>
                      <a:pt x="515" y="2100"/>
                    </a:lnTo>
                    <a:lnTo>
                      <a:pt x="519" y="2102"/>
                    </a:lnTo>
                    <a:lnTo>
                      <a:pt x="521" y="2106"/>
                    </a:lnTo>
                    <a:lnTo>
                      <a:pt x="521" y="2106"/>
                    </a:lnTo>
                    <a:lnTo>
                      <a:pt x="527" y="2116"/>
                    </a:lnTo>
                    <a:lnTo>
                      <a:pt x="533" y="2126"/>
                    </a:lnTo>
                    <a:lnTo>
                      <a:pt x="533" y="2126"/>
                    </a:lnTo>
                    <a:lnTo>
                      <a:pt x="537" y="2134"/>
                    </a:lnTo>
                    <a:lnTo>
                      <a:pt x="541" y="2140"/>
                    </a:lnTo>
                    <a:lnTo>
                      <a:pt x="541" y="2140"/>
                    </a:lnTo>
                    <a:lnTo>
                      <a:pt x="548" y="2156"/>
                    </a:lnTo>
                    <a:lnTo>
                      <a:pt x="548" y="2156"/>
                    </a:lnTo>
                    <a:lnTo>
                      <a:pt x="552" y="2160"/>
                    </a:lnTo>
                    <a:lnTo>
                      <a:pt x="554" y="2163"/>
                    </a:lnTo>
                    <a:lnTo>
                      <a:pt x="554" y="2163"/>
                    </a:lnTo>
                    <a:lnTo>
                      <a:pt x="560" y="2173"/>
                    </a:lnTo>
                    <a:lnTo>
                      <a:pt x="560" y="2173"/>
                    </a:lnTo>
                    <a:lnTo>
                      <a:pt x="560" y="2183"/>
                    </a:lnTo>
                    <a:lnTo>
                      <a:pt x="560" y="2193"/>
                    </a:lnTo>
                    <a:lnTo>
                      <a:pt x="560" y="2193"/>
                    </a:lnTo>
                    <a:lnTo>
                      <a:pt x="560" y="2197"/>
                    </a:lnTo>
                    <a:lnTo>
                      <a:pt x="560" y="2201"/>
                    </a:lnTo>
                    <a:lnTo>
                      <a:pt x="562" y="2207"/>
                    </a:lnTo>
                    <a:lnTo>
                      <a:pt x="562" y="2207"/>
                    </a:lnTo>
                    <a:lnTo>
                      <a:pt x="566" y="2211"/>
                    </a:lnTo>
                    <a:lnTo>
                      <a:pt x="568" y="2213"/>
                    </a:lnTo>
                    <a:lnTo>
                      <a:pt x="568" y="2213"/>
                    </a:lnTo>
                    <a:lnTo>
                      <a:pt x="566" y="2227"/>
                    </a:lnTo>
                    <a:lnTo>
                      <a:pt x="566" y="2227"/>
                    </a:lnTo>
                    <a:lnTo>
                      <a:pt x="570" y="2251"/>
                    </a:lnTo>
                    <a:lnTo>
                      <a:pt x="570" y="2251"/>
                    </a:lnTo>
                    <a:lnTo>
                      <a:pt x="574" y="2262"/>
                    </a:lnTo>
                    <a:lnTo>
                      <a:pt x="582" y="2276"/>
                    </a:lnTo>
                    <a:lnTo>
                      <a:pt x="582" y="2276"/>
                    </a:lnTo>
                    <a:lnTo>
                      <a:pt x="594" y="2290"/>
                    </a:lnTo>
                    <a:lnTo>
                      <a:pt x="596" y="2294"/>
                    </a:lnTo>
                    <a:lnTo>
                      <a:pt x="596" y="2294"/>
                    </a:lnTo>
                    <a:lnTo>
                      <a:pt x="602" y="2300"/>
                    </a:lnTo>
                    <a:lnTo>
                      <a:pt x="602" y="2300"/>
                    </a:lnTo>
                    <a:lnTo>
                      <a:pt x="604" y="2304"/>
                    </a:lnTo>
                    <a:lnTo>
                      <a:pt x="606" y="2310"/>
                    </a:lnTo>
                    <a:lnTo>
                      <a:pt x="606" y="2310"/>
                    </a:lnTo>
                    <a:lnTo>
                      <a:pt x="610" y="2320"/>
                    </a:lnTo>
                    <a:lnTo>
                      <a:pt x="616" y="2332"/>
                    </a:lnTo>
                    <a:lnTo>
                      <a:pt x="616" y="2332"/>
                    </a:lnTo>
                    <a:lnTo>
                      <a:pt x="618" y="2342"/>
                    </a:lnTo>
                    <a:lnTo>
                      <a:pt x="624" y="2348"/>
                    </a:lnTo>
                    <a:lnTo>
                      <a:pt x="624" y="2348"/>
                    </a:lnTo>
                    <a:lnTo>
                      <a:pt x="628" y="2353"/>
                    </a:lnTo>
                    <a:lnTo>
                      <a:pt x="628" y="2355"/>
                    </a:lnTo>
                    <a:lnTo>
                      <a:pt x="628" y="2365"/>
                    </a:lnTo>
                    <a:lnTo>
                      <a:pt x="628" y="2365"/>
                    </a:lnTo>
                    <a:lnTo>
                      <a:pt x="628" y="2369"/>
                    </a:lnTo>
                    <a:lnTo>
                      <a:pt x="626" y="2371"/>
                    </a:lnTo>
                    <a:lnTo>
                      <a:pt x="622" y="2371"/>
                    </a:lnTo>
                    <a:lnTo>
                      <a:pt x="622" y="2371"/>
                    </a:lnTo>
                    <a:lnTo>
                      <a:pt x="622" y="2375"/>
                    </a:lnTo>
                    <a:lnTo>
                      <a:pt x="622" y="2379"/>
                    </a:lnTo>
                    <a:lnTo>
                      <a:pt x="624" y="2387"/>
                    </a:lnTo>
                    <a:lnTo>
                      <a:pt x="624" y="2387"/>
                    </a:lnTo>
                    <a:lnTo>
                      <a:pt x="624" y="2393"/>
                    </a:lnTo>
                    <a:lnTo>
                      <a:pt x="630" y="2395"/>
                    </a:lnTo>
                    <a:lnTo>
                      <a:pt x="630" y="2395"/>
                    </a:lnTo>
                    <a:lnTo>
                      <a:pt x="634" y="2399"/>
                    </a:lnTo>
                    <a:lnTo>
                      <a:pt x="638" y="2403"/>
                    </a:lnTo>
                    <a:lnTo>
                      <a:pt x="638" y="2403"/>
                    </a:lnTo>
                    <a:lnTo>
                      <a:pt x="641" y="2405"/>
                    </a:lnTo>
                    <a:lnTo>
                      <a:pt x="645" y="2405"/>
                    </a:lnTo>
                    <a:lnTo>
                      <a:pt x="653" y="2407"/>
                    </a:lnTo>
                    <a:lnTo>
                      <a:pt x="653" y="2407"/>
                    </a:lnTo>
                    <a:lnTo>
                      <a:pt x="655" y="2407"/>
                    </a:lnTo>
                    <a:lnTo>
                      <a:pt x="661" y="2407"/>
                    </a:lnTo>
                    <a:lnTo>
                      <a:pt x="667" y="2403"/>
                    </a:lnTo>
                    <a:lnTo>
                      <a:pt x="667" y="2403"/>
                    </a:lnTo>
                    <a:lnTo>
                      <a:pt x="669" y="2403"/>
                    </a:lnTo>
                    <a:lnTo>
                      <a:pt x="675" y="2403"/>
                    </a:lnTo>
                    <a:lnTo>
                      <a:pt x="681" y="2403"/>
                    </a:lnTo>
                    <a:lnTo>
                      <a:pt x="687" y="2401"/>
                    </a:lnTo>
                    <a:lnTo>
                      <a:pt x="687" y="2401"/>
                    </a:lnTo>
                    <a:lnTo>
                      <a:pt x="691" y="2399"/>
                    </a:lnTo>
                    <a:lnTo>
                      <a:pt x="695" y="2395"/>
                    </a:lnTo>
                    <a:lnTo>
                      <a:pt x="695" y="2395"/>
                    </a:lnTo>
                    <a:lnTo>
                      <a:pt x="699" y="2393"/>
                    </a:lnTo>
                    <a:lnTo>
                      <a:pt x="707" y="2393"/>
                    </a:lnTo>
                    <a:lnTo>
                      <a:pt x="717" y="2395"/>
                    </a:lnTo>
                    <a:lnTo>
                      <a:pt x="717" y="2395"/>
                    </a:lnTo>
                    <a:lnTo>
                      <a:pt x="723" y="2395"/>
                    </a:lnTo>
                    <a:lnTo>
                      <a:pt x="731" y="2393"/>
                    </a:lnTo>
                    <a:lnTo>
                      <a:pt x="731" y="2393"/>
                    </a:lnTo>
                    <a:lnTo>
                      <a:pt x="736" y="2393"/>
                    </a:lnTo>
                    <a:lnTo>
                      <a:pt x="740" y="2395"/>
                    </a:lnTo>
                    <a:lnTo>
                      <a:pt x="746" y="2395"/>
                    </a:lnTo>
                    <a:lnTo>
                      <a:pt x="752" y="2393"/>
                    </a:lnTo>
                    <a:lnTo>
                      <a:pt x="752" y="2393"/>
                    </a:lnTo>
                    <a:lnTo>
                      <a:pt x="764" y="2389"/>
                    </a:lnTo>
                    <a:lnTo>
                      <a:pt x="764" y="2389"/>
                    </a:lnTo>
                    <a:lnTo>
                      <a:pt x="772" y="2387"/>
                    </a:lnTo>
                    <a:lnTo>
                      <a:pt x="782" y="2381"/>
                    </a:lnTo>
                    <a:lnTo>
                      <a:pt x="782" y="2381"/>
                    </a:lnTo>
                    <a:lnTo>
                      <a:pt x="788" y="2377"/>
                    </a:lnTo>
                    <a:lnTo>
                      <a:pt x="794" y="2373"/>
                    </a:lnTo>
                    <a:lnTo>
                      <a:pt x="794" y="2373"/>
                    </a:lnTo>
                    <a:lnTo>
                      <a:pt x="804" y="2367"/>
                    </a:lnTo>
                    <a:lnTo>
                      <a:pt x="816" y="2359"/>
                    </a:lnTo>
                    <a:lnTo>
                      <a:pt x="816" y="2359"/>
                    </a:lnTo>
                    <a:lnTo>
                      <a:pt x="826" y="2340"/>
                    </a:lnTo>
                    <a:lnTo>
                      <a:pt x="826" y="2340"/>
                    </a:lnTo>
                    <a:lnTo>
                      <a:pt x="843" y="2328"/>
                    </a:lnTo>
                    <a:lnTo>
                      <a:pt x="843" y="2328"/>
                    </a:lnTo>
                    <a:lnTo>
                      <a:pt x="851" y="2314"/>
                    </a:lnTo>
                    <a:lnTo>
                      <a:pt x="851" y="2314"/>
                    </a:lnTo>
                    <a:lnTo>
                      <a:pt x="863" y="2302"/>
                    </a:lnTo>
                    <a:lnTo>
                      <a:pt x="863" y="2302"/>
                    </a:lnTo>
                    <a:lnTo>
                      <a:pt x="873" y="2294"/>
                    </a:lnTo>
                    <a:lnTo>
                      <a:pt x="873" y="2294"/>
                    </a:lnTo>
                    <a:lnTo>
                      <a:pt x="879" y="2282"/>
                    </a:lnTo>
                    <a:lnTo>
                      <a:pt x="881" y="2268"/>
                    </a:lnTo>
                    <a:lnTo>
                      <a:pt x="885" y="2256"/>
                    </a:lnTo>
                    <a:lnTo>
                      <a:pt x="885" y="2256"/>
                    </a:lnTo>
                    <a:lnTo>
                      <a:pt x="881" y="2243"/>
                    </a:lnTo>
                    <a:lnTo>
                      <a:pt x="881" y="2243"/>
                    </a:lnTo>
                    <a:lnTo>
                      <a:pt x="879" y="2237"/>
                    </a:lnTo>
                    <a:lnTo>
                      <a:pt x="881" y="2235"/>
                    </a:lnTo>
                    <a:lnTo>
                      <a:pt x="881" y="2235"/>
                    </a:lnTo>
                    <a:lnTo>
                      <a:pt x="887" y="2229"/>
                    </a:lnTo>
                    <a:lnTo>
                      <a:pt x="895" y="2225"/>
                    </a:lnTo>
                    <a:lnTo>
                      <a:pt x="895" y="2225"/>
                    </a:lnTo>
                    <a:lnTo>
                      <a:pt x="909" y="2221"/>
                    </a:lnTo>
                    <a:lnTo>
                      <a:pt x="909" y="2221"/>
                    </a:lnTo>
                    <a:lnTo>
                      <a:pt x="915" y="2217"/>
                    </a:lnTo>
                    <a:lnTo>
                      <a:pt x="922" y="2213"/>
                    </a:lnTo>
                    <a:lnTo>
                      <a:pt x="922" y="2213"/>
                    </a:lnTo>
                    <a:lnTo>
                      <a:pt x="926" y="2207"/>
                    </a:lnTo>
                    <a:lnTo>
                      <a:pt x="928" y="2201"/>
                    </a:lnTo>
                    <a:lnTo>
                      <a:pt x="928" y="2158"/>
                    </a:lnTo>
                    <a:lnTo>
                      <a:pt x="924" y="2156"/>
                    </a:lnTo>
                    <a:lnTo>
                      <a:pt x="922" y="2146"/>
                    </a:lnTo>
                    <a:lnTo>
                      <a:pt x="922" y="2140"/>
                    </a:lnTo>
                    <a:lnTo>
                      <a:pt x="922" y="2140"/>
                    </a:lnTo>
                    <a:lnTo>
                      <a:pt x="919" y="2140"/>
                    </a:lnTo>
                    <a:lnTo>
                      <a:pt x="915" y="2138"/>
                    </a:lnTo>
                    <a:lnTo>
                      <a:pt x="915" y="2138"/>
                    </a:lnTo>
                    <a:lnTo>
                      <a:pt x="913" y="2132"/>
                    </a:lnTo>
                    <a:lnTo>
                      <a:pt x="915" y="2128"/>
                    </a:lnTo>
                    <a:lnTo>
                      <a:pt x="915" y="2128"/>
                    </a:lnTo>
                    <a:lnTo>
                      <a:pt x="922" y="2124"/>
                    </a:lnTo>
                    <a:lnTo>
                      <a:pt x="922" y="2124"/>
                    </a:lnTo>
                    <a:lnTo>
                      <a:pt x="934" y="2112"/>
                    </a:lnTo>
                    <a:lnTo>
                      <a:pt x="934" y="2112"/>
                    </a:lnTo>
                    <a:lnTo>
                      <a:pt x="940" y="2108"/>
                    </a:lnTo>
                    <a:lnTo>
                      <a:pt x="950" y="2098"/>
                    </a:lnTo>
                    <a:lnTo>
                      <a:pt x="950" y="2098"/>
                    </a:lnTo>
                    <a:lnTo>
                      <a:pt x="960" y="2090"/>
                    </a:lnTo>
                    <a:lnTo>
                      <a:pt x="968" y="2084"/>
                    </a:lnTo>
                    <a:lnTo>
                      <a:pt x="968" y="2084"/>
                    </a:lnTo>
                    <a:lnTo>
                      <a:pt x="984" y="2078"/>
                    </a:lnTo>
                    <a:lnTo>
                      <a:pt x="984" y="2078"/>
                    </a:lnTo>
                    <a:lnTo>
                      <a:pt x="1004" y="2063"/>
                    </a:lnTo>
                    <a:lnTo>
                      <a:pt x="1004" y="2063"/>
                    </a:lnTo>
                    <a:lnTo>
                      <a:pt x="1017" y="2051"/>
                    </a:lnTo>
                    <a:lnTo>
                      <a:pt x="1021" y="2043"/>
                    </a:lnTo>
                    <a:lnTo>
                      <a:pt x="1021" y="1962"/>
                    </a:lnTo>
                    <a:lnTo>
                      <a:pt x="1019" y="1956"/>
                    </a:lnTo>
                    <a:lnTo>
                      <a:pt x="1019" y="1956"/>
                    </a:lnTo>
                    <a:lnTo>
                      <a:pt x="1015" y="1954"/>
                    </a:lnTo>
                    <a:lnTo>
                      <a:pt x="1010" y="1950"/>
                    </a:lnTo>
                    <a:lnTo>
                      <a:pt x="1010" y="1948"/>
                    </a:lnTo>
                    <a:lnTo>
                      <a:pt x="1010" y="1948"/>
                    </a:lnTo>
                    <a:lnTo>
                      <a:pt x="1008" y="1942"/>
                    </a:lnTo>
                    <a:lnTo>
                      <a:pt x="1006" y="1938"/>
                    </a:lnTo>
                    <a:lnTo>
                      <a:pt x="1006" y="1938"/>
                    </a:lnTo>
                    <a:lnTo>
                      <a:pt x="1002" y="1924"/>
                    </a:lnTo>
                    <a:lnTo>
                      <a:pt x="998" y="1912"/>
                    </a:lnTo>
                    <a:lnTo>
                      <a:pt x="998" y="1912"/>
                    </a:lnTo>
                    <a:lnTo>
                      <a:pt x="998" y="1908"/>
                    </a:lnTo>
                    <a:lnTo>
                      <a:pt x="1000" y="1902"/>
                    </a:lnTo>
                    <a:lnTo>
                      <a:pt x="1000" y="1902"/>
                    </a:lnTo>
                    <a:lnTo>
                      <a:pt x="1002" y="1892"/>
                    </a:lnTo>
                    <a:lnTo>
                      <a:pt x="1002" y="1892"/>
                    </a:lnTo>
                    <a:lnTo>
                      <a:pt x="994" y="1882"/>
                    </a:lnTo>
                    <a:lnTo>
                      <a:pt x="994" y="1882"/>
                    </a:lnTo>
                    <a:lnTo>
                      <a:pt x="992" y="1875"/>
                    </a:lnTo>
                    <a:lnTo>
                      <a:pt x="992" y="1869"/>
                    </a:lnTo>
                    <a:lnTo>
                      <a:pt x="992" y="1869"/>
                    </a:lnTo>
                    <a:lnTo>
                      <a:pt x="994" y="1865"/>
                    </a:lnTo>
                    <a:lnTo>
                      <a:pt x="994" y="1863"/>
                    </a:lnTo>
                    <a:lnTo>
                      <a:pt x="994" y="1863"/>
                    </a:lnTo>
                    <a:lnTo>
                      <a:pt x="994" y="1853"/>
                    </a:lnTo>
                    <a:lnTo>
                      <a:pt x="1004" y="1849"/>
                    </a:lnTo>
                    <a:lnTo>
                      <a:pt x="1006" y="1839"/>
                    </a:lnTo>
                    <a:lnTo>
                      <a:pt x="1006" y="1839"/>
                    </a:lnTo>
                    <a:lnTo>
                      <a:pt x="1008" y="1835"/>
                    </a:lnTo>
                    <a:lnTo>
                      <a:pt x="1012" y="1831"/>
                    </a:lnTo>
                    <a:lnTo>
                      <a:pt x="1012" y="1831"/>
                    </a:lnTo>
                    <a:lnTo>
                      <a:pt x="1015" y="1821"/>
                    </a:lnTo>
                    <a:lnTo>
                      <a:pt x="1015" y="1821"/>
                    </a:lnTo>
                    <a:lnTo>
                      <a:pt x="1019" y="1815"/>
                    </a:lnTo>
                    <a:lnTo>
                      <a:pt x="1023" y="1813"/>
                    </a:lnTo>
                    <a:lnTo>
                      <a:pt x="1023" y="1813"/>
                    </a:lnTo>
                    <a:lnTo>
                      <a:pt x="1025" y="1809"/>
                    </a:lnTo>
                    <a:lnTo>
                      <a:pt x="1031" y="1805"/>
                    </a:lnTo>
                    <a:lnTo>
                      <a:pt x="1031" y="1805"/>
                    </a:lnTo>
                    <a:lnTo>
                      <a:pt x="1037" y="1801"/>
                    </a:lnTo>
                    <a:lnTo>
                      <a:pt x="1039" y="1797"/>
                    </a:lnTo>
                    <a:lnTo>
                      <a:pt x="1039" y="1797"/>
                    </a:lnTo>
                    <a:lnTo>
                      <a:pt x="1041" y="1797"/>
                    </a:lnTo>
                    <a:lnTo>
                      <a:pt x="1041" y="1797"/>
                    </a:lnTo>
                    <a:lnTo>
                      <a:pt x="1043" y="1791"/>
                    </a:lnTo>
                    <a:lnTo>
                      <a:pt x="1043" y="1791"/>
                    </a:lnTo>
                    <a:lnTo>
                      <a:pt x="1053" y="1778"/>
                    </a:lnTo>
                    <a:lnTo>
                      <a:pt x="1063" y="1766"/>
                    </a:lnTo>
                    <a:lnTo>
                      <a:pt x="1063" y="1766"/>
                    </a:lnTo>
                    <a:lnTo>
                      <a:pt x="1067" y="1762"/>
                    </a:lnTo>
                    <a:lnTo>
                      <a:pt x="1075" y="1754"/>
                    </a:lnTo>
                    <a:lnTo>
                      <a:pt x="1089" y="1742"/>
                    </a:lnTo>
                    <a:lnTo>
                      <a:pt x="1089" y="1742"/>
                    </a:lnTo>
                    <a:lnTo>
                      <a:pt x="1105" y="1732"/>
                    </a:lnTo>
                    <a:lnTo>
                      <a:pt x="1124" y="1720"/>
                    </a:lnTo>
                    <a:lnTo>
                      <a:pt x="1124" y="1720"/>
                    </a:lnTo>
                    <a:lnTo>
                      <a:pt x="1132" y="1714"/>
                    </a:lnTo>
                    <a:lnTo>
                      <a:pt x="1142" y="1706"/>
                    </a:lnTo>
                    <a:lnTo>
                      <a:pt x="1142" y="1706"/>
                    </a:lnTo>
                    <a:lnTo>
                      <a:pt x="1148" y="1696"/>
                    </a:lnTo>
                    <a:lnTo>
                      <a:pt x="1152" y="1685"/>
                    </a:lnTo>
                    <a:lnTo>
                      <a:pt x="1152" y="1685"/>
                    </a:lnTo>
                    <a:lnTo>
                      <a:pt x="1154" y="1683"/>
                    </a:lnTo>
                    <a:lnTo>
                      <a:pt x="1158" y="1679"/>
                    </a:lnTo>
                    <a:lnTo>
                      <a:pt x="1162" y="1675"/>
                    </a:lnTo>
                    <a:lnTo>
                      <a:pt x="1166" y="1671"/>
                    </a:lnTo>
                    <a:lnTo>
                      <a:pt x="1166" y="1671"/>
                    </a:lnTo>
                    <a:lnTo>
                      <a:pt x="1172" y="1651"/>
                    </a:lnTo>
                    <a:lnTo>
                      <a:pt x="1172" y="1651"/>
                    </a:lnTo>
                    <a:lnTo>
                      <a:pt x="1176" y="1643"/>
                    </a:lnTo>
                    <a:lnTo>
                      <a:pt x="1182" y="1635"/>
                    </a:lnTo>
                    <a:lnTo>
                      <a:pt x="1182" y="1635"/>
                    </a:lnTo>
                    <a:lnTo>
                      <a:pt x="1196" y="1615"/>
                    </a:lnTo>
                    <a:lnTo>
                      <a:pt x="1196" y="1615"/>
                    </a:lnTo>
                    <a:lnTo>
                      <a:pt x="1201" y="1601"/>
                    </a:lnTo>
                    <a:lnTo>
                      <a:pt x="1205" y="1586"/>
                    </a:lnTo>
                    <a:lnTo>
                      <a:pt x="1205" y="1586"/>
                    </a:lnTo>
                    <a:lnTo>
                      <a:pt x="1205" y="1574"/>
                    </a:lnTo>
                    <a:lnTo>
                      <a:pt x="1207" y="1566"/>
                    </a:lnTo>
                    <a:lnTo>
                      <a:pt x="1205" y="1564"/>
                    </a:lnTo>
                    <a:lnTo>
                      <a:pt x="1205" y="1564"/>
                    </a:lnTo>
                    <a:lnTo>
                      <a:pt x="1201" y="1562"/>
                    </a:lnTo>
                    <a:lnTo>
                      <a:pt x="1198" y="1564"/>
                    </a:lnTo>
                    <a:lnTo>
                      <a:pt x="1198" y="1564"/>
                    </a:lnTo>
                    <a:lnTo>
                      <a:pt x="1184" y="1566"/>
                    </a:lnTo>
                    <a:lnTo>
                      <a:pt x="1176" y="1568"/>
                    </a:lnTo>
                    <a:lnTo>
                      <a:pt x="1168" y="1570"/>
                    </a:lnTo>
                    <a:lnTo>
                      <a:pt x="1168" y="1570"/>
                    </a:lnTo>
                    <a:lnTo>
                      <a:pt x="1162" y="1570"/>
                    </a:lnTo>
                    <a:lnTo>
                      <a:pt x="1158" y="1572"/>
                    </a:lnTo>
                    <a:lnTo>
                      <a:pt x="1156" y="1574"/>
                    </a:lnTo>
                    <a:lnTo>
                      <a:pt x="1152" y="1574"/>
                    </a:lnTo>
                    <a:lnTo>
                      <a:pt x="1152" y="1574"/>
                    </a:lnTo>
                    <a:lnTo>
                      <a:pt x="1140" y="1578"/>
                    </a:lnTo>
                    <a:lnTo>
                      <a:pt x="1126" y="1580"/>
                    </a:lnTo>
                    <a:lnTo>
                      <a:pt x="1126" y="1580"/>
                    </a:lnTo>
                    <a:lnTo>
                      <a:pt x="1120" y="1580"/>
                    </a:lnTo>
                    <a:lnTo>
                      <a:pt x="1114" y="1582"/>
                    </a:lnTo>
                    <a:lnTo>
                      <a:pt x="1103" y="1586"/>
                    </a:lnTo>
                    <a:lnTo>
                      <a:pt x="1103" y="1586"/>
                    </a:lnTo>
                    <a:lnTo>
                      <a:pt x="1097" y="1588"/>
                    </a:lnTo>
                    <a:lnTo>
                      <a:pt x="1091" y="1590"/>
                    </a:lnTo>
                    <a:lnTo>
                      <a:pt x="1091" y="1590"/>
                    </a:lnTo>
                    <a:lnTo>
                      <a:pt x="1085" y="1586"/>
                    </a:lnTo>
                    <a:lnTo>
                      <a:pt x="1081" y="1580"/>
                    </a:lnTo>
                    <a:lnTo>
                      <a:pt x="1081" y="1580"/>
                    </a:lnTo>
                    <a:lnTo>
                      <a:pt x="1073" y="1574"/>
                    </a:lnTo>
                    <a:lnTo>
                      <a:pt x="1067" y="1570"/>
                    </a:lnTo>
                    <a:lnTo>
                      <a:pt x="1047" y="1572"/>
                    </a:lnTo>
                    <a:lnTo>
                      <a:pt x="1045" y="1560"/>
                    </a:lnTo>
                    <a:lnTo>
                      <a:pt x="1049" y="1554"/>
                    </a:lnTo>
                    <a:lnTo>
                      <a:pt x="1057" y="1548"/>
                    </a:lnTo>
                    <a:lnTo>
                      <a:pt x="1057" y="1548"/>
                    </a:lnTo>
                    <a:lnTo>
                      <a:pt x="1059" y="1550"/>
                    </a:lnTo>
                    <a:lnTo>
                      <a:pt x="1061" y="1550"/>
                    </a:lnTo>
                    <a:lnTo>
                      <a:pt x="1063" y="1548"/>
                    </a:lnTo>
                    <a:lnTo>
                      <a:pt x="1063" y="1548"/>
                    </a:lnTo>
                    <a:lnTo>
                      <a:pt x="1063" y="1548"/>
                    </a:lnTo>
                    <a:lnTo>
                      <a:pt x="1061" y="1546"/>
                    </a:lnTo>
                    <a:lnTo>
                      <a:pt x="1055" y="1542"/>
                    </a:lnTo>
                    <a:lnTo>
                      <a:pt x="1055" y="1542"/>
                    </a:lnTo>
                    <a:lnTo>
                      <a:pt x="1051" y="1534"/>
                    </a:lnTo>
                    <a:lnTo>
                      <a:pt x="1051" y="1532"/>
                    </a:lnTo>
                    <a:lnTo>
                      <a:pt x="1049" y="1528"/>
                    </a:lnTo>
                    <a:lnTo>
                      <a:pt x="1049" y="1528"/>
                    </a:lnTo>
                    <a:lnTo>
                      <a:pt x="1035" y="1520"/>
                    </a:lnTo>
                    <a:lnTo>
                      <a:pt x="1029" y="1516"/>
                    </a:lnTo>
                    <a:lnTo>
                      <a:pt x="1027" y="1514"/>
                    </a:lnTo>
                    <a:lnTo>
                      <a:pt x="1027" y="1514"/>
                    </a:lnTo>
                    <a:lnTo>
                      <a:pt x="1025" y="1508"/>
                    </a:lnTo>
                    <a:lnTo>
                      <a:pt x="1021" y="1504"/>
                    </a:lnTo>
                    <a:lnTo>
                      <a:pt x="1021" y="1504"/>
                    </a:lnTo>
                    <a:lnTo>
                      <a:pt x="1015" y="1504"/>
                    </a:lnTo>
                    <a:lnTo>
                      <a:pt x="1010" y="1504"/>
                    </a:lnTo>
                    <a:lnTo>
                      <a:pt x="1006" y="1502"/>
                    </a:lnTo>
                    <a:lnTo>
                      <a:pt x="1006" y="1502"/>
                    </a:lnTo>
                    <a:lnTo>
                      <a:pt x="1000" y="1493"/>
                    </a:lnTo>
                    <a:lnTo>
                      <a:pt x="1000" y="1487"/>
                    </a:lnTo>
                    <a:lnTo>
                      <a:pt x="1000" y="1487"/>
                    </a:lnTo>
                    <a:lnTo>
                      <a:pt x="998" y="1479"/>
                    </a:lnTo>
                    <a:lnTo>
                      <a:pt x="996" y="1469"/>
                    </a:lnTo>
                    <a:lnTo>
                      <a:pt x="996" y="1469"/>
                    </a:lnTo>
                    <a:lnTo>
                      <a:pt x="990" y="1459"/>
                    </a:lnTo>
                    <a:lnTo>
                      <a:pt x="986" y="1453"/>
                    </a:lnTo>
                    <a:lnTo>
                      <a:pt x="980" y="1451"/>
                    </a:lnTo>
                    <a:lnTo>
                      <a:pt x="980" y="1451"/>
                    </a:lnTo>
                    <a:lnTo>
                      <a:pt x="982" y="1447"/>
                    </a:lnTo>
                    <a:lnTo>
                      <a:pt x="980" y="1443"/>
                    </a:lnTo>
                    <a:lnTo>
                      <a:pt x="974" y="1437"/>
                    </a:lnTo>
                    <a:lnTo>
                      <a:pt x="974" y="1437"/>
                    </a:lnTo>
                    <a:lnTo>
                      <a:pt x="966" y="1425"/>
                    </a:lnTo>
                    <a:lnTo>
                      <a:pt x="958" y="1406"/>
                    </a:lnTo>
                    <a:lnTo>
                      <a:pt x="958" y="1406"/>
                    </a:lnTo>
                    <a:lnTo>
                      <a:pt x="950" y="1368"/>
                    </a:lnTo>
                    <a:lnTo>
                      <a:pt x="928" y="1350"/>
                    </a:lnTo>
                    <a:lnTo>
                      <a:pt x="928" y="1350"/>
                    </a:lnTo>
                    <a:lnTo>
                      <a:pt x="932" y="1344"/>
                    </a:lnTo>
                    <a:lnTo>
                      <a:pt x="932" y="1344"/>
                    </a:lnTo>
                    <a:lnTo>
                      <a:pt x="934" y="1340"/>
                    </a:lnTo>
                    <a:lnTo>
                      <a:pt x="932" y="1336"/>
                    </a:lnTo>
                    <a:lnTo>
                      <a:pt x="928" y="1328"/>
                    </a:lnTo>
                    <a:lnTo>
                      <a:pt x="928" y="1328"/>
                    </a:lnTo>
                    <a:lnTo>
                      <a:pt x="926" y="1324"/>
                    </a:lnTo>
                    <a:lnTo>
                      <a:pt x="924" y="1318"/>
                    </a:lnTo>
                    <a:lnTo>
                      <a:pt x="924" y="1318"/>
                    </a:lnTo>
                    <a:lnTo>
                      <a:pt x="917" y="1309"/>
                    </a:lnTo>
                    <a:lnTo>
                      <a:pt x="913" y="1295"/>
                    </a:lnTo>
                    <a:lnTo>
                      <a:pt x="913" y="1295"/>
                    </a:lnTo>
                    <a:lnTo>
                      <a:pt x="909" y="1289"/>
                    </a:lnTo>
                    <a:lnTo>
                      <a:pt x="907" y="1287"/>
                    </a:lnTo>
                    <a:lnTo>
                      <a:pt x="901" y="1281"/>
                    </a:lnTo>
                    <a:lnTo>
                      <a:pt x="901" y="1281"/>
                    </a:lnTo>
                    <a:lnTo>
                      <a:pt x="895" y="1275"/>
                    </a:lnTo>
                    <a:lnTo>
                      <a:pt x="893" y="1269"/>
                    </a:lnTo>
                    <a:lnTo>
                      <a:pt x="893" y="1269"/>
                    </a:lnTo>
                    <a:lnTo>
                      <a:pt x="889" y="1259"/>
                    </a:lnTo>
                    <a:lnTo>
                      <a:pt x="881" y="1247"/>
                    </a:lnTo>
                    <a:lnTo>
                      <a:pt x="881" y="1247"/>
                    </a:lnTo>
                    <a:lnTo>
                      <a:pt x="879" y="1241"/>
                    </a:lnTo>
                    <a:lnTo>
                      <a:pt x="879" y="1235"/>
                    </a:lnTo>
                    <a:lnTo>
                      <a:pt x="879" y="1235"/>
                    </a:lnTo>
                    <a:lnTo>
                      <a:pt x="877" y="1231"/>
                    </a:lnTo>
                    <a:lnTo>
                      <a:pt x="879" y="1225"/>
                    </a:lnTo>
                    <a:lnTo>
                      <a:pt x="879" y="1225"/>
                    </a:lnTo>
                    <a:lnTo>
                      <a:pt x="881" y="1225"/>
                    </a:lnTo>
                    <a:lnTo>
                      <a:pt x="883" y="1227"/>
                    </a:lnTo>
                    <a:lnTo>
                      <a:pt x="887" y="1231"/>
                    </a:lnTo>
                    <a:lnTo>
                      <a:pt x="887" y="1231"/>
                    </a:lnTo>
                    <a:lnTo>
                      <a:pt x="897" y="1257"/>
                    </a:lnTo>
                    <a:lnTo>
                      <a:pt x="897" y="1257"/>
                    </a:lnTo>
                    <a:lnTo>
                      <a:pt x="899" y="1261"/>
                    </a:lnTo>
                    <a:lnTo>
                      <a:pt x="901" y="1263"/>
                    </a:lnTo>
                    <a:lnTo>
                      <a:pt x="907" y="1263"/>
                    </a:lnTo>
                    <a:lnTo>
                      <a:pt x="907" y="1263"/>
                    </a:lnTo>
                    <a:lnTo>
                      <a:pt x="909" y="1261"/>
                    </a:lnTo>
                    <a:lnTo>
                      <a:pt x="909" y="1261"/>
                    </a:lnTo>
                    <a:lnTo>
                      <a:pt x="911" y="1255"/>
                    </a:lnTo>
                    <a:lnTo>
                      <a:pt x="911" y="1255"/>
                    </a:lnTo>
                    <a:lnTo>
                      <a:pt x="911" y="1249"/>
                    </a:lnTo>
                    <a:lnTo>
                      <a:pt x="915" y="1243"/>
                    </a:lnTo>
                    <a:lnTo>
                      <a:pt x="915" y="1243"/>
                    </a:lnTo>
                    <a:lnTo>
                      <a:pt x="917" y="1239"/>
                    </a:lnTo>
                    <a:lnTo>
                      <a:pt x="919" y="1233"/>
                    </a:lnTo>
                    <a:lnTo>
                      <a:pt x="919" y="1229"/>
                    </a:lnTo>
                    <a:lnTo>
                      <a:pt x="915" y="1225"/>
                    </a:lnTo>
                    <a:lnTo>
                      <a:pt x="915" y="1225"/>
                    </a:lnTo>
                    <a:lnTo>
                      <a:pt x="911" y="1221"/>
                    </a:lnTo>
                    <a:lnTo>
                      <a:pt x="909" y="1212"/>
                    </a:lnTo>
                    <a:lnTo>
                      <a:pt x="907" y="1198"/>
                    </a:lnTo>
                    <a:lnTo>
                      <a:pt x="907" y="1198"/>
                    </a:lnTo>
                    <a:lnTo>
                      <a:pt x="913" y="1200"/>
                    </a:lnTo>
                    <a:lnTo>
                      <a:pt x="913" y="1200"/>
                    </a:lnTo>
                    <a:lnTo>
                      <a:pt x="913" y="1206"/>
                    </a:lnTo>
                    <a:lnTo>
                      <a:pt x="915" y="1212"/>
                    </a:lnTo>
                    <a:lnTo>
                      <a:pt x="917" y="1216"/>
                    </a:lnTo>
                    <a:lnTo>
                      <a:pt x="917" y="1216"/>
                    </a:lnTo>
                    <a:lnTo>
                      <a:pt x="919" y="1221"/>
                    </a:lnTo>
                    <a:lnTo>
                      <a:pt x="919" y="1225"/>
                    </a:lnTo>
                    <a:lnTo>
                      <a:pt x="919" y="1225"/>
                    </a:lnTo>
                    <a:lnTo>
                      <a:pt x="922" y="1231"/>
                    </a:lnTo>
                    <a:lnTo>
                      <a:pt x="924" y="1235"/>
                    </a:lnTo>
                    <a:lnTo>
                      <a:pt x="924" y="1235"/>
                    </a:lnTo>
                    <a:lnTo>
                      <a:pt x="926" y="1237"/>
                    </a:lnTo>
                    <a:lnTo>
                      <a:pt x="932" y="1239"/>
                    </a:lnTo>
                    <a:lnTo>
                      <a:pt x="932" y="1239"/>
                    </a:lnTo>
                    <a:lnTo>
                      <a:pt x="924" y="1239"/>
                    </a:lnTo>
                    <a:lnTo>
                      <a:pt x="919" y="1249"/>
                    </a:lnTo>
                    <a:lnTo>
                      <a:pt x="928" y="1263"/>
                    </a:lnTo>
                    <a:lnTo>
                      <a:pt x="938" y="1277"/>
                    </a:lnTo>
                    <a:lnTo>
                      <a:pt x="938" y="1277"/>
                    </a:lnTo>
                    <a:lnTo>
                      <a:pt x="940" y="1287"/>
                    </a:lnTo>
                    <a:lnTo>
                      <a:pt x="944" y="1293"/>
                    </a:lnTo>
                    <a:lnTo>
                      <a:pt x="948" y="1299"/>
                    </a:lnTo>
                    <a:lnTo>
                      <a:pt x="948" y="1299"/>
                    </a:lnTo>
                    <a:lnTo>
                      <a:pt x="956" y="1305"/>
                    </a:lnTo>
                    <a:lnTo>
                      <a:pt x="958" y="1307"/>
                    </a:lnTo>
                    <a:lnTo>
                      <a:pt x="960" y="1316"/>
                    </a:lnTo>
                    <a:lnTo>
                      <a:pt x="960" y="1316"/>
                    </a:lnTo>
                    <a:lnTo>
                      <a:pt x="964" y="1322"/>
                    </a:lnTo>
                    <a:lnTo>
                      <a:pt x="968" y="1328"/>
                    </a:lnTo>
                    <a:lnTo>
                      <a:pt x="968" y="1328"/>
                    </a:lnTo>
                    <a:lnTo>
                      <a:pt x="978" y="1334"/>
                    </a:lnTo>
                    <a:lnTo>
                      <a:pt x="978" y="1334"/>
                    </a:lnTo>
                    <a:lnTo>
                      <a:pt x="986" y="1344"/>
                    </a:lnTo>
                    <a:lnTo>
                      <a:pt x="990" y="1350"/>
                    </a:lnTo>
                    <a:lnTo>
                      <a:pt x="996" y="1366"/>
                    </a:lnTo>
                    <a:lnTo>
                      <a:pt x="994" y="1376"/>
                    </a:lnTo>
                    <a:lnTo>
                      <a:pt x="994" y="1376"/>
                    </a:lnTo>
                    <a:lnTo>
                      <a:pt x="994" y="1382"/>
                    </a:lnTo>
                    <a:lnTo>
                      <a:pt x="994" y="1388"/>
                    </a:lnTo>
                    <a:lnTo>
                      <a:pt x="994" y="1388"/>
                    </a:lnTo>
                    <a:lnTo>
                      <a:pt x="1006" y="1400"/>
                    </a:lnTo>
                    <a:lnTo>
                      <a:pt x="1017" y="1409"/>
                    </a:lnTo>
                    <a:lnTo>
                      <a:pt x="1027" y="1419"/>
                    </a:lnTo>
                    <a:lnTo>
                      <a:pt x="1037" y="1435"/>
                    </a:lnTo>
                    <a:lnTo>
                      <a:pt x="1043" y="1447"/>
                    </a:lnTo>
                    <a:lnTo>
                      <a:pt x="1043" y="1447"/>
                    </a:lnTo>
                    <a:lnTo>
                      <a:pt x="1051" y="1457"/>
                    </a:lnTo>
                    <a:lnTo>
                      <a:pt x="1053" y="1463"/>
                    </a:lnTo>
                    <a:lnTo>
                      <a:pt x="1057" y="1475"/>
                    </a:lnTo>
                    <a:lnTo>
                      <a:pt x="1057" y="1475"/>
                    </a:lnTo>
                    <a:lnTo>
                      <a:pt x="1067" y="1475"/>
                    </a:lnTo>
                    <a:lnTo>
                      <a:pt x="1067" y="1475"/>
                    </a:lnTo>
                    <a:lnTo>
                      <a:pt x="1065" y="1475"/>
                    </a:lnTo>
                    <a:lnTo>
                      <a:pt x="1063" y="1479"/>
                    </a:lnTo>
                    <a:lnTo>
                      <a:pt x="1063" y="1479"/>
                    </a:lnTo>
                    <a:lnTo>
                      <a:pt x="1063" y="1483"/>
                    </a:lnTo>
                    <a:lnTo>
                      <a:pt x="1063" y="1485"/>
                    </a:lnTo>
                    <a:lnTo>
                      <a:pt x="1061" y="1487"/>
                    </a:lnTo>
                    <a:lnTo>
                      <a:pt x="1061" y="1489"/>
                    </a:lnTo>
                    <a:lnTo>
                      <a:pt x="1061" y="1489"/>
                    </a:lnTo>
                    <a:lnTo>
                      <a:pt x="1059" y="1493"/>
                    </a:lnTo>
                    <a:lnTo>
                      <a:pt x="1061" y="1497"/>
                    </a:lnTo>
                    <a:lnTo>
                      <a:pt x="1061" y="1497"/>
                    </a:lnTo>
                    <a:lnTo>
                      <a:pt x="1063" y="1510"/>
                    </a:lnTo>
                    <a:lnTo>
                      <a:pt x="1065" y="1516"/>
                    </a:lnTo>
                    <a:lnTo>
                      <a:pt x="1065" y="1516"/>
                    </a:lnTo>
                    <a:lnTo>
                      <a:pt x="1067" y="1526"/>
                    </a:lnTo>
                    <a:lnTo>
                      <a:pt x="1067" y="1530"/>
                    </a:lnTo>
                    <a:lnTo>
                      <a:pt x="1067" y="1530"/>
                    </a:lnTo>
                    <a:lnTo>
                      <a:pt x="1071" y="1536"/>
                    </a:lnTo>
                    <a:lnTo>
                      <a:pt x="1071" y="1538"/>
                    </a:lnTo>
                    <a:lnTo>
                      <a:pt x="1073" y="1540"/>
                    </a:lnTo>
                    <a:lnTo>
                      <a:pt x="1073" y="1540"/>
                    </a:lnTo>
                    <a:lnTo>
                      <a:pt x="1083" y="1540"/>
                    </a:lnTo>
                    <a:lnTo>
                      <a:pt x="1083" y="1540"/>
                    </a:lnTo>
                    <a:lnTo>
                      <a:pt x="1089" y="1544"/>
                    </a:lnTo>
                    <a:lnTo>
                      <a:pt x="1093" y="1544"/>
                    </a:lnTo>
                    <a:lnTo>
                      <a:pt x="1093" y="1544"/>
                    </a:lnTo>
                    <a:lnTo>
                      <a:pt x="1103" y="1532"/>
                    </a:lnTo>
                    <a:lnTo>
                      <a:pt x="1112" y="1530"/>
                    </a:lnTo>
                    <a:lnTo>
                      <a:pt x="1118" y="1530"/>
                    </a:lnTo>
                    <a:lnTo>
                      <a:pt x="1118" y="1530"/>
                    </a:lnTo>
                    <a:lnTo>
                      <a:pt x="1122" y="1530"/>
                    </a:lnTo>
                    <a:lnTo>
                      <a:pt x="1128" y="1528"/>
                    </a:lnTo>
                    <a:lnTo>
                      <a:pt x="1128" y="1528"/>
                    </a:lnTo>
                    <a:lnTo>
                      <a:pt x="1138" y="1526"/>
                    </a:lnTo>
                    <a:lnTo>
                      <a:pt x="1138" y="1526"/>
                    </a:lnTo>
                    <a:lnTo>
                      <a:pt x="1142" y="1522"/>
                    </a:lnTo>
                    <a:lnTo>
                      <a:pt x="1146" y="1518"/>
                    </a:lnTo>
                    <a:lnTo>
                      <a:pt x="1146" y="1518"/>
                    </a:lnTo>
                    <a:lnTo>
                      <a:pt x="1146" y="1518"/>
                    </a:lnTo>
                    <a:lnTo>
                      <a:pt x="1152" y="1516"/>
                    </a:lnTo>
                    <a:lnTo>
                      <a:pt x="1152" y="1516"/>
                    </a:lnTo>
                    <a:lnTo>
                      <a:pt x="1158" y="1518"/>
                    </a:lnTo>
                    <a:lnTo>
                      <a:pt x="1162" y="1518"/>
                    </a:lnTo>
                    <a:lnTo>
                      <a:pt x="1162" y="1518"/>
                    </a:lnTo>
                    <a:lnTo>
                      <a:pt x="1170" y="1516"/>
                    </a:lnTo>
                    <a:lnTo>
                      <a:pt x="1170" y="1516"/>
                    </a:lnTo>
                    <a:lnTo>
                      <a:pt x="1180" y="1510"/>
                    </a:lnTo>
                    <a:lnTo>
                      <a:pt x="1180" y="1510"/>
                    </a:lnTo>
                    <a:lnTo>
                      <a:pt x="1182" y="1506"/>
                    </a:lnTo>
                    <a:lnTo>
                      <a:pt x="1186" y="1504"/>
                    </a:lnTo>
                    <a:lnTo>
                      <a:pt x="1190" y="1499"/>
                    </a:lnTo>
                    <a:lnTo>
                      <a:pt x="1198" y="1502"/>
                    </a:lnTo>
                    <a:lnTo>
                      <a:pt x="1198" y="1502"/>
                    </a:lnTo>
                    <a:lnTo>
                      <a:pt x="1207" y="1497"/>
                    </a:lnTo>
                    <a:lnTo>
                      <a:pt x="1211" y="1493"/>
                    </a:lnTo>
                    <a:lnTo>
                      <a:pt x="1211" y="1493"/>
                    </a:lnTo>
                    <a:lnTo>
                      <a:pt x="1217" y="1493"/>
                    </a:lnTo>
                    <a:lnTo>
                      <a:pt x="1217" y="1493"/>
                    </a:lnTo>
                    <a:lnTo>
                      <a:pt x="1221" y="1487"/>
                    </a:lnTo>
                    <a:lnTo>
                      <a:pt x="1225" y="1481"/>
                    </a:lnTo>
                    <a:lnTo>
                      <a:pt x="1225" y="1481"/>
                    </a:lnTo>
                    <a:lnTo>
                      <a:pt x="1227" y="1477"/>
                    </a:lnTo>
                    <a:lnTo>
                      <a:pt x="1229" y="1475"/>
                    </a:lnTo>
                    <a:lnTo>
                      <a:pt x="1231" y="1475"/>
                    </a:lnTo>
                    <a:lnTo>
                      <a:pt x="1231" y="1475"/>
                    </a:lnTo>
                    <a:lnTo>
                      <a:pt x="1235" y="1475"/>
                    </a:lnTo>
                    <a:lnTo>
                      <a:pt x="1237" y="1475"/>
                    </a:lnTo>
                    <a:lnTo>
                      <a:pt x="1243" y="1475"/>
                    </a:lnTo>
                    <a:lnTo>
                      <a:pt x="1243" y="1471"/>
                    </a:lnTo>
                    <a:lnTo>
                      <a:pt x="1243" y="1471"/>
                    </a:lnTo>
                    <a:lnTo>
                      <a:pt x="1243" y="1471"/>
                    </a:lnTo>
                    <a:lnTo>
                      <a:pt x="1243" y="1471"/>
                    </a:lnTo>
                    <a:lnTo>
                      <a:pt x="1243" y="1471"/>
                    </a:lnTo>
                    <a:lnTo>
                      <a:pt x="1243" y="1471"/>
                    </a:lnTo>
                    <a:lnTo>
                      <a:pt x="1245" y="1473"/>
                    </a:lnTo>
                    <a:lnTo>
                      <a:pt x="1247" y="1471"/>
                    </a:lnTo>
                    <a:lnTo>
                      <a:pt x="1253" y="1469"/>
                    </a:lnTo>
                    <a:lnTo>
                      <a:pt x="1253" y="1469"/>
                    </a:lnTo>
                    <a:lnTo>
                      <a:pt x="1261" y="1467"/>
                    </a:lnTo>
                    <a:lnTo>
                      <a:pt x="1267" y="1465"/>
                    </a:lnTo>
                    <a:lnTo>
                      <a:pt x="1267" y="1465"/>
                    </a:lnTo>
                    <a:lnTo>
                      <a:pt x="1277" y="1463"/>
                    </a:lnTo>
                    <a:lnTo>
                      <a:pt x="1277" y="1463"/>
                    </a:lnTo>
                    <a:lnTo>
                      <a:pt x="1281" y="1461"/>
                    </a:lnTo>
                    <a:lnTo>
                      <a:pt x="1283" y="1459"/>
                    </a:lnTo>
                    <a:lnTo>
                      <a:pt x="1283" y="1459"/>
                    </a:lnTo>
                    <a:lnTo>
                      <a:pt x="1285" y="1453"/>
                    </a:lnTo>
                    <a:lnTo>
                      <a:pt x="1287" y="1451"/>
                    </a:lnTo>
                    <a:lnTo>
                      <a:pt x="1287" y="1451"/>
                    </a:lnTo>
                    <a:lnTo>
                      <a:pt x="1298" y="1447"/>
                    </a:lnTo>
                    <a:lnTo>
                      <a:pt x="1298" y="1447"/>
                    </a:lnTo>
                    <a:lnTo>
                      <a:pt x="1302" y="1447"/>
                    </a:lnTo>
                    <a:lnTo>
                      <a:pt x="1304" y="1445"/>
                    </a:lnTo>
                    <a:lnTo>
                      <a:pt x="1304" y="1445"/>
                    </a:lnTo>
                    <a:lnTo>
                      <a:pt x="1304" y="1441"/>
                    </a:lnTo>
                    <a:lnTo>
                      <a:pt x="1308" y="1437"/>
                    </a:lnTo>
                    <a:lnTo>
                      <a:pt x="1308" y="1437"/>
                    </a:lnTo>
                    <a:lnTo>
                      <a:pt x="1312" y="1435"/>
                    </a:lnTo>
                    <a:lnTo>
                      <a:pt x="1316" y="1433"/>
                    </a:lnTo>
                    <a:lnTo>
                      <a:pt x="1316" y="1433"/>
                    </a:lnTo>
                    <a:lnTo>
                      <a:pt x="1318" y="1433"/>
                    </a:lnTo>
                    <a:lnTo>
                      <a:pt x="1322" y="1429"/>
                    </a:lnTo>
                    <a:lnTo>
                      <a:pt x="1322" y="1429"/>
                    </a:lnTo>
                    <a:lnTo>
                      <a:pt x="1326" y="1427"/>
                    </a:lnTo>
                    <a:lnTo>
                      <a:pt x="1328" y="1421"/>
                    </a:lnTo>
                    <a:lnTo>
                      <a:pt x="1328" y="1421"/>
                    </a:lnTo>
                    <a:lnTo>
                      <a:pt x="1330" y="1413"/>
                    </a:lnTo>
                    <a:lnTo>
                      <a:pt x="1332" y="1406"/>
                    </a:lnTo>
                    <a:lnTo>
                      <a:pt x="1332" y="1406"/>
                    </a:lnTo>
                    <a:lnTo>
                      <a:pt x="1334" y="1406"/>
                    </a:lnTo>
                    <a:lnTo>
                      <a:pt x="1338" y="1406"/>
                    </a:lnTo>
                    <a:lnTo>
                      <a:pt x="1338" y="1406"/>
                    </a:lnTo>
                    <a:lnTo>
                      <a:pt x="1340" y="1411"/>
                    </a:lnTo>
                    <a:lnTo>
                      <a:pt x="1344" y="1413"/>
                    </a:lnTo>
                    <a:lnTo>
                      <a:pt x="1344" y="1413"/>
                    </a:lnTo>
                    <a:lnTo>
                      <a:pt x="1346" y="1400"/>
                    </a:lnTo>
                    <a:lnTo>
                      <a:pt x="1346" y="1394"/>
                    </a:lnTo>
                    <a:lnTo>
                      <a:pt x="1346" y="1394"/>
                    </a:lnTo>
                    <a:lnTo>
                      <a:pt x="1346" y="1388"/>
                    </a:lnTo>
                    <a:lnTo>
                      <a:pt x="1346" y="1386"/>
                    </a:lnTo>
                    <a:lnTo>
                      <a:pt x="1346" y="1386"/>
                    </a:lnTo>
                    <a:lnTo>
                      <a:pt x="1346" y="1386"/>
                    </a:lnTo>
                    <a:lnTo>
                      <a:pt x="1352" y="1386"/>
                    </a:lnTo>
                    <a:lnTo>
                      <a:pt x="1356" y="1382"/>
                    </a:lnTo>
                    <a:lnTo>
                      <a:pt x="1356" y="1382"/>
                    </a:lnTo>
                    <a:lnTo>
                      <a:pt x="1360" y="1374"/>
                    </a:lnTo>
                    <a:lnTo>
                      <a:pt x="1360" y="1374"/>
                    </a:lnTo>
                    <a:lnTo>
                      <a:pt x="1362" y="1368"/>
                    </a:lnTo>
                    <a:lnTo>
                      <a:pt x="1360" y="1364"/>
                    </a:lnTo>
                    <a:lnTo>
                      <a:pt x="1358" y="1360"/>
                    </a:lnTo>
                    <a:lnTo>
                      <a:pt x="1356" y="1358"/>
                    </a:lnTo>
                    <a:lnTo>
                      <a:pt x="1356" y="1358"/>
                    </a:lnTo>
                    <a:lnTo>
                      <a:pt x="1350" y="1356"/>
                    </a:lnTo>
                    <a:lnTo>
                      <a:pt x="1346" y="1352"/>
                    </a:lnTo>
                    <a:lnTo>
                      <a:pt x="1346" y="1352"/>
                    </a:lnTo>
                    <a:lnTo>
                      <a:pt x="1340" y="1348"/>
                    </a:lnTo>
                    <a:lnTo>
                      <a:pt x="1334" y="1344"/>
                    </a:lnTo>
                    <a:lnTo>
                      <a:pt x="1334" y="1344"/>
                    </a:lnTo>
                    <a:lnTo>
                      <a:pt x="1330" y="1342"/>
                    </a:lnTo>
                    <a:lnTo>
                      <a:pt x="1322" y="1340"/>
                    </a:lnTo>
                    <a:lnTo>
                      <a:pt x="1322" y="1340"/>
                    </a:lnTo>
                    <a:lnTo>
                      <a:pt x="1318" y="1336"/>
                    </a:lnTo>
                    <a:lnTo>
                      <a:pt x="1314" y="1334"/>
                    </a:lnTo>
                    <a:lnTo>
                      <a:pt x="1310" y="1330"/>
                    </a:lnTo>
                    <a:lnTo>
                      <a:pt x="1310" y="1330"/>
                    </a:lnTo>
                    <a:lnTo>
                      <a:pt x="1302" y="1314"/>
                    </a:lnTo>
                    <a:lnTo>
                      <a:pt x="1300" y="1307"/>
                    </a:lnTo>
                    <a:lnTo>
                      <a:pt x="1300" y="1307"/>
                    </a:lnTo>
                    <a:lnTo>
                      <a:pt x="1304" y="1301"/>
                    </a:lnTo>
                    <a:lnTo>
                      <a:pt x="1304" y="1299"/>
                    </a:lnTo>
                    <a:lnTo>
                      <a:pt x="1298" y="1299"/>
                    </a:lnTo>
                    <a:lnTo>
                      <a:pt x="1298" y="1299"/>
                    </a:lnTo>
                    <a:lnTo>
                      <a:pt x="1287" y="1305"/>
                    </a:lnTo>
                    <a:lnTo>
                      <a:pt x="1285" y="1309"/>
                    </a:lnTo>
                    <a:lnTo>
                      <a:pt x="1285" y="1309"/>
                    </a:lnTo>
                    <a:lnTo>
                      <a:pt x="1285" y="1314"/>
                    </a:lnTo>
                    <a:lnTo>
                      <a:pt x="1281" y="1318"/>
                    </a:lnTo>
                    <a:lnTo>
                      <a:pt x="1281" y="1318"/>
                    </a:lnTo>
                    <a:lnTo>
                      <a:pt x="1273" y="1324"/>
                    </a:lnTo>
                    <a:lnTo>
                      <a:pt x="1269" y="1326"/>
                    </a:lnTo>
                    <a:lnTo>
                      <a:pt x="1269" y="1326"/>
                    </a:lnTo>
                    <a:lnTo>
                      <a:pt x="1265" y="1328"/>
                    </a:lnTo>
                    <a:lnTo>
                      <a:pt x="1257" y="1330"/>
                    </a:lnTo>
                    <a:lnTo>
                      <a:pt x="1257" y="1330"/>
                    </a:lnTo>
                    <a:lnTo>
                      <a:pt x="1247" y="1332"/>
                    </a:lnTo>
                    <a:lnTo>
                      <a:pt x="1243" y="1332"/>
                    </a:lnTo>
                    <a:lnTo>
                      <a:pt x="1243" y="1332"/>
                    </a:lnTo>
                    <a:lnTo>
                      <a:pt x="1241" y="1330"/>
                    </a:lnTo>
                    <a:lnTo>
                      <a:pt x="1239" y="1330"/>
                    </a:lnTo>
                    <a:lnTo>
                      <a:pt x="1239" y="1328"/>
                    </a:lnTo>
                    <a:lnTo>
                      <a:pt x="1235" y="1330"/>
                    </a:lnTo>
                    <a:lnTo>
                      <a:pt x="1235" y="1330"/>
                    </a:lnTo>
                    <a:lnTo>
                      <a:pt x="1231" y="1334"/>
                    </a:lnTo>
                    <a:lnTo>
                      <a:pt x="1231" y="1334"/>
                    </a:lnTo>
                    <a:lnTo>
                      <a:pt x="1219" y="1340"/>
                    </a:lnTo>
                    <a:lnTo>
                      <a:pt x="1219" y="1340"/>
                    </a:lnTo>
                    <a:lnTo>
                      <a:pt x="1209" y="1332"/>
                    </a:lnTo>
                    <a:lnTo>
                      <a:pt x="1205" y="1326"/>
                    </a:lnTo>
                    <a:lnTo>
                      <a:pt x="1205" y="1326"/>
                    </a:lnTo>
                    <a:lnTo>
                      <a:pt x="1205" y="1326"/>
                    </a:lnTo>
                    <a:lnTo>
                      <a:pt x="1209" y="1322"/>
                    </a:lnTo>
                    <a:lnTo>
                      <a:pt x="1209" y="1322"/>
                    </a:lnTo>
                    <a:lnTo>
                      <a:pt x="1215" y="1316"/>
                    </a:lnTo>
                    <a:lnTo>
                      <a:pt x="1217" y="1311"/>
                    </a:lnTo>
                    <a:lnTo>
                      <a:pt x="1217" y="1309"/>
                    </a:lnTo>
                    <a:lnTo>
                      <a:pt x="1217" y="1309"/>
                    </a:lnTo>
                    <a:lnTo>
                      <a:pt x="1213" y="1303"/>
                    </a:lnTo>
                    <a:lnTo>
                      <a:pt x="1211" y="1303"/>
                    </a:lnTo>
                    <a:lnTo>
                      <a:pt x="1209" y="1303"/>
                    </a:lnTo>
                    <a:lnTo>
                      <a:pt x="1209" y="1303"/>
                    </a:lnTo>
                    <a:lnTo>
                      <a:pt x="1207" y="1311"/>
                    </a:lnTo>
                    <a:lnTo>
                      <a:pt x="1207" y="1316"/>
                    </a:lnTo>
                    <a:lnTo>
                      <a:pt x="1207" y="1316"/>
                    </a:lnTo>
                    <a:lnTo>
                      <a:pt x="1203" y="1316"/>
                    </a:lnTo>
                    <a:lnTo>
                      <a:pt x="1201" y="1316"/>
                    </a:lnTo>
                    <a:lnTo>
                      <a:pt x="1196" y="1316"/>
                    </a:lnTo>
                    <a:lnTo>
                      <a:pt x="1196" y="1316"/>
                    </a:lnTo>
                    <a:lnTo>
                      <a:pt x="1192" y="1311"/>
                    </a:lnTo>
                    <a:lnTo>
                      <a:pt x="1190" y="1307"/>
                    </a:lnTo>
                    <a:lnTo>
                      <a:pt x="1188" y="1301"/>
                    </a:lnTo>
                    <a:lnTo>
                      <a:pt x="1188" y="1301"/>
                    </a:lnTo>
                    <a:lnTo>
                      <a:pt x="1186" y="1297"/>
                    </a:lnTo>
                    <a:lnTo>
                      <a:pt x="1186" y="1293"/>
                    </a:lnTo>
                    <a:lnTo>
                      <a:pt x="1186" y="1291"/>
                    </a:lnTo>
                    <a:lnTo>
                      <a:pt x="1186" y="1291"/>
                    </a:lnTo>
                    <a:lnTo>
                      <a:pt x="1182" y="1291"/>
                    </a:lnTo>
                    <a:lnTo>
                      <a:pt x="1178" y="1291"/>
                    </a:lnTo>
                    <a:lnTo>
                      <a:pt x="1178" y="1289"/>
                    </a:lnTo>
                    <a:lnTo>
                      <a:pt x="1178" y="1289"/>
                    </a:lnTo>
                    <a:lnTo>
                      <a:pt x="1178" y="1285"/>
                    </a:lnTo>
                    <a:lnTo>
                      <a:pt x="1178" y="1285"/>
                    </a:lnTo>
                    <a:lnTo>
                      <a:pt x="1168" y="1267"/>
                    </a:lnTo>
                    <a:lnTo>
                      <a:pt x="1168" y="1267"/>
                    </a:lnTo>
                    <a:lnTo>
                      <a:pt x="1160" y="1251"/>
                    </a:lnTo>
                    <a:lnTo>
                      <a:pt x="1160" y="1251"/>
                    </a:lnTo>
                    <a:lnTo>
                      <a:pt x="1156" y="1247"/>
                    </a:lnTo>
                    <a:lnTo>
                      <a:pt x="1152" y="1245"/>
                    </a:lnTo>
                    <a:lnTo>
                      <a:pt x="1152" y="1245"/>
                    </a:lnTo>
                    <a:lnTo>
                      <a:pt x="1146" y="1245"/>
                    </a:lnTo>
                    <a:lnTo>
                      <a:pt x="1142" y="1241"/>
                    </a:lnTo>
                    <a:lnTo>
                      <a:pt x="1142" y="1241"/>
                    </a:lnTo>
                    <a:lnTo>
                      <a:pt x="1140" y="1239"/>
                    </a:lnTo>
                    <a:lnTo>
                      <a:pt x="1142" y="1237"/>
                    </a:lnTo>
                    <a:lnTo>
                      <a:pt x="1144" y="1235"/>
                    </a:lnTo>
                    <a:lnTo>
                      <a:pt x="1148" y="1233"/>
                    </a:lnTo>
                    <a:lnTo>
                      <a:pt x="1148" y="1233"/>
                    </a:lnTo>
                    <a:lnTo>
                      <a:pt x="1150" y="1229"/>
                    </a:lnTo>
                    <a:lnTo>
                      <a:pt x="1154" y="1225"/>
                    </a:lnTo>
                    <a:lnTo>
                      <a:pt x="1156" y="1223"/>
                    </a:lnTo>
                    <a:lnTo>
                      <a:pt x="1160" y="1219"/>
                    </a:lnTo>
                    <a:lnTo>
                      <a:pt x="1158" y="1216"/>
                    </a:lnTo>
                    <a:lnTo>
                      <a:pt x="1158" y="1216"/>
                    </a:lnTo>
                    <a:lnTo>
                      <a:pt x="1158" y="1216"/>
                    </a:lnTo>
                    <a:lnTo>
                      <a:pt x="1160" y="1219"/>
                    </a:lnTo>
                    <a:lnTo>
                      <a:pt x="1160" y="1219"/>
                    </a:lnTo>
                    <a:lnTo>
                      <a:pt x="1164" y="1219"/>
                    </a:lnTo>
                    <a:lnTo>
                      <a:pt x="1168" y="1219"/>
                    </a:lnTo>
                    <a:lnTo>
                      <a:pt x="1168" y="1219"/>
                    </a:lnTo>
                    <a:lnTo>
                      <a:pt x="1168" y="1216"/>
                    </a:lnTo>
                    <a:lnTo>
                      <a:pt x="1170" y="1216"/>
                    </a:lnTo>
                    <a:lnTo>
                      <a:pt x="1174" y="1216"/>
                    </a:lnTo>
                    <a:lnTo>
                      <a:pt x="1174" y="1216"/>
                    </a:lnTo>
                    <a:lnTo>
                      <a:pt x="1184" y="1221"/>
                    </a:lnTo>
                    <a:lnTo>
                      <a:pt x="1184" y="1221"/>
                    </a:lnTo>
                    <a:lnTo>
                      <a:pt x="1192" y="1225"/>
                    </a:lnTo>
                    <a:lnTo>
                      <a:pt x="1196" y="1227"/>
                    </a:lnTo>
                    <a:lnTo>
                      <a:pt x="1198" y="1229"/>
                    </a:lnTo>
                    <a:lnTo>
                      <a:pt x="1198" y="1229"/>
                    </a:lnTo>
                    <a:lnTo>
                      <a:pt x="1201" y="1233"/>
                    </a:lnTo>
                    <a:lnTo>
                      <a:pt x="1203" y="1235"/>
                    </a:lnTo>
                    <a:lnTo>
                      <a:pt x="1203" y="1237"/>
                    </a:lnTo>
                    <a:lnTo>
                      <a:pt x="1203" y="1237"/>
                    </a:lnTo>
                    <a:lnTo>
                      <a:pt x="1203" y="1241"/>
                    </a:lnTo>
                    <a:lnTo>
                      <a:pt x="1207" y="1245"/>
                    </a:lnTo>
                    <a:lnTo>
                      <a:pt x="1207" y="1245"/>
                    </a:lnTo>
                    <a:lnTo>
                      <a:pt x="1209" y="1249"/>
                    </a:lnTo>
                    <a:lnTo>
                      <a:pt x="1211" y="1251"/>
                    </a:lnTo>
                    <a:lnTo>
                      <a:pt x="1213" y="1253"/>
                    </a:lnTo>
                    <a:lnTo>
                      <a:pt x="1215" y="1257"/>
                    </a:lnTo>
                    <a:lnTo>
                      <a:pt x="1215" y="1257"/>
                    </a:lnTo>
                    <a:lnTo>
                      <a:pt x="1217" y="1263"/>
                    </a:lnTo>
                    <a:lnTo>
                      <a:pt x="1219" y="1267"/>
                    </a:lnTo>
                    <a:lnTo>
                      <a:pt x="1223" y="1267"/>
                    </a:lnTo>
                    <a:lnTo>
                      <a:pt x="1223" y="1267"/>
                    </a:lnTo>
                    <a:lnTo>
                      <a:pt x="1225" y="1269"/>
                    </a:lnTo>
                    <a:lnTo>
                      <a:pt x="1227" y="1269"/>
                    </a:lnTo>
                    <a:lnTo>
                      <a:pt x="1229" y="1267"/>
                    </a:lnTo>
                    <a:lnTo>
                      <a:pt x="1231" y="1263"/>
                    </a:lnTo>
                    <a:lnTo>
                      <a:pt x="1233" y="1261"/>
                    </a:lnTo>
                    <a:lnTo>
                      <a:pt x="1233" y="1261"/>
                    </a:lnTo>
                    <a:lnTo>
                      <a:pt x="1239" y="1259"/>
                    </a:lnTo>
                    <a:lnTo>
                      <a:pt x="1241" y="1261"/>
                    </a:lnTo>
                    <a:lnTo>
                      <a:pt x="1241" y="1261"/>
                    </a:lnTo>
                    <a:lnTo>
                      <a:pt x="1239" y="1263"/>
                    </a:lnTo>
                    <a:lnTo>
                      <a:pt x="1237" y="1265"/>
                    </a:lnTo>
                    <a:lnTo>
                      <a:pt x="1237" y="1265"/>
                    </a:lnTo>
                    <a:lnTo>
                      <a:pt x="1237" y="1269"/>
                    </a:lnTo>
                    <a:lnTo>
                      <a:pt x="1237" y="1271"/>
                    </a:lnTo>
                    <a:lnTo>
                      <a:pt x="1237" y="1271"/>
                    </a:lnTo>
                    <a:lnTo>
                      <a:pt x="1239" y="1273"/>
                    </a:lnTo>
                    <a:lnTo>
                      <a:pt x="1241" y="1273"/>
                    </a:lnTo>
                    <a:lnTo>
                      <a:pt x="1241" y="1273"/>
                    </a:lnTo>
                    <a:lnTo>
                      <a:pt x="1241" y="1273"/>
                    </a:lnTo>
                    <a:lnTo>
                      <a:pt x="1241" y="1273"/>
                    </a:lnTo>
                    <a:lnTo>
                      <a:pt x="1243" y="1275"/>
                    </a:lnTo>
                    <a:lnTo>
                      <a:pt x="1243" y="1275"/>
                    </a:lnTo>
                    <a:lnTo>
                      <a:pt x="1251" y="1283"/>
                    </a:lnTo>
                    <a:lnTo>
                      <a:pt x="1253" y="1285"/>
                    </a:lnTo>
                    <a:lnTo>
                      <a:pt x="1259" y="1287"/>
                    </a:lnTo>
                    <a:lnTo>
                      <a:pt x="1259" y="1287"/>
                    </a:lnTo>
                    <a:lnTo>
                      <a:pt x="1267" y="1287"/>
                    </a:lnTo>
                    <a:lnTo>
                      <a:pt x="1271" y="1287"/>
                    </a:lnTo>
                    <a:lnTo>
                      <a:pt x="1271" y="1289"/>
                    </a:lnTo>
                    <a:lnTo>
                      <a:pt x="1271" y="1289"/>
                    </a:lnTo>
                    <a:lnTo>
                      <a:pt x="1273" y="1291"/>
                    </a:lnTo>
                    <a:lnTo>
                      <a:pt x="1279" y="1289"/>
                    </a:lnTo>
                    <a:lnTo>
                      <a:pt x="1279" y="1289"/>
                    </a:lnTo>
                    <a:lnTo>
                      <a:pt x="1283" y="1285"/>
                    </a:lnTo>
                    <a:lnTo>
                      <a:pt x="1283" y="1285"/>
                    </a:lnTo>
                    <a:lnTo>
                      <a:pt x="1291" y="1279"/>
                    </a:lnTo>
                    <a:lnTo>
                      <a:pt x="1291" y="1279"/>
                    </a:lnTo>
                    <a:lnTo>
                      <a:pt x="1304" y="1275"/>
                    </a:lnTo>
                    <a:lnTo>
                      <a:pt x="1306" y="1273"/>
                    </a:lnTo>
                    <a:lnTo>
                      <a:pt x="1308" y="1275"/>
                    </a:lnTo>
                    <a:lnTo>
                      <a:pt x="1308" y="1275"/>
                    </a:lnTo>
                    <a:lnTo>
                      <a:pt x="1310" y="1281"/>
                    </a:lnTo>
                    <a:lnTo>
                      <a:pt x="1310" y="1281"/>
                    </a:lnTo>
                    <a:lnTo>
                      <a:pt x="1310" y="1283"/>
                    </a:lnTo>
                    <a:lnTo>
                      <a:pt x="1308" y="1281"/>
                    </a:lnTo>
                    <a:lnTo>
                      <a:pt x="1312" y="1287"/>
                    </a:lnTo>
                    <a:lnTo>
                      <a:pt x="1312" y="1287"/>
                    </a:lnTo>
                    <a:lnTo>
                      <a:pt x="1318" y="1299"/>
                    </a:lnTo>
                    <a:lnTo>
                      <a:pt x="1320" y="1303"/>
                    </a:lnTo>
                    <a:lnTo>
                      <a:pt x="1320" y="1303"/>
                    </a:lnTo>
                    <a:lnTo>
                      <a:pt x="1326" y="1305"/>
                    </a:lnTo>
                    <a:lnTo>
                      <a:pt x="1330" y="1307"/>
                    </a:lnTo>
                    <a:lnTo>
                      <a:pt x="1330" y="1307"/>
                    </a:lnTo>
                    <a:lnTo>
                      <a:pt x="1334" y="1305"/>
                    </a:lnTo>
                    <a:lnTo>
                      <a:pt x="1338" y="1305"/>
                    </a:lnTo>
                    <a:lnTo>
                      <a:pt x="1338" y="1305"/>
                    </a:lnTo>
                    <a:lnTo>
                      <a:pt x="1340" y="1305"/>
                    </a:lnTo>
                    <a:lnTo>
                      <a:pt x="1342" y="1305"/>
                    </a:lnTo>
                    <a:lnTo>
                      <a:pt x="1344" y="1307"/>
                    </a:lnTo>
                    <a:lnTo>
                      <a:pt x="1344" y="1307"/>
                    </a:lnTo>
                    <a:lnTo>
                      <a:pt x="1348" y="1309"/>
                    </a:lnTo>
                    <a:lnTo>
                      <a:pt x="1350" y="1311"/>
                    </a:lnTo>
                    <a:lnTo>
                      <a:pt x="1350" y="1311"/>
                    </a:lnTo>
                    <a:lnTo>
                      <a:pt x="1364" y="1311"/>
                    </a:lnTo>
                    <a:lnTo>
                      <a:pt x="1364" y="1311"/>
                    </a:lnTo>
                    <a:lnTo>
                      <a:pt x="1376" y="1309"/>
                    </a:lnTo>
                    <a:lnTo>
                      <a:pt x="1376" y="1309"/>
                    </a:lnTo>
                    <a:lnTo>
                      <a:pt x="1384" y="1314"/>
                    </a:lnTo>
                    <a:lnTo>
                      <a:pt x="1389" y="1316"/>
                    </a:lnTo>
                    <a:lnTo>
                      <a:pt x="1389" y="1316"/>
                    </a:lnTo>
                    <a:lnTo>
                      <a:pt x="1395" y="1316"/>
                    </a:lnTo>
                    <a:lnTo>
                      <a:pt x="1395" y="1316"/>
                    </a:lnTo>
                    <a:lnTo>
                      <a:pt x="1403" y="1311"/>
                    </a:lnTo>
                    <a:lnTo>
                      <a:pt x="1403" y="1311"/>
                    </a:lnTo>
                    <a:lnTo>
                      <a:pt x="1423" y="1311"/>
                    </a:lnTo>
                    <a:lnTo>
                      <a:pt x="1423" y="1311"/>
                    </a:lnTo>
                    <a:lnTo>
                      <a:pt x="1455" y="1311"/>
                    </a:lnTo>
                    <a:lnTo>
                      <a:pt x="1455" y="1311"/>
                    </a:lnTo>
                    <a:lnTo>
                      <a:pt x="1475" y="1309"/>
                    </a:lnTo>
                    <a:lnTo>
                      <a:pt x="1475" y="1309"/>
                    </a:lnTo>
                    <a:lnTo>
                      <a:pt x="1482" y="1311"/>
                    </a:lnTo>
                    <a:lnTo>
                      <a:pt x="1482" y="1311"/>
                    </a:lnTo>
                    <a:lnTo>
                      <a:pt x="1486" y="1322"/>
                    </a:lnTo>
                    <a:lnTo>
                      <a:pt x="1494" y="1326"/>
                    </a:lnTo>
                    <a:lnTo>
                      <a:pt x="1494" y="1326"/>
                    </a:lnTo>
                    <a:lnTo>
                      <a:pt x="1496" y="1328"/>
                    </a:lnTo>
                    <a:lnTo>
                      <a:pt x="1500" y="1332"/>
                    </a:lnTo>
                    <a:lnTo>
                      <a:pt x="1500" y="1332"/>
                    </a:lnTo>
                    <a:lnTo>
                      <a:pt x="1504" y="1340"/>
                    </a:lnTo>
                    <a:lnTo>
                      <a:pt x="1504" y="1340"/>
                    </a:lnTo>
                    <a:lnTo>
                      <a:pt x="1504" y="1342"/>
                    </a:lnTo>
                    <a:lnTo>
                      <a:pt x="1508" y="1344"/>
                    </a:lnTo>
                    <a:lnTo>
                      <a:pt x="1508" y="1344"/>
                    </a:lnTo>
                    <a:lnTo>
                      <a:pt x="1518" y="1346"/>
                    </a:lnTo>
                    <a:lnTo>
                      <a:pt x="1518" y="1346"/>
                    </a:lnTo>
                    <a:lnTo>
                      <a:pt x="1518" y="1348"/>
                    </a:lnTo>
                    <a:lnTo>
                      <a:pt x="1518" y="1350"/>
                    </a:lnTo>
                    <a:lnTo>
                      <a:pt x="1516" y="1350"/>
                    </a:lnTo>
                    <a:lnTo>
                      <a:pt x="1516" y="1350"/>
                    </a:lnTo>
                    <a:lnTo>
                      <a:pt x="1520" y="1354"/>
                    </a:lnTo>
                    <a:lnTo>
                      <a:pt x="1528" y="1356"/>
                    </a:lnTo>
                    <a:lnTo>
                      <a:pt x="1528" y="1356"/>
                    </a:lnTo>
                    <a:lnTo>
                      <a:pt x="1534" y="1356"/>
                    </a:lnTo>
                    <a:lnTo>
                      <a:pt x="1542" y="1356"/>
                    </a:lnTo>
                    <a:lnTo>
                      <a:pt x="1542" y="1356"/>
                    </a:lnTo>
                    <a:lnTo>
                      <a:pt x="1546" y="1356"/>
                    </a:lnTo>
                    <a:lnTo>
                      <a:pt x="1546" y="1358"/>
                    </a:lnTo>
                    <a:lnTo>
                      <a:pt x="1546" y="1360"/>
                    </a:lnTo>
                    <a:lnTo>
                      <a:pt x="1546" y="1360"/>
                    </a:lnTo>
                    <a:lnTo>
                      <a:pt x="1546" y="1364"/>
                    </a:lnTo>
                    <a:lnTo>
                      <a:pt x="1542" y="1366"/>
                    </a:lnTo>
                    <a:lnTo>
                      <a:pt x="1542" y="1366"/>
                    </a:lnTo>
                    <a:lnTo>
                      <a:pt x="1538" y="1370"/>
                    </a:lnTo>
                    <a:lnTo>
                      <a:pt x="1536" y="1370"/>
                    </a:lnTo>
                    <a:lnTo>
                      <a:pt x="1536" y="1370"/>
                    </a:lnTo>
                    <a:lnTo>
                      <a:pt x="1536" y="1370"/>
                    </a:lnTo>
                    <a:lnTo>
                      <a:pt x="1528" y="1368"/>
                    </a:lnTo>
                    <a:lnTo>
                      <a:pt x="1522" y="1366"/>
                    </a:lnTo>
                    <a:lnTo>
                      <a:pt x="1522" y="1366"/>
                    </a:lnTo>
                    <a:lnTo>
                      <a:pt x="1524" y="1370"/>
                    </a:lnTo>
                    <a:lnTo>
                      <a:pt x="1528" y="1376"/>
                    </a:lnTo>
                    <a:lnTo>
                      <a:pt x="1528" y="1376"/>
                    </a:lnTo>
                    <a:lnTo>
                      <a:pt x="1536" y="1380"/>
                    </a:lnTo>
                    <a:lnTo>
                      <a:pt x="1544" y="1386"/>
                    </a:lnTo>
                    <a:lnTo>
                      <a:pt x="1544" y="1386"/>
                    </a:lnTo>
                    <a:lnTo>
                      <a:pt x="1550" y="1388"/>
                    </a:lnTo>
                    <a:lnTo>
                      <a:pt x="1558" y="1388"/>
                    </a:lnTo>
                    <a:lnTo>
                      <a:pt x="1558" y="1388"/>
                    </a:lnTo>
                    <a:lnTo>
                      <a:pt x="1564" y="1388"/>
                    </a:lnTo>
                    <a:lnTo>
                      <a:pt x="1570" y="1384"/>
                    </a:lnTo>
                    <a:lnTo>
                      <a:pt x="1570" y="1384"/>
                    </a:lnTo>
                    <a:lnTo>
                      <a:pt x="1575" y="1380"/>
                    </a:lnTo>
                    <a:lnTo>
                      <a:pt x="1575" y="1374"/>
                    </a:lnTo>
                    <a:lnTo>
                      <a:pt x="1575" y="1374"/>
                    </a:lnTo>
                    <a:lnTo>
                      <a:pt x="1577" y="1372"/>
                    </a:lnTo>
                    <a:lnTo>
                      <a:pt x="1581" y="1370"/>
                    </a:lnTo>
                    <a:lnTo>
                      <a:pt x="1587" y="1370"/>
                    </a:lnTo>
                    <a:lnTo>
                      <a:pt x="1587" y="1370"/>
                    </a:lnTo>
                    <a:lnTo>
                      <a:pt x="1591" y="1372"/>
                    </a:lnTo>
                    <a:lnTo>
                      <a:pt x="1593" y="1374"/>
                    </a:lnTo>
                    <a:lnTo>
                      <a:pt x="1593" y="1374"/>
                    </a:lnTo>
                    <a:lnTo>
                      <a:pt x="1593" y="1382"/>
                    </a:lnTo>
                    <a:lnTo>
                      <a:pt x="1593" y="1392"/>
                    </a:lnTo>
                    <a:lnTo>
                      <a:pt x="1593" y="1392"/>
                    </a:lnTo>
                    <a:lnTo>
                      <a:pt x="1591" y="1400"/>
                    </a:lnTo>
                    <a:lnTo>
                      <a:pt x="1587" y="1404"/>
                    </a:lnTo>
                    <a:lnTo>
                      <a:pt x="1587" y="1404"/>
                    </a:lnTo>
                    <a:lnTo>
                      <a:pt x="1587" y="1413"/>
                    </a:lnTo>
                    <a:lnTo>
                      <a:pt x="1589" y="1415"/>
                    </a:lnTo>
                    <a:lnTo>
                      <a:pt x="1591" y="1417"/>
                    </a:lnTo>
                    <a:lnTo>
                      <a:pt x="1591" y="1417"/>
                    </a:lnTo>
                    <a:lnTo>
                      <a:pt x="1599" y="1417"/>
                    </a:lnTo>
                    <a:lnTo>
                      <a:pt x="1599" y="1417"/>
                    </a:lnTo>
                    <a:lnTo>
                      <a:pt x="1601" y="1419"/>
                    </a:lnTo>
                    <a:lnTo>
                      <a:pt x="1599" y="1421"/>
                    </a:lnTo>
                    <a:lnTo>
                      <a:pt x="1597" y="1425"/>
                    </a:lnTo>
                    <a:lnTo>
                      <a:pt x="1597" y="1425"/>
                    </a:lnTo>
                    <a:lnTo>
                      <a:pt x="1597" y="1437"/>
                    </a:lnTo>
                    <a:lnTo>
                      <a:pt x="1597" y="1437"/>
                    </a:lnTo>
                    <a:lnTo>
                      <a:pt x="1595" y="1443"/>
                    </a:lnTo>
                    <a:lnTo>
                      <a:pt x="1595" y="1443"/>
                    </a:lnTo>
                    <a:lnTo>
                      <a:pt x="1597" y="1453"/>
                    </a:lnTo>
                    <a:lnTo>
                      <a:pt x="1603" y="1465"/>
                    </a:lnTo>
                    <a:lnTo>
                      <a:pt x="1603" y="1465"/>
                    </a:lnTo>
                    <a:lnTo>
                      <a:pt x="1603" y="1475"/>
                    </a:lnTo>
                    <a:lnTo>
                      <a:pt x="1603" y="1475"/>
                    </a:lnTo>
                    <a:lnTo>
                      <a:pt x="1603" y="1479"/>
                    </a:lnTo>
                    <a:lnTo>
                      <a:pt x="1609" y="1485"/>
                    </a:lnTo>
                    <a:lnTo>
                      <a:pt x="1609" y="1485"/>
                    </a:lnTo>
                    <a:lnTo>
                      <a:pt x="1611" y="1493"/>
                    </a:lnTo>
                    <a:lnTo>
                      <a:pt x="1613" y="1497"/>
                    </a:lnTo>
                    <a:lnTo>
                      <a:pt x="1613" y="1497"/>
                    </a:lnTo>
                    <a:lnTo>
                      <a:pt x="1619" y="1510"/>
                    </a:lnTo>
                    <a:lnTo>
                      <a:pt x="1619" y="1510"/>
                    </a:lnTo>
                    <a:lnTo>
                      <a:pt x="1623" y="1516"/>
                    </a:lnTo>
                    <a:lnTo>
                      <a:pt x="1625" y="1522"/>
                    </a:lnTo>
                    <a:lnTo>
                      <a:pt x="1625" y="1522"/>
                    </a:lnTo>
                    <a:lnTo>
                      <a:pt x="1627" y="1530"/>
                    </a:lnTo>
                    <a:lnTo>
                      <a:pt x="1627" y="1530"/>
                    </a:lnTo>
                    <a:lnTo>
                      <a:pt x="1629" y="1544"/>
                    </a:lnTo>
                    <a:lnTo>
                      <a:pt x="1629" y="1544"/>
                    </a:lnTo>
                    <a:lnTo>
                      <a:pt x="1637" y="1560"/>
                    </a:lnTo>
                    <a:lnTo>
                      <a:pt x="1637" y="1560"/>
                    </a:lnTo>
                    <a:lnTo>
                      <a:pt x="1645" y="1572"/>
                    </a:lnTo>
                    <a:lnTo>
                      <a:pt x="1645" y="1572"/>
                    </a:lnTo>
                    <a:lnTo>
                      <a:pt x="1647" y="1580"/>
                    </a:lnTo>
                    <a:lnTo>
                      <a:pt x="1649" y="1588"/>
                    </a:lnTo>
                    <a:lnTo>
                      <a:pt x="1649" y="1588"/>
                    </a:lnTo>
                    <a:lnTo>
                      <a:pt x="1651" y="1592"/>
                    </a:lnTo>
                    <a:lnTo>
                      <a:pt x="1657" y="1599"/>
                    </a:lnTo>
                    <a:lnTo>
                      <a:pt x="1657" y="1599"/>
                    </a:lnTo>
                    <a:lnTo>
                      <a:pt x="1659" y="1601"/>
                    </a:lnTo>
                    <a:lnTo>
                      <a:pt x="1659" y="1605"/>
                    </a:lnTo>
                    <a:lnTo>
                      <a:pt x="1657" y="1609"/>
                    </a:lnTo>
                    <a:lnTo>
                      <a:pt x="1657" y="1609"/>
                    </a:lnTo>
                    <a:lnTo>
                      <a:pt x="1665" y="1617"/>
                    </a:lnTo>
                    <a:lnTo>
                      <a:pt x="1665" y="1617"/>
                    </a:lnTo>
                    <a:lnTo>
                      <a:pt x="1668" y="1621"/>
                    </a:lnTo>
                    <a:lnTo>
                      <a:pt x="1670" y="1623"/>
                    </a:lnTo>
                    <a:lnTo>
                      <a:pt x="1674" y="1625"/>
                    </a:lnTo>
                    <a:lnTo>
                      <a:pt x="1674" y="1625"/>
                    </a:lnTo>
                    <a:lnTo>
                      <a:pt x="1676" y="1625"/>
                    </a:lnTo>
                    <a:lnTo>
                      <a:pt x="1676" y="1623"/>
                    </a:lnTo>
                    <a:lnTo>
                      <a:pt x="1678" y="1621"/>
                    </a:lnTo>
                    <a:lnTo>
                      <a:pt x="1678" y="1621"/>
                    </a:lnTo>
                    <a:lnTo>
                      <a:pt x="1686" y="1613"/>
                    </a:lnTo>
                    <a:lnTo>
                      <a:pt x="1686" y="1613"/>
                    </a:lnTo>
                    <a:lnTo>
                      <a:pt x="1692" y="1605"/>
                    </a:lnTo>
                    <a:lnTo>
                      <a:pt x="1692" y="1605"/>
                    </a:lnTo>
                    <a:lnTo>
                      <a:pt x="1700" y="1597"/>
                    </a:lnTo>
                    <a:lnTo>
                      <a:pt x="1700" y="1597"/>
                    </a:lnTo>
                    <a:lnTo>
                      <a:pt x="1710" y="1588"/>
                    </a:lnTo>
                    <a:lnTo>
                      <a:pt x="1710" y="1588"/>
                    </a:lnTo>
                    <a:lnTo>
                      <a:pt x="1714" y="1580"/>
                    </a:lnTo>
                    <a:lnTo>
                      <a:pt x="1714" y="1580"/>
                    </a:lnTo>
                    <a:lnTo>
                      <a:pt x="1716" y="1576"/>
                    </a:lnTo>
                    <a:lnTo>
                      <a:pt x="1716" y="1570"/>
                    </a:lnTo>
                    <a:lnTo>
                      <a:pt x="1716" y="1570"/>
                    </a:lnTo>
                    <a:lnTo>
                      <a:pt x="1716" y="1556"/>
                    </a:lnTo>
                    <a:lnTo>
                      <a:pt x="1716" y="1556"/>
                    </a:lnTo>
                    <a:lnTo>
                      <a:pt x="1716" y="1552"/>
                    </a:lnTo>
                    <a:lnTo>
                      <a:pt x="1716" y="1550"/>
                    </a:lnTo>
                    <a:lnTo>
                      <a:pt x="1716" y="1550"/>
                    </a:lnTo>
                    <a:lnTo>
                      <a:pt x="1720" y="1540"/>
                    </a:lnTo>
                    <a:lnTo>
                      <a:pt x="1720" y="1540"/>
                    </a:lnTo>
                    <a:lnTo>
                      <a:pt x="1724" y="1532"/>
                    </a:lnTo>
                    <a:lnTo>
                      <a:pt x="1724" y="1532"/>
                    </a:lnTo>
                    <a:lnTo>
                      <a:pt x="1722" y="1528"/>
                    </a:lnTo>
                    <a:lnTo>
                      <a:pt x="1720" y="1524"/>
                    </a:lnTo>
                    <a:lnTo>
                      <a:pt x="1720" y="1524"/>
                    </a:lnTo>
                    <a:lnTo>
                      <a:pt x="1718" y="1520"/>
                    </a:lnTo>
                    <a:lnTo>
                      <a:pt x="1718" y="1512"/>
                    </a:lnTo>
                    <a:lnTo>
                      <a:pt x="1718" y="1497"/>
                    </a:lnTo>
                    <a:lnTo>
                      <a:pt x="1718" y="1497"/>
                    </a:lnTo>
                    <a:lnTo>
                      <a:pt x="1718" y="1493"/>
                    </a:lnTo>
                    <a:lnTo>
                      <a:pt x="1718" y="1491"/>
                    </a:lnTo>
                    <a:lnTo>
                      <a:pt x="1718" y="1491"/>
                    </a:lnTo>
                    <a:lnTo>
                      <a:pt x="1720" y="1489"/>
                    </a:lnTo>
                    <a:lnTo>
                      <a:pt x="1726" y="1485"/>
                    </a:lnTo>
                    <a:lnTo>
                      <a:pt x="1726" y="1485"/>
                    </a:lnTo>
                    <a:lnTo>
                      <a:pt x="1728" y="1485"/>
                    </a:lnTo>
                    <a:lnTo>
                      <a:pt x="1730" y="1485"/>
                    </a:lnTo>
                    <a:lnTo>
                      <a:pt x="1734" y="1485"/>
                    </a:lnTo>
                    <a:lnTo>
                      <a:pt x="1734" y="1485"/>
                    </a:lnTo>
                    <a:lnTo>
                      <a:pt x="1740" y="1485"/>
                    </a:lnTo>
                    <a:lnTo>
                      <a:pt x="1742" y="1483"/>
                    </a:lnTo>
                    <a:lnTo>
                      <a:pt x="1746" y="1479"/>
                    </a:lnTo>
                    <a:lnTo>
                      <a:pt x="1746" y="1479"/>
                    </a:lnTo>
                    <a:lnTo>
                      <a:pt x="1752" y="1471"/>
                    </a:lnTo>
                    <a:lnTo>
                      <a:pt x="1752" y="1471"/>
                    </a:lnTo>
                    <a:lnTo>
                      <a:pt x="1758" y="1463"/>
                    </a:lnTo>
                    <a:lnTo>
                      <a:pt x="1758" y="1463"/>
                    </a:lnTo>
                    <a:lnTo>
                      <a:pt x="1763" y="1457"/>
                    </a:lnTo>
                    <a:lnTo>
                      <a:pt x="1767" y="1453"/>
                    </a:lnTo>
                    <a:lnTo>
                      <a:pt x="1767" y="1453"/>
                    </a:lnTo>
                    <a:lnTo>
                      <a:pt x="1775" y="1449"/>
                    </a:lnTo>
                    <a:lnTo>
                      <a:pt x="1781" y="1445"/>
                    </a:lnTo>
                    <a:lnTo>
                      <a:pt x="1781" y="1445"/>
                    </a:lnTo>
                    <a:lnTo>
                      <a:pt x="1791" y="1441"/>
                    </a:lnTo>
                    <a:lnTo>
                      <a:pt x="1793" y="1439"/>
                    </a:lnTo>
                    <a:lnTo>
                      <a:pt x="1797" y="1437"/>
                    </a:lnTo>
                    <a:lnTo>
                      <a:pt x="1797" y="1437"/>
                    </a:lnTo>
                    <a:lnTo>
                      <a:pt x="1803" y="1425"/>
                    </a:lnTo>
                    <a:lnTo>
                      <a:pt x="1803" y="1425"/>
                    </a:lnTo>
                    <a:lnTo>
                      <a:pt x="1811" y="1421"/>
                    </a:lnTo>
                    <a:lnTo>
                      <a:pt x="1819" y="1417"/>
                    </a:lnTo>
                    <a:lnTo>
                      <a:pt x="1819" y="1417"/>
                    </a:lnTo>
                    <a:lnTo>
                      <a:pt x="1829" y="1409"/>
                    </a:lnTo>
                    <a:lnTo>
                      <a:pt x="1841" y="1396"/>
                    </a:lnTo>
                    <a:lnTo>
                      <a:pt x="1841" y="1396"/>
                    </a:lnTo>
                    <a:lnTo>
                      <a:pt x="1841" y="1394"/>
                    </a:lnTo>
                    <a:lnTo>
                      <a:pt x="1841" y="1392"/>
                    </a:lnTo>
                    <a:lnTo>
                      <a:pt x="1839" y="1388"/>
                    </a:lnTo>
                    <a:lnTo>
                      <a:pt x="1839" y="1388"/>
                    </a:lnTo>
                    <a:lnTo>
                      <a:pt x="1837" y="1388"/>
                    </a:lnTo>
                    <a:lnTo>
                      <a:pt x="1833" y="1388"/>
                    </a:lnTo>
                    <a:lnTo>
                      <a:pt x="1829" y="1388"/>
                    </a:lnTo>
                    <a:lnTo>
                      <a:pt x="1829" y="1388"/>
                    </a:lnTo>
                    <a:lnTo>
                      <a:pt x="1827" y="1388"/>
                    </a:lnTo>
                    <a:lnTo>
                      <a:pt x="1829" y="1386"/>
                    </a:lnTo>
                    <a:lnTo>
                      <a:pt x="1835" y="1382"/>
                    </a:lnTo>
                    <a:lnTo>
                      <a:pt x="1835" y="1382"/>
                    </a:lnTo>
                    <a:lnTo>
                      <a:pt x="1843" y="1376"/>
                    </a:lnTo>
                    <a:lnTo>
                      <a:pt x="1843" y="1376"/>
                    </a:lnTo>
                    <a:lnTo>
                      <a:pt x="1854" y="1370"/>
                    </a:lnTo>
                    <a:lnTo>
                      <a:pt x="1854" y="1370"/>
                    </a:lnTo>
                    <a:lnTo>
                      <a:pt x="1864" y="1366"/>
                    </a:lnTo>
                    <a:lnTo>
                      <a:pt x="1870" y="1364"/>
                    </a:lnTo>
                    <a:lnTo>
                      <a:pt x="1876" y="1362"/>
                    </a:lnTo>
                    <a:lnTo>
                      <a:pt x="1876" y="1362"/>
                    </a:lnTo>
                    <a:lnTo>
                      <a:pt x="1876" y="1366"/>
                    </a:lnTo>
                    <a:lnTo>
                      <a:pt x="1876" y="1366"/>
                    </a:lnTo>
                    <a:lnTo>
                      <a:pt x="1878" y="1372"/>
                    </a:lnTo>
                    <a:lnTo>
                      <a:pt x="1882" y="1374"/>
                    </a:lnTo>
                    <a:lnTo>
                      <a:pt x="1884" y="1374"/>
                    </a:lnTo>
                    <a:lnTo>
                      <a:pt x="1884" y="1374"/>
                    </a:lnTo>
                    <a:lnTo>
                      <a:pt x="1892" y="1372"/>
                    </a:lnTo>
                    <a:lnTo>
                      <a:pt x="1892" y="1372"/>
                    </a:lnTo>
                    <a:lnTo>
                      <a:pt x="1898" y="1370"/>
                    </a:lnTo>
                    <a:lnTo>
                      <a:pt x="1906" y="1366"/>
                    </a:lnTo>
                    <a:lnTo>
                      <a:pt x="1906" y="1366"/>
                    </a:lnTo>
                    <a:lnTo>
                      <a:pt x="1914" y="1358"/>
                    </a:lnTo>
                    <a:lnTo>
                      <a:pt x="1914" y="1358"/>
                    </a:lnTo>
                    <a:lnTo>
                      <a:pt x="1916" y="1356"/>
                    </a:lnTo>
                    <a:lnTo>
                      <a:pt x="1918" y="1356"/>
                    </a:lnTo>
                    <a:lnTo>
                      <a:pt x="1924" y="1356"/>
                    </a:lnTo>
                    <a:lnTo>
                      <a:pt x="1924" y="1356"/>
                    </a:lnTo>
                    <a:lnTo>
                      <a:pt x="1926" y="1360"/>
                    </a:lnTo>
                    <a:lnTo>
                      <a:pt x="1930" y="1364"/>
                    </a:lnTo>
                    <a:lnTo>
                      <a:pt x="1930" y="1364"/>
                    </a:lnTo>
                    <a:lnTo>
                      <a:pt x="1930" y="1378"/>
                    </a:lnTo>
                    <a:lnTo>
                      <a:pt x="1930" y="1378"/>
                    </a:lnTo>
                    <a:lnTo>
                      <a:pt x="1934" y="1386"/>
                    </a:lnTo>
                    <a:lnTo>
                      <a:pt x="1934" y="1386"/>
                    </a:lnTo>
                    <a:lnTo>
                      <a:pt x="1934" y="1392"/>
                    </a:lnTo>
                    <a:lnTo>
                      <a:pt x="1934" y="1392"/>
                    </a:lnTo>
                    <a:lnTo>
                      <a:pt x="1936" y="1396"/>
                    </a:lnTo>
                    <a:lnTo>
                      <a:pt x="1940" y="1398"/>
                    </a:lnTo>
                    <a:lnTo>
                      <a:pt x="1940" y="1398"/>
                    </a:lnTo>
                    <a:lnTo>
                      <a:pt x="1949" y="1402"/>
                    </a:lnTo>
                    <a:lnTo>
                      <a:pt x="1949" y="1402"/>
                    </a:lnTo>
                    <a:lnTo>
                      <a:pt x="1949" y="1404"/>
                    </a:lnTo>
                    <a:lnTo>
                      <a:pt x="1951" y="1406"/>
                    </a:lnTo>
                    <a:lnTo>
                      <a:pt x="1951" y="1413"/>
                    </a:lnTo>
                    <a:lnTo>
                      <a:pt x="1951" y="1413"/>
                    </a:lnTo>
                    <a:lnTo>
                      <a:pt x="1955" y="1417"/>
                    </a:lnTo>
                    <a:lnTo>
                      <a:pt x="1957" y="1421"/>
                    </a:lnTo>
                    <a:lnTo>
                      <a:pt x="1957" y="1421"/>
                    </a:lnTo>
                    <a:lnTo>
                      <a:pt x="1961" y="1425"/>
                    </a:lnTo>
                    <a:lnTo>
                      <a:pt x="1963" y="1429"/>
                    </a:lnTo>
                    <a:lnTo>
                      <a:pt x="1963" y="1429"/>
                    </a:lnTo>
                    <a:lnTo>
                      <a:pt x="1965" y="1431"/>
                    </a:lnTo>
                    <a:lnTo>
                      <a:pt x="1967" y="1433"/>
                    </a:lnTo>
                    <a:lnTo>
                      <a:pt x="1971" y="1433"/>
                    </a:lnTo>
                    <a:lnTo>
                      <a:pt x="1971" y="1433"/>
                    </a:lnTo>
                    <a:lnTo>
                      <a:pt x="1971" y="1435"/>
                    </a:lnTo>
                    <a:lnTo>
                      <a:pt x="1973" y="1439"/>
                    </a:lnTo>
                    <a:lnTo>
                      <a:pt x="1975" y="1445"/>
                    </a:lnTo>
                    <a:lnTo>
                      <a:pt x="1975" y="1445"/>
                    </a:lnTo>
                    <a:lnTo>
                      <a:pt x="1975" y="1453"/>
                    </a:lnTo>
                    <a:lnTo>
                      <a:pt x="1973" y="1463"/>
                    </a:lnTo>
                    <a:lnTo>
                      <a:pt x="1973" y="1463"/>
                    </a:lnTo>
                    <a:lnTo>
                      <a:pt x="1973" y="1475"/>
                    </a:lnTo>
                    <a:lnTo>
                      <a:pt x="1973" y="1475"/>
                    </a:lnTo>
                    <a:lnTo>
                      <a:pt x="1979" y="1479"/>
                    </a:lnTo>
                    <a:lnTo>
                      <a:pt x="1985" y="1481"/>
                    </a:lnTo>
                    <a:lnTo>
                      <a:pt x="1989" y="1481"/>
                    </a:lnTo>
                    <a:lnTo>
                      <a:pt x="1989" y="1481"/>
                    </a:lnTo>
                    <a:lnTo>
                      <a:pt x="2005" y="1471"/>
                    </a:lnTo>
                    <a:lnTo>
                      <a:pt x="2005" y="1471"/>
                    </a:lnTo>
                    <a:lnTo>
                      <a:pt x="2017" y="1463"/>
                    </a:lnTo>
                    <a:lnTo>
                      <a:pt x="2017" y="1463"/>
                    </a:lnTo>
                    <a:lnTo>
                      <a:pt x="2023" y="1459"/>
                    </a:lnTo>
                    <a:lnTo>
                      <a:pt x="2027" y="1457"/>
                    </a:lnTo>
                    <a:lnTo>
                      <a:pt x="2027" y="1457"/>
                    </a:lnTo>
                    <a:lnTo>
                      <a:pt x="2027" y="1457"/>
                    </a:lnTo>
                    <a:lnTo>
                      <a:pt x="2027" y="1457"/>
                    </a:lnTo>
                    <a:lnTo>
                      <a:pt x="2029" y="1459"/>
                    </a:lnTo>
                    <a:lnTo>
                      <a:pt x="2033" y="1461"/>
                    </a:lnTo>
                    <a:lnTo>
                      <a:pt x="2033" y="1461"/>
                    </a:lnTo>
                    <a:lnTo>
                      <a:pt x="2037" y="1465"/>
                    </a:lnTo>
                    <a:lnTo>
                      <a:pt x="2044" y="1469"/>
                    </a:lnTo>
                    <a:lnTo>
                      <a:pt x="2044" y="1469"/>
                    </a:lnTo>
                    <a:lnTo>
                      <a:pt x="2048" y="1473"/>
                    </a:lnTo>
                    <a:lnTo>
                      <a:pt x="2052" y="1477"/>
                    </a:lnTo>
                    <a:lnTo>
                      <a:pt x="2052" y="1477"/>
                    </a:lnTo>
                    <a:lnTo>
                      <a:pt x="2052" y="1481"/>
                    </a:lnTo>
                    <a:lnTo>
                      <a:pt x="2052" y="1485"/>
                    </a:lnTo>
                    <a:lnTo>
                      <a:pt x="2050" y="1491"/>
                    </a:lnTo>
                    <a:lnTo>
                      <a:pt x="2050" y="1491"/>
                    </a:lnTo>
                    <a:lnTo>
                      <a:pt x="2046" y="1497"/>
                    </a:lnTo>
                    <a:lnTo>
                      <a:pt x="2044" y="1502"/>
                    </a:lnTo>
                    <a:lnTo>
                      <a:pt x="2044" y="1502"/>
                    </a:lnTo>
                    <a:lnTo>
                      <a:pt x="2042" y="1514"/>
                    </a:lnTo>
                    <a:lnTo>
                      <a:pt x="2042" y="1514"/>
                    </a:lnTo>
                    <a:lnTo>
                      <a:pt x="2042" y="1520"/>
                    </a:lnTo>
                    <a:lnTo>
                      <a:pt x="2046" y="1526"/>
                    </a:lnTo>
                    <a:lnTo>
                      <a:pt x="2046" y="1526"/>
                    </a:lnTo>
                    <a:lnTo>
                      <a:pt x="2048" y="1530"/>
                    </a:lnTo>
                    <a:lnTo>
                      <a:pt x="2052" y="1532"/>
                    </a:lnTo>
                    <a:lnTo>
                      <a:pt x="2052" y="1532"/>
                    </a:lnTo>
                    <a:lnTo>
                      <a:pt x="2054" y="1534"/>
                    </a:lnTo>
                    <a:lnTo>
                      <a:pt x="2054" y="1536"/>
                    </a:lnTo>
                    <a:lnTo>
                      <a:pt x="2056" y="1546"/>
                    </a:lnTo>
                    <a:lnTo>
                      <a:pt x="2056" y="1546"/>
                    </a:lnTo>
                    <a:lnTo>
                      <a:pt x="2060" y="1554"/>
                    </a:lnTo>
                    <a:lnTo>
                      <a:pt x="2060" y="1554"/>
                    </a:lnTo>
                    <a:lnTo>
                      <a:pt x="2060" y="1558"/>
                    </a:lnTo>
                    <a:lnTo>
                      <a:pt x="2060" y="1564"/>
                    </a:lnTo>
                    <a:lnTo>
                      <a:pt x="2060" y="1564"/>
                    </a:lnTo>
                    <a:lnTo>
                      <a:pt x="2056" y="1566"/>
                    </a:lnTo>
                    <a:lnTo>
                      <a:pt x="2054" y="1566"/>
                    </a:lnTo>
                    <a:lnTo>
                      <a:pt x="2054" y="1566"/>
                    </a:lnTo>
                    <a:lnTo>
                      <a:pt x="2052" y="1572"/>
                    </a:lnTo>
                    <a:lnTo>
                      <a:pt x="2050" y="1578"/>
                    </a:lnTo>
                    <a:lnTo>
                      <a:pt x="2050" y="1578"/>
                    </a:lnTo>
                    <a:lnTo>
                      <a:pt x="2050" y="1584"/>
                    </a:lnTo>
                    <a:lnTo>
                      <a:pt x="2050" y="1588"/>
                    </a:lnTo>
                    <a:lnTo>
                      <a:pt x="2050" y="1588"/>
                    </a:lnTo>
                    <a:lnTo>
                      <a:pt x="2050" y="1592"/>
                    </a:lnTo>
                    <a:lnTo>
                      <a:pt x="2048" y="1597"/>
                    </a:lnTo>
                    <a:lnTo>
                      <a:pt x="2048" y="1597"/>
                    </a:lnTo>
                    <a:lnTo>
                      <a:pt x="2046" y="1601"/>
                    </a:lnTo>
                    <a:lnTo>
                      <a:pt x="2044" y="1607"/>
                    </a:lnTo>
                    <a:lnTo>
                      <a:pt x="2044" y="1607"/>
                    </a:lnTo>
                    <a:lnTo>
                      <a:pt x="2044" y="1615"/>
                    </a:lnTo>
                    <a:lnTo>
                      <a:pt x="2044" y="1621"/>
                    </a:lnTo>
                    <a:lnTo>
                      <a:pt x="2044" y="1621"/>
                    </a:lnTo>
                    <a:lnTo>
                      <a:pt x="2046" y="1623"/>
                    </a:lnTo>
                    <a:lnTo>
                      <a:pt x="2048" y="1623"/>
                    </a:lnTo>
                    <a:lnTo>
                      <a:pt x="2048" y="1623"/>
                    </a:lnTo>
                    <a:lnTo>
                      <a:pt x="2050" y="1623"/>
                    </a:lnTo>
                    <a:lnTo>
                      <a:pt x="2052" y="1625"/>
                    </a:lnTo>
                    <a:lnTo>
                      <a:pt x="2056" y="1629"/>
                    </a:lnTo>
                    <a:lnTo>
                      <a:pt x="2056" y="1629"/>
                    </a:lnTo>
                    <a:lnTo>
                      <a:pt x="2060" y="1631"/>
                    </a:lnTo>
                    <a:lnTo>
                      <a:pt x="2062" y="1633"/>
                    </a:lnTo>
                    <a:lnTo>
                      <a:pt x="2064" y="1637"/>
                    </a:lnTo>
                    <a:lnTo>
                      <a:pt x="2066" y="1637"/>
                    </a:lnTo>
                    <a:lnTo>
                      <a:pt x="2066" y="1637"/>
                    </a:lnTo>
                    <a:lnTo>
                      <a:pt x="2070" y="1639"/>
                    </a:lnTo>
                    <a:lnTo>
                      <a:pt x="2072" y="1641"/>
                    </a:lnTo>
                    <a:lnTo>
                      <a:pt x="2074" y="1645"/>
                    </a:lnTo>
                    <a:lnTo>
                      <a:pt x="2074" y="1645"/>
                    </a:lnTo>
                    <a:lnTo>
                      <a:pt x="2078" y="1647"/>
                    </a:lnTo>
                    <a:lnTo>
                      <a:pt x="2080" y="1647"/>
                    </a:lnTo>
                    <a:lnTo>
                      <a:pt x="2080" y="1647"/>
                    </a:lnTo>
                    <a:lnTo>
                      <a:pt x="2082" y="1647"/>
                    </a:lnTo>
                    <a:lnTo>
                      <a:pt x="2084" y="1645"/>
                    </a:lnTo>
                    <a:lnTo>
                      <a:pt x="2084" y="1645"/>
                    </a:lnTo>
                    <a:lnTo>
                      <a:pt x="2084" y="1643"/>
                    </a:lnTo>
                    <a:lnTo>
                      <a:pt x="2082" y="1639"/>
                    </a:lnTo>
                    <a:lnTo>
                      <a:pt x="2082" y="1639"/>
                    </a:lnTo>
                    <a:lnTo>
                      <a:pt x="2078" y="1635"/>
                    </a:lnTo>
                    <a:lnTo>
                      <a:pt x="2074" y="1631"/>
                    </a:lnTo>
                    <a:lnTo>
                      <a:pt x="2074" y="1631"/>
                    </a:lnTo>
                    <a:lnTo>
                      <a:pt x="2072" y="1627"/>
                    </a:lnTo>
                    <a:lnTo>
                      <a:pt x="2072" y="1625"/>
                    </a:lnTo>
                    <a:lnTo>
                      <a:pt x="2072" y="1625"/>
                    </a:lnTo>
                    <a:lnTo>
                      <a:pt x="2070" y="1621"/>
                    </a:lnTo>
                    <a:lnTo>
                      <a:pt x="2070" y="1615"/>
                    </a:lnTo>
                    <a:lnTo>
                      <a:pt x="2070" y="1615"/>
                    </a:lnTo>
                    <a:lnTo>
                      <a:pt x="2066" y="1611"/>
                    </a:lnTo>
                    <a:lnTo>
                      <a:pt x="2062" y="1607"/>
                    </a:lnTo>
                    <a:lnTo>
                      <a:pt x="2062" y="1607"/>
                    </a:lnTo>
                    <a:lnTo>
                      <a:pt x="2058" y="1601"/>
                    </a:lnTo>
                    <a:lnTo>
                      <a:pt x="2056" y="1594"/>
                    </a:lnTo>
                    <a:lnTo>
                      <a:pt x="2056" y="1594"/>
                    </a:lnTo>
                    <a:lnTo>
                      <a:pt x="2056" y="1592"/>
                    </a:lnTo>
                    <a:lnTo>
                      <a:pt x="2056" y="1590"/>
                    </a:lnTo>
                    <a:lnTo>
                      <a:pt x="2058" y="1584"/>
                    </a:lnTo>
                    <a:lnTo>
                      <a:pt x="2058" y="1584"/>
                    </a:lnTo>
                    <a:lnTo>
                      <a:pt x="2058" y="1580"/>
                    </a:lnTo>
                    <a:lnTo>
                      <a:pt x="2060" y="1580"/>
                    </a:lnTo>
                    <a:lnTo>
                      <a:pt x="2060" y="1580"/>
                    </a:lnTo>
                    <a:lnTo>
                      <a:pt x="2066" y="1570"/>
                    </a:lnTo>
                    <a:lnTo>
                      <a:pt x="2066" y="1570"/>
                    </a:lnTo>
                    <a:lnTo>
                      <a:pt x="2072" y="1556"/>
                    </a:lnTo>
                    <a:lnTo>
                      <a:pt x="2076" y="1542"/>
                    </a:lnTo>
                    <a:lnTo>
                      <a:pt x="2076" y="1542"/>
                    </a:lnTo>
                    <a:lnTo>
                      <a:pt x="2076" y="1540"/>
                    </a:lnTo>
                    <a:lnTo>
                      <a:pt x="2076" y="1536"/>
                    </a:lnTo>
                    <a:lnTo>
                      <a:pt x="2076" y="1536"/>
                    </a:lnTo>
                    <a:lnTo>
                      <a:pt x="2076" y="1532"/>
                    </a:lnTo>
                    <a:lnTo>
                      <a:pt x="2082" y="1528"/>
                    </a:lnTo>
                    <a:lnTo>
                      <a:pt x="2082" y="1528"/>
                    </a:lnTo>
                    <a:lnTo>
                      <a:pt x="2086" y="1528"/>
                    </a:lnTo>
                    <a:lnTo>
                      <a:pt x="2086" y="1530"/>
                    </a:lnTo>
                    <a:lnTo>
                      <a:pt x="2086" y="1540"/>
                    </a:lnTo>
                    <a:lnTo>
                      <a:pt x="2086" y="1540"/>
                    </a:lnTo>
                    <a:lnTo>
                      <a:pt x="2088" y="1542"/>
                    </a:lnTo>
                    <a:lnTo>
                      <a:pt x="2092" y="1542"/>
                    </a:lnTo>
                    <a:lnTo>
                      <a:pt x="2092" y="1542"/>
                    </a:lnTo>
                    <a:lnTo>
                      <a:pt x="2100" y="1544"/>
                    </a:lnTo>
                    <a:lnTo>
                      <a:pt x="2106" y="1544"/>
                    </a:lnTo>
                    <a:lnTo>
                      <a:pt x="2106" y="1544"/>
                    </a:lnTo>
                    <a:lnTo>
                      <a:pt x="2112" y="1550"/>
                    </a:lnTo>
                    <a:lnTo>
                      <a:pt x="2120" y="1554"/>
                    </a:lnTo>
                    <a:lnTo>
                      <a:pt x="2122" y="1558"/>
                    </a:lnTo>
                    <a:lnTo>
                      <a:pt x="2122" y="1558"/>
                    </a:lnTo>
                    <a:lnTo>
                      <a:pt x="2124" y="1560"/>
                    </a:lnTo>
                    <a:lnTo>
                      <a:pt x="2126" y="1564"/>
                    </a:lnTo>
                    <a:lnTo>
                      <a:pt x="2126" y="1564"/>
                    </a:lnTo>
                    <a:lnTo>
                      <a:pt x="2126" y="1568"/>
                    </a:lnTo>
                    <a:lnTo>
                      <a:pt x="2126" y="1570"/>
                    </a:lnTo>
                    <a:lnTo>
                      <a:pt x="2126" y="1570"/>
                    </a:lnTo>
                    <a:lnTo>
                      <a:pt x="2135" y="1576"/>
                    </a:lnTo>
                    <a:lnTo>
                      <a:pt x="2135" y="1576"/>
                    </a:lnTo>
                    <a:lnTo>
                      <a:pt x="2139" y="1580"/>
                    </a:lnTo>
                    <a:lnTo>
                      <a:pt x="2139" y="1580"/>
                    </a:lnTo>
                    <a:lnTo>
                      <a:pt x="2147" y="1582"/>
                    </a:lnTo>
                    <a:lnTo>
                      <a:pt x="2155" y="1580"/>
                    </a:lnTo>
                    <a:lnTo>
                      <a:pt x="2159" y="1578"/>
                    </a:lnTo>
                    <a:lnTo>
                      <a:pt x="2159" y="1578"/>
                    </a:lnTo>
                    <a:lnTo>
                      <a:pt x="2163" y="1576"/>
                    </a:lnTo>
                    <a:lnTo>
                      <a:pt x="2165" y="1574"/>
                    </a:lnTo>
                    <a:lnTo>
                      <a:pt x="2169" y="1574"/>
                    </a:lnTo>
                    <a:lnTo>
                      <a:pt x="2173" y="1572"/>
                    </a:lnTo>
                    <a:lnTo>
                      <a:pt x="2173" y="1572"/>
                    </a:lnTo>
                    <a:lnTo>
                      <a:pt x="2179" y="1570"/>
                    </a:lnTo>
                    <a:lnTo>
                      <a:pt x="2179" y="1570"/>
                    </a:lnTo>
                    <a:lnTo>
                      <a:pt x="2179" y="1572"/>
                    </a:lnTo>
                    <a:lnTo>
                      <a:pt x="2179" y="1578"/>
                    </a:lnTo>
                    <a:lnTo>
                      <a:pt x="2179" y="1578"/>
                    </a:lnTo>
                    <a:lnTo>
                      <a:pt x="2181" y="1578"/>
                    </a:lnTo>
                    <a:lnTo>
                      <a:pt x="2185" y="1576"/>
                    </a:lnTo>
                    <a:lnTo>
                      <a:pt x="2185" y="1576"/>
                    </a:lnTo>
                    <a:lnTo>
                      <a:pt x="2185" y="1576"/>
                    </a:lnTo>
                    <a:lnTo>
                      <a:pt x="2185" y="1582"/>
                    </a:lnTo>
                    <a:lnTo>
                      <a:pt x="2185" y="1582"/>
                    </a:lnTo>
                    <a:lnTo>
                      <a:pt x="2181" y="1582"/>
                    </a:lnTo>
                    <a:lnTo>
                      <a:pt x="2177" y="1582"/>
                    </a:lnTo>
                    <a:lnTo>
                      <a:pt x="2177" y="1582"/>
                    </a:lnTo>
                    <a:lnTo>
                      <a:pt x="2175" y="1582"/>
                    </a:lnTo>
                    <a:lnTo>
                      <a:pt x="2171" y="1582"/>
                    </a:lnTo>
                    <a:lnTo>
                      <a:pt x="2169" y="1584"/>
                    </a:lnTo>
                    <a:lnTo>
                      <a:pt x="2169" y="1584"/>
                    </a:lnTo>
                    <a:lnTo>
                      <a:pt x="2171" y="1586"/>
                    </a:lnTo>
                    <a:lnTo>
                      <a:pt x="2179" y="1590"/>
                    </a:lnTo>
                    <a:lnTo>
                      <a:pt x="2179" y="1590"/>
                    </a:lnTo>
                    <a:lnTo>
                      <a:pt x="2179" y="1590"/>
                    </a:lnTo>
                    <a:lnTo>
                      <a:pt x="2177" y="1592"/>
                    </a:lnTo>
                    <a:lnTo>
                      <a:pt x="2171" y="1592"/>
                    </a:lnTo>
                    <a:lnTo>
                      <a:pt x="2171" y="1592"/>
                    </a:lnTo>
                    <a:lnTo>
                      <a:pt x="2169" y="1594"/>
                    </a:lnTo>
                    <a:lnTo>
                      <a:pt x="2169" y="1597"/>
                    </a:lnTo>
                    <a:lnTo>
                      <a:pt x="2167" y="1599"/>
                    </a:lnTo>
                    <a:lnTo>
                      <a:pt x="2167" y="1599"/>
                    </a:lnTo>
                    <a:lnTo>
                      <a:pt x="2165" y="1601"/>
                    </a:lnTo>
                    <a:lnTo>
                      <a:pt x="2163" y="1601"/>
                    </a:lnTo>
                    <a:lnTo>
                      <a:pt x="2163" y="1601"/>
                    </a:lnTo>
                    <a:lnTo>
                      <a:pt x="2163" y="1601"/>
                    </a:lnTo>
                    <a:lnTo>
                      <a:pt x="2163" y="1603"/>
                    </a:lnTo>
                    <a:lnTo>
                      <a:pt x="2163" y="1605"/>
                    </a:lnTo>
                    <a:lnTo>
                      <a:pt x="2163" y="1605"/>
                    </a:lnTo>
                    <a:lnTo>
                      <a:pt x="2169" y="1605"/>
                    </a:lnTo>
                    <a:lnTo>
                      <a:pt x="2175" y="1601"/>
                    </a:lnTo>
                    <a:lnTo>
                      <a:pt x="2175" y="1601"/>
                    </a:lnTo>
                    <a:lnTo>
                      <a:pt x="2181" y="1597"/>
                    </a:lnTo>
                    <a:lnTo>
                      <a:pt x="2187" y="1590"/>
                    </a:lnTo>
                    <a:lnTo>
                      <a:pt x="2187" y="1590"/>
                    </a:lnTo>
                    <a:lnTo>
                      <a:pt x="2191" y="1586"/>
                    </a:lnTo>
                    <a:lnTo>
                      <a:pt x="2191" y="1584"/>
                    </a:lnTo>
                    <a:lnTo>
                      <a:pt x="2191" y="1584"/>
                    </a:lnTo>
                    <a:lnTo>
                      <a:pt x="2193" y="1582"/>
                    </a:lnTo>
                    <a:lnTo>
                      <a:pt x="2195" y="1582"/>
                    </a:lnTo>
                    <a:lnTo>
                      <a:pt x="2195" y="1582"/>
                    </a:lnTo>
                    <a:lnTo>
                      <a:pt x="2205" y="1580"/>
                    </a:lnTo>
                    <a:lnTo>
                      <a:pt x="2205" y="1580"/>
                    </a:lnTo>
                    <a:lnTo>
                      <a:pt x="2209" y="1580"/>
                    </a:lnTo>
                    <a:lnTo>
                      <a:pt x="2219" y="1576"/>
                    </a:lnTo>
                    <a:lnTo>
                      <a:pt x="2219" y="1576"/>
                    </a:lnTo>
                    <a:lnTo>
                      <a:pt x="2228" y="1572"/>
                    </a:lnTo>
                    <a:lnTo>
                      <a:pt x="2234" y="1564"/>
                    </a:lnTo>
                    <a:lnTo>
                      <a:pt x="2234" y="1564"/>
                    </a:lnTo>
                    <a:lnTo>
                      <a:pt x="2236" y="1560"/>
                    </a:lnTo>
                    <a:lnTo>
                      <a:pt x="2238" y="1558"/>
                    </a:lnTo>
                    <a:lnTo>
                      <a:pt x="2236" y="1552"/>
                    </a:lnTo>
                    <a:lnTo>
                      <a:pt x="2236" y="1552"/>
                    </a:lnTo>
                    <a:lnTo>
                      <a:pt x="2236" y="1540"/>
                    </a:lnTo>
                    <a:lnTo>
                      <a:pt x="2236" y="1540"/>
                    </a:lnTo>
                    <a:lnTo>
                      <a:pt x="2236" y="1524"/>
                    </a:lnTo>
                    <a:lnTo>
                      <a:pt x="2236" y="1524"/>
                    </a:lnTo>
                    <a:lnTo>
                      <a:pt x="2236" y="1516"/>
                    </a:lnTo>
                    <a:lnTo>
                      <a:pt x="2234" y="1510"/>
                    </a:lnTo>
                    <a:lnTo>
                      <a:pt x="2234" y="1510"/>
                    </a:lnTo>
                    <a:lnTo>
                      <a:pt x="2232" y="1504"/>
                    </a:lnTo>
                    <a:lnTo>
                      <a:pt x="2228" y="1497"/>
                    </a:lnTo>
                    <a:lnTo>
                      <a:pt x="2228" y="1497"/>
                    </a:lnTo>
                    <a:lnTo>
                      <a:pt x="2219" y="1487"/>
                    </a:lnTo>
                    <a:lnTo>
                      <a:pt x="2219" y="1487"/>
                    </a:lnTo>
                    <a:lnTo>
                      <a:pt x="2215" y="1483"/>
                    </a:lnTo>
                    <a:lnTo>
                      <a:pt x="2211" y="1481"/>
                    </a:lnTo>
                    <a:lnTo>
                      <a:pt x="2211" y="1481"/>
                    </a:lnTo>
                    <a:lnTo>
                      <a:pt x="2209" y="1479"/>
                    </a:lnTo>
                    <a:lnTo>
                      <a:pt x="2205" y="1473"/>
                    </a:lnTo>
                    <a:lnTo>
                      <a:pt x="2205" y="1473"/>
                    </a:lnTo>
                    <a:lnTo>
                      <a:pt x="2199" y="1465"/>
                    </a:lnTo>
                    <a:lnTo>
                      <a:pt x="2199" y="1465"/>
                    </a:lnTo>
                    <a:lnTo>
                      <a:pt x="2193" y="1459"/>
                    </a:lnTo>
                    <a:lnTo>
                      <a:pt x="2187" y="1453"/>
                    </a:lnTo>
                    <a:lnTo>
                      <a:pt x="2187" y="1453"/>
                    </a:lnTo>
                    <a:lnTo>
                      <a:pt x="2177" y="1445"/>
                    </a:lnTo>
                    <a:lnTo>
                      <a:pt x="2177" y="1445"/>
                    </a:lnTo>
                    <a:lnTo>
                      <a:pt x="2175" y="1441"/>
                    </a:lnTo>
                    <a:lnTo>
                      <a:pt x="2177" y="1433"/>
                    </a:lnTo>
                    <a:lnTo>
                      <a:pt x="2177" y="1433"/>
                    </a:lnTo>
                    <a:lnTo>
                      <a:pt x="2175" y="1427"/>
                    </a:lnTo>
                    <a:lnTo>
                      <a:pt x="2177" y="1421"/>
                    </a:lnTo>
                    <a:lnTo>
                      <a:pt x="2177" y="1421"/>
                    </a:lnTo>
                    <a:lnTo>
                      <a:pt x="2177" y="1417"/>
                    </a:lnTo>
                    <a:lnTo>
                      <a:pt x="2179" y="1415"/>
                    </a:lnTo>
                    <a:lnTo>
                      <a:pt x="2179" y="1415"/>
                    </a:lnTo>
                    <a:lnTo>
                      <a:pt x="2183" y="1411"/>
                    </a:lnTo>
                    <a:lnTo>
                      <a:pt x="2187" y="1404"/>
                    </a:lnTo>
                    <a:lnTo>
                      <a:pt x="2187" y="1404"/>
                    </a:lnTo>
                    <a:lnTo>
                      <a:pt x="2187" y="1400"/>
                    </a:lnTo>
                    <a:lnTo>
                      <a:pt x="2187" y="1398"/>
                    </a:lnTo>
                    <a:lnTo>
                      <a:pt x="2189" y="1396"/>
                    </a:lnTo>
                    <a:lnTo>
                      <a:pt x="2189" y="1396"/>
                    </a:lnTo>
                    <a:lnTo>
                      <a:pt x="2195" y="1394"/>
                    </a:lnTo>
                    <a:lnTo>
                      <a:pt x="2199" y="1392"/>
                    </a:lnTo>
                    <a:lnTo>
                      <a:pt x="2199" y="1392"/>
                    </a:lnTo>
                    <a:lnTo>
                      <a:pt x="2205" y="1388"/>
                    </a:lnTo>
                    <a:lnTo>
                      <a:pt x="2207" y="1382"/>
                    </a:lnTo>
                    <a:lnTo>
                      <a:pt x="2207" y="1382"/>
                    </a:lnTo>
                    <a:lnTo>
                      <a:pt x="2217" y="1380"/>
                    </a:lnTo>
                    <a:lnTo>
                      <a:pt x="2217" y="1380"/>
                    </a:lnTo>
                    <a:lnTo>
                      <a:pt x="2234" y="1380"/>
                    </a:lnTo>
                    <a:lnTo>
                      <a:pt x="2234" y="1380"/>
                    </a:lnTo>
                    <a:lnTo>
                      <a:pt x="2244" y="1378"/>
                    </a:lnTo>
                    <a:lnTo>
                      <a:pt x="2244" y="1378"/>
                    </a:lnTo>
                    <a:lnTo>
                      <a:pt x="2246" y="1378"/>
                    </a:lnTo>
                    <a:lnTo>
                      <a:pt x="2250" y="1380"/>
                    </a:lnTo>
                    <a:lnTo>
                      <a:pt x="2250" y="1380"/>
                    </a:lnTo>
                    <a:lnTo>
                      <a:pt x="2250" y="1384"/>
                    </a:lnTo>
                    <a:lnTo>
                      <a:pt x="2248" y="1392"/>
                    </a:lnTo>
                    <a:lnTo>
                      <a:pt x="2248" y="1392"/>
                    </a:lnTo>
                    <a:lnTo>
                      <a:pt x="2248" y="1396"/>
                    </a:lnTo>
                    <a:lnTo>
                      <a:pt x="2250" y="1398"/>
                    </a:lnTo>
                    <a:lnTo>
                      <a:pt x="2250" y="1398"/>
                    </a:lnTo>
                    <a:lnTo>
                      <a:pt x="2250" y="1400"/>
                    </a:lnTo>
                    <a:lnTo>
                      <a:pt x="2248" y="1402"/>
                    </a:lnTo>
                    <a:lnTo>
                      <a:pt x="2248" y="1402"/>
                    </a:lnTo>
                    <a:lnTo>
                      <a:pt x="2254" y="1402"/>
                    </a:lnTo>
                    <a:lnTo>
                      <a:pt x="2254" y="1402"/>
                    </a:lnTo>
                    <a:lnTo>
                      <a:pt x="2256" y="1400"/>
                    </a:lnTo>
                    <a:lnTo>
                      <a:pt x="2258" y="1398"/>
                    </a:lnTo>
                    <a:lnTo>
                      <a:pt x="2258" y="1398"/>
                    </a:lnTo>
                    <a:lnTo>
                      <a:pt x="2260" y="1392"/>
                    </a:lnTo>
                    <a:lnTo>
                      <a:pt x="2260" y="1388"/>
                    </a:lnTo>
                    <a:lnTo>
                      <a:pt x="2260" y="1388"/>
                    </a:lnTo>
                    <a:lnTo>
                      <a:pt x="2260" y="1386"/>
                    </a:lnTo>
                    <a:lnTo>
                      <a:pt x="2264" y="1384"/>
                    </a:lnTo>
                    <a:lnTo>
                      <a:pt x="2268" y="1382"/>
                    </a:lnTo>
                    <a:lnTo>
                      <a:pt x="2268" y="1382"/>
                    </a:lnTo>
                    <a:lnTo>
                      <a:pt x="2276" y="1378"/>
                    </a:lnTo>
                    <a:lnTo>
                      <a:pt x="2276" y="1378"/>
                    </a:lnTo>
                    <a:lnTo>
                      <a:pt x="2278" y="1376"/>
                    </a:lnTo>
                    <a:lnTo>
                      <a:pt x="2284" y="1376"/>
                    </a:lnTo>
                    <a:lnTo>
                      <a:pt x="2294" y="1376"/>
                    </a:lnTo>
                    <a:lnTo>
                      <a:pt x="2294" y="1376"/>
                    </a:lnTo>
                    <a:lnTo>
                      <a:pt x="2300" y="1374"/>
                    </a:lnTo>
                    <a:lnTo>
                      <a:pt x="2300" y="1374"/>
                    </a:lnTo>
                    <a:lnTo>
                      <a:pt x="2306" y="1372"/>
                    </a:lnTo>
                    <a:lnTo>
                      <a:pt x="2310" y="1368"/>
                    </a:lnTo>
                    <a:lnTo>
                      <a:pt x="2310" y="1368"/>
                    </a:lnTo>
                    <a:lnTo>
                      <a:pt x="2306" y="1364"/>
                    </a:lnTo>
                    <a:lnTo>
                      <a:pt x="2306" y="1364"/>
                    </a:lnTo>
                    <a:lnTo>
                      <a:pt x="2302" y="1360"/>
                    </a:lnTo>
                    <a:lnTo>
                      <a:pt x="2302" y="1360"/>
                    </a:lnTo>
                    <a:lnTo>
                      <a:pt x="2308" y="1352"/>
                    </a:lnTo>
                    <a:lnTo>
                      <a:pt x="2308" y="1352"/>
                    </a:lnTo>
                    <a:lnTo>
                      <a:pt x="2310" y="1350"/>
                    </a:lnTo>
                    <a:lnTo>
                      <a:pt x="2312" y="1350"/>
                    </a:lnTo>
                    <a:lnTo>
                      <a:pt x="2314" y="1352"/>
                    </a:lnTo>
                    <a:lnTo>
                      <a:pt x="2314" y="1352"/>
                    </a:lnTo>
                    <a:lnTo>
                      <a:pt x="2321" y="1358"/>
                    </a:lnTo>
                    <a:lnTo>
                      <a:pt x="2321" y="1358"/>
                    </a:lnTo>
                    <a:lnTo>
                      <a:pt x="2325" y="1362"/>
                    </a:lnTo>
                    <a:lnTo>
                      <a:pt x="2325" y="1362"/>
                    </a:lnTo>
                    <a:lnTo>
                      <a:pt x="2325" y="1362"/>
                    </a:lnTo>
                    <a:lnTo>
                      <a:pt x="2329" y="1360"/>
                    </a:lnTo>
                    <a:lnTo>
                      <a:pt x="2333" y="1358"/>
                    </a:lnTo>
                    <a:lnTo>
                      <a:pt x="2333" y="1358"/>
                    </a:lnTo>
                    <a:lnTo>
                      <a:pt x="2341" y="1358"/>
                    </a:lnTo>
                    <a:lnTo>
                      <a:pt x="2347" y="1360"/>
                    </a:lnTo>
                    <a:lnTo>
                      <a:pt x="2347" y="1360"/>
                    </a:lnTo>
                    <a:lnTo>
                      <a:pt x="2359" y="1354"/>
                    </a:lnTo>
                    <a:lnTo>
                      <a:pt x="2359" y="1354"/>
                    </a:lnTo>
                    <a:lnTo>
                      <a:pt x="2367" y="1348"/>
                    </a:lnTo>
                    <a:lnTo>
                      <a:pt x="2377" y="1344"/>
                    </a:lnTo>
                    <a:lnTo>
                      <a:pt x="2377" y="1344"/>
                    </a:lnTo>
                    <a:lnTo>
                      <a:pt x="2383" y="1338"/>
                    </a:lnTo>
                    <a:lnTo>
                      <a:pt x="2383" y="1338"/>
                    </a:lnTo>
                    <a:lnTo>
                      <a:pt x="2385" y="1336"/>
                    </a:lnTo>
                    <a:lnTo>
                      <a:pt x="2391" y="1334"/>
                    </a:lnTo>
                    <a:lnTo>
                      <a:pt x="2391" y="1334"/>
                    </a:lnTo>
                    <a:lnTo>
                      <a:pt x="2397" y="1326"/>
                    </a:lnTo>
                    <a:lnTo>
                      <a:pt x="2397" y="1326"/>
                    </a:lnTo>
                    <a:lnTo>
                      <a:pt x="2399" y="1322"/>
                    </a:lnTo>
                    <a:lnTo>
                      <a:pt x="2403" y="1322"/>
                    </a:lnTo>
                    <a:lnTo>
                      <a:pt x="2403" y="1322"/>
                    </a:lnTo>
                    <a:lnTo>
                      <a:pt x="2409" y="1320"/>
                    </a:lnTo>
                    <a:lnTo>
                      <a:pt x="2416" y="1314"/>
                    </a:lnTo>
                    <a:lnTo>
                      <a:pt x="2416" y="1314"/>
                    </a:lnTo>
                    <a:lnTo>
                      <a:pt x="2422" y="1301"/>
                    </a:lnTo>
                    <a:lnTo>
                      <a:pt x="2422" y="1301"/>
                    </a:lnTo>
                    <a:lnTo>
                      <a:pt x="2422" y="1297"/>
                    </a:lnTo>
                    <a:lnTo>
                      <a:pt x="2422" y="1295"/>
                    </a:lnTo>
                    <a:lnTo>
                      <a:pt x="2422" y="1295"/>
                    </a:lnTo>
                    <a:lnTo>
                      <a:pt x="2426" y="1291"/>
                    </a:lnTo>
                    <a:lnTo>
                      <a:pt x="2430" y="1285"/>
                    </a:lnTo>
                    <a:lnTo>
                      <a:pt x="2430" y="1285"/>
                    </a:lnTo>
                    <a:lnTo>
                      <a:pt x="2432" y="1285"/>
                    </a:lnTo>
                    <a:lnTo>
                      <a:pt x="2432" y="1281"/>
                    </a:lnTo>
                    <a:lnTo>
                      <a:pt x="2432" y="1277"/>
                    </a:lnTo>
                    <a:lnTo>
                      <a:pt x="2432" y="1277"/>
                    </a:lnTo>
                    <a:lnTo>
                      <a:pt x="2434" y="1271"/>
                    </a:lnTo>
                    <a:lnTo>
                      <a:pt x="2440" y="1265"/>
                    </a:lnTo>
                    <a:lnTo>
                      <a:pt x="2440" y="1265"/>
                    </a:lnTo>
                    <a:lnTo>
                      <a:pt x="2446" y="1259"/>
                    </a:lnTo>
                    <a:lnTo>
                      <a:pt x="2446" y="1259"/>
                    </a:lnTo>
                    <a:lnTo>
                      <a:pt x="2450" y="1253"/>
                    </a:lnTo>
                    <a:lnTo>
                      <a:pt x="2452" y="1247"/>
                    </a:lnTo>
                    <a:lnTo>
                      <a:pt x="2456" y="1245"/>
                    </a:lnTo>
                    <a:lnTo>
                      <a:pt x="2456" y="1245"/>
                    </a:lnTo>
                    <a:lnTo>
                      <a:pt x="2458" y="1241"/>
                    </a:lnTo>
                    <a:lnTo>
                      <a:pt x="2458" y="1241"/>
                    </a:lnTo>
                    <a:lnTo>
                      <a:pt x="2460" y="1239"/>
                    </a:lnTo>
                    <a:lnTo>
                      <a:pt x="2460" y="1239"/>
                    </a:lnTo>
                    <a:lnTo>
                      <a:pt x="2460" y="1237"/>
                    </a:lnTo>
                    <a:lnTo>
                      <a:pt x="2460" y="1237"/>
                    </a:lnTo>
                    <a:lnTo>
                      <a:pt x="2458" y="1235"/>
                    </a:lnTo>
                    <a:lnTo>
                      <a:pt x="2458" y="1235"/>
                    </a:lnTo>
                    <a:lnTo>
                      <a:pt x="2466" y="1223"/>
                    </a:lnTo>
                    <a:lnTo>
                      <a:pt x="2466" y="1223"/>
                    </a:lnTo>
                    <a:lnTo>
                      <a:pt x="2466" y="1221"/>
                    </a:lnTo>
                    <a:lnTo>
                      <a:pt x="2464" y="1223"/>
                    </a:lnTo>
                    <a:lnTo>
                      <a:pt x="2460" y="1225"/>
                    </a:lnTo>
                    <a:lnTo>
                      <a:pt x="2460" y="1225"/>
                    </a:lnTo>
                    <a:lnTo>
                      <a:pt x="2456" y="1225"/>
                    </a:lnTo>
                    <a:lnTo>
                      <a:pt x="2454" y="1225"/>
                    </a:lnTo>
                    <a:lnTo>
                      <a:pt x="2456" y="1225"/>
                    </a:lnTo>
                    <a:lnTo>
                      <a:pt x="2456" y="1225"/>
                    </a:lnTo>
                    <a:lnTo>
                      <a:pt x="2456" y="1223"/>
                    </a:lnTo>
                    <a:lnTo>
                      <a:pt x="2454" y="1221"/>
                    </a:lnTo>
                    <a:lnTo>
                      <a:pt x="2452" y="1221"/>
                    </a:lnTo>
                    <a:lnTo>
                      <a:pt x="2452" y="1221"/>
                    </a:lnTo>
                    <a:lnTo>
                      <a:pt x="2446" y="1219"/>
                    </a:lnTo>
                    <a:lnTo>
                      <a:pt x="2440" y="1219"/>
                    </a:lnTo>
                    <a:lnTo>
                      <a:pt x="2440" y="1219"/>
                    </a:lnTo>
                    <a:lnTo>
                      <a:pt x="2438" y="1219"/>
                    </a:lnTo>
                    <a:lnTo>
                      <a:pt x="2438" y="1216"/>
                    </a:lnTo>
                    <a:lnTo>
                      <a:pt x="2440" y="1212"/>
                    </a:lnTo>
                    <a:lnTo>
                      <a:pt x="2440" y="1212"/>
                    </a:lnTo>
                    <a:lnTo>
                      <a:pt x="2442" y="1210"/>
                    </a:lnTo>
                    <a:lnTo>
                      <a:pt x="2448" y="1208"/>
                    </a:lnTo>
                    <a:lnTo>
                      <a:pt x="2448" y="1208"/>
                    </a:lnTo>
                    <a:lnTo>
                      <a:pt x="2452" y="1208"/>
                    </a:lnTo>
                    <a:lnTo>
                      <a:pt x="2456" y="1206"/>
                    </a:lnTo>
                    <a:lnTo>
                      <a:pt x="2456" y="1206"/>
                    </a:lnTo>
                    <a:lnTo>
                      <a:pt x="2458" y="1204"/>
                    </a:lnTo>
                    <a:lnTo>
                      <a:pt x="2462" y="1200"/>
                    </a:lnTo>
                    <a:lnTo>
                      <a:pt x="2462" y="1200"/>
                    </a:lnTo>
                    <a:lnTo>
                      <a:pt x="2462" y="1196"/>
                    </a:lnTo>
                    <a:lnTo>
                      <a:pt x="2462" y="1194"/>
                    </a:lnTo>
                    <a:lnTo>
                      <a:pt x="2458" y="1188"/>
                    </a:lnTo>
                    <a:lnTo>
                      <a:pt x="2458" y="1188"/>
                    </a:lnTo>
                    <a:lnTo>
                      <a:pt x="2456" y="1184"/>
                    </a:lnTo>
                    <a:lnTo>
                      <a:pt x="2454" y="1180"/>
                    </a:lnTo>
                    <a:lnTo>
                      <a:pt x="2454" y="1180"/>
                    </a:lnTo>
                    <a:lnTo>
                      <a:pt x="2454" y="1180"/>
                    </a:lnTo>
                    <a:lnTo>
                      <a:pt x="2452" y="1178"/>
                    </a:lnTo>
                    <a:lnTo>
                      <a:pt x="2448" y="1176"/>
                    </a:lnTo>
                    <a:lnTo>
                      <a:pt x="2448" y="1176"/>
                    </a:lnTo>
                    <a:lnTo>
                      <a:pt x="2446" y="1174"/>
                    </a:lnTo>
                    <a:lnTo>
                      <a:pt x="2444" y="1166"/>
                    </a:lnTo>
                    <a:lnTo>
                      <a:pt x="2444" y="1166"/>
                    </a:lnTo>
                    <a:lnTo>
                      <a:pt x="2442" y="1162"/>
                    </a:lnTo>
                    <a:lnTo>
                      <a:pt x="2438" y="1158"/>
                    </a:lnTo>
                    <a:lnTo>
                      <a:pt x="2438" y="1158"/>
                    </a:lnTo>
                    <a:lnTo>
                      <a:pt x="2424" y="1136"/>
                    </a:lnTo>
                    <a:lnTo>
                      <a:pt x="2424" y="1136"/>
                    </a:lnTo>
                    <a:lnTo>
                      <a:pt x="2422" y="1134"/>
                    </a:lnTo>
                    <a:lnTo>
                      <a:pt x="2418" y="1132"/>
                    </a:lnTo>
                    <a:lnTo>
                      <a:pt x="2418" y="1132"/>
                    </a:lnTo>
                    <a:lnTo>
                      <a:pt x="2416" y="1128"/>
                    </a:lnTo>
                    <a:lnTo>
                      <a:pt x="2414" y="1117"/>
                    </a:lnTo>
                    <a:lnTo>
                      <a:pt x="2414" y="1117"/>
                    </a:lnTo>
                    <a:lnTo>
                      <a:pt x="2416" y="1113"/>
                    </a:lnTo>
                    <a:lnTo>
                      <a:pt x="2418" y="1111"/>
                    </a:lnTo>
                    <a:lnTo>
                      <a:pt x="2422" y="1109"/>
                    </a:lnTo>
                    <a:lnTo>
                      <a:pt x="2428" y="1105"/>
                    </a:lnTo>
                    <a:lnTo>
                      <a:pt x="2428" y="1105"/>
                    </a:lnTo>
                    <a:lnTo>
                      <a:pt x="2432" y="1103"/>
                    </a:lnTo>
                    <a:lnTo>
                      <a:pt x="2438" y="1101"/>
                    </a:lnTo>
                    <a:lnTo>
                      <a:pt x="2438" y="1101"/>
                    </a:lnTo>
                    <a:lnTo>
                      <a:pt x="2440" y="1095"/>
                    </a:lnTo>
                    <a:lnTo>
                      <a:pt x="2440" y="1095"/>
                    </a:lnTo>
                    <a:lnTo>
                      <a:pt x="2440" y="1093"/>
                    </a:lnTo>
                    <a:lnTo>
                      <a:pt x="2444" y="1091"/>
                    </a:lnTo>
                    <a:lnTo>
                      <a:pt x="2448" y="1089"/>
                    </a:lnTo>
                    <a:lnTo>
                      <a:pt x="2448" y="1089"/>
                    </a:lnTo>
                    <a:lnTo>
                      <a:pt x="2472" y="1083"/>
                    </a:lnTo>
                    <a:lnTo>
                      <a:pt x="2472" y="1083"/>
                    </a:lnTo>
                    <a:lnTo>
                      <a:pt x="2470" y="1079"/>
                    </a:lnTo>
                    <a:lnTo>
                      <a:pt x="2468" y="1075"/>
                    </a:lnTo>
                    <a:lnTo>
                      <a:pt x="2468" y="1075"/>
                    </a:lnTo>
                    <a:lnTo>
                      <a:pt x="2462" y="1073"/>
                    </a:lnTo>
                    <a:lnTo>
                      <a:pt x="2456" y="1073"/>
                    </a:lnTo>
                    <a:lnTo>
                      <a:pt x="2456" y="1073"/>
                    </a:lnTo>
                    <a:lnTo>
                      <a:pt x="2450" y="1071"/>
                    </a:lnTo>
                    <a:lnTo>
                      <a:pt x="2444" y="1069"/>
                    </a:lnTo>
                    <a:lnTo>
                      <a:pt x="2444" y="1069"/>
                    </a:lnTo>
                    <a:lnTo>
                      <a:pt x="2440" y="1067"/>
                    </a:lnTo>
                    <a:lnTo>
                      <a:pt x="2436" y="1067"/>
                    </a:lnTo>
                    <a:lnTo>
                      <a:pt x="2436" y="1067"/>
                    </a:lnTo>
                    <a:lnTo>
                      <a:pt x="2432" y="1069"/>
                    </a:lnTo>
                    <a:lnTo>
                      <a:pt x="2430" y="1071"/>
                    </a:lnTo>
                    <a:lnTo>
                      <a:pt x="2428" y="1073"/>
                    </a:lnTo>
                    <a:lnTo>
                      <a:pt x="2428" y="1073"/>
                    </a:lnTo>
                    <a:lnTo>
                      <a:pt x="2428" y="1075"/>
                    </a:lnTo>
                    <a:lnTo>
                      <a:pt x="2424" y="1079"/>
                    </a:lnTo>
                    <a:lnTo>
                      <a:pt x="2424" y="1079"/>
                    </a:lnTo>
                    <a:lnTo>
                      <a:pt x="2418" y="1081"/>
                    </a:lnTo>
                    <a:lnTo>
                      <a:pt x="2414" y="1079"/>
                    </a:lnTo>
                    <a:lnTo>
                      <a:pt x="2414" y="1079"/>
                    </a:lnTo>
                    <a:lnTo>
                      <a:pt x="2411" y="1077"/>
                    </a:lnTo>
                    <a:lnTo>
                      <a:pt x="2409" y="1073"/>
                    </a:lnTo>
                    <a:lnTo>
                      <a:pt x="2409" y="1073"/>
                    </a:lnTo>
                    <a:lnTo>
                      <a:pt x="2409" y="1063"/>
                    </a:lnTo>
                    <a:lnTo>
                      <a:pt x="2409" y="1063"/>
                    </a:lnTo>
                    <a:lnTo>
                      <a:pt x="2409" y="1061"/>
                    </a:lnTo>
                    <a:lnTo>
                      <a:pt x="2407" y="1061"/>
                    </a:lnTo>
                    <a:lnTo>
                      <a:pt x="2401" y="1061"/>
                    </a:lnTo>
                    <a:lnTo>
                      <a:pt x="2401" y="1061"/>
                    </a:lnTo>
                    <a:lnTo>
                      <a:pt x="2391" y="1061"/>
                    </a:lnTo>
                    <a:lnTo>
                      <a:pt x="2391" y="1061"/>
                    </a:lnTo>
                    <a:lnTo>
                      <a:pt x="2391" y="1059"/>
                    </a:lnTo>
                    <a:lnTo>
                      <a:pt x="2389" y="1053"/>
                    </a:lnTo>
                    <a:lnTo>
                      <a:pt x="2389" y="1053"/>
                    </a:lnTo>
                    <a:lnTo>
                      <a:pt x="2385" y="1047"/>
                    </a:lnTo>
                    <a:lnTo>
                      <a:pt x="2385" y="1047"/>
                    </a:lnTo>
                    <a:lnTo>
                      <a:pt x="2383" y="1045"/>
                    </a:lnTo>
                    <a:lnTo>
                      <a:pt x="2385" y="1041"/>
                    </a:lnTo>
                    <a:lnTo>
                      <a:pt x="2385" y="1041"/>
                    </a:lnTo>
                    <a:lnTo>
                      <a:pt x="2387" y="1041"/>
                    </a:lnTo>
                    <a:lnTo>
                      <a:pt x="2389" y="1039"/>
                    </a:lnTo>
                    <a:lnTo>
                      <a:pt x="2405" y="1037"/>
                    </a:lnTo>
                    <a:lnTo>
                      <a:pt x="2405" y="1037"/>
                    </a:lnTo>
                    <a:lnTo>
                      <a:pt x="2414" y="1037"/>
                    </a:lnTo>
                    <a:lnTo>
                      <a:pt x="2414" y="1037"/>
                    </a:lnTo>
                    <a:lnTo>
                      <a:pt x="2416" y="1026"/>
                    </a:lnTo>
                    <a:lnTo>
                      <a:pt x="2416" y="1026"/>
                    </a:lnTo>
                    <a:lnTo>
                      <a:pt x="2418" y="1024"/>
                    </a:lnTo>
                    <a:lnTo>
                      <a:pt x="2418" y="1024"/>
                    </a:lnTo>
                    <a:lnTo>
                      <a:pt x="2418" y="1024"/>
                    </a:lnTo>
                    <a:lnTo>
                      <a:pt x="2424" y="1022"/>
                    </a:lnTo>
                    <a:lnTo>
                      <a:pt x="2432" y="1020"/>
                    </a:lnTo>
                    <a:lnTo>
                      <a:pt x="2432" y="1020"/>
                    </a:lnTo>
                    <a:lnTo>
                      <a:pt x="2436" y="1016"/>
                    </a:lnTo>
                    <a:lnTo>
                      <a:pt x="2444" y="1008"/>
                    </a:lnTo>
                    <a:lnTo>
                      <a:pt x="2444" y="1008"/>
                    </a:lnTo>
                    <a:lnTo>
                      <a:pt x="2448" y="1002"/>
                    </a:lnTo>
                    <a:lnTo>
                      <a:pt x="2452" y="1000"/>
                    </a:lnTo>
                    <a:lnTo>
                      <a:pt x="2452" y="1000"/>
                    </a:lnTo>
                    <a:lnTo>
                      <a:pt x="2454" y="1000"/>
                    </a:lnTo>
                    <a:lnTo>
                      <a:pt x="2456" y="1002"/>
                    </a:lnTo>
                    <a:lnTo>
                      <a:pt x="2460" y="1004"/>
                    </a:lnTo>
                    <a:lnTo>
                      <a:pt x="2460" y="1004"/>
                    </a:lnTo>
                    <a:lnTo>
                      <a:pt x="2466" y="1008"/>
                    </a:lnTo>
                    <a:lnTo>
                      <a:pt x="2470" y="1012"/>
                    </a:lnTo>
                    <a:lnTo>
                      <a:pt x="2470" y="1012"/>
                    </a:lnTo>
                    <a:lnTo>
                      <a:pt x="2470" y="1014"/>
                    </a:lnTo>
                    <a:lnTo>
                      <a:pt x="2468" y="1016"/>
                    </a:lnTo>
                    <a:lnTo>
                      <a:pt x="2464" y="1020"/>
                    </a:lnTo>
                    <a:lnTo>
                      <a:pt x="2464" y="1020"/>
                    </a:lnTo>
                    <a:lnTo>
                      <a:pt x="2458" y="1026"/>
                    </a:lnTo>
                    <a:lnTo>
                      <a:pt x="2456" y="1033"/>
                    </a:lnTo>
                    <a:lnTo>
                      <a:pt x="2456" y="1033"/>
                    </a:lnTo>
                    <a:lnTo>
                      <a:pt x="2454" y="1039"/>
                    </a:lnTo>
                    <a:lnTo>
                      <a:pt x="2454" y="1041"/>
                    </a:lnTo>
                    <a:lnTo>
                      <a:pt x="2454" y="1041"/>
                    </a:lnTo>
                    <a:lnTo>
                      <a:pt x="2450" y="1045"/>
                    </a:lnTo>
                    <a:lnTo>
                      <a:pt x="2450" y="1047"/>
                    </a:lnTo>
                    <a:lnTo>
                      <a:pt x="2450" y="1047"/>
                    </a:lnTo>
                    <a:lnTo>
                      <a:pt x="2452" y="1049"/>
                    </a:lnTo>
                    <a:lnTo>
                      <a:pt x="2460" y="1047"/>
                    </a:lnTo>
                    <a:lnTo>
                      <a:pt x="2460" y="1047"/>
                    </a:lnTo>
                    <a:lnTo>
                      <a:pt x="2462" y="1045"/>
                    </a:lnTo>
                    <a:lnTo>
                      <a:pt x="2462" y="1043"/>
                    </a:lnTo>
                    <a:lnTo>
                      <a:pt x="2464" y="1039"/>
                    </a:lnTo>
                    <a:lnTo>
                      <a:pt x="2466" y="1037"/>
                    </a:lnTo>
                    <a:lnTo>
                      <a:pt x="2466" y="1037"/>
                    </a:lnTo>
                    <a:lnTo>
                      <a:pt x="2474" y="1033"/>
                    </a:lnTo>
                    <a:lnTo>
                      <a:pt x="2480" y="1031"/>
                    </a:lnTo>
                    <a:lnTo>
                      <a:pt x="2480" y="1031"/>
                    </a:lnTo>
                    <a:lnTo>
                      <a:pt x="2488" y="1024"/>
                    </a:lnTo>
                    <a:lnTo>
                      <a:pt x="2488" y="1024"/>
                    </a:lnTo>
                    <a:lnTo>
                      <a:pt x="2496" y="1024"/>
                    </a:lnTo>
                    <a:lnTo>
                      <a:pt x="2502" y="1022"/>
                    </a:lnTo>
                    <a:lnTo>
                      <a:pt x="2502" y="1022"/>
                    </a:lnTo>
                    <a:lnTo>
                      <a:pt x="2509" y="1026"/>
                    </a:lnTo>
                    <a:lnTo>
                      <a:pt x="2515" y="1028"/>
                    </a:lnTo>
                    <a:lnTo>
                      <a:pt x="2515" y="1028"/>
                    </a:lnTo>
                    <a:lnTo>
                      <a:pt x="2517" y="1028"/>
                    </a:lnTo>
                    <a:lnTo>
                      <a:pt x="2519" y="1031"/>
                    </a:lnTo>
                    <a:lnTo>
                      <a:pt x="2521" y="1037"/>
                    </a:lnTo>
                    <a:lnTo>
                      <a:pt x="2521" y="1037"/>
                    </a:lnTo>
                    <a:lnTo>
                      <a:pt x="2519" y="1041"/>
                    </a:lnTo>
                    <a:lnTo>
                      <a:pt x="2513" y="1045"/>
                    </a:lnTo>
                    <a:lnTo>
                      <a:pt x="2513" y="1045"/>
                    </a:lnTo>
                    <a:lnTo>
                      <a:pt x="2511" y="1049"/>
                    </a:lnTo>
                    <a:lnTo>
                      <a:pt x="2511" y="1053"/>
                    </a:lnTo>
                    <a:lnTo>
                      <a:pt x="2513" y="1063"/>
                    </a:lnTo>
                    <a:lnTo>
                      <a:pt x="2513" y="1063"/>
                    </a:lnTo>
                    <a:lnTo>
                      <a:pt x="2515" y="1065"/>
                    </a:lnTo>
                    <a:lnTo>
                      <a:pt x="2517" y="1067"/>
                    </a:lnTo>
                    <a:lnTo>
                      <a:pt x="2525" y="1067"/>
                    </a:lnTo>
                    <a:lnTo>
                      <a:pt x="2525" y="1067"/>
                    </a:lnTo>
                    <a:lnTo>
                      <a:pt x="2527" y="1067"/>
                    </a:lnTo>
                    <a:lnTo>
                      <a:pt x="2529" y="1069"/>
                    </a:lnTo>
                    <a:lnTo>
                      <a:pt x="2531" y="1071"/>
                    </a:lnTo>
                    <a:lnTo>
                      <a:pt x="2535" y="1071"/>
                    </a:lnTo>
                    <a:lnTo>
                      <a:pt x="2535" y="1071"/>
                    </a:lnTo>
                    <a:lnTo>
                      <a:pt x="2537" y="1071"/>
                    </a:lnTo>
                    <a:lnTo>
                      <a:pt x="2541" y="1071"/>
                    </a:lnTo>
                    <a:lnTo>
                      <a:pt x="2545" y="1073"/>
                    </a:lnTo>
                    <a:lnTo>
                      <a:pt x="2549" y="1073"/>
                    </a:lnTo>
                    <a:lnTo>
                      <a:pt x="2549" y="1073"/>
                    </a:lnTo>
                    <a:lnTo>
                      <a:pt x="2551" y="1073"/>
                    </a:lnTo>
                    <a:lnTo>
                      <a:pt x="2551" y="1073"/>
                    </a:lnTo>
                    <a:lnTo>
                      <a:pt x="2549" y="1077"/>
                    </a:lnTo>
                    <a:lnTo>
                      <a:pt x="2547" y="1085"/>
                    </a:lnTo>
                    <a:lnTo>
                      <a:pt x="2547" y="1085"/>
                    </a:lnTo>
                    <a:lnTo>
                      <a:pt x="2543" y="1107"/>
                    </a:lnTo>
                    <a:lnTo>
                      <a:pt x="2543" y="1107"/>
                    </a:lnTo>
                    <a:lnTo>
                      <a:pt x="2539" y="1117"/>
                    </a:lnTo>
                    <a:lnTo>
                      <a:pt x="2539" y="1130"/>
                    </a:lnTo>
                    <a:lnTo>
                      <a:pt x="2539" y="1130"/>
                    </a:lnTo>
                    <a:lnTo>
                      <a:pt x="2539" y="1132"/>
                    </a:lnTo>
                    <a:lnTo>
                      <a:pt x="2539" y="1134"/>
                    </a:lnTo>
                    <a:lnTo>
                      <a:pt x="2545" y="1134"/>
                    </a:lnTo>
                    <a:lnTo>
                      <a:pt x="2551" y="1134"/>
                    </a:lnTo>
                    <a:lnTo>
                      <a:pt x="2559" y="1130"/>
                    </a:lnTo>
                    <a:lnTo>
                      <a:pt x="2559" y="1130"/>
                    </a:lnTo>
                    <a:lnTo>
                      <a:pt x="2569" y="1123"/>
                    </a:lnTo>
                    <a:lnTo>
                      <a:pt x="2579" y="1119"/>
                    </a:lnTo>
                    <a:lnTo>
                      <a:pt x="2579" y="1119"/>
                    </a:lnTo>
                    <a:lnTo>
                      <a:pt x="2587" y="1113"/>
                    </a:lnTo>
                    <a:lnTo>
                      <a:pt x="2593" y="1105"/>
                    </a:lnTo>
                    <a:lnTo>
                      <a:pt x="2593" y="1105"/>
                    </a:lnTo>
                    <a:lnTo>
                      <a:pt x="2595" y="1101"/>
                    </a:lnTo>
                    <a:lnTo>
                      <a:pt x="2595" y="1095"/>
                    </a:lnTo>
                    <a:lnTo>
                      <a:pt x="2593" y="1083"/>
                    </a:lnTo>
                    <a:lnTo>
                      <a:pt x="2593" y="1083"/>
                    </a:lnTo>
                    <a:lnTo>
                      <a:pt x="2589" y="1073"/>
                    </a:lnTo>
                    <a:lnTo>
                      <a:pt x="2583" y="1067"/>
                    </a:lnTo>
                    <a:lnTo>
                      <a:pt x="2583" y="1067"/>
                    </a:lnTo>
                    <a:lnTo>
                      <a:pt x="2573" y="1053"/>
                    </a:lnTo>
                    <a:lnTo>
                      <a:pt x="2573" y="1053"/>
                    </a:lnTo>
                    <a:lnTo>
                      <a:pt x="2573" y="1053"/>
                    </a:lnTo>
                    <a:lnTo>
                      <a:pt x="2573" y="1049"/>
                    </a:lnTo>
                    <a:lnTo>
                      <a:pt x="2573" y="1041"/>
                    </a:lnTo>
                    <a:lnTo>
                      <a:pt x="2565" y="1031"/>
                    </a:lnTo>
                    <a:lnTo>
                      <a:pt x="2565" y="1031"/>
                    </a:lnTo>
                    <a:lnTo>
                      <a:pt x="2577" y="1012"/>
                    </a:lnTo>
                    <a:lnTo>
                      <a:pt x="2577" y="1012"/>
                    </a:lnTo>
                    <a:lnTo>
                      <a:pt x="2579" y="1010"/>
                    </a:lnTo>
                    <a:lnTo>
                      <a:pt x="2583" y="1008"/>
                    </a:lnTo>
                    <a:lnTo>
                      <a:pt x="2591" y="1008"/>
                    </a:lnTo>
                    <a:lnTo>
                      <a:pt x="2602" y="1012"/>
                    </a:lnTo>
                    <a:lnTo>
                      <a:pt x="2602" y="1012"/>
                    </a:lnTo>
                    <a:lnTo>
                      <a:pt x="2599" y="1002"/>
                    </a:lnTo>
                    <a:lnTo>
                      <a:pt x="2599" y="994"/>
                    </a:lnTo>
                    <a:lnTo>
                      <a:pt x="2602" y="988"/>
                    </a:lnTo>
                    <a:lnTo>
                      <a:pt x="2602" y="988"/>
                    </a:lnTo>
                    <a:lnTo>
                      <a:pt x="2614" y="972"/>
                    </a:lnTo>
                    <a:lnTo>
                      <a:pt x="2614" y="972"/>
                    </a:lnTo>
                    <a:lnTo>
                      <a:pt x="2614" y="970"/>
                    </a:lnTo>
                    <a:lnTo>
                      <a:pt x="2614" y="970"/>
                    </a:lnTo>
                    <a:lnTo>
                      <a:pt x="2616" y="968"/>
                    </a:lnTo>
                    <a:lnTo>
                      <a:pt x="2618" y="966"/>
                    </a:lnTo>
                    <a:lnTo>
                      <a:pt x="2618" y="966"/>
                    </a:lnTo>
                    <a:lnTo>
                      <a:pt x="2622" y="962"/>
                    </a:lnTo>
                    <a:lnTo>
                      <a:pt x="2624" y="956"/>
                    </a:lnTo>
                    <a:lnTo>
                      <a:pt x="2624" y="956"/>
                    </a:lnTo>
                    <a:lnTo>
                      <a:pt x="2626" y="952"/>
                    </a:lnTo>
                    <a:lnTo>
                      <a:pt x="2626" y="952"/>
                    </a:lnTo>
                    <a:lnTo>
                      <a:pt x="2628" y="954"/>
                    </a:lnTo>
                    <a:lnTo>
                      <a:pt x="2632" y="956"/>
                    </a:lnTo>
                    <a:lnTo>
                      <a:pt x="2632" y="956"/>
                    </a:lnTo>
                    <a:lnTo>
                      <a:pt x="2636" y="956"/>
                    </a:lnTo>
                    <a:lnTo>
                      <a:pt x="2640" y="954"/>
                    </a:lnTo>
                    <a:lnTo>
                      <a:pt x="2640" y="954"/>
                    </a:lnTo>
                    <a:lnTo>
                      <a:pt x="2644" y="954"/>
                    </a:lnTo>
                    <a:lnTo>
                      <a:pt x="2648" y="956"/>
                    </a:lnTo>
                    <a:lnTo>
                      <a:pt x="2648" y="956"/>
                    </a:lnTo>
                    <a:lnTo>
                      <a:pt x="2648" y="958"/>
                    </a:lnTo>
                    <a:lnTo>
                      <a:pt x="2650" y="958"/>
                    </a:lnTo>
                    <a:lnTo>
                      <a:pt x="2654" y="960"/>
                    </a:lnTo>
                    <a:lnTo>
                      <a:pt x="2654" y="960"/>
                    </a:lnTo>
                    <a:lnTo>
                      <a:pt x="2664" y="964"/>
                    </a:lnTo>
                    <a:lnTo>
                      <a:pt x="2664" y="964"/>
                    </a:lnTo>
                    <a:lnTo>
                      <a:pt x="2668" y="964"/>
                    </a:lnTo>
                    <a:lnTo>
                      <a:pt x="2672" y="962"/>
                    </a:lnTo>
                    <a:lnTo>
                      <a:pt x="2672" y="962"/>
                    </a:lnTo>
                    <a:lnTo>
                      <a:pt x="2672" y="960"/>
                    </a:lnTo>
                    <a:lnTo>
                      <a:pt x="2676" y="956"/>
                    </a:lnTo>
                    <a:lnTo>
                      <a:pt x="2676" y="956"/>
                    </a:lnTo>
                    <a:lnTo>
                      <a:pt x="2684" y="954"/>
                    </a:lnTo>
                    <a:lnTo>
                      <a:pt x="2684" y="954"/>
                    </a:lnTo>
                    <a:lnTo>
                      <a:pt x="2686" y="952"/>
                    </a:lnTo>
                    <a:lnTo>
                      <a:pt x="2690" y="950"/>
                    </a:lnTo>
                    <a:lnTo>
                      <a:pt x="2692" y="946"/>
                    </a:lnTo>
                    <a:lnTo>
                      <a:pt x="2692" y="946"/>
                    </a:lnTo>
                    <a:lnTo>
                      <a:pt x="2701" y="942"/>
                    </a:lnTo>
                    <a:lnTo>
                      <a:pt x="2701" y="942"/>
                    </a:lnTo>
                    <a:lnTo>
                      <a:pt x="2707" y="931"/>
                    </a:lnTo>
                    <a:lnTo>
                      <a:pt x="2707" y="931"/>
                    </a:lnTo>
                    <a:lnTo>
                      <a:pt x="2723" y="915"/>
                    </a:lnTo>
                    <a:lnTo>
                      <a:pt x="2723" y="915"/>
                    </a:lnTo>
                    <a:lnTo>
                      <a:pt x="2727" y="907"/>
                    </a:lnTo>
                    <a:lnTo>
                      <a:pt x="2729" y="903"/>
                    </a:lnTo>
                    <a:lnTo>
                      <a:pt x="2729" y="903"/>
                    </a:lnTo>
                    <a:lnTo>
                      <a:pt x="2729" y="899"/>
                    </a:lnTo>
                    <a:lnTo>
                      <a:pt x="2733" y="893"/>
                    </a:lnTo>
                    <a:lnTo>
                      <a:pt x="2733" y="893"/>
                    </a:lnTo>
                    <a:lnTo>
                      <a:pt x="2741" y="889"/>
                    </a:lnTo>
                    <a:lnTo>
                      <a:pt x="2741" y="889"/>
                    </a:lnTo>
                    <a:lnTo>
                      <a:pt x="2749" y="883"/>
                    </a:lnTo>
                    <a:lnTo>
                      <a:pt x="2755" y="877"/>
                    </a:lnTo>
                    <a:lnTo>
                      <a:pt x="2755" y="877"/>
                    </a:lnTo>
                    <a:lnTo>
                      <a:pt x="2755" y="875"/>
                    </a:lnTo>
                    <a:lnTo>
                      <a:pt x="2755" y="873"/>
                    </a:lnTo>
                    <a:lnTo>
                      <a:pt x="2755" y="871"/>
                    </a:lnTo>
                    <a:lnTo>
                      <a:pt x="2755" y="871"/>
                    </a:lnTo>
                    <a:lnTo>
                      <a:pt x="2755" y="871"/>
                    </a:lnTo>
                    <a:lnTo>
                      <a:pt x="2757" y="867"/>
                    </a:lnTo>
                    <a:lnTo>
                      <a:pt x="2763" y="861"/>
                    </a:lnTo>
                    <a:lnTo>
                      <a:pt x="2763" y="861"/>
                    </a:lnTo>
                    <a:lnTo>
                      <a:pt x="2771" y="851"/>
                    </a:lnTo>
                    <a:lnTo>
                      <a:pt x="2773" y="845"/>
                    </a:lnTo>
                    <a:lnTo>
                      <a:pt x="2773" y="845"/>
                    </a:lnTo>
                    <a:lnTo>
                      <a:pt x="2779" y="840"/>
                    </a:lnTo>
                    <a:lnTo>
                      <a:pt x="2779" y="840"/>
                    </a:lnTo>
                    <a:lnTo>
                      <a:pt x="2785" y="834"/>
                    </a:lnTo>
                    <a:lnTo>
                      <a:pt x="2785" y="834"/>
                    </a:lnTo>
                    <a:lnTo>
                      <a:pt x="2788" y="828"/>
                    </a:lnTo>
                    <a:lnTo>
                      <a:pt x="2788" y="824"/>
                    </a:lnTo>
                    <a:lnTo>
                      <a:pt x="2788" y="820"/>
                    </a:lnTo>
                    <a:lnTo>
                      <a:pt x="2788" y="820"/>
                    </a:lnTo>
                    <a:lnTo>
                      <a:pt x="2785" y="814"/>
                    </a:lnTo>
                    <a:lnTo>
                      <a:pt x="2785" y="808"/>
                    </a:lnTo>
                    <a:lnTo>
                      <a:pt x="2785" y="802"/>
                    </a:lnTo>
                    <a:lnTo>
                      <a:pt x="2785" y="802"/>
                    </a:lnTo>
                    <a:lnTo>
                      <a:pt x="2790" y="798"/>
                    </a:lnTo>
                    <a:lnTo>
                      <a:pt x="2790" y="794"/>
                    </a:lnTo>
                    <a:lnTo>
                      <a:pt x="2790" y="790"/>
                    </a:lnTo>
                    <a:lnTo>
                      <a:pt x="2790" y="790"/>
                    </a:lnTo>
                    <a:lnTo>
                      <a:pt x="2792" y="782"/>
                    </a:lnTo>
                    <a:lnTo>
                      <a:pt x="2794" y="776"/>
                    </a:lnTo>
                    <a:lnTo>
                      <a:pt x="2794" y="776"/>
                    </a:lnTo>
                    <a:lnTo>
                      <a:pt x="2796" y="768"/>
                    </a:lnTo>
                    <a:lnTo>
                      <a:pt x="2796" y="768"/>
                    </a:lnTo>
                    <a:lnTo>
                      <a:pt x="2800" y="764"/>
                    </a:lnTo>
                    <a:lnTo>
                      <a:pt x="2804" y="760"/>
                    </a:lnTo>
                    <a:lnTo>
                      <a:pt x="2804" y="754"/>
                    </a:lnTo>
                    <a:lnTo>
                      <a:pt x="2804" y="754"/>
                    </a:lnTo>
                    <a:lnTo>
                      <a:pt x="2802" y="748"/>
                    </a:lnTo>
                    <a:lnTo>
                      <a:pt x="2802" y="745"/>
                    </a:lnTo>
                    <a:lnTo>
                      <a:pt x="2802" y="745"/>
                    </a:lnTo>
                    <a:lnTo>
                      <a:pt x="2800" y="741"/>
                    </a:lnTo>
                    <a:lnTo>
                      <a:pt x="2802" y="735"/>
                    </a:lnTo>
                    <a:lnTo>
                      <a:pt x="2802" y="735"/>
                    </a:lnTo>
                    <a:lnTo>
                      <a:pt x="2802" y="729"/>
                    </a:lnTo>
                    <a:lnTo>
                      <a:pt x="2800" y="725"/>
                    </a:lnTo>
                    <a:lnTo>
                      <a:pt x="2800" y="725"/>
                    </a:lnTo>
                    <a:lnTo>
                      <a:pt x="2794" y="719"/>
                    </a:lnTo>
                    <a:lnTo>
                      <a:pt x="2794" y="719"/>
                    </a:lnTo>
                    <a:lnTo>
                      <a:pt x="2788" y="715"/>
                    </a:lnTo>
                    <a:lnTo>
                      <a:pt x="2781" y="709"/>
                    </a:lnTo>
                    <a:lnTo>
                      <a:pt x="2781" y="709"/>
                    </a:lnTo>
                    <a:lnTo>
                      <a:pt x="2775" y="703"/>
                    </a:lnTo>
                    <a:lnTo>
                      <a:pt x="2769" y="699"/>
                    </a:lnTo>
                    <a:lnTo>
                      <a:pt x="2769" y="699"/>
                    </a:lnTo>
                    <a:lnTo>
                      <a:pt x="2763" y="703"/>
                    </a:lnTo>
                    <a:lnTo>
                      <a:pt x="2759" y="707"/>
                    </a:lnTo>
                    <a:lnTo>
                      <a:pt x="2759" y="707"/>
                    </a:lnTo>
                    <a:lnTo>
                      <a:pt x="2755" y="713"/>
                    </a:lnTo>
                    <a:lnTo>
                      <a:pt x="2751" y="717"/>
                    </a:lnTo>
                    <a:lnTo>
                      <a:pt x="2751" y="717"/>
                    </a:lnTo>
                    <a:lnTo>
                      <a:pt x="2747" y="717"/>
                    </a:lnTo>
                    <a:lnTo>
                      <a:pt x="2743" y="717"/>
                    </a:lnTo>
                    <a:lnTo>
                      <a:pt x="2743" y="717"/>
                    </a:lnTo>
                    <a:lnTo>
                      <a:pt x="2735" y="711"/>
                    </a:lnTo>
                    <a:lnTo>
                      <a:pt x="2735" y="711"/>
                    </a:lnTo>
                    <a:lnTo>
                      <a:pt x="2729" y="711"/>
                    </a:lnTo>
                    <a:lnTo>
                      <a:pt x="2729" y="711"/>
                    </a:lnTo>
                    <a:lnTo>
                      <a:pt x="2723" y="713"/>
                    </a:lnTo>
                    <a:lnTo>
                      <a:pt x="2723" y="713"/>
                    </a:lnTo>
                    <a:lnTo>
                      <a:pt x="2721" y="711"/>
                    </a:lnTo>
                    <a:lnTo>
                      <a:pt x="2721" y="711"/>
                    </a:lnTo>
                    <a:lnTo>
                      <a:pt x="2719" y="709"/>
                    </a:lnTo>
                    <a:lnTo>
                      <a:pt x="2717" y="707"/>
                    </a:lnTo>
                    <a:lnTo>
                      <a:pt x="2719" y="705"/>
                    </a:lnTo>
                    <a:lnTo>
                      <a:pt x="2719" y="705"/>
                    </a:lnTo>
                    <a:lnTo>
                      <a:pt x="2723" y="699"/>
                    </a:lnTo>
                    <a:lnTo>
                      <a:pt x="2723" y="697"/>
                    </a:lnTo>
                    <a:lnTo>
                      <a:pt x="2723" y="697"/>
                    </a:lnTo>
                    <a:lnTo>
                      <a:pt x="2723" y="697"/>
                    </a:lnTo>
                    <a:lnTo>
                      <a:pt x="2713" y="697"/>
                    </a:lnTo>
                    <a:lnTo>
                      <a:pt x="2703" y="695"/>
                    </a:lnTo>
                    <a:lnTo>
                      <a:pt x="2703" y="695"/>
                    </a:lnTo>
                    <a:lnTo>
                      <a:pt x="2697" y="693"/>
                    </a:lnTo>
                    <a:lnTo>
                      <a:pt x="2695" y="693"/>
                    </a:lnTo>
                    <a:lnTo>
                      <a:pt x="2695" y="689"/>
                    </a:lnTo>
                    <a:lnTo>
                      <a:pt x="2695" y="689"/>
                    </a:lnTo>
                    <a:lnTo>
                      <a:pt x="2697" y="683"/>
                    </a:lnTo>
                    <a:lnTo>
                      <a:pt x="2701" y="679"/>
                    </a:lnTo>
                    <a:lnTo>
                      <a:pt x="2701" y="679"/>
                    </a:lnTo>
                    <a:lnTo>
                      <a:pt x="2709" y="677"/>
                    </a:lnTo>
                    <a:lnTo>
                      <a:pt x="2709" y="677"/>
                    </a:lnTo>
                    <a:lnTo>
                      <a:pt x="2713" y="673"/>
                    </a:lnTo>
                    <a:lnTo>
                      <a:pt x="2721" y="667"/>
                    </a:lnTo>
                    <a:lnTo>
                      <a:pt x="2721" y="667"/>
                    </a:lnTo>
                    <a:lnTo>
                      <a:pt x="2725" y="663"/>
                    </a:lnTo>
                    <a:lnTo>
                      <a:pt x="2727" y="659"/>
                    </a:lnTo>
                    <a:lnTo>
                      <a:pt x="2727" y="659"/>
                    </a:lnTo>
                    <a:lnTo>
                      <a:pt x="2731" y="652"/>
                    </a:lnTo>
                    <a:lnTo>
                      <a:pt x="2731" y="650"/>
                    </a:lnTo>
                    <a:lnTo>
                      <a:pt x="2733" y="650"/>
                    </a:lnTo>
                    <a:lnTo>
                      <a:pt x="2733" y="650"/>
                    </a:lnTo>
                    <a:lnTo>
                      <a:pt x="2737" y="652"/>
                    </a:lnTo>
                    <a:lnTo>
                      <a:pt x="2739" y="652"/>
                    </a:lnTo>
                    <a:lnTo>
                      <a:pt x="2739" y="652"/>
                    </a:lnTo>
                    <a:lnTo>
                      <a:pt x="2741" y="650"/>
                    </a:lnTo>
                    <a:lnTo>
                      <a:pt x="2745" y="648"/>
                    </a:lnTo>
                    <a:lnTo>
                      <a:pt x="2745" y="648"/>
                    </a:lnTo>
                    <a:lnTo>
                      <a:pt x="2751" y="638"/>
                    </a:lnTo>
                    <a:lnTo>
                      <a:pt x="2751" y="638"/>
                    </a:lnTo>
                    <a:lnTo>
                      <a:pt x="2753" y="636"/>
                    </a:lnTo>
                    <a:lnTo>
                      <a:pt x="2755" y="634"/>
                    </a:lnTo>
                    <a:lnTo>
                      <a:pt x="2755" y="634"/>
                    </a:lnTo>
                    <a:lnTo>
                      <a:pt x="2757" y="634"/>
                    </a:lnTo>
                    <a:lnTo>
                      <a:pt x="2761" y="632"/>
                    </a:lnTo>
                    <a:lnTo>
                      <a:pt x="2761" y="632"/>
                    </a:lnTo>
                    <a:lnTo>
                      <a:pt x="2767" y="624"/>
                    </a:lnTo>
                    <a:lnTo>
                      <a:pt x="2767" y="624"/>
                    </a:lnTo>
                    <a:lnTo>
                      <a:pt x="2769" y="622"/>
                    </a:lnTo>
                    <a:lnTo>
                      <a:pt x="2769" y="622"/>
                    </a:lnTo>
                    <a:lnTo>
                      <a:pt x="2771" y="622"/>
                    </a:lnTo>
                    <a:lnTo>
                      <a:pt x="2771" y="622"/>
                    </a:lnTo>
                    <a:lnTo>
                      <a:pt x="2773" y="622"/>
                    </a:lnTo>
                    <a:lnTo>
                      <a:pt x="2775" y="618"/>
                    </a:lnTo>
                    <a:lnTo>
                      <a:pt x="2775" y="618"/>
                    </a:lnTo>
                    <a:lnTo>
                      <a:pt x="2779" y="612"/>
                    </a:lnTo>
                    <a:lnTo>
                      <a:pt x="2779" y="610"/>
                    </a:lnTo>
                    <a:lnTo>
                      <a:pt x="2781" y="610"/>
                    </a:lnTo>
                    <a:lnTo>
                      <a:pt x="2781" y="610"/>
                    </a:lnTo>
                    <a:lnTo>
                      <a:pt x="2783" y="612"/>
                    </a:lnTo>
                    <a:lnTo>
                      <a:pt x="2788" y="612"/>
                    </a:lnTo>
                    <a:lnTo>
                      <a:pt x="2788" y="612"/>
                    </a:lnTo>
                    <a:lnTo>
                      <a:pt x="2792" y="608"/>
                    </a:lnTo>
                    <a:lnTo>
                      <a:pt x="2794" y="604"/>
                    </a:lnTo>
                    <a:lnTo>
                      <a:pt x="2794" y="604"/>
                    </a:lnTo>
                    <a:lnTo>
                      <a:pt x="2794" y="602"/>
                    </a:lnTo>
                    <a:lnTo>
                      <a:pt x="2796" y="598"/>
                    </a:lnTo>
                    <a:lnTo>
                      <a:pt x="2796" y="598"/>
                    </a:lnTo>
                    <a:lnTo>
                      <a:pt x="2800" y="594"/>
                    </a:lnTo>
                    <a:lnTo>
                      <a:pt x="2804" y="592"/>
                    </a:lnTo>
                    <a:lnTo>
                      <a:pt x="2804" y="592"/>
                    </a:lnTo>
                    <a:lnTo>
                      <a:pt x="2810" y="592"/>
                    </a:lnTo>
                    <a:lnTo>
                      <a:pt x="2812" y="590"/>
                    </a:lnTo>
                    <a:lnTo>
                      <a:pt x="2814" y="588"/>
                    </a:lnTo>
                    <a:lnTo>
                      <a:pt x="2814" y="588"/>
                    </a:lnTo>
                    <a:lnTo>
                      <a:pt x="2816" y="582"/>
                    </a:lnTo>
                    <a:lnTo>
                      <a:pt x="2822" y="578"/>
                    </a:lnTo>
                    <a:lnTo>
                      <a:pt x="2822" y="578"/>
                    </a:lnTo>
                    <a:lnTo>
                      <a:pt x="2834" y="572"/>
                    </a:lnTo>
                    <a:lnTo>
                      <a:pt x="2834" y="572"/>
                    </a:lnTo>
                    <a:lnTo>
                      <a:pt x="2838" y="570"/>
                    </a:lnTo>
                    <a:lnTo>
                      <a:pt x="2844" y="568"/>
                    </a:lnTo>
                    <a:lnTo>
                      <a:pt x="2844" y="568"/>
                    </a:lnTo>
                    <a:lnTo>
                      <a:pt x="2850" y="568"/>
                    </a:lnTo>
                    <a:lnTo>
                      <a:pt x="2858" y="568"/>
                    </a:lnTo>
                    <a:lnTo>
                      <a:pt x="2858" y="568"/>
                    </a:lnTo>
                    <a:lnTo>
                      <a:pt x="2862" y="570"/>
                    </a:lnTo>
                    <a:lnTo>
                      <a:pt x="2870" y="570"/>
                    </a:lnTo>
                    <a:lnTo>
                      <a:pt x="2870" y="570"/>
                    </a:lnTo>
                    <a:lnTo>
                      <a:pt x="2881" y="570"/>
                    </a:lnTo>
                    <a:lnTo>
                      <a:pt x="2883" y="570"/>
                    </a:lnTo>
                    <a:lnTo>
                      <a:pt x="2883" y="570"/>
                    </a:lnTo>
                    <a:lnTo>
                      <a:pt x="2885" y="574"/>
                    </a:lnTo>
                    <a:lnTo>
                      <a:pt x="2887" y="576"/>
                    </a:lnTo>
                    <a:lnTo>
                      <a:pt x="2887" y="576"/>
                    </a:lnTo>
                    <a:lnTo>
                      <a:pt x="2891" y="578"/>
                    </a:lnTo>
                    <a:lnTo>
                      <a:pt x="2891" y="578"/>
                    </a:lnTo>
                    <a:lnTo>
                      <a:pt x="2893" y="574"/>
                    </a:lnTo>
                    <a:lnTo>
                      <a:pt x="2895" y="572"/>
                    </a:lnTo>
                    <a:lnTo>
                      <a:pt x="2901" y="572"/>
                    </a:lnTo>
                    <a:lnTo>
                      <a:pt x="2901" y="572"/>
                    </a:lnTo>
                    <a:lnTo>
                      <a:pt x="2903" y="574"/>
                    </a:lnTo>
                    <a:lnTo>
                      <a:pt x="2911" y="576"/>
                    </a:lnTo>
                    <a:lnTo>
                      <a:pt x="2911" y="576"/>
                    </a:lnTo>
                    <a:lnTo>
                      <a:pt x="2915" y="576"/>
                    </a:lnTo>
                    <a:lnTo>
                      <a:pt x="2921" y="576"/>
                    </a:lnTo>
                    <a:lnTo>
                      <a:pt x="2921" y="576"/>
                    </a:lnTo>
                    <a:lnTo>
                      <a:pt x="2925" y="576"/>
                    </a:lnTo>
                    <a:lnTo>
                      <a:pt x="2929" y="572"/>
                    </a:lnTo>
                    <a:lnTo>
                      <a:pt x="2929" y="572"/>
                    </a:lnTo>
                    <a:lnTo>
                      <a:pt x="2931" y="572"/>
                    </a:lnTo>
                    <a:lnTo>
                      <a:pt x="2935" y="572"/>
                    </a:lnTo>
                    <a:lnTo>
                      <a:pt x="2941" y="572"/>
                    </a:lnTo>
                    <a:lnTo>
                      <a:pt x="2941" y="572"/>
                    </a:lnTo>
                    <a:lnTo>
                      <a:pt x="2951" y="564"/>
                    </a:lnTo>
                    <a:lnTo>
                      <a:pt x="2957" y="560"/>
                    </a:lnTo>
                    <a:lnTo>
                      <a:pt x="2957" y="560"/>
                    </a:lnTo>
                    <a:lnTo>
                      <a:pt x="2969" y="564"/>
                    </a:lnTo>
                    <a:lnTo>
                      <a:pt x="2969" y="564"/>
                    </a:lnTo>
                    <a:lnTo>
                      <a:pt x="2982" y="566"/>
                    </a:lnTo>
                    <a:lnTo>
                      <a:pt x="2988" y="570"/>
                    </a:lnTo>
                    <a:lnTo>
                      <a:pt x="2988" y="570"/>
                    </a:lnTo>
                    <a:lnTo>
                      <a:pt x="2990" y="572"/>
                    </a:lnTo>
                    <a:lnTo>
                      <a:pt x="2994" y="574"/>
                    </a:lnTo>
                    <a:lnTo>
                      <a:pt x="2996" y="576"/>
                    </a:lnTo>
                    <a:lnTo>
                      <a:pt x="2996" y="576"/>
                    </a:lnTo>
                    <a:lnTo>
                      <a:pt x="2994" y="576"/>
                    </a:lnTo>
                    <a:lnTo>
                      <a:pt x="2996" y="578"/>
                    </a:lnTo>
                    <a:lnTo>
                      <a:pt x="2996" y="578"/>
                    </a:lnTo>
                    <a:lnTo>
                      <a:pt x="3002" y="580"/>
                    </a:lnTo>
                    <a:lnTo>
                      <a:pt x="3008" y="582"/>
                    </a:lnTo>
                    <a:lnTo>
                      <a:pt x="3008" y="582"/>
                    </a:lnTo>
                    <a:lnTo>
                      <a:pt x="3012" y="580"/>
                    </a:lnTo>
                    <a:lnTo>
                      <a:pt x="3014" y="578"/>
                    </a:lnTo>
                    <a:lnTo>
                      <a:pt x="3014" y="578"/>
                    </a:lnTo>
                    <a:lnTo>
                      <a:pt x="3020" y="576"/>
                    </a:lnTo>
                    <a:lnTo>
                      <a:pt x="3026" y="576"/>
                    </a:lnTo>
                    <a:lnTo>
                      <a:pt x="3026" y="576"/>
                    </a:lnTo>
                    <a:lnTo>
                      <a:pt x="3030" y="576"/>
                    </a:lnTo>
                    <a:lnTo>
                      <a:pt x="3034" y="574"/>
                    </a:lnTo>
                    <a:lnTo>
                      <a:pt x="3034" y="574"/>
                    </a:lnTo>
                    <a:lnTo>
                      <a:pt x="3042" y="576"/>
                    </a:lnTo>
                    <a:lnTo>
                      <a:pt x="3044" y="576"/>
                    </a:lnTo>
                    <a:lnTo>
                      <a:pt x="3044" y="572"/>
                    </a:lnTo>
                    <a:lnTo>
                      <a:pt x="3044" y="572"/>
                    </a:lnTo>
                    <a:lnTo>
                      <a:pt x="3040" y="568"/>
                    </a:lnTo>
                    <a:lnTo>
                      <a:pt x="3038" y="564"/>
                    </a:lnTo>
                    <a:lnTo>
                      <a:pt x="3038" y="564"/>
                    </a:lnTo>
                    <a:lnTo>
                      <a:pt x="3040" y="557"/>
                    </a:lnTo>
                    <a:lnTo>
                      <a:pt x="3044" y="553"/>
                    </a:lnTo>
                    <a:lnTo>
                      <a:pt x="3044" y="553"/>
                    </a:lnTo>
                    <a:lnTo>
                      <a:pt x="3048" y="547"/>
                    </a:lnTo>
                    <a:lnTo>
                      <a:pt x="3052" y="541"/>
                    </a:lnTo>
                    <a:lnTo>
                      <a:pt x="3052" y="541"/>
                    </a:lnTo>
                    <a:lnTo>
                      <a:pt x="3058" y="539"/>
                    </a:lnTo>
                    <a:lnTo>
                      <a:pt x="3064" y="535"/>
                    </a:lnTo>
                    <a:lnTo>
                      <a:pt x="3064" y="535"/>
                    </a:lnTo>
                    <a:lnTo>
                      <a:pt x="3075" y="525"/>
                    </a:lnTo>
                    <a:lnTo>
                      <a:pt x="3075" y="525"/>
                    </a:lnTo>
                    <a:lnTo>
                      <a:pt x="3075" y="523"/>
                    </a:lnTo>
                    <a:lnTo>
                      <a:pt x="3077" y="519"/>
                    </a:lnTo>
                    <a:lnTo>
                      <a:pt x="3077" y="519"/>
                    </a:lnTo>
                    <a:lnTo>
                      <a:pt x="3083" y="507"/>
                    </a:lnTo>
                    <a:lnTo>
                      <a:pt x="3083" y="507"/>
                    </a:lnTo>
                    <a:lnTo>
                      <a:pt x="3091" y="507"/>
                    </a:lnTo>
                    <a:lnTo>
                      <a:pt x="3091" y="507"/>
                    </a:lnTo>
                    <a:lnTo>
                      <a:pt x="3103" y="507"/>
                    </a:lnTo>
                    <a:lnTo>
                      <a:pt x="3109" y="509"/>
                    </a:lnTo>
                    <a:lnTo>
                      <a:pt x="3113" y="507"/>
                    </a:lnTo>
                    <a:lnTo>
                      <a:pt x="3113" y="507"/>
                    </a:lnTo>
                    <a:lnTo>
                      <a:pt x="3115" y="505"/>
                    </a:lnTo>
                    <a:lnTo>
                      <a:pt x="3115" y="505"/>
                    </a:lnTo>
                    <a:lnTo>
                      <a:pt x="3121" y="501"/>
                    </a:lnTo>
                    <a:lnTo>
                      <a:pt x="3121" y="501"/>
                    </a:lnTo>
                    <a:lnTo>
                      <a:pt x="3123" y="501"/>
                    </a:lnTo>
                    <a:lnTo>
                      <a:pt x="3123" y="503"/>
                    </a:lnTo>
                    <a:lnTo>
                      <a:pt x="3123" y="503"/>
                    </a:lnTo>
                    <a:lnTo>
                      <a:pt x="3125" y="505"/>
                    </a:lnTo>
                    <a:lnTo>
                      <a:pt x="3125" y="505"/>
                    </a:lnTo>
                    <a:lnTo>
                      <a:pt x="3129" y="509"/>
                    </a:lnTo>
                    <a:lnTo>
                      <a:pt x="3133" y="509"/>
                    </a:lnTo>
                    <a:lnTo>
                      <a:pt x="3139" y="509"/>
                    </a:lnTo>
                    <a:lnTo>
                      <a:pt x="3139" y="509"/>
                    </a:lnTo>
                    <a:lnTo>
                      <a:pt x="3141" y="509"/>
                    </a:lnTo>
                    <a:lnTo>
                      <a:pt x="3141" y="511"/>
                    </a:lnTo>
                    <a:lnTo>
                      <a:pt x="3141" y="511"/>
                    </a:lnTo>
                    <a:lnTo>
                      <a:pt x="3141" y="513"/>
                    </a:lnTo>
                    <a:lnTo>
                      <a:pt x="3137" y="515"/>
                    </a:lnTo>
                    <a:lnTo>
                      <a:pt x="3137" y="515"/>
                    </a:lnTo>
                    <a:lnTo>
                      <a:pt x="3135" y="517"/>
                    </a:lnTo>
                    <a:lnTo>
                      <a:pt x="3133" y="519"/>
                    </a:lnTo>
                    <a:lnTo>
                      <a:pt x="3135" y="523"/>
                    </a:lnTo>
                    <a:lnTo>
                      <a:pt x="3135" y="523"/>
                    </a:lnTo>
                    <a:lnTo>
                      <a:pt x="3139" y="527"/>
                    </a:lnTo>
                    <a:lnTo>
                      <a:pt x="3141" y="529"/>
                    </a:lnTo>
                    <a:lnTo>
                      <a:pt x="3141" y="529"/>
                    </a:lnTo>
                    <a:lnTo>
                      <a:pt x="3139" y="535"/>
                    </a:lnTo>
                    <a:lnTo>
                      <a:pt x="3139" y="537"/>
                    </a:lnTo>
                    <a:lnTo>
                      <a:pt x="3139" y="537"/>
                    </a:lnTo>
                    <a:lnTo>
                      <a:pt x="3145" y="535"/>
                    </a:lnTo>
                    <a:lnTo>
                      <a:pt x="3145" y="535"/>
                    </a:lnTo>
                    <a:lnTo>
                      <a:pt x="3149" y="535"/>
                    </a:lnTo>
                    <a:lnTo>
                      <a:pt x="3151" y="531"/>
                    </a:lnTo>
                    <a:lnTo>
                      <a:pt x="3151" y="531"/>
                    </a:lnTo>
                    <a:lnTo>
                      <a:pt x="3153" y="527"/>
                    </a:lnTo>
                    <a:lnTo>
                      <a:pt x="3157" y="525"/>
                    </a:lnTo>
                    <a:lnTo>
                      <a:pt x="3157" y="525"/>
                    </a:lnTo>
                    <a:lnTo>
                      <a:pt x="3164" y="523"/>
                    </a:lnTo>
                    <a:lnTo>
                      <a:pt x="3164" y="523"/>
                    </a:lnTo>
                    <a:lnTo>
                      <a:pt x="3172" y="517"/>
                    </a:lnTo>
                    <a:lnTo>
                      <a:pt x="3172" y="517"/>
                    </a:lnTo>
                    <a:lnTo>
                      <a:pt x="3180" y="511"/>
                    </a:lnTo>
                    <a:lnTo>
                      <a:pt x="3180" y="511"/>
                    </a:lnTo>
                    <a:lnTo>
                      <a:pt x="3184" y="511"/>
                    </a:lnTo>
                    <a:lnTo>
                      <a:pt x="3190" y="509"/>
                    </a:lnTo>
                    <a:lnTo>
                      <a:pt x="3190" y="509"/>
                    </a:lnTo>
                    <a:lnTo>
                      <a:pt x="3192" y="499"/>
                    </a:lnTo>
                    <a:lnTo>
                      <a:pt x="3192" y="499"/>
                    </a:lnTo>
                    <a:lnTo>
                      <a:pt x="3194" y="493"/>
                    </a:lnTo>
                    <a:lnTo>
                      <a:pt x="3194" y="493"/>
                    </a:lnTo>
                    <a:lnTo>
                      <a:pt x="3196" y="485"/>
                    </a:lnTo>
                    <a:lnTo>
                      <a:pt x="3200" y="483"/>
                    </a:lnTo>
                    <a:lnTo>
                      <a:pt x="3200" y="483"/>
                    </a:lnTo>
                    <a:lnTo>
                      <a:pt x="3214" y="483"/>
                    </a:lnTo>
                    <a:lnTo>
                      <a:pt x="3214" y="483"/>
                    </a:lnTo>
                    <a:lnTo>
                      <a:pt x="3218" y="483"/>
                    </a:lnTo>
                    <a:lnTo>
                      <a:pt x="3220" y="481"/>
                    </a:lnTo>
                    <a:lnTo>
                      <a:pt x="3220" y="483"/>
                    </a:lnTo>
                    <a:lnTo>
                      <a:pt x="3220" y="483"/>
                    </a:lnTo>
                    <a:lnTo>
                      <a:pt x="3222" y="487"/>
                    </a:lnTo>
                    <a:lnTo>
                      <a:pt x="3224" y="487"/>
                    </a:lnTo>
                    <a:lnTo>
                      <a:pt x="3228" y="489"/>
                    </a:lnTo>
                    <a:lnTo>
                      <a:pt x="3228" y="489"/>
                    </a:lnTo>
                    <a:lnTo>
                      <a:pt x="3224" y="491"/>
                    </a:lnTo>
                    <a:lnTo>
                      <a:pt x="3220" y="493"/>
                    </a:lnTo>
                    <a:lnTo>
                      <a:pt x="3216" y="493"/>
                    </a:lnTo>
                    <a:lnTo>
                      <a:pt x="3216" y="493"/>
                    </a:lnTo>
                    <a:lnTo>
                      <a:pt x="3214" y="495"/>
                    </a:lnTo>
                    <a:lnTo>
                      <a:pt x="3214" y="495"/>
                    </a:lnTo>
                    <a:lnTo>
                      <a:pt x="3210" y="497"/>
                    </a:lnTo>
                    <a:lnTo>
                      <a:pt x="3210" y="497"/>
                    </a:lnTo>
                    <a:lnTo>
                      <a:pt x="3208" y="501"/>
                    </a:lnTo>
                    <a:lnTo>
                      <a:pt x="3208" y="503"/>
                    </a:lnTo>
                    <a:lnTo>
                      <a:pt x="3208" y="503"/>
                    </a:lnTo>
                    <a:lnTo>
                      <a:pt x="3208" y="507"/>
                    </a:lnTo>
                    <a:lnTo>
                      <a:pt x="3206" y="513"/>
                    </a:lnTo>
                    <a:lnTo>
                      <a:pt x="3206" y="513"/>
                    </a:lnTo>
                    <a:lnTo>
                      <a:pt x="3202" y="517"/>
                    </a:lnTo>
                    <a:lnTo>
                      <a:pt x="3202" y="521"/>
                    </a:lnTo>
                    <a:lnTo>
                      <a:pt x="3202" y="521"/>
                    </a:lnTo>
                    <a:lnTo>
                      <a:pt x="3204" y="523"/>
                    </a:lnTo>
                    <a:lnTo>
                      <a:pt x="3204" y="523"/>
                    </a:lnTo>
                    <a:lnTo>
                      <a:pt x="3204" y="525"/>
                    </a:lnTo>
                    <a:lnTo>
                      <a:pt x="3204" y="527"/>
                    </a:lnTo>
                    <a:lnTo>
                      <a:pt x="3204" y="527"/>
                    </a:lnTo>
                    <a:lnTo>
                      <a:pt x="3202" y="533"/>
                    </a:lnTo>
                    <a:lnTo>
                      <a:pt x="3200" y="533"/>
                    </a:lnTo>
                    <a:lnTo>
                      <a:pt x="3200" y="533"/>
                    </a:lnTo>
                    <a:lnTo>
                      <a:pt x="3196" y="533"/>
                    </a:lnTo>
                    <a:lnTo>
                      <a:pt x="3194" y="533"/>
                    </a:lnTo>
                    <a:lnTo>
                      <a:pt x="3192" y="535"/>
                    </a:lnTo>
                    <a:lnTo>
                      <a:pt x="3192" y="535"/>
                    </a:lnTo>
                    <a:lnTo>
                      <a:pt x="3184" y="541"/>
                    </a:lnTo>
                    <a:lnTo>
                      <a:pt x="3184" y="541"/>
                    </a:lnTo>
                    <a:lnTo>
                      <a:pt x="3178" y="543"/>
                    </a:lnTo>
                    <a:lnTo>
                      <a:pt x="3172" y="547"/>
                    </a:lnTo>
                    <a:lnTo>
                      <a:pt x="3172" y="547"/>
                    </a:lnTo>
                    <a:lnTo>
                      <a:pt x="3168" y="549"/>
                    </a:lnTo>
                    <a:lnTo>
                      <a:pt x="3162" y="555"/>
                    </a:lnTo>
                    <a:lnTo>
                      <a:pt x="3162" y="555"/>
                    </a:lnTo>
                    <a:lnTo>
                      <a:pt x="3153" y="566"/>
                    </a:lnTo>
                    <a:lnTo>
                      <a:pt x="3147" y="572"/>
                    </a:lnTo>
                    <a:lnTo>
                      <a:pt x="3147" y="572"/>
                    </a:lnTo>
                    <a:lnTo>
                      <a:pt x="3145" y="572"/>
                    </a:lnTo>
                    <a:lnTo>
                      <a:pt x="3139" y="574"/>
                    </a:lnTo>
                    <a:lnTo>
                      <a:pt x="3139" y="574"/>
                    </a:lnTo>
                    <a:lnTo>
                      <a:pt x="3133" y="580"/>
                    </a:lnTo>
                    <a:lnTo>
                      <a:pt x="3129" y="584"/>
                    </a:lnTo>
                    <a:lnTo>
                      <a:pt x="3129" y="584"/>
                    </a:lnTo>
                    <a:lnTo>
                      <a:pt x="3125" y="588"/>
                    </a:lnTo>
                    <a:lnTo>
                      <a:pt x="3121" y="592"/>
                    </a:lnTo>
                    <a:lnTo>
                      <a:pt x="3121" y="592"/>
                    </a:lnTo>
                    <a:lnTo>
                      <a:pt x="3119" y="596"/>
                    </a:lnTo>
                    <a:lnTo>
                      <a:pt x="3119" y="598"/>
                    </a:lnTo>
                    <a:lnTo>
                      <a:pt x="3117" y="600"/>
                    </a:lnTo>
                    <a:lnTo>
                      <a:pt x="3117" y="600"/>
                    </a:lnTo>
                    <a:lnTo>
                      <a:pt x="3109" y="606"/>
                    </a:lnTo>
                    <a:lnTo>
                      <a:pt x="3109" y="606"/>
                    </a:lnTo>
                    <a:lnTo>
                      <a:pt x="3099" y="610"/>
                    </a:lnTo>
                    <a:lnTo>
                      <a:pt x="3099" y="610"/>
                    </a:lnTo>
                    <a:lnTo>
                      <a:pt x="3095" y="612"/>
                    </a:lnTo>
                    <a:lnTo>
                      <a:pt x="3089" y="612"/>
                    </a:lnTo>
                    <a:lnTo>
                      <a:pt x="3089" y="612"/>
                    </a:lnTo>
                    <a:lnTo>
                      <a:pt x="3085" y="612"/>
                    </a:lnTo>
                    <a:lnTo>
                      <a:pt x="3079" y="610"/>
                    </a:lnTo>
                    <a:lnTo>
                      <a:pt x="3079" y="610"/>
                    </a:lnTo>
                    <a:lnTo>
                      <a:pt x="3077" y="614"/>
                    </a:lnTo>
                    <a:lnTo>
                      <a:pt x="3077" y="614"/>
                    </a:lnTo>
                    <a:lnTo>
                      <a:pt x="3079" y="616"/>
                    </a:lnTo>
                    <a:lnTo>
                      <a:pt x="3079" y="616"/>
                    </a:lnTo>
                    <a:lnTo>
                      <a:pt x="3083" y="618"/>
                    </a:lnTo>
                    <a:lnTo>
                      <a:pt x="3085" y="622"/>
                    </a:lnTo>
                    <a:lnTo>
                      <a:pt x="3085" y="622"/>
                    </a:lnTo>
                    <a:lnTo>
                      <a:pt x="3081" y="628"/>
                    </a:lnTo>
                    <a:lnTo>
                      <a:pt x="3081" y="628"/>
                    </a:lnTo>
                    <a:lnTo>
                      <a:pt x="3081" y="632"/>
                    </a:lnTo>
                    <a:lnTo>
                      <a:pt x="3077" y="634"/>
                    </a:lnTo>
                    <a:lnTo>
                      <a:pt x="3077" y="634"/>
                    </a:lnTo>
                    <a:lnTo>
                      <a:pt x="3069" y="638"/>
                    </a:lnTo>
                    <a:lnTo>
                      <a:pt x="3067" y="642"/>
                    </a:lnTo>
                    <a:lnTo>
                      <a:pt x="3067" y="642"/>
                    </a:lnTo>
                    <a:lnTo>
                      <a:pt x="3064" y="646"/>
                    </a:lnTo>
                    <a:lnTo>
                      <a:pt x="3064" y="646"/>
                    </a:lnTo>
                    <a:lnTo>
                      <a:pt x="3060" y="648"/>
                    </a:lnTo>
                    <a:lnTo>
                      <a:pt x="3060" y="652"/>
                    </a:lnTo>
                    <a:lnTo>
                      <a:pt x="3060" y="652"/>
                    </a:lnTo>
                    <a:lnTo>
                      <a:pt x="3058" y="659"/>
                    </a:lnTo>
                    <a:lnTo>
                      <a:pt x="3058" y="659"/>
                    </a:lnTo>
                    <a:lnTo>
                      <a:pt x="3060" y="665"/>
                    </a:lnTo>
                    <a:lnTo>
                      <a:pt x="3060" y="675"/>
                    </a:lnTo>
                    <a:lnTo>
                      <a:pt x="3060" y="675"/>
                    </a:lnTo>
                    <a:lnTo>
                      <a:pt x="3058" y="689"/>
                    </a:lnTo>
                    <a:lnTo>
                      <a:pt x="3058" y="689"/>
                    </a:lnTo>
                    <a:lnTo>
                      <a:pt x="3058" y="693"/>
                    </a:lnTo>
                    <a:lnTo>
                      <a:pt x="3058" y="697"/>
                    </a:lnTo>
                    <a:lnTo>
                      <a:pt x="3058" y="697"/>
                    </a:lnTo>
                    <a:lnTo>
                      <a:pt x="3062" y="701"/>
                    </a:lnTo>
                    <a:lnTo>
                      <a:pt x="3064" y="707"/>
                    </a:lnTo>
                    <a:lnTo>
                      <a:pt x="3064" y="707"/>
                    </a:lnTo>
                    <a:lnTo>
                      <a:pt x="3067" y="715"/>
                    </a:lnTo>
                    <a:lnTo>
                      <a:pt x="3069" y="721"/>
                    </a:lnTo>
                    <a:lnTo>
                      <a:pt x="3069" y="721"/>
                    </a:lnTo>
                    <a:lnTo>
                      <a:pt x="3069" y="725"/>
                    </a:lnTo>
                    <a:lnTo>
                      <a:pt x="3069" y="727"/>
                    </a:lnTo>
                    <a:lnTo>
                      <a:pt x="3069" y="727"/>
                    </a:lnTo>
                    <a:lnTo>
                      <a:pt x="3069" y="729"/>
                    </a:lnTo>
                    <a:lnTo>
                      <a:pt x="3069" y="729"/>
                    </a:lnTo>
                    <a:lnTo>
                      <a:pt x="3067" y="733"/>
                    </a:lnTo>
                    <a:lnTo>
                      <a:pt x="3069" y="733"/>
                    </a:lnTo>
                    <a:lnTo>
                      <a:pt x="3069" y="733"/>
                    </a:lnTo>
                    <a:lnTo>
                      <a:pt x="3071" y="735"/>
                    </a:lnTo>
                    <a:lnTo>
                      <a:pt x="3071" y="737"/>
                    </a:lnTo>
                    <a:lnTo>
                      <a:pt x="3071" y="737"/>
                    </a:lnTo>
                    <a:lnTo>
                      <a:pt x="3073" y="739"/>
                    </a:lnTo>
                    <a:lnTo>
                      <a:pt x="3073" y="741"/>
                    </a:lnTo>
                    <a:lnTo>
                      <a:pt x="3075" y="743"/>
                    </a:lnTo>
                    <a:lnTo>
                      <a:pt x="3075" y="745"/>
                    </a:lnTo>
                    <a:lnTo>
                      <a:pt x="3075" y="745"/>
                    </a:lnTo>
                    <a:lnTo>
                      <a:pt x="3077" y="750"/>
                    </a:lnTo>
                    <a:lnTo>
                      <a:pt x="3077" y="752"/>
                    </a:lnTo>
                    <a:lnTo>
                      <a:pt x="3077" y="752"/>
                    </a:lnTo>
                    <a:lnTo>
                      <a:pt x="3077" y="758"/>
                    </a:lnTo>
                    <a:lnTo>
                      <a:pt x="3077" y="758"/>
                    </a:lnTo>
                    <a:lnTo>
                      <a:pt x="3077" y="766"/>
                    </a:lnTo>
                    <a:lnTo>
                      <a:pt x="3077" y="766"/>
                    </a:lnTo>
                    <a:lnTo>
                      <a:pt x="3075" y="770"/>
                    </a:lnTo>
                    <a:lnTo>
                      <a:pt x="3075" y="774"/>
                    </a:lnTo>
                    <a:lnTo>
                      <a:pt x="3075" y="774"/>
                    </a:lnTo>
                    <a:lnTo>
                      <a:pt x="3081" y="778"/>
                    </a:lnTo>
                    <a:lnTo>
                      <a:pt x="3083" y="778"/>
                    </a:lnTo>
                    <a:lnTo>
                      <a:pt x="3083" y="778"/>
                    </a:lnTo>
                    <a:lnTo>
                      <a:pt x="3087" y="768"/>
                    </a:lnTo>
                    <a:lnTo>
                      <a:pt x="3087" y="768"/>
                    </a:lnTo>
                    <a:lnTo>
                      <a:pt x="3093" y="766"/>
                    </a:lnTo>
                    <a:lnTo>
                      <a:pt x="3093" y="766"/>
                    </a:lnTo>
                    <a:lnTo>
                      <a:pt x="3099" y="764"/>
                    </a:lnTo>
                    <a:lnTo>
                      <a:pt x="3099" y="764"/>
                    </a:lnTo>
                    <a:lnTo>
                      <a:pt x="3101" y="764"/>
                    </a:lnTo>
                    <a:lnTo>
                      <a:pt x="3103" y="764"/>
                    </a:lnTo>
                    <a:lnTo>
                      <a:pt x="3105" y="762"/>
                    </a:lnTo>
                    <a:lnTo>
                      <a:pt x="3105" y="762"/>
                    </a:lnTo>
                    <a:lnTo>
                      <a:pt x="3105" y="754"/>
                    </a:lnTo>
                    <a:lnTo>
                      <a:pt x="3105" y="748"/>
                    </a:lnTo>
                    <a:lnTo>
                      <a:pt x="3109" y="743"/>
                    </a:lnTo>
                    <a:lnTo>
                      <a:pt x="3109" y="743"/>
                    </a:lnTo>
                    <a:lnTo>
                      <a:pt x="3105" y="735"/>
                    </a:lnTo>
                    <a:lnTo>
                      <a:pt x="3105" y="731"/>
                    </a:lnTo>
                    <a:lnTo>
                      <a:pt x="3105" y="731"/>
                    </a:lnTo>
                    <a:lnTo>
                      <a:pt x="3113" y="729"/>
                    </a:lnTo>
                    <a:lnTo>
                      <a:pt x="3115" y="727"/>
                    </a:lnTo>
                    <a:lnTo>
                      <a:pt x="3115" y="727"/>
                    </a:lnTo>
                    <a:lnTo>
                      <a:pt x="3127" y="725"/>
                    </a:lnTo>
                    <a:lnTo>
                      <a:pt x="3127" y="725"/>
                    </a:lnTo>
                    <a:lnTo>
                      <a:pt x="3131" y="725"/>
                    </a:lnTo>
                    <a:lnTo>
                      <a:pt x="3133" y="723"/>
                    </a:lnTo>
                    <a:lnTo>
                      <a:pt x="3133" y="721"/>
                    </a:lnTo>
                    <a:lnTo>
                      <a:pt x="3133" y="721"/>
                    </a:lnTo>
                    <a:lnTo>
                      <a:pt x="3131" y="715"/>
                    </a:lnTo>
                    <a:lnTo>
                      <a:pt x="3131" y="715"/>
                    </a:lnTo>
                    <a:lnTo>
                      <a:pt x="3129" y="709"/>
                    </a:lnTo>
                    <a:lnTo>
                      <a:pt x="3131" y="705"/>
                    </a:lnTo>
                    <a:lnTo>
                      <a:pt x="3133" y="703"/>
                    </a:lnTo>
                    <a:lnTo>
                      <a:pt x="3133" y="703"/>
                    </a:lnTo>
                    <a:lnTo>
                      <a:pt x="3139" y="697"/>
                    </a:lnTo>
                    <a:lnTo>
                      <a:pt x="3139" y="697"/>
                    </a:lnTo>
                    <a:lnTo>
                      <a:pt x="3139" y="695"/>
                    </a:lnTo>
                    <a:lnTo>
                      <a:pt x="3137" y="695"/>
                    </a:lnTo>
                    <a:lnTo>
                      <a:pt x="3137" y="693"/>
                    </a:lnTo>
                    <a:lnTo>
                      <a:pt x="3137" y="693"/>
                    </a:lnTo>
                    <a:lnTo>
                      <a:pt x="3145" y="693"/>
                    </a:lnTo>
                    <a:lnTo>
                      <a:pt x="3145" y="693"/>
                    </a:lnTo>
                    <a:lnTo>
                      <a:pt x="3166" y="693"/>
                    </a:lnTo>
                    <a:lnTo>
                      <a:pt x="3166" y="693"/>
                    </a:lnTo>
                    <a:lnTo>
                      <a:pt x="3170" y="693"/>
                    </a:lnTo>
                    <a:lnTo>
                      <a:pt x="3170" y="691"/>
                    </a:lnTo>
                    <a:lnTo>
                      <a:pt x="3170" y="691"/>
                    </a:lnTo>
                    <a:lnTo>
                      <a:pt x="3172" y="689"/>
                    </a:lnTo>
                    <a:lnTo>
                      <a:pt x="3172" y="687"/>
                    </a:lnTo>
                    <a:lnTo>
                      <a:pt x="3172" y="685"/>
                    </a:lnTo>
                    <a:lnTo>
                      <a:pt x="3172" y="685"/>
                    </a:lnTo>
                    <a:lnTo>
                      <a:pt x="3168" y="681"/>
                    </a:lnTo>
                    <a:lnTo>
                      <a:pt x="3166" y="677"/>
                    </a:lnTo>
                    <a:lnTo>
                      <a:pt x="3166" y="677"/>
                    </a:lnTo>
                    <a:lnTo>
                      <a:pt x="3166" y="671"/>
                    </a:lnTo>
                    <a:lnTo>
                      <a:pt x="3166" y="671"/>
                    </a:lnTo>
                    <a:lnTo>
                      <a:pt x="3166" y="667"/>
                    </a:lnTo>
                    <a:lnTo>
                      <a:pt x="3168" y="661"/>
                    </a:lnTo>
                    <a:lnTo>
                      <a:pt x="3168" y="661"/>
                    </a:lnTo>
                    <a:lnTo>
                      <a:pt x="3172" y="655"/>
                    </a:lnTo>
                    <a:lnTo>
                      <a:pt x="3174" y="652"/>
                    </a:lnTo>
                    <a:lnTo>
                      <a:pt x="3176" y="650"/>
                    </a:lnTo>
                    <a:lnTo>
                      <a:pt x="3176" y="650"/>
                    </a:lnTo>
                    <a:lnTo>
                      <a:pt x="3180" y="650"/>
                    </a:lnTo>
                    <a:lnTo>
                      <a:pt x="3180" y="650"/>
                    </a:lnTo>
                    <a:lnTo>
                      <a:pt x="3182" y="652"/>
                    </a:lnTo>
                    <a:lnTo>
                      <a:pt x="3182" y="652"/>
                    </a:lnTo>
                    <a:lnTo>
                      <a:pt x="3182" y="652"/>
                    </a:lnTo>
                    <a:lnTo>
                      <a:pt x="3180" y="655"/>
                    </a:lnTo>
                    <a:lnTo>
                      <a:pt x="3182" y="655"/>
                    </a:lnTo>
                    <a:lnTo>
                      <a:pt x="3182" y="655"/>
                    </a:lnTo>
                    <a:lnTo>
                      <a:pt x="3188" y="659"/>
                    </a:lnTo>
                    <a:lnTo>
                      <a:pt x="3190" y="657"/>
                    </a:lnTo>
                    <a:lnTo>
                      <a:pt x="3190" y="657"/>
                    </a:lnTo>
                    <a:lnTo>
                      <a:pt x="3194" y="655"/>
                    </a:lnTo>
                    <a:lnTo>
                      <a:pt x="3194" y="652"/>
                    </a:lnTo>
                    <a:lnTo>
                      <a:pt x="3194" y="650"/>
                    </a:lnTo>
                    <a:lnTo>
                      <a:pt x="3194" y="650"/>
                    </a:lnTo>
                    <a:lnTo>
                      <a:pt x="3192" y="644"/>
                    </a:lnTo>
                    <a:lnTo>
                      <a:pt x="3190" y="642"/>
                    </a:lnTo>
                    <a:lnTo>
                      <a:pt x="3190" y="642"/>
                    </a:lnTo>
                    <a:lnTo>
                      <a:pt x="3186" y="642"/>
                    </a:lnTo>
                    <a:lnTo>
                      <a:pt x="3186" y="640"/>
                    </a:lnTo>
                    <a:lnTo>
                      <a:pt x="3186" y="640"/>
                    </a:lnTo>
                    <a:lnTo>
                      <a:pt x="3186" y="640"/>
                    </a:lnTo>
                    <a:lnTo>
                      <a:pt x="3186" y="634"/>
                    </a:lnTo>
                    <a:lnTo>
                      <a:pt x="3186" y="634"/>
                    </a:lnTo>
                    <a:lnTo>
                      <a:pt x="3184" y="626"/>
                    </a:lnTo>
                    <a:lnTo>
                      <a:pt x="3184" y="622"/>
                    </a:lnTo>
                    <a:lnTo>
                      <a:pt x="3186" y="620"/>
                    </a:lnTo>
                    <a:lnTo>
                      <a:pt x="3186" y="620"/>
                    </a:lnTo>
                    <a:lnTo>
                      <a:pt x="3192" y="620"/>
                    </a:lnTo>
                    <a:lnTo>
                      <a:pt x="3192" y="620"/>
                    </a:lnTo>
                    <a:lnTo>
                      <a:pt x="3192" y="614"/>
                    </a:lnTo>
                    <a:lnTo>
                      <a:pt x="3190" y="610"/>
                    </a:lnTo>
                    <a:lnTo>
                      <a:pt x="3190" y="610"/>
                    </a:lnTo>
                    <a:lnTo>
                      <a:pt x="3182" y="612"/>
                    </a:lnTo>
                    <a:lnTo>
                      <a:pt x="3182" y="612"/>
                    </a:lnTo>
                    <a:lnTo>
                      <a:pt x="3176" y="612"/>
                    </a:lnTo>
                    <a:lnTo>
                      <a:pt x="3172" y="612"/>
                    </a:lnTo>
                    <a:lnTo>
                      <a:pt x="3172" y="612"/>
                    </a:lnTo>
                    <a:lnTo>
                      <a:pt x="3170" y="612"/>
                    </a:lnTo>
                    <a:lnTo>
                      <a:pt x="3170" y="610"/>
                    </a:lnTo>
                    <a:lnTo>
                      <a:pt x="3170" y="608"/>
                    </a:lnTo>
                    <a:lnTo>
                      <a:pt x="3170" y="608"/>
                    </a:lnTo>
                    <a:lnTo>
                      <a:pt x="3168" y="604"/>
                    </a:lnTo>
                    <a:lnTo>
                      <a:pt x="3170" y="600"/>
                    </a:lnTo>
                    <a:lnTo>
                      <a:pt x="3170" y="600"/>
                    </a:lnTo>
                    <a:lnTo>
                      <a:pt x="3178" y="592"/>
                    </a:lnTo>
                    <a:lnTo>
                      <a:pt x="3186" y="584"/>
                    </a:lnTo>
                    <a:lnTo>
                      <a:pt x="3186" y="584"/>
                    </a:lnTo>
                    <a:lnTo>
                      <a:pt x="3190" y="578"/>
                    </a:lnTo>
                    <a:lnTo>
                      <a:pt x="3192" y="574"/>
                    </a:lnTo>
                    <a:lnTo>
                      <a:pt x="3192" y="574"/>
                    </a:lnTo>
                    <a:lnTo>
                      <a:pt x="3192" y="570"/>
                    </a:lnTo>
                    <a:lnTo>
                      <a:pt x="3192" y="566"/>
                    </a:lnTo>
                    <a:lnTo>
                      <a:pt x="3192" y="566"/>
                    </a:lnTo>
                    <a:lnTo>
                      <a:pt x="3196" y="560"/>
                    </a:lnTo>
                    <a:lnTo>
                      <a:pt x="3198" y="555"/>
                    </a:lnTo>
                    <a:lnTo>
                      <a:pt x="3198" y="555"/>
                    </a:lnTo>
                    <a:lnTo>
                      <a:pt x="3202" y="555"/>
                    </a:lnTo>
                    <a:lnTo>
                      <a:pt x="3204" y="553"/>
                    </a:lnTo>
                    <a:lnTo>
                      <a:pt x="3204" y="553"/>
                    </a:lnTo>
                    <a:lnTo>
                      <a:pt x="3208" y="553"/>
                    </a:lnTo>
                    <a:lnTo>
                      <a:pt x="3216" y="555"/>
                    </a:lnTo>
                    <a:lnTo>
                      <a:pt x="3216" y="555"/>
                    </a:lnTo>
                    <a:lnTo>
                      <a:pt x="3226" y="553"/>
                    </a:lnTo>
                    <a:lnTo>
                      <a:pt x="3232" y="551"/>
                    </a:lnTo>
                    <a:lnTo>
                      <a:pt x="3232" y="551"/>
                    </a:lnTo>
                    <a:lnTo>
                      <a:pt x="3236" y="545"/>
                    </a:lnTo>
                    <a:lnTo>
                      <a:pt x="3240" y="545"/>
                    </a:lnTo>
                    <a:lnTo>
                      <a:pt x="3240" y="545"/>
                    </a:lnTo>
                    <a:lnTo>
                      <a:pt x="3244" y="545"/>
                    </a:lnTo>
                    <a:lnTo>
                      <a:pt x="3248" y="545"/>
                    </a:lnTo>
                    <a:lnTo>
                      <a:pt x="3248" y="545"/>
                    </a:lnTo>
                    <a:lnTo>
                      <a:pt x="3248" y="545"/>
                    </a:lnTo>
                    <a:lnTo>
                      <a:pt x="3244" y="553"/>
                    </a:lnTo>
                    <a:lnTo>
                      <a:pt x="3244" y="553"/>
                    </a:lnTo>
                    <a:lnTo>
                      <a:pt x="3246" y="557"/>
                    </a:lnTo>
                    <a:lnTo>
                      <a:pt x="3248" y="560"/>
                    </a:lnTo>
                    <a:lnTo>
                      <a:pt x="3248" y="560"/>
                    </a:lnTo>
                    <a:lnTo>
                      <a:pt x="3248" y="560"/>
                    </a:lnTo>
                    <a:lnTo>
                      <a:pt x="3252" y="555"/>
                    </a:lnTo>
                    <a:lnTo>
                      <a:pt x="3255" y="553"/>
                    </a:lnTo>
                    <a:lnTo>
                      <a:pt x="3255" y="553"/>
                    </a:lnTo>
                    <a:lnTo>
                      <a:pt x="3259" y="547"/>
                    </a:lnTo>
                    <a:lnTo>
                      <a:pt x="3259" y="547"/>
                    </a:lnTo>
                    <a:lnTo>
                      <a:pt x="3261" y="545"/>
                    </a:lnTo>
                    <a:lnTo>
                      <a:pt x="3261" y="543"/>
                    </a:lnTo>
                    <a:lnTo>
                      <a:pt x="3265" y="543"/>
                    </a:lnTo>
                    <a:lnTo>
                      <a:pt x="3265" y="543"/>
                    </a:lnTo>
                    <a:lnTo>
                      <a:pt x="3271" y="543"/>
                    </a:lnTo>
                    <a:lnTo>
                      <a:pt x="3271" y="543"/>
                    </a:lnTo>
                    <a:lnTo>
                      <a:pt x="3287" y="539"/>
                    </a:lnTo>
                    <a:lnTo>
                      <a:pt x="3287" y="539"/>
                    </a:lnTo>
                    <a:lnTo>
                      <a:pt x="3299" y="539"/>
                    </a:lnTo>
                    <a:lnTo>
                      <a:pt x="3299" y="539"/>
                    </a:lnTo>
                    <a:lnTo>
                      <a:pt x="3303" y="541"/>
                    </a:lnTo>
                    <a:lnTo>
                      <a:pt x="3305" y="541"/>
                    </a:lnTo>
                    <a:lnTo>
                      <a:pt x="3307" y="541"/>
                    </a:lnTo>
                    <a:lnTo>
                      <a:pt x="3307" y="541"/>
                    </a:lnTo>
                    <a:lnTo>
                      <a:pt x="3309" y="547"/>
                    </a:lnTo>
                    <a:lnTo>
                      <a:pt x="3309" y="549"/>
                    </a:lnTo>
                    <a:lnTo>
                      <a:pt x="3309" y="549"/>
                    </a:lnTo>
                    <a:lnTo>
                      <a:pt x="3309" y="553"/>
                    </a:lnTo>
                    <a:lnTo>
                      <a:pt x="3311" y="555"/>
                    </a:lnTo>
                    <a:lnTo>
                      <a:pt x="3311" y="555"/>
                    </a:lnTo>
                    <a:lnTo>
                      <a:pt x="3315" y="555"/>
                    </a:lnTo>
                    <a:lnTo>
                      <a:pt x="3317" y="555"/>
                    </a:lnTo>
                    <a:lnTo>
                      <a:pt x="3317" y="555"/>
                    </a:lnTo>
                    <a:lnTo>
                      <a:pt x="3317" y="551"/>
                    </a:lnTo>
                    <a:lnTo>
                      <a:pt x="3319" y="549"/>
                    </a:lnTo>
                    <a:lnTo>
                      <a:pt x="3319" y="549"/>
                    </a:lnTo>
                    <a:lnTo>
                      <a:pt x="3323" y="545"/>
                    </a:lnTo>
                    <a:lnTo>
                      <a:pt x="3323" y="545"/>
                    </a:lnTo>
                    <a:lnTo>
                      <a:pt x="3333" y="541"/>
                    </a:lnTo>
                    <a:lnTo>
                      <a:pt x="3333" y="541"/>
                    </a:lnTo>
                    <a:lnTo>
                      <a:pt x="3345" y="533"/>
                    </a:lnTo>
                    <a:lnTo>
                      <a:pt x="3345" y="533"/>
                    </a:lnTo>
                    <a:lnTo>
                      <a:pt x="3350" y="529"/>
                    </a:lnTo>
                    <a:lnTo>
                      <a:pt x="3352" y="525"/>
                    </a:lnTo>
                    <a:lnTo>
                      <a:pt x="3354" y="523"/>
                    </a:lnTo>
                    <a:lnTo>
                      <a:pt x="3354" y="523"/>
                    </a:lnTo>
                    <a:lnTo>
                      <a:pt x="3356" y="523"/>
                    </a:lnTo>
                    <a:lnTo>
                      <a:pt x="3362" y="521"/>
                    </a:lnTo>
                    <a:lnTo>
                      <a:pt x="3362" y="521"/>
                    </a:lnTo>
                    <a:lnTo>
                      <a:pt x="3364" y="521"/>
                    </a:lnTo>
                    <a:lnTo>
                      <a:pt x="3364" y="521"/>
                    </a:lnTo>
                    <a:lnTo>
                      <a:pt x="3374" y="515"/>
                    </a:lnTo>
                    <a:lnTo>
                      <a:pt x="3374" y="515"/>
                    </a:lnTo>
                    <a:lnTo>
                      <a:pt x="3392" y="507"/>
                    </a:lnTo>
                    <a:lnTo>
                      <a:pt x="3396" y="505"/>
                    </a:lnTo>
                    <a:lnTo>
                      <a:pt x="3396" y="505"/>
                    </a:lnTo>
                    <a:lnTo>
                      <a:pt x="3404" y="501"/>
                    </a:lnTo>
                    <a:lnTo>
                      <a:pt x="3404" y="501"/>
                    </a:lnTo>
                    <a:lnTo>
                      <a:pt x="3412" y="497"/>
                    </a:lnTo>
                    <a:lnTo>
                      <a:pt x="3412" y="497"/>
                    </a:lnTo>
                    <a:lnTo>
                      <a:pt x="3418" y="497"/>
                    </a:lnTo>
                    <a:lnTo>
                      <a:pt x="3424" y="495"/>
                    </a:lnTo>
                    <a:lnTo>
                      <a:pt x="3424" y="495"/>
                    </a:lnTo>
                    <a:lnTo>
                      <a:pt x="3428" y="487"/>
                    </a:lnTo>
                    <a:lnTo>
                      <a:pt x="3428" y="487"/>
                    </a:lnTo>
                    <a:lnTo>
                      <a:pt x="3432" y="485"/>
                    </a:lnTo>
                    <a:lnTo>
                      <a:pt x="3438" y="483"/>
                    </a:lnTo>
                    <a:lnTo>
                      <a:pt x="3438" y="483"/>
                    </a:lnTo>
                    <a:lnTo>
                      <a:pt x="3445" y="483"/>
                    </a:lnTo>
                    <a:lnTo>
                      <a:pt x="3449" y="483"/>
                    </a:lnTo>
                    <a:lnTo>
                      <a:pt x="3453" y="483"/>
                    </a:lnTo>
                    <a:lnTo>
                      <a:pt x="3453" y="483"/>
                    </a:lnTo>
                    <a:lnTo>
                      <a:pt x="3459" y="487"/>
                    </a:lnTo>
                    <a:lnTo>
                      <a:pt x="3463" y="489"/>
                    </a:lnTo>
                    <a:lnTo>
                      <a:pt x="3463" y="489"/>
                    </a:lnTo>
                    <a:lnTo>
                      <a:pt x="3475" y="491"/>
                    </a:lnTo>
                    <a:lnTo>
                      <a:pt x="3475" y="491"/>
                    </a:lnTo>
                    <a:lnTo>
                      <a:pt x="3477" y="487"/>
                    </a:lnTo>
                    <a:lnTo>
                      <a:pt x="3477" y="481"/>
                    </a:lnTo>
                    <a:lnTo>
                      <a:pt x="3477" y="475"/>
                    </a:lnTo>
                    <a:lnTo>
                      <a:pt x="3475" y="473"/>
                    </a:lnTo>
                    <a:lnTo>
                      <a:pt x="3475" y="473"/>
                    </a:lnTo>
                    <a:lnTo>
                      <a:pt x="3463" y="465"/>
                    </a:lnTo>
                    <a:lnTo>
                      <a:pt x="3463" y="465"/>
                    </a:lnTo>
                    <a:lnTo>
                      <a:pt x="3459" y="465"/>
                    </a:lnTo>
                    <a:lnTo>
                      <a:pt x="3457" y="462"/>
                    </a:lnTo>
                    <a:lnTo>
                      <a:pt x="3457" y="460"/>
                    </a:lnTo>
                    <a:lnTo>
                      <a:pt x="3457" y="460"/>
                    </a:lnTo>
                    <a:lnTo>
                      <a:pt x="3459" y="456"/>
                    </a:lnTo>
                    <a:lnTo>
                      <a:pt x="3463" y="454"/>
                    </a:lnTo>
                    <a:lnTo>
                      <a:pt x="3463" y="454"/>
                    </a:lnTo>
                    <a:lnTo>
                      <a:pt x="3463" y="456"/>
                    </a:lnTo>
                    <a:lnTo>
                      <a:pt x="3463" y="452"/>
                    </a:lnTo>
                    <a:lnTo>
                      <a:pt x="3463" y="452"/>
                    </a:lnTo>
                    <a:lnTo>
                      <a:pt x="3461" y="442"/>
                    </a:lnTo>
                    <a:lnTo>
                      <a:pt x="3459" y="440"/>
                    </a:lnTo>
                    <a:lnTo>
                      <a:pt x="3457" y="438"/>
                    </a:lnTo>
                    <a:lnTo>
                      <a:pt x="3457" y="438"/>
                    </a:lnTo>
                    <a:lnTo>
                      <a:pt x="3449" y="438"/>
                    </a:lnTo>
                    <a:lnTo>
                      <a:pt x="3443" y="436"/>
                    </a:lnTo>
                    <a:lnTo>
                      <a:pt x="3443" y="436"/>
                    </a:lnTo>
                    <a:lnTo>
                      <a:pt x="3436" y="430"/>
                    </a:lnTo>
                    <a:lnTo>
                      <a:pt x="3432" y="428"/>
                    </a:lnTo>
                    <a:lnTo>
                      <a:pt x="3432" y="426"/>
                    </a:lnTo>
                    <a:lnTo>
                      <a:pt x="3432" y="426"/>
                    </a:lnTo>
                    <a:lnTo>
                      <a:pt x="3428" y="428"/>
                    </a:lnTo>
                    <a:lnTo>
                      <a:pt x="3424" y="428"/>
                    </a:lnTo>
                    <a:lnTo>
                      <a:pt x="3424" y="428"/>
                    </a:lnTo>
                    <a:lnTo>
                      <a:pt x="3420" y="424"/>
                    </a:lnTo>
                    <a:lnTo>
                      <a:pt x="3420" y="422"/>
                    </a:lnTo>
                    <a:lnTo>
                      <a:pt x="3422" y="420"/>
                    </a:lnTo>
                    <a:lnTo>
                      <a:pt x="3422" y="420"/>
                    </a:lnTo>
                    <a:lnTo>
                      <a:pt x="3424" y="418"/>
                    </a:lnTo>
                    <a:lnTo>
                      <a:pt x="3430" y="414"/>
                    </a:lnTo>
                    <a:lnTo>
                      <a:pt x="3430" y="414"/>
                    </a:lnTo>
                    <a:lnTo>
                      <a:pt x="3441" y="414"/>
                    </a:lnTo>
                    <a:lnTo>
                      <a:pt x="3443" y="414"/>
                    </a:lnTo>
                    <a:lnTo>
                      <a:pt x="3445" y="416"/>
                    </a:lnTo>
                    <a:lnTo>
                      <a:pt x="3445" y="416"/>
                    </a:lnTo>
                    <a:lnTo>
                      <a:pt x="3449" y="420"/>
                    </a:lnTo>
                    <a:lnTo>
                      <a:pt x="3453" y="422"/>
                    </a:lnTo>
                    <a:lnTo>
                      <a:pt x="3461" y="426"/>
                    </a:lnTo>
                    <a:lnTo>
                      <a:pt x="3461" y="426"/>
                    </a:lnTo>
                    <a:lnTo>
                      <a:pt x="3465" y="428"/>
                    </a:lnTo>
                    <a:lnTo>
                      <a:pt x="3473" y="426"/>
                    </a:lnTo>
                    <a:lnTo>
                      <a:pt x="3473" y="426"/>
                    </a:lnTo>
                    <a:lnTo>
                      <a:pt x="3481" y="422"/>
                    </a:lnTo>
                    <a:lnTo>
                      <a:pt x="3481" y="422"/>
                    </a:lnTo>
                    <a:lnTo>
                      <a:pt x="3491" y="416"/>
                    </a:lnTo>
                    <a:lnTo>
                      <a:pt x="3491" y="416"/>
                    </a:lnTo>
                    <a:lnTo>
                      <a:pt x="3497" y="412"/>
                    </a:lnTo>
                    <a:lnTo>
                      <a:pt x="3499" y="408"/>
                    </a:lnTo>
                    <a:lnTo>
                      <a:pt x="3499" y="408"/>
                    </a:lnTo>
                    <a:lnTo>
                      <a:pt x="3499" y="406"/>
                    </a:lnTo>
                    <a:lnTo>
                      <a:pt x="3497" y="404"/>
                    </a:lnTo>
                    <a:lnTo>
                      <a:pt x="3497" y="404"/>
                    </a:lnTo>
                    <a:lnTo>
                      <a:pt x="3497" y="402"/>
                    </a:lnTo>
                    <a:lnTo>
                      <a:pt x="3495" y="400"/>
                    </a:lnTo>
                    <a:lnTo>
                      <a:pt x="3495" y="400"/>
                    </a:lnTo>
                    <a:lnTo>
                      <a:pt x="3495" y="398"/>
                    </a:lnTo>
                    <a:lnTo>
                      <a:pt x="3495" y="394"/>
                    </a:lnTo>
                    <a:lnTo>
                      <a:pt x="3495" y="390"/>
                    </a:lnTo>
                    <a:lnTo>
                      <a:pt x="3495" y="390"/>
                    </a:lnTo>
                    <a:lnTo>
                      <a:pt x="3495" y="386"/>
                    </a:lnTo>
                    <a:lnTo>
                      <a:pt x="3499" y="382"/>
                    </a:lnTo>
                    <a:lnTo>
                      <a:pt x="3505" y="378"/>
                    </a:lnTo>
                    <a:lnTo>
                      <a:pt x="3505" y="378"/>
                    </a:lnTo>
                    <a:lnTo>
                      <a:pt x="3509" y="378"/>
                    </a:lnTo>
                    <a:lnTo>
                      <a:pt x="3513" y="378"/>
                    </a:lnTo>
                    <a:lnTo>
                      <a:pt x="3515" y="380"/>
                    </a:lnTo>
                    <a:lnTo>
                      <a:pt x="3515" y="380"/>
                    </a:lnTo>
                    <a:lnTo>
                      <a:pt x="3515" y="384"/>
                    </a:lnTo>
                    <a:lnTo>
                      <a:pt x="3517" y="386"/>
                    </a:lnTo>
                    <a:lnTo>
                      <a:pt x="3517" y="390"/>
                    </a:lnTo>
                    <a:lnTo>
                      <a:pt x="3517" y="390"/>
                    </a:lnTo>
                    <a:lnTo>
                      <a:pt x="3515" y="398"/>
                    </a:lnTo>
                    <a:lnTo>
                      <a:pt x="3515" y="398"/>
                    </a:lnTo>
                    <a:lnTo>
                      <a:pt x="3515" y="400"/>
                    </a:lnTo>
                    <a:lnTo>
                      <a:pt x="3517" y="400"/>
                    </a:lnTo>
                    <a:lnTo>
                      <a:pt x="3521" y="402"/>
                    </a:lnTo>
                    <a:lnTo>
                      <a:pt x="3521" y="402"/>
                    </a:lnTo>
                    <a:lnTo>
                      <a:pt x="3527" y="404"/>
                    </a:lnTo>
                    <a:lnTo>
                      <a:pt x="3534" y="402"/>
                    </a:lnTo>
                    <a:lnTo>
                      <a:pt x="3534" y="402"/>
                    </a:lnTo>
                    <a:lnTo>
                      <a:pt x="3546" y="402"/>
                    </a:lnTo>
                    <a:lnTo>
                      <a:pt x="3546" y="402"/>
                    </a:lnTo>
                    <a:lnTo>
                      <a:pt x="3552" y="402"/>
                    </a:lnTo>
                    <a:lnTo>
                      <a:pt x="3558" y="404"/>
                    </a:lnTo>
                    <a:lnTo>
                      <a:pt x="3558" y="404"/>
                    </a:lnTo>
                    <a:lnTo>
                      <a:pt x="3564" y="406"/>
                    </a:lnTo>
                    <a:lnTo>
                      <a:pt x="3566" y="406"/>
                    </a:lnTo>
                    <a:lnTo>
                      <a:pt x="3566" y="408"/>
                    </a:lnTo>
                    <a:lnTo>
                      <a:pt x="3566" y="408"/>
                    </a:lnTo>
                    <a:lnTo>
                      <a:pt x="3564" y="410"/>
                    </a:lnTo>
                    <a:lnTo>
                      <a:pt x="3566" y="414"/>
                    </a:lnTo>
                    <a:lnTo>
                      <a:pt x="3566" y="414"/>
                    </a:lnTo>
                    <a:lnTo>
                      <a:pt x="3566" y="418"/>
                    </a:lnTo>
                    <a:lnTo>
                      <a:pt x="3566" y="420"/>
                    </a:lnTo>
                    <a:lnTo>
                      <a:pt x="3570" y="422"/>
                    </a:lnTo>
                    <a:lnTo>
                      <a:pt x="3578" y="424"/>
                    </a:lnTo>
                    <a:lnTo>
                      <a:pt x="3578" y="424"/>
                    </a:lnTo>
                    <a:lnTo>
                      <a:pt x="3582" y="424"/>
                    </a:lnTo>
                    <a:lnTo>
                      <a:pt x="3584" y="424"/>
                    </a:lnTo>
                    <a:lnTo>
                      <a:pt x="3588" y="424"/>
                    </a:lnTo>
                    <a:lnTo>
                      <a:pt x="3588" y="424"/>
                    </a:lnTo>
                    <a:lnTo>
                      <a:pt x="3592" y="426"/>
                    </a:lnTo>
                    <a:lnTo>
                      <a:pt x="3594" y="426"/>
                    </a:lnTo>
                    <a:lnTo>
                      <a:pt x="3596" y="428"/>
                    </a:lnTo>
                    <a:lnTo>
                      <a:pt x="3596" y="428"/>
                    </a:lnTo>
                    <a:lnTo>
                      <a:pt x="3596" y="428"/>
                    </a:lnTo>
                    <a:lnTo>
                      <a:pt x="3598" y="430"/>
                    </a:lnTo>
                    <a:lnTo>
                      <a:pt x="3600" y="430"/>
                    </a:lnTo>
                    <a:lnTo>
                      <a:pt x="3602" y="432"/>
                    </a:lnTo>
                    <a:lnTo>
                      <a:pt x="3602" y="432"/>
                    </a:lnTo>
                    <a:lnTo>
                      <a:pt x="3602" y="436"/>
                    </a:lnTo>
                    <a:lnTo>
                      <a:pt x="3606" y="438"/>
                    </a:lnTo>
                    <a:lnTo>
                      <a:pt x="3606" y="438"/>
                    </a:lnTo>
                    <a:lnTo>
                      <a:pt x="3612" y="438"/>
                    </a:lnTo>
                    <a:lnTo>
                      <a:pt x="3616" y="438"/>
                    </a:lnTo>
                    <a:lnTo>
                      <a:pt x="3618" y="436"/>
                    </a:lnTo>
                    <a:lnTo>
                      <a:pt x="3618" y="434"/>
                    </a:lnTo>
                    <a:lnTo>
                      <a:pt x="3618" y="434"/>
                    </a:lnTo>
                    <a:lnTo>
                      <a:pt x="3618" y="432"/>
                    </a:lnTo>
                    <a:lnTo>
                      <a:pt x="3618" y="428"/>
                    </a:lnTo>
                    <a:lnTo>
                      <a:pt x="3618" y="428"/>
                    </a:lnTo>
                    <a:lnTo>
                      <a:pt x="3624" y="432"/>
                    </a:lnTo>
                    <a:lnTo>
                      <a:pt x="3627" y="432"/>
                    </a:lnTo>
                    <a:lnTo>
                      <a:pt x="3622" y="428"/>
                    </a:lnTo>
                    <a:lnTo>
                      <a:pt x="3622" y="428"/>
                    </a:lnTo>
                    <a:lnTo>
                      <a:pt x="3618" y="424"/>
                    </a:lnTo>
                    <a:lnTo>
                      <a:pt x="3616" y="420"/>
                    </a:lnTo>
                    <a:lnTo>
                      <a:pt x="3616" y="418"/>
                    </a:lnTo>
                    <a:lnTo>
                      <a:pt x="3616" y="418"/>
                    </a:lnTo>
                    <a:lnTo>
                      <a:pt x="3622" y="416"/>
                    </a:lnTo>
                    <a:lnTo>
                      <a:pt x="3622" y="416"/>
                    </a:lnTo>
                    <a:lnTo>
                      <a:pt x="3622" y="414"/>
                    </a:lnTo>
                    <a:lnTo>
                      <a:pt x="3622" y="410"/>
                    </a:lnTo>
                    <a:lnTo>
                      <a:pt x="3622" y="410"/>
                    </a:lnTo>
                    <a:lnTo>
                      <a:pt x="3620" y="406"/>
                    </a:lnTo>
                    <a:lnTo>
                      <a:pt x="3620" y="402"/>
                    </a:lnTo>
                    <a:lnTo>
                      <a:pt x="3620" y="402"/>
                    </a:lnTo>
                    <a:lnTo>
                      <a:pt x="3620" y="400"/>
                    </a:lnTo>
                    <a:lnTo>
                      <a:pt x="3624" y="400"/>
                    </a:lnTo>
                    <a:lnTo>
                      <a:pt x="3631" y="400"/>
                    </a:lnTo>
                    <a:lnTo>
                      <a:pt x="3631" y="400"/>
                    </a:lnTo>
                    <a:lnTo>
                      <a:pt x="3635" y="402"/>
                    </a:lnTo>
                    <a:lnTo>
                      <a:pt x="3639" y="402"/>
                    </a:lnTo>
                    <a:lnTo>
                      <a:pt x="3639" y="402"/>
                    </a:lnTo>
                    <a:lnTo>
                      <a:pt x="3653" y="400"/>
                    </a:lnTo>
                    <a:lnTo>
                      <a:pt x="3653" y="400"/>
                    </a:lnTo>
                    <a:lnTo>
                      <a:pt x="3655" y="398"/>
                    </a:lnTo>
                    <a:lnTo>
                      <a:pt x="3657" y="398"/>
                    </a:lnTo>
                    <a:lnTo>
                      <a:pt x="3659" y="396"/>
                    </a:lnTo>
                    <a:lnTo>
                      <a:pt x="3659" y="396"/>
                    </a:lnTo>
                    <a:lnTo>
                      <a:pt x="3661" y="390"/>
                    </a:lnTo>
                    <a:lnTo>
                      <a:pt x="3661" y="388"/>
                    </a:lnTo>
                    <a:lnTo>
                      <a:pt x="3665" y="388"/>
                    </a:lnTo>
                    <a:lnTo>
                      <a:pt x="3665" y="388"/>
                    </a:lnTo>
                    <a:lnTo>
                      <a:pt x="3673" y="392"/>
                    </a:lnTo>
                    <a:lnTo>
                      <a:pt x="3673" y="392"/>
                    </a:lnTo>
                    <a:lnTo>
                      <a:pt x="3673" y="390"/>
                    </a:lnTo>
                    <a:lnTo>
                      <a:pt x="3673" y="390"/>
                    </a:lnTo>
                    <a:close/>
                    <a:moveTo>
                      <a:pt x="802" y="574"/>
                    </a:moveTo>
                    <a:lnTo>
                      <a:pt x="802" y="574"/>
                    </a:lnTo>
                    <a:lnTo>
                      <a:pt x="802" y="574"/>
                    </a:lnTo>
                    <a:lnTo>
                      <a:pt x="802" y="574"/>
                    </a:lnTo>
                    <a:lnTo>
                      <a:pt x="802" y="574"/>
                    </a:lnTo>
                    <a:lnTo>
                      <a:pt x="802" y="574"/>
                    </a:lnTo>
                    <a:close/>
                    <a:moveTo>
                      <a:pt x="796" y="980"/>
                    </a:moveTo>
                    <a:lnTo>
                      <a:pt x="796" y="980"/>
                    </a:lnTo>
                    <a:lnTo>
                      <a:pt x="796" y="980"/>
                    </a:lnTo>
                    <a:lnTo>
                      <a:pt x="796" y="980"/>
                    </a:lnTo>
                    <a:lnTo>
                      <a:pt x="796" y="980"/>
                    </a:lnTo>
                    <a:lnTo>
                      <a:pt x="796" y="980"/>
                    </a:lnTo>
                    <a:close/>
                    <a:moveTo>
                      <a:pt x="808" y="909"/>
                    </a:moveTo>
                    <a:lnTo>
                      <a:pt x="808" y="909"/>
                    </a:lnTo>
                    <a:lnTo>
                      <a:pt x="806" y="907"/>
                    </a:lnTo>
                    <a:lnTo>
                      <a:pt x="806" y="907"/>
                    </a:lnTo>
                    <a:lnTo>
                      <a:pt x="808" y="909"/>
                    </a:lnTo>
                    <a:lnTo>
                      <a:pt x="808" y="909"/>
                    </a:lnTo>
                    <a:lnTo>
                      <a:pt x="810" y="909"/>
                    </a:lnTo>
                    <a:lnTo>
                      <a:pt x="810" y="909"/>
                    </a:lnTo>
                    <a:lnTo>
                      <a:pt x="808" y="909"/>
                    </a:lnTo>
                    <a:lnTo>
                      <a:pt x="808" y="909"/>
                    </a:lnTo>
                    <a:close/>
                    <a:moveTo>
                      <a:pt x="1023" y="948"/>
                    </a:moveTo>
                    <a:lnTo>
                      <a:pt x="1023" y="948"/>
                    </a:lnTo>
                    <a:lnTo>
                      <a:pt x="1027" y="950"/>
                    </a:lnTo>
                    <a:lnTo>
                      <a:pt x="1027" y="950"/>
                    </a:lnTo>
                    <a:lnTo>
                      <a:pt x="1023" y="948"/>
                    </a:lnTo>
                    <a:lnTo>
                      <a:pt x="1023" y="948"/>
                    </a:lnTo>
                    <a:close/>
                    <a:moveTo>
                      <a:pt x="891" y="1766"/>
                    </a:moveTo>
                    <a:lnTo>
                      <a:pt x="891" y="1766"/>
                    </a:lnTo>
                    <a:lnTo>
                      <a:pt x="901" y="1766"/>
                    </a:lnTo>
                    <a:lnTo>
                      <a:pt x="905" y="1766"/>
                    </a:lnTo>
                    <a:lnTo>
                      <a:pt x="907" y="1766"/>
                    </a:lnTo>
                    <a:lnTo>
                      <a:pt x="907" y="1766"/>
                    </a:lnTo>
                    <a:lnTo>
                      <a:pt x="909" y="1764"/>
                    </a:lnTo>
                    <a:lnTo>
                      <a:pt x="907" y="1766"/>
                    </a:lnTo>
                    <a:lnTo>
                      <a:pt x="907" y="1768"/>
                    </a:lnTo>
                    <a:lnTo>
                      <a:pt x="907" y="1768"/>
                    </a:lnTo>
                    <a:lnTo>
                      <a:pt x="909" y="1778"/>
                    </a:lnTo>
                    <a:lnTo>
                      <a:pt x="909" y="1778"/>
                    </a:lnTo>
                    <a:lnTo>
                      <a:pt x="907" y="1787"/>
                    </a:lnTo>
                    <a:lnTo>
                      <a:pt x="907" y="1787"/>
                    </a:lnTo>
                    <a:lnTo>
                      <a:pt x="903" y="1793"/>
                    </a:lnTo>
                    <a:lnTo>
                      <a:pt x="897" y="1799"/>
                    </a:lnTo>
                    <a:lnTo>
                      <a:pt x="897" y="1799"/>
                    </a:lnTo>
                    <a:lnTo>
                      <a:pt x="895" y="1799"/>
                    </a:lnTo>
                    <a:lnTo>
                      <a:pt x="895" y="1803"/>
                    </a:lnTo>
                    <a:lnTo>
                      <a:pt x="893" y="1809"/>
                    </a:lnTo>
                    <a:lnTo>
                      <a:pt x="893" y="1809"/>
                    </a:lnTo>
                    <a:lnTo>
                      <a:pt x="881" y="1815"/>
                    </a:lnTo>
                    <a:lnTo>
                      <a:pt x="881" y="1815"/>
                    </a:lnTo>
                    <a:lnTo>
                      <a:pt x="873" y="1817"/>
                    </a:lnTo>
                    <a:lnTo>
                      <a:pt x="867" y="1815"/>
                    </a:lnTo>
                    <a:lnTo>
                      <a:pt x="867" y="1815"/>
                    </a:lnTo>
                    <a:lnTo>
                      <a:pt x="865" y="1811"/>
                    </a:lnTo>
                    <a:lnTo>
                      <a:pt x="865" y="1805"/>
                    </a:lnTo>
                    <a:lnTo>
                      <a:pt x="865" y="1805"/>
                    </a:lnTo>
                    <a:lnTo>
                      <a:pt x="865" y="1801"/>
                    </a:lnTo>
                    <a:lnTo>
                      <a:pt x="867" y="1795"/>
                    </a:lnTo>
                    <a:lnTo>
                      <a:pt x="867" y="1795"/>
                    </a:lnTo>
                    <a:lnTo>
                      <a:pt x="867" y="1791"/>
                    </a:lnTo>
                    <a:lnTo>
                      <a:pt x="865" y="1791"/>
                    </a:lnTo>
                    <a:lnTo>
                      <a:pt x="873" y="1776"/>
                    </a:lnTo>
                    <a:lnTo>
                      <a:pt x="873" y="1776"/>
                    </a:lnTo>
                    <a:lnTo>
                      <a:pt x="879" y="1772"/>
                    </a:lnTo>
                    <a:lnTo>
                      <a:pt x="885" y="1768"/>
                    </a:lnTo>
                    <a:lnTo>
                      <a:pt x="891" y="1766"/>
                    </a:lnTo>
                    <a:lnTo>
                      <a:pt x="891" y="1766"/>
                    </a:lnTo>
                    <a:close/>
                    <a:moveTo>
                      <a:pt x="1243" y="1471"/>
                    </a:moveTo>
                    <a:lnTo>
                      <a:pt x="1243" y="1471"/>
                    </a:lnTo>
                    <a:lnTo>
                      <a:pt x="1243" y="1471"/>
                    </a:lnTo>
                    <a:lnTo>
                      <a:pt x="1243" y="1471"/>
                    </a:lnTo>
                    <a:lnTo>
                      <a:pt x="1243" y="1471"/>
                    </a:lnTo>
                    <a:lnTo>
                      <a:pt x="1243" y="1471"/>
                    </a:lnTo>
                    <a:close/>
                    <a:moveTo>
                      <a:pt x="1231" y="1348"/>
                    </a:moveTo>
                    <a:lnTo>
                      <a:pt x="1231" y="1348"/>
                    </a:lnTo>
                    <a:lnTo>
                      <a:pt x="1231" y="1348"/>
                    </a:lnTo>
                    <a:lnTo>
                      <a:pt x="1231" y="1348"/>
                    </a:lnTo>
                    <a:lnTo>
                      <a:pt x="1231" y="1348"/>
                    </a:lnTo>
                    <a:close/>
                    <a:moveTo>
                      <a:pt x="1271" y="1006"/>
                    </a:moveTo>
                    <a:lnTo>
                      <a:pt x="1271" y="1006"/>
                    </a:lnTo>
                    <a:lnTo>
                      <a:pt x="1269" y="1008"/>
                    </a:lnTo>
                    <a:lnTo>
                      <a:pt x="1265" y="1010"/>
                    </a:lnTo>
                    <a:lnTo>
                      <a:pt x="1265" y="1010"/>
                    </a:lnTo>
                    <a:lnTo>
                      <a:pt x="1263" y="1012"/>
                    </a:lnTo>
                    <a:lnTo>
                      <a:pt x="1261" y="1012"/>
                    </a:lnTo>
                    <a:lnTo>
                      <a:pt x="1259" y="1010"/>
                    </a:lnTo>
                    <a:lnTo>
                      <a:pt x="1259" y="1010"/>
                    </a:lnTo>
                    <a:lnTo>
                      <a:pt x="1255" y="1010"/>
                    </a:lnTo>
                    <a:lnTo>
                      <a:pt x="1253" y="1008"/>
                    </a:lnTo>
                    <a:lnTo>
                      <a:pt x="1253" y="1008"/>
                    </a:lnTo>
                    <a:lnTo>
                      <a:pt x="1247" y="1008"/>
                    </a:lnTo>
                    <a:lnTo>
                      <a:pt x="1239" y="1006"/>
                    </a:lnTo>
                    <a:lnTo>
                      <a:pt x="1239" y="1006"/>
                    </a:lnTo>
                    <a:lnTo>
                      <a:pt x="1237" y="1008"/>
                    </a:lnTo>
                    <a:lnTo>
                      <a:pt x="1237" y="1010"/>
                    </a:lnTo>
                    <a:lnTo>
                      <a:pt x="1237" y="1018"/>
                    </a:lnTo>
                    <a:lnTo>
                      <a:pt x="1237" y="1018"/>
                    </a:lnTo>
                    <a:lnTo>
                      <a:pt x="1237" y="1020"/>
                    </a:lnTo>
                    <a:lnTo>
                      <a:pt x="1239" y="1020"/>
                    </a:lnTo>
                    <a:lnTo>
                      <a:pt x="1245" y="1020"/>
                    </a:lnTo>
                    <a:lnTo>
                      <a:pt x="1245" y="1020"/>
                    </a:lnTo>
                    <a:lnTo>
                      <a:pt x="1249" y="1022"/>
                    </a:lnTo>
                    <a:lnTo>
                      <a:pt x="1253" y="1026"/>
                    </a:lnTo>
                    <a:lnTo>
                      <a:pt x="1253" y="1026"/>
                    </a:lnTo>
                    <a:lnTo>
                      <a:pt x="1253" y="1028"/>
                    </a:lnTo>
                    <a:lnTo>
                      <a:pt x="1251" y="1028"/>
                    </a:lnTo>
                    <a:lnTo>
                      <a:pt x="1251" y="1028"/>
                    </a:lnTo>
                    <a:lnTo>
                      <a:pt x="1251" y="1028"/>
                    </a:lnTo>
                    <a:lnTo>
                      <a:pt x="1249" y="1031"/>
                    </a:lnTo>
                    <a:lnTo>
                      <a:pt x="1247" y="1033"/>
                    </a:lnTo>
                    <a:lnTo>
                      <a:pt x="1249" y="1035"/>
                    </a:lnTo>
                    <a:lnTo>
                      <a:pt x="1249" y="1035"/>
                    </a:lnTo>
                    <a:lnTo>
                      <a:pt x="1251" y="1041"/>
                    </a:lnTo>
                    <a:lnTo>
                      <a:pt x="1257" y="1051"/>
                    </a:lnTo>
                    <a:lnTo>
                      <a:pt x="1257" y="1051"/>
                    </a:lnTo>
                    <a:lnTo>
                      <a:pt x="1257" y="1061"/>
                    </a:lnTo>
                    <a:lnTo>
                      <a:pt x="1257" y="1073"/>
                    </a:lnTo>
                    <a:lnTo>
                      <a:pt x="1257" y="1073"/>
                    </a:lnTo>
                    <a:lnTo>
                      <a:pt x="1257" y="1079"/>
                    </a:lnTo>
                    <a:lnTo>
                      <a:pt x="1257" y="1081"/>
                    </a:lnTo>
                    <a:lnTo>
                      <a:pt x="1257" y="1081"/>
                    </a:lnTo>
                    <a:lnTo>
                      <a:pt x="1261" y="1079"/>
                    </a:lnTo>
                    <a:lnTo>
                      <a:pt x="1261" y="1079"/>
                    </a:lnTo>
                    <a:lnTo>
                      <a:pt x="1257" y="1081"/>
                    </a:lnTo>
                    <a:lnTo>
                      <a:pt x="1257" y="1081"/>
                    </a:lnTo>
                    <a:lnTo>
                      <a:pt x="1253" y="1085"/>
                    </a:lnTo>
                    <a:lnTo>
                      <a:pt x="1247" y="1087"/>
                    </a:lnTo>
                    <a:lnTo>
                      <a:pt x="1247" y="1087"/>
                    </a:lnTo>
                    <a:lnTo>
                      <a:pt x="1235" y="1089"/>
                    </a:lnTo>
                    <a:lnTo>
                      <a:pt x="1235" y="1089"/>
                    </a:lnTo>
                    <a:lnTo>
                      <a:pt x="1233" y="1089"/>
                    </a:lnTo>
                    <a:lnTo>
                      <a:pt x="1227" y="1089"/>
                    </a:lnTo>
                    <a:lnTo>
                      <a:pt x="1227" y="1089"/>
                    </a:lnTo>
                    <a:lnTo>
                      <a:pt x="1217" y="1089"/>
                    </a:lnTo>
                    <a:lnTo>
                      <a:pt x="1209" y="1085"/>
                    </a:lnTo>
                    <a:lnTo>
                      <a:pt x="1209" y="1085"/>
                    </a:lnTo>
                    <a:lnTo>
                      <a:pt x="1201" y="1081"/>
                    </a:lnTo>
                    <a:lnTo>
                      <a:pt x="1196" y="1081"/>
                    </a:lnTo>
                    <a:lnTo>
                      <a:pt x="1196" y="1081"/>
                    </a:lnTo>
                    <a:lnTo>
                      <a:pt x="1194" y="1081"/>
                    </a:lnTo>
                    <a:lnTo>
                      <a:pt x="1188" y="1077"/>
                    </a:lnTo>
                    <a:lnTo>
                      <a:pt x="1188" y="1077"/>
                    </a:lnTo>
                    <a:lnTo>
                      <a:pt x="1178" y="1073"/>
                    </a:lnTo>
                    <a:lnTo>
                      <a:pt x="1178" y="1073"/>
                    </a:lnTo>
                    <a:lnTo>
                      <a:pt x="1174" y="1071"/>
                    </a:lnTo>
                    <a:lnTo>
                      <a:pt x="1170" y="1067"/>
                    </a:lnTo>
                    <a:lnTo>
                      <a:pt x="1170" y="1067"/>
                    </a:lnTo>
                    <a:lnTo>
                      <a:pt x="1164" y="1061"/>
                    </a:lnTo>
                    <a:lnTo>
                      <a:pt x="1164" y="1061"/>
                    </a:lnTo>
                    <a:lnTo>
                      <a:pt x="1168" y="1055"/>
                    </a:lnTo>
                    <a:lnTo>
                      <a:pt x="1168" y="1055"/>
                    </a:lnTo>
                    <a:lnTo>
                      <a:pt x="1166" y="1055"/>
                    </a:lnTo>
                    <a:lnTo>
                      <a:pt x="1166" y="1055"/>
                    </a:lnTo>
                    <a:lnTo>
                      <a:pt x="1166" y="1055"/>
                    </a:lnTo>
                    <a:lnTo>
                      <a:pt x="1166" y="1051"/>
                    </a:lnTo>
                    <a:lnTo>
                      <a:pt x="1166" y="1051"/>
                    </a:lnTo>
                    <a:lnTo>
                      <a:pt x="1168" y="1047"/>
                    </a:lnTo>
                    <a:lnTo>
                      <a:pt x="1170" y="1045"/>
                    </a:lnTo>
                    <a:lnTo>
                      <a:pt x="1170" y="1045"/>
                    </a:lnTo>
                    <a:lnTo>
                      <a:pt x="1172" y="1045"/>
                    </a:lnTo>
                    <a:lnTo>
                      <a:pt x="1172" y="1043"/>
                    </a:lnTo>
                    <a:lnTo>
                      <a:pt x="1172" y="1043"/>
                    </a:lnTo>
                    <a:lnTo>
                      <a:pt x="1172" y="1041"/>
                    </a:lnTo>
                    <a:lnTo>
                      <a:pt x="1172" y="1041"/>
                    </a:lnTo>
                    <a:lnTo>
                      <a:pt x="1172" y="1037"/>
                    </a:lnTo>
                    <a:lnTo>
                      <a:pt x="1174" y="1035"/>
                    </a:lnTo>
                    <a:lnTo>
                      <a:pt x="1176" y="1033"/>
                    </a:lnTo>
                    <a:lnTo>
                      <a:pt x="1176" y="1033"/>
                    </a:lnTo>
                    <a:lnTo>
                      <a:pt x="1180" y="1028"/>
                    </a:lnTo>
                    <a:lnTo>
                      <a:pt x="1180" y="1026"/>
                    </a:lnTo>
                    <a:lnTo>
                      <a:pt x="1180" y="1024"/>
                    </a:lnTo>
                    <a:lnTo>
                      <a:pt x="1180" y="1024"/>
                    </a:lnTo>
                    <a:lnTo>
                      <a:pt x="1178" y="1020"/>
                    </a:lnTo>
                    <a:lnTo>
                      <a:pt x="1180" y="1018"/>
                    </a:lnTo>
                    <a:lnTo>
                      <a:pt x="1184" y="1016"/>
                    </a:lnTo>
                    <a:lnTo>
                      <a:pt x="1184" y="1016"/>
                    </a:lnTo>
                    <a:lnTo>
                      <a:pt x="1186" y="1016"/>
                    </a:lnTo>
                    <a:lnTo>
                      <a:pt x="1186" y="1014"/>
                    </a:lnTo>
                    <a:lnTo>
                      <a:pt x="1186" y="1014"/>
                    </a:lnTo>
                    <a:lnTo>
                      <a:pt x="1184" y="1010"/>
                    </a:lnTo>
                    <a:lnTo>
                      <a:pt x="1178" y="1006"/>
                    </a:lnTo>
                    <a:lnTo>
                      <a:pt x="1178" y="1006"/>
                    </a:lnTo>
                    <a:lnTo>
                      <a:pt x="1176" y="1004"/>
                    </a:lnTo>
                    <a:lnTo>
                      <a:pt x="1174" y="1000"/>
                    </a:lnTo>
                    <a:lnTo>
                      <a:pt x="1174" y="1000"/>
                    </a:lnTo>
                    <a:lnTo>
                      <a:pt x="1168" y="992"/>
                    </a:lnTo>
                    <a:lnTo>
                      <a:pt x="1168" y="992"/>
                    </a:lnTo>
                    <a:lnTo>
                      <a:pt x="1166" y="988"/>
                    </a:lnTo>
                    <a:lnTo>
                      <a:pt x="1166" y="986"/>
                    </a:lnTo>
                    <a:lnTo>
                      <a:pt x="1160" y="980"/>
                    </a:lnTo>
                    <a:lnTo>
                      <a:pt x="1160" y="980"/>
                    </a:lnTo>
                    <a:lnTo>
                      <a:pt x="1158" y="976"/>
                    </a:lnTo>
                    <a:lnTo>
                      <a:pt x="1156" y="972"/>
                    </a:lnTo>
                    <a:lnTo>
                      <a:pt x="1156" y="972"/>
                    </a:lnTo>
                    <a:lnTo>
                      <a:pt x="1152" y="968"/>
                    </a:lnTo>
                    <a:lnTo>
                      <a:pt x="1150" y="966"/>
                    </a:lnTo>
                    <a:lnTo>
                      <a:pt x="1150" y="966"/>
                    </a:lnTo>
                    <a:lnTo>
                      <a:pt x="1148" y="962"/>
                    </a:lnTo>
                    <a:lnTo>
                      <a:pt x="1146" y="960"/>
                    </a:lnTo>
                    <a:lnTo>
                      <a:pt x="1146" y="958"/>
                    </a:lnTo>
                    <a:lnTo>
                      <a:pt x="1146" y="958"/>
                    </a:lnTo>
                    <a:lnTo>
                      <a:pt x="1144" y="954"/>
                    </a:lnTo>
                    <a:lnTo>
                      <a:pt x="1146" y="948"/>
                    </a:lnTo>
                    <a:lnTo>
                      <a:pt x="1146" y="948"/>
                    </a:lnTo>
                    <a:lnTo>
                      <a:pt x="1146" y="944"/>
                    </a:lnTo>
                    <a:lnTo>
                      <a:pt x="1146" y="944"/>
                    </a:lnTo>
                    <a:lnTo>
                      <a:pt x="1144" y="942"/>
                    </a:lnTo>
                    <a:lnTo>
                      <a:pt x="1144" y="942"/>
                    </a:lnTo>
                    <a:lnTo>
                      <a:pt x="1134" y="927"/>
                    </a:lnTo>
                    <a:lnTo>
                      <a:pt x="1134" y="927"/>
                    </a:lnTo>
                    <a:lnTo>
                      <a:pt x="1134" y="925"/>
                    </a:lnTo>
                    <a:lnTo>
                      <a:pt x="1134" y="921"/>
                    </a:lnTo>
                    <a:lnTo>
                      <a:pt x="1134" y="921"/>
                    </a:lnTo>
                    <a:lnTo>
                      <a:pt x="1138" y="915"/>
                    </a:lnTo>
                    <a:lnTo>
                      <a:pt x="1138" y="915"/>
                    </a:lnTo>
                    <a:lnTo>
                      <a:pt x="1140" y="913"/>
                    </a:lnTo>
                    <a:lnTo>
                      <a:pt x="1146" y="909"/>
                    </a:lnTo>
                    <a:lnTo>
                      <a:pt x="1146" y="909"/>
                    </a:lnTo>
                    <a:lnTo>
                      <a:pt x="1150" y="905"/>
                    </a:lnTo>
                    <a:lnTo>
                      <a:pt x="1150" y="903"/>
                    </a:lnTo>
                    <a:lnTo>
                      <a:pt x="1150" y="903"/>
                    </a:lnTo>
                    <a:lnTo>
                      <a:pt x="1154" y="903"/>
                    </a:lnTo>
                    <a:lnTo>
                      <a:pt x="1156" y="901"/>
                    </a:lnTo>
                    <a:lnTo>
                      <a:pt x="1160" y="899"/>
                    </a:lnTo>
                    <a:lnTo>
                      <a:pt x="1160" y="899"/>
                    </a:lnTo>
                    <a:lnTo>
                      <a:pt x="1160" y="901"/>
                    </a:lnTo>
                    <a:lnTo>
                      <a:pt x="1160" y="899"/>
                    </a:lnTo>
                    <a:lnTo>
                      <a:pt x="1166" y="895"/>
                    </a:lnTo>
                    <a:lnTo>
                      <a:pt x="1176" y="889"/>
                    </a:lnTo>
                    <a:lnTo>
                      <a:pt x="1176" y="889"/>
                    </a:lnTo>
                    <a:lnTo>
                      <a:pt x="1196" y="873"/>
                    </a:lnTo>
                    <a:lnTo>
                      <a:pt x="1207" y="871"/>
                    </a:lnTo>
                    <a:lnTo>
                      <a:pt x="1209" y="871"/>
                    </a:lnTo>
                    <a:lnTo>
                      <a:pt x="1209" y="871"/>
                    </a:lnTo>
                    <a:lnTo>
                      <a:pt x="1211" y="871"/>
                    </a:lnTo>
                    <a:lnTo>
                      <a:pt x="1217" y="871"/>
                    </a:lnTo>
                    <a:lnTo>
                      <a:pt x="1217" y="871"/>
                    </a:lnTo>
                    <a:lnTo>
                      <a:pt x="1231" y="869"/>
                    </a:lnTo>
                    <a:lnTo>
                      <a:pt x="1231" y="869"/>
                    </a:lnTo>
                    <a:lnTo>
                      <a:pt x="1245" y="873"/>
                    </a:lnTo>
                    <a:lnTo>
                      <a:pt x="1245" y="873"/>
                    </a:lnTo>
                    <a:lnTo>
                      <a:pt x="1247" y="879"/>
                    </a:lnTo>
                    <a:lnTo>
                      <a:pt x="1245" y="883"/>
                    </a:lnTo>
                    <a:lnTo>
                      <a:pt x="1245" y="889"/>
                    </a:lnTo>
                    <a:lnTo>
                      <a:pt x="1245" y="889"/>
                    </a:lnTo>
                    <a:lnTo>
                      <a:pt x="1247" y="899"/>
                    </a:lnTo>
                    <a:lnTo>
                      <a:pt x="1249" y="905"/>
                    </a:lnTo>
                    <a:lnTo>
                      <a:pt x="1249" y="905"/>
                    </a:lnTo>
                    <a:lnTo>
                      <a:pt x="1251" y="913"/>
                    </a:lnTo>
                    <a:lnTo>
                      <a:pt x="1251" y="915"/>
                    </a:lnTo>
                    <a:lnTo>
                      <a:pt x="1251" y="915"/>
                    </a:lnTo>
                    <a:lnTo>
                      <a:pt x="1245" y="915"/>
                    </a:lnTo>
                    <a:lnTo>
                      <a:pt x="1245" y="915"/>
                    </a:lnTo>
                    <a:lnTo>
                      <a:pt x="1229" y="909"/>
                    </a:lnTo>
                    <a:lnTo>
                      <a:pt x="1221" y="909"/>
                    </a:lnTo>
                    <a:lnTo>
                      <a:pt x="1217" y="911"/>
                    </a:lnTo>
                    <a:lnTo>
                      <a:pt x="1217" y="911"/>
                    </a:lnTo>
                    <a:lnTo>
                      <a:pt x="1209" y="917"/>
                    </a:lnTo>
                    <a:lnTo>
                      <a:pt x="1207" y="921"/>
                    </a:lnTo>
                    <a:lnTo>
                      <a:pt x="1207" y="921"/>
                    </a:lnTo>
                    <a:lnTo>
                      <a:pt x="1211" y="923"/>
                    </a:lnTo>
                    <a:lnTo>
                      <a:pt x="1211" y="923"/>
                    </a:lnTo>
                    <a:lnTo>
                      <a:pt x="1211" y="927"/>
                    </a:lnTo>
                    <a:lnTo>
                      <a:pt x="1211" y="927"/>
                    </a:lnTo>
                    <a:lnTo>
                      <a:pt x="1209" y="929"/>
                    </a:lnTo>
                    <a:lnTo>
                      <a:pt x="1205" y="931"/>
                    </a:lnTo>
                    <a:lnTo>
                      <a:pt x="1203" y="933"/>
                    </a:lnTo>
                    <a:lnTo>
                      <a:pt x="1201" y="933"/>
                    </a:lnTo>
                    <a:lnTo>
                      <a:pt x="1201" y="933"/>
                    </a:lnTo>
                    <a:lnTo>
                      <a:pt x="1205" y="938"/>
                    </a:lnTo>
                    <a:lnTo>
                      <a:pt x="1211" y="942"/>
                    </a:lnTo>
                    <a:lnTo>
                      <a:pt x="1211" y="942"/>
                    </a:lnTo>
                    <a:lnTo>
                      <a:pt x="1213" y="946"/>
                    </a:lnTo>
                    <a:lnTo>
                      <a:pt x="1217" y="946"/>
                    </a:lnTo>
                    <a:lnTo>
                      <a:pt x="1223" y="948"/>
                    </a:lnTo>
                    <a:lnTo>
                      <a:pt x="1225" y="952"/>
                    </a:lnTo>
                    <a:lnTo>
                      <a:pt x="1225" y="952"/>
                    </a:lnTo>
                    <a:lnTo>
                      <a:pt x="1235" y="968"/>
                    </a:lnTo>
                    <a:lnTo>
                      <a:pt x="1235" y="968"/>
                    </a:lnTo>
                    <a:lnTo>
                      <a:pt x="1233" y="970"/>
                    </a:lnTo>
                    <a:lnTo>
                      <a:pt x="1233" y="974"/>
                    </a:lnTo>
                    <a:lnTo>
                      <a:pt x="1233" y="974"/>
                    </a:lnTo>
                    <a:lnTo>
                      <a:pt x="1237" y="980"/>
                    </a:lnTo>
                    <a:lnTo>
                      <a:pt x="1259" y="986"/>
                    </a:lnTo>
                    <a:lnTo>
                      <a:pt x="1259" y="986"/>
                    </a:lnTo>
                    <a:lnTo>
                      <a:pt x="1261" y="994"/>
                    </a:lnTo>
                    <a:lnTo>
                      <a:pt x="1261" y="994"/>
                    </a:lnTo>
                    <a:lnTo>
                      <a:pt x="1265" y="996"/>
                    </a:lnTo>
                    <a:lnTo>
                      <a:pt x="1273" y="1000"/>
                    </a:lnTo>
                    <a:lnTo>
                      <a:pt x="1273" y="1000"/>
                    </a:lnTo>
                    <a:lnTo>
                      <a:pt x="1273" y="1004"/>
                    </a:lnTo>
                    <a:lnTo>
                      <a:pt x="1271" y="1006"/>
                    </a:lnTo>
                    <a:lnTo>
                      <a:pt x="1271" y="1006"/>
                    </a:lnTo>
                    <a:close/>
                    <a:moveTo>
                      <a:pt x="1890" y="804"/>
                    </a:moveTo>
                    <a:lnTo>
                      <a:pt x="1890" y="804"/>
                    </a:lnTo>
                    <a:lnTo>
                      <a:pt x="1888" y="806"/>
                    </a:lnTo>
                    <a:lnTo>
                      <a:pt x="1886" y="808"/>
                    </a:lnTo>
                    <a:lnTo>
                      <a:pt x="1886" y="808"/>
                    </a:lnTo>
                    <a:lnTo>
                      <a:pt x="1884" y="810"/>
                    </a:lnTo>
                    <a:lnTo>
                      <a:pt x="1880" y="814"/>
                    </a:lnTo>
                    <a:lnTo>
                      <a:pt x="1880" y="814"/>
                    </a:lnTo>
                    <a:lnTo>
                      <a:pt x="1876" y="814"/>
                    </a:lnTo>
                    <a:lnTo>
                      <a:pt x="1872" y="814"/>
                    </a:lnTo>
                    <a:lnTo>
                      <a:pt x="1872" y="814"/>
                    </a:lnTo>
                    <a:lnTo>
                      <a:pt x="1870" y="814"/>
                    </a:lnTo>
                    <a:lnTo>
                      <a:pt x="1870" y="816"/>
                    </a:lnTo>
                    <a:lnTo>
                      <a:pt x="1870" y="816"/>
                    </a:lnTo>
                    <a:lnTo>
                      <a:pt x="1868" y="816"/>
                    </a:lnTo>
                    <a:lnTo>
                      <a:pt x="1866" y="818"/>
                    </a:lnTo>
                    <a:lnTo>
                      <a:pt x="1866" y="818"/>
                    </a:lnTo>
                    <a:lnTo>
                      <a:pt x="1851" y="822"/>
                    </a:lnTo>
                    <a:lnTo>
                      <a:pt x="1851" y="822"/>
                    </a:lnTo>
                    <a:lnTo>
                      <a:pt x="1854" y="822"/>
                    </a:lnTo>
                    <a:lnTo>
                      <a:pt x="1858" y="826"/>
                    </a:lnTo>
                    <a:lnTo>
                      <a:pt x="1849" y="822"/>
                    </a:lnTo>
                    <a:lnTo>
                      <a:pt x="1849" y="822"/>
                    </a:lnTo>
                    <a:lnTo>
                      <a:pt x="1845" y="818"/>
                    </a:lnTo>
                    <a:lnTo>
                      <a:pt x="1841" y="816"/>
                    </a:lnTo>
                    <a:lnTo>
                      <a:pt x="1839" y="812"/>
                    </a:lnTo>
                    <a:lnTo>
                      <a:pt x="1839" y="812"/>
                    </a:lnTo>
                    <a:lnTo>
                      <a:pt x="1837" y="810"/>
                    </a:lnTo>
                    <a:lnTo>
                      <a:pt x="1833" y="810"/>
                    </a:lnTo>
                    <a:lnTo>
                      <a:pt x="1825" y="812"/>
                    </a:lnTo>
                    <a:lnTo>
                      <a:pt x="1825" y="812"/>
                    </a:lnTo>
                    <a:lnTo>
                      <a:pt x="1819" y="812"/>
                    </a:lnTo>
                    <a:lnTo>
                      <a:pt x="1815" y="812"/>
                    </a:lnTo>
                    <a:lnTo>
                      <a:pt x="1813" y="810"/>
                    </a:lnTo>
                    <a:lnTo>
                      <a:pt x="1813" y="810"/>
                    </a:lnTo>
                    <a:lnTo>
                      <a:pt x="1801" y="800"/>
                    </a:lnTo>
                    <a:lnTo>
                      <a:pt x="1789" y="792"/>
                    </a:lnTo>
                    <a:lnTo>
                      <a:pt x="1789" y="792"/>
                    </a:lnTo>
                    <a:lnTo>
                      <a:pt x="1787" y="786"/>
                    </a:lnTo>
                    <a:lnTo>
                      <a:pt x="1783" y="784"/>
                    </a:lnTo>
                    <a:lnTo>
                      <a:pt x="1779" y="782"/>
                    </a:lnTo>
                    <a:lnTo>
                      <a:pt x="1779" y="782"/>
                    </a:lnTo>
                    <a:lnTo>
                      <a:pt x="1765" y="782"/>
                    </a:lnTo>
                    <a:lnTo>
                      <a:pt x="1758" y="784"/>
                    </a:lnTo>
                    <a:lnTo>
                      <a:pt x="1758" y="784"/>
                    </a:lnTo>
                    <a:lnTo>
                      <a:pt x="1750" y="786"/>
                    </a:lnTo>
                    <a:lnTo>
                      <a:pt x="1744" y="786"/>
                    </a:lnTo>
                    <a:lnTo>
                      <a:pt x="1742" y="784"/>
                    </a:lnTo>
                    <a:lnTo>
                      <a:pt x="1742" y="784"/>
                    </a:lnTo>
                    <a:lnTo>
                      <a:pt x="1740" y="782"/>
                    </a:lnTo>
                    <a:lnTo>
                      <a:pt x="1738" y="778"/>
                    </a:lnTo>
                    <a:lnTo>
                      <a:pt x="1736" y="774"/>
                    </a:lnTo>
                    <a:lnTo>
                      <a:pt x="1734" y="772"/>
                    </a:lnTo>
                    <a:lnTo>
                      <a:pt x="1732" y="772"/>
                    </a:lnTo>
                    <a:lnTo>
                      <a:pt x="1732" y="772"/>
                    </a:lnTo>
                    <a:lnTo>
                      <a:pt x="1728" y="776"/>
                    </a:lnTo>
                    <a:lnTo>
                      <a:pt x="1726" y="778"/>
                    </a:lnTo>
                    <a:lnTo>
                      <a:pt x="1724" y="782"/>
                    </a:lnTo>
                    <a:lnTo>
                      <a:pt x="1724" y="782"/>
                    </a:lnTo>
                    <a:lnTo>
                      <a:pt x="1722" y="788"/>
                    </a:lnTo>
                    <a:lnTo>
                      <a:pt x="1720" y="790"/>
                    </a:lnTo>
                    <a:lnTo>
                      <a:pt x="1720" y="786"/>
                    </a:lnTo>
                    <a:lnTo>
                      <a:pt x="1720" y="786"/>
                    </a:lnTo>
                    <a:lnTo>
                      <a:pt x="1710" y="772"/>
                    </a:lnTo>
                    <a:lnTo>
                      <a:pt x="1692" y="748"/>
                    </a:lnTo>
                    <a:lnTo>
                      <a:pt x="1674" y="723"/>
                    </a:lnTo>
                    <a:lnTo>
                      <a:pt x="1665" y="715"/>
                    </a:lnTo>
                    <a:lnTo>
                      <a:pt x="1661" y="711"/>
                    </a:lnTo>
                    <a:lnTo>
                      <a:pt x="1661" y="711"/>
                    </a:lnTo>
                    <a:lnTo>
                      <a:pt x="1657" y="711"/>
                    </a:lnTo>
                    <a:lnTo>
                      <a:pt x="1657" y="709"/>
                    </a:lnTo>
                    <a:lnTo>
                      <a:pt x="1657" y="707"/>
                    </a:lnTo>
                    <a:lnTo>
                      <a:pt x="1659" y="705"/>
                    </a:lnTo>
                    <a:lnTo>
                      <a:pt x="1659" y="705"/>
                    </a:lnTo>
                    <a:lnTo>
                      <a:pt x="1659" y="697"/>
                    </a:lnTo>
                    <a:lnTo>
                      <a:pt x="1659" y="695"/>
                    </a:lnTo>
                    <a:lnTo>
                      <a:pt x="1659" y="695"/>
                    </a:lnTo>
                    <a:lnTo>
                      <a:pt x="1659" y="695"/>
                    </a:lnTo>
                    <a:lnTo>
                      <a:pt x="1649" y="699"/>
                    </a:lnTo>
                    <a:lnTo>
                      <a:pt x="1645" y="699"/>
                    </a:lnTo>
                    <a:lnTo>
                      <a:pt x="1643" y="703"/>
                    </a:lnTo>
                    <a:lnTo>
                      <a:pt x="1643" y="703"/>
                    </a:lnTo>
                    <a:lnTo>
                      <a:pt x="1635" y="709"/>
                    </a:lnTo>
                    <a:lnTo>
                      <a:pt x="1627" y="713"/>
                    </a:lnTo>
                    <a:lnTo>
                      <a:pt x="1627" y="713"/>
                    </a:lnTo>
                    <a:lnTo>
                      <a:pt x="1617" y="717"/>
                    </a:lnTo>
                    <a:lnTo>
                      <a:pt x="1613" y="719"/>
                    </a:lnTo>
                    <a:lnTo>
                      <a:pt x="1609" y="717"/>
                    </a:lnTo>
                    <a:lnTo>
                      <a:pt x="1609" y="717"/>
                    </a:lnTo>
                    <a:lnTo>
                      <a:pt x="1603" y="713"/>
                    </a:lnTo>
                    <a:lnTo>
                      <a:pt x="1601" y="711"/>
                    </a:lnTo>
                    <a:lnTo>
                      <a:pt x="1601" y="711"/>
                    </a:lnTo>
                    <a:lnTo>
                      <a:pt x="1593" y="709"/>
                    </a:lnTo>
                    <a:lnTo>
                      <a:pt x="1593" y="709"/>
                    </a:lnTo>
                    <a:lnTo>
                      <a:pt x="1585" y="707"/>
                    </a:lnTo>
                    <a:lnTo>
                      <a:pt x="1579" y="705"/>
                    </a:lnTo>
                    <a:lnTo>
                      <a:pt x="1579" y="705"/>
                    </a:lnTo>
                    <a:lnTo>
                      <a:pt x="1566" y="703"/>
                    </a:lnTo>
                    <a:lnTo>
                      <a:pt x="1566" y="703"/>
                    </a:lnTo>
                    <a:lnTo>
                      <a:pt x="1564" y="701"/>
                    </a:lnTo>
                    <a:lnTo>
                      <a:pt x="1564" y="697"/>
                    </a:lnTo>
                    <a:lnTo>
                      <a:pt x="1562" y="691"/>
                    </a:lnTo>
                    <a:lnTo>
                      <a:pt x="1562" y="691"/>
                    </a:lnTo>
                    <a:lnTo>
                      <a:pt x="1562" y="687"/>
                    </a:lnTo>
                    <a:lnTo>
                      <a:pt x="1560" y="683"/>
                    </a:lnTo>
                    <a:lnTo>
                      <a:pt x="1560" y="679"/>
                    </a:lnTo>
                    <a:lnTo>
                      <a:pt x="1552" y="677"/>
                    </a:lnTo>
                    <a:lnTo>
                      <a:pt x="1540" y="675"/>
                    </a:lnTo>
                    <a:lnTo>
                      <a:pt x="1554" y="677"/>
                    </a:lnTo>
                    <a:lnTo>
                      <a:pt x="1554" y="677"/>
                    </a:lnTo>
                    <a:lnTo>
                      <a:pt x="1560" y="659"/>
                    </a:lnTo>
                    <a:lnTo>
                      <a:pt x="1564" y="646"/>
                    </a:lnTo>
                    <a:lnTo>
                      <a:pt x="1564" y="646"/>
                    </a:lnTo>
                    <a:lnTo>
                      <a:pt x="1564" y="640"/>
                    </a:lnTo>
                    <a:lnTo>
                      <a:pt x="1562" y="632"/>
                    </a:lnTo>
                    <a:lnTo>
                      <a:pt x="1558" y="626"/>
                    </a:lnTo>
                    <a:lnTo>
                      <a:pt x="1554" y="622"/>
                    </a:lnTo>
                    <a:lnTo>
                      <a:pt x="1554" y="622"/>
                    </a:lnTo>
                    <a:lnTo>
                      <a:pt x="1552" y="620"/>
                    </a:lnTo>
                    <a:lnTo>
                      <a:pt x="1550" y="614"/>
                    </a:lnTo>
                    <a:lnTo>
                      <a:pt x="1548" y="604"/>
                    </a:lnTo>
                    <a:lnTo>
                      <a:pt x="1548" y="604"/>
                    </a:lnTo>
                    <a:lnTo>
                      <a:pt x="1552" y="596"/>
                    </a:lnTo>
                    <a:lnTo>
                      <a:pt x="1554" y="592"/>
                    </a:lnTo>
                    <a:lnTo>
                      <a:pt x="1556" y="592"/>
                    </a:lnTo>
                    <a:lnTo>
                      <a:pt x="1556" y="592"/>
                    </a:lnTo>
                    <a:lnTo>
                      <a:pt x="1564" y="596"/>
                    </a:lnTo>
                    <a:lnTo>
                      <a:pt x="1570" y="604"/>
                    </a:lnTo>
                    <a:lnTo>
                      <a:pt x="1570" y="604"/>
                    </a:lnTo>
                    <a:lnTo>
                      <a:pt x="1575" y="604"/>
                    </a:lnTo>
                    <a:lnTo>
                      <a:pt x="1579" y="606"/>
                    </a:lnTo>
                    <a:lnTo>
                      <a:pt x="1589" y="606"/>
                    </a:lnTo>
                    <a:lnTo>
                      <a:pt x="1589" y="606"/>
                    </a:lnTo>
                    <a:lnTo>
                      <a:pt x="1597" y="606"/>
                    </a:lnTo>
                    <a:lnTo>
                      <a:pt x="1605" y="606"/>
                    </a:lnTo>
                    <a:lnTo>
                      <a:pt x="1605" y="606"/>
                    </a:lnTo>
                    <a:lnTo>
                      <a:pt x="1625" y="600"/>
                    </a:lnTo>
                    <a:lnTo>
                      <a:pt x="1625" y="600"/>
                    </a:lnTo>
                    <a:lnTo>
                      <a:pt x="1633" y="594"/>
                    </a:lnTo>
                    <a:lnTo>
                      <a:pt x="1633" y="594"/>
                    </a:lnTo>
                    <a:lnTo>
                      <a:pt x="1637" y="590"/>
                    </a:lnTo>
                    <a:lnTo>
                      <a:pt x="1637" y="590"/>
                    </a:lnTo>
                    <a:lnTo>
                      <a:pt x="1637" y="604"/>
                    </a:lnTo>
                    <a:lnTo>
                      <a:pt x="1637" y="604"/>
                    </a:lnTo>
                    <a:lnTo>
                      <a:pt x="1637" y="610"/>
                    </a:lnTo>
                    <a:lnTo>
                      <a:pt x="1639" y="612"/>
                    </a:lnTo>
                    <a:lnTo>
                      <a:pt x="1641" y="614"/>
                    </a:lnTo>
                    <a:lnTo>
                      <a:pt x="1641" y="614"/>
                    </a:lnTo>
                    <a:lnTo>
                      <a:pt x="1645" y="620"/>
                    </a:lnTo>
                    <a:lnTo>
                      <a:pt x="1649" y="624"/>
                    </a:lnTo>
                    <a:lnTo>
                      <a:pt x="1649" y="624"/>
                    </a:lnTo>
                    <a:lnTo>
                      <a:pt x="1659" y="626"/>
                    </a:lnTo>
                    <a:lnTo>
                      <a:pt x="1665" y="626"/>
                    </a:lnTo>
                    <a:lnTo>
                      <a:pt x="1665" y="626"/>
                    </a:lnTo>
                    <a:lnTo>
                      <a:pt x="1672" y="626"/>
                    </a:lnTo>
                    <a:lnTo>
                      <a:pt x="1684" y="628"/>
                    </a:lnTo>
                    <a:lnTo>
                      <a:pt x="1684" y="628"/>
                    </a:lnTo>
                    <a:lnTo>
                      <a:pt x="1690" y="632"/>
                    </a:lnTo>
                    <a:lnTo>
                      <a:pt x="1698" y="634"/>
                    </a:lnTo>
                    <a:lnTo>
                      <a:pt x="1698" y="634"/>
                    </a:lnTo>
                    <a:lnTo>
                      <a:pt x="1704" y="634"/>
                    </a:lnTo>
                    <a:lnTo>
                      <a:pt x="1708" y="636"/>
                    </a:lnTo>
                    <a:lnTo>
                      <a:pt x="1708" y="636"/>
                    </a:lnTo>
                    <a:lnTo>
                      <a:pt x="1712" y="636"/>
                    </a:lnTo>
                    <a:lnTo>
                      <a:pt x="1720" y="640"/>
                    </a:lnTo>
                    <a:lnTo>
                      <a:pt x="1720" y="640"/>
                    </a:lnTo>
                    <a:lnTo>
                      <a:pt x="1722" y="644"/>
                    </a:lnTo>
                    <a:lnTo>
                      <a:pt x="1722" y="646"/>
                    </a:lnTo>
                    <a:lnTo>
                      <a:pt x="1720" y="646"/>
                    </a:lnTo>
                    <a:lnTo>
                      <a:pt x="1722" y="646"/>
                    </a:lnTo>
                    <a:lnTo>
                      <a:pt x="1722" y="646"/>
                    </a:lnTo>
                    <a:lnTo>
                      <a:pt x="1732" y="648"/>
                    </a:lnTo>
                    <a:lnTo>
                      <a:pt x="1740" y="648"/>
                    </a:lnTo>
                    <a:lnTo>
                      <a:pt x="1740" y="648"/>
                    </a:lnTo>
                    <a:lnTo>
                      <a:pt x="1750" y="650"/>
                    </a:lnTo>
                    <a:lnTo>
                      <a:pt x="1750" y="650"/>
                    </a:lnTo>
                    <a:lnTo>
                      <a:pt x="1756" y="652"/>
                    </a:lnTo>
                    <a:lnTo>
                      <a:pt x="1763" y="650"/>
                    </a:lnTo>
                    <a:lnTo>
                      <a:pt x="1763" y="650"/>
                    </a:lnTo>
                    <a:lnTo>
                      <a:pt x="1769" y="648"/>
                    </a:lnTo>
                    <a:lnTo>
                      <a:pt x="1773" y="648"/>
                    </a:lnTo>
                    <a:lnTo>
                      <a:pt x="1775" y="650"/>
                    </a:lnTo>
                    <a:lnTo>
                      <a:pt x="1777" y="652"/>
                    </a:lnTo>
                    <a:lnTo>
                      <a:pt x="1777" y="652"/>
                    </a:lnTo>
                    <a:lnTo>
                      <a:pt x="1779" y="665"/>
                    </a:lnTo>
                    <a:lnTo>
                      <a:pt x="1781" y="667"/>
                    </a:lnTo>
                    <a:lnTo>
                      <a:pt x="1783" y="667"/>
                    </a:lnTo>
                    <a:lnTo>
                      <a:pt x="1783" y="667"/>
                    </a:lnTo>
                    <a:lnTo>
                      <a:pt x="1789" y="663"/>
                    </a:lnTo>
                    <a:lnTo>
                      <a:pt x="1791" y="657"/>
                    </a:lnTo>
                    <a:lnTo>
                      <a:pt x="1795" y="655"/>
                    </a:lnTo>
                    <a:lnTo>
                      <a:pt x="1797" y="655"/>
                    </a:lnTo>
                    <a:lnTo>
                      <a:pt x="1797" y="655"/>
                    </a:lnTo>
                    <a:lnTo>
                      <a:pt x="1799" y="659"/>
                    </a:lnTo>
                    <a:lnTo>
                      <a:pt x="1803" y="663"/>
                    </a:lnTo>
                    <a:lnTo>
                      <a:pt x="1803" y="663"/>
                    </a:lnTo>
                    <a:lnTo>
                      <a:pt x="1805" y="667"/>
                    </a:lnTo>
                    <a:lnTo>
                      <a:pt x="1807" y="669"/>
                    </a:lnTo>
                    <a:lnTo>
                      <a:pt x="1807" y="671"/>
                    </a:lnTo>
                    <a:lnTo>
                      <a:pt x="1807" y="675"/>
                    </a:lnTo>
                    <a:lnTo>
                      <a:pt x="1807" y="675"/>
                    </a:lnTo>
                    <a:lnTo>
                      <a:pt x="1807" y="685"/>
                    </a:lnTo>
                    <a:lnTo>
                      <a:pt x="1807" y="689"/>
                    </a:lnTo>
                    <a:lnTo>
                      <a:pt x="1807" y="689"/>
                    </a:lnTo>
                    <a:lnTo>
                      <a:pt x="1811" y="695"/>
                    </a:lnTo>
                    <a:lnTo>
                      <a:pt x="1815" y="699"/>
                    </a:lnTo>
                    <a:lnTo>
                      <a:pt x="1821" y="701"/>
                    </a:lnTo>
                    <a:lnTo>
                      <a:pt x="1821" y="701"/>
                    </a:lnTo>
                    <a:lnTo>
                      <a:pt x="1829" y="711"/>
                    </a:lnTo>
                    <a:lnTo>
                      <a:pt x="1839" y="721"/>
                    </a:lnTo>
                    <a:lnTo>
                      <a:pt x="1839" y="721"/>
                    </a:lnTo>
                    <a:lnTo>
                      <a:pt x="1843" y="725"/>
                    </a:lnTo>
                    <a:lnTo>
                      <a:pt x="1845" y="727"/>
                    </a:lnTo>
                    <a:lnTo>
                      <a:pt x="1845" y="731"/>
                    </a:lnTo>
                    <a:lnTo>
                      <a:pt x="1845" y="731"/>
                    </a:lnTo>
                    <a:lnTo>
                      <a:pt x="1847" y="737"/>
                    </a:lnTo>
                    <a:lnTo>
                      <a:pt x="1849" y="739"/>
                    </a:lnTo>
                    <a:lnTo>
                      <a:pt x="1849" y="739"/>
                    </a:lnTo>
                    <a:lnTo>
                      <a:pt x="1851" y="743"/>
                    </a:lnTo>
                    <a:lnTo>
                      <a:pt x="1858" y="745"/>
                    </a:lnTo>
                    <a:lnTo>
                      <a:pt x="1858" y="745"/>
                    </a:lnTo>
                    <a:lnTo>
                      <a:pt x="1864" y="743"/>
                    </a:lnTo>
                    <a:lnTo>
                      <a:pt x="1866" y="743"/>
                    </a:lnTo>
                    <a:lnTo>
                      <a:pt x="1868" y="745"/>
                    </a:lnTo>
                    <a:lnTo>
                      <a:pt x="1868" y="745"/>
                    </a:lnTo>
                    <a:lnTo>
                      <a:pt x="1868" y="750"/>
                    </a:lnTo>
                    <a:lnTo>
                      <a:pt x="1866" y="752"/>
                    </a:lnTo>
                    <a:lnTo>
                      <a:pt x="1862" y="754"/>
                    </a:lnTo>
                    <a:lnTo>
                      <a:pt x="1862" y="754"/>
                    </a:lnTo>
                    <a:lnTo>
                      <a:pt x="1860" y="756"/>
                    </a:lnTo>
                    <a:lnTo>
                      <a:pt x="1862" y="760"/>
                    </a:lnTo>
                    <a:lnTo>
                      <a:pt x="1862" y="760"/>
                    </a:lnTo>
                    <a:lnTo>
                      <a:pt x="1864" y="766"/>
                    </a:lnTo>
                    <a:lnTo>
                      <a:pt x="1866" y="770"/>
                    </a:lnTo>
                    <a:lnTo>
                      <a:pt x="1866" y="770"/>
                    </a:lnTo>
                    <a:lnTo>
                      <a:pt x="1872" y="770"/>
                    </a:lnTo>
                    <a:lnTo>
                      <a:pt x="1874" y="768"/>
                    </a:lnTo>
                    <a:lnTo>
                      <a:pt x="1874" y="768"/>
                    </a:lnTo>
                    <a:lnTo>
                      <a:pt x="1876" y="766"/>
                    </a:lnTo>
                    <a:lnTo>
                      <a:pt x="1878" y="766"/>
                    </a:lnTo>
                    <a:lnTo>
                      <a:pt x="1878" y="766"/>
                    </a:lnTo>
                    <a:lnTo>
                      <a:pt x="1880" y="770"/>
                    </a:lnTo>
                    <a:lnTo>
                      <a:pt x="1880" y="774"/>
                    </a:lnTo>
                    <a:lnTo>
                      <a:pt x="1880" y="774"/>
                    </a:lnTo>
                    <a:lnTo>
                      <a:pt x="1888" y="782"/>
                    </a:lnTo>
                    <a:lnTo>
                      <a:pt x="1890" y="786"/>
                    </a:lnTo>
                    <a:lnTo>
                      <a:pt x="1890" y="786"/>
                    </a:lnTo>
                    <a:lnTo>
                      <a:pt x="1890" y="796"/>
                    </a:lnTo>
                    <a:lnTo>
                      <a:pt x="1890" y="796"/>
                    </a:lnTo>
                    <a:lnTo>
                      <a:pt x="1890" y="800"/>
                    </a:lnTo>
                    <a:lnTo>
                      <a:pt x="1892" y="802"/>
                    </a:lnTo>
                    <a:lnTo>
                      <a:pt x="1898" y="802"/>
                    </a:lnTo>
                    <a:lnTo>
                      <a:pt x="1890" y="804"/>
                    </a:lnTo>
                    <a:close/>
                    <a:moveTo>
                      <a:pt x="2591" y="974"/>
                    </a:moveTo>
                    <a:lnTo>
                      <a:pt x="2591" y="974"/>
                    </a:lnTo>
                    <a:lnTo>
                      <a:pt x="2591" y="974"/>
                    </a:lnTo>
                    <a:lnTo>
                      <a:pt x="2591" y="974"/>
                    </a:lnTo>
                    <a:lnTo>
                      <a:pt x="2591" y="97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425"/>
              <p:cNvSpPr>
                <a:spLocks/>
              </p:cNvSpPr>
              <p:nvPr/>
            </p:nvSpPr>
            <p:spPr bwMode="auto">
              <a:xfrm>
                <a:off x="4092" y="924"/>
                <a:ext cx="4" cy="4"/>
              </a:xfrm>
              <a:custGeom>
                <a:avLst/>
                <a:gdLst/>
                <a:ahLst/>
                <a:cxnLst>
                  <a:cxn ang="0">
                    <a:pos x="4" y="2"/>
                  </a:cxn>
                  <a:cxn ang="0">
                    <a:pos x="4" y="2"/>
                  </a:cxn>
                  <a:cxn ang="0">
                    <a:pos x="0" y="0"/>
                  </a:cxn>
                  <a:cxn ang="0">
                    <a:pos x="0" y="2"/>
                  </a:cxn>
                  <a:cxn ang="0">
                    <a:pos x="2" y="4"/>
                  </a:cxn>
                  <a:cxn ang="0">
                    <a:pos x="2" y="4"/>
                  </a:cxn>
                  <a:cxn ang="0">
                    <a:pos x="4" y="2"/>
                  </a:cxn>
                  <a:cxn ang="0">
                    <a:pos x="4" y="2"/>
                  </a:cxn>
                </a:cxnLst>
                <a:rect l="0" t="0" r="r" b="b"/>
                <a:pathLst>
                  <a:path w="4" h="4">
                    <a:moveTo>
                      <a:pt x="4" y="2"/>
                    </a:moveTo>
                    <a:lnTo>
                      <a:pt x="4" y="2"/>
                    </a:lnTo>
                    <a:lnTo>
                      <a:pt x="0" y="0"/>
                    </a:lnTo>
                    <a:lnTo>
                      <a:pt x="0" y="2"/>
                    </a:lnTo>
                    <a:lnTo>
                      <a:pt x="2" y="4"/>
                    </a:lnTo>
                    <a:lnTo>
                      <a:pt x="2" y="4"/>
                    </a:lnTo>
                    <a:lnTo>
                      <a:pt x="4" y="2"/>
                    </a:lnTo>
                    <a:lnTo>
                      <a:pt x="4"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426"/>
              <p:cNvSpPr>
                <a:spLocks/>
              </p:cNvSpPr>
              <p:nvPr/>
            </p:nvSpPr>
            <p:spPr bwMode="auto">
              <a:xfrm>
                <a:off x="5631" y="1332"/>
                <a:ext cx="1" cy="2"/>
              </a:xfrm>
              <a:custGeom>
                <a:avLst/>
                <a:gdLst/>
                <a:ahLst/>
                <a:cxnLst>
                  <a:cxn ang="0">
                    <a:pos x="0" y="0"/>
                  </a:cxn>
                  <a:cxn ang="0">
                    <a:pos x="0" y="0"/>
                  </a:cxn>
                  <a:cxn ang="0">
                    <a:pos x="0" y="2"/>
                  </a:cxn>
                  <a:cxn ang="0">
                    <a:pos x="0" y="0"/>
                  </a:cxn>
                  <a:cxn ang="0">
                    <a:pos x="0" y="0"/>
                  </a:cxn>
                </a:cxnLst>
                <a:rect l="0" t="0" r="r" b="b"/>
                <a:pathLst>
                  <a:path h="2">
                    <a:moveTo>
                      <a:pt x="0" y="0"/>
                    </a:moveTo>
                    <a:lnTo>
                      <a:pt x="0" y="0"/>
                    </a:lnTo>
                    <a:lnTo>
                      <a:pt x="0" y="2"/>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427"/>
              <p:cNvSpPr>
                <a:spLocks/>
              </p:cNvSpPr>
              <p:nvPr/>
            </p:nvSpPr>
            <p:spPr bwMode="auto">
              <a:xfrm>
                <a:off x="4438" y="2686"/>
                <a:ext cx="180" cy="49"/>
              </a:xfrm>
              <a:custGeom>
                <a:avLst/>
                <a:gdLst/>
                <a:ahLst/>
                <a:cxnLst>
                  <a:cxn ang="0">
                    <a:pos x="150" y="43"/>
                  </a:cxn>
                  <a:cxn ang="0">
                    <a:pos x="158" y="45"/>
                  </a:cxn>
                  <a:cxn ang="0">
                    <a:pos x="166" y="49"/>
                  </a:cxn>
                  <a:cxn ang="0">
                    <a:pos x="176" y="47"/>
                  </a:cxn>
                  <a:cxn ang="0">
                    <a:pos x="178" y="45"/>
                  </a:cxn>
                  <a:cxn ang="0">
                    <a:pos x="180" y="41"/>
                  </a:cxn>
                  <a:cxn ang="0">
                    <a:pos x="170" y="41"/>
                  </a:cxn>
                  <a:cxn ang="0">
                    <a:pos x="166" y="41"/>
                  </a:cxn>
                  <a:cxn ang="0">
                    <a:pos x="162" y="39"/>
                  </a:cxn>
                  <a:cxn ang="0">
                    <a:pos x="162" y="37"/>
                  </a:cxn>
                  <a:cxn ang="0">
                    <a:pos x="164" y="33"/>
                  </a:cxn>
                  <a:cxn ang="0">
                    <a:pos x="162" y="31"/>
                  </a:cxn>
                  <a:cxn ang="0">
                    <a:pos x="156" y="33"/>
                  </a:cxn>
                  <a:cxn ang="0">
                    <a:pos x="145" y="31"/>
                  </a:cxn>
                  <a:cxn ang="0">
                    <a:pos x="137" y="31"/>
                  </a:cxn>
                  <a:cxn ang="0">
                    <a:pos x="131" y="25"/>
                  </a:cxn>
                  <a:cxn ang="0">
                    <a:pos x="131" y="23"/>
                  </a:cxn>
                  <a:cxn ang="0">
                    <a:pos x="127" y="21"/>
                  </a:cxn>
                  <a:cxn ang="0">
                    <a:pos x="123" y="17"/>
                  </a:cxn>
                  <a:cxn ang="0">
                    <a:pos x="121" y="17"/>
                  </a:cxn>
                  <a:cxn ang="0">
                    <a:pos x="117" y="15"/>
                  </a:cxn>
                  <a:cxn ang="0">
                    <a:pos x="107" y="15"/>
                  </a:cxn>
                  <a:cxn ang="0">
                    <a:pos x="103" y="13"/>
                  </a:cxn>
                  <a:cxn ang="0">
                    <a:pos x="99" y="11"/>
                  </a:cxn>
                  <a:cxn ang="0">
                    <a:pos x="93" y="11"/>
                  </a:cxn>
                  <a:cxn ang="0">
                    <a:pos x="93" y="13"/>
                  </a:cxn>
                  <a:cxn ang="0">
                    <a:pos x="91" y="17"/>
                  </a:cxn>
                  <a:cxn ang="0">
                    <a:pos x="81" y="19"/>
                  </a:cxn>
                  <a:cxn ang="0">
                    <a:pos x="75" y="19"/>
                  </a:cxn>
                  <a:cxn ang="0">
                    <a:pos x="65" y="19"/>
                  </a:cxn>
                  <a:cxn ang="0">
                    <a:pos x="54" y="15"/>
                  </a:cxn>
                  <a:cxn ang="0">
                    <a:pos x="46" y="11"/>
                  </a:cxn>
                  <a:cxn ang="0">
                    <a:pos x="38" y="5"/>
                  </a:cxn>
                  <a:cxn ang="0">
                    <a:pos x="30" y="2"/>
                  </a:cxn>
                  <a:cxn ang="0">
                    <a:pos x="18" y="0"/>
                  </a:cxn>
                  <a:cxn ang="0">
                    <a:pos x="14" y="2"/>
                  </a:cxn>
                  <a:cxn ang="0">
                    <a:pos x="8" y="9"/>
                  </a:cxn>
                  <a:cxn ang="0">
                    <a:pos x="4" y="11"/>
                  </a:cxn>
                  <a:cxn ang="0">
                    <a:pos x="2" y="13"/>
                  </a:cxn>
                  <a:cxn ang="0">
                    <a:pos x="0" y="17"/>
                  </a:cxn>
                  <a:cxn ang="0">
                    <a:pos x="8" y="21"/>
                  </a:cxn>
                  <a:cxn ang="0">
                    <a:pos x="14" y="23"/>
                  </a:cxn>
                  <a:cxn ang="0">
                    <a:pos x="20" y="25"/>
                  </a:cxn>
                  <a:cxn ang="0">
                    <a:pos x="26" y="27"/>
                  </a:cxn>
                  <a:cxn ang="0">
                    <a:pos x="38" y="31"/>
                  </a:cxn>
                  <a:cxn ang="0">
                    <a:pos x="52" y="31"/>
                  </a:cxn>
                  <a:cxn ang="0">
                    <a:pos x="73" y="33"/>
                  </a:cxn>
                  <a:cxn ang="0">
                    <a:pos x="83" y="37"/>
                  </a:cxn>
                  <a:cxn ang="0">
                    <a:pos x="87" y="39"/>
                  </a:cxn>
                  <a:cxn ang="0">
                    <a:pos x="97" y="43"/>
                  </a:cxn>
                  <a:cxn ang="0">
                    <a:pos x="115" y="43"/>
                  </a:cxn>
                  <a:cxn ang="0">
                    <a:pos x="133" y="45"/>
                  </a:cxn>
                  <a:cxn ang="0">
                    <a:pos x="141" y="45"/>
                  </a:cxn>
                  <a:cxn ang="0">
                    <a:pos x="150" y="43"/>
                  </a:cxn>
                </a:cxnLst>
                <a:rect l="0" t="0" r="r" b="b"/>
                <a:pathLst>
                  <a:path w="180" h="49">
                    <a:moveTo>
                      <a:pt x="150" y="43"/>
                    </a:moveTo>
                    <a:lnTo>
                      <a:pt x="150" y="43"/>
                    </a:lnTo>
                    <a:lnTo>
                      <a:pt x="154" y="43"/>
                    </a:lnTo>
                    <a:lnTo>
                      <a:pt x="158" y="45"/>
                    </a:lnTo>
                    <a:lnTo>
                      <a:pt x="166" y="49"/>
                    </a:lnTo>
                    <a:lnTo>
                      <a:pt x="166" y="49"/>
                    </a:lnTo>
                    <a:lnTo>
                      <a:pt x="170" y="49"/>
                    </a:lnTo>
                    <a:lnTo>
                      <a:pt x="176" y="47"/>
                    </a:lnTo>
                    <a:lnTo>
                      <a:pt x="176" y="47"/>
                    </a:lnTo>
                    <a:lnTo>
                      <a:pt x="178" y="45"/>
                    </a:lnTo>
                    <a:lnTo>
                      <a:pt x="180" y="41"/>
                    </a:lnTo>
                    <a:lnTo>
                      <a:pt x="180" y="41"/>
                    </a:lnTo>
                    <a:lnTo>
                      <a:pt x="176" y="41"/>
                    </a:lnTo>
                    <a:lnTo>
                      <a:pt x="170" y="41"/>
                    </a:lnTo>
                    <a:lnTo>
                      <a:pt x="170" y="41"/>
                    </a:lnTo>
                    <a:lnTo>
                      <a:pt x="166" y="41"/>
                    </a:lnTo>
                    <a:lnTo>
                      <a:pt x="162" y="39"/>
                    </a:lnTo>
                    <a:lnTo>
                      <a:pt x="162" y="39"/>
                    </a:lnTo>
                    <a:lnTo>
                      <a:pt x="160" y="37"/>
                    </a:lnTo>
                    <a:lnTo>
                      <a:pt x="162" y="37"/>
                    </a:lnTo>
                    <a:lnTo>
                      <a:pt x="164" y="33"/>
                    </a:lnTo>
                    <a:lnTo>
                      <a:pt x="164" y="33"/>
                    </a:lnTo>
                    <a:lnTo>
                      <a:pt x="164" y="33"/>
                    </a:lnTo>
                    <a:lnTo>
                      <a:pt x="162" y="31"/>
                    </a:lnTo>
                    <a:lnTo>
                      <a:pt x="156" y="33"/>
                    </a:lnTo>
                    <a:lnTo>
                      <a:pt x="156" y="33"/>
                    </a:lnTo>
                    <a:lnTo>
                      <a:pt x="145" y="31"/>
                    </a:lnTo>
                    <a:lnTo>
                      <a:pt x="145" y="31"/>
                    </a:lnTo>
                    <a:lnTo>
                      <a:pt x="137" y="31"/>
                    </a:lnTo>
                    <a:lnTo>
                      <a:pt x="137" y="31"/>
                    </a:lnTo>
                    <a:lnTo>
                      <a:pt x="133" y="29"/>
                    </a:lnTo>
                    <a:lnTo>
                      <a:pt x="131" y="25"/>
                    </a:lnTo>
                    <a:lnTo>
                      <a:pt x="131" y="25"/>
                    </a:lnTo>
                    <a:lnTo>
                      <a:pt x="131" y="23"/>
                    </a:lnTo>
                    <a:lnTo>
                      <a:pt x="127" y="21"/>
                    </a:lnTo>
                    <a:lnTo>
                      <a:pt x="127" y="21"/>
                    </a:lnTo>
                    <a:lnTo>
                      <a:pt x="123" y="19"/>
                    </a:lnTo>
                    <a:lnTo>
                      <a:pt x="123" y="17"/>
                    </a:lnTo>
                    <a:lnTo>
                      <a:pt x="123" y="17"/>
                    </a:lnTo>
                    <a:lnTo>
                      <a:pt x="121" y="17"/>
                    </a:lnTo>
                    <a:lnTo>
                      <a:pt x="121" y="15"/>
                    </a:lnTo>
                    <a:lnTo>
                      <a:pt x="117" y="15"/>
                    </a:lnTo>
                    <a:lnTo>
                      <a:pt x="117" y="15"/>
                    </a:lnTo>
                    <a:lnTo>
                      <a:pt x="107" y="15"/>
                    </a:lnTo>
                    <a:lnTo>
                      <a:pt x="107" y="15"/>
                    </a:lnTo>
                    <a:lnTo>
                      <a:pt x="103" y="13"/>
                    </a:lnTo>
                    <a:lnTo>
                      <a:pt x="99" y="11"/>
                    </a:lnTo>
                    <a:lnTo>
                      <a:pt x="99" y="11"/>
                    </a:lnTo>
                    <a:lnTo>
                      <a:pt x="95" y="9"/>
                    </a:lnTo>
                    <a:lnTo>
                      <a:pt x="93" y="11"/>
                    </a:lnTo>
                    <a:lnTo>
                      <a:pt x="93" y="11"/>
                    </a:lnTo>
                    <a:lnTo>
                      <a:pt x="93" y="13"/>
                    </a:lnTo>
                    <a:lnTo>
                      <a:pt x="91" y="17"/>
                    </a:lnTo>
                    <a:lnTo>
                      <a:pt x="91" y="17"/>
                    </a:lnTo>
                    <a:lnTo>
                      <a:pt x="87" y="19"/>
                    </a:lnTo>
                    <a:lnTo>
                      <a:pt x="81" y="19"/>
                    </a:lnTo>
                    <a:lnTo>
                      <a:pt x="75" y="19"/>
                    </a:lnTo>
                    <a:lnTo>
                      <a:pt x="75" y="19"/>
                    </a:lnTo>
                    <a:lnTo>
                      <a:pt x="65" y="19"/>
                    </a:lnTo>
                    <a:lnTo>
                      <a:pt x="65" y="19"/>
                    </a:lnTo>
                    <a:lnTo>
                      <a:pt x="54" y="15"/>
                    </a:lnTo>
                    <a:lnTo>
                      <a:pt x="54" y="15"/>
                    </a:lnTo>
                    <a:lnTo>
                      <a:pt x="46" y="11"/>
                    </a:lnTo>
                    <a:lnTo>
                      <a:pt x="46" y="11"/>
                    </a:lnTo>
                    <a:lnTo>
                      <a:pt x="38" y="5"/>
                    </a:lnTo>
                    <a:lnTo>
                      <a:pt x="38" y="5"/>
                    </a:lnTo>
                    <a:lnTo>
                      <a:pt x="30" y="2"/>
                    </a:lnTo>
                    <a:lnTo>
                      <a:pt x="30" y="2"/>
                    </a:lnTo>
                    <a:lnTo>
                      <a:pt x="18" y="0"/>
                    </a:lnTo>
                    <a:lnTo>
                      <a:pt x="18" y="0"/>
                    </a:lnTo>
                    <a:lnTo>
                      <a:pt x="14" y="2"/>
                    </a:lnTo>
                    <a:lnTo>
                      <a:pt x="14" y="2"/>
                    </a:lnTo>
                    <a:lnTo>
                      <a:pt x="8" y="9"/>
                    </a:lnTo>
                    <a:lnTo>
                      <a:pt x="8" y="9"/>
                    </a:lnTo>
                    <a:lnTo>
                      <a:pt x="6" y="11"/>
                    </a:lnTo>
                    <a:lnTo>
                      <a:pt x="4" y="11"/>
                    </a:lnTo>
                    <a:lnTo>
                      <a:pt x="4" y="11"/>
                    </a:lnTo>
                    <a:lnTo>
                      <a:pt x="2" y="13"/>
                    </a:lnTo>
                    <a:lnTo>
                      <a:pt x="0" y="15"/>
                    </a:lnTo>
                    <a:lnTo>
                      <a:pt x="0" y="17"/>
                    </a:lnTo>
                    <a:lnTo>
                      <a:pt x="0" y="17"/>
                    </a:lnTo>
                    <a:lnTo>
                      <a:pt x="8" y="21"/>
                    </a:lnTo>
                    <a:lnTo>
                      <a:pt x="8" y="21"/>
                    </a:lnTo>
                    <a:lnTo>
                      <a:pt x="14" y="23"/>
                    </a:lnTo>
                    <a:lnTo>
                      <a:pt x="14" y="23"/>
                    </a:lnTo>
                    <a:lnTo>
                      <a:pt x="20" y="25"/>
                    </a:lnTo>
                    <a:lnTo>
                      <a:pt x="26" y="27"/>
                    </a:lnTo>
                    <a:lnTo>
                      <a:pt x="26" y="27"/>
                    </a:lnTo>
                    <a:lnTo>
                      <a:pt x="30" y="29"/>
                    </a:lnTo>
                    <a:lnTo>
                      <a:pt x="38" y="31"/>
                    </a:lnTo>
                    <a:lnTo>
                      <a:pt x="52" y="31"/>
                    </a:lnTo>
                    <a:lnTo>
                      <a:pt x="52" y="31"/>
                    </a:lnTo>
                    <a:lnTo>
                      <a:pt x="73" y="33"/>
                    </a:lnTo>
                    <a:lnTo>
                      <a:pt x="73" y="33"/>
                    </a:lnTo>
                    <a:lnTo>
                      <a:pt x="79" y="35"/>
                    </a:lnTo>
                    <a:lnTo>
                      <a:pt x="83" y="37"/>
                    </a:lnTo>
                    <a:lnTo>
                      <a:pt x="83" y="37"/>
                    </a:lnTo>
                    <a:lnTo>
                      <a:pt x="87" y="39"/>
                    </a:lnTo>
                    <a:lnTo>
                      <a:pt x="97" y="43"/>
                    </a:lnTo>
                    <a:lnTo>
                      <a:pt x="97" y="43"/>
                    </a:lnTo>
                    <a:lnTo>
                      <a:pt x="107" y="43"/>
                    </a:lnTo>
                    <a:lnTo>
                      <a:pt x="115" y="43"/>
                    </a:lnTo>
                    <a:lnTo>
                      <a:pt x="115" y="43"/>
                    </a:lnTo>
                    <a:lnTo>
                      <a:pt x="133" y="45"/>
                    </a:lnTo>
                    <a:lnTo>
                      <a:pt x="133" y="45"/>
                    </a:lnTo>
                    <a:lnTo>
                      <a:pt x="141" y="45"/>
                    </a:lnTo>
                    <a:lnTo>
                      <a:pt x="150" y="43"/>
                    </a:lnTo>
                    <a:lnTo>
                      <a:pt x="150"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428"/>
              <p:cNvSpPr>
                <a:spLocks/>
              </p:cNvSpPr>
              <p:nvPr/>
            </p:nvSpPr>
            <p:spPr bwMode="auto">
              <a:xfrm>
                <a:off x="4254" y="2482"/>
                <a:ext cx="202" cy="200"/>
              </a:xfrm>
              <a:custGeom>
                <a:avLst/>
                <a:gdLst/>
                <a:ahLst/>
                <a:cxnLst>
                  <a:cxn ang="0">
                    <a:pos x="188" y="174"/>
                  </a:cxn>
                  <a:cxn ang="0">
                    <a:pos x="192" y="158"/>
                  </a:cxn>
                  <a:cxn ang="0">
                    <a:pos x="198" y="154"/>
                  </a:cxn>
                  <a:cxn ang="0">
                    <a:pos x="202" y="150"/>
                  </a:cxn>
                  <a:cxn ang="0">
                    <a:pos x="200" y="142"/>
                  </a:cxn>
                  <a:cxn ang="0">
                    <a:pos x="190" y="134"/>
                  </a:cxn>
                  <a:cxn ang="0">
                    <a:pos x="186" y="126"/>
                  </a:cxn>
                  <a:cxn ang="0">
                    <a:pos x="182" y="126"/>
                  </a:cxn>
                  <a:cxn ang="0">
                    <a:pos x="176" y="132"/>
                  </a:cxn>
                  <a:cxn ang="0">
                    <a:pos x="164" y="132"/>
                  </a:cxn>
                  <a:cxn ang="0">
                    <a:pos x="158" y="122"/>
                  </a:cxn>
                  <a:cxn ang="0">
                    <a:pos x="152" y="116"/>
                  </a:cxn>
                  <a:cxn ang="0">
                    <a:pos x="148" y="111"/>
                  </a:cxn>
                  <a:cxn ang="0">
                    <a:pos x="145" y="99"/>
                  </a:cxn>
                  <a:cxn ang="0">
                    <a:pos x="141" y="91"/>
                  </a:cxn>
                  <a:cxn ang="0">
                    <a:pos x="123" y="83"/>
                  </a:cxn>
                  <a:cxn ang="0">
                    <a:pos x="109" y="71"/>
                  </a:cxn>
                  <a:cxn ang="0">
                    <a:pos x="101" y="65"/>
                  </a:cxn>
                  <a:cxn ang="0">
                    <a:pos x="87" y="57"/>
                  </a:cxn>
                  <a:cxn ang="0">
                    <a:pos x="79" y="45"/>
                  </a:cxn>
                  <a:cxn ang="0">
                    <a:pos x="57" y="25"/>
                  </a:cxn>
                  <a:cxn ang="0">
                    <a:pos x="46" y="10"/>
                  </a:cxn>
                  <a:cxn ang="0">
                    <a:pos x="28" y="4"/>
                  </a:cxn>
                  <a:cxn ang="0">
                    <a:pos x="20" y="6"/>
                  </a:cxn>
                  <a:cxn ang="0">
                    <a:pos x="16" y="6"/>
                  </a:cxn>
                  <a:cxn ang="0">
                    <a:pos x="6" y="0"/>
                  </a:cxn>
                  <a:cxn ang="0">
                    <a:pos x="0" y="6"/>
                  </a:cxn>
                  <a:cxn ang="0">
                    <a:pos x="6" y="14"/>
                  </a:cxn>
                  <a:cxn ang="0">
                    <a:pos x="10" y="21"/>
                  </a:cxn>
                  <a:cxn ang="0">
                    <a:pos x="26" y="35"/>
                  </a:cxn>
                  <a:cxn ang="0">
                    <a:pos x="42" y="45"/>
                  </a:cxn>
                  <a:cxn ang="0">
                    <a:pos x="48" y="55"/>
                  </a:cxn>
                  <a:cxn ang="0">
                    <a:pos x="57" y="63"/>
                  </a:cxn>
                  <a:cxn ang="0">
                    <a:pos x="67" y="75"/>
                  </a:cxn>
                  <a:cxn ang="0">
                    <a:pos x="69" y="79"/>
                  </a:cxn>
                  <a:cxn ang="0">
                    <a:pos x="73" y="91"/>
                  </a:cxn>
                  <a:cxn ang="0">
                    <a:pos x="93" y="118"/>
                  </a:cxn>
                  <a:cxn ang="0">
                    <a:pos x="99" y="130"/>
                  </a:cxn>
                  <a:cxn ang="0">
                    <a:pos x="111" y="148"/>
                  </a:cxn>
                  <a:cxn ang="0">
                    <a:pos x="117" y="158"/>
                  </a:cxn>
                  <a:cxn ang="0">
                    <a:pos x="123" y="166"/>
                  </a:cxn>
                  <a:cxn ang="0">
                    <a:pos x="129" y="170"/>
                  </a:cxn>
                  <a:cxn ang="0">
                    <a:pos x="143" y="178"/>
                  </a:cxn>
                  <a:cxn ang="0">
                    <a:pos x="150" y="188"/>
                  </a:cxn>
                  <a:cxn ang="0">
                    <a:pos x="158" y="196"/>
                  </a:cxn>
                  <a:cxn ang="0">
                    <a:pos x="164" y="200"/>
                  </a:cxn>
                  <a:cxn ang="0">
                    <a:pos x="180" y="198"/>
                  </a:cxn>
                  <a:cxn ang="0">
                    <a:pos x="188" y="188"/>
                  </a:cxn>
                </a:cxnLst>
                <a:rect l="0" t="0" r="r" b="b"/>
                <a:pathLst>
                  <a:path w="202" h="200">
                    <a:moveTo>
                      <a:pt x="188" y="188"/>
                    </a:moveTo>
                    <a:lnTo>
                      <a:pt x="188" y="188"/>
                    </a:lnTo>
                    <a:lnTo>
                      <a:pt x="188" y="174"/>
                    </a:lnTo>
                    <a:lnTo>
                      <a:pt x="188" y="166"/>
                    </a:lnTo>
                    <a:lnTo>
                      <a:pt x="188" y="166"/>
                    </a:lnTo>
                    <a:lnTo>
                      <a:pt x="192" y="158"/>
                    </a:lnTo>
                    <a:lnTo>
                      <a:pt x="192" y="158"/>
                    </a:lnTo>
                    <a:lnTo>
                      <a:pt x="194" y="156"/>
                    </a:lnTo>
                    <a:lnTo>
                      <a:pt x="198" y="154"/>
                    </a:lnTo>
                    <a:lnTo>
                      <a:pt x="198" y="154"/>
                    </a:lnTo>
                    <a:lnTo>
                      <a:pt x="202" y="152"/>
                    </a:lnTo>
                    <a:lnTo>
                      <a:pt x="202" y="150"/>
                    </a:lnTo>
                    <a:lnTo>
                      <a:pt x="202" y="150"/>
                    </a:lnTo>
                    <a:lnTo>
                      <a:pt x="202" y="144"/>
                    </a:lnTo>
                    <a:lnTo>
                      <a:pt x="200" y="142"/>
                    </a:lnTo>
                    <a:lnTo>
                      <a:pt x="198" y="138"/>
                    </a:lnTo>
                    <a:lnTo>
                      <a:pt x="198" y="138"/>
                    </a:lnTo>
                    <a:lnTo>
                      <a:pt x="190" y="134"/>
                    </a:lnTo>
                    <a:lnTo>
                      <a:pt x="186" y="128"/>
                    </a:lnTo>
                    <a:lnTo>
                      <a:pt x="186" y="128"/>
                    </a:lnTo>
                    <a:lnTo>
                      <a:pt x="186" y="126"/>
                    </a:lnTo>
                    <a:lnTo>
                      <a:pt x="184" y="126"/>
                    </a:lnTo>
                    <a:lnTo>
                      <a:pt x="182" y="126"/>
                    </a:lnTo>
                    <a:lnTo>
                      <a:pt x="182" y="126"/>
                    </a:lnTo>
                    <a:lnTo>
                      <a:pt x="178" y="128"/>
                    </a:lnTo>
                    <a:lnTo>
                      <a:pt x="176" y="132"/>
                    </a:lnTo>
                    <a:lnTo>
                      <a:pt x="176" y="132"/>
                    </a:lnTo>
                    <a:lnTo>
                      <a:pt x="168" y="134"/>
                    </a:lnTo>
                    <a:lnTo>
                      <a:pt x="166" y="134"/>
                    </a:lnTo>
                    <a:lnTo>
                      <a:pt x="164" y="132"/>
                    </a:lnTo>
                    <a:lnTo>
                      <a:pt x="164" y="132"/>
                    </a:lnTo>
                    <a:lnTo>
                      <a:pt x="162" y="126"/>
                    </a:lnTo>
                    <a:lnTo>
                      <a:pt x="158" y="122"/>
                    </a:lnTo>
                    <a:lnTo>
                      <a:pt x="158" y="122"/>
                    </a:lnTo>
                    <a:lnTo>
                      <a:pt x="156" y="118"/>
                    </a:lnTo>
                    <a:lnTo>
                      <a:pt x="152" y="116"/>
                    </a:lnTo>
                    <a:lnTo>
                      <a:pt x="152" y="116"/>
                    </a:lnTo>
                    <a:lnTo>
                      <a:pt x="148" y="114"/>
                    </a:lnTo>
                    <a:lnTo>
                      <a:pt x="148" y="111"/>
                    </a:lnTo>
                    <a:lnTo>
                      <a:pt x="145" y="103"/>
                    </a:lnTo>
                    <a:lnTo>
                      <a:pt x="145" y="103"/>
                    </a:lnTo>
                    <a:lnTo>
                      <a:pt x="145" y="99"/>
                    </a:lnTo>
                    <a:lnTo>
                      <a:pt x="145" y="95"/>
                    </a:lnTo>
                    <a:lnTo>
                      <a:pt x="145" y="93"/>
                    </a:lnTo>
                    <a:lnTo>
                      <a:pt x="141" y="91"/>
                    </a:lnTo>
                    <a:lnTo>
                      <a:pt x="141" y="91"/>
                    </a:lnTo>
                    <a:lnTo>
                      <a:pt x="131" y="87"/>
                    </a:lnTo>
                    <a:lnTo>
                      <a:pt x="123" y="83"/>
                    </a:lnTo>
                    <a:lnTo>
                      <a:pt x="123" y="83"/>
                    </a:lnTo>
                    <a:lnTo>
                      <a:pt x="115" y="77"/>
                    </a:lnTo>
                    <a:lnTo>
                      <a:pt x="109" y="71"/>
                    </a:lnTo>
                    <a:lnTo>
                      <a:pt x="109" y="71"/>
                    </a:lnTo>
                    <a:lnTo>
                      <a:pt x="107" y="67"/>
                    </a:lnTo>
                    <a:lnTo>
                      <a:pt x="101" y="65"/>
                    </a:lnTo>
                    <a:lnTo>
                      <a:pt x="101" y="65"/>
                    </a:lnTo>
                    <a:lnTo>
                      <a:pt x="87" y="57"/>
                    </a:lnTo>
                    <a:lnTo>
                      <a:pt x="87" y="57"/>
                    </a:lnTo>
                    <a:lnTo>
                      <a:pt x="83" y="51"/>
                    </a:lnTo>
                    <a:lnTo>
                      <a:pt x="79" y="45"/>
                    </a:lnTo>
                    <a:lnTo>
                      <a:pt x="79" y="45"/>
                    </a:lnTo>
                    <a:lnTo>
                      <a:pt x="67" y="37"/>
                    </a:lnTo>
                    <a:lnTo>
                      <a:pt x="57" y="25"/>
                    </a:lnTo>
                    <a:lnTo>
                      <a:pt x="57" y="25"/>
                    </a:lnTo>
                    <a:lnTo>
                      <a:pt x="50" y="16"/>
                    </a:lnTo>
                    <a:lnTo>
                      <a:pt x="46" y="10"/>
                    </a:lnTo>
                    <a:lnTo>
                      <a:pt x="46" y="10"/>
                    </a:lnTo>
                    <a:lnTo>
                      <a:pt x="36" y="6"/>
                    </a:lnTo>
                    <a:lnTo>
                      <a:pt x="36" y="6"/>
                    </a:lnTo>
                    <a:lnTo>
                      <a:pt x="28" y="4"/>
                    </a:lnTo>
                    <a:lnTo>
                      <a:pt x="28" y="4"/>
                    </a:lnTo>
                    <a:lnTo>
                      <a:pt x="22" y="4"/>
                    </a:lnTo>
                    <a:lnTo>
                      <a:pt x="20" y="6"/>
                    </a:lnTo>
                    <a:lnTo>
                      <a:pt x="18" y="6"/>
                    </a:lnTo>
                    <a:lnTo>
                      <a:pt x="16" y="6"/>
                    </a:lnTo>
                    <a:lnTo>
                      <a:pt x="16" y="6"/>
                    </a:lnTo>
                    <a:lnTo>
                      <a:pt x="10" y="2"/>
                    </a:lnTo>
                    <a:lnTo>
                      <a:pt x="6" y="0"/>
                    </a:lnTo>
                    <a:lnTo>
                      <a:pt x="6" y="0"/>
                    </a:lnTo>
                    <a:lnTo>
                      <a:pt x="2" y="0"/>
                    </a:lnTo>
                    <a:lnTo>
                      <a:pt x="0" y="2"/>
                    </a:lnTo>
                    <a:lnTo>
                      <a:pt x="0" y="6"/>
                    </a:lnTo>
                    <a:lnTo>
                      <a:pt x="0" y="6"/>
                    </a:lnTo>
                    <a:lnTo>
                      <a:pt x="2" y="10"/>
                    </a:lnTo>
                    <a:lnTo>
                      <a:pt x="6" y="14"/>
                    </a:lnTo>
                    <a:lnTo>
                      <a:pt x="6" y="14"/>
                    </a:lnTo>
                    <a:lnTo>
                      <a:pt x="10" y="21"/>
                    </a:lnTo>
                    <a:lnTo>
                      <a:pt x="10" y="21"/>
                    </a:lnTo>
                    <a:lnTo>
                      <a:pt x="18" y="27"/>
                    </a:lnTo>
                    <a:lnTo>
                      <a:pt x="26" y="35"/>
                    </a:lnTo>
                    <a:lnTo>
                      <a:pt x="26" y="35"/>
                    </a:lnTo>
                    <a:lnTo>
                      <a:pt x="34" y="41"/>
                    </a:lnTo>
                    <a:lnTo>
                      <a:pt x="34" y="41"/>
                    </a:lnTo>
                    <a:lnTo>
                      <a:pt x="42" y="45"/>
                    </a:lnTo>
                    <a:lnTo>
                      <a:pt x="46" y="49"/>
                    </a:lnTo>
                    <a:lnTo>
                      <a:pt x="46" y="49"/>
                    </a:lnTo>
                    <a:lnTo>
                      <a:pt x="48" y="55"/>
                    </a:lnTo>
                    <a:lnTo>
                      <a:pt x="52" y="59"/>
                    </a:lnTo>
                    <a:lnTo>
                      <a:pt x="52" y="59"/>
                    </a:lnTo>
                    <a:lnTo>
                      <a:pt x="57" y="63"/>
                    </a:lnTo>
                    <a:lnTo>
                      <a:pt x="61" y="69"/>
                    </a:lnTo>
                    <a:lnTo>
                      <a:pt x="61" y="69"/>
                    </a:lnTo>
                    <a:lnTo>
                      <a:pt x="67" y="75"/>
                    </a:lnTo>
                    <a:lnTo>
                      <a:pt x="69" y="77"/>
                    </a:lnTo>
                    <a:lnTo>
                      <a:pt x="69" y="79"/>
                    </a:lnTo>
                    <a:lnTo>
                      <a:pt x="69" y="79"/>
                    </a:lnTo>
                    <a:lnTo>
                      <a:pt x="69" y="87"/>
                    </a:lnTo>
                    <a:lnTo>
                      <a:pt x="73" y="91"/>
                    </a:lnTo>
                    <a:lnTo>
                      <a:pt x="73" y="91"/>
                    </a:lnTo>
                    <a:lnTo>
                      <a:pt x="91" y="111"/>
                    </a:lnTo>
                    <a:lnTo>
                      <a:pt x="91" y="111"/>
                    </a:lnTo>
                    <a:lnTo>
                      <a:pt x="93" y="118"/>
                    </a:lnTo>
                    <a:lnTo>
                      <a:pt x="95" y="122"/>
                    </a:lnTo>
                    <a:lnTo>
                      <a:pt x="95" y="122"/>
                    </a:lnTo>
                    <a:lnTo>
                      <a:pt x="99" y="130"/>
                    </a:lnTo>
                    <a:lnTo>
                      <a:pt x="103" y="136"/>
                    </a:lnTo>
                    <a:lnTo>
                      <a:pt x="103" y="136"/>
                    </a:lnTo>
                    <a:lnTo>
                      <a:pt x="111" y="148"/>
                    </a:lnTo>
                    <a:lnTo>
                      <a:pt x="111" y="148"/>
                    </a:lnTo>
                    <a:lnTo>
                      <a:pt x="113" y="154"/>
                    </a:lnTo>
                    <a:lnTo>
                      <a:pt x="117" y="158"/>
                    </a:lnTo>
                    <a:lnTo>
                      <a:pt x="117" y="158"/>
                    </a:lnTo>
                    <a:lnTo>
                      <a:pt x="121" y="164"/>
                    </a:lnTo>
                    <a:lnTo>
                      <a:pt x="123" y="166"/>
                    </a:lnTo>
                    <a:lnTo>
                      <a:pt x="123" y="166"/>
                    </a:lnTo>
                    <a:lnTo>
                      <a:pt x="129" y="170"/>
                    </a:lnTo>
                    <a:lnTo>
                      <a:pt x="129" y="170"/>
                    </a:lnTo>
                    <a:lnTo>
                      <a:pt x="135" y="174"/>
                    </a:lnTo>
                    <a:lnTo>
                      <a:pt x="143" y="178"/>
                    </a:lnTo>
                    <a:lnTo>
                      <a:pt x="143" y="178"/>
                    </a:lnTo>
                    <a:lnTo>
                      <a:pt x="148" y="182"/>
                    </a:lnTo>
                    <a:lnTo>
                      <a:pt x="150" y="188"/>
                    </a:lnTo>
                    <a:lnTo>
                      <a:pt x="150" y="188"/>
                    </a:lnTo>
                    <a:lnTo>
                      <a:pt x="154" y="192"/>
                    </a:lnTo>
                    <a:lnTo>
                      <a:pt x="158" y="196"/>
                    </a:lnTo>
                    <a:lnTo>
                      <a:pt x="158" y="196"/>
                    </a:lnTo>
                    <a:lnTo>
                      <a:pt x="160" y="198"/>
                    </a:lnTo>
                    <a:lnTo>
                      <a:pt x="164" y="200"/>
                    </a:lnTo>
                    <a:lnTo>
                      <a:pt x="164" y="200"/>
                    </a:lnTo>
                    <a:lnTo>
                      <a:pt x="172" y="200"/>
                    </a:lnTo>
                    <a:lnTo>
                      <a:pt x="180" y="198"/>
                    </a:lnTo>
                    <a:lnTo>
                      <a:pt x="180" y="198"/>
                    </a:lnTo>
                    <a:lnTo>
                      <a:pt x="186" y="196"/>
                    </a:lnTo>
                    <a:lnTo>
                      <a:pt x="188" y="194"/>
                    </a:lnTo>
                    <a:lnTo>
                      <a:pt x="188" y="188"/>
                    </a:lnTo>
                    <a:lnTo>
                      <a:pt x="188" y="18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429"/>
              <p:cNvSpPr>
                <a:spLocks/>
              </p:cNvSpPr>
              <p:nvPr/>
            </p:nvSpPr>
            <p:spPr bwMode="auto">
              <a:xfrm>
                <a:off x="4341" y="2466"/>
                <a:ext cx="73" cy="91"/>
              </a:xfrm>
              <a:custGeom>
                <a:avLst/>
                <a:gdLst/>
                <a:ahLst/>
                <a:cxnLst>
                  <a:cxn ang="0">
                    <a:pos x="56" y="28"/>
                  </a:cxn>
                  <a:cxn ang="0">
                    <a:pos x="56" y="22"/>
                  </a:cxn>
                  <a:cxn ang="0">
                    <a:pos x="50" y="20"/>
                  </a:cxn>
                  <a:cxn ang="0">
                    <a:pos x="40" y="10"/>
                  </a:cxn>
                  <a:cxn ang="0">
                    <a:pos x="38" y="8"/>
                  </a:cxn>
                  <a:cxn ang="0">
                    <a:pos x="34" y="12"/>
                  </a:cxn>
                  <a:cxn ang="0">
                    <a:pos x="32" y="14"/>
                  </a:cxn>
                  <a:cxn ang="0">
                    <a:pos x="28" y="16"/>
                  </a:cxn>
                  <a:cxn ang="0">
                    <a:pos x="24" y="14"/>
                  </a:cxn>
                  <a:cxn ang="0">
                    <a:pos x="22" y="10"/>
                  </a:cxn>
                  <a:cxn ang="0">
                    <a:pos x="12" y="2"/>
                  </a:cxn>
                  <a:cxn ang="0">
                    <a:pos x="6" y="0"/>
                  </a:cxn>
                  <a:cxn ang="0">
                    <a:pos x="0" y="0"/>
                  </a:cxn>
                  <a:cxn ang="0">
                    <a:pos x="2" y="4"/>
                  </a:cxn>
                  <a:cxn ang="0">
                    <a:pos x="2" y="6"/>
                  </a:cxn>
                  <a:cxn ang="0">
                    <a:pos x="0" y="6"/>
                  </a:cxn>
                  <a:cxn ang="0">
                    <a:pos x="6" y="14"/>
                  </a:cxn>
                  <a:cxn ang="0">
                    <a:pos x="8" y="22"/>
                  </a:cxn>
                  <a:cxn ang="0">
                    <a:pos x="8" y="28"/>
                  </a:cxn>
                  <a:cxn ang="0">
                    <a:pos x="8" y="34"/>
                  </a:cxn>
                  <a:cxn ang="0">
                    <a:pos x="14" y="51"/>
                  </a:cxn>
                  <a:cxn ang="0">
                    <a:pos x="18" y="55"/>
                  </a:cxn>
                  <a:cxn ang="0">
                    <a:pos x="30" y="63"/>
                  </a:cxn>
                  <a:cxn ang="0">
                    <a:pos x="36" y="67"/>
                  </a:cxn>
                  <a:cxn ang="0">
                    <a:pos x="50" y="83"/>
                  </a:cxn>
                  <a:cxn ang="0">
                    <a:pos x="56" y="89"/>
                  </a:cxn>
                  <a:cxn ang="0">
                    <a:pos x="67" y="91"/>
                  </a:cxn>
                  <a:cxn ang="0">
                    <a:pos x="73" y="87"/>
                  </a:cxn>
                  <a:cxn ang="0">
                    <a:pos x="71" y="83"/>
                  </a:cxn>
                  <a:cxn ang="0">
                    <a:pos x="67" y="77"/>
                  </a:cxn>
                  <a:cxn ang="0">
                    <a:pos x="61" y="65"/>
                  </a:cxn>
                  <a:cxn ang="0">
                    <a:pos x="58" y="59"/>
                  </a:cxn>
                  <a:cxn ang="0">
                    <a:pos x="58" y="41"/>
                  </a:cxn>
                  <a:cxn ang="0">
                    <a:pos x="56" y="30"/>
                  </a:cxn>
                  <a:cxn ang="0">
                    <a:pos x="56" y="28"/>
                  </a:cxn>
                </a:cxnLst>
                <a:rect l="0" t="0" r="r" b="b"/>
                <a:pathLst>
                  <a:path w="73" h="91">
                    <a:moveTo>
                      <a:pt x="56" y="28"/>
                    </a:moveTo>
                    <a:lnTo>
                      <a:pt x="56" y="28"/>
                    </a:lnTo>
                    <a:lnTo>
                      <a:pt x="56" y="24"/>
                    </a:lnTo>
                    <a:lnTo>
                      <a:pt x="56" y="22"/>
                    </a:lnTo>
                    <a:lnTo>
                      <a:pt x="50" y="20"/>
                    </a:lnTo>
                    <a:lnTo>
                      <a:pt x="50" y="20"/>
                    </a:lnTo>
                    <a:lnTo>
                      <a:pt x="44" y="16"/>
                    </a:lnTo>
                    <a:lnTo>
                      <a:pt x="40" y="10"/>
                    </a:lnTo>
                    <a:lnTo>
                      <a:pt x="40" y="10"/>
                    </a:lnTo>
                    <a:lnTo>
                      <a:pt x="38" y="8"/>
                    </a:lnTo>
                    <a:lnTo>
                      <a:pt x="36" y="8"/>
                    </a:lnTo>
                    <a:lnTo>
                      <a:pt x="34" y="12"/>
                    </a:lnTo>
                    <a:lnTo>
                      <a:pt x="34" y="12"/>
                    </a:lnTo>
                    <a:lnTo>
                      <a:pt x="32" y="14"/>
                    </a:lnTo>
                    <a:lnTo>
                      <a:pt x="28" y="16"/>
                    </a:lnTo>
                    <a:lnTo>
                      <a:pt x="28" y="16"/>
                    </a:lnTo>
                    <a:lnTo>
                      <a:pt x="26" y="16"/>
                    </a:lnTo>
                    <a:lnTo>
                      <a:pt x="24" y="14"/>
                    </a:lnTo>
                    <a:lnTo>
                      <a:pt x="22" y="10"/>
                    </a:lnTo>
                    <a:lnTo>
                      <a:pt x="22" y="10"/>
                    </a:lnTo>
                    <a:lnTo>
                      <a:pt x="16" y="6"/>
                    </a:lnTo>
                    <a:lnTo>
                      <a:pt x="12" y="2"/>
                    </a:lnTo>
                    <a:lnTo>
                      <a:pt x="12" y="2"/>
                    </a:lnTo>
                    <a:lnTo>
                      <a:pt x="6" y="0"/>
                    </a:lnTo>
                    <a:lnTo>
                      <a:pt x="2" y="0"/>
                    </a:lnTo>
                    <a:lnTo>
                      <a:pt x="0" y="0"/>
                    </a:lnTo>
                    <a:lnTo>
                      <a:pt x="0" y="0"/>
                    </a:lnTo>
                    <a:lnTo>
                      <a:pt x="2" y="4"/>
                    </a:lnTo>
                    <a:lnTo>
                      <a:pt x="2" y="4"/>
                    </a:lnTo>
                    <a:lnTo>
                      <a:pt x="2" y="6"/>
                    </a:lnTo>
                    <a:lnTo>
                      <a:pt x="0" y="6"/>
                    </a:lnTo>
                    <a:lnTo>
                      <a:pt x="0" y="6"/>
                    </a:lnTo>
                    <a:lnTo>
                      <a:pt x="2" y="10"/>
                    </a:lnTo>
                    <a:lnTo>
                      <a:pt x="6" y="14"/>
                    </a:lnTo>
                    <a:lnTo>
                      <a:pt x="6" y="14"/>
                    </a:lnTo>
                    <a:lnTo>
                      <a:pt x="8" y="22"/>
                    </a:lnTo>
                    <a:lnTo>
                      <a:pt x="8" y="22"/>
                    </a:lnTo>
                    <a:lnTo>
                      <a:pt x="8" y="28"/>
                    </a:lnTo>
                    <a:lnTo>
                      <a:pt x="8" y="34"/>
                    </a:lnTo>
                    <a:lnTo>
                      <a:pt x="8" y="34"/>
                    </a:lnTo>
                    <a:lnTo>
                      <a:pt x="10" y="43"/>
                    </a:lnTo>
                    <a:lnTo>
                      <a:pt x="14" y="51"/>
                    </a:lnTo>
                    <a:lnTo>
                      <a:pt x="14" y="51"/>
                    </a:lnTo>
                    <a:lnTo>
                      <a:pt x="18" y="55"/>
                    </a:lnTo>
                    <a:lnTo>
                      <a:pt x="20" y="57"/>
                    </a:lnTo>
                    <a:lnTo>
                      <a:pt x="30" y="63"/>
                    </a:lnTo>
                    <a:lnTo>
                      <a:pt x="30" y="63"/>
                    </a:lnTo>
                    <a:lnTo>
                      <a:pt x="36" y="67"/>
                    </a:lnTo>
                    <a:lnTo>
                      <a:pt x="40" y="71"/>
                    </a:lnTo>
                    <a:lnTo>
                      <a:pt x="50" y="83"/>
                    </a:lnTo>
                    <a:lnTo>
                      <a:pt x="50" y="83"/>
                    </a:lnTo>
                    <a:lnTo>
                      <a:pt x="56" y="89"/>
                    </a:lnTo>
                    <a:lnTo>
                      <a:pt x="67" y="91"/>
                    </a:lnTo>
                    <a:lnTo>
                      <a:pt x="67" y="91"/>
                    </a:lnTo>
                    <a:lnTo>
                      <a:pt x="73" y="91"/>
                    </a:lnTo>
                    <a:lnTo>
                      <a:pt x="73" y="87"/>
                    </a:lnTo>
                    <a:lnTo>
                      <a:pt x="73" y="87"/>
                    </a:lnTo>
                    <a:lnTo>
                      <a:pt x="71" y="83"/>
                    </a:lnTo>
                    <a:lnTo>
                      <a:pt x="67" y="77"/>
                    </a:lnTo>
                    <a:lnTo>
                      <a:pt x="67" y="77"/>
                    </a:lnTo>
                    <a:lnTo>
                      <a:pt x="63" y="71"/>
                    </a:lnTo>
                    <a:lnTo>
                      <a:pt x="61" y="65"/>
                    </a:lnTo>
                    <a:lnTo>
                      <a:pt x="61" y="65"/>
                    </a:lnTo>
                    <a:lnTo>
                      <a:pt x="58" y="59"/>
                    </a:lnTo>
                    <a:lnTo>
                      <a:pt x="58" y="41"/>
                    </a:lnTo>
                    <a:lnTo>
                      <a:pt x="58" y="41"/>
                    </a:lnTo>
                    <a:lnTo>
                      <a:pt x="56" y="30"/>
                    </a:lnTo>
                    <a:lnTo>
                      <a:pt x="56" y="30"/>
                    </a:lnTo>
                    <a:lnTo>
                      <a:pt x="56" y="28"/>
                    </a:lnTo>
                    <a:lnTo>
                      <a:pt x="56"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430"/>
              <p:cNvSpPr>
                <a:spLocks/>
              </p:cNvSpPr>
              <p:nvPr/>
            </p:nvSpPr>
            <p:spPr bwMode="auto">
              <a:xfrm>
                <a:off x="4499" y="2456"/>
                <a:ext cx="175" cy="196"/>
              </a:xfrm>
              <a:custGeom>
                <a:avLst/>
                <a:gdLst/>
                <a:ahLst/>
                <a:cxnLst>
                  <a:cxn ang="0">
                    <a:pos x="4" y="127"/>
                  </a:cxn>
                  <a:cxn ang="0">
                    <a:pos x="10" y="140"/>
                  </a:cxn>
                  <a:cxn ang="0">
                    <a:pos x="20" y="152"/>
                  </a:cxn>
                  <a:cxn ang="0">
                    <a:pos x="22" y="166"/>
                  </a:cxn>
                  <a:cxn ang="0">
                    <a:pos x="38" y="178"/>
                  </a:cxn>
                  <a:cxn ang="0">
                    <a:pos x="52" y="178"/>
                  </a:cxn>
                  <a:cxn ang="0">
                    <a:pos x="64" y="182"/>
                  </a:cxn>
                  <a:cxn ang="0">
                    <a:pos x="82" y="184"/>
                  </a:cxn>
                  <a:cxn ang="0">
                    <a:pos x="97" y="184"/>
                  </a:cxn>
                  <a:cxn ang="0">
                    <a:pos x="101" y="192"/>
                  </a:cxn>
                  <a:cxn ang="0">
                    <a:pos x="105" y="196"/>
                  </a:cxn>
                  <a:cxn ang="0">
                    <a:pos x="117" y="190"/>
                  </a:cxn>
                  <a:cxn ang="0">
                    <a:pos x="119" y="196"/>
                  </a:cxn>
                  <a:cxn ang="0">
                    <a:pos x="125" y="186"/>
                  </a:cxn>
                  <a:cxn ang="0">
                    <a:pos x="133" y="152"/>
                  </a:cxn>
                  <a:cxn ang="0">
                    <a:pos x="149" y="142"/>
                  </a:cxn>
                  <a:cxn ang="0">
                    <a:pos x="155" y="135"/>
                  </a:cxn>
                  <a:cxn ang="0">
                    <a:pos x="155" y="119"/>
                  </a:cxn>
                  <a:cxn ang="0">
                    <a:pos x="167" y="113"/>
                  </a:cxn>
                  <a:cxn ang="0">
                    <a:pos x="175" y="111"/>
                  </a:cxn>
                  <a:cxn ang="0">
                    <a:pos x="165" y="95"/>
                  </a:cxn>
                  <a:cxn ang="0">
                    <a:pos x="151" y="73"/>
                  </a:cxn>
                  <a:cxn ang="0">
                    <a:pos x="153" y="67"/>
                  </a:cxn>
                  <a:cxn ang="0">
                    <a:pos x="153" y="61"/>
                  </a:cxn>
                  <a:cxn ang="0">
                    <a:pos x="155" y="49"/>
                  </a:cxn>
                  <a:cxn ang="0">
                    <a:pos x="163" y="44"/>
                  </a:cxn>
                  <a:cxn ang="0">
                    <a:pos x="175" y="32"/>
                  </a:cxn>
                  <a:cxn ang="0">
                    <a:pos x="169" y="22"/>
                  </a:cxn>
                  <a:cxn ang="0">
                    <a:pos x="155" y="2"/>
                  </a:cxn>
                  <a:cxn ang="0">
                    <a:pos x="145" y="2"/>
                  </a:cxn>
                  <a:cxn ang="0">
                    <a:pos x="139" y="8"/>
                  </a:cxn>
                  <a:cxn ang="0">
                    <a:pos x="129" y="14"/>
                  </a:cxn>
                  <a:cxn ang="0">
                    <a:pos x="121" y="20"/>
                  </a:cxn>
                  <a:cxn ang="0">
                    <a:pos x="111" y="34"/>
                  </a:cxn>
                  <a:cxn ang="0">
                    <a:pos x="95" y="42"/>
                  </a:cxn>
                  <a:cxn ang="0">
                    <a:pos x="70" y="67"/>
                  </a:cxn>
                  <a:cxn ang="0">
                    <a:pos x="64" y="71"/>
                  </a:cxn>
                  <a:cxn ang="0">
                    <a:pos x="54" y="71"/>
                  </a:cxn>
                  <a:cxn ang="0">
                    <a:pos x="46" y="85"/>
                  </a:cxn>
                  <a:cxn ang="0">
                    <a:pos x="40" y="95"/>
                  </a:cxn>
                  <a:cxn ang="0">
                    <a:pos x="30" y="103"/>
                  </a:cxn>
                  <a:cxn ang="0">
                    <a:pos x="24" y="97"/>
                  </a:cxn>
                  <a:cxn ang="0">
                    <a:pos x="10" y="95"/>
                  </a:cxn>
                  <a:cxn ang="0">
                    <a:pos x="2" y="107"/>
                  </a:cxn>
                  <a:cxn ang="0">
                    <a:pos x="0" y="121"/>
                  </a:cxn>
                </a:cxnLst>
                <a:rect l="0" t="0" r="r" b="b"/>
                <a:pathLst>
                  <a:path w="175" h="196">
                    <a:moveTo>
                      <a:pt x="2" y="125"/>
                    </a:moveTo>
                    <a:lnTo>
                      <a:pt x="2" y="125"/>
                    </a:lnTo>
                    <a:lnTo>
                      <a:pt x="4" y="127"/>
                    </a:lnTo>
                    <a:lnTo>
                      <a:pt x="6" y="131"/>
                    </a:lnTo>
                    <a:lnTo>
                      <a:pt x="8" y="137"/>
                    </a:lnTo>
                    <a:lnTo>
                      <a:pt x="10" y="140"/>
                    </a:lnTo>
                    <a:lnTo>
                      <a:pt x="10" y="140"/>
                    </a:lnTo>
                    <a:lnTo>
                      <a:pt x="18" y="146"/>
                    </a:lnTo>
                    <a:lnTo>
                      <a:pt x="20" y="152"/>
                    </a:lnTo>
                    <a:lnTo>
                      <a:pt x="20" y="152"/>
                    </a:lnTo>
                    <a:lnTo>
                      <a:pt x="22" y="166"/>
                    </a:lnTo>
                    <a:lnTo>
                      <a:pt x="22" y="166"/>
                    </a:lnTo>
                    <a:lnTo>
                      <a:pt x="30" y="172"/>
                    </a:lnTo>
                    <a:lnTo>
                      <a:pt x="34" y="176"/>
                    </a:lnTo>
                    <a:lnTo>
                      <a:pt x="38" y="178"/>
                    </a:lnTo>
                    <a:lnTo>
                      <a:pt x="42" y="178"/>
                    </a:lnTo>
                    <a:lnTo>
                      <a:pt x="42" y="178"/>
                    </a:lnTo>
                    <a:lnTo>
                      <a:pt x="52" y="178"/>
                    </a:lnTo>
                    <a:lnTo>
                      <a:pt x="52" y="178"/>
                    </a:lnTo>
                    <a:lnTo>
                      <a:pt x="58" y="180"/>
                    </a:lnTo>
                    <a:lnTo>
                      <a:pt x="64" y="182"/>
                    </a:lnTo>
                    <a:lnTo>
                      <a:pt x="66" y="182"/>
                    </a:lnTo>
                    <a:lnTo>
                      <a:pt x="66" y="182"/>
                    </a:lnTo>
                    <a:lnTo>
                      <a:pt x="82" y="184"/>
                    </a:lnTo>
                    <a:lnTo>
                      <a:pt x="82" y="184"/>
                    </a:lnTo>
                    <a:lnTo>
                      <a:pt x="95" y="184"/>
                    </a:lnTo>
                    <a:lnTo>
                      <a:pt x="97" y="184"/>
                    </a:lnTo>
                    <a:lnTo>
                      <a:pt x="99" y="186"/>
                    </a:lnTo>
                    <a:lnTo>
                      <a:pt x="99" y="186"/>
                    </a:lnTo>
                    <a:lnTo>
                      <a:pt x="101" y="192"/>
                    </a:lnTo>
                    <a:lnTo>
                      <a:pt x="101" y="196"/>
                    </a:lnTo>
                    <a:lnTo>
                      <a:pt x="101" y="196"/>
                    </a:lnTo>
                    <a:lnTo>
                      <a:pt x="105" y="196"/>
                    </a:lnTo>
                    <a:lnTo>
                      <a:pt x="105" y="196"/>
                    </a:lnTo>
                    <a:lnTo>
                      <a:pt x="115" y="192"/>
                    </a:lnTo>
                    <a:lnTo>
                      <a:pt x="117" y="190"/>
                    </a:lnTo>
                    <a:lnTo>
                      <a:pt x="117" y="190"/>
                    </a:lnTo>
                    <a:lnTo>
                      <a:pt x="119" y="196"/>
                    </a:lnTo>
                    <a:lnTo>
                      <a:pt x="119" y="196"/>
                    </a:lnTo>
                    <a:lnTo>
                      <a:pt x="121" y="196"/>
                    </a:lnTo>
                    <a:lnTo>
                      <a:pt x="125" y="186"/>
                    </a:lnTo>
                    <a:lnTo>
                      <a:pt x="125" y="186"/>
                    </a:lnTo>
                    <a:lnTo>
                      <a:pt x="131" y="158"/>
                    </a:lnTo>
                    <a:lnTo>
                      <a:pt x="131" y="158"/>
                    </a:lnTo>
                    <a:lnTo>
                      <a:pt x="133" y="152"/>
                    </a:lnTo>
                    <a:lnTo>
                      <a:pt x="139" y="146"/>
                    </a:lnTo>
                    <a:lnTo>
                      <a:pt x="139" y="146"/>
                    </a:lnTo>
                    <a:lnTo>
                      <a:pt x="149" y="142"/>
                    </a:lnTo>
                    <a:lnTo>
                      <a:pt x="153" y="140"/>
                    </a:lnTo>
                    <a:lnTo>
                      <a:pt x="155" y="135"/>
                    </a:lnTo>
                    <a:lnTo>
                      <a:pt x="155" y="135"/>
                    </a:lnTo>
                    <a:lnTo>
                      <a:pt x="155" y="125"/>
                    </a:lnTo>
                    <a:lnTo>
                      <a:pt x="155" y="121"/>
                    </a:lnTo>
                    <a:lnTo>
                      <a:pt x="155" y="119"/>
                    </a:lnTo>
                    <a:lnTo>
                      <a:pt x="155" y="119"/>
                    </a:lnTo>
                    <a:lnTo>
                      <a:pt x="161" y="115"/>
                    </a:lnTo>
                    <a:lnTo>
                      <a:pt x="167" y="113"/>
                    </a:lnTo>
                    <a:lnTo>
                      <a:pt x="173" y="113"/>
                    </a:lnTo>
                    <a:lnTo>
                      <a:pt x="175" y="111"/>
                    </a:lnTo>
                    <a:lnTo>
                      <a:pt x="175" y="111"/>
                    </a:lnTo>
                    <a:lnTo>
                      <a:pt x="175" y="107"/>
                    </a:lnTo>
                    <a:lnTo>
                      <a:pt x="171" y="103"/>
                    </a:lnTo>
                    <a:lnTo>
                      <a:pt x="165" y="95"/>
                    </a:lnTo>
                    <a:lnTo>
                      <a:pt x="165" y="95"/>
                    </a:lnTo>
                    <a:lnTo>
                      <a:pt x="157" y="85"/>
                    </a:lnTo>
                    <a:lnTo>
                      <a:pt x="151" y="73"/>
                    </a:lnTo>
                    <a:lnTo>
                      <a:pt x="151" y="73"/>
                    </a:lnTo>
                    <a:lnTo>
                      <a:pt x="151" y="69"/>
                    </a:lnTo>
                    <a:lnTo>
                      <a:pt x="153" y="67"/>
                    </a:lnTo>
                    <a:lnTo>
                      <a:pt x="155" y="63"/>
                    </a:lnTo>
                    <a:lnTo>
                      <a:pt x="153" y="61"/>
                    </a:lnTo>
                    <a:lnTo>
                      <a:pt x="153" y="61"/>
                    </a:lnTo>
                    <a:lnTo>
                      <a:pt x="153" y="53"/>
                    </a:lnTo>
                    <a:lnTo>
                      <a:pt x="155" y="49"/>
                    </a:lnTo>
                    <a:lnTo>
                      <a:pt x="155" y="49"/>
                    </a:lnTo>
                    <a:lnTo>
                      <a:pt x="157" y="49"/>
                    </a:lnTo>
                    <a:lnTo>
                      <a:pt x="163" y="44"/>
                    </a:lnTo>
                    <a:lnTo>
                      <a:pt x="163" y="44"/>
                    </a:lnTo>
                    <a:lnTo>
                      <a:pt x="169" y="38"/>
                    </a:lnTo>
                    <a:lnTo>
                      <a:pt x="175" y="32"/>
                    </a:lnTo>
                    <a:lnTo>
                      <a:pt x="175" y="32"/>
                    </a:lnTo>
                    <a:lnTo>
                      <a:pt x="175" y="30"/>
                    </a:lnTo>
                    <a:lnTo>
                      <a:pt x="175" y="30"/>
                    </a:lnTo>
                    <a:lnTo>
                      <a:pt x="169" y="22"/>
                    </a:lnTo>
                    <a:lnTo>
                      <a:pt x="169" y="22"/>
                    </a:lnTo>
                    <a:lnTo>
                      <a:pt x="159" y="8"/>
                    </a:lnTo>
                    <a:lnTo>
                      <a:pt x="155" y="2"/>
                    </a:lnTo>
                    <a:lnTo>
                      <a:pt x="151" y="0"/>
                    </a:lnTo>
                    <a:lnTo>
                      <a:pt x="151" y="0"/>
                    </a:lnTo>
                    <a:lnTo>
                      <a:pt x="145" y="2"/>
                    </a:lnTo>
                    <a:lnTo>
                      <a:pt x="141" y="4"/>
                    </a:lnTo>
                    <a:lnTo>
                      <a:pt x="141" y="4"/>
                    </a:lnTo>
                    <a:lnTo>
                      <a:pt x="139" y="8"/>
                    </a:lnTo>
                    <a:lnTo>
                      <a:pt x="135" y="10"/>
                    </a:lnTo>
                    <a:lnTo>
                      <a:pt x="135" y="10"/>
                    </a:lnTo>
                    <a:lnTo>
                      <a:pt x="129" y="14"/>
                    </a:lnTo>
                    <a:lnTo>
                      <a:pt x="125" y="16"/>
                    </a:lnTo>
                    <a:lnTo>
                      <a:pt x="125" y="16"/>
                    </a:lnTo>
                    <a:lnTo>
                      <a:pt x="121" y="20"/>
                    </a:lnTo>
                    <a:lnTo>
                      <a:pt x="117" y="28"/>
                    </a:lnTo>
                    <a:lnTo>
                      <a:pt x="117" y="28"/>
                    </a:lnTo>
                    <a:lnTo>
                      <a:pt x="111" y="34"/>
                    </a:lnTo>
                    <a:lnTo>
                      <a:pt x="105" y="38"/>
                    </a:lnTo>
                    <a:lnTo>
                      <a:pt x="95" y="42"/>
                    </a:lnTo>
                    <a:lnTo>
                      <a:pt x="95" y="42"/>
                    </a:lnTo>
                    <a:lnTo>
                      <a:pt x="80" y="57"/>
                    </a:lnTo>
                    <a:lnTo>
                      <a:pt x="74" y="63"/>
                    </a:lnTo>
                    <a:lnTo>
                      <a:pt x="70" y="67"/>
                    </a:lnTo>
                    <a:lnTo>
                      <a:pt x="66" y="71"/>
                    </a:lnTo>
                    <a:lnTo>
                      <a:pt x="66" y="71"/>
                    </a:lnTo>
                    <a:lnTo>
                      <a:pt x="64" y="71"/>
                    </a:lnTo>
                    <a:lnTo>
                      <a:pt x="62" y="71"/>
                    </a:lnTo>
                    <a:lnTo>
                      <a:pt x="58" y="71"/>
                    </a:lnTo>
                    <a:lnTo>
                      <a:pt x="54" y="71"/>
                    </a:lnTo>
                    <a:lnTo>
                      <a:pt x="50" y="77"/>
                    </a:lnTo>
                    <a:lnTo>
                      <a:pt x="50" y="77"/>
                    </a:lnTo>
                    <a:lnTo>
                      <a:pt x="46" y="85"/>
                    </a:lnTo>
                    <a:lnTo>
                      <a:pt x="46" y="89"/>
                    </a:lnTo>
                    <a:lnTo>
                      <a:pt x="44" y="93"/>
                    </a:lnTo>
                    <a:lnTo>
                      <a:pt x="40" y="95"/>
                    </a:lnTo>
                    <a:lnTo>
                      <a:pt x="40" y="95"/>
                    </a:lnTo>
                    <a:lnTo>
                      <a:pt x="34" y="101"/>
                    </a:lnTo>
                    <a:lnTo>
                      <a:pt x="30" y="103"/>
                    </a:lnTo>
                    <a:lnTo>
                      <a:pt x="28" y="101"/>
                    </a:lnTo>
                    <a:lnTo>
                      <a:pt x="28" y="101"/>
                    </a:lnTo>
                    <a:lnTo>
                      <a:pt x="24" y="97"/>
                    </a:lnTo>
                    <a:lnTo>
                      <a:pt x="18" y="95"/>
                    </a:lnTo>
                    <a:lnTo>
                      <a:pt x="10" y="95"/>
                    </a:lnTo>
                    <a:lnTo>
                      <a:pt x="10" y="95"/>
                    </a:lnTo>
                    <a:lnTo>
                      <a:pt x="6" y="97"/>
                    </a:lnTo>
                    <a:lnTo>
                      <a:pt x="2" y="101"/>
                    </a:lnTo>
                    <a:lnTo>
                      <a:pt x="2" y="107"/>
                    </a:lnTo>
                    <a:lnTo>
                      <a:pt x="2" y="107"/>
                    </a:lnTo>
                    <a:lnTo>
                      <a:pt x="2" y="117"/>
                    </a:lnTo>
                    <a:lnTo>
                      <a:pt x="0" y="121"/>
                    </a:lnTo>
                    <a:lnTo>
                      <a:pt x="2" y="125"/>
                    </a:lnTo>
                    <a:lnTo>
                      <a:pt x="2" y="1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431"/>
              <p:cNvSpPr>
                <a:spLocks/>
              </p:cNvSpPr>
              <p:nvPr/>
            </p:nvSpPr>
            <p:spPr bwMode="auto">
              <a:xfrm>
                <a:off x="4719" y="2656"/>
                <a:ext cx="4" cy="4"/>
              </a:xfrm>
              <a:custGeom>
                <a:avLst/>
                <a:gdLst/>
                <a:ahLst/>
                <a:cxnLst>
                  <a:cxn ang="0">
                    <a:pos x="4" y="4"/>
                  </a:cxn>
                  <a:cxn ang="0">
                    <a:pos x="4" y="4"/>
                  </a:cxn>
                  <a:cxn ang="0">
                    <a:pos x="0" y="0"/>
                  </a:cxn>
                  <a:cxn ang="0">
                    <a:pos x="0" y="2"/>
                  </a:cxn>
                  <a:cxn ang="0">
                    <a:pos x="2" y="4"/>
                  </a:cxn>
                  <a:cxn ang="0">
                    <a:pos x="2" y="4"/>
                  </a:cxn>
                  <a:cxn ang="0">
                    <a:pos x="4" y="4"/>
                  </a:cxn>
                  <a:cxn ang="0">
                    <a:pos x="4" y="4"/>
                  </a:cxn>
                </a:cxnLst>
                <a:rect l="0" t="0" r="r" b="b"/>
                <a:pathLst>
                  <a:path w="4" h="4">
                    <a:moveTo>
                      <a:pt x="4" y="4"/>
                    </a:moveTo>
                    <a:lnTo>
                      <a:pt x="4" y="4"/>
                    </a:lnTo>
                    <a:lnTo>
                      <a:pt x="0" y="0"/>
                    </a:lnTo>
                    <a:lnTo>
                      <a:pt x="0" y="2"/>
                    </a:lnTo>
                    <a:lnTo>
                      <a:pt x="2" y="4"/>
                    </a:lnTo>
                    <a:lnTo>
                      <a:pt x="2" y="4"/>
                    </a:lnTo>
                    <a:lnTo>
                      <a:pt x="4" y="4"/>
                    </a:lnTo>
                    <a:lnTo>
                      <a:pt x="4"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432"/>
              <p:cNvSpPr>
                <a:spLocks/>
              </p:cNvSpPr>
              <p:nvPr/>
            </p:nvSpPr>
            <p:spPr bwMode="auto">
              <a:xfrm>
                <a:off x="4672" y="2587"/>
                <a:ext cx="79" cy="89"/>
              </a:xfrm>
              <a:custGeom>
                <a:avLst/>
                <a:gdLst/>
                <a:ahLst/>
                <a:cxnLst>
                  <a:cxn ang="0">
                    <a:pos x="0" y="43"/>
                  </a:cxn>
                  <a:cxn ang="0">
                    <a:pos x="9" y="53"/>
                  </a:cxn>
                  <a:cxn ang="0">
                    <a:pos x="13" y="55"/>
                  </a:cxn>
                  <a:cxn ang="0">
                    <a:pos x="15" y="57"/>
                  </a:cxn>
                  <a:cxn ang="0">
                    <a:pos x="15" y="61"/>
                  </a:cxn>
                  <a:cxn ang="0">
                    <a:pos x="13" y="63"/>
                  </a:cxn>
                  <a:cxn ang="0">
                    <a:pos x="13" y="71"/>
                  </a:cxn>
                  <a:cxn ang="0">
                    <a:pos x="11" y="81"/>
                  </a:cxn>
                  <a:cxn ang="0">
                    <a:pos x="13" y="85"/>
                  </a:cxn>
                  <a:cxn ang="0">
                    <a:pos x="17" y="87"/>
                  </a:cxn>
                  <a:cxn ang="0">
                    <a:pos x="23" y="89"/>
                  </a:cxn>
                  <a:cxn ang="0">
                    <a:pos x="25" y="85"/>
                  </a:cxn>
                  <a:cxn ang="0">
                    <a:pos x="29" y="59"/>
                  </a:cxn>
                  <a:cxn ang="0">
                    <a:pos x="29" y="45"/>
                  </a:cxn>
                  <a:cxn ang="0">
                    <a:pos x="35" y="39"/>
                  </a:cxn>
                  <a:cxn ang="0">
                    <a:pos x="37" y="35"/>
                  </a:cxn>
                  <a:cxn ang="0">
                    <a:pos x="41" y="37"/>
                  </a:cxn>
                  <a:cxn ang="0">
                    <a:pos x="45" y="41"/>
                  </a:cxn>
                  <a:cxn ang="0">
                    <a:pos x="43" y="47"/>
                  </a:cxn>
                  <a:cxn ang="0">
                    <a:pos x="41" y="53"/>
                  </a:cxn>
                  <a:cxn ang="0">
                    <a:pos x="47" y="59"/>
                  </a:cxn>
                  <a:cxn ang="0">
                    <a:pos x="49" y="67"/>
                  </a:cxn>
                  <a:cxn ang="0">
                    <a:pos x="53" y="71"/>
                  </a:cxn>
                  <a:cxn ang="0">
                    <a:pos x="51" y="73"/>
                  </a:cxn>
                  <a:cxn ang="0">
                    <a:pos x="59" y="83"/>
                  </a:cxn>
                  <a:cxn ang="0">
                    <a:pos x="65" y="85"/>
                  </a:cxn>
                  <a:cxn ang="0">
                    <a:pos x="75" y="87"/>
                  </a:cxn>
                  <a:cxn ang="0">
                    <a:pos x="77" y="79"/>
                  </a:cxn>
                  <a:cxn ang="0">
                    <a:pos x="79" y="73"/>
                  </a:cxn>
                  <a:cxn ang="0">
                    <a:pos x="73" y="65"/>
                  </a:cxn>
                  <a:cxn ang="0">
                    <a:pos x="65" y="61"/>
                  </a:cxn>
                  <a:cxn ang="0">
                    <a:pos x="61" y="59"/>
                  </a:cxn>
                  <a:cxn ang="0">
                    <a:pos x="63" y="51"/>
                  </a:cxn>
                  <a:cxn ang="0">
                    <a:pos x="63" y="45"/>
                  </a:cxn>
                  <a:cxn ang="0">
                    <a:pos x="55" y="37"/>
                  </a:cxn>
                  <a:cxn ang="0">
                    <a:pos x="55" y="33"/>
                  </a:cxn>
                  <a:cxn ang="0">
                    <a:pos x="51" y="27"/>
                  </a:cxn>
                  <a:cxn ang="0">
                    <a:pos x="51" y="25"/>
                  </a:cxn>
                  <a:cxn ang="0">
                    <a:pos x="55" y="19"/>
                  </a:cxn>
                  <a:cxn ang="0">
                    <a:pos x="61" y="19"/>
                  </a:cxn>
                  <a:cxn ang="0">
                    <a:pos x="69" y="19"/>
                  </a:cxn>
                  <a:cxn ang="0">
                    <a:pos x="73" y="19"/>
                  </a:cxn>
                  <a:cxn ang="0">
                    <a:pos x="75" y="17"/>
                  </a:cxn>
                  <a:cxn ang="0">
                    <a:pos x="73" y="13"/>
                  </a:cxn>
                  <a:cxn ang="0">
                    <a:pos x="67" y="9"/>
                  </a:cxn>
                  <a:cxn ang="0">
                    <a:pos x="63" y="9"/>
                  </a:cxn>
                  <a:cxn ang="0">
                    <a:pos x="57" y="4"/>
                  </a:cxn>
                  <a:cxn ang="0">
                    <a:pos x="53" y="6"/>
                  </a:cxn>
                  <a:cxn ang="0">
                    <a:pos x="41" y="17"/>
                  </a:cxn>
                  <a:cxn ang="0">
                    <a:pos x="39" y="17"/>
                  </a:cxn>
                  <a:cxn ang="0">
                    <a:pos x="21" y="11"/>
                  </a:cxn>
                  <a:cxn ang="0">
                    <a:pos x="25" y="9"/>
                  </a:cxn>
                  <a:cxn ang="0">
                    <a:pos x="25" y="2"/>
                  </a:cxn>
                  <a:cxn ang="0">
                    <a:pos x="21" y="0"/>
                  </a:cxn>
                  <a:cxn ang="0">
                    <a:pos x="21" y="2"/>
                  </a:cxn>
                  <a:cxn ang="0">
                    <a:pos x="19" y="11"/>
                  </a:cxn>
                  <a:cxn ang="0">
                    <a:pos x="11" y="17"/>
                  </a:cxn>
                  <a:cxn ang="0">
                    <a:pos x="9" y="23"/>
                  </a:cxn>
                  <a:cxn ang="0">
                    <a:pos x="9" y="27"/>
                  </a:cxn>
                  <a:cxn ang="0">
                    <a:pos x="9" y="33"/>
                  </a:cxn>
                  <a:cxn ang="0">
                    <a:pos x="2" y="37"/>
                  </a:cxn>
                  <a:cxn ang="0">
                    <a:pos x="0" y="43"/>
                  </a:cxn>
                </a:cxnLst>
                <a:rect l="0" t="0" r="r" b="b"/>
                <a:pathLst>
                  <a:path w="79" h="89">
                    <a:moveTo>
                      <a:pt x="0" y="43"/>
                    </a:moveTo>
                    <a:lnTo>
                      <a:pt x="0" y="43"/>
                    </a:lnTo>
                    <a:lnTo>
                      <a:pt x="4" y="49"/>
                    </a:lnTo>
                    <a:lnTo>
                      <a:pt x="9" y="53"/>
                    </a:lnTo>
                    <a:lnTo>
                      <a:pt x="13" y="55"/>
                    </a:lnTo>
                    <a:lnTo>
                      <a:pt x="13" y="55"/>
                    </a:lnTo>
                    <a:lnTo>
                      <a:pt x="15" y="55"/>
                    </a:lnTo>
                    <a:lnTo>
                      <a:pt x="15" y="57"/>
                    </a:lnTo>
                    <a:lnTo>
                      <a:pt x="15" y="61"/>
                    </a:lnTo>
                    <a:lnTo>
                      <a:pt x="15" y="61"/>
                    </a:lnTo>
                    <a:lnTo>
                      <a:pt x="13" y="63"/>
                    </a:lnTo>
                    <a:lnTo>
                      <a:pt x="13" y="63"/>
                    </a:lnTo>
                    <a:lnTo>
                      <a:pt x="13" y="71"/>
                    </a:lnTo>
                    <a:lnTo>
                      <a:pt x="13" y="71"/>
                    </a:lnTo>
                    <a:lnTo>
                      <a:pt x="11" y="77"/>
                    </a:lnTo>
                    <a:lnTo>
                      <a:pt x="11" y="81"/>
                    </a:lnTo>
                    <a:lnTo>
                      <a:pt x="11" y="81"/>
                    </a:lnTo>
                    <a:lnTo>
                      <a:pt x="13" y="85"/>
                    </a:lnTo>
                    <a:lnTo>
                      <a:pt x="13" y="85"/>
                    </a:lnTo>
                    <a:lnTo>
                      <a:pt x="17" y="87"/>
                    </a:lnTo>
                    <a:lnTo>
                      <a:pt x="21" y="89"/>
                    </a:lnTo>
                    <a:lnTo>
                      <a:pt x="23" y="89"/>
                    </a:lnTo>
                    <a:lnTo>
                      <a:pt x="25" y="85"/>
                    </a:lnTo>
                    <a:lnTo>
                      <a:pt x="25" y="85"/>
                    </a:lnTo>
                    <a:lnTo>
                      <a:pt x="29" y="59"/>
                    </a:lnTo>
                    <a:lnTo>
                      <a:pt x="29" y="59"/>
                    </a:lnTo>
                    <a:lnTo>
                      <a:pt x="29" y="45"/>
                    </a:lnTo>
                    <a:lnTo>
                      <a:pt x="29" y="45"/>
                    </a:lnTo>
                    <a:lnTo>
                      <a:pt x="31" y="43"/>
                    </a:lnTo>
                    <a:lnTo>
                      <a:pt x="35" y="39"/>
                    </a:lnTo>
                    <a:lnTo>
                      <a:pt x="35" y="39"/>
                    </a:lnTo>
                    <a:lnTo>
                      <a:pt x="37" y="35"/>
                    </a:lnTo>
                    <a:lnTo>
                      <a:pt x="39" y="35"/>
                    </a:lnTo>
                    <a:lnTo>
                      <a:pt x="41" y="37"/>
                    </a:lnTo>
                    <a:lnTo>
                      <a:pt x="41" y="37"/>
                    </a:lnTo>
                    <a:lnTo>
                      <a:pt x="45" y="41"/>
                    </a:lnTo>
                    <a:lnTo>
                      <a:pt x="45" y="43"/>
                    </a:lnTo>
                    <a:lnTo>
                      <a:pt x="43" y="47"/>
                    </a:lnTo>
                    <a:lnTo>
                      <a:pt x="43" y="47"/>
                    </a:lnTo>
                    <a:lnTo>
                      <a:pt x="41" y="53"/>
                    </a:lnTo>
                    <a:lnTo>
                      <a:pt x="43" y="57"/>
                    </a:lnTo>
                    <a:lnTo>
                      <a:pt x="47" y="59"/>
                    </a:lnTo>
                    <a:lnTo>
                      <a:pt x="47" y="59"/>
                    </a:lnTo>
                    <a:lnTo>
                      <a:pt x="49" y="67"/>
                    </a:lnTo>
                    <a:lnTo>
                      <a:pt x="51" y="69"/>
                    </a:lnTo>
                    <a:lnTo>
                      <a:pt x="53" y="71"/>
                    </a:lnTo>
                    <a:lnTo>
                      <a:pt x="51" y="73"/>
                    </a:lnTo>
                    <a:lnTo>
                      <a:pt x="51" y="73"/>
                    </a:lnTo>
                    <a:lnTo>
                      <a:pt x="55" y="79"/>
                    </a:lnTo>
                    <a:lnTo>
                      <a:pt x="59" y="83"/>
                    </a:lnTo>
                    <a:lnTo>
                      <a:pt x="65" y="85"/>
                    </a:lnTo>
                    <a:lnTo>
                      <a:pt x="65" y="85"/>
                    </a:lnTo>
                    <a:lnTo>
                      <a:pt x="71" y="87"/>
                    </a:lnTo>
                    <a:lnTo>
                      <a:pt x="75" y="87"/>
                    </a:lnTo>
                    <a:lnTo>
                      <a:pt x="77" y="83"/>
                    </a:lnTo>
                    <a:lnTo>
                      <a:pt x="77" y="79"/>
                    </a:lnTo>
                    <a:lnTo>
                      <a:pt x="77" y="79"/>
                    </a:lnTo>
                    <a:lnTo>
                      <a:pt x="79" y="73"/>
                    </a:lnTo>
                    <a:lnTo>
                      <a:pt x="77" y="69"/>
                    </a:lnTo>
                    <a:lnTo>
                      <a:pt x="73" y="65"/>
                    </a:lnTo>
                    <a:lnTo>
                      <a:pt x="73" y="65"/>
                    </a:lnTo>
                    <a:lnTo>
                      <a:pt x="65" y="61"/>
                    </a:lnTo>
                    <a:lnTo>
                      <a:pt x="63" y="61"/>
                    </a:lnTo>
                    <a:lnTo>
                      <a:pt x="61" y="59"/>
                    </a:lnTo>
                    <a:lnTo>
                      <a:pt x="61" y="59"/>
                    </a:lnTo>
                    <a:lnTo>
                      <a:pt x="63" y="51"/>
                    </a:lnTo>
                    <a:lnTo>
                      <a:pt x="65" y="47"/>
                    </a:lnTo>
                    <a:lnTo>
                      <a:pt x="63" y="45"/>
                    </a:lnTo>
                    <a:lnTo>
                      <a:pt x="63" y="45"/>
                    </a:lnTo>
                    <a:lnTo>
                      <a:pt x="55" y="37"/>
                    </a:lnTo>
                    <a:lnTo>
                      <a:pt x="55" y="33"/>
                    </a:lnTo>
                    <a:lnTo>
                      <a:pt x="55" y="33"/>
                    </a:lnTo>
                    <a:lnTo>
                      <a:pt x="51" y="29"/>
                    </a:lnTo>
                    <a:lnTo>
                      <a:pt x="51" y="27"/>
                    </a:lnTo>
                    <a:lnTo>
                      <a:pt x="51" y="25"/>
                    </a:lnTo>
                    <a:lnTo>
                      <a:pt x="51" y="25"/>
                    </a:lnTo>
                    <a:lnTo>
                      <a:pt x="53" y="21"/>
                    </a:lnTo>
                    <a:lnTo>
                      <a:pt x="55" y="19"/>
                    </a:lnTo>
                    <a:lnTo>
                      <a:pt x="61" y="19"/>
                    </a:lnTo>
                    <a:lnTo>
                      <a:pt x="61" y="19"/>
                    </a:lnTo>
                    <a:lnTo>
                      <a:pt x="67" y="19"/>
                    </a:lnTo>
                    <a:lnTo>
                      <a:pt x="69" y="19"/>
                    </a:lnTo>
                    <a:lnTo>
                      <a:pt x="69" y="19"/>
                    </a:lnTo>
                    <a:lnTo>
                      <a:pt x="73" y="19"/>
                    </a:lnTo>
                    <a:lnTo>
                      <a:pt x="75" y="17"/>
                    </a:lnTo>
                    <a:lnTo>
                      <a:pt x="75" y="17"/>
                    </a:lnTo>
                    <a:lnTo>
                      <a:pt x="75" y="17"/>
                    </a:lnTo>
                    <a:lnTo>
                      <a:pt x="73" y="13"/>
                    </a:lnTo>
                    <a:lnTo>
                      <a:pt x="69" y="9"/>
                    </a:lnTo>
                    <a:lnTo>
                      <a:pt x="67" y="9"/>
                    </a:lnTo>
                    <a:lnTo>
                      <a:pt x="67" y="9"/>
                    </a:lnTo>
                    <a:lnTo>
                      <a:pt x="63" y="9"/>
                    </a:lnTo>
                    <a:lnTo>
                      <a:pt x="61" y="6"/>
                    </a:lnTo>
                    <a:lnTo>
                      <a:pt x="57" y="4"/>
                    </a:lnTo>
                    <a:lnTo>
                      <a:pt x="53" y="6"/>
                    </a:lnTo>
                    <a:lnTo>
                      <a:pt x="53" y="6"/>
                    </a:lnTo>
                    <a:lnTo>
                      <a:pt x="43" y="17"/>
                    </a:lnTo>
                    <a:lnTo>
                      <a:pt x="41" y="17"/>
                    </a:lnTo>
                    <a:lnTo>
                      <a:pt x="39" y="17"/>
                    </a:lnTo>
                    <a:lnTo>
                      <a:pt x="39" y="17"/>
                    </a:lnTo>
                    <a:lnTo>
                      <a:pt x="29" y="13"/>
                    </a:lnTo>
                    <a:lnTo>
                      <a:pt x="21" y="11"/>
                    </a:lnTo>
                    <a:lnTo>
                      <a:pt x="21" y="11"/>
                    </a:lnTo>
                    <a:lnTo>
                      <a:pt x="25" y="9"/>
                    </a:lnTo>
                    <a:lnTo>
                      <a:pt x="25" y="4"/>
                    </a:lnTo>
                    <a:lnTo>
                      <a:pt x="25" y="2"/>
                    </a:lnTo>
                    <a:lnTo>
                      <a:pt x="25" y="2"/>
                    </a:lnTo>
                    <a:lnTo>
                      <a:pt x="21" y="0"/>
                    </a:lnTo>
                    <a:lnTo>
                      <a:pt x="21" y="2"/>
                    </a:lnTo>
                    <a:lnTo>
                      <a:pt x="21" y="2"/>
                    </a:lnTo>
                    <a:lnTo>
                      <a:pt x="19" y="6"/>
                    </a:lnTo>
                    <a:lnTo>
                      <a:pt x="19" y="11"/>
                    </a:lnTo>
                    <a:lnTo>
                      <a:pt x="19" y="11"/>
                    </a:lnTo>
                    <a:lnTo>
                      <a:pt x="11" y="17"/>
                    </a:lnTo>
                    <a:lnTo>
                      <a:pt x="9" y="19"/>
                    </a:lnTo>
                    <a:lnTo>
                      <a:pt x="9" y="23"/>
                    </a:lnTo>
                    <a:lnTo>
                      <a:pt x="9" y="23"/>
                    </a:lnTo>
                    <a:lnTo>
                      <a:pt x="9" y="27"/>
                    </a:lnTo>
                    <a:lnTo>
                      <a:pt x="9" y="33"/>
                    </a:lnTo>
                    <a:lnTo>
                      <a:pt x="9" y="33"/>
                    </a:lnTo>
                    <a:lnTo>
                      <a:pt x="6" y="35"/>
                    </a:lnTo>
                    <a:lnTo>
                      <a:pt x="2" y="37"/>
                    </a:lnTo>
                    <a:lnTo>
                      <a:pt x="0" y="39"/>
                    </a:lnTo>
                    <a:lnTo>
                      <a:pt x="0" y="43"/>
                    </a:lnTo>
                    <a:lnTo>
                      <a:pt x="0"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433"/>
              <p:cNvSpPr>
                <a:spLocks/>
              </p:cNvSpPr>
              <p:nvPr/>
            </p:nvSpPr>
            <p:spPr bwMode="auto">
              <a:xfrm>
                <a:off x="4693" y="2549"/>
                <a:ext cx="91" cy="32"/>
              </a:xfrm>
              <a:custGeom>
                <a:avLst/>
                <a:gdLst/>
                <a:ahLst/>
                <a:cxnLst>
                  <a:cxn ang="0">
                    <a:pos x="0" y="26"/>
                  </a:cxn>
                  <a:cxn ang="0">
                    <a:pos x="4" y="32"/>
                  </a:cxn>
                  <a:cxn ang="0">
                    <a:pos x="4" y="32"/>
                  </a:cxn>
                  <a:cxn ang="0">
                    <a:pos x="20" y="22"/>
                  </a:cxn>
                  <a:cxn ang="0">
                    <a:pos x="20" y="22"/>
                  </a:cxn>
                  <a:cxn ang="0">
                    <a:pos x="24" y="22"/>
                  </a:cxn>
                  <a:cxn ang="0">
                    <a:pos x="30" y="22"/>
                  </a:cxn>
                  <a:cxn ang="0">
                    <a:pos x="30" y="22"/>
                  </a:cxn>
                  <a:cxn ang="0">
                    <a:pos x="38" y="22"/>
                  </a:cxn>
                  <a:cxn ang="0">
                    <a:pos x="48" y="22"/>
                  </a:cxn>
                  <a:cxn ang="0">
                    <a:pos x="48" y="22"/>
                  </a:cxn>
                  <a:cxn ang="0">
                    <a:pos x="60" y="22"/>
                  </a:cxn>
                  <a:cxn ang="0">
                    <a:pos x="72" y="20"/>
                  </a:cxn>
                  <a:cxn ang="0">
                    <a:pos x="72" y="20"/>
                  </a:cxn>
                  <a:cxn ang="0">
                    <a:pos x="81" y="18"/>
                  </a:cxn>
                  <a:cxn ang="0">
                    <a:pos x="81" y="16"/>
                  </a:cxn>
                  <a:cxn ang="0">
                    <a:pos x="85" y="14"/>
                  </a:cxn>
                  <a:cxn ang="0">
                    <a:pos x="85" y="14"/>
                  </a:cxn>
                  <a:cxn ang="0">
                    <a:pos x="89" y="12"/>
                  </a:cxn>
                  <a:cxn ang="0">
                    <a:pos x="91" y="10"/>
                  </a:cxn>
                  <a:cxn ang="0">
                    <a:pos x="91" y="0"/>
                  </a:cxn>
                  <a:cxn ang="0">
                    <a:pos x="91" y="0"/>
                  </a:cxn>
                  <a:cxn ang="0">
                    <a:pos x="91" y="0"/>
                  </a:cxn>
                  <a:cxn ang="0">
                    <a:pos x="87" y="2"/>
                  </a:cxn>
                  <a:cxn ang="0">
                    <a:pos x="78" y="8"/>
                  </a:cxn>
                  <a:cxn ang="0">
                    <a:pos x="78" y="8"/>
                  </a:cxn>
                  <a:cxn ang="0">
                    <a:pos x="68" y="16"/>
                  </a:cxn>
                  <a:cxn ang="0">
                    <a:pos x="68" y="16"/>
                  </a:cxn>
                  <a:cxn ang="0">
                    <a:pos x="56" y="16"/>
                  </a:cxn>
                  <a:cxn ang="0">
                    <a:pos x="48" y="16"/>
                  </a:cxn>
                  <a:cxn ang="0">
                    <a:pos x="48" y="16"/>
                  </a:cxn>
                  <a:cxn ang="0">
                    <a:pos x="30" y="14"/>
                  </a:cxn>
                  <a:cxn ang="0">
                    <a:pos x="30" y="14"/>
                  </a:cxn>
                  <a:cxn ang="0">
                    <a:pos x="22" y="10"/>
                  </a:cxn>
                  <a:cxn ang="0">
                    <a:pos x="20" y="10"/>
                  </a:cxn>
                  <a:cxn ang="0">
                    <a:pos x="20" y="10"/>
                  </a:cxn>
                  <a:cxn ang="0">
                    <a:pos x="16" y="10"/>
                  </a:cxn>
                  <a:cxn ang="0">
                    <a:pos x="2" y="20"/>
                  </a:cxn>
                  <a:cxn ang="0">
                    <a:pos x="2" y="20"/>
                  </a:cxn>
                  <a:cxn ang="0">
                    <a:pos x="0" y="24"/>
                  </a:cxn>
                  <a:cxn ang="0">
                    <a:pos x="0" y="26"/>
                  </a:cxn>
                  <a:cxn ang="0">
                    <a:pos x="0" y="26"/>
                  </a:cxn>
                </a:cxnLst>
                <a:rect l="0" t="0" r="r" b="b"/>
                <a:pathLst>
                  <a:path w="91" h="32">
                    <a:moveTo>
                      <a:pt x="0" y="26"/>
                    </a:moveTo>
                    <a:lnTo>
                      <a:pt x="4" y="32"/>
                    </a:lnTo>
                    <a:lnTo>
                      <a:pt x="4" y="32"/>
                    </a:lnTo>
                    <a:lnTo>
                      <a:pt x="20" y="22"/>
                    </a:lnTo>
                    <a:lnTo>
                      <a:pt x="20" y="22"/>
                    </a:lnTo>
                    <a:lnTo>
                      <a:pt x="24" y="22"/>
                    </a:lnTo>
                    <a:lnTo>
                      <a:pt x="30" y="22"/>
                    </a:lnTo>
                    <a:lnTo>
                      <a:pt x="30" y="22"/>
                    </a:lnTo>
                    <a:lnTo>
                      <a:pt x="38" y="22"/>
                    </a:lnTo>
                    <a:lnTo>
                      <a:pt x="48" y="22"/>
                    </a:lnTo>
                    <a:lnTo>
                      <a:pt x="48" y="22"/>
                    </a:lnTo>
                    <a:lnTo>
                      <a:pt x="60" y="22"/>
                    </a:lnTo>
                    <a:lnTo>
                      <a:pt x="72" y="20"/>
                    </a:lnTo>
                    <a:lnTo>
                      <a:pt x="72" y="20"/>
                    </a:lnTo>
                    <a:lnTo>
                      <a:pt x="81" y="18"/>
                    </a:lnTo>
                    <a:lnTo>
                      <a:pt x="81" y="16"/>
                    </a:lnTo>
                    <a:lnTo>
                      <a:pt x="85" y="14"/>
                    </a:lnTo>
                    <a:lnTo>
                      <a:pt x="85" y="14"/>
                    </a:lnTo>
                    <a:lnTo>
                      <a:pt x="89" y="12"/>
                    </a:lnTo>
                    <a:lnTo>
                      <a:pt x="91" y="10"/>
                    </a:lnTo>
                    <a:lnTo>
                      <a:pt x="91" y="0"/>
                    </a:lnTo>
                    <a:lnTo>
                      <a:pt x="91" y="0"/>
                    </a:lnTo>
                    <a:lnTo>
                      <a:pt x="91" y="0"/>
                    </a:lnTo>
                    <a:lnTo>
                      <a:pt x="87" y="2"/>
                    </a:lnTo>
                    <a:lnTo>
                      <a:pt x="78" y="8"/>
                    </a:lnTo>
                    <a:lnTo>
                      <a:pt x="78" y="8"/>
                    </a:lnTo>
                    <a:lnTo>
                      <a:pt x="68" y="16"/>
                    </a:lnTo>
                    <a:lnTo>
                      <a:pt x="68" y="16"/>
                    </a:lnTo>
                    <a:lnTo>
                      <a:pt x="56" y="16"/>
                    </a:lnTo>
                    <a:lnTo>
                      <a:pt x="48" y="16"/>
                    </a:lnTo>
                    <a:lnTo>
                      <a:pt x="48" y="16"/>
                    </a:lnTo>
                    <a:lnTo>
                      <a:pt x="30" y="14"/>
                    </a:lnTo>
                    <a:lnTo>
                      <a:pt x="30" y="14"/>
                    </a:lnTo>
                    <a:lnTo>
                      <a:pt x="22" y="10"/>
                    </a:lnTo>
                    <a:lnTo>
                      <a:pt x="20" y="10"/>
                    </a:lnTo>
                    <a:lnTo>
                      <a:pt x="20" y="10"/>
                    </a:lnTo>
                    <a:lnTo>
                      <a:pt x="16" y="10"/>
                    </a:lnTo>
                    <a:lnTo>
                      <a:pt x="2" y="20"/>
                    </a:lnTo>
                    <a:lnTo>
                      <a:pt x="2" y="20"/>
                    </a:lnTo>
                    <a:lnTo>
                      <a:pt x="0" y="24"/>
                    </a:lnTo>
                    <a:lnTo>
                      <a:pt x="0" y="26"/>
                    </a:lnTo>
                    <a:lnTo>
                      <a:pt x="0"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434"/>
              <p:cNvSpPr>
                <a:spLocks/>
              </p:cNvSpPr>
              <p:nvPr/>
            </p:nvSpPr>
            <p:spPr bwMode="auto">
              <a:xfrm>
                <a:off x="4751" y="2725"/>
                <a:ext cx="61" cy="42"/>
              </a:xfrm>
              <a:custGeom>
                <a:avLst/>
                <a:gdLst/>
                <a:ahLst/>
                <a:cxnLst>
                  <a:cxn ang="0">
                    <a:pos x="41" y="2"/>
                  </a:cxn>
                  <a:cxn ang="0">
                    <a:pos x="41" y="2"/>
                  </a:cxn>
                  <a:cxn ang="0">
                    <a:pos x="31" y="10"/>
                  </a:cxn>
                  <a:cxn ang="0">
                    <a:pos x="27" y="14"/>
                  </a:cxn>
                  <a:cxn ang="0">
                    <a:pos x="27" y="14"/>
                  </a:cxn>
                  <a:cxn ang="0">
                    <a:pos x="23" y="20"/>
                  </a:cxn>
                  <a:cxn ang="0">
                    <a:pos x="20" y="22"/>
                  </a:cxn>
                  <a:cxn ang="0">
                    <a:pos x="16" y="24"/>
                  </a:cxn>
                  <a:cxn ang="0">
                    <a:pos x="16" y="24"/>
                  </a:cxn>
                  <a:cxn ang="0">
                    <a:pos x="8" y="28"/>
                  </a:cxn>
                  <a:cxn ang="0">
                    <a:pos x="4" y="32"/>
                  </a:cxn>
                  <a:cxn ang="0">
                    <a:pos x="4" y="32"/>
                  </a:cxn>
                  <a:cxn ang="0">
                    <a:pos x="0" y="38"/>
                  </a:cxn>
                  <a:cxn ang="0">
                    <a:pos x="0" y="42"/>
                  </a:cxn>
                  <a:cxn ang="0">
                    <a:pos x="0" y="42"/>
                  </a:cxn>
                  <a:cxn ang="0">
                    <a:pos x="4" y="42"/>
                  </a:cxn>
                  <a:cxn ang="0">
                    <a:pos x="10" y="42"/>
                  </a:cxn>
                  <a:cxn ang="0">
                    <a:pos x="16" y="40"/>
                  </a:cxn>
                  <a:cxn ang="0">
                    <a:pos x="20" y="36"/>
                  </a:cxn>
                  <a:cxn ang="0">
                    <a:pos x="20" y="36"/>
                  </a:cxn>
                  <a:cxn ang="0">
                    <a:pos x="27" y="30"/>
                  </a:cxn>
                  <a:cxn ang="0">
                    <a:pos x="35" y="24"/>
                  </a:cxn>
                  <a:cxn ang="0">
                    <a:pos x="35" y="24"/>
                  </a:cxn>
                  <a:cxn ang="0">
                    <a:pos x="37" y="18"/>
                  </a:cxn>
                  <a:cxn ang="0">
                    <a:pos x="39" y="16"/>
                  </a:cxn>
                  <a:cxn ang="0">
                    <a:pos x="43" y="14"/>
                  </a:cxn>
                  <a:cxn ang="0">
                    <a:pos x="43" y="14"/>
                  </a:cxn>
                  <a:cxn ang="0">
                    <a:pos x="53" y="16"/>
                  </a:cxn>
                  <a:cxn ang="0">
                    <a:pos x="57" y="16"/>
                  </a:cxn>
                  <a:cxn ang="0">
                    <a:pos x="59" y="12"/>
                  </a:cxn>
                  <a:cxn ang="0">
                    <a:pos x="59" y="12"/>
                  </a:cxn>
                  <a:cxn ang="0">
                    <a:pos x="61" y="6"/>
                  </a:cxn>
                  <a:cxn ang="0">
                    <a:pos x="61" y="2"/>
                  </a:cxn>
                  <a:cxn ang="0">
                    <a:pos x="57" y="0"/>
                  </a:cxn>
                  <a:cxn ang="0">
                    <a:pos x="57" y="0"/>
                  </a:cxn>
                  <a:cxn ang="0">
                    <a:pos x="49" y="0"/>
                  </a:cxn>
                  <a:cxn ang="0">
                    <a:pos x="45" y="0"/>
                  </a:cxn>
                  <a:cxn ang="0">
                    <a:pos x="41" y="2"/>
                  </a:cxn>
                  <a:cxn ang="0">
                    <a:pos x="41" y="2"/>
                  </a:cxn>
                </a:cxnLst>
                <a:rect l="0" t="0" r="r" b="b"/>
                <a:pathLst>
                  <a:path w="61" h="42">
                    <a:moveTo>
                      <a:pt x="41" y="2"/>
                    </a:moveTo>
                    <a:lnTo>
                      <a:pt x="41" y="2"/>
                    </a:lnTo>
                    <a:lnTo>
                      <a:pt x="31" y="10"/>
                    </a:lnTo>
                    <a:lnTo>
                      <a:pt x="27" y="14"/>
                    </a:lnTo>
                    <a:lnTo>
                      <a:pt x="27" y="14"/>
                    </a:lnTo>
                    <a:lnTo>
                      <a:pt x="23" y="20"/>
                    </a:lnTo>
                    <a:lnTo>
                      <a:pt x="20" y="22"/>
                    </a:lnTo>
                    <a:lnTo>
                      <a:pt x="16" y="24"/>
                    </a:lnTo>
                    <a:lnTo>
                      <a:pt x="16" y="24"/>
                    </a:lnTo>
                    <a:lnTo>
                      <a:pt x="8" y="28"/>
                    </a:lnTo>
                    <a:lnTo>
                      <a:pt x="4" y="32"/>
                    </a:lnTo>
                    <a:lnTo>
                      <a:pt x="4" y="32"/>
                    </a:lnTo>
                    <a:lnTo>
                      <a:pt x="0" y="38"/>
                    </a:lnTo>
                    <a:lnTo>
                      <a:pt x="0" y="42"/>
                    </a:lnTo>
                    <a:lnTo>
                      <a:pt x="0" y="42"/>
                    </a:lnTo>
                    <a:lnTo>
                      <a:pt x="4" y="42"/>
                    </a:lnTo>
                    <a:lnTo>
                      <a:pt x="10" y="42"/>
                    </a:lnTo>
                    <a:lnTo>
                      <a:pt x="16" y="40"/>
                    </a:lnTo>
                    <a:lnTo>
                      <a:pt x="20" y="36"/>
                    </a:lnTo>
                    <a:lnTo>
                      <a:pt x="20" y="36"/>
                    </a:lnTo>
                    <a:lnTo>
                      <a:pt x="27" y="30"/>
                    </a:lnTo>
                    <a:lnTo>
                      <a:pt x="35" y="24"/>
                    </a:lnTo>
                    <a:lnTo>
                      <a:pt x="35" y="24"/>
                    </a:lnTo>
                    <a:lnTo>
                      <a:pt x="37" y="18"/>
                    </a:lnTo>
                    <a:lnTo>
                      <a:pt x="39" y="16"/>
                    </a:lnTo>
                    <a:lnTo>
                      <a:pt x="43" y="14"/>
                    </a:lnTo>
                    <a:lnTo>
                      <a:pt x="43" y="14"/>
                    </a:lnTo>
                    <a:lnTo>
                      <a:pt x="53" y="16"/>
                    </a:lnTo>
                    <a:lnTo>
                      <a:pt x="57" y="16"/>
                    </a:lnTo>
                    <a:lnTo>
                      <a:pt x="59" y="12"/>
                    </a:lnTo>
                    <a:lnTo>
                      <a:pt x="59" y="12"/>
                    </a:lnTo>
                    <a:lnTo>
                      <a:pt x="61" y="6"/>
                    </a:lnTo>
                    <a:lnTo>
                      <a:pt x="61" y="2"/>
                    </a:lnTo>
                    <a:lnTo>
                      <a:pt x="57" y="0"/>
                    </a:lnTo>
                    <a:lnTo>
                      <a:pt x="57" y="0"/>
                    </a:lnTo>
                    <a:lnTo>
                      <a:pt x="49" y="0"/>
                    </a:lnTo>
                    <a:lnTo>
                      <a:pt x="45" y="0"/>
                    </a:lnTo>
                    <a:lnTo>
                      <a:pt x="41" y="2"/>
                    </a:lnTo>
                    <a:lnTo>
                      <a:pt x="4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435"/>
              <p:cNvSpPr>
                <a:spLocks/>
              </p:cNvSpPr>
              <p:nvPr/>
            </p:nvSpPr>
            <p:spPr bwMode="auto">
              <a:xfrm>
                <a:off x="4838" y="2630"/>
                <a:ext cx="49" cy="20"/>
              </a:xfrm>
              <a:custGeom>
                <a:avLst/>
                <a:gdLst/>
                <a:ahLst/>
                <a:cxnLst>
                  <a:cxn ang="0">
                    <a:pos x="24" y="0"/>
                  </a:cxn>
                  <a:cxn ang="0">
                    <a:pos x="24" y="0"/>
                  </a:cxn>
                  <a:cxn ang="0">
                    <a:pos x="16" y="2"/>
                  </a:cxn>
                  <a:cxn ang="0">
                    <a:pos x="10" y="2"/>
                  </a:cxn>
                  <a:cxn ang="0">
                    <a:pos x="10" y="2"/>
                  </a:cxn>
                  <a:cxn ang="0">
                    <a:pos x="4" y="2"/>
                  </a:cxn>
                  <a:cxn ang="0">
                    <a:pos x="2" y="4"/>
                  </a:cxn>
                  <a:cxn ang="0">
                    <a:pos x="2" y="4"/>
                  </a:cxn>
                  <a:cxn ang="0">
                    <a:pos x="0" y="8"/>
                  </a:cxn>
                  <a:cxn ang="0">
                    <a:pos x="0" y="12"/>
                  </a:cxn>
                  <a:cxn ang="0">
                    <a:pos x="2" y="14"/>
                  </a:cxn>
                  <a:cxn ang="0">
                    <a:pos x="2" y="14"/>
                  </a:cxn>
                  <a:cxn ang="0">
                    <a:pos x="8" y="10"/>
                  </a:cxn>
                  <a:cxn ang="0">
                    <a:pos x="14" y="10"/>
                  </a:cxn>
                  <a:cxn ang="0">
                    <a:pos x="14" y="10"/>
                  </a:cxn>
                  <a:cxn ang="0">
                    <a:pos x="28" y="16"/>
                  </a:cxn>
                  <a:cxn ang="0">
                    <a:pos x="28" y="16"/>
                  </a:cxn>
                  <a:cxn ang="0">
                    <a:pos x="39" y="18"/>
                  </a:cxn>
                  <a:cxn ang="0">
                    <a:pos x="39" y="18"/>
                  </a:cxn>
                  <a:cxn ang="0">
                    <a:pos x="45" y="20"/>
                  </a:cxn>
                  <a:cxn ang="0">
                    <a:pos x="47" y="20"/>
                  </a:cxn>
                  <a:cxn ang="0">
                    <a:pos x="49" y="18"/>
                  </a:cxn>
                  <a:cxn ang="0">
                    <a:pos x="49" y="18"/>
                  </a:cxn>
                  <a:cxn ang="0">
                    <a:pos x="47" y="12"/>
                  </a:cxn>
                  <a:cxn ang="0">
                    <a:pos x="45" y="10"/>
                  </a:cxn>
                  <a:cxn ang="0">
                    <a:pos x="41" y="6"/>
                  </a:cxn>
                  <a:cxn ang="0">
                    <a:pos x="41" y="6"/>
                  </a:cxn>
                  <a:cxn ang="0">
                    <a:pos x="33" y="2"/>
                  </a:cxn>
                  <a:cxn ang="0">
                    <a:pos x="28" y="0"/>
                  </a:cxn>
                  <a:cxn ang="0">
                    <a:pos x="24" y="0"/>
                  </a:cxn>
                  <a:cxn ang="0">
                    <a:pos x="24" y="0"/>
                  </a:cxn>
                </a:cxnLst>
                <a:rect l="0" t="0" r="r" b="b"/>
                <a:pathLst>
                  <a:path w="49" h="20">
                    <a:moveTo>
                      <a:pt x="24" y="0"/>
                    </a:moveTo>
                    <a:lnTo>
                      <a:pt x="24" y="0"/>
                    </a:lnTo>
                    <a:lnTo>
                      <a:pt x="16" y="2"/>
                    </a:lnTo>
                    <a:lnTo>
                      <a:pt x="10" y="2"/>
                    </a:lnTo>
                    <a:lnTo>
                      <a:pt x="10" y="2"/>
                    </a:lnTo>
                    <a:lnTo>
                      <a:pt x="4" y="2"/>
                    </a:lnTo>
                    <a:lnTo>
                      <a:pt x="2" y="4"/>
                    </a:lnTo>
                    <a:lnTo>
                      <a:pt x="2" y="4"/>
                    </a:lnTo>
                    <a:lnTo>
                      <a:pt x="0" y="8"/>
                    </a:lnTo>
                    <a:lnTo>
                      <a:pt x="0" y="12"/>
                    </a:lnTo>
                    <a:lnTo>
                      <a:pt x="2" y="14"/>
                    </a:lnTo>
                    <a:lnTo>
                      <a:pt x="2" y="14"/>
                    </a:lnTo>
                    <a:lnTo>
                      <a:pt x="8" y="10"/>
                    </a:lnTo>
                    <a:lnTo>
                      <a:pt x="14" y="10"/>
                    </a:lnTo>
                    <a:lnTo>
                      <a:pt x="14" y="10"/>
                    </a:lnTo>
                    <a:lnTo>
                      <a:pt x="28" y="16"/>
                    </a:lnTo>
                    <a:lnTo>
                      <a:pt x="28" y="16"/>
                    </a:lnTo>
                    <a:lnTo>
                      <a:pt x="39" y="18"/>
                    </a:lnTo>
                    <a:lnTo>
                      <a:pt x="39" y="18"/>
                    </a:lnTo>
                    <a:lnTo>
                      <a:pt x="45" y="20"/>
                    </a:lnTo>
                    <a:lnTo>
                      <a:pt x="47" y="20"/>
                    </a:lnTo>
                    <a:lnTo>
                      <a:pt x="49" y="18"/>
                    </a:lnTo>
                    <a:lnTo>
                      <a:pt x="49" y="18"/>
                    </a:lnTo>
                    <a:lnTo>
                      <a:pt x="47" y="12"/>
                    </a:lnTo>
                    <a:lnTo>
                      <a:pt x="45" y="10"/>
                    </a:lnTo>
                    <a:lnTo>
                      <a:pt x="41" y="6"/>
                    </a:lnTo>
                    <a:lnTo>
                      <a:pt x="41" y="6"/>
                    </a:lnTo>
                    <a:lnTo>
                      <a:pt x="33" y="2"/>
                    </a:lnTo>
                    <a:lnTo>
                      <a:pt x="28" y="0"/>
                    </a:lnTo>
                    <a:lnTo>
                      <a:pt x="24" y="0"/>
                    </a:lnTo>
                    <a:lnTo>
                      <a:pt x="2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436"/>
              <p:cNvSpPr>
                <a:spLocks/>
              </p:cNvSpPr>
              <p:nvPr/>
            </p:nvSpPr>
            <p:spPr bwMode="auto">
              <a:xfrm>
                <a:off x="4763" y="2412"/>
                <a:ext cx="47" cy="68"/>
              </a:xfrm>
              <a:custGeom>
                <a:avLst/>
                <a:gdLst/>
                <a:ahLst/>
                <a:cxnLst>
                  <a:cxn ang="0">
                    <a:pos x="43" y="20"/>
                  </a:cxn>
                  <a:cxn ang="0">
                    <a:pos x="43" y="20"/>
                  </a:cxn>
                  <a:cxn ang="0">
                    <a:pos x="39" y="4"/>
                  </a:cxn>
                  <a:cxn ang="0">
                    <a:pos x="39" y="4"/>
                  </a:cxn>
                  <a:cxn ang="0">
                    <a:pos x="39" y="2"/>
                  </a:cxn>
                  <a:cxn ang="0">
                    <a:pos x="37" y="0"/>
                  </a:cxn>
                  <a:cxn ang="0">
                    <a:pos x="33" y="0"/>
                  </a:cxn>
                  <a:cxn ang="0">
                    <a:pos x="33" y="0"/>
                  </a:cxn>
                  <a:cxn ang="0">
                    <a:pos x="23" y="8"/>
                  </a:cxn>
                  <a:cxn ang="0">
                    <a:pos x="23" y="8"/>
                  </a:cxn>
                  <a:cxn ang="0">
                    <a:pos x="19" y="12"/>
                  </a:cxn>
                  <a:cxn ang="0">
                    <a:pos x="17" y="14"/>
                  </a:cxn>
                  <a:cxn ang="0">
                    <a:pos x="17" y="14"/>
                  </a:cxn>
                  <a:cxn ang="0">
                    <a:pos x="15" y="18"/>
                  </a:cxn>
                  <a:cxn ang="0">
                    <a:pos x="15" y="18"/>
                  </a:cxn>
                  <a:cxn ang="0">
                    <a:pos x="2" y="22"/>
                  </a:cxn>
                  <a:cxn ang="0">
                    <a:pos x="0" y="24"/>
                  </a:cxn>
                  <a:cxn ang="0">
                    <a:pos x="0" y="24"/>
                  </a:cxn>
                  <a:cxn ang="0">
                    <a:pos x="0" y="24"/>
                  </a:cxn>
                  <a:cxn ang="0">
                    <a:pos x="2" y="34"/>
                  </a:cxn>
                  <a:cxn ang="0">
                    <a:pos x="2" y="34"/>
                  </a:cxn>
                  <a:cxn ang="0">
                    <a:pos x="4" y="46"/>
                  </a:cxn>
                  <a:cxn ang="0">
                    <a:pos x="4" y="46"/>
                  </a:cxn>
                  <a:cxn ang="0">
                    <a:pos x="8" y="54"/>
                  </a:cxn>
                  <a:cxn ang="0">
                    <a:pos x="11" y="58"/>
                  </a:cxn>
                  <a:cxn ang="0">
                    <a:pos x="11" y="58"/>
                  </a:cxn>
                  <a:cxn ang="0">
                    <a:pos x="17" y="62"/>
                  </a:cxn>
                  <a:cxn ang="0">
                    <a:pos x="21" y="64"/>
                  </a:cxn>
                  <a:cxn ang="0">
                    <a:pos x="27" y="64"/>
                  </a:cxn>
                  <a:cxn ang="0">
                    <a:pos x="27" y="64"/>
                  </a:cxn>
                  <a:cxn ang="0">
                    <a:pos x="27" y="68"/>
                  </a:cxn>
                  <a:cxn ang="0">
                    <a:pos x="29" y="68"/>
                  </a:cxn>
                  <a:cxn ang="0">
                    <a:pos x="29" y="68"/>
                  </a:cxn>
                  <a:cxn ang="0">
                    <a:pos x="33" y="62"/>
                  </a:cxn>
                  <a:cxn ang="0">
                    <a:pos x="35" y="58"/>
                  </a:cxn>
                  <a:cxn ang="0">
                    <a:pos x="35" y="58"/>
                  </a:cxn>
                  <a:cxn ang="0">
                    <a:pos x="33" y="58"/>
                  </a:cxn>
                  <a:cxn ang="0">
                    <a:pos x="31" y="58"/>
                  </a:cxn>
                  <a:cxn ang="0">
                    <a:pos x="29" y="56"/>
                  </a:cxn>
                  <a:cxn ang="0">
                    <a:pos x="29" y="56"/>
                  </a:cxn>
                  <a:cxn ang="0">
                    <a:pos x="27" y="46"/>
                  </a:cxn>
                  <a:cxn ang="0">
                    <a:pos x="27" y="42"/>
                  </a:cxn>
                  <a:cxn ang="0">
                    <a:pos x="27" y="42"/>
                  </a:cxn>
                  <a:cxn ang="0">
                    <a:pos x="33" y="36"/>
                  </a:cxn>
                  <a:cxn ang="0">
                    <a:pos x="35" y="34"/>
                  </a:cxn>
                  <a:cxn ang="0">
                    <a:pos x="35" y="34"/>
                  </a:cxn>
                  <a:cxn ang="0">
                    <a:pos x="35" y="40"/>
                  </a:cxn>
                  <a:cxn ang="0">
                    <a:pos x="33" y="42"/>
                  </a:cxn>
                  <a:cxn ang="0">
                    <a:pos x="35" y="42"/>
                  </a:cxn>
                  <a:cxn ang="0">
                    <a:pos x="35" y="42"/>
                  </a:cxn>
                  <a:cxn ang="0">
                    <a:pos x="45" y="36"/>
                  </a:cxn>
                  <a:cxn ang="0">
                    <a:pos x="47" y="34"/>
                  </a:cxn>
                  <a:cxn ang="0">
                    <a:pos x="45" y="32"/>
                  </a:cxn>
                  <a:cxn ang="0">
                    <a:pos x="45" y="32"/>
                  </a:cxn>
                  <a:cxn ang="0">
                    <a:pos x="43" y="28"/>
                  </a:cxn>
                  <a:cxn ang="0">
                    <a:pos x="43" y="20"/>
                  </a:cxn>
                  <a:cxn ang="0">
                    <a:pos x="43" y="20"/>
                  </a:cxn>
                </a:cxnLst>
                <a:rect l="0" t="0" r="r" b="b"/>
                <a:pathLst>
                  <a:path w="47" h="68">
                    <a:moveTo>
                      <a:pt x="43" y="20"/>
                    </a:moveTo>
                    <a:lnTo>
                      <a:pt x="43" y="20"/>
                    </a:lnTo>
                    <a:lnTo>
                      <a:pt x="39" y="4"/>
                    </a:lnTo>
                    <a:lnTo>
                      <a:pt x="39" y="4"/>
                    </a:lnTo>
                    <a:lnTo>
                      <a:pt x="39" y="2"/>
                    </a:lnTo>
                    <a:lnTo>
                      <a:pt x="37" y="0"/>
                    </a:lnTo>
                    <a:lnTo>
                      <a:pt x="33" y="0"/>
                    </a:lnTo>
                    <a:lnTo>
                      <a:pt x="33" y="0"/>
                    </a:lnTo>
                    <a:lnTo>
                      <a:pt x="23" y="8"/>
                    </a:lnTo>
                    <a:lnTo>
                      <a:pt x="23" y="8"/>
                    </a:lnTo>
                    <a:lnTo>
                      <a:pt x="19" y="12"/>
                    </a:lnTo>
                    <a:lnTo>
                      <a:pt x="17" y="14"/>
                    </a:lnTo>
                    <a:lnTo>
                      <a:pt x="17" y="14"/>
                    </a:lnTo>
                    <a:lnTo>
                      <a:pt x="15" y="18"/>
                    </a:lnTo>
                    <a:lnTo>
                      <a:pt x="15" y="18"/>
                    </a:lnTo>
                    <a:lnTo>
                      <a:pt x="2" y="22"/>
                    </a:lnTo>
                    <a:lnTo>
                      <a:pt x="0" y="24"/>
                    </a:lnTo>
                    <a:lnTo>
                      <a:pt x="0" y="24"/>
                    </a:lnTo>
                    <a:lnTo>
                      <a:pt x="0" y="24"/>
                    </a:lnTo>
                    <a:lnTo>
                      <a:pt x="2" y="34"/>
                    </a:lnTo>
                    <a:lnTo>
                      <a:pt x="2" y="34"/>
                    </a:lnTo>
                    <a:lnTo>
                      <a:pt x="4" y="46"/>
                    </a:lnTo>
                    <a:lnTo>
                      <a:pt x="4" y="46"/>
                    </a:lnTo>
                    <a:lnTo>
                      <a:pt x="8" y="54"/>
                    </a:lnTo>
                    <a:lnTo>
                      <a:pt x="11" y="58"/>
                    </a:lnTo>
                    <a:lnTo>
                      <a:pt x="11" y="58"/>
                    </a:lnTo>
                    <a:lnTo>
                      <a:pt x="17" y="62"/>
                    </a:lnTo>
                    <a:lnTo>
                      <a:pt x="21" y="64"/>
                    </a:lnTo>
                    <a:lnTo>
                      <a:pt x="27" y="64"/>
                    </a:lnTo>
                    <a:lnTo>
                      <a:pt x="27" y="64"/>
                    </a:lnTo>
                    <a:lnTo>
                      <a:pt x="27" y="68"/>
                    </a:lnTo>
                    <a:lnTo>
                      <a:pt x="29" y="68"/>
                    </a:lnTo>
                    <a:lnTo>
                      <a:pt x="29" y="68"/>
                    </a:lnTo>
                    <a:lnTo>
                      <a:pt x="33" y="62"/>
                    </a:lnTo>
                    <a:lnTo>
                      <a:pt x="35" y="58"/>
                    </a:lnTo>
                    <a:lnTo>
                      <a:pt x="35" y="58"/>
                    </a:lnTo>
                    <a:lnTo>
                      <a:pt x="33" y="58"/>
                    </a:lnTo>
                    <a:lnTo>
                      <a:pt x="31" y="58"/>
                    </a:lnTo>
                    <a:lnTo>
                      <a:pt x="29" y="56"/>
                    </a:lnTo>
                    <a:lnTo>
                      <a:pt x="29" y="56"/>
                    </a:lnTo>
                    <a:lnTo>
                      <a:pt x="27" y="46"/>
                    </a:lnTo>
                    <a:lnTo>
                      <a:pt x="27" y="42"/>
                    </a:lnTo>
                    <a:lnTo>
                      <a:pt x="27" y="42"/>
                    </a:lnTo>
                    <a:lnTo>
                      <a:pt x="33" y="36"/>
                    </a:lnTo>
                    <a:lnTo>
                      <a:pt x="35" y="34"/>
                    </a:lnTo>
                    <a:lnTo>
                      <a:pt x="35" y="34"/>
                    </a:lnTo>
                    <a:lnTo>
                      <a:pt x="35" y="40"/>
                    </a:lnTo>
                    <a:lnTo>
                      <a:pt x="33" y="42"/>
                    </a:lnTo>
                    <a:lnTo>
                      <a:pt x="35" y="42"/>
                    </a:lnTo>
                    <a:lnTo>
                      <a:pt x="35" y="42"/>
                    </a:lnTo>
                    <a:lnTo>
                      <a:pt x="45" y="36"/>
                    </a:lnTo>
                    <a:lnTo>
                      <a:pt x="47" y="34"/>
                    </a:lnTo>
                    <a:lnTo>
                      <a:pt x="45" y="32"/>
                    </a:lnTo>
                    <a:lnTo>
                      <a:pt x="45" y="32"/>
                    </a:lnTo>
                    <a:lnTo>
                      <a:pt x="43" y="28"/>
                    </a:lnTo>
                    <a:lnTo>
                      <a:pt x="43" y="20"/>
                    </a:lnTo>
                    <a:lnTo>
                      <a:pt x="43"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437"/>
              <p:cNvSpPr>
                <a:spLocks/>
              </p:cNvSpPr>
              <p:nvPr/>
            </p:nvSpPr>
            <p:spPr bwMode="auto">
              <a:xfrm>
                <a:off x="4727" y="2426"/>
                <a:ext cx="34" cy="34"/>
              </a:xfrm>
              <a:custGeom>
                <a:avLst/>
                <a:gdLst/>
                <a:ahLst/>
                <a:cxnLst>
                  <a:cxn ang="0">
                    <a:pos x="0" y="32"/>
                  </a:cxn>
                  <a:cxn ang="0">
                    <a:pos x="0" y="32"/>
                  </a:cxn>
                  <a:cxn ang="0">
                    <a:pos x="0" y="34"/>
                  </a:cxn>
                  <a:cxn ang="0">
                    <a:pos x="2" y="34"/>
                  </a:cxn>
                  <a:cxn ang="0">
                    <a:pos x="6" y="32"/>
                  </a:cxn>
                  <a:cxn ang="0">
                    <a:pos x="6" y="32"/>
                  </a:cxn>
                  <a:cxn ang="0">
                    <a:pos x="8" y="30"/>
                  </a:cxn>
                  <a:cxn ang="0">
                    <a:pos x="8" y="28"/>
                  </a:cxn>
                  <a:cxn ang="0">
                    <a:pos x="8" y="26"/>
                  </a:cxn>
                  <a:cxn ang="0">
                    <a:pos x="10" y="24"/>
                  </a:cxn>
                  <a:cxn ang="0">
                    <a:pos x="10" y="24"/>
                  </a:cxn>
                  <a:cxn ang="0">
                    <a:pos x="12" y="20"/>
                  </a:cxn>
                  <a:cxn ang="0">
                    <a:pos x="14" y="18"/>
                  </a:cxn>
                  <a:cxn ang="0">
                    <a:pos x="14" y="18"/>
                  </a:cxn>
                  <a:cxn ang="0">
                    <a:pos x="16" y="18"/>
                  </a:cxn>
                  <a:cxn ang="0">
                    <a:pos x="20" y="18"/>
                  </a:cxn>
                  <a:cxn ang="0">
                    <a:pos x="24" y="18"/>
                  </a:cxn>
                  <a:cxn ang="0">
                    <a:pos x="24" y="18"/>
                  </a:cxn>
                  <a:cxn ang="0">
                    <a:pos x="28" y="14"/>
                  </a:cxn>
                  <a:cxn ang="0">
                    <a:pos x="32" y="12"/>
                  </a:cxn>
                  <a:cxn ang="0">
                    <a:pos x="32" y="12"/>
                  </a:cxn>
                  <a:cxn ang="0">
                    <a:pos x="34" y="8"/>
                  </a:cxn>
                  <a:cxn ang="0">
                    <a:pos x="34" y="4"/>
                  </a:cxn>
                  <a:cxn ang="0">
                    <a:pos x="34" y="4"/>
                  </a:cxn>
                  <a:cxn ang="0">
                    <a:pos x="32" y="2"/>
                  </a:cxn>
                  <a:cxn ang="0">
                    <a:pos x="28" y="0"/>
                  </a:cxn>
                  <a:cxn ang="0">
                    <a:pos x="28" y="0"/>
                  </a:cxn>
                  <a:cxn ang="0">
                    <a:pos x="26" y="2"/>
                  </a:cxn>
                  <a:cxn ang="0">
                    <a:pos x="16" y="10"/>
                  </a:cxn>
                  <a:cxn ang="0">
                    <a:pos x="16" y="10"/>
                  </a:cxn>
                  <a:cxn ang="0">
                    <a:pos x="8" y="16"/>
                  </a:cxn>
                  <a:cxn ang="0">
                    <a:pos x="2" y="24"/>
                  </a:cxn>
                  <a:cxn ang="0">
                    <a:pos x="2" y="24"/>
                  </a:cxn>
                  <a:cxn ang="0">
                    <a:pos x="0" y="32"/>
                  </a:cxn>
                  <a:cxn ang="0">
                    <a:pos x="0" y="32"/>
                  </a:cxn>
                </a:cxnLst>
                <a:rect l="0" t="0" r="r" b="b"/>
                <a:pathLst>
                  <a:path w="34" h="34">
                    <a:moveTo>
                      <a:pt x="0" y="32"/>
                    </a:moveTo>
                    <a:lnTo>
                      <a:pt x="0" y="32"/>
                    </a:lnTo>
                    <a:lnTo>
                      <a:pt x="0" y="34"/>
                    </a:lnTo>
                    <a:lnTo>
                      <a:pt x="2" y="34"/>
                    </a:lnTo>
                    <a:lnTo>
                      <a:pt x="6" y="32"/>
                    </a:lnTo>
                    <a:lnTo>
                      <a:pt x="6" y="32"/>
                    </a:lnTo>
                    <a:lnTo>
                      <a:pt x="8" y="30"/>
                    </a:lnTo>
                    <a:lnTo>
                      <a:pt x="8" y="28"/>
                    </a:lnTo>
                    <a:lnTo>
                      <a:pt x="8" y="26"/>
                    </a:lnTo>
                    <a:lnTo>
                      <a:pt x="10" y="24"/>
                    </a:lnTo>
                    <a:lnTo>
                      <a:pt x="10" y="24"/>
                    </a:lnTo>
                    <a:lnTo>
                      <a:pt x="12" y="20"/>
                    </a:lnTo>
                    <a:lnTo>
                      <a:pt x="14" y="18"/>
                    </a:lnTo>
                    <a:lnTo>
                      <a:pt x="14" y="18"/>
                    </a:lnTo>
                    <a:lnTo>
                      <a:pt x="16" y="18"/>
                    </a:lnTo>
                    <a:lnTo>
                      <a:pt x="20" y="18"/>
                    </a:lnTo>
                    <a:lnTo>
                      <a:pt x="24" y="18"/>
                    </a:lnTo>
                    <a:lnTo>
                      <a:pt x="24" y="18"/>
                    </a:lnTo>
                    <a:lnTo>
                      <a:pt x="28" y="14"/>
                    </a:lnTo>
                    <a:lnTo>
                      <a:pt x="32" y="12"/>
                    </a:lnTo>
                    <a:lnTo>
                      <a:pt x="32" y="12"/>
                    </a:lnTo>
                    <a:lnTo>
                      <a:pt x="34" y="8"/>
                    </a:lnTo>
                    <a:lnTo>
                      <a:pt x="34" y="4"/>
                    </a:lnTo>
                    <a:lnTo>
                      <a:pt x="34" y="4"/>
                    </a:lnTo>
                    <a:lnTo>
                      <a:pt x="32" y="2"/>
                    </a:lnTo>
                    <a:lnTo>
                      <a:pt x="28" y="0"/>
                    </a:lnTo>
                    <a:lnTo>
                      <a:pt x="28" y="0"/>
                    </a:lnTo>
                    <a:lnTo>
                      <a:pt x="26" y="2"/>
                    </a:lnTo>
                    <a:lnTo>
                      <a:pt x="16" y="10"/>
                    </a:lnTo>
                    <a:lnTo>
                      <a:pt x="16" y="10"/>
                    </a:lnTo>
                    <a:lnTo>
                      <a:pt x="8" y="16"/>
                    </a:lnTo>
                    <a:lnTo>
                      <a:pt x="2" y="24"/>
                    </a:lnTo>
                    <a:lnTo>
                      <a:pt x="2" y="24"/>
                    </a:lnTo>
                    <a:lnTo>
                      <a:pt x="0" y="32"/>
                    </a:lnTo>
                    <a:lnTo>
                      <a:pt x="0"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Rectangle 438"/>
              <p:cNvSpPr>
                <a:spLocks noChangeArrowheads="1"/>
              </p:cNvSpPr>
              <p:nvPr/>
            </p:nvSpPr>
            <p:spPr bwMode="auto">
              <a:xfrm>
                <a:off x="4735" y="2440"/>
                <a:ext cx="1" cy="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439"/>
              <p:cNvSpPr>
                <a:spLocks/>
              </p:cNvSpPr>
              <p:nvPr/>
            </p:nvSpPr>
            <p:spPr bwMode="auto">
              <a:xfrm>
                <a:off x="4695" y="2246"/>
                <a:ext cx="42" cy="93"/>
              </a:xfrm>
              <a:custGeom>
                <a:avLst/>
                <a:gdLst/>
                <a:ahLst/>
                <a:cxnLst>
                  <a:cxn ang="0">
                    <a:pos x="6" y="73"/>
                  </a:cxn>
                  <a:cxn ang="0">
                    <a:pos x="6" y="73"/>
                  </a:cxn>
                  <a:cxn ang="0">
                    <a:pos x="6" y="75"/>
                  </a:cxn>
                  <a:cxn ang="0">
                    <a:pos x="10" y="77"/>
                  </a:cxn>
                  <a:cxn ang="0">
                    <a:pos x="10" y="77"/>
                  </a:cxn>
                  <a:cxn ang="0">
                    <a:pos x="12" y="83"/>
                  </a:cxn>
                  <a:cxn ang="0">
                    <a:pos x="14" y="89"/>
                  </a:cxn>
                  <a:cxn ang="0">
                    <a:pos x="14" y="89"/>
                  </a:cxn>
                  <a:cxn ang="0">
                    <a:pos x="16" y="93"/>
                  </a:cxn>
                  <a:cxn ang="0">
                    <a:pos x="18" y="93"/>
                  </a:cxn>
                  <a:cxn ang="0">
                    <a:pos x="26" y="85"/>
                  </a:cxn>
                  <a:cxn ang="0">
                    <a:pos x="26" y="85"/>
                  </a:cxn>
                  <a:cxn ang="0">
                    <a:pos x="28" y="83"/>
                  </a:cxn>
                  <a:cxn ang="0">
                    <a:pos x="28" y="81"/>
                  </a:cxn>
                  <a:cxn ang="0">
                    <a:pos x="26" y="77"/>
                  </a:cxn>
                  <a:cxn ang="0">
                    <a:pos x="26" y="77"/>
                  </a:cxn>
                  <a:cxn ang="0">
                    <a:pos x="26" y="71"/>
                  </a:cxn>
                  <a:cxn ang="0">
                    <a:pos x="26" y="67"/>
                  </a:cxn>
                  <a:cxn ang="0">
                    <a:pos x="26" y="67"/>
                  </a:cxn>
                  <a:cxn ang="0">
                    <a:pos x="26" y="64"/>
                  </a:cxn>
                  <a:cxn ang="0">
                    <a:pos x="26" y="60"/>
                  </a:cxn>
                  <a:cxn ang="0">
                    <a:pos x="26" y="60"/>
                  </a:cxn>
                  <a:cxn ang="0">
                    <a:pos x="26" y="56"/>
                  </a:cxn>
                  <a:cxn ang="0">
                    <a:pos x="26" y="52"/>
                  </a:cxn>
                  <a:cxn ang="0">
                    <a:pos x="26" y="52"/>
                  </a:cxn>
                  <a:cxn ang="0">
                    <a:pos x="28" y="50"/>
                  </a:cxn>
                  <a:cxn ang="0">
                    <a:pos x="30" y="50"/>
                  </a:cxn>
                  <a:cxn ang="0">
                    <a:pos x="32" y="50"/>
                  </a:cxn>
                  <a:cxn ang="0">
                    <a:pos x="34" y="50"/>
                  </a:cxn>
                  <a:cxn ang="0">
                    <a:pos x="34" y="50"/>
                  </a:cxn>
                  <a:cxn ang="0">
                    <a:pos x="36" y="48"/>
                  </a:cxn>
                  <a:cxn ang="0">
                    <a:pos x="36" y="48"/>
                  </a:cxn>
                  <a:cxn ang="0">
                    <a:pos x="38" y="42"/>
                  </a:cxn>
                  <a:cxn ang="0">
                    <a:pos x="38" y="42"/>
                  </a:cxn>
                  <a:cxn ang="0">
                    <a:pos x="40" y="38"/>
                  </a:cxn>
                  <a:cxn ang="0">
                    <a:pos x="42" y="32"/>
                  </a:cxn>
                  <a:cxn ang="0">
                    <a:pos x="42" y="32"/>
                  </a:cxn>
                  <a:cxn ang="0">
                    <a:pos x="40" y="26"/>
                  </a:cxn>
                  <a:cxn ang="0">
                    <a:pos x="38" y="18"/>
                  </a:cxn>
                  <a:cxn ang="0">
                    <a:pos x="38" y="18"/>
                  </a:cxn>
                  <a:cxn ang="0">
                    <a:pos x="36" y="12"/>
                  </a:cxn>
                  <a:cxn ang="0">
                    <a:pos x="30" y="6"/>
                  </a:cxn>
                  <a:cxn ang="0">
                    <a:pos x="30" y="6"/>
                  </a:cxn>
                  <a:cxn ang="0">
                    <a:pos x="24" y="2"/>
                  </a:cxn>
                  <a:cxn ang="0">
                    <a:pos x="20" y="0"/>
                  </a:cxn>
                  <a:cxn ang="0">
                    <a:pos x="16" y="0"/>
                  </a:cxn>
                  <a:cxn ang="0">
                    <a:pos x="16" y="0"/>
                  </a:cxn>
                  <a:cxn ang="0">
                    <a:pos x="14" y="4"/>
                  </a:cxn>
                  <a:cxn ang="0">
                    <a:pos x="8" y="14"/>
                  </a:cxn>
                  <a:cxn ang="0">
                    <a:pos x="8" y="14"/>
                  </a:cxn>
                  <a:cxn ang="0">
                    <a:pos x="6" y="22"/>
                  </a:cxn>
                  <a:cxn ang="0">
                    <a:pos x="8" y="28"/>
                  </a:cxn>
                  <a:cxn ang="0">
                    <a:pos x="8" y="28"/>
                  </a:cxn>
                  <a:cxn ang="0">
                    <a:pos x="8" y="36"/>
                  </a:cxn>
                  <a:cxn ang="0">
                    <a:pos x="6" y="40"/>
                  </a:cxn>
                  <a:cxn ang="0">
                    <a:pos x="6" y="40"/>
                  </a:cxn>
                  <a:cxn ang="0">
                    <a:pos x="2" y="46"/>
                  </a:cxn>
                  <a:cxn ang="0">
                    <a:pos x="0" y="54"/>
                  </a:cxn>
                  <a:cxn ang="0">
                    <a:pos x="0" y="54"/>
                  </a:cxn>
                  <a:cxn ang="0">
                    <a:pos x="0" y="62"/>
                  </a:cxn>
                  <a:cxn ang="0">
                    <a:pos x="6" y="73"/>
                  </a:cxn>
                  <a:cxn ang="0">
                    <a:pos x="6" y="73"/>
                  </a:cxn>
                </a:cxnLst>
                <a:rect l="0" t="0" r="r" b="b"/>
                <a:pathLst>
                  <a:path w="42" h="93">
                    <a:moveTo>
                      <a:pt x="6" y="73"/>
                    </a:moveTo>
                    <a:lnTo>
                      <a:pt x="6" y="73"/>
                    </a:lnTo>
                    <a:lnTo>
                      <a:pt x="6" y="75"/>
                    </a:lnTo>
                    <a:lnTo>
                      <a:pt x="10" y="77"/>
                    </a:lnTo>
                    <a:lnTo>
                      <a:pt x="10" y="77"/>
                    </a:lnTo>
                    <a:lnTo>
                      <a:pt x="12" y="83"/>
                    </a:lnTo>
                    <a:lnTo>
                      <a:pt x="14" y="89"/>
                    </a:lnTo>
                    <a:lnTo>
                      <a:pt x="14" y="89"/>
                    </a:lnTo>
                    <a:lnTo>
                      <a:pt x="16" y="93"/>
                    </a:lnTo>
                    <a:lnTo>
                      <a:pt x="18" y="93"/>
                    </a:lnTo>
                    <a:lnTo>
                      <a:pt x="26" y="85"/>
                    </a:lnTo>
                    <a:lnTo>
                      <a:pt x="26" y="85"/>
                    </a:lnTo>
                    <a:lnTo>
                      <a:pt x="28" y="83"/>
                    </a:lnTo>
                    <a:lnTo>
                      <a:pt x="28" y="81"/>
                    </a:lnTo>
                    <a:lnTo>
                      <a:pt x="26" y="77"/>
                    </a:lnTo>
                    <a:lnTo>
                      <a:pt x="26" y="77"/>
                    </a:lnTo>
                    <a:lnTo>
                      <a:pt x="26" y="71"/>
                    </a:lnTo>
                    <a:lnTo>
                      <a:pt x="26" y="67"/>
                    </a:lnTo>
                    <a:lnTo>
                      <a:pt x="26" y="67"/>
                    </a:lnTo>
                    <a:lnTo>
                      <a:pt x="26" y="64"/>
                    </a:lnTo>
                    <a:lnTo>
                      <a:pt x="26" y="60"/>
                    </a:lnTo>
                    <a:lnTo>
                      <a:pt x="26" y="60"/>
                    </a:lnTo>
                    <a:lnTo>
                      <a:pt x="26" y="56"/>
                    </a:lnTo>
                    <a:lnTo>
                      <a:pt x="26" y="52"/>
                    </a:lnTo>
                    <a:lnTo>
                      <a:pt x="26" y="52"/>
                    </a:lnTo>
                    <a:lnTo>
                      <a:pt x="28" y="50"/>
                    </a:lnTo>
                    <a:lnTo>
                      <a:pt x="30" y="50"/>
                    </a:lnTo>
                    <a:lnTo>
                      <a:pt x="32" y="50"/>
                    </a:lnTo>
                    <a:lnTo>
                      <a:pt x="34" y="50"/>
                    </a:lnTo>
                    <a:lnTo>
                      <a:pt x="34" y="50"/>
                    </a:lnTo>
                    <a:lnTo>
                      <a:pt x="36" y="48"/>
                    </a:lnTo>
                    <a:lnTo>
                      <a:pt x="36" y="48"/>
                    </a:lnTo>
                    <a:lnTo>
                      <a:pt x="38" y="42"/>
                    </a:lnTo>
                    <a:lnTo>
                      <a:pt x="38" y="42"/>
                    </a:lnTo>
                    <a:lnTo>
                      <a:pt x="40" y="38"/>
                    </a:lnTo>
                    <a:lnTo>
                      <a:pt x="42" y="32"/>
                    </a:lnTo>
                    <a:lnTo>
                      <a:pt x="42" y="32"/>
                    </a:lnTo>
                    <a:lnTo>
                      <a:pt x="40" y="26"/>
                    </a:lnTo>
                    <a:lnTo>
                      <a:pt x="38" y="18"/>
                    </a:lnTo>
                    <a:lnTo>
                      <a:pt x="38" y="18"/>
                    </a:lnTo>
                    <a:lnTo>
                      <a:pt x="36" y="12"/>
                    </a:lnTo>
                    <a:lnTo>
                      <a:pt x="30" y="6"/>
                    </a:lnTo>
                    <a:lnTo>
                      <a:pt x="30" y="6"/>
                    </a:lnTo>
                    <a:lnTo>
                      <a:pt x="24" y="2"/>
                    </a:lnTo>
                    <a:lnTo>
                      <a:pt x="20" y="0"/>
                    </a:lnTo>
                    <a:lnTo>
                      <a:pt x="16" y="0"/>
                    </a:lnTo>
                    <a:lnTo>
                      <a:pt x="16" y="0"/>
                    </a:lnTo>
                    <a:lnTo>
                      <a:pt x="14" y="4"/>
                    </a:lnTo>
                    <a:lnTo>
                      <a:pt x="8" y="14"/>
                    </a:lnTo>
                    <a:lnTo>
                      <a:pt x="8" y="14"/>
                    </a:lnTo>
                    <a:lnTo>
                      <a:pt x="6" y="22"/>
                    </a:lnTo>
                    <a:lnTo>
                      <a:pt x="8" y="28"/>
                    </a:lnTo>
                    <a:lnTo>
                      <a:pt x="8" y="28"/>
                    </a:lnTo>
                    <a:lnTo>
                      <a:pt x="8" y="36"/>
                    </a:lnTo>
                    <a:lnTo>
                      <a:pt x="6" y="40"/>
                    </a:lnTo>
                    <a:lnTo>
                      <a:pt x="6" y="40"/>
                    </a:lnTo>
                    <a:lnTo>
                      <a:pt x="2" y="46"/>
                    </a:lnTo>
                    <a:lnTo>
                      <a:pt x="0" y="54"/>
                    </a:lnTo>
                    <a:lnTo>
                      <a:pt x="0" y="54"/>
                    </a:lnTo>
                    <a:lnTo>
                      <a:pt x="0" y="62"/>
                    </a:lnTo>
                    <a:lnTo>
                      <a:pt x="6" y="73"/>
                    </a:lnTo>
                    <a:lnTo>
                      <a:pt x="6" y="7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440"/>
              <p:cNvSpPr>
                <a:spLocks/>
              </p:cNvSpPr>
              <p:nvPr/>
            </p:nvSpPr>
            <p:spPr bwMode="auto">
              <a:xfrm>
                <a:off x="4729" y="2327"/>
                <a:ext cx="42" cy="20"/>
              </a:xfrm>
              <a:custGeom>
                <a:avLst/>
                <a:gdLst/>
                <a:ahLst/>
                <a:cxnLst>
                  <a:cxn ang="0">
                    <a:pos x="26" y="10"/>
                  </a:cxn>
                  <a:cxn ang="0">
                    <a:pos x="26" y="10"/>
                  </a:cxn>
                  <a:cxn ang="0">
                    <a:pos x="22" y="6"/>
                  </a:cxn>
                  <a:cxn ang="0">
                    <a:pos x="14" y="2"/>
                  </a:cxn>
                  <a:cxn ang="0">
                    <a:pos x="14" y="2"/>
                  </a:cxn>
                  <a:cxn ang="0">
                    <a:pos x="12" y="0"/>
                  </a:cxn>
                  <a:cxn ang="0">
                    <a:pos x="10" y="0"/>
                  </a:cxn>
                  <a:cxn ang="0">
                    <a:pos x="4" y="2"/>
                  </a:cxn>
                  <a:cxn ang="0">
                    <a:pos x="4" y="2"/>
                  </a:cxn>
                  <a:cxn ang="0">
                    <a:pos x="2" y="4"/>
                  </a:cxn>
                  <a:cxn ang="0">
                    <a:pos x="0" y="6"/>
                  </a:cxn>
                  <a:cxn ang="0">
                    <a:pos x="4" y="10"/>
                  </a:cxn>
                  <a:cxn ang="0">
                    <a:pos x="4" y="10"/>
                  </a:cxn>
                  <a:cxn ang="0">
                    <a:pos x="8" y="12"/>
                  </a:cxn>
                  <a:cxn ang="0">
                    <a:pos x="12" y="14"/>
                  </a:cxn>
                  <a:cxn ang="0">
                    <a:pos x="14" y="16"/>
                  </a:cxn>
                  <a:cxn ang="0">
                    <a:pos x="14" y="16"/>
                  </a:cxn>
                  <a:cxn ang="0">
                    <a:pos x="20" y="18"/>
                  </a:cxn>
                  <a:cxn ang="0">
                    <a:pos x="26" y="20"/>
                  </a:cxn>
                  <a:cxn ang="0">
                    <a:pos x="36" y="20"/>
                  </a:cxn>
                  <a:cxn ang="0">
                    <a:pos x="36" y="20"/>
                  </a:cxn>
                  <a:cxn ang="0">
                    <a:pos x="42" y="20"/>
                  </a:cxn>
                  <a:cxn ang="0">
                    <a:pos x="40" y="18"/>
                  </a:cxn>
                  <a:cxn ang="0">
                    <a:pos x="26" y="10"/>
                  </a:cxn>
                  <a:cxn ang="0">
                    <a:pos x="26" y="10"/>
                  </a:cxn>
                </a:cxnLst>
                <a:rect l="0" t="0" r="r" b="b"/>
                <a:pathLst>
                  <a:path w="42" h="20">
                    <a:moveTo>
                      <a:pt x="26" y="10"/>
                    </a:moveTo>
                    <a:lnTo>
                      <a:pt x="26" y="10"/>
                    </a:lnTo>
                    <a:lnTo>
                      <a:pt x="22" y="6"/>
                    </a:lnTo>
                    <a:lnTo>
                      <a:pt x="14" y="2"/>
                    </a:lnTo>
                    <a:lnTo>
                      <a:pt x="14" y="2"/>
                    </a:lnTo>
                    <a:lnTo>
                      <a:pt x="12" y="0"/>
                    </a:lnTo>
                    <a:lnTo>
                      <a:pt x="10" y="0"/>
                    </a:lnTo>
                    <a:lnTo>
                      <a:pt x="4" y="2"/>
                    </a:lnTo>
                    <a:lnTo>
                      <a:pt x="4" y="2"/>
                    </a:lnTo>
                    <a:lnTo>
                      <a:pt x="2" y="4"/>
                    </a:lnTo>
                    <a:lnTo>
                      <a:pt x="0" y="6"/>
                    </a:lnTo>
                    <a:lnTo>
                      <a:pt x="4" y="10"/>
                    </a:lnTo>
                    <a:lnTo>
                      <a:pt x="4" y="10"/>
                    </a:lnTo>
                    <a:lnTo>
                      <a:pt x="8" y="12"/>
                    </a:lnTo>
                    <a:lnTo>
                      <a:pt x="12" y="14"/>
                    </a:lnTo>
                    <a:lnTo>
                      <a:pt x="14" y="16"/>
                    </a:lnTo>
                    <a:lnTo>
                      <a:pt x="14" y="16"/>
                    </a:lnTo>
                    <a:lnTo>
                      <a:pt x="20" y="18"/>
                    </a:lnTo>
                    <a:lnTo>
                      <a:pt x="26" y="20"/>
                    </a:lnTo>
                    <a:lnTo>
                      <a:pt x="36" y="20"/>
                    </a:lnTo>
                    <a:lnTo>
                      <a:pt x="36" y="20"/>
                    </a:lnTo>
                    <a:lnTo>
                      <a:pt x="42" y="20"/>
                    </a:lnTo>
                    <a:lnTo>
                      <a:pt x="40" y="18"/>
                    </a:lnTo>
                    <a:lnTo>
                      <a:pt x="26" y="10"/>
                    </a:lnTo>
                    <a:lnTo>
                      <a:pt x="26"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441"/>
              <p:cNvSpPr>
                <a:spLocks/>
              </p:cNvSpPr>
              <p:nvPr/>
            </p:nvSpPr>
            <p:spPr bwMode="auto">
              <a:xfrm>
                <a:off x="4707" y="2341"/>
                <a:ext cx="14" cy="16"/>
              </a:xfrm>
              <a:custGeom>
                <a:avLst/>
                <a:gdLst/>
                <a:ahLst/>
                <a:cxnLst>
                  <a:cxn ang="0">
                    <a:pos x="4" y="16"/>
                  </a:cxn>
                  <a:cxn ang="0">
                    <a:pos x="4" y="16"/>
                  </a:cxn>
                  <a:cxn ang="0">
                    <a:pos x="12" y="14"/>
                  </a:cxn>
                  <a:cxn ang="0">
                    <a:pos x="12" y="14"/>
                  </a:cxn>
                  <a:cxn ang="0">
                    <a:pos x="14" y="12"/>
                  </a:cxn>
                  <a:cxn ang="0">
                    <a:pos x="14" y="12"/>
                  </a:cxn>
                  <a:cxn ang="0">
                    <a:pos x="14" y="4"/>
                  </a:cxn>
                  <a:cxn ang="0">
                    <a:pos x="14" y="0"/>
                  </a:cxn>
                  <a:cxn ang="0">
                    <a:pos x="12" y="0"/>
                  </a:cxn>
                  <a:cxn ang="0">
                    <a:pos x="12" y="0"/>
                  </a:cxn>
                  <a:cxn ang="0">
                    <a:pos x="6" y="2"/>
                  </a:cxn>
                  <a:cxn ang="0">
                    <a:pos x="4" y="4"/>
                  </a:cxn>
                  <a:cxn ang="0">
                    <a:pos x="4" y="4"/>
                  </a:cxn>
                  <a:cxn ang="0">
                    <a:pos x="2" y="10"/>
                  </a:cxn>
                  <a:cxn ang="0">
                    <a:pos x="0" y="14"/>
                  </a:cxn>
                  <a:cxn ang="0">
                    <a:pos x="0" y="14"/>
                  </a:cxn>
                  <a:cxn ang="0">
                    <a:pos x="0" y="16"/>
                  </a:cxn>
                  <a:cxn ang="0">
                    <a:pos x="4" y="16"/>
                  </a:cxn>
                  <a:cxn ang="0">
                    <a:pos x="4" y="16"/>
                  </a:cxn>
                </a:cxnLst>
                <a:rect l="0" t="0" r="r" b="b"/>
                <a:pathLst>
                  <a:path w="14" h="16">
                    <a:moveTo>
                      <a:pt x="4" y="16"/>
                    </a:moveTo>
                    <a:lnTo>
                      <a:pt x="4" y="16"/>
                    </a:lnTo>
                    <a:lnTo>
                      <a:pt x="12" y="14"/>
                    </a:lnTo>
                    <a:lnTo>
                      <a:pt x="12" y="14"/>
                    </a:lnTo>
                    <a:lnTo>
                      <a:pt x="14" y="12"/>
                    </a:lnTo>
                    <a:lnTo>
                      <a:pt x="14" y="12"/>
                    </a:lnTo>
                    <a:lnTo>
                      <a:pt x="14" y="4"/>
                    </a:lnTo>
                    <a:lnTo>
                      <a:pt x="14" y="0"/>
                    </a:lnTo>
                    <a:lnTo>
                      <a:pt x="12" y="0"/>
                    </a:lnTo>
                    <a:lnTo>
                      <a:pt x="12" y="0"/>
                    </a:lnTo>
                    <a:lnTo>
                      <a:pt x="6" y="2"/>
                    </a:lnTo>
                    <a:lnTo>
                      <a:pt x="4" y="4"/>
                    </a:lnTo>
                    <a:lnTo>
                      <a:pt x="4" y="4"/>
                    </a:lnTo>
                    <a:lnTo>
                      <a:pt x="2" y="10"/>
                    </a:lnTo>
                    <a:lnTo>
                      <a:pt x="0" y="14"/>
                    </a:lnTo>
                    <a:lnTo>
                      <a:pt x="0" y="14"/>
                    </a:lnTo>
                    <a:lnTo>
                      <a:pt x="0" y="16"/>
                    </a:lnTo>
                    <a:lnTo>
                      <a:pt x="4" y="16"/>
                    </a:lnTo>
                    <a:lnTo>
                      <a:pt x="4"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442"/>
              <p:cNvSpPr>
                <a:spLocks/>
              </p:cNvSpPr>
              <p:nvPr/>
            </p:nvSpPr>
            <p:spPr bwMode="auto">
              <a:xfrm>
                <a:off x="4729" y="2367"/>
                <a:ext cx="20" cy="26"/>
              </a:xfrm>
              <a:custGeom>
                <a:avLst/>
                <a:gdLst/>
                <a:ahLst/>
                <a:cxnLst>
                  <a:cxn ang="0">
                    <a:pos x="20" y="10"/>
                  </a:cxn>
                  <a:cxn ang="0">
                    <a:pos x="20" y="10"/>
                  </a:cxn>
                  <a:cxn ang="0">
                    <a:pos x="10" y="6"/>
                  </a:cxn>
                  <a:cxn ang="0">
                    <a:pos x="10" y="6"/>
                  </a:cxn>
                  <a:cxn ang="0">
                    <a:pos x="8" y="4"/>
                  </a:cxn>
                  <a:cxn ang="0">
                    <a:pos x="6" y="0"/>
                  </a:cxn>
                  <a:cxn ang="0">
                    <a:pos x="6" y="0"/>
                  </a:cxn>
                  <a:cxn ang="0">
                    <a:pos x="4" y="0"/>
                  </a:cxn>
                  <a:cxn ang="0">
                    <a:pos x="2" y="2"/>
                  </a:cxn>
                  <a:cxn ang="0">
                    <a:pos x="0" y="6"/>
                  </a:cxn>
                  <a:cxn ang="0">
                    <a:pos x="0" y="6"/>
                  </a:cxn>
                  <a:cxn ang="0">
                    <a:pos x="2" y="8"/>
                  </a:cxn>
                  <a:cxn ang="0">
                    <a:pos x="2" y="14"/>
                  </a:cxn>
                  <a:cxn ang="0">
                    <a:pos x="2" y="14"/>
                  </a:cxn>
                  <a:cxn ang="0">
                    <a:pos x="2" y="22"/>
                  </a:cxn>
                  <a:cxn ang="0">
                    <a:pos x="4" y="24"/>
                  </a:cxn>
                  <a:cxn ang="0">
                    <a:pos x="4" y="24"/>
                  </a:cxn>
                  <a:cxn ang="0">
                    <a:pos x="6" y="26"/>
                  </a:cxn>
                  <a:cxn ang="0">
                    <a:pos x="8" y="24"/>
                  </a:cxn>
                  <a:cxn ang="0">
                    <a:pos x="10" y="24"/>
                  </a:cxn>
                  <a:cxn ang="0">
                    <a:pos x="10" y="24"/>
                  </a:cxn>
                  <a:cxn ang="0">
                    <a:pos x="20" y="14"/>
                  </a:cxn>
                  <a:cxn ang="0">
                    <a:pos x="20" y="12"/>
                  </a:cxn>
                  <a:cxn ang="0">
                    <a:pos x="20" y="10"/>
                  </a:cxn>
                  <a:cxn ang="0">
                    <a:pos x="20" y="10"/>
                  </a:cxn>
                </a:cxnLst>
                <a:rect l="0" t="0" r="r" b="b"/>
                <a:pathLst>
                  <a:path w="20" h="26">
                    <a:moveTo>
                      <a:pt x="20" y="10"/>
                    </a:moveTo>
                    <a:lnTo>
                      <a:pt x="20" y="10"/>
                    </a:lnTo>
                    <a:lnTo>
                      <a:pt x="10" y="6"/>
                    </a:lnTo>
                    <a:lnTo>
                      <a:pt x="10" y="6"/>
                    </a:lnTo>
                    <a:lnTo>
                      <a:pt x="8" y="4"/>
                    </a:lnTo>
                    <a:lnTo>
                      <a:pt x="6" y="0"/>
                    </a:lnTo>
                    <a:lnTo>
                      <a:pt x="6" y="0"/>
                    </a:lnTo>
                    <a:lnTo>
                      <a:pt x="4" y="0"/>
                    </a:lnTo>
                    <a:lnTo>
                      <a:pt x="2" y="2"/>
                    </a:lnTo>
                    <a:lnTo>
                      <a:pt x="0" y="6"/>
                    </a:lnTo>
                    <a:lnTo>
                      <a:pt x="0" y="6"/>
                    </a:lnTo>
                    <a:lnTo>
                      <a:pt x="2" y="8"/>
                    </a:lnTo>
                    <a:lnTo>
                      <a:pt x="2" y="14"/>
                    </a:lnTo>
                    <a:lnTo>
                      <a:pt x="2" y="14"/>
                    </a:lnTo>
                    <a:lnTo>
                      <a:pt x="2" y="22"/>
                    </a:lnTo>
                    <a:lnTo>
                      <a:pt x="4" y="24"/>
                    </a:lnTo>
                    <a:lnTo>
                      <a:pt x="4" y="24"/>
                    </a:lnTo>
                    <a:lnTo>
                      <a:pt x="6" y="26"/>
                    </a:lnTo>
                    <a:lnTo>
                      <a:pt x="8" y="24"/>
                    </a:lnTo>
                    <a:lnTo>
                      <a:pt x="10" y="24"/>
                    </a:lnTo>
                    <a:lnTo>
                      <a:pt x="10" y="24"/>
                    </a:lnTo>
                    <a:lnTo>
                      <a:pt x="20" y="14"/>
                    </a:lnTo>
                    <a:lnTo>
                      <a:pt x="20" y="12"/>
                    </a:lnTo>
                    <a:lnTo>
                      <a:pt x="20" y="10"/>
                    </a:lnTo>
                    <a:lnTo>
                      <a:pt x="2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443"/>
              <p:cNvSpPr>
                <a:spLocks/>
              </p:cNvSpPr>
              <p:nvPr/>
            </p:nvSpPr>
            <p:spPr bwMode="auto">
              <a:xfrm>
                <a:off x="4737" y="2385"/>
                <a:ext cx="18" cy="35"/>
              </a:xfrm>
              <a:custGeom>
                <a:avLst/>
                <a:gdLst/>
                <a:ahLst/>
                <a:cxnLst>
                  <a:cxn ang="0">
                    <a:pos x="16" y="0"/>
                  </a:cxn>
                  <a:cxn ang="0">
                    <a:pos x="16" y="0"/>
                  </a:cxn>
                  <a:cxn ang="0">
                    <a:pos x="16" y="0"/>
                  </a:cxn>
                  <a:cxn ang="0">
                    <a:pos x="14" y="0"/>
                  </a:cxn>
                  <a:cxn ang="0">
                    <a:pos x="14" y="0"/>
                  </a:cxn>
                  <a:cxn ang="0">
                    <a:pos x="10" y="4"/>
                  </a:cxn>
                  <a:cxn ang="0">
                    <a:pos x="8" y="8"/>
                  </a:cxn>
                  <a:cxn ang="0">
                    <a:pos x="8" y="8"/>
                  </a:cxn>
                  <a:cxn ang="0">
                    <a:pos x="10" y="10"/>
                  </a:cxn>
                  <a:cxn ang="0">
                    <a:pos x="8" y="16"/>
                  </a:cxn>
                  <a:cxn ang="0">
                    <a:pos x="8" y="16"/>
                  </a:cxn>
                  <a:cxn ang="0">
                    <a:pos x="6" y="20"/>
                  </a:cxn>
                  <a:cxn ang="0">
                    <a:pos x="4" y="23"/>
                  </a:cxn>
                  <a:cxn ang="0">
                    <a:pos x="0" y="25"/>
                  </a:cxn>
                  <a:cxn ang="0">
                    <a:pos x="0" y="25"/>
                  </a:cxn>
                  <a:cxn ang="0">
                    <a:pos x="6" y="33"/>
                  </a:cxn>
                  <a:cxn ang="0">
                    <a:pos x="6" y="33"/>
                  </a:cxn>
                  <a:cxn ang="0">
                    <a:pos x="10" y="35"/>
                  </a:cxn>
                  <a:cxn ang="0">
                    <a:pos x="12" y="35"/>
                  </a:cxn>
                  <a:cxn ang="0">
                    <a:pos x="16" y="33"/>
                  </a:cxn>
                  <a:cxn ang="0">
                    <a:pos x="16" y="33"/>
                  </a:cxn>
                  <a:cxn ang="0">
                    <a:pos x="16" y="33"/>
                  </a:cxn>
                  <a:cxn ang="0">
                    <a:pos x="16" y="31"/>
                  </a:cxn>
                  <a:cxn ang="0">
                    <a:pos x="14" y="29"/>
                  </a:cxn>
                  <a:cxn ang="0">
                    <a:pos x="14" y="23"/>
                  </a:cxn>
                  <a:cxn ang="0">
                    <a:pos x="14" y="23"/>
                  </a:cxn>
                  <a:cxn ang="0">
                    <a:pos x="16" y="14"/>
                  </a:cxn>
                  <a:cxn ang="0">
                    <a:pos x="16" y="14"/>
                  </a:cxn>
                  <a:cxn ang="0">
                    <a:pos x="16" y="8"/>
                  </a:cxn>
                  <a:cxn ang="0">
                    <a:pos x="18" y="6"/>
                  </a:cxn>
                  <a:cxn ang="0">
                    <a:pos x="18" y="4"/>
                  </a:cxn>
                  <a:cxn ang="0">
                    <a:pos x="18" y="4"/>
                  </a:cxn>
                  <a:cxn ang="0">
                    <a:pos x="16" y="0"/>
                  </a:cxn>
                  <a:cxn ang="0">
                    <a:pos x="16" y="0"/>
                  </a:cxn>
                </a:cxnLst>
                <a:rect l="0" t="0" r="r" b="b"/>
                <a:pathLst>
                  <a:path w="18" h="35">
                    <a:moveTo>
                      <a:pt x="16" y="0"/>
                    </a:moveTo>
                    <a:lnTo>
                      <a:pt x="16" y="0"/>
                    </a:lnTo>
                    <a:lnTo>
                      <a:pt x="16" y="0"/>
                    </a:lnTo>
                    <a:lnTo>
                      <a:pt x="14" y="0"/>
                    </a:lnTo>
                    <a:lnTo>
                      <a:pt x="14" y="0"/>
                    </a:lnTo>
                    <a:lnTo>
                      <a:pt x="10" y="4"/>
                    </a:lnTo>
                    <a:lnTo>
                      <a:pt x="8" y="8"/>
                    </a:lnTo>
                    <a:lnTo>
                      <a:pt x="8" y="8"/>
                    </a:lnTo>
                    <a:lnTo>
                      <a:pt x="10" y="10"/>
                    </a:lnTo>
                    <a:lnTo>
                      <a:pt x="8" y="16"/>
                    </a:lnTo>
                    <a:lnTo>
                      <a:pt x="8" y="16"/>
                    </a:lnTo>
                    <a:lnTo>
                      <a:pt x="6" y="20"/>
                    </a:lnTo>
                    <a:lnTo>
                      <a:pt x="4" y="23"/>
                    </a:lnTo>
                    <a:lnTo>
                      <a:pt x="0" y="25"/>
                    </a:lnTo>
                    <a:lnTo>
                      <a:pt x="0" y="25"/>
                    </a:lnTo>
                    <a:lnTo>
                      <a:pt x="6" y="33"/>
                    </a:lnTo>
                    <a:lnTo>
                      <a:pt x="6" y="33"/>
                    </a:lnTo>
                    <a:lnTo>
                      <a:pt x="10" y="35"/>
                    </a:lnTo>
                    <a:lnTo>
                      <a:pt x="12" y="35"/>
                    </a:lnTo>
                    <a:lnTo>
                      <a:pt x="16" y="33"/>
                    </a:lnTo>
                    <a:lnTo>
                      <a:pt x="16" y="33"/>
                    </a:lnTo>
                    <a:lnTo>
                      <a:pt x="16" y="33"/>
                    </a:lnTo>
                    <a:lnTo>
                      <a:pt x="16" y="31"/>
                    </a:lnTo>
                    <a:lnTo>
                      <a:pt x="14" y="29"/>
                    </a:lnTo>
                    <a:lnTo>
                      <a:pt x="14" y="23"/>
                    </a:lnTo>
                    <a:lnTo>
                      <a:pt x="14" y="23"/>
                    </a:lnTo>
                    <a:lnTo>
                      <a:pt x="16" y="14"/>
                    </a:lnTo>
                    <a:lnTo>
                      <a:pt x="16" y="14"/>
                    </a:lnTo>
                    <a:lnTo>
                      <a:pt x="16" y="8"/>
                    </a:lnTo>
                    <a:lnTo>
                      <a:pt x="18" y="6"/>
                    </a:lnTo>
                    <a:lnTo>
                      <a:pt x="18" y="4"/>
                    </a:lnTo>
                    <a:lnTo>
                      <a:pt x="18" y="4"/>
                    </a:lnTo>
                    <a:lnTo>
                      <a:pt x="16" y="0"/>
                    </a:lnTo>
                    <a:lnTo>
                      <a:pt x="1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444"/>
              <p:cNvSpPr>
                <a:spLocks/>
              </p:cNvSpPr>
              <p:nvPr/>
            </p:nvSpPr>
            <p:spPr bwMode="auto">
              <a:xfrm>
                <a:off x="4695" y="2125"/>
                <a:ext cx="32" cy="56"/>
              </a:xfrm>
              <a:custGeom>
                <a:avLst/>
                <a:gdLst/>
                <a:ahLst/>
                <a:cxnLst>
                  <a:cxn ang="0">
                    <a:pos x="32" y="4"/>
                  </a:cxn>
                  <a:cxn ang="0">
                    <a:pos x="32" y="4"/>
                  </a:cxn>
                  <a:cxn ang="0">
                    <a:pos x="24" y="0"/>
                  </a:cxn>
                  <a:cxn ang="0">
                    <a:pos x="22" y="0"/>
                  </a:cxn>
                  <a:cxn ang="0">
                    <a:pos x="20" y="2"/>
                  </a:cxn>
                  <a:cxn ang="0">
                    <a:pos x="20" y="2"/>
                  </a:cxn>
                  <a:cxn ang="0">
                    <a:pos x="16" y="12"/>
                  </a:cxn>
                  <a:cxn ang="0">
                    <a:pos x="16" y="12"/>
                  </a:cxn>
                  <a:cxn ang="0">
                    <a:pos x="10" y="18"/>
                  </a:cxn>
                  <a:cxn ang="0">
                    <a:pos x="6" y="26"/>
                  </a:cxn>
                  <a:cxn ang="0">
                    <a:pos x="6" y="26"/>
                  </a:cxn>
                  <a:cxn ang="0">
                    <a:pos x="4" y="30"/>
                  </a:cxn>
                  <a:cxn ang="0">
                    <a:pos x="2" y="32"/>
                  </a:cxn>
                  <a:cxn ang="0">
                    <a:pos x="0" y="32"/>
                  </a:cxn>
                  <a:cxn ang="0">
                    <a:pos x="0" y="36"/>
                  </a:cxn>
                  <a:cxn ang="0">
                    <a:pos x="0" y="36"/>
                  </a:cxn>
                  <a:cxn ang="0">
                    <a:pos x="2" y="42"/>
                  </a:cxn>
                  <a:cxn ang="0">
                    <a:pos x="6" y="48"/>
                  </a:cxn>
                  <a:cxn ang="0">
                    <a:pos x="6" y="48"/>
                  </a:cxn>
                  <a:cxn ang="0">
                    <a:pos x="8" y="54"/>
                  </a:cxn>
                  <a:cxn ang="0">
                    <a:pos x="10" y="56"/>
                  </a:cxn>
                  <a:cxn ang="0">
                    <a:pos x="12" y="56"/>
                  </a:cxn>
                  <a:cxn ang="0">
                    <a:pos x="12" y="56"/>
                  </a:cxn>
                  <a:cxn ang="0">
                    <a:pos x="20" y="42"/>
                  </a:cxn>
                  <a:cxn ang="0">
                    <a:pos x="22" y="38"/>
                  </a:cxn>
                  <a:cxn ang="0">
                    <a:pos x="22" y="38"/>
                  </a:cxn>
                  <a:cxn ang="0">
                    <a:pos x="22" y="36"/>
                  </a:cxn>
                  <a:cxn ang="0">
                    <a:pos x="26" y="26"/>
                  </a:cxn>
                  <a:cxn ang="0">
                    <a:pos x="26" y="26"/>
                  </a:cxn>
                  <a:cxn ang="0">
                    <a:pos x="30" y="16"/>
                  </a:cxn>
                  <a:cxn ang="0">
                    <a:pos x="32" y="10"/>
                  </a:cxn>
                  <a:cxn ang="0">
                    <a:pos x="32" y="4"/>
                  </a:cxn>
                  <a:cxn ang="0">
                    <a:pos x="32" y="4"/>
                  </a:cxn>
                </a:cxnLst>
                <a:rect l="0" t="0" r="r" b="b"/>
                <a:pathLst>
                  <a:path w="32" h="56">
                    <a:moveTo>
                      <a:pt x="32" y="4"/>
                    </a:moveTo>
                    <a:lnTo>
                      <a:pt x="32" y="4"/>
                    </a:lnTo>
                    <a:lnTo>
                      <a:pt x="24" y="0"/>
                    </a:lnTo>
                    <a:lnTo>
                      <a:pt x="22" y="0"/>
                    </a:lnTo>
                    <a:lnTo>
                      <a:pt x="20" y="2"/>
                    </a:lnTo>
                    <a:lnTo>
                      <a:pt x="20" y="2"/>
                    </a:lnTo>
                    <a:lnTo>
                      <a:pt x="16" y="12"/>
                    </a:lnTo>
                    <a:lnTo>
                      <a:pt x="16" y="12"/>
                    </a:lnTo>
                    <a:lnTo>
                      <a:pt x="10" y="18"/>
                    </a:lnTo>
                    <a:lnTo>
                      <a:pt x="6" y="26"/>
                    </a:lnTo>
                    <a:lnTo>
                      <a:pt x="6" y="26"/>
                    </a:lnTo>
                    <a:lnTo>
                      <a:pt x="4" y="30"/>
                    </a:lnTo>
                    <a:lnTo>
                      <a:pt x="2" y="32"/>
                    </a:lnTo>
                    <a:lnTo>
                      <a:pt x="0" y="32"/>
                    </a:lnTo>
                    <a:lnTo>
                      <a:pt x="0" y="36"/>
                    </a:lnTo>
                    <a:lnTo>
                      <a:pt x="0" y="36"/>
                    </a:lnTo>
                    <a:lnTo>
                      <a:pt x="2" y="42"/>
                    </a:lnTo>
                    <a:lnTo>
                      <a:pt x="6" y="48"/>
                    </a:lnTo>
                    <a:lnTo>
                      <a:pt x="6" y="48"/>
                    </a:lnTo>
                    <a:lnTo>
                      <a:pt x="8" y="54"/>
                    </a:lnTo>
                    <a:lnTo>
                      <a:pt x="10" y="56"/>
                    </a:lnTo>
                    <a:lnTo>
                      <a:pt x="12" y="56"/>
                    </a:lnTo>
                    <a:lnTo>
                      <a:pt x="12" y="56"/>
                    </a:lnTo>
                    <a:lnTo>
                      <a:pt x="20" y="42"/>
                    </a:lnTo>
                    <a:lnTo>
                      <a:pt x="22" y="38"/>
                    </a:lnTo>
                    <a:lnTo>
                      <a:pt x="22" y="38"/>
                    </a:lnTo>
                    <a:lnTo>
                      <a:pt x="22" y="36"/>
                    </a:lnTo>
                    <a:lnTo>
                      <a:pt x="26" y="26"/>
                    </a:lnTo>
                    <a:lnTo>
                      <a:pt x="26" y="26"/>
                    </a:lnTo>
                    <a:lnTo>
                      <a:pt x="30" y="16"/>
                    </a:lnTo>
                    <a:lnTo>
                      <a:pt x="32" y="10"/>
                    </a:lnTo>
                    <a:lnTo>
                      <a:pt x="32" y="4"/>
                    </a:lnTo>
                    <a:lnTo>
                      <a:pt x="32"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445"/>
              <p:cNvSpPr>
                <a:spLocks/>
              </p:cNvSpPr>
              <p:nvPr/>
            </p:nvSpPr>
            <p:spPr bwMode="auto">
              <a:xfrm>
                <a:off x="4689" y="2725"/>
                <a:ext cx="44" cy="16"/>
              </a:xfrm>
              <a:custGeom>
                <a:avLst/>
                <a:gdLst/>
                <a:ahLst/>
                <a:cxnLst>
                  <a:cxn ang="0">
                    <a:pos x="28" y="6"/>
                  </a:cxn>
                  <a:cxn ang="0">
                    <a:pos x="28" y="6"/>
                  </a:cxn>
                  <a:cxn ang="0">
                    <a:pos x="16" y="0"/>
                  </a:cxn>
                  <a:cxn ang="0">
                    <a:pos x="16" y="0"/>
                  </a:cxn>
                  <a:cxn ang="0">
                    <a:pos x="8" y="4"/>
                  </a:cxn>
                  <a:cxn ang="0">
                    <a:pos x="0" y="8"/>
                  </a:cxn>
                  <a:cxn ang="0">
                    <a:pos x="0" y="8"/>
                  </a:cxn>
                  <a:cxn ang="0">
                    <a:pos x="20" y="14"/>
                  </a:cxn>
                  <a:cxn ang="0">
                    <a:pos x="20" y="14"/>
                  </a:cxn>
                  <a:cxn ang="0">
                    <a:pos x="28" y="16"/>
                  </a:cxn>
                  <a:cxn ang="0">
                    <a:pos x="34" y="16"/>
                  </a:cxn>
                  <a:cxn ang="0">
                    <a:pos x="34" y="16"/>
                  </a:cxn>
                  <a:cxn ang="0">
                    <a:pos x="44" y="14"/>
                  </a:cxn>
                  <a:cxn ang="0">
                    <a:pos x="44" y="14"/>
                  </a:cxn>
                  <a:cxn ang="0">
                    <a:pos x="42" y="10"/>
                  </a:cxn>
                  <a:cxn ang="0">
                    <a:pos x="40" y="8"/>
                  </a:cxn>
                  <a:cxn ang="0">
                    <a:pos x="38" y="6"/>
                  </a:cxn>
                  <a:cxn ang="0">
                    <a:pos x="38" y="6"/>
                  </a:cxn>
                  <a:cxn ang="0">
                    <a:pos x="34" y="6"/>
                  </a:cxn>
                  <a:cxn ang="0">
                    <a:pos x="28" y="6"/>
                  </a:cxn>
                  <a:cxn ang="0">
                    <a:pos x="28" y="6"/>
                  </a:cxn>
                </a:cxnLst>
                <a:rect l="0" t="0" r="r" b="b"/>
                <a:pathLst>
                  <a:path w="44" h="16">
                    <a:moveTo>
                      <a:pt x="28" y="6"/>
                    </a:moveTo>
                    <a:lnTo>
                      <a:pt x="28" y="6"/>
                    </a:lnTo>
                    <a:lnTo>
                      <a:pt x="16" y="0"/>
                    </a:lnTo>
                    <a:lnTo>
                      <a:pt x="16" y="0"/>
                    </a:lnTo>
                    <a:lnTo>
                      <a:pt x="8" y="4"/>
                    </a:lnTo>
                    <a:lnTo>
                      <a:pt x="0" y="8"/>
                    </a:lnTo>
                    <a:lnTo>
                      <a:pt x="0" y="8"/>
                    </a:lnTo>
                    <a:lnTo>
                      <a:pt x="20" y="14"/>
                    </a:lnTo>
                    <a:lnTo>
                      <a:pt x="20" y="14"/>
                    </a:lnTo>
                    <a:lnTo>
                      <a:pt x="28" y="16"/>
                    </a:lnTo>
                    <a:lnTo>
                      <a:pt x="34" y="16"/>
                    </a:lnTo>
                    <a:lnTo>
                      <a:pt x="34" y="16"/>
                    </a:lnTo>
                    <a:lnTo>
                      <a:pt x="44" y="14"/>
                    </a:lnTo>
                    <a:lnTo>
                      <a:pt x="44" y="14"/>
                    </a:lnTo>
                    <a:lnTo>
                      <a:pt x="42" y="10"/>
                    </a:lnTo>
                    <a:lnTo>
                      <a:pt x="40" y="8"/>
                    </a:lnTo>
                    <a:lnTo>
                      <a:pt x="38" y="6"/>
                    </a:lnTo>
                    <a:lnTo>
                      <a:pt x="38" y="6"/>
                    </a:lnTo>
                    <a:lnTo>
                      <a:pt x="34" y="6"/>
                    </a:lnTo>
                    <a:lnTo>
                      <a:pt x="28" y="6"/>
                    </a:lnTo>
                    <a:lnTo>
                      <a:pt x="28"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446"/>
              <p:cNvSpPr>
                <a:spLocks/>
              </p:cNvSpPr>
              <p:nvPr/>
            </p:nvSpPr>
            <p:spPr bwMode="auto">
              <a:xfrm>
                <a:off x="4907" y="2610"/>
                <a:ext cx="340" cy="159"/>
              </a:xfrm>
              <a:custGeom>
                <a:avLst/>
                <a:gdLst/>
                <a:ahLst/>
                <a:cxnLst>
                  <a:cxn ang="0">
                    <a:pos x="283" y="85"/>
                  </a:cxn>
                  <a:cxn ang="0">
                    <a:pos x="275" y="81"/>
                  </a:cxn>
                  <a:cxn ang="0">
                    <a:pos x="259" y="74"/>
                  </a:cxn>
                  <a:cxn ang="0">
                    <a:pos x="243" y="60"/>
                  </a:cxn>
                  <a:cxn ang="0">
                    <a:pos x="222" y="42"/>
                  </a:cxn>
                  <a:cxn ang="0">
                    <a:pos x="212" y="38"/>
                  </a:cxn>
                  <a:cxn ang="0">
                    <a:pos x="186" y="28"/>
                  </a:cxn>
                  <a:cxn ang="0">
                    <a:pos x="156" y="20"/>
                  </a:cxn>
                  <a:cxn ang="0">
                    <a:pos x="139" y="14"/>
                  </a:cxn>
                  <a:cxn ang="0">
                    <a:pos x="123" y="10"/>
                  </a:cxn>
                  <a:cxn ang="0">
                    <a:pos x="99" y="0"/>
                  </a:cxn>
                  <a:cxn ang="0">
                    <a:pos x="95" y="0"/>
                  </a:cxn>
                  <a:cxn ang="0">
                    <a:pos x="91" y="4"/>
                  </a:cxn>
                  <a:cxn ang="0">
                    <a:pos x="75" y="16"/>
                  </a:cxn>
                  <a:cxn ang="0">
                    <a:pos x="59" y="32"/>
                  </a:cxn>
                  <a:cxn ang="0">
                    <a:pos x="55" y="32"/>
                  </a:cxn>
                  <a:cxn ang="0">
                    <a:pos x="44" y="20"/>
                  </a:cxn>
                  <a:cxn ang="0">
                    <a:pos x="34" y="14"/>
                  </a:cxn>
                  <a:cxn ang="0">
                    <a:pos x="26" y="16"/>
                  </a:cxn>
                  <a:cxn ang="0">
                    <a:pos x="14" y="20"/>
                  </a:cxn>
                  <a:cxn ang="0">
                    <a:pos x="6" y="22"/>
                  </a:cxn>
                  <a:cxn ang="0">
                    <a:pos x="0" y="26"/>
                  </a:cxn>
                  <a:cxn ang="0">
                    <a:pos x="12" y="34"/>
                  </a:cxn>
                  <a:cxn ang="0">
                    <a:pos x="18" y="40"/>
                  </a:cxn>
                  <a:cxn ang="0">
                    <a:pos x="24" y="40"/>
                  </a:cxn>
                  <a:cxn ang="0">
                    <a:pos x="32" y="36"/>
                  </a:cxn>
                  <a:cxn ang="0">
                    <a:pos x="44" y="38"/>
                  </a:cxn>
                  <a:cxn ang="0">
                    <a:pos x="59" y="44"/>
                  </a:cxn>
                  <a:cxn ang="0">
                    <a:pos x="63" y="48"/>
                  </a:cxn>
                  <a:cxn ang="0">
                    <a:pos x="87" y="54"/>
                  </a:cxn>
                  <a:cxn ang="0">
                    <a:pos x="101" y="62"/>
                  </a:cxn>
                  <a:cxn ang="0">
                    <a:pos x="107" y="74"/>
                  </a:cxn>
                  <a:cxn ang="0">
                    <a:pos x="121" y="87"/>
                  </a:cxn>
                  <a:cxn ang="0">
                    <a:pos x="125" y="93"/>
                  </a:cxn>
                  <a:cxn ang="0">
                    <a:pos x="125" y="99"/>
                  </a:cxn>
                  <a:cxn ang="0">
                    <a:pos x="99" y="109"/>
                  </a:cxn>
                  <a:cxn ang="0">
                    <a:pos x="99" y="111"/>
                  </a:cxn>
                  <a:cxn ang="0">
                    <a:pos x="113" y="119"/>
                  </a:cxn>
                  <a:cxn ang="0">
                    <a:pos x="131" y="107"/>
                  </a:cxn>
                  <a:cxn ang="0">
                    <a:pos x="137" y="113"/>
                  </a:cxn>
                  <a:cxn ang="0">
                    <a:pos x="160" y="127"/>
                  </a:cxn>
                  <a:cxn ang="0">
                    <a:pos x="180" y="131"/>
                  </a:cxn>
                  <a:cxn ang="0">
                    <a:pos x="194" y="133"/>
                  </a:cxn>
                  <a:cxn ang="0">
                    <a:pos x="194" y="129"/>
                  </a:cxn>
                  <a:cxn ang="0">
                    <a:pos x="220" y="101"/>
                  </a:cxn>
                  <a:cxn ang="0">
                    <a:pos x="224" y="103"/>
                  </a:cxn>
                  <a:cxn ang="0">
                    <a:pos x="253" y="123"/>
                  </a:cxn>
                  <a:cxn ang="0">
                    <a:pos x="281" y="143"/>
                  </a:cxn>
                  <a:cxn ang="0">
                    <a:pos x="325" y="157"/>
                  </a:cxn>
                  <a:cxn ang="0">
                    <a:pos x="340" y="159"/>
                  </a:cxn>
                  <a:cxn ang="0">
                    <a:pos x="321" y="147"/>
                  </a:cxn>
                  <a:cxn ang="0">
                    <a:pos x="301" y="131"/>
                  </a:cxn>
                  <a:cxn ang="0">
                    <a:pos x="271" y="105"/>
                  </a:cxn>
                  <a:cxn ang="0">
                    <a:pos x="263" y="97"/>
                  </a:cxn>
                  <a:cxn ang="0">
                    <a:pos x="263" y="93"/>
                  </a:cxn>
                  <a:cxn ang="0">
                    <a:pos x="277" y="87"/>
                  </a:cxn>
                </a:cxnLst>
                <a:rect l="0" t="0" r="r" b="b"/>
                <a:pathLst>
                  <a:path w="340" h="159">
                    <a:moveTo>
                      <a:pt x="277" y="87"/>
                    </a:moveTo>
                    <a:lnTo>
                      <a:pt x="277" y="87"/>
                    </a:lnTo>
                    <a:lnTo>
                      <a:pt x="283" y="85"/>
                    </a:lnTo>
                    <a:lnTo>
                      <a:pt x="283" y="83"/>
                    </a:lnTo>
                    <a:lnTo>
                      <a:pt x="281" y="83"/>
                    </a:lnTo>
                    <a:lnTo>
                      <a:pt x="275" y="81"/>
                    </a:lnTo>
                    <a:lnTo>
                      <a:pt x="269" y="78"/>
                    </a:lnTo>
                    <a:lnTo>
                      <a:pt x="269" y="78"/>
                    </a:lnTo>
                    <a:lnTo>
                      <a:pt x="259" y="74"/>
                    </a:lnTo>
                    <a:lnTo>
                      <a:pt x="251" y="68"/>
                    </a:lnTo>
                    <a:lnTo>
                      <a:pt x="251" y="68"/>
                    </a:lnTo>
                    <a:lnTo>
                      <a:pt x="243" y="60"/>
                    </a:lnTo>
                    <a:lnTo>
                      <a:pt x="230" y="48"/>
                    </a:lnTo>
                    <a:lnTo>
                      <a:pt x="230" y="48"/>
                    </a:lnTo>
                    <a:lnTo>
                      <a:pt x="222" y="42"/>
                    </a:lnTo>
                    <a:lnTo>
                      <a:pt x="218" y="40"/>
                    </a:lnTo>
                    <a:lnTo>
                      <a:pt x="212" y="38"/>
                    </a:lnTo>
                    <a:lnTo>
                      <a:pt x="212" y="38"/>
                    </a:lnTo>
                    <a:lnTo>
                      <a:pt x="200" y="34"/>
                    </a:lnTo>
                    <a:lnTo>
                      <a:pt x="186" y="28"/>
                    </a:lnTo>
                    <a:lnTo>
                      <a:pt x="186" y="28"/>
                    </a:lnTo>
                    <a:lnTo>
                      <a:pt x="164" y="24"/>
                    </a:lnTo>
                    <a:lnTo>
                      <a:pt x="164" y="24"/>
                    </a:lnTo>
                    <a:lnTo>
                      <a:pt x="156" y="20"/>
                    </a:lnTo>
                    <a:lnTo>
                      <a:pt x="150" y="18"/>
                    </a:lnTo>
                    <a:lnTo>
                      <a:pt x="139" y="14"/>
                    </a:lnTo>
                    <a:lnTo>
                      <a:pt x="139" y="14"/>
                    </a:lnTo>
                    <a:lnTo>
                      <a:pt x="127" y="12"/>
                    </a:lnTo>
                    <a:lnTo>
                      <a:pt x="123" y="10"/>
                    </a:lnTo>
                    <a:lnTo>
                      <a:pt x="123" y="10"/>
                    </a:lnTo>
                    <a:lnTo>
                      <a:pt x="115" y="6"/>
                    </a:lnTo>
                    <a:lnTo>
                      <a:pt x="107" y="2"/>
                    </a:lnTo>
                    <a:lnTo>
                      <a:pt x="99" y="0"/>
                    </a:lnTo>
                    <a:lnTo>
                      <a:pt x="99" y="0"/>
                    </a:lnTo>
                    <a:lnTo>
                      <a:pt x="95" y="0"/>
                    </a:lnTo>
                    <a:lnTo>
                      <a:pt x="95" y="0"/>
                    </a:lnTo>
                    <a:lnTo>
                      <a:pt x="95" y="2"/>
                    </a:lnTo>
                    <a:lnTo>
                      <a:pt x="95" y="2"/>
                    </a:lnTo>
                    <a:lnTo>
                      <a:pt x="91" y="4"/>
                    </a:lnTo>
                    <a:lnTo>
                      <a:pt x="87" y="8"/>
                    </a:lnTo>
                    <a:lnTo>
                      <a:pt x="87" y="8"/>
                    </a:lnTo>
                    <a:lnTo>
                      <a:pt x="75" y="16"/>
                    </a:lnTo>
                    <a:lnTo>
                      <a:pt x="75" y="16"/>
                    </a:lnTo>
                    <a:lnTo>
                      <a:pt x="69" y="24"/>
                    </a:lnTo>
                    <a:lnTo>
                      <a:pt x="59" y="32"/>
                    </a:lnTo>
                    <a:lnTo>
                      <a:pt x="59" y="32"/>
                    </a:lnTo>
                    <a:lnTo>
                      <a:pt x="57" y="32"/>
                    </a:lnTo>
                    <a:lnTo>
                      <a:pt x="55" y="32"/>
                    </a:lnTo>
                    <a:lnTo>
                      <a:pt x="48" y="26"/>
                    </a:lnTo>
                    <a:lnTo>
                      <a:pt x="48" y="26"/>
                    </a:lnTo>
                    <a:lnTo>
                      <a:pt x="44" y="20"/>
                    </a:lnTo>
                    <a:lnTo>
                      <a:pt x="40" y="16"/>
                    </a:lnTo>
                    <a:lnTo>
                      <a:pt x="34" y="14"/>
                    </a:lnTo>
                    <a:lnTo>
                      <a:pt x="34" y="14"/>
                    </a:lnTo>
                    <a:lnTo>
                      <a:pt x="26" y="14"/>
                    </a:lnTo>
                    <a:lnTo>
                      <a:pt x="26" y="16"/>
                    </a:lnTo>
                    <a:lnTo>
                      <a:pt x="26" y="16"/>
                    </a:lnTo>
                    <a:lnTo>
                      <a:pt x="24" y="18"/>
                    </a:lnTo>
                    <a:lnTo>
                      <a:pt x="14" y="20"/>
                    </a:lnTo>
                    <a:lnTo>
                      <a:pt x="14" y="20"/>
                    </a:lnTo>
                    <a:lnTo>
                      <a:pt x="10" y="22"/>
                    </a:lnTo>
                    <a:lnTo>
                      <a:pt x="8" y="22"/>
                    </a:lnTo>
                    <a:lnTo>
                      <a:pt x="6" y="22"/>
                    </a:lnTo>
                    <a:lnTo>
                      <a:pt x="2" y="22"/>
                    </a:lnTo>
                    <a:lnTo>
                      <a:pt x="2" y="22"/>
                    </a:lnTo>
                    <a:lnTo>
                      <a:pt x="0" y="26"/>
                    </a:lnTo>
                    <a:lnTo>
                      <a:pt x="0" y="26"/>
                    </a:lnTo>
                    <a:lnTo>
                      <a:pt x="6" y="30"/>
                    </a:lnTo>
                    <a:lnTo>
                      <a:pt x="12" y="34"/>
                    </a:lnTo>
                    <a:lnTo>
                      <a:pt x="12" y="34"/>
                    </a:lnTo>
                    <a:lnTo>
                      <a:pt x="14" y="38"/>
                    </a:lnTo>
                    <a:lnTo>
                      <a:pt x="18" y="40"/>
                    </a:lnTo>
                    <a:lnTo>
                      <a:pt x="22" y="42"/>
                    </a:lnTo>
                    <a:lnTo>
                      <a:pt x="22" y="42"/>
                    </a:lnTo>
                    <a:lnTo>
                      <a:pt x="24" y="40"/>
                    </a:lnTo>
                    <a:lnTo>
                      <a:pt x="24" y="38"/>
                    </a:lnTo>
                    <a:lnTo>
                      <a:pt x="26" y="36"/>
                    </a:lnTo>
                    <a:lnTo>
                      <a:pt x="32" y="36"/>
                    </a:lnTo>
                    <a:lnTo>
                      <a:pt x="32" y="36"/>
                    </a:lnTo>
                    <a:lnTo>
                      <a:pt x="38" y="36"/>
                    </a:lnTo>
                    <a:lnTo>
                      <a:pt x="44" y="38"/>
                    </a:lnTo>
                    <a:lnTo>
                      <a:pt x="44" y="38"/>
                    </a:lnTo>
                    <a:lnTo>
                      <a:pt x="50" y="40"/>
                    </a:lnTo>
                    <a:lnTo>
                      <a:pt x="59" y="44"/>
                    </a:lnTo>
                    <a:lnTo>
                      <a:pt x="59" y="44"/>
                    </a:lnTo>
                    <a:lnTo>
                      <a:pt x="63" y="48"/>
                    </a:lnTo>
                    <a:lnTo>
                      <a:pt x="63" y="48"/>
                    </a:lnTo>
                    <a:lnTo>
                      <a:pt x="79" y="52"/>
                    </a:lnTo>
                    <a:lnTo>
                      <a:pt x="79" y="52"/>
                    </a:lnTo>
                    <a:lnTo>
                      <a:pt x="87" y="54"/>
                    </a:lnTo>
                    <a:lnTo>
                      <a:pt x="97" y="58"/>
                    </a:lnTo>
                    <a:lnTo>
                      <a:pt x="97" y="58"/>
                    </a:lnTo>
                    <a:lnTo>
                      <a:pt x="101" y="62"/>
                    </a:lnTo>
                    <a:lnTo>
                      <a:pt x="105" y="64"/>
                    </a:lnTo>
                    <a:lnTo>
                      <a:pt x="107" y="74"/>
                    </a:lnTo>
                    <a:lnTo>
                      <a:pt x="107" y="74"/>
                    </a:lnTo>
                    <a:lnTo>
                      <a:pt x="109" y="78"/>
                    </a:lnTo>
                    <a:lnTo>
                      <a:pt x="113" y="81"/>
                    </a:lnTo>
                    <a:lnTo>
                      <a:pt x="121" y="87"/>
                    </a:lnTo>
                    <a:lnTo>
                      <a:pt x="121" y="87"/>
                    </a:lnTo>
                    <a:lnTo>
                      <a:pt x="125" y="91"/>
                    </a:lnTo>
                    <a:lnTo>
                      <a:pt x="125" y="93"/>
                    </a:lnTo>
                    <a:lnTo>
                      <a:pt x="125" y="95"/>
                    </a:lnTo>
                    <a:lnTo>
                      <a:pt x="125" y="95"/>
                    </a:lnTo>
                    <a:lnTo>
                      <a:pt x="125" y="99"/>
                    </a:lnTo>
                    <a:lnTo>
                      <a:pt x="123" y="101"/>
                    </a:lnTo>
                    <a:lnTo>
                      <a:pt x="115" y="103"/>
                    </a:lnTo>
                    <a:lnTo>
                      <a:pt x="99" y="109"/>
                    </a:lnTo>
                    <a:lnTo>
                      <a:pt x="99" y="109"/>
                    </a:lnTo>
                    <a:lnTo>
                      <a:pt x="99" y="111"/>
                    </a:lnTo>
                    <a:lnTo>
                      <a:pt x="99" y="111"/>
                    </a:lnTo>
                    <a:lnTo>
                      <a:pt x="103" y="115"/>
                    </a:lnTo>
                    <a:lnTo>
                      <a:pt x="113" y="119"/>
                    </a:lnTo>
                    <a:lnTo>
                      <a:pt x="113" y="119"/>
                    </a:lnTo>
                    <a:lnTo>
                      <a:pt x="117" y="119"/>
                    </a:lnTo>
                    <a:lnTo>
                      <a:pt x="121" y="119"/>
                    </a:lnTo>
                    <a:lnTo>
                      <a:pt x="131" y="107"/>
                    </a:lnTo>
                    <a:lnTo>
                      <a:pt x="131" y="107"/>
                    </a:lnTo>
                    <a:lnTo>
                      <a:pt x="133" y="109"/>
                    </a:lnTo>
                    <a:lnTo>
                      <a:pt x="137" y="113"/>
                    </a:lnTo>
                    <a:lnTo>
                      <a:pt x="148" y="121"/>
                    </a:lnTo>
                    <a:lnTo>
                      <a:pt x="160" y="127"/>
                    </a:lnTo>
                    <a:lnTo>
                      <a:pt x="160" y="127"/>
                    </a:lnTo>
                    <a:lnTo>
                      <a:pt x="170" y="131"/>
                    </a:lnTo>
                    <a:lnTo>
                      <a:pt x="176" y="131"/>
                    </a:lnTo>
                    <a:lnTo>
                      <a:pt x="180" y="131"/>
                    </a:lnTo>
                    <a:lnTo>
                      <a:pt x="186" y="131"/>
                    </a:lnTo>
                    <a:lnTo>
                      <a:pt x="186" y="131"/>
                    </a:lnTo>
                    <a:lnTo>
                      <a:pt x="194" y="133"/>
                    </a:lnTo>
                    <a:lnTo>
                      <a:pt x="194" y="131"/>
                    </a:lnTo>
                    <a:lnTo>
                      <a:pt x="194" y="129"/>
                    </a:lnTo>
                    <a:lnTo>
                      <a:pt x="194" y="129"/>
                    </a:lnTo>
                    <a:lnTo>
                      <a:pt x="212" y="109"/>
                    </a:lnTo>
                    <a:lnTo>
                      <a:pt x="212" y="109"/>
                    </a:lnTo>
                    <a:lnTo>
                      <a:pt x="220" y="101"/>
                    </a:lnTo>
                    <a:lnTo>
                      <a:pt x="224" y="101"/>
                    </a:lnTo>
                    <a:lnTo>
                      <a:pt x="224" y="103"/>
                    </a:lnTo>
                    <a:lnTo>
                      <a:pt x="224" y="103"/>
                    </a:lnTo>
                    <a:lnTo>
                      <a:pt x="236" y="111"/>
                    </a:lnTo>
                    <a:lnTo>
                      <a:pt x="253" y="123"/>
                    </a:lnTo>
                    <a:lnTo>
                      <a:pt x="253" y="123"/>
                    </a:lnTo>
                    <a:lnTo>
                      <a:pt x="265" y="133"/>
                    </a:lnTo>
                    <a:lnTo>
                      <a:pt x="281" y="143"/>
                    </a:lnTo>
                    <a:lnTo>
                      <a:pt x="281" y="143"/>
                    </a:lnTo>
                    <a:lnTo>
                      <a:pt x="287" y="147"/>
                    </a:lnTo>
                    <a:lnTo>
                      <a:pt x="295" y="151"/>
                    </a:lnTo>
                    <a:lnTo>
                      <a:pt x="325" y="157"/>
                    </a:lnTo>
                    <a:lnTo>
                      <a:pt x="325" y="157"/>
                    </a:lnTo>
                    <a:lnTo>
                      <a:pt x="340" y="159"/>
                    </a:lnTo>
                    <a:lnTo>
                      <a:pt x="340" y="159"/>
                    </a:lnTo>
                    <a:lnTo>
                      <a:pt x="336" y="157"/>
                    </a:lnTo>
                    <a:lnTo>
                      <a:pt x="327" y="153"/>
                    </a:lnTo>
                    <a:lnTo>
                      <a:pt x="321" y="147"/>
                    </a:lnTo>
                    <a:lnTo>
                      <a:pt x="321" y="147"/>
                    </a:lnTo>
                    <a:lnTo>
                      <a:pt x="313" y="141"/>
                    </a:lnTo>
                    <a:lnTo>
                      <a:pt x="301" y="131"/>
                    </a:lnTo>
                    <a:lnTo>
                      <a:pt x="301" y="131"/>
                    </a:lnTo>
                    <a:lnTo>
                      <a:pt x="289" y="123"/>
                    </a:lnTo>
                    <a:lnTo>
                      <a:pt x="271" y="105"/>
                    </a:lnTo>
                    <a:lnTo>
                      <a:pt x="271" y="105"/>
                    </a:lnTo>
                    <a:lnTo>
                      <a:pt x="263" y="97"/>
                    </a:lnTo>
                    <a:lnTo>
                      <a:pt x="263" y="97"/>
                    </a:lnTo>
                    <a:lnTo>
                      <a:pt x="263" y="95"/>
                    </a:lnTo>
                    <a:lnTo>
                      <a:pt x="263" y="95"/>
                    </a:lnTo>
                    <a:lnTo>
                      <a:pt x="263" y="93"/>
                    </a:lnTo>
                    <a:lnTo>
                      <a:pt x="265" y="91"/>
                    </a:lnTo>
                    <a:lnTo>
                      <a:pt x="277" y="87"/>
                    </a:lnTo>
                    <a:lnTo>
                      <a:pt x="277" y="8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447"/>
              <p:cNvSpPr>
                <a:spLocks/>
              </p:cNvSpPr>
              <p:nvPr/>
            </p:nvSpPr>
            <p:spPr bwMode="auto">
              <a:xfrm>
                <a:off x="4577" y="2773"/>
                <a:ext cx="710" cy="532"/>
              </a:xfrm>
              <a:custGeom>
                <a:avLst/>
                <a:gdLst/>
                <a:ahLst/>
                <a:cxnLst>
                  <a:cxn ang="0">
                    <a:pos x="706" y="261"/>
                  </a:cxn>
                  <a:cxn ang="0">
                    <a:pos x="678" y="237"/>
                  </a:cxn>
                  <a:cxn ang="0">
                    <a:pos x="657" y="217"/>
                  </a:cxn>
                  <a:cxn ang="0">
                    <a:pos x="635" y="196"/>
                  </a:cxn>
                  <a:cxn ang="0">
                    <a:pos x="599" y="160"/>
                  </a:cxn>
                  <a:cxn ang="0">
                    <a:pos x="573" y="114"/>
                  </a:cxn>
                  <a:cxn ang="0">
                    <a:pos x="534" y="45"/>
                  </a:cxn>
                  <a:cxn ang="0">
                    <a:pos x="504" y="23"/>
                  </a:cxn>
                  <a:cxn ang="0">
                    <a:pos x="500" y="65"/>
                  </a:cxn>
                  <a:cxn ang="0">
                    <a:pos x="488" y="116"/>
                  </a:cxn>
                  <a:cxn ang="0">
                    <a:pos x="455" y="118"/>
                  </a:cxn>
                  <a:cxn ang="0">
                    <a:pos x="405" y="87"/>
                  </a:cxn>
                  <a:cxn ang="0">
                    <a:pos x="387" y="67"/>
                  </a:cxn>
                  <a:cxn ang="0">
                    <a:pos x="405" y="49"/>
                  </a:cxn>
                  <a:cxn ang="0">
                    <a:pos x="417" y="33"/>
                  </a:cxn>
                  <a:cxn ang="0">
                    <a:pos x="397" y="23"/>
                  </a:cxn>
                  <a:cxn ang="0">
                    <a:pos x="350" y="11"/>
                  </a:cxn>
                  <a:cxn ang="0">
                    <a:pos x="310" y="31"/>
                  </a:cxn>
                  <a:cxn ang="0">
                    <a:pos x="289" y="57"/>
                  </a:cxn>
                  <a:cxn ang="0">
                    <a:pos x="267" y="77"/>
                  </a:cxn>
                  <a:cxn ang="0">
                    <a:pos x="257" y="69"/>
                  </a:cxn>
                  <a:cxn ang="0">
                    <a:pos x="221" y="61"/>
                  </a:cxn>
                  <a:cxn ang="0">
                    <a:pos x="197" y="93"/>
                  </a:cxn>
                  <a:cxn ang="0">
                    <a:pos x="188" y="101"/>
                  </a:cxn>
                  <a:cxn ang="0">
                    <a:pos x="178" y="120"/>
                  </a:cxn>
                  <a:cxn ang="0">
                    <a:pos x="172" y="101"/>
                  </a:cxn>
                  <a:cxn ang="0">
                    <a:pos x="154" y="136"/>
                  </a:cxn>
                  <a:cxn ang="0">
                    <a:pos x="140" y="158"/>
                  </a:cxn>
                  <a:cxn ang="0">
                    <a:pos x="99" y="174"/>
                  </a:cxn>
                  <a:cxn ang="0">
                    <a:pos x="21" y="209"/>
                  </a:cxn>
                  <a:cxn ang="0">
                    <a:pos x="11" y="227"/>
                  </a:cxn>
                  <a:cxn ang="0">
                    <a:pos x="0" y="259"/>
                  </a:cxn>
                  <a:cxn ang="0">
                    <a:pos x="8" y="287"/>
                  </a:cxn>
                  <a:cxn ang="0">
                    <a:pos x="11" y="304"/>
                  </a:cxn>
                  <a:cxn ang="0">
                    <a:pos x="25" y="342"/>
                  </a:cxn>
                  <a:cxn ang="0">
                    <a:pos x="47" y="389"/>
                  </a:cxn>
                  <a:cxn ang="0">
                    <a:pos x="43" y="413"/>
                  </a:cxn>
                  <a:cxn ang="0">
                    <a:pos x="33" y="435"/>
                  </a:cxn>
                  <a:cxn ang="0">
                    <a:pos x="73" y="455"/>
                  </a:cxn>
                  <a:cxn ang="0">
                    <a:pos x="106" y="437"/>
                  </a:cxn>
                  <a:cxn ang="0">
                    <a:pos x="174" y="433"/>
                  </a:cxn>
                  <a:cxn ang="0">
                    <a:pos x="229" y="397"/>
                  </a:cxn>
                  <a:cxn ang="0">
                    <a:pos x="259" y="397"/>
                  </a:cxn>
                  <a:cxn ang="0">
                    <a:pos x="308" y="382"/>
                  </a:cxn>
                  <a:cxn ang="0">
                    <a:pos x="368" y="403"/>
                  </a:cxn>
                  <a:cxn ang="0">
                    <a:pos x="378" y="419"/>
                  </a:cxn>
                  <a:cxn ang="0">
                    <a:pos x="389" y="431"/>
                  </a:cxn>
                  <a:cxn ang="0">
                    <a:pos x="405" y="441"/>
                  </a:cxn>
                  <a:cxn ang="0">
                    <a:pos x="433" y="407"/>
                  </a:cxn>
                  <a:cxn ang="0">
                    <a:pos x="443" y="441"/>
                  </a:cxn>
                  <a:cxn ang="0">
                    <a:pos x="441" y="457"/>
                  </a:cxn>
                  <a:cxn ang="0">
                    <a:pos x="427" y="479"/>
                  </a:cxn>
                  <a:cxn ang="0">
                    <a:pos x="467" y="467"/>
                  </a:cxn>
                  <a:cxn ang="0">
                    <a:pos x="482" y="510"/>
                  </a:cxn>
                  <a:cxn ang="0">
                    <a:pos x="534" y="528"/>
                  </a:cxn>
                  <a:cxn ang="0">
                    <a:pos x="571" y="522"/>
                  </a:cxn>
                  <a:cxn ang="0">
                    <a:pos x="603" y="520"/>
                  </a:cxn>
                  <a:cxn ang="0">
                    <a:pos x="637" y="516"/>
                  </a:cxn>
                  <a:cxn ang="0">
                    <a:pos x="649" y="471"/>
                  </a:cxn>
                  <a:cxn ang="0">
                    <a:pos x="680" y="409"/>
                  </a:cxn>
                  <a:cxn ang="0">
                    <a:pos x="702" y="370"/>
                  </a:cxn>
                  <a:cxn ang="0">
                    <a:pos x="708" y="314"/>
                  </a:cxn>
                </a:cxnLst>
                <a:rect l="0" t="0" r="r" b="b"/>
                <a:pathLst>
                  <a:path w="710" h="532">
                    <a:moveTo>
                      <a:pt x="708" y="302"/>
                    </a:moveTo>
                    <a:lnTo>
                      <a:pt x="708" y="302"/>
                    </a:lnTo>
                    <a:lnTo>
                      <a:pt x="704" y="281"/>
                    </a:lnTo>
                    <a:lnTo>
                      <a:pt x="704" y="281"/>
                    </a:lnTo>
                    <a:lnTo>
                      <a:pt x="704" y="275"/>
                    </a:lnTo>
                    <a:lnTo>
                      <a:pt x="706" y="269"/>
                    </a:lnTo>
                    <a:lnTo>
                      <a:pt x="708" y="263"/>
                    </a:lnTo>
                    <a:lnTo>
                      <a:pt x="706" y="261"/>
                    </a:lnTo>
                    <a:lnTo>
                      <a:pt x="706" y="261"/>
                    </a:lnTo>
                    <a:lnTo>
                      <a:pt x="706" y="261"/>
                    </a:lnTo>
                    <a:lnTo>
                      <a:pt x="700" y="259"/>
                    </a:lnTo>
                    <a:lnTo>
                      <a:pt x="690" y="255"/>
                    </a:lnTo>
                    <a:lnTo>
                      <a:pt x="690" y="255"/>
                    </a:lnTo>
                    <a:lnTo>
                      <a:pt x="686" y="249"/>
                    </a:lnTo>
                    <a:lnTo>
                      <a:pt x="682" y="243"/>
                    </a:lnTo>
                    <a:lnTo>
                      <a:pt x="678" y="237"/>
                    </a:lnTo>
                    <a:lnTo>
                      <a:pt x="674" y="231"/>
                    </a:lnTo>
                    <a:lnTo>
                      <a:pt x="674" y="231"/>
                    </a:lnTo>
                    <a:lnTo>
                      <a:pt x="670" y="231"/>
                    </a:lnTo>
                    <a:lnTo>
                      <a:pt x="668" y="231"/>
                    </a:lnTo>
                    <a:lnTo>
                      <a:pt x="664" y="229"/>
                    </a:lnTo>
                    <a:lnTo>
                      <a:pt x="659" y="225"/>
                    </a:lnTo>
                    <a:lnTo>
                      <a:pt x="659" y="225"/>
                    </a:lnTo>
                    <a:lnTo>
                      <a:pt x="657" y="217"/>
                    </a:lnTo>
                    <a:lnTo>
                      <a:pt x="657" y="213"/>
                    </a:lnTo>
                    <a:lnTo>
                      <a:pt x="655" y="209"/>
                    </a:lnTo>
                    <a:lnTo>
                      <a:pt x="653" y="209"/>
                    </a:lnTo>
                    <a:lnTo>
                      <a:pt x="653" y="209"/>
                    </a:lnTo>
                    <a:lnTo>
                      <a:pt x="643" y="209"/>
                    </a:lnTo>
                    <a:lnTo>
                      <a:pt x="637" y="205"/>
                    </a:lnTo>
                    <a:lnTo>
                      <a:pt x="637" y="205"/>
                    </a:lnTo>
                    <a:lnTo>
                      <a:pt x="635" y="196"/>
                    </a:lnTo>
                    <a:lnTo>
                      <a:pt x="633" y="192"/>
                    </a:lnTo>
                    <a:lnTo>
                      <a:pt x="629" y="186"/>
                    </a:lnTo>
                    <a:lnTo>
                      <a:pt x="629" y="186"/>
                    </a:lnTo>
                    <a:lnTo>
                      <a:pt x="617" y="172"/>
                    </a:lnTo>
                    <a:lnTo>
                      <a:pt x="611" y="166"/>
                    </a:lnTo>
                    <a:lnTo>
                      <a:pt x="605" y="162"/>
                    </a:lnTo>
                    <a:lnTo>
                      <a:pt x="605" y="162"/>
                    </a:lnTo>
                    <a:lnTo>
                      <a:pt x="599" y="160"/>
                    </a:lnTo>
                    <a:lnTo>
                      <a:pt x="593" y="156"/>
                    </a:lnTo>
                    <a:lnTo>
                      <a:pt x="593" y="156"/>
                    </a:lnTo>
                    <a:lnTo>
                      <a:pt x="583" y="148"/>
                    </a:lnTo>
                    <a:lnTo>
                      <a:pt x="579" y="146"/>
                    </a:lnTo>
                    <a:lnTo>
                      <a:pt x="579" y="140"/>
                    </a:lnTo>
                    <a:lnTo>
                      <a:pt x="579" y="140"/>
                    </a:lnTo>
                    <a:lnTo>
                      <a:pt x="575" y="126"/>
                    </a:lnTo>
                    <a:lnTo>
                      <a:pt x="573" y="114"/>
                    </a:lnTo>
                    <a:lnTo>
                      <a:pt x="573" y="114"/>
                    </a:lnTo>
                    <a:lnTo>
                      <a:pt x="556" y="75"/>
                    </a:lnTo>
                    <a:lnTo>
                      <a:pt x="556" y="75"/>
                    </a:lnTo>
                    <a:lnTo>
                      <a:pt x="548" y="67"/>
                    </a:lnTo>
                    <a:lnTo>
                      <a:pt x="542" y="61"/>
                    </a:lnTo>
                    <a:lnTo>
                      <a:pt x="542" y="61"/>
                    </a:lnTo>
                    <a:lnTo>
                      <a:pt x="538" y="55"/>
                    </a:lnTo>
                    <a:lnTo>
                      <a:pt x="534" y="45"/>
                    </a:lnTo>
                    <a:lnTo>
                      <a:pt x="528" y="25"/>
                    </a:lnTo>
                    <a:lnTo>
                      <a:pt x="524" y="6"/>
                    </a:lnTo>
                    <a:lnTo>
                      <a:pt x="522" y="2"/>
                    </a:lnTo>
                    <a:lnTo>
                      <a:pt x="522" y="0"/>
                    </a:lnTo>
                    <a:lnTo>
                      <a:pt x="522" y="0"/>
                    </a:lnTo>
                    <a:lnTo>
                      <a:pt x="510" y="13"/>
                    </a:lnTo>
                    <a:lnTo>
                      <a:pt x="504" y="23"/>
                    </a:lnTo>
                    <a:lnTo>
                      <a:pt x="504" y="23"/>
                    </a:lnTo>
                    <a:lnTo>
                      <a:pt x="502" y="31"/>
                    </a:lnTo>
                    <a:lnTo>
                      <a:pt x="502" y="39"/>
                    </a:lnTo>
                    <a:lnTo>
                      <a:pt x="502" y="39"/>
                    </a:lnTo>
                    <a:lnTo>
                      <a:pt x="502" y="43"/>
                    </a:lnTo>
                    <a:lnTo>
                      <a:pt x="502" y="47"/>
                    </a:lnTo>
                    <a:lnTo>
                      <a:pt x="502" y="53"/>
                    </a:lnTo>
                    <a:lnTo>
                      <a:pt x="500" y="65"/>
                    </a:lnTo>
                    <a:lnTo>
                      <a:pt x="500" y="65"/>
                    </a:lnTo>
                    <a:lnTo>
                      <a:pt x="496" y="79"/>
                    </a:lnTo>
                    <a:lnTo>
                      <a:pt x="498" y="89"/>
                    </a:lnTo>
                    <a:lnTo>
                      <a:pt x="498" y="95"/>
                    </a:lnTo>
                    <a:lnTo>
                      <a:pt x="498" y="99"/>
                    </a:lnTo>
                    <a:lnTo>
                      <a:pt x="498" y="99"/>
                    </a:lnTo>
                    <a:lnTo>
                      <a:pt x="492" y="112"/>
                    </a:lnTo>
                    <a:lnTo>
                      <a:pt x="488" y="116"/>
                    </a:lnTo>
                    <a:lnTo>
                      <a:pt x="488" y="116"/>
                    </a:lnTo>
                    <a:lnTo>
                      <a:pt x="480" y="118"/>
                    </a:lnTo>
                    <a:lnTo>
                      <a:pt x="480" y="118"/>
                    </a:lnTo>
                    <a:lnTo>
                      <a:pt x="475" y="124"/>
                    </a:lnTo>
                    <a:lnTo>
                      <a:pt x="473" y="126"/>
                    </a:lnTo>
                    <a:lnTo>
                      <a:pt x="469" y="124"/>
                    </a:lnTo>
                    <a:lnTo>
                      <a:pt x="469" y="124"/>
                    </a:lnTo>
                    <a:lnTo>
                      <a:pt x="465" y="120"/>
                    </a:lnTo>
                    <a:lnTo>
                      <a:pt x="455" y="118"/>
                    </a:lnTo>
                    <a:lnTo>
                      <a:pt x="449" y="116"/>
                    </a:lnTo>
                    <a:lnTo>
                      <a:pt x="443" y="112"/>
                    </a:lnTo>
                    <a:lnTo>
                      <a:pt x="443" y="112"/>
                    </a:lnTo>
                    <a:lnTo>
                      <a:pt x="441" y="110"/>
                    </a:lnTo>
                    <a:lnTo>
                      <a:pt x="437" y="106"/>
                    </a:lnTo>
                    <a:lnTo>
                      <a:pt x="427" y="101"/>
                    </a:lnTo>
                    <a:lnTo>
                      <a:pt x="427" y="101"/>
                    </a:lnTo>
                    <a:lnTo>
                      <a:pt x="405" y="87"/>
                    </a:lnTo>
                    <a:lnTo>
                      <a:pt x="405" y="87"/>
                    </a:lnTo>
                    <a:lnTo>
                      <a:pt x="399" y="83"/>
                    </a:lnTo>
                    <a:lnTo>
                      <a:pt x="393" y="77"/>
                    </a:lnTo>
                    <a:lnTo>
                      <a:pt x="393" y="77"/>
                    </a:lnTo>
                    <a:lnTo>
                      <a:pt x="385" y="75"/>
                    </a:lnTo>
                    <a:lnTo>
                      <a:pt x="382" y="73"/>
                    </a:lnTo>
                    <a:lnTo>
                      <a:pt x="387" y="67"/>
                    </a:lnTo>
                    <a:lnTo>
                      <a:pt x="387" y="67"/>
                    </a:lnTo>
                    <a:lnTo>
                      <a:pt x="403" y="59"/>
                    </a:lnTo>
                    <a:lnTo>
                      <a:pt x="411" y="55"/>
                    </a:lnTo>
                    <a:lnTo>
                      <a:pt x="411" y="55"/>
                    </a:lnTo>
                    <a:lnTo>
                      <a:pt x="413" y="55"/>
                    </a:lnTo>
                    <a:lnTo>
                      <a:pt x="411" y="53"/>
                    </a:lnTo>
                    <a:lnTo>
                      <a:pt x="407" y="53"/>
                    </a:lnTo>
                    <a:lnTo>
                      <a:pt x="405" y="49"/>
                    </a:lnTo>
                    <a:lnTo>
                      <a:pt x="405" y="49"/>
                    </a:lnTo>
                    <a:lnTo>
                      <a:pt x="405" y="47"/>
                    </a:lnTo>
                    <a:lnTo>
                      <a:pt x="407" y="45"/>
                    </a:lnTo>
                    <a:lnTo>
                      <a:pt x="407" y="45"/>
                    </a:lnTo>
                    <a:lnTo>
                      <a:pt x="411" y="45"/>
                    </a:lnTo>
                    <a:lnTo>
                      <a:pt x="413" y="43"/>
                    </a:lnTo>
                    <a:lnTo>
                      <a:pt x="413" y="43"/>
                    </a:lnTo>
                    <a:lnTo>
                      <a:pt x="415" y="39"/>
                    </a:lnTo>
                    <a:lnTo>
                      <a:pt x="417" y="33"/>
                    </a:lnTo>
                    <a:lnTo>
                      <a:pt x="417" y="33"/>
                    </a:lnTo>
                    <a:lnTo>
                      <a:pt x="417" y="23"/>
                    </a:lnTo>
                    <a:lnTo>
                      <a:pt x="417" y="19"/>
                    </a:lnTo>
                    <a:lnTo>
                      <a:pt x="417" y="19"/>
                    </a:lnTo>
                    <a:lnTo>
                      <a:pt x="417" y="19"/>
                    </a:lnTo>
                    <a:lnTo>
                      <a:pt x="411" y="21"/>
                    </a:lnTo>
                    <a:lnTo>
                      <a:pt x="407" y="23"/>
                    </a:lnTo>
                    <a:lnTo>
                      <a:pt x="397" y="23"/>
                    </a:lnTo>
                    <a:lnTo>
                      <a:pt x="380" y="23"/>
                    </a:lnTo>
                    <a:lnTo>
                      <a:pt x="380" y="23"/>
                    </a:lnTo>
                    <a:lnTo>
                      <a:pt x="378" y="21"/>
                    </a:lnTo>
                    <a:lnTo>
                      <a:pt x="374" y="19"/>
                    </a:lnTo>
                    <a:lnTo>
                      <a:pt x="366" y="15"/>
                    </a:lnTo>
                    <a:lnTo>
                      <a:pt x="366" y="15"/>
                    </a:lnTo>
                    <a:lnTo>
                      <a:pt x="352" y="11"/>
                    </a:lnTo>
                    <a:lnTo>
                      <a:pt x="350" y="11"/>
                    </a:lnTo>
                    <a:lnTo>
                      <a:pt x="346" y="13"/>
                    </a:lnTo>
                    <a:lnTo>
                      <a:pt x="346" y="13"/>
                    </a:lnTo>
                    <a:lnTo>
                      <a:pt x="342" y="17"/>
                    </a:lnTo>
                    <a:lnTo>
                      <a:pt x="340" y="21"/>
                    </a:lnTo>
                    <a:lnTo>
                      <a:pt x="340" y="21"/>
                    </a:lnTo>
                    <a:lnTo>
                      <a:pt x="326" y="25"/>
                    </a:lnTo>
                    <a:lnTo>
                      <a:pt x="316" y="27"/>
                    </a:lnTo>
                    <a:lnTo>
                      <a:pt x="310" y="31"/>
                    </a:lnTo>
                    <a:lnTo>
                      <a:pt x="310" y="31"/>
                    </a:lnTo>
                    <a:lnTo>
                      <a:pt x="306" y="37"/>
                    </a:lnTo>
                    <a:lnTo>
                      <a:pt x="302" y="43"/>
                    </a:lnTo>
                    <a:lnTo>
                      <a:pt x="302" y="43"/>
                    </a:lnTo>
                    <a:lnTo>
                      <a:pt x="294" y="51"/>
                    </a:lnTo>
                    <a:lnTo>
                      <a:pt x="292" y="53"/>
                    </a:lnTo>
                    <a:lnTo>
                      <a:pt x="289" y="57"/>
                    </a:lnTo>
                    <a:lnTo>
                      <a:pt x="289" y="57"/>
                    </a:lnTo>
                    <a:lnTo>
                      <a:pt x="287" y="73"/>
                    </a:lnTo>
                    <a:lnTo>
                      <a:pt x="287" y="75"/>
                    </a:lnTo>
                    <a:lnTo>
                      <a:pt x="283" y="75"/>
                    </a:lnTo>
                    <a:lnTo>
                      <a:pt x="283" y="75"/>
                    </a:lnTo>
                    <a:lnTo>
                      <a:pt x="279" y="73"/>
                    </a:lnTo>
                    <a:lnTo>
                      <a:pt x="275" y="73"/>
                    </a:lnTo>
                    <a:lnTo>
                      <a:pt x="267" y="77"/>
                    </a:lnTo>
                    <a:lnTo>
                      <a:pt x="267" y="77"/>
                    </a:lnTo>
                    <a:lnTo>
                      <a:pt x="263" y="83"/>
                    </a:lnTo>
                    <a:lnTo>
                      <a:pt x="263" y="87"/>
                    </a:lnTo>
                    <a:lnTo>
                      <a:pt x="261" y="91"/>
                    </a:lnTo>
                    <a:lnTo>
                      <a:pt x="261" y="89"/>
                    </a:lnTo>
                    <a:lnTo>
                      <a:pt x="261" y="89"/>
                    </a:lnTo>
                    <a:lnTo>
                      <a:pt x="259" y="71"/>
                    </a:lnTo>
                    <a:lnTo>
                      <a:pt x="259" y="71"/>
                    </a:lnTo>
                    <a:lnTo>
                      <a:pt x="257" y="69"/>
                    </a:lnTo>
                    <a:lnTo>
                      <a:pt x="251" y="61"/>
                    </a:lnTo>
                    <a:lnTo>
                      <a:pt x="251" y="61"/>
                    </a:lnTo>
                    <a:lnTo>
                      <a:pt x="243" y="53"/>
                    </a:lnTo>
                    <a:lnTo>
                      <a:pt x="241" y="51"/>
                    </a:lnTo>
                    <a:lnTo>
                      <a:pt x="239" y="51"/>
                    </a:lnTo>
                    <a:lnTo>
                      <a:pt x="239" y="51"/>
                    </a:lnTo>
                    <a:lnTo>
                      <a:pt x="229" y="57"/>
                    </a:lnTo>
                    <a:lnTo>
                      <a:pt x="221" y="61"/>
                    </a:lnTo>
                    <a:lnTo>
                      <a:pt x="215" y="63"/>
                    </a:lnTo>
                    <a:lnTo>
                      <a:pt x="213" y="65"/>
                    </a:lnTo>
                    <a:lnTo>
                      <a:pt x="213" y="65"/>
                    </a:lnTo>
                    <a:lnTo>
                      <a:pt x="205" y="75"/>
                    </a:lnTo>
                    <a:lnTo>
                      <a:pt x="201" y="81"/>
                    </a:lnTo>
                    <a:lnTo>
                      <a:pt x="197" y="85"/>
                    </a:lnTo>
                    <a:lnTo>
                      <a:pt x="197" y="85"/>
                    </a:lnTo>
                    <a:lnTo>
                      <a:pt x="197" y="93"/>
                    </a:lnTo>
                    <a:lnTo>
                      <a:pt x="199" y="97"/>
                    </a:lnTo>
                    <a:lnTo>
                      <a:pt x="199" y="99"/>
                    </a:lnTo>
                    <a:lnTo>
                      <a:pt x="197" y="99"/>
                    </a:lnTo>
                    <a:lnTo>
                      <a:pt x="197" y="99"/>
                    </a:lnTo>
                    <a:lnTo>
                      <a:pt x="194" y="101"/>
                    </a:lnTo>
                    <a:lnTo>
                      <a:pt x="192" y="99"/>
                    </a:lnTo>
                    <a:lnTo>
                      <a:pt x="190" y="99"/>
                    </a:lnTo>
                    <a:lnTo>
                      <a:pt x="188" y="101"/>
                    </a:lnTo>
                    <a:lnTo>
                      <a:pt x="188" y="101"/>
                    </a:lnTo>
                    <a:lnTo>
                      <a:pt x="186" y="106"/>
                    </a:lnTo>
                    <a:lnTo>
                      <a:pt x="186" y="108"/>
                    </a:lnTo>
                    <a:lnTo>
                      <a:pt x="186" y="108"/>
                    </a:lnTo>
                    <a:lnTo>
                      <a:pt x="184" y="112"/>
                    </a:lnTo>
                    <a:lnTo>
                      <a:pt x="184" y="112"/>
                    </a:lnTo>
                    <a:lnTo>
                      <a:pt x="178" y="120"/>
                    </a:lnTo>
                    <a:lnTo>
                      <a:pt x="178" y="120"/>
                    </a:lnTo>
                    <a:lnTo>
                      <a:pt x="176" y="118"/>
                    </a:lnTo>
                    <a:lnTo>
                      <a:pt x="174" y="118"/>
                    </a:lnTo>
                    <a:lnTo>
                      <a:pt x="172" y="114"/>
                    </a:lnTo>
                    <a:lnTo>
                      <a:pt x="172" y="114"/>
                    </a:lnTo>
                    <a:lnTo>
                      <a:pt x="174" y="103"/>
                    </a:lnTo>
                    <a:lnTo>
                      <a:pt x="174" y="101"/>
                    </a:lnTo>
                    <a:lnTo>
                      <a:pt x="172" y="101"/>
                    </a:lnTo>
                    <a:lnTo>
                      <a:pt x="172" y="101"/>
                    </a:lnTo>
                    <a:lnTo>
                      <a:pt x="166" y="108"/>
                    </a:lnTo>
                    <a:lnTo>
                      <a:pt x="162" y="110"/>
                    </a:lnTo>
                    <a:lnTo>
                      <a:pt x="160" y="110"/>
                    </a:lnTo>
                    <a:lnTo>
                      <a:pt x="158" y="112"/>
                    </a:lnTo>
                    <a:lnTo>
                      <a:pt x="158" y="112"/>
                    </a:lnTo>
                    <a:lnTo>
                      <a:pt x="156" y="132"/>
                    </a:lnTo>
                    <a:lnTo>
                      <a:pt x="156" y="136"/>
                    </a:lnTo>
                    <a:lnTo>
                      <a:pt x="154" y="136"/>
                    </a:lnTo>
                    <a:lnTo>
                      <a:pt x="154" y="136"/>
                    </a:lnTo>
                    <a:lnTo>
                      <a:pt x="154" y="136"/>
                    </a:lnTo>
                    <a:lnTo>
                      <a:pt x="154" y="136"/>
                    </a:lnTo>
                    <a:lnTo>
                      <a:pt x="150" y="144"/>
                    </a:lnTo>
                    <a:lnTo>
                      <a:pt x="150" y="144"/>
                    </a:lnTo>
                    <a:lnTo>
                      <a:pt x="146" y="154"/>
                    </a:lnTo>
                    <a:lnTo>
                      <a:pt x="144" y="156"/>
                    </a:lnTo>
                    <a:lnTo>
                      <a:pt x="140" y="158"/>
                    </a:lnTo>
                    <a:lnTo>
                      <a:pt x="140" y="158"/>
                    </a:lnTo>
                    <a:lnTo>
                      <a:pt x="134" y="160"/>
                    </a:lnTo>
                    <a:lnTo>
                      <a:pt x="132" y="160"/>
                    </a:lnTo>
                    <a:lnTo>
                      <a:pt x="132" y="160"/>
                    </a:lnTo>
                    <a:lnTo>
                      <a:pt x="114" y="168"/>
                    </a:lnTo>
                    <a:lnTo>
                      <a:pt x="114" y="168"/>
                    </a:lnTo>
                    <a:lnTo>
                      <a:pt x="99" y="174"/>
                    </a:lnTo>
                    <a:lnTo>
                      <a:pt x="99" y="174"/>
                    </a:lnTo>
                    <a:lnTo>
                      <a:pt x="65" y="182"/>
                    </a:lnTo>
                    <a:lnTo>
                      <a:pt x="65" y="182"/>
                    </a:lnTo>
                    <a:lnTo>
                      <a:pt x="53" y="184"/>
                    </a:lnTo>
                    <a:lnTo>
                      <a:pt x="45" y="188"/>
                    </a:lnTo>
                    <a:lnTo>
                      <a:pt x="37" y="192"/>
                    </a:lnTo>
                    <a:lnTo>
                      <a:pt x="37" y="192"/>
                    </a:lnTo>
                    <a:lnTo>
                      <a:pt x="27" y="203"/>
                    </a:lnTo>
                    <a:lnTo>
                      <a:pt x="21" y="209"/>
                    </a:lnTo>
                    <a:lnTo>
                      <a:pt x="21" y="209"/>
                    </a:lnTo>
                    <a:lnTo>
                      <a:pt x="8" y="213"/>
                    </a:lnTo>
                    <a:lnTo>
                      <a:pt x="6" y="215"/>
                    </a:lnTo>
                    <a:lnTo>
                      <a:pt x="4" y="219"/>
                    </a:lnTo>
                    <a:lnTo>
                      <a:pt x="4" y="219"/>
                    </a:lnTo>
                    <a:lnTo>
                      <a:pt x="6" y="223"/>
                    </a:lnTo>
                    <a:lnTo>
                      <a:pt x="8" y="225"/>
                    </a:lnTo>
                    <a:lnTo>
                      <a:pt x="11" y="227"/>
                    </a:lnTo>
                    <a:lnTo>
                      <a:pt x="8" y="233"/>
                    </a:lnTo>
                    <a:lnTo>
                      <a:pt x="8" y="233"/>
                    </a:lnTo>
                    <a:lnTo>
                      <a:pt x="6" y="239"/>
                    </a:lnTo>
                    <a:lnTo>
                      <a:pt x="6" y="241"/>
                    </a:lnTo>
                    <a:lnTo>
                      <a:pt x="4" y="243"/>
                    </a:lnTo>
                    <a:lnTo>
                      <a:pt x="2" y="249"/>
                    </a:lnTo>
                    <a:lnTo>
                      <a:pt x="2" y="249"/>
                    </a:lnTo>
                    <a:lnTo>
                      <a:pt x="0" y="259"/>
                    </a:lnTo>
                    <a:lnTo>
                      <a:pt x="4" y="267"/>
                    </a:lnTo>
                    <a:lnTo>
                      <a:pt x="4" y="267"/>
                    </a:lnTo>
                    <a:lnTo>
                      <a:pt x="8" y="271"/>
                    </a:lnTo>
                    <a:lnTo>
                      <a:pt x="13" y="273"/>
                    </a:lnTo>
                    <a:lnTo>
                      <a:pt x="15" y="275"/>
                    </a:lnTo>
                    <a:lnTo>
                      <a:pt x="17" y="279"/>
                    </a:lnTo>
                    <a:lnTo>
                      <a:pt x="17" y="279"/>
                    </a:lnTo>
                    <a:lnTo>
                      <a:pt x="8" y="287"/>
                    </a:lnTo>
                    <a:lnTo>
                      <a:pt x="8" y="287"/>
                    </a:lnTo>
                    <a:lnTo>
                      <a:pt x="8" y="287"/>
                    </a:lnTo>
                    <a:lnTo>
                      <a:pt x="6" y="287"/>
                    </a:lnTo>
                    <a:lnTo>
                      <a:pt x="4" y="289"/>
                    </a:lnTo>
                    <a:lnTo>
                      <a:pt x="4" y="291"/>
                    </a:lnTo>
                    <a:lnTo>
                      <a:pt x="4" y="291"/>
                    </a:lnTo>
                    <a:lnTo>
                      <a:pt x="6" y="300"/>
                    </a:lnTo>
                    <a:lnTo>
                      <a:pt x="11" y="304"/>
                    </a:lnTo>
                    <a:lnTo>
                      <a:pt x="11" y="304"/>
                    </a:lnTo>
                    <a:lnTo>
                      <a:pt x="15" y="310"/>
                    </a:lnTo>
                    <a:lnTo>
                      <a:pt x="15" y="316"/>
                    </a:lnTo>
                    <a:lnTo>
                      <a:pt x="15" y="316"/>
                    </a:lnTo>
                    <a:lnTo>
                      <a:pt x="15" y="322"/>
                    </a:lnTo>
                    <a:lnTo>
                      <a:pt x="17" y="328"/>
                    </a:lnTo>
                    <a:lnTo>
                      <a:pt x="17" y="328"/>
                    </a:lnTo>
                    <a:lnTo>
                      <a:pt x="25" y="342"/>
                    </a:lnTo>
                    <a:lnTo>
                      <a:pt x="25" y="342"/>
                    </a:lnTo>
                    <a:lnTo>
                      <a:pt x="31" y="354"/>
                    </a:lnTo>
                    <a:lnTo>
                      <a:pt x="33" y="360"/>
                    </a:lnTo>
                    <a:lnTo>
                      <a:pt x="33" y="360"/>
                    </a:lnTo>
                    <a:lnTo>
                      <a:pt x="41" y="374"/>
                    </a:lnTo>
                    <a:lnTo>
                      <a:pt x="45" y="380"/>
                    </a:lnTo>
                    <a:lnTo>
                      <a:pt x="45" y="380"/>
                    </a:lnTo>
                    <a:lnTo>
                      <a:pt x="47" y="389"/>
                    </a:lnTo>
                    <a:lnTo>
                      <a:pt x="47" y="393"/>
                    </a:lnTo>
                    <a:lnTo>
                      <a:pt x="47" y="397"/>
                    </a:lnTo>
                    <a:lnTo>
                      <a:pt x="47" y="397"/>
                    </a:lnTo>
                    <a:lnTo>
                      <a:pt x="43" y="399"/>
                    </a:lnTo>
                    <a:lnTo>
                      <a:pt x="43" y="403"/>
                    </a:lnTo>
                    <a:lnTo>
                      <a:pt x="43" y="403"/>
                    </a:lnTo>
                    <a:lnTo>
                      <a:pt x="43" y="405"/>
                    </a:lnTo>
                    <a:lnTo>
                      <a:pt x="43" y="413"/>
                    </a:lnTo>
                    <a:lnTo>
                      <a:pt x="43" y="413"/>
                    </a:lnTo>
                    <a:lnTo>
                      <a:pt x="41" y="419"/>
                    </a:lnTo>
                    <a:lnTo>
                      <a:pt x="43" y="423"/>
                    </a:lnTo>
                    <a:lnTo>
                      <a:pt x="43" y="425"/>
                    </a:lnTo>
                    <a:lnTo>
                      <a:pt x="41" y="429"/>
                    </a:lnTo>
                    <a:lnTo>
                      <a:pt x="41" y="429"/>
                    </a:lnTo>
                    <a:lnTo>
                      <a:pt x="35" y="433"/>
                    </a:lnTo>
                    <a:lnTo>
                      <a:pt x="33" y="435"/>
                    </a:lnTo>
                    <a:lnTo>
                      <a:pt x="31" y="437"/>
                    </a:lnTo>
                    <a:lnTo>
                      <a:pt x="35" y="441"/>
                    </a:lnTo>
                    <a:lnTo>
                      <a:pt x="35" y="441"/>
                    </a:lnTo>
                    <a:lnTo>
                      <a:pt x="45" y="449"/>
                    </a:lnTo>
                    <a:lnTo>
                      <a:pt x="51" y="453"/>
                    </a:lnTo>
                    <a:lnTo>
                      <a:pt x="51" y="453"/>
                    </a:lnTo>
                    <a:lnTo>
                      <a:pt x="63" y="455"/>
                    </a:lnTo>
                    <a:lnTo>
                      <a:pt x="73" y="455"/>
                    </a:lnTo>
                    <a:lnTo>
                      <a:pt x="73" y="455"/>
                    </a:lnTo>
                    <a:lnTo>
                      <a:pt x="79" y="451"/>
                    </a:lnTo>
                    <a:lnTo>
                      <a:pt x="89" y="445"/>
                    </a:lnTo>
                    <a:lnTo>
                      <a:pt x="89" y="445"/>
                    </a:lnTo>
                    <a:lnTo>
                      <a:pt x="97" y="441"/>
                    </a:lnTo>
                    <a:lnTo>
                      <a:pt x="104" y="437"/>
                    </a:lnTo>
                    <a:lnTo>
                      <a:pt x="104" y="437"/>
                    </a:lnTo>
                    <a:lnTo>
                      <a:pt x="106" y="437"/>
                    </a:lnTo>
                    <a:lnTo>
                      <a:pt x="104" y="435"/>
                    </a:lnTo>
                    <a:lnTo>
                      <a:pt x="106" y="435"/>
                    </a:lnTo>
                    <a:lnTo>
                      <a:pt x="118" y="435"/>
                    </a:lnTo>
                    <a:lnTo>
                      <a:pt x="118" y="435"/>
                    </a:lnTo>
                    <a:lnTo>
                      <a:pt x="152" y="435"/>
                    </a:lnTo>
                    <a:lnTo>
                      <a:pt x="166" y="435"/>
                    </a:lnTo>
                    <a:lnTo>
                      <a:pt x="172" y="435"/>
                    </a:lnTo>
                    <a:lnTo>
                      <a:pt x="174" y="433"/>
                    </a:lnTo>
                    <a:lnTo>
                      <a:pt x="174" y="433"/>
                    </a:lnTo>
                    <a:lnTo>
                      <a:pt x="190" y="417"/>
                    </a:lnTo>
                    <a:lnTo>
                      <a:pt x="203" y="407"/>
                    </a:lnTo>
                    <a:lnTo>
                      <a:pt x="213" y="401"/>
                    </a:lnTo>
                    <a:lnTo>
                      <a:pt x="219" y="399"/>
                    </a:lnTo>
                    <a:lnTo>
                      <a:pt x="219" y="399"/>
                    </a:lnTo>
                    <a:lnTo>
                      <a:pt x="223" y="397"/>
                    </a:lnTo>
                    <a:lnTo>
                      <a:pt x="229" y="397"/>
                    </a:lnTo>
                    <a:lnTo>
                      <a:pt x="229" y="397"/>
                    </a:lnTo>
                    <a:lnTo>
                      <a:pt x="239" y="399"/>
                    </a:lnTo>
                    <a:lnTo>
                      <a:pt x="247" y="399"/>
                    </a:lnTo>
                    <a:lnTo>
                      <a:pt x="247" y="399"/>
                    </a:lnTo>
                    <a:lnTo>
                      <a:pt x="253" y="399"/>
                    </a:lnTo>
                    <a:lnTo>
                      <a:pt x="257" y="399"/>
                    </a:lnTo>
                    <a:lnTo>
                      <a:pt x="259" y="397"/>
                    </a:lnTo>
                    <a:lnTo>
                      <a:pt x="259" y="397"/>
                    </a:lnTo>
                    <a:lnTo>
                      <a:pt x="271" y="391"/>
                    </a:lnTo>
                    <a:lnTo>
                      <a:pt x="279" y="391"/>
                    </a:lnTo>
                    <a:lnTo>
                      <a:pt x="279" y="391"/>
                    </a:lnTo>
                    <a:lnTo>
                      <a:pt x="294" y="382"/>
                    </a:lnTo>
                    <a:lnTo>
                      <a:pt x="294" y="382"/>
                    </a:lnTo>
                    <a:lnTo>
                      <a:pt x="300" y="382"/>
                    </a:lnTo>
                    <a:lnTo>
                      <a:pt x="308" y="382"/>
                    </a:lnTo>
                    <a:lnTo>
                      <a:pt x="308" y="382"/>
                    </a:lnTo>
                    <a:lnTo>
                      <a:pt x="316" y="384"/>
                    </a:lnTo>
                    <a:lnTo>
                      <a:pt x="326" y="389"/>
                    </a:lnTo>
                    <a:lnTo>
                      <a:pt x="326" y="389"/>
                    </a:lnTo>
                    <a:lnTo>
                      <a:pt x="334" y="393"/>
                    </a:lnTo>
                    <a:lnTo>
                      <a:pt x="344" y="397"/>
                    </a:lnTo>
                    <a:lnTo>
                      <a:pt x="366" y="401"/>
                    </a:lnTo>
                    <a:lnTo>
                      <a:pt x="366" y="401"/>
                    </a:lnTo>
                    <a:lnTo>
                      <a:pt x="368" y="403"/>
                    </a:lnTo>
                    <a:lnTo>
                      <a:pt x="370" y="405"/>
                    </a:lnTo>
                    <a:lnTo>
                      <a:pt x="368" y="409"/>
                    </a:lnTo>
                    <a:lnTo>
                      <a:pt x="366" y="413"/>
                    </a:lnTo>
                    <a:lnTo>
                      <a:pt x="366" y="415"/>
                    </a:lnTo>
                    <a:lnTo>
                      <a:pt x="368" y="415"/>
                    </a:lnTo>
                    <a:lnTo>
                      <a:pt x="368" y="415"/>
                    </a:lnTo>
                    <a:lnTo>
                      <a:pt x="372" y="417"/>
                    </a:lnTo>
                    <a:lnTo>
                      <a:pt x="378" y="419"/>
                    </a:lnTo>
                    <a:lnTo>
                      <a:pt x="385" y="419"/>
                    </a:lnTo>
                    <a:lnTo>
                      <a:pt x="385" y="419"/>
                    </a:lnTo>
                    <a:lnTo>
                      <a:pt x="389" y="423"/>
                    </a:lnTo>
                    <a:lnTo>
                      <a:pt x="391" y="425"/>
                    </a:lnTo>
                    <a:lnTo>
                      <a:pt x="391" y="429"/>
                    </a:lnTo>
                    <a:lnTo>
                      <a:pt x="391" y="429"/>
                    </a:lnTo>
                    <a:lnTo>
                      <a:pt x="391" y="431"/>
                    </a:lnTo>
                    <a:lnTo>
                      <a:pt x="389" y="431"/>
                    </a:lnTo>
                    <a:lnTo>
                      <a:pt x="389" y="437"/>
                    </a:lnTo>
                    <a:lnTo>
                      <a:pt x="389" y="437"/>
                    </a:lnTo>
                    <a:lnTo>
                      <a:pt x="393" y="441"/>
                    </a:lnTo>
                    <a:lnTo>
                      <a:pt x="397" y="445"/>
                    </a:lnTo>
                    <a:lnTo>
                      <a:pt x="403" y="447"/>
                    </a:lnTo>
                    <a:lnTo>
                      <a:pt x="403" y="447"/>
                    </a:lnTo>
                    <a:lnTo>
                      <a:pt x="403" y="445"/>
                    </a:lnTo>
                    <a:lnTo>
                      <a:pt x="405" y="441"/>
                    </a:lnTo>
                    <a:lnTo>
                      <a:pt x="407" y="439"/>
                    </a:lnTo>
                    <a:lnTo>
                      <a:pt x="407" y="439"/>
                    </a:lnTo>
                    <a:lnTo>
                      <a:pt x="419" y="427"/>
                    </a:lnTo>
                    <a:lnTo>
                      <a:pt x="419" y="427"/>
                    </a:lnTo>
                    <a:lnTo>
                      <a:pt x="429" y="417"/>
                    </a:lnTo>
                    <a:lnTo>
                      <a:pt x="433" y="411"/>
                    </a:lnTo>
                    <a:lnTo>
                      <a:pt x="433" y="411"/>
                    </a:lnTo>
                    <a:lnTo>
                      <a:pt x="433" y="407"/>
                    </a:lnTo>
                    <a:lnTo>
                      <a:pt x="435" y="413"/>
                    </a:lnTo>
                    <a:lnTo>
                      <a:pt x="435" y="413"/>
                    </a:lnTo>
                    <a:lnTo>
                      <a:pt x="437" y="421"/>
                    </a:lnTo>
                    <a:lnTo>
                      <a:pt x="439" y="427"/>
                    </a:lnTo>
                    <a:lnTo>
                      <a:pt x="443" y="433"/>
                    </a:lnTo>
                    <a:lnTo>
                      <a:pt x="443" y="433"/>
                    </a:lnTo>
                    <a:lnTo>
                      <a:pt x="443" y="441"/>
                    </a:lnTo>
                    <a:lnTo>
                      <a:pt x="443" y="441"/>
                    </a:lnTo>
                    <a:lnTo>
                      <a:pt x="443" y="443"/>
                    </a:lnTo>
                    <a:lnTo>
                      <a:pt x="441" y="445"/>
                    </a:lnTo>
                    <a:lnTo>
                      <a:pt x="439" y="445"/>
                    </a:lnTo>
                    <a:lnTo>
                      <a:pt x="439" y="445"/>
                    </a:lnTo>
                    <a:lnTo>
                      <a:pt x="443" y="449"/>
                    </a:lnTo>
                    <a:lnTo>
                      <a:pt x="443" y="453"/>
                    </a:lnTo>
                    <a:lnTo>
                      <a:pt x="441" y="457"/>
                    </a:lnTo>
                    <a:lnTo>
                      <a:pt x="441" y="457"/>
                    </a:lnTo>
                    <a:lnTo>
                      <a:pt x="431" y="463"/>
                    </a:lnTo>
                    <a:lnTo>
                      <a:pt x="429" y="463"/>
                    </a:lnTo>
                    <a:lnTo>
                      <a:pt x="425" y="467"/>
                    </a:lnTo>
                    <a:lnTo>
                      <a:pt x="425" y="467"/>
                    </a:lnTo>
                    <a:lnTo>
                      <a:pt x="425" y="471"/>
                    </a:lnTo>
                    <a:lnTo>
                      <a:pt x="423" y="475"/>
                    </a:lnTo>
                    <a:lnTo>
                      <a:pt x="425" y="477"/>
                    </a:lnTo>
                    <a:lnTo>
                      <a:pt x="427" y="479"/>
                    </a:lnTo>
                    <a:lnTo>
                      <a:pt x="433" y="479"/>
                    </a:lnTo>
                    <a:lnTo>
                      <a:pt x="437" y="477"/>
                    </a:lnTo>
                    <a:lnTo>
                      <a:pt x="437" y="477"/>
                    </a:lnTo>
                    <a:lnTo>
                      <a:pt x="449" y="467"/>
                    </a:lnTo>
                    <a:lnTo>
                      <a:pt x="449" y="467"/>
                    </a:lnTo>
                    <a:lnTo>
                      <a:pt x="457" y="467"/>
                    </a:lnTo>
                    <a:lnTo>
                      <a:pt x="467" y="467"/>
                    </a:lnTo>
                    <a:lnTo>
                      <a:pt x="467" y="467"/>
                    </a:lnTo>
                    <a:lnTo>
                      <a:pt x="471" y="475"/>
                    </a:lnTo>
                    <a:lnTo>
                      <a:pt x="471" y="475"/>
                    </a:lnTo>
                    <a:lnTo>
                      <a:pt x="473" y="490"/>
                    </a:lnTo>
                    <a:lnTo>
                      <a:pt x="475" y="498"/>
                    </a:lnTo>
                    <a:lnTo>
                      <a:pt x="475" y="504"/>
                    </a:lnTo>
                    <a:lnTo>
                      <a:pt x="475" y="506"/>
                    </a:lnTo>
                    <a:lnTo>
                      <a:pt x="475" y="506"/>
                    </a:lnTo>
                    <a:lnTo>
                      <a:pt x="482" y="510"/>
                    </a:lnTo>
                    <a:lnTo>
                      <a:pt x="490" y="514"/>
                    </a:lnTo>
                    <a:lnTo>
                      <a:pt x="500" y="520"/>
                    </a:lnTo>
                    <a:lnTo>
                      <a:pt x="500" y="520"/>
                    </a:lnTo>
                    <a:lnTo>
                      <a:pt x="518" y="526"/>
                    </a:lnTo>
                    <a:lnTo>
                      <a:pt x="518" y="526"/>
                    </a:lnTo>
                    <a:lnTo>
                      <a:pt x="526" y="526"/>
                    </a:lnTo>
                    <a:lnTo>
                      <a:pt x="534" y="528"/>
                    </a:lnTo>
                    <a:lnTo>
                      <a:pt x="534" y="528"/>
                    </a:lnTo>
                    <a:lnTo>
                      <a:pt x="538" y="528"/>
                    </a:lnTo>
                    <a:lnTo>
                      <a:pt x="542" y="528"/>
                    </a:lnTo>
                    <a:lnTo>
                      <a:pt x="550" y="524"/>
                    </a:lnTo>
                    <a:lnTo>
                      <a:pt x="550" y="524"/>
                    </a:lnTo>
                    <a:lnTo>
                      <a:pt x="558" y="520"/>
                    </a:lnTo>
                    <a:lnTo>
                      <a:pt x="564" y="518"/>
                    </a:lnTo>
                    <a:lnTo>
                      <a:pt x="568" y="518"/>
                    </a:lnTo>
                    <a:lnTo>
                      <a:pt x="571" y="522"/>
                    </a:lnTo>
                    <a:lnTo>
                      <a:pt x="571" y="522"/>
                    </a:lnTo>
                    <a:lnTo>
                      <a:pt x="575" y="526"/>
                    </a:lnTo>
                    <a:lnTo>
                      <a:pt x="579" y="528"/>
                    </a:lnTo>
                    <a:lnTo>
                      <a:pt x="585" y="532"/>
                    </a:lnTo>
                    <a:lnTo>
                      <a:pt x="585" y="532"/>
                    </a:lnTo>
                    <a:lnTo>
                      <a:pt x="593" y="526"/>
                    </a:lnTo>
                    <a:lnTo>
                      <a:pt x="603" y="520"/>
                    </a:lnTo>
                    <a:lnTo>
                      <a:pt x="603" y="520"/>
                    </a:lnTo>
                    <a:lnTo>
                      <a:pt x="611" y="516"/>
                    </a:lnTo>
                    <a:lnTo>
                      <a:pt x="619" y="514"/>
                    </a:lnTo>
                    <a:lnTo>
                      <a:pt x="619" y="514"/>
                    </a:lnTo>
                    <a:lnTo>
                      <a:pt x="623" y="512"/>
                    </a:lnTo>
                    <a:lnTo>
                      <a:pt x="631" y="512"/>
                    </a:lnTo>
                    <a:lnTo>
                      <a:pt x="631" y="512"/>
                    </a:lnTo>
                    <a:lnTo>
                      <a:pt x="635" y="514"/>
                    </a:lnTo>
                    <a:lnTo>
                      <a:pt x="637" y="516"/>
                    </a:lnTo>
                    <a:lnTo>
                      <a:pt x="639" y="516"/>
                    </a:lnTo>
                    <a:lnTo>
                      <a:pt x="641" y="516"/>
                    </a:lnTo>
                    <a:lnTo>
                      <a:pt x="643" y="510"/>
                    </a:lnTo>
                    <a:lnTo>
                      <a:pt x="643" y="510"/>
                    </a:lnTo>
                    <a:lnTo>
                      <a:pt x="647" y="492"/>
                    </a:lnTo>
                    <a:lnTo>
                      <a:pt x="649" y="479"/>
                    </a:lnTo>
                    <a:lnTo>
                      <a:pt x="649" y="479"/>
                    </a:lnTo>
                    <a:lnTo>
                      <a:pt x="649" y="471"/>
                    </a:lnTo>
                    <a:lnTo>
                      <a:pt x="649" y="467"/>
                    </a:lnTo>
                    <a:lnTo>
                      <a:pt x="651" y="463"/>
                    </a:lnTo>
                    <a:lnTo>
                      <a:pt x="651" y="463"/>
                    </a:lnTo>
                    <a:lnTo>
                      <a:pt x="664" y="443"/>
                    </a:lnTo>
                    <a:lnTo>
                      <a:pt x="670" y="431"/>
                    </a:lnTo>
                    <a:lnTo>
                      <a:pt x="672" y="421"/>
                    </a:lnTo>
                    <a:lnTo>
                      <a:pt x="680" y="409"/>
                    </a:lnTo>
                    <a:lnTo>
                      <a:pt x="680" y="409"/>
                    </a:lnTo>
                    <a:lnTo>
                      <a:pt x="686" y="407"/>
                    </a:lnTo>
                    <a:lnTo>
                      <a:pt x="690" y="405"/>
                    </a:lnTo>
                    <a:lnTo>
                      <a:pt x="692" y="401"/>
                    </a:lnTo>
                    <a:lnTo>
                      <a:pt x="694" y="397"/>
                    </a:lnTo>
                    <a:lnTo>
                      <a:pt x="694" y="397"/>
                    </a:lnTo>
                    <a:lnTo>
                      <a:pt x="698" y="384"/>
                    </a:lnTo>
                    <a:lnTo>
                      <a:pt x="702" y="370"/>
                    </a:lnTo>
                    <a:lnTo>
                      <a:pt x="702" y="370"/>
                    </a:lnTo>
                    <a:lnTo>
                      <a:pt x="706" y="358"/>
                    </a:lnTo>
                    <a:lnTo>
                      <a:pt x="708" y="352"/>
                    </a:lnTo>
                    <a:lnTo>
                      <a:pt x="708" y="344"/>
                    </a:lnTo>
                    <a:lnTo>
                      <a:pt x="708" y="344"/>
                    </a:lnTo>
                    <a:lnTo>
                      <a:pt x="708" y="330"/>
                    </a:lnTo>
                    <a:lnTo>
                      <a:pt x="708" y="318"/>
                    </a:lnTo>
                    <a:lnTo>
                      <a:pt x="708" y="318"/>
                    </a:lnTo>
                    <a:lnTo>
                      <a:pt x="708" y="314"/>
                    </a:lnTo>
                    <a:lnTo>
                      <a:pt x="710" y="312"/>
                    </a:lnTo>
                    <a:lnTo>
                      <a:pt x="710" y="308"/>
                    </a:lnTo>
                    <a:lnTo>
                      <a:pt x="708" y="302"/>
                    </a:lnTo>
                    <a:lnTo>
                      <a:pt x="708" y="30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448"/>
              <p:cNvSpPr>
                <a:spLocks/>
              </p:cNvSpPr>
              <p:nvPr/>
            </p:nvSpPr>
            <p:spPr bwMode="auto">
              <a:xfrm>
                <a:off x="5184" y="3390"/>
                <a:ext cx="2" cy="6"/>
              </a:xfrm>
              <a:custGeom>
                <a:avLst/>
                <a:gdLst/>
                <a:ahLst/>
                <a:cxnLst>
                  <a:cxn ang="0">
                    <a:pos x="0" y="0"/>
                  </a:cxn>
                  <a:cxn ang="0">
                    <a:pos x="0" y="0"/>
                  </a:cxn>
                  <a:cxn ang="0">
                    <a:pos x="0" y="6"/>
                  </a:cxn>
                  <a:cxn ang="0">
                    <a:pos x="0" y="6"/>
                  </a:cxn>
                  <a:cxn ang="0">
                    <a:pos x="2" y="2"/>
                  </a:cxn>
                  <a:cxn ang="0">
                    <a:pos x="2" y="0"/>
                  </a:cxn>
                  <a:cxn ang="0">
                    <a:pos x="0" y="0"/>
                  </a:cxn>
                  <a:cxn ang="0">
                    <a:pos x="0" y="0"/>
                  </a:cxn>
                </a:cxnLst>
                <a:rect l="0" t="0" r="r" b="b"/>
                <a:pathLst>
                  <a:path w="2" h="6">
                    <a:moveTo>
                      <a:pt x="0" y="0"/>
                    </a:moveTo>
                    <a:lnTo>
                      <a:pt x="0" y="0"/>
                    </a:lnTo>
                    <a:lnTo>
                      <a:pt x="0" y="6"/>
                    </a:lnTo>
                    <a:lnTo>
                      <a:pt x="0" y="6"/>
                    </a:lnTo>
                    <a:lnTo>
                      <a:pt x="2" y="2"/>
                    </a:lnTo>
                    <a:lnTo>
                      <a:pt x="2"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449"/>
              <p:cNvSpPr>
                <a:spLocks/>
              </p:cNvSpPr>
              <p:nvPr/>
            </p:nvSpPr>
            <p:spPr bwMode="auto">
              <a:xfrm>
                <a:off x="5127" y="3345"/>
                <a:ext cx="67" cy="59"/>
              </a:xfrm>
              <a:custGeom>
                <a:avLst/>
                <a:gdLst/>
                <a:ahLst/>
                <a:cxnLst>
                  <a:cxn ang="0">
                    <a:pos x="63" y="5"/>
                  </a:cxn>
                  <a:cxn ang="0">
                    <a:pos x="63" y="5"/>
                  </a:cxn>
                  <a:cxn ang="0">
                    <a:pos x="57" y="7"/>
                  </a:cxn>
                  <a:cxn ang="0">
                    <a:pos x="49" y="7"/>
                  </a:cxn>
                  <a:cxn ang="0">
                    <a:pos x="49" y="7"/>
                  </a:cxn>
                  <a:cxn ang="0">
                    <a:pos x="31" y="5"/>
                  </a:cxn>
                  <a:cxn ang="0">
                    <a:pos x="31" y="5"/>
                  </a:cxn>
                  <a:cxn ang="0">
                    <a:pos x="21" y="2"/>
                  </a:cxn>
                  <a:cxn ang="0">
                    <a:pos x="12" y="0"/>
                  </a:cxn>
                  <a:cxn ang="0">
                    <a:pos x="12" y="0"/>
                  </a:cxn>
                  <a:cxn ang="0">
                    <a:pos x="4" y="0"/>
                  </a:cxn>
                  <a:cxn ang="0">
                    <a:pos x="2" y="0"/>
                  </a:cxn>
                  <a:cxn ang="0">
                    <a:pos x="0" y="2"/>
                  </a:cxn>
                  <a:cxn ang="0">
                    <a:pos x="0" y="2"/>
                  </a:cxn>
                  <a:cxn ang="0">
                    <a:pos x="2" y="5"/>
                  </a:cxn>
                  <a:cxn ang="0">
                    <a:pos x="4" y="5"/>
                  </a:cxn>
                  <a:cxn ang="0">
                    <a:pos x="4" y="5"/>
                  </a:cxn>
                  <a:cxn ang="0">
                    <a:pos x="6" y="13"/>
                  </a:cxn>
                  <a:cxn ang="0">
                    <a:pos x="8" y="17"/>
                  </a:cxn>
                  <a:cxn ang="0">
                    <a:pos x="12" y="19"/>
                  </a:cxn>
                  <a:cxn ang="0">
                    <a:pos x="12" y="19"/>
                  </a:cxn>
                  <a:cxn ang="0">
                    <a:pos x="16" y="23"/>
                  </a:cxn>
                  <a:cxn ang="0">
                    <a:pos x="18" y="25"/>
                  </a:cxn>
                  <a:cxn ang="0">
                    <a:pos x="18" y="25"/>
                  </a:cxn>
                  <a:cxn ang="0">
                    <a:pos x="18" y="29"/>
                  </a:cxn>
                  <a:cxn ang="0">
                    <a:pos x="16" y="33"/>
                  </a:cxn>
                  <a:cxn ang="0">
                    <a:pos x="16" y="33"/>
                  </a:cxn>
                  <a:cxn ang="0">
                    <a:pos x="14" y="37"/>
                  </a:cxn>
                  <a:cxn ang="0">
                    <a:pos x="16" y="43"/>
                  </a:cxn>
                  <a:cxn ang="0">
                    <a:pos x="16" y="43"/>
                  </a:cxn>
                  <a:cxn ang="0">
                    <a:pos x="21" y="51"/>
                  </a:cxn>
                  <a:cxn ang="0">
                    <a:pos x="27" y="53"/>
                  </a:cxn>
                  <a:cxn ang="0">
                    <a:pos x="27" y="53"/>
                  </a:cxn>
                  <a:cxn ang="0">
                    <a:pos x="31" y="57"/>
                  </a:cxn>
                  <a:cxn ang="0">
                    <a:pos x="37" y="59"/>
                  </a:cxn>
                  <a:cxn ang="0">
                    <a:pos x="37" y="59"/>
                  </a:cxn>
                  <a:cxn ang="0">
                    <a:pos x="43" y="57"/>
                  </a:cxn>
                  <a:cxn ang="0">
                    <a:pos x="45" y="53"/>
                  </a:cxn>
                  <a:cxn ang="0">
                    <a:pos x="45" y="53"/>
                  </a:cxn>
                  <a:cxn ang="0">
                    <a:pos x="45" y="49"/>
                  </a:cxn>
                  <a:cxn ang="0">
                    <a:pos x="47" y="45"/>
                  </a:cxn>
                  <a:cxn ang="0">
                    <a:pos x="47" y="45"/>
                  </a:cxn>
                  <a:cxn ang="0">
                    <a:pos x="47" y="45"/>
                  </a:cxn>
                  <a:cxn ang="0">
                    <a:pos x="53" y="45"/>
                  </a:cxn>
                  <a:cxn ang="0">
                    <a:pos x="55" y="47"/>
                  </a:cxn>
                  <a:cxn ang="0">
                    <a:pos x="57" y="47"/>
                  </a:cxn>
                  <a:cxn ang="0">
                    <a:pos x="57" y="45"/>
                  </a:cxn>
                  <a:cxn ang="0">
                    <a:pos x="57" y="45"/>
                  </a:cxn>
                  <a:cxn ang="0">
                    <a:pos x="63" y="27"/>
                  </a:cxn>
                  <a:cxn ang="0">
                    <a:pos x="63" y="23"/>
                  </a:cxn>
                  <a:cxn ang="0">
                    <a:pos x="65" y="23"/>
                  </a:cxn>
                  <a:cxn ang="0">
                    <a:pos x="65" y="23"/>
                  </a:cxn>
                  <a:cxn ang="0">
                    <a:pos x="67" y="27"/>
                  </a:cxn>
                  <a:cxn ang="0">
                    <a:pos x="67" y="27"/>
                  </a:cxn>
                  <a:cxn ang="0">
                    <a:pos x="67" y="23"/>
                  </a:cxn>
                  <a:cxn ang="0">
                    <a:pos x="67" y="23"/>
                  </a:cxn>
                  <a:cxn ang="0">
                    <a:pos x="67" y="15"/>
                  </a:cxn>
                  <a:cxn ang="0">
                    <a:pos x="67" y="9"/>
                  </a:cxn>
                  <a:cxn ang="0">
                    <a:pos x="65" y="5"/>
                  </a:cxn>
                  <a:cxn ang="0">
                    <a:pos x="63" y="5"/>
                  </a:cxn>
                  <a:cxn ang="0">
                    <a:pos x="63" y="5"/>
                  </a:cxn>
                </a:cxnLst>
                <a:rect l="0" t="0" r="r" b="b"/>
                <a:pathLst>
                  <a:path w="67" h="59">
                    <a:moveTo>
                      <a:pt x="63" y="5"/>
                    </a:moveTo>
                    <a:lnTo>
                      <a:pt x="63" y="5"/>
                    </a:lnTo>
                    <a:lnTo>
                      <a:pt x="57" y="7"/>
                    </a:lnTo>
                    <a:lnTo>
                      <a:pt x="49" y="7"/>
                    </a:lnTo>
                    <a:lnTo>
                      <a:pt x="49" y="7"/>
                    </a:lnTo>
                    <a:lnTo>
                      <a:pt x="31" y="5"/>
                    </a:lnTo>
                    <a:lnTo>
                      <a:pt x="31" y="5"/>
                    </a:lnTo>
                    <a:lnTo>
                      <a:pt x="21" y="2"/>
                    </a:lnTo>
                    <a:lnTo>
                      <a:pt x="12" y="0"/>
                    </a:lnTo>
                    <a:lnTo>
                      <a:pt x="12" y="0"/>
                    </a:lnTo>
                    <a:lnTo>
                      <a:pt x="4" y="0"/>
                    </a:lnTo>
                    <a:lnTo>
                      <a:pt x="2" y="0"/>
                    </a:lnTo>
                    <a:lnTo>
                      <a:pt x="0" y="2"/>
                    </a:lnTo>
                    <a:lnTo>
                      <a:pt x="0" y="2"/>
                    </a:lnTo>
                    <a:lnTo>
                      <a:pt x="2" y="5"/>
                    </a:lnTo>
                    <a:lnTo>
                      <a:pt x="4" y="5"/>
                    </a:lnTo>
                    <a:lnTo>
                      <a:pt x="4" y="5"/>
                    </a:lnTo>
                    <a:lnTo>
                      <a:pt x="6" y="13"/>
                    </a:lnTo>
                    <a:lnTo>
                      <a:pt x="8" y="17"/>
                    </a:lnTo>
                    <a:lnTo>
                      <a:pt x="12" y="19"/>
                    </a:lnTo>
                    <a:lnTo>
                      <a:pt x="12" y="19"/>
                    </a:lnTo>
                    <a:lnTo>
                      <a:pt x="16" y="23"/>
                    </a:lnTo>
                    <a:lnTo>
                      <a:pt x="18" y="25"/>
                    </a:lnTo>
                    <a:lnTo>
                      <a:pt x="18" y="25"/>
                    </a:lnTo>
                    <a:lnTo>
                      <a:pt x="18" y="29"/>
                    </a:lnTo>
                    <a:lnTo>
                      <a:pt x="16" y="33"/>
                    </a:lnTo>
                    <a:lnTo>
                      <a:pt x="16" y="33"/>
                    </a:lnTo>
                    <a:lnTo>
                      <a:pt x="14" y="37"/>
                    </a:lnTo>
                    <a:lnTo>
                      <a:pt x="16" y="43"/>
                    </a:lnTo>
                    <a:lnTo>
                      <a:pt x="16" y="43"/>
                    </a:lnTo>
                    <a:lnTo>
                      <a:pt x="21" y="51"/>
                    </a:lnTo>
                    <a:lnTo>
                      <a:pt x="27" y="53"/>
                    </a:lnTo>
                    <a:lnTo>
                      <a:pt x="27" y="53"/>
                    </a:lnTo>
                    <a:lnTo>
                      <a:pt x="31" y="57"/>
                    </a:lnTo>
                    <a:lnTo>
                      <a:pt x="37" y="59"/>
                    </a:lnTo>
                    <a:lnTo>
                      <a:pt x="37" y="59"/>
                    </a:lnTo>
                    <a:lnTo>
                      <a:pt x="43" y="57"/>
                    </a:lnTo>
                    <a:lnTo>
                      <a:pt x="45" y="53"/>
                    </a:lnTo>
                    <a:lnTo>
                      <a:pt x="45" y="53"/>
                    </a:lnTo>
                    <a:lnTo>
                      <a:pt x="45" y="49"/>
                    </a:lnTo>
                    <a:lnTo>
                      <a:pt x="47" y="45"/>
                    </a:lnTo>
                    <a:lnTo>
                      <a:pt x="47" y="45"/>
                    </a:lnTo>
                    <a:lnTo>
                      <a:pt x="47" y="45"/>
                    </a:lnTo>
                    <a:lnTo>
                      <a:pt x="53" y="45"/>
                    </a:lnTo>
                    <a:lnTo>
                      <a:pt x="55" y="47"/>
                    </a:lnTo>
                    <a:lnTo>
                      <a:pt x="57" y="47"/>
                    </a:lnTo>
                    <a:lnTo>
                      <a:pt x="57" y="45"/>
                    </a:lnTo>
                    <a:lnTo>
                      <a:pt x="57" y="45"/>
                    </a:lnTo>
                    <a:lnTo>
                      <a:pt x="63" y="27"/>
                    </a:lnTo>
                    <a:lnTo>
                      <a:pt x="63" y="23"/>
                    </a:lnTo>
                    <a:lnTo>
                      <a:pt x="65" y="23"/>
                    </a:lnTo>
                    <a:lnTo>
                      <a:pt x="65" y="23"/>
                    </a:lnTo>
                    <a:lnTo>
                      <a:pt x="67" y="27"/>
                    </a:lnTo>
                    <a:lnTo>
                      <a:pt x="67" y="27"/>
                    </a:lnTo>
                    <a:lnTo>
                      <a:pt x="67" y="23"/>
                    </a:lnTo>
                    <a:lnTo>
                      <a:pt x="67" y="23"/>
                    </a:lnTo>
                    <a:lnTo>
                      <a:pt x="67" y="15"/>
                    </a:lnTo>
                    <a:lnTo>
                      <a:pt x="67" y="9"/>
                    </a:lnTo>
                    <a:lnTo>
                      <a:pt x="65" y="5"/>
                    </a:lnTo>
                    <a:lnTo>
                      <a:pt x="63" y="5"/>
                    </a:lnTo>
                    <a:lnTo>
                      <a:pt x="63"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1" name="Freeform 450"/>
              <p:cNvSpPr>
                <a:spLocks/>
              </p:cNvSpPr>
              <p:nvPr/>
            </p:nvSpPr>
            <p:spPr bwMode="auto">
              <a:xfrm>
                <a:off x="5125" y="2199"/>
                <a:ext cx="35" cy="138"/>
              </a:xfrm>
              <a:custGeom>
                <a:avLst/>
                <a:gdLst/>
                <a:ahLst/>
                <a:cxnLst>
                  <a:cxn ang="0">
                    <a:pos x="18" y="8"/>
                  </a:cxn>
                  <a:cxn ang="0">
                    <a:pos x="14" y="4"/>
                  </a:cxn>
                  <a:cxn ang="0">
                    <a:pos x="10" y="2"/>
                  </a:cxn>
                  <a:cxn ang="0">
                    <a:pos x="4" y="2"/>
                  </a:cxn>
                  <a:cxn ang="0">
                    <a:pos x="0" y="8"/>
                  </a:cxn>
                  <a:cxn ang="0">
                    <a:pos x="2" y="14"/>
                  </a:cxn>
                  <a:cxn ang="0">
                    <a:pos x="12" y="21"/>
                  </a:cxn>
                  <a:cxn ang="0">
                    <a:pos x="8" y="31"/>
                  </a:cxn>
                  <a:cxn ang="0">
                    <a:pos x="4" y="41"/>
                  </a:cxn>
                  <a:cxn ang="0">
                    <a:pos x="4" y="47"/>
                  </a:cxn>
                  <a:cxn ang="0">
                    <a:pos x="8" y="51"/>
                  </a:cxn>
                  <a:cxn ang="0">
                    <a:pos x="25" y="61"/>
                  </a:cxn>
                  <a:cxn ang="0">
                    <a:pos x="29" y="65"/>
                  </a:cxn>
                  <a:cxn ang="0">
                    <a:pos x="27" y="75"/>
                  </a:cxn>
                  <a:cxn ang="0">
                    <a:pos x="25" y="81"/>
                  </a:cxn>
                  <a:cxn ang="0">
                    <a:pos x="25" y="101"/>
                  </a:cxn>
                  <a:cxn ang="0">
                    <a:pos x="23" y="109"/>
                  </a:cxn>
                  <a:cxn ang="0">
                    <a:pos x="16" y="116"/>
                  </a:cxn>
                  <a:cxn ang="0">
                    <a:pos x="14" y="120"/>
                  </a:cxn>
                  <a:cxn ang="0">
                    <a:pos x="8" y="134"/>
                  </a:cxn>
                  <a:cxn ang="0">
                    <a:pos x="8" y="136"/>
                  </a:cxn>
                  <a:cxn ang="0">
                    <a:pos x="18" y="136"/>
                  </a:cxn>
                  <a:cxn ang="0">
                    <a:pos x="27" y="132"/>
                  </a:cxn>
                  <a:cxn ang="0">
                    <a:pos x="33" y="126"/>
                  </a:cxn>
                  <a:cxn ang="0">
                    <a:pos x="33" y="116"/>
                  </a:cxn>
                  <a:cxn ang="0">
                    <a:pos x="31" y="99"/>
                  </a:cxn>
                  <a:cxn ang="0">
                    <a:pos x="33" y="85"/>
                  </a:cxn>
                  <a:cxn ang="0">
                    <a:pos x="35" y="65"/>
                  </a:cxn>
                  <a:cxn ang="0">
                    <a:pos x="33" y="51"/>
                  </a:cxn>
                  <a:cxn ang="0">
                    <a:pos x="31" y="53"/>
                  </a:cxn>
                  <a:cxn ang="0">
                    <a:pos x="23" y="41"/>
                  </a:cxn>
                  <a:cxn ang="0">
                    <a:pos x="18" y="35"/>
                  </a:cxn>
                  <a:cxn ang="0">
                    <a:pos x="18" y="31"/>
                  </a:cxn>
                  <a:cxn ang="0">
                    <a:pos x="18" y="8"/>
                  </a:cxn>
                </a:cxnLst>
                <a:rect l="0" t="0" r="r" b="b"/>
                <a:pathLst>
                  <a:path w="35" h="138">
                    <a:moveTo>
                      <a:pt x="18" y="8"/>
                    </a:moveTo>
                    <a:lnTo>
                      <a:pt x="18" y="8"/>
                    </a:lnTo>
                    <a:lnTo>
                      <a:pt x="16" y="6"/>
                    </a:lnTo>
                    <a:lnTo>
                      <a:pt x="14" y="4"/>
                    </a:lnTo>
                    <a:lnTo>
                      <a:pt x="10" y="2"/>
                    </a:lnTo>
                    <a:lnTo>
                      <a:pt x="10" y="2"/>
                    </a:lnTo>
                    <a:lnTo>
                      <a:pt x="6" y="0"/>
                    </a:lnTo>
                    <a:lnTo>
                      <a:pt x="4" y="2"/>
                    </a:lnTo>
                    <a:lnTo>
                      <a:pt x="0" y="8"/>
                    </a:lnTo>
                    <a:lnTo>
                      <a:pt x="0" y="8"/>
                    </a:lnTo>
                    <a:lnTo>
                      <a:pt x="0" y="12"/>
                    </a:lnTo>
                    <a:lnTo>
                      <a:pt x="2" y="14"/>
                    </a:lnTo>
                    <a:lnTo>
                      <a:pt x="6" y="16"/>
                    </a:lnTo>
                    <a:lnTo>
                      <a:pt x="12" y="21"/>
                    </a:lnTo>
                    <a:lnTo>
                      <a:pt x="8" y="31"/>
                    </a:lnTo>
                    <a:lnTo>
                      <a:pt x="8" y="31"/>
                    </a:lnTo>
                    <a:lnTo>
                      <a:pt x="4" y="41"/>
                    </a:lnTo>
                    <a:lnTo>
                      <a:pt x="4" y="41"/>
                    </a:lnTo>
                    <a:lnTo>
                      <a:pt x="2" y="43"/>
                    </a:lnTo>
                    <a:lnTo>
                      <a:pt x="4" y="47"/>
                    </a:lnTo>
                    <a:lnTo>
                      <a:pt x="8" y="51"/>
                    </a:lnTo>
                    <a:lnTo>
                      <a:pt x="8" y="51"/>
                    </a:lnTo>
                    <a:lnTo>
                      <a:pt x="14" y="55"/>
                    </a:lnTo>
                    <a:lnTo>
                      <a:pt x="25" y="61"/>
                    </a:lnTo>
                    <a:lnTo>
                      <a:pt x="25" y="61"/>
                    </a:lnTo>
                    <a:lnTo>
                      <a:pt x="29" y="65"/>
                    </a:lnTo>
                    <a:lnTo>
                      <a:pt x="29" y="71"/>
                    </a:lnTo>
                    <a:lnTo>
                      <a:pt x="27" y="75"/>
                    </a:lnTo>
                    <a:lnTo>
                      <a:pt x="25" y="81"/>
                    </a:lnTo>
                    <a:lnTo>
                      <a:pt x="25" y="81"/>
                    </a:lnTo>
                    <a:lnTo>
                      <a:pt x="25" y="93"/>
                    </a:lnTo>
                    <a:lnTo>
                      <a:pt x="25" y="101"/>
                    </a:lnTo>
                    <a:lnTo>
                      <a:pt x="25" y="101"/>
                    </a:lnTo>
                    <a:lnTo>
                      <a:pt x="23" y="109"/>
                    </a:lnTo>
                    <a:lnTo>
                      <a:pt x="20" y="114"/>
                    </a:lnTo>
                    <a:lnTo>
                      <a:pt x="16" y="116"/>
                    </a:lnTo>
                    <a:lnTo>
                      <a:pt x="16" y="116"/>
                    </a:lnTo>
                    <a:lnTo>
                      <a:pt x="14" y="120"/>
                    </a:lnTo>
                    <a:lnTo>
                      <a:pt x="12" y="124"/>
                    </a:lnTo>
                    <a:lnTo>
                      <a:pt x="8" y="134"/>
                    </a:lnTo>
                    <a:lnTo>
                      <a:pt x="8" y="134"/>
                    </a:lnTo>
                    <a:lnTo>
                      <a:pt x="8" y="136"/>
                    </a:lnTo>
                    <a:lnTo>
                      <a:pt x="10" y="138"/>
                    </a:lnTo>
                    <a:lnTo>
                      <a:pt x="18" y="136"/>
                    </a:lnTo>
                    <a:lnTo>
                      <a:pt x="18" y="136"/>
                    </a:lnTo>
                    <a:lnTo>
                      <a:pt x="27" y="132"/>
                    </a:lnTo>
                    <a:lnTo>
                      <a:pt x="33" y="126"/>
                    </a:lnTo>
                    <a:lnTo>
                      <a:pt x="33" y="126"/>
                    </a:lnTo>
                    <a:lnTo>
                      <a:pt x="33" y="122"/>
                    </a:lnTo>
                    <a:lnTo>
                      <a:pt x="33" y="116"/>
                    </a:lnTo>
                    <a:lnTo>
                      <a:pt x="31" y="107"/>
                    </a:lnTo>
                    <a:lnTo>
                      <a:pt x="31" y="99"/>
                    </a:lnTo>
                    <a:lnTo>
                      <a:pt x="31" y="99"/>
                    </a:lnTo>
                    <a:lnTo>
                      <a:pt x="33" y="85"/>
                    </a:lnTo>
                    <a:lnTo>
                      <a:pt x="35" y="65"/>
                    </a:lnTo>
                    <a:lnTo>
                      <a:pt x="35" y="65"/>
                    </a:lnTo>
                    <a:lnTo>
                      <a:pt x="35" y="55"/>
                    </a:lnTo>
                    <a:lnTo>
                      <a:pt x="33" y="51"/>
                    </a:lnTo>
                    <a:lnTo>
                      <a:pt x="31" y="51"/>
                    </a:lnTo>
                    <a:lnTo>
                      <a:pt x="31" y="53"/>
                    </a:lnTo>
                    <a:lnTo>
                      <a:pt x="31" y="53"/>
                    </a:lnTo>
                    <a:lnTo>
                      <a:pt x="23" y="41"/>
                    </a:lnTo>
                    <a:lnTo>
                      <a:pt x="23" y="41"/>
                    </a:lnTo>
                    <a:lnTo>
                      <a:pt x="18" y="35"/>
                    </a:lnTo>
                    <a:lnTo>
                      <a:pt x="18" y="31"/>
                    </a:lnTo>
                    <a:lnTo>
                      <a:pt x="18" y="31"/>
                    </a:lnTo>
                    <a:lnTo>
                      <a:pt x="18" y="25"/>
                    </a:lnTo>
                    <a:lnTo>
                      <a:pt x="18" y="8"/>
                    </a:lnTo>
                    <a:lnTo>
                      <a:pt x="18"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2" name="Freeform 451"/>
              <p:cNvSpPr>
                <a:spLocks/>
              </p:cNvSpPr>
              <p:nvPr/>
            </p:nvSpPr>
            <p:spPr bwMode="auto">
              <a:xfrm>
                <a:off x="4869" y="1961"/>
                <a:ext cx="36" cy="52"/>
              </a:xfrm>
              <a:custGeom>
                <a:avLst/>
                <a:gdLst/>
                <a:ahLst/>
                <a:cxnLst>
                  <a:cxn ang="0">
                    <a:pos x="0" y="12"/>
                  </a:cxn>
                  <a:cxn ang="0">
                    <a:pos x="0" y="12"/>
                  </a:cxn>
                  <a:cxn ang="0">
                    <a:pos x="0" y="16"/>
                  </a:cxn>
                  <a:cxn ang="0">
                    <a:pos x="2" y="18"/>
                  </a:cxn>
                  <a:cxn ang="0">
                    <a:pos x="4" y="20"/>
                  </a:cxn>
                  <a:cxn ang="0">
                    <a:pos x="4" y="20"/>
                  </a:cxn>
                  <a:cxn ang="0">
                    <a:pos x="6" y="18"/>
                  </a:cxn>
                  <a:cxn ang="0">
                    <a:pos x="12" y="16"/>
                  </a:cxn>
                  <a:cxn ang="0">
                    <a:pos x="12" y="16"/>
                  </a:cxn>
                  <a:cxn ang="0">
                    <a:pos x="14" y="16"/>
                  </a:cxn>
                  <a:cxn ang="0">
                    <a:pos x="14" y="18"/>
                  </a:cxn>
                  <a:cxn ang="0">
                    <a:pos x="12" y="24"/>
                  </a:cxn>
                  <a:cxn ang="0">
                    <a:pos x="12" y="24"/>
                  </a:cxn>
                  <a:cxn ang="0">
                    <a:pos x="10" y="30"/>
                  </a:cxn>
                  <a:cxn ang="0">
                    <a:pos x="8" y="38"/>
                  </a:cxn>
                  <a:cxn ang="0">
                    <a:pos x="8" y="38"/>
                  </a:cxn>
                  <a:cxn ang="0">
                    <a:pos x="8" y="42"/>
                  </a:cxn>
                  <a:cxn ang="0">
                    <a:pos x="10" y="46"/>
                  </a:cxn>
                  <a:cxn ang="0">
                    <a:pos x="14" y="50"/>
                  </a:cxn>
                  <a:cxn ang="0">
                    <a:pos x="20" y="52"/>
                  </a:cxn>
                  <a:cxn ang="0">
                    <a:pos x="20" y="52"/>
                  </a:cxn>
                  <a:cxn ang="0">
                    <a:pos x="24" y="52"/>
                  </a:cxn>
                  <a:cxn ang="0">
                    <a:pos x="26" y="50"/>
                  </a:cxn>
                  <a:cxn ang="0">
                    <a:pos x="26" y="44"/>
                  </a:cxn>
                  <a:cxn ang="0">
                    <a:pos x="30" y="30"/>
                  </a:cxn>
                  <a:cxn ang="0">
                    <a:pos x="30" y="30"/>
                  </a:cxn>
                  <a:cxn ang="0">
                    <a:pos x="32" y="26"/>
                  </a:cxn>
                  <a:cxn ang="0">
                    <a:pos x="34" y="18"/>
                  </a:cxn>
                  <a:cxn ang="0">
                    <a:pos x="34" y="18"/>
                  </a:cxn>
                  <a:cxn ang="0">
                    <a:pos x="36" y="8"/>
                  </a:cxn>
                  <a:cxn ang="0">
                    <a:pos x="36" y="8"/>
                  </a:cxn>
                  <a:cxn ang="0">
                    <a:pos x="34" y="4"/>
                  </a:cxn>
                  <a:cxn ang="0">
                    <a:pos x="32" y="4"/>
                  </a:cxn>
                  <a:cxn ang="0">
                    <a:pos x="28" y="2"/>
                  </a:cxn>
                  <a:cxn ang="0">
                    <a:pos x="28" y="2"/>
                  </a:cxn>
                  <a:cxn ang="0">
                    <a:pos x="22" y="0"/>
                  </a:cxn>
                  <a:cxn ang="0">
                    <a:pos x="10" y="0"/>
                  </a:cxn>
                  <a:cxn ang="0">
                    <a:pos x="10" y="0"/>
                  </a:cxn>
                  <a:cxn ang="0">
                    <a:pos x="8" y="0"/>
                  </a:cxn>
                  <a:cxn ang="0">
                    <a:pos x="4" y="4"/>
                  </a:cxn>
                  <a:cxn ang="0">
                    <a:pos x="0" y="12"/>
                  </a:cxn>
                  <a:cxn ang="0">
                    <a:pos x="0" y="12"/>
                  </a:cxn>
                </a:cxnLst>
                <a:rect l="0" t="0" r="r" b="b"/>
                <a:pathLst>
                  <a:path w="36" h="52">
                    <a:moveTo>
                      <a:pt x="0" y="12"/>
                    </a:moveTo>
                    <a:lnTo>
                      <a:pt x="0" y="12"/>
                    </a:lnTo>
                    <a:lnTo>
                      <a:pt x="0" y="16"/>
                    </a:lnTo>
                    <a:lnTo>
                      <a:pt x="2" y="18"/>
                    </a:lnTo>
                    <a:lnTo>
                      <a:pt x="4" y="20"/>
                    </a:lnTo>
                    <a:lnTo>
                      <a:pt x="4" y="20"/>
                    </a:lnTo>
                    <a:lnTo>
                      <a:pt x="6" y="18"/>
                    </a:lnTo>
                    <a:lnTo>
                      <a:pt x="12" y="16"/>
                    </a:lnTo>
                    <a:lnTo>
                      <a:pt x="12" y="16"/>
                    </a:lnTo>
                    <a:lnTo>
                      <a:pt x="14" y="16"/>
                    </a:lnTo>
                    <a:lnTo>
                      <a:pt x="14" y="18"/>
                    </a:lnTo>
                    <a:lnTo>
                      <a:pt x="12" y="24"/>
                    </a:lnTo>
                    <a:lnTo>
                      <a:pt x="12" y="24"/>
                    </a:lnTo>
                    <a:lnTo>
                      <a:pt x="10" y="30"/>
                    </a:lnTo>
                    <a:lnTo>
                      <a:pt x="8" y="38"/>
                    </a:lnTo>
                    <a:lnTo>
                      <a:pt x="8" y="38"/>
                    </a:lnTo>
                    <a:lnTo>
                      <a:pt x="8" y="42"/>
                    </a:lnTo>
                    <a:lnTo>
                      <a:pt x="10" y="46"/>
                    </a:lnTo>
                    <a:lnTo>
                      <a:pt x="14" y="50"/>
                    </a:lnTo>
                    <a:lnTo>
                      <a:pt x="20" y="52"/>
                    </a:lnTo>
                    <a:lnTo>
                      <a:pt x="20" y="52"/>
                    </a:lnTo>
                    <a:lnTo>
                      <a:pt x="24" y="52"/>
                    </a:lnTo>
                    <a:lnTo>
                      <a:pt x="26" y="50"/>
                    </a:lnTo>
                    <a:lnTo>
                      <a:pt x="26" y="44"/>
                    </a:lnTo>
                    <a:lnTo>
                      <a:pt x="30" y="30"/>
                    </a:lnTo>
                    <a:lnTo>
                      <a:pt x="30" y="30"/>
                    </a:lnTo>
                    <a:lnTo>
                      <a:pt x="32" y="26"/>
                    </a:lnTo>
                    <a:lnTo>
                      <a:pt x="34" y="18"/>
                    </a:lnTo>
                    <a:lnTo>
                      <a:pt x="34" y="18"/>
                    </a:lnTo>
                    <a:lnTo>
                      <a:pt x="36" y="8"/>
                    </a:lnTo>
                    <a:lnTo>
                      <a:pt x="36" y="8"/>
                    </a:lnTo>
                    <a:lnTo>
                      <a:pt x="34" y="4"/>
                    </a:lnTo>
                    <a:lnTo>
                      <a:pt x="32" y="4"/>
                    </a:lnTo>
                    <a:lnTo>
                      <a:pt x="28" y="2"/>
                    </a:lnTo>
                    <a:lnTo>
                      <a:pt x="28" y="2"/>
                    </a:lnTo>
                    <a:lnTo>
                      <a:pt x="22" y="0"/>
                    </a:lnTo>
                    <a:lnTo>
                      <a:pt x="10" y="0"/>
                    </a:lnTo>
                    <a:lnTo>
                      <a:pt x="10" y="0"/>
                    </a:lnTo>
                    <a:lnTo>
                      <a:pt x="8" y="0"/>
                    </a:lnTo>
                    <a:lnTo>
                      <a:pt x="4" y="4"/>
                    </a:lnTo>
                    <a:lnTo>
                      <a:pt x="0" y="12"/>
                    </a:lnTo>
                    <a:lnTo>
                      <a:pt x="0"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3" name="Freeform 452"/>
              <p:cNvSpPr>
                <a:spLocks/>
              </p:cNvSpPr>
              <p:nvPr/>
            </p:nvSpPr>
            <p:spPr bwMode="auto">
              <a:xfrm>
                <a:off x="4887" y="1811"/>
                <a:ext cx="196" cy="150"/>
              </a:xfrm>
              <a:custGeom>
                <a:avLst/>
                <a:gdLst/>
                <a:ahLst/>
                <a:cxnLst>
                  <a:cxn ang="0">
                    <a:pos x="137" y="71"/>
                  </a:cxn>
                  <a:cxn ang="0">
                    <a:pos x="119" y="85"/>
                  </a:cxn>
                  <a:cxn ang="0">
                    <a:pos x="113" y="89"/>
                  </a:cxn>
                  <a:cxn ang="0">
                    <a:pos x="101" y="93"/>
                  </a:cxn>
                  <a:cxn ang="0">
                    <a:pos x="95" y="103"/>
                  </a:cxn>
                  <a:cxn ang="0">
                    <a:pos x="93" y="109"/>
                  </a:cxn>
                  <a:cxn ang="0">
                    <a:pos x="85" y="113"/>
                  </a:cxn>
                  <a:cxn ang="0">
                    <a:pos x="77" y="113"/>
                  </a:cxn>
                  <a:cxn ang="0">
                    <a:pos x="66" y="115"/>
                  </a:cxn>
                  <a:cxn ang="0">
                    <a:pos x="50" y="113"/>
                  </a:cxn>
                  <a:cxn ang="0">
                    <a:pos x="44" y="115"/>
                  </a:cxn>
                  <a:cxn ang="0">
                    <a:pos x="38" y="117"/>
                  </a:cxn>
                  <a:cxn ang="0">
                    <a:pos x="18" y="128"/>
                  </a:cxn>
                  <a:cxn ang="0">
                    <a:pos x="10" y="134"/>
                  </a:cxn>
                  <a:cxn ang="0">
                    <a:pos x="0" y="144"/>
                  </a:cxn>
                  <a:cxn ang="0">
                    <a:pos x="4" y="144"/>
                  </a:cxn>
                  <a:cxn ang="0">
                    <a:pos x="18" y="140"/>
                  </a:cxn>
                  <a:cxn ang="0">
                    <a:pos x="26" y="140"/>
                  </a:cxn>
                  <a:cxn ang="0">
                    <a:pos x="46" y="138"/>
                  </a:cxn>
                  <a:cxn ang="0">
                    <a:pos x="56" y="134"/>
                  </a:cxn>
                  <a:cxn ang="0">
                    <a:pos x="58" y="128"/>
                  </a:cxn>
                  <a:cxn ang="0">
                    <a:pos x="62" y="126"/>
                  </a:cxn>
                  <a:cxn ang="0">
                    <a:pos x="79" y="126"/>
                  </a:cxn>
                  <a:cxn ang="0">
                    <a:pos x="83" y="148"/>
                  </a:cxn>
                  <a:cxn ang="0">
                    <a:pos x="85" y="150"/>
                  </a:cxn>
                  <a:cxn ang="0">
                    <a:pos x="93" y="146"/>
                  </a:cxn>
                  <a:cxn ang="0">
                    <a:pos x="99" y="142"/>
                  </a:cxn>
                  <a:cxn ang="0">
                    <a:pos x="105" y="134"/>
                  </a:cxn>
                  <a:cxn ang="0">
                    <a:pos x="109" y="132"/>
                  </a:cxn>
                  <a:cxn ang="0">
                    <a:pos x="125" y="136"/>
                  </a:cxn>
                  <a:cxn ang="0">
                    <a:pos x="133" y="136"/>
                  </a:cxn>
                  <a:cxn ang="0">
                    <a:pos x="139" y="132"/>
                  </a:cxn>
                  <a:cxn ang="0">
                    <a:pos x="147" y="121"/>
                  </a:cxn>
                  <a:cxn ang="0">
                    <a:pos x="153" y="117"/>
                  </a:cxn>
                  <a:cxn ang="0">
                    <a:pos x="151" y="121"/>
                  </a:cxn>
                  <a:cxn ang="0">
                    <a:pos x="157" y="121"/>
                  </a:cxn>
                  <a:cxn ang="0">
                    <a:pos x="170" y="119"/>
                  </a:cxn>
                  <a:cxn ang="0">
                    <a:pos x="174" y="115"/>
                  </a:cxn>
                  <a:cxn ang="0">
                    <a:pos x="172" y="97"/>
                  </a:cxn>
                  <a:cxn ang="0">
                    <a:pos x="172" y="85"/>
                  </a:cxn>
                  <a:cxn ang="0">
                    <a:pos x="170" y="77"/>
                  </a:cxn>
                  <a:cxn ang="0">
                    <a:pos x="176" y="63"/>
                  </a:cxn>
                  <a:cxn ang="0">
                    <a:pos x="184" y="51"/>
                  </a:cxn>
                  <a:cxn ang="0">
                    <a:pos x="194" y="33"/>
                  </a:cxn>
                  <a:cxn ang="0">
                    <a:pos x="196" y="20"/>
                  </a:cxn>
                  <a:cxn ang="0">
                    <a:pos x="192" y="16"/>
                  </a:cxn>
                  <a:cxn ang="0">
                    <a:pos x="186" y="4"/>
                  </a:cxn>
                  <a:cxn ang="0">
                    <a:pos x="184" y="2"/>
                  </a:cxn>
                  <a:cxn ang="0">
                    <a:pos x="176" y="2"/>
                  </a:cxn>
                  <a:cxn ang="0">
                    <a:pos x="165" y="2"/>
                  </a:cxn>
                  <a:cxn ang="0">
                    <a:pos x="165" y="8"/>
                  </a:cxn>
                  <a:cxn ang="0">
                    <a:pos x="168" y="16"/>
                  </a:cxn>
                  <a:cxn ang="0">
                    <a:pos x="161" y="37"/>
                  </a:cxn>
                  <a:cxn ang="0">
                    <a:pos x="151" y="61"/>
                  </a:cxn>
                  <a:cxn ang="0">
                    <a:pos x="143" y="67"/>
                  </a:cxn>
                  <a:cxn ang="0">
                    <a:pos x="137" y="71"/>
                  </a:cxn>
                </a:cxnLst>
                <a:rect l="0" t="0" r="r" b="b"/>
                <a:pathLst>
                  <a:path w="196" h="150">
                    <a:moveTo>
                      <a:pt x="137" y="71"/>
                    </a:moveTo>
                    <a:lnTo>
                      <a:pt x="137" y="71"/>
                    </a:lnTo>
                    <a:lnTo>
                      <a:pt x="127" y="79"/>
                    </a:lnTo>
                    <a:lnTo>
                      <a:pt x="119" y="85"/>
                    </a:lnTo>
                    <a:lnTo>
                      <a:pt x="113" y="89"/>
                    </a:lnTo>
                    <a:lnTo>
                      <a:pt x="113" y="89"/>
                    </a:lnTo>
                    <a:lnTo>
                      <a:pt x="103" y="93"/>
                    </a:lnTo>
                    <a:lnTo>
                      <a:pt x="101" y="93"/>
                    </a:lnTo>
                    <a:lnTo>
                      <a:pt x="101" y="93"/>
                    </a:lnTo>
                    <a:lnTo>
                      <a:pt x="95" y="103"/>
                    </a:lnTo>
                    <a:lnTo>
                      <a:pt x="93" y="109"/>
                    </a:lnTo>
                    <a:lnTo>
                      <a:pt x="93" y="109"/>
                    </a:lnTo>
                    <a:lnTo>
                      <a:pt x="91" y="111"/>
                    </a:lnTo>
                    <a:lnTo>
                      <a:pt x="85" y="113"/>
                    </a:lnTo>
                    <a:lnTo>
                      <a:pt x="85" y="113"/>
                    </a:lnTo>
                    <a:lnTo>
                      <a:pt x="77" y="113"/>
                    </a:lnTo>
                    <a:lnTo>
                      <a:pt x="66" y="115"/>
                    </a:lnTo>
                    <a:lnTo>
                      <a:pt x="66" y="115"/>
                    </a:lnTo>
                    <a:lnTo>
                      <a:pt x="58" y="113"/>
                    </a:lnTo>
                    <a:lnTo>
                      <a:pt x="50" y="113"/>
                    </a:lnTo>
                    <a:lnTo>
                      <a:pt x="50" y="113"/>
                    </a:lnTo>
                    <a:lnTo>
                      <a:pt x="44" y="115"/>
                    </a:lnTo>
                    <a:lnTo>
                      <a:pt x="38" y="117"/>
                    </a:lnTo>
                    <a:lnTo>
                      <a:pt x="38" y="117"/>
                    </a:lnTo>
                    <a:lnTo>
                      <a:pt x="28" y="123"/>
                    </a:lnTo>
                    <a:lnTo>
                      <a:pt x="18" y="128"/>
                    </a:lnTo>
                    <a:lnTo>
                      <a:pt x="18" y="128"/>
                    </a:lnTo>
                    <a:lnTo>
                      <a:pt x="10" y="134"/>
                    </a:lnTo>
                    <a:lnTo>
                      <a:pt x="0" y="144"/>
                    </a:lnTo>
                    <a:lnTo>
                      <a:pt x="0" y="144"/>
                    </a:lnTo>
                    <a:lnTo>
                      <a:pt x="0" y="146"/>
                    </a:lnTo>
                    <a:lnTo>
                      <a:pt x="4" y="144"/>
                    </a:lnTo>
                    <a:lnTo>
                      <a:pt x="12" y="144"/>
                    </a:lnTo>
                    <a:lnTo>
                      <a:pt x="18" y="140"/>
                    </a:lnTo>
                    <a:lnTo>
                      <a:pt x="18" y="140"/>
                    </a:lnTo>
                    <a:lnTo>
                      <a:pt x="26" y="140"/>
                    </a:lnTo>
                    <a:lnTo>
                      <a:pt x="46" y="138"/>
                    </a:lnTo>
                    <a:lnTo>
                      <a:pt x="46" y="138"/>
                    </a:lnTo>
                    <a:lnTo>
                      <a:pt x="52" y="136"/>
                    </a:lnTo>
                    <a:lnTo>
                      <a:pt x="56" y="134"/>
                    </a:lnTo>
                    <a:lnTo>
                      <a:pt x="56" y="132"/>
                    </a:lnTo>
                    <a:lnTo>
                      <a:pt x="58" y="128"/>
                    </a:lnTo>
                    <a:lnTo>
                      <a:pt x="58" y="128"/>
                    </a:lnTo>
                    <a:lnTo>
                      <a:pt x="62" y="126"/>
                    </a:lnTo>
                    <a:lnTo>
                      <a:pt x="70" y="126"/>
                    </a:lnTo>
                    <a:lnTo>
                      <a:pt x="79" y="126"/>
                    </a:lnTo>
                    <a:lnTo>
                      <a:pt x="79" y="126"/>
                    </a:lnTo>
                    <a:lnTo>
                      <a:pt x="83" y="148"/>
                    </a:lnTo>
                    <a:lnTo>
                      <a:pt x="83" y="148"/>
                    </a:lnTo>
                    <a:lnTo>
                      <a:pt x="85" y="150"/>
                    </a:lnTo>
                    <a:lnTo>
                      <a:pt x="89" y="150"/>
                    </a:lnTo>
                    <a:lnTo>
                      <a:pt x="93" y="146"/>
                    </a:lnTo>
                    <a:lnTo>
                      <a:pt x="99" y="142"/>
                    </a:lnTo>
                    <a:lnTo>
                      <a:pt x="99" y="142"/>
                    </a:lnTo>
                    <a:lnTo>
                      <a:pt x="101" y="136"/>
                    </a:lnTo>
                    <a:lnTo>
                      <a:pt x="105" y="134"/>
                    </a:lnTo>
                    <a:lnTo>
                      <a:pt x="109" y="132"/>
                    </a:lnTo>
                    <a:lnTo>
                      <a:pt x="109" y="132"/>
                    </a:lnTo>
                    <a:lnTo>
                      <a:pt x="117" y="134"/>
                    </a:lnTo>
                    <a:lnTo>
                      <a:pt x="125" y="136"/>
                    </a:lnTo>
                    <a:lnTo>
                      <a:pt x="133" y="136"/>
                    </a:lnTo>
                    <a:lnTo>
                      <a:pt x="133" y="136"/>
                    </a:lnTo>
                    <a:lnTo>
                      <a:pt x="137" y="134"/>
                    </a:lnTo>
                    <a:lnTo>
                      <a:pt x="139" y="132"/>
                    </a:lnTo>
                    <a:lnTo>
                      <a:pt x="147" y="121"/>
                    </a:lnTo>
                    <a:lnTo>
                      <a:pt x="147" y="121"/>
                    </a:lnTo>
                    <a:lnTo>
                      <a:pt x="151" y="117"/>
                    </a:lnTo>
                    <a:lnTo>
                      <a:pt x="153" y="117"/>
                    </a:lnTo>
                    <a:lnTo>
                      <a:pt x="153" y="117"/>
                    </a:lnTo>
                    <a:lnTo>
                      <a:pt x="151" y="121"/>
                    </a:lnTo>
                    <a:lnTo>
                      <a:pt x="151" y="121"/>
                    </a:lnTo>
                    <a:lnTo>
                      <a:pt x="157" y="121"/>
                    </a:lnTo>
                    <a:lnTo>
                      <a:pt x="163" y="121"/>
                    </a:lnTo>
                    <a:lnTo>
                      <a:pt x="170" y="119"/>
                    </a:lnTo>
                    <a:lnTo>
                      <a:pt x="170" y="119"/>
                    </a:lnTo>
                    <a:lnTo>
                      <a:pt x="174" y="115"/>
                    </a:lnTo>
                    <a:lnTo>
                      <a:pt x="174" y="111"/>
                    </a:lnTo>
                    <a:lnTo>
                      <a:pt x="172" y="97"/>
                    </a:lnTo>
                    <a:lnTo>
                      <a:pt x="172" y="97"/>
                    </a:lnTo>
                    <a:lnTo>
                      <a:pt x="172" y="85"/>
                    </a:lnTo>
                    <a:lnTo>
                      <a:pt x="170" y="77"/>
                    </a:lnTo>
                    <a:lnTo>
                      <a:pt x="170" y="77"/>
                    </a:lnTo>
                    <a:lnTo>
                      <a:pt x="172" y="69"/>
                    </a:lnTo>
                    <a:lnTo>
                      <a:pt x="176" y="63"/>
                    </a:lnTo>
                    <a:lnTo>
                      <a:pt x="176" y="63"/>
                    </a:lnTo>
                    <a:lnTo>
                      <a:pt x="184" y="51"/>
                    </a:lnTo>
                    <a:lnTo>
                      <a:pt x="194" y="33"/>
                    </a:lnTo>
                    <a:lnTo>
                      <a:pt x="194" y="33"/>
                    </a:lnTo>
                    <a:lnTo>
                      <a:pt x="196" y="26"/>
                    </a:lnTo>
                    <a:lnTo>
                      <a:pt x="196" y="20"/>
                    </a:lnTo>
                    <a:lnTo>
                      <a:pt x="192" y="16"/>
                    </a:lnTo>
                    <a:lnTo>
                      <a:pt x="192" y="16"/>
                    </a:lnTo>
                    <a:lnTo>
                      <a:pt x="190" y="10"/>
                    </a:lnTo>
                    <a:lnTo>
                      <a:pt x="186" y="4"/>
                    </a:lnTo>
                    <a:lnTo>
                      <a:pt x="186" y="4"/>
                    </a:lnTo>
                    <a:lnTo>
                      <a:pt x="184" y="2"/>
                    </a:lnTo>
                    <a:lnTo>
                      <a:pt x="180" y="0"/>
                    </a:lnTo>
                    <a:lnTo>
                      <a:pt x="176" y="2"/>
                    </a:lnTo>
                    <a:lnTo>
                      <a:pt x="165" y="2"/>
                    </a:lnTo>
                    <a:lnTo>
                      <a:pt x="165" y="2"/>
                    </a:lnTo>
                    <a:lnTo>
                      <a:pt x="165" y="4"/>
                    </a:lnTo>
                    <a:lnTo>
                      <a:pt x="165" y="8"/>
                    </a:lnTo>
                    <a:lnTo>
                      <a:pt x="168" y="16"/>
                    </a:lnTo>
                    <a:lnTo>
                      <a:pt x="168" y="16"/>
                    </a:lnTo>
                    <a:lnTo>
                      <a:pt x="168" y="24"/>
                    </a:lnTo>
                    <a:lnTo>
                      <a:pt x="161" y="37"/>
                    </a:lnTo>
                    <a:lnTo>
                      <a:pt x="151" y="61"/>
                    </a:lnTo>
                    <a:lnTo>
                      <a:pt x="151" y="61"/>
                    </a:lnTo>
                    <a:lnTo>
                      <a:pt x="147" y="65"/>
                    </a:lnTo>
                    <a:lnTo>
                      <a:pt x="143" y="67"/>
                    </a:lnTo>
                    <a:lnTo>
                      <a:pt x="141" y="69"/>
                    </a:lnTo>
                    <a:lnTo>
                      <a:pt x="137" y="71"/>
                    </a:lnTo>
                    <a:lnTo>
                      <a:pt x="137" y="7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4" name="Freeform 453"/>
              <p:cNvSpPr>
                <a:spLocks/>
              </p:cNvSpPr>
              <p:nvPr/>
            </p:nvSpPr>
            <p:spPr bwMode="auto">
              <a:xfrm>
                <a:off x="4917" y="1951"/>
                <a:ext cx="32" cy="26"/>
              </a:xfrm>
              <a:custGeom>
                <a:avLst/>
                <a:gdLst/>
                <a:ahLst/>
                <a:cxnLst>
                  <a:cxn ang="0">
                    <a:pos x="2" y="26"/>
                  </a:cxn>
                  <a:cxn ang="0">
                    <a:pos x="2" y="26"/>
                  </a:cxn>
                  <a:cxn ang="0">
                    <a:pos x="8" y="20"/>
                  </a:cxn>
                  <a:cxn ang="0">
                    <a:pos x="12" y="14"/>
                  </a:cxn>
                  <a:cxn ang="0">
                    <a:pos x="14" y="12"/>
                  </a:cxn>
                  <a:cxn ang="0">
                    <a:pos x="14" y="12"/>
                  </a:cxn>
                  <a:cxn ang="0">
                    <a:pos x="14" y="12"/>
                  </a:cxn>
                  <a:cxn ang="0">
                    <a:pos x="26" y="12"/>
                  </a:cxn>
                  <a:cxn ang="0">
                    <a:pos x="26" y="12"/>
                  </a:cxn>
                  <a:cxn ang="0">
                    <a:pos x="30" y="10"/>
                  </a:cxn>
                  <a:cxn ang="0">
                    <a:pos x="32" y="8"/>
                  </a:cxn>
                  <a:cxn ang="0">
                    <a:pos x="32" y="8"/>
                  </a:cxn>
                  <a:cxn ang="0">
                    <a:pos x="32" y="2"/>
                  </a:cxn>
                  <a:cxn ang="0">
                    <a:pos x="32" y="0"/>
                  </a:cxn>
                  <a:cxn ang="0">
                    <a:pos x="28" y="0"/>
                  </a:cxn>
                  <a:cxn ang="0">
                    <a:pos x="28" y="0"/>
                  </a:cxn>
                  <a:cxn ang="0">
                    <a:pos x="16" y="4"/>
                  </a:cxn>
                  <a:cxn ang="0">
                    <a:pos x="4" y="8"/>
                  </a:cxn>
                  <a:cxn ang="0">
                    <a:pos x="4" y="8"/>
                  </a:cxn>
                  <a:cxn ang="0">
                    <a:pos x="2" y="12"/>
                  </a:cxn>
                  <a:cxn ang="0">
                    <a:pos x="2" y="16"/>
                  </a:cxn>
                  <a:cxn ang="0">
                    <a:pos x="2" y="16"/>
                  </a:cxn>
                  <a:cxn ang="0">
                    <a:pos x="0" y="24"/>
                  </a:cxn>
                  <a:cxn ang="0">
                    <a:pos x="2" y="26"/>
                  </a:cxn>
                  <a:cxn ang="0">
                    <a:pos x="2" y="26"/>
                  </a:cxn>
                  <a:cxn ang="0">
                    <a:pos x="2" y="26"/>
                  </a:cxn>
                </a:cxnLst>
                <a:rect l="0" t="0" r="r" b="b"/>
                <a:pathLst>
                  <a:path w="32" h="26">
                    <a:moveTo>
                      <a:pt x="2" y="26"/>
                    </a:moveTo>
                    <a:lnTo>
                      <a:pt x="2" y="26"/>
                    </a:lnTo>
                    <a:lnTo>
                      <a:pt x="8" y="20"/>
                    </a:lnTo>
                    <a:lnTo>
                      <a:pt x="12" y="14"/>
                    </a:lnTo>
                    <a:lnTo>
                      <a:pt x="14" y="12"/>
                    </a:lnTo>
                    <a:lnTo>
                      <a:pt x="14" y="12"/>
                    </a:lnTo>
                    <a:lnTo>
                      <a:pt x="14" y="12"/>
                    </a:lnTo>
                    <a:lnTo>
                      <a:pt x="26" y="12"/>
                    </a:lnTo>
                    <a:lnTo>
                      <a:pt x="26" y="12"/>
                    </a:lnTo>
                    <a:lnTo>
                      <a:pt x="30" y="10"/>
                    </a:lnTo>
                    <a:lnTo>
                      <a:pt x="32" y="8"/>
                    </a:lnTo>
                    <a:lnTo>
                      <a:pt x="32" y="8"/>
                    </a:lnTo>
                    <a:lnTo>
                      <a:pt x="32" y="2"/>
                    </a:lnTo>
                    <a:lnTo>
                      <a:pt x="32" y="0"/>
                    </a:lnTo>
                    <a:lnTo>
                      <a:pt x="28" y="0"/>
                    </a:lnTo>
                    <a:lnTo>
                      <a:pt x="28" y="0"/>
                    </a:lnTo>
                    <a:lnTo>
                      <a:pt x="16" y="4"/>
                    </a:lnTo>
                    <a:lnTo>
                      <a:pt x="4" y="8"/>
                    </a:lnTo>
                    <a:lnTo>
                      <a:pt x="4" y="8"/>
                    </a:lnTo>
                    <a:lnTo>
                      <a:pt x="2" y="12"/>
                    </a:lnTo>
                    <a:lnTo>
                      <a:pt x="2" y="16"/>
                    </a:lnTo>
                    <a:lnTo>
                      <a:pt x="2" y="16"/>
                    </a:lnTo>
                    <a:lnTo>
                      <a:pt x="0" y="24"/>
                    </a:lnTo>
                    <a:lnTo>
                      <a:pt x="2" y="26"/>
                    </a:lnTo>
                    <a:lnTo>
                      <a:pt x="2" y="26"/>
                    </a:lnTo>
                    <a:lnTo>
                      <a:pt x="2"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5" name="Freeform 454"/>
              <p:cNvSpPr>
                <a:spLocks/>
              </p:cNvSpPr>
              <p:nvPr/>
            </p:nvSpPr>
            <p:spPr bwMode="auto">
              <a:xfrm>
                <a:off x="5046" y="1718"/>
                <a:ext cx="93" cy="85"/>
              </a:xfrm>
              <a:custGeom>
                <a:avLst/>
                <a:gdLst/>
                <a:ahLst/>
                <a:cxnLst>
                  <a:cxn ang="0">
                    <a:pos x="29" y="41"/>
                  </a:cxn>
                  <a:cxn ang="0">
                    <a:pos x="9" y="53"/>
                  </a:cxn>
                  <a:cxn ang="0">
                    <a:pos x="4" y="59"/>
                  </a:cxn>
                  <a:cxn ang="0">
                    <a:pos x="0" y="71"/>
                  </a:cxn>
                  <a:cxn ang="0">
                    <a:pos x="2" y="73"/>
                  </a:cxn>
                  <a:cxn ang="0">
                    <a:pos x="2" y="79"/>
                  </a:cxn>
                  <a:cxn ang="0">
                    <a:pos x="6" y="85"/>
                  </a:cxn>
                  <a:cxn ang="0">
                    <a:pos x="11" y="85"/>
                  </a:cxn>
                  <a:cxn ang="0">
                    <a:pos x="17" y="81"/>
                  </a:cxn>
                  <a:cxn ang="0">
                    <a:pos x="21" y="73"/>
                  </a:cxn>
                  <a:cxn ang="0">
                    <a:pos x="19" y="71"/>
                  </a:cxn>
                  <a:cxn ang="0">
                    <a:pos x="9" y="69"/>
                  </a:cxn>
                  <a:cxn ang="0">
                    <a:pos x="9" y="65"/>
                  </a:cxn>
                  <a:cxn ang="0">
                    <a:pos x="11" y="63"/>
                  </a:cxn>
                  <a:cxn ang="0">
                    <a:pos x="27" y="57"/>
                  </a:cxn>
                  <a:cxn ang="0">
                    <a:pos x="29" y="57"/>
                  </a:cxn>
                  <a:cxn ang="0">
                    <a:pos x="41" y="65"/>
                  </a:cxn>
                  <a:cxn ang="0">
                    <a:pos x="53" y="71"/>
                  </a:cxn>
                  <a:cxn ang="0">
                    <a:pos x="61" y="71"/>
                  </a:cxn>
                  <a:cxn ang="0">
                    <a:pos x="65" y="63"/>
                  </a:cxn>
                  <a:cxn ang="0">
                    <a:pos x="71" y="55"/>
                  </a:cxn>
                  <a:cxn ang="0">
                    <a:pos x="79" y="55"/>
                  </a:cxn>
                  <a:cxn ang="0">
                    <a:pos x="89" y="53"/>
                  </a:cxn>
                  <a:cxn ang="0">
                    <a:pos x="93" y="45"/>
                  </a:cxn>
                  <a:cxn ang="0">
                    <a:pos x="91" y="33"/>
                  </a:cxn>
                  <a:cxn ang="0">
                    <a:pos x="87" y="31"/>
                  </a:cxn>
                  <a:cxn ang="0">
                    <a:pos x="71" y="26"/>
                  </a:cxn>
                  <a:cxn ang="0">
                    <a:pos x="65" y="22"/>
                  </a:cxn>
                  <a:cxn ang="0">
                    <a:pos x="53" y="10"/>
                  </a:cxn>
                  <a:cxn ang="0">
                    <a:pos x="41" y="2"/>
                  </a:cxn>
                  <a:cxn ang="0">
                    <a:pos x="31" y="0"/>
                  </a:cxn>
                  <a:cxn ang="0">
                    <a:pos x="31" y="2"/>
                  </a:cxn>
                  <a:cxn ang="0">
                    <a:pos x="33" y="10"/>
                  </a:cxn>
                  <a:cxn ang="0">
                    <a:pos x="35" y="22"/>
                  </a:cxn>
                  <a:cxn ang="0">
                    <a:pos x="33" y="35"/>
                  </a:cxn>
                  <a:cxn ang="0">
                    <a:pos x="29" y="41"/>
                  </a:cxn>
                </a:cxnLst>
                <a:rect l="0" t="0" r="r" b="b"/>
                <a:pathLst>
                  <a:path w="93" h="85">
                    <a:moveTo>
                      <a:pt x="29" y="41"/>
                    </a:moveTo>
                    <a:lnTo>
                      <a:pt x="29" y="41"/>
                    </a:lnTo>
                    <a:lnTo>
                      <a:pt x="17" y="49"/>
                    </a:lnTo>
                    <a:lnTo>
                      <a:pt x="9" y="53"/>
                    </a:lnTo>
                    <a:lnTo>
                      <a:pt x="4" y="59"/>
                    </a:lnTo>
                    <a:lnTo>
                      <a:pt x="4" y="59"/>
                    </a:lnTo>
                    <a:lnTo>
                      <a:pt x="0" y="67"/>
                    </a:lnTo>
                    <a:lnTo>
                      <a:pt x="0" y="71"/>
                    </a:lnTo>
                    <a:lnTo>
                      <a:pt x="2" y="73"/>
                    </a:lnTo>
                    <a:lnTo>
                      <a:pt x="2" y="73"/>
                    </a:lnTo>
                    <a:lnTo>
                      <a:pt x="2" y="75"/>
                    </a:lnTo>
                    <a:lnTo>
                      <a:pt x="2" y="79"/>
                    </a:lnTo>
                    <a:lnTo>
                      <a:pt x="2" y="85"/>
                    </a:lnTo>
                    <a:lnTo>
                      <a:pt x="6" y="85"/>
                    </a:lnTo>
                    <a:lnTo>
                      <a:pt x="6" y="85"/>
                    </a:lnTo>
                    <a:lnTo>
                      <a:pt x="11" y="85"/>
                    </a:lnTo>
                    <a:lnTo>
                      <a:pt x="17" y="81"/>
                    </a:lnTo>
                    <a:lnTo>
                      <a:pt x="17" y="81"/>
                    </a:lnTo>
                    <a:lnTo>
                      <a:pt x="19" y="77"/>
                    </a:lnTo>
                    <a:lnTo>
                      <a:pt x="21" y="73"/>
                    </a:lnTo>
                    <a:lnTo>
                      <a:pt x="19" y="71"/>
                    </a:lnTo>
                    <a:lnTo>
                      <a:pt x="19" y="71"/>
                    </a:lnTo>
                    <a:lnTo>
                      <a:pt x="15" y="69"/>
                    </a:lnTo>
                    <a:lnTo>
                      <a:pt x="9" y="69"/>
                    </a:lnTo>
                    <a:lnTo>
                      <a:pt x="9" y="69"/>
                    </a:lnTo>
                    <a:lnTo>
                      <a:pt x="9" y="65"/>
                    </a:lnTo>
                    <a:lnTo>
                      <a:pt x="11" y="63"/>
                    </a:lnTo>
                    <a:lnTo>
                      <a:pt x="11" y="63"/>
                    </a:lnTo>
                    <a:lnTo>
                      <a:pt x="21" y="57"/>
                    </a:lnTo>
                    <a:lnTo>
                      <a:pt x="27" y="57"/>
                    </a:lnTo>
                    <a:lnTo>
                      <a:pt x="29" y="57"/>
                    </a:lnTo>
                    <a:lnTo>
                      <a:pt x="29" y="57"/>
                    </a:lnTo>
                    <a:lnTo>
                      <a:pt x="41" y="65"/>
                    </a:lnTo>
                    <a:lnTo>
                      <a:pt x="41" y="65"/>
                    </a:lnTo>
                    <a:lnTo>
                      <a:pt x="47" y="69"/>
                    </a:lnTo>
                    <a:lnTo>
                      <a:pt x="53" y="71"/>
                    </a:lnTo>
                    <a:lnTo>
                      <a:pt x="57" y="73"/>
                    </a:lnTo>
                    <a:lnTo>
                      <a:pt x="61" y="71"/>
                    </a:lnTo>
                    <a:lnTo>
                      <a:pt x="61" y="71"/>
                    </a:lnTo>
                    <a:lnTo>
                      <a:pt x="65" y="63"/>
                    </a:lnTo>
                    <a:lnTo>
                      <a:pt x="67" y="57"/>
                    </a:lnTo>
                    <a:lnTo>
                      <a:pt x="71" y="55"/>
                    </a:lnTo>
                    <a:lnTo>
                      <a:pt x="71" y="55"/>
                    </a:lnTo>
                    <a:lnTo>
                      <a:pt x="79" y="55"/>
                    </a:lnTo>
                    <a:lnTo>
                      <a:pt x="85" y="55"/>
                    </a:lnTo>
                    <a:lnTo>
                      <a:pt x="89" y="53"/>
                    </a:lnTo>
                    <a:lnTo>
                      <a:pt x="89" y="53"/>
                    </a:lnTo>
                    <a:lnTo>
                      <a:pt x="93" y="45"/>
                    </a:lnTo>
                    <a:lnTo>
                      <a:pt x="93" y="37"/>
                    </a:lnTo>
                    <a:lnTo>
                      <a:pt x="91" y="33"/>
                    </a:lnTo>
                    <a:lnTo>
                      <a:pt x="87" y="31"/>
                    </a:lnTo>
                    <a:lnTo>
                      <a:pt x="87" y="31"/>
                    </a:lnTo>
                    <a:lnTo>
                      <a:pt x="81" y="31"/>
                    </a:lnTo>
                    <a:lnTo>
                      <a:pt x="71" y="26"/>
                    </a:lnTo>
                    <a:lnTo>
                      <a:pt x="71" y="26"/>
                    </a:lnTo>
                    <a:lnTo>
                      <a:pt x="65" y="22"/>
                    </a:lnTo>
                    <a:lnTo>
                      <a:pt x="59" y="16"/>
                    </a:lnTo>
                    <a:lnTo>
                      <a:pt x="53" y="10"/>
                    </a:lnTo>
                    <a:lnTo>
                      <a:pt x="53" y="10"/>
                    </a:lnTo>
                    <a:lnTo>
                      <a:pt x="41" y="2"/>
                    </a:lnTo>
                    <a:lnTo>
                      <a:pt x="35" y="0"/>
                    </a:lnTo>
                    <a:lnTo>
                      <a:pt x="31" y="0"/>
                    </a:lnTo>
                    <a:lnTo>
                      <a:pt x="31" y="2"/>
                    </a:lnTo>
                    <a:lnTo>
                      <a:pt x="31" y="2"/>
                    </a:lnTo>
                    <a:lnTo>
                      <a:pt x="31" y="6"/>
                    </a:lnTo>
                    <a:lnTo>
                      <a:pt x="33" y="10"/>
                    </a:lnTo>
                    <a:lnTo>
                      <a:pt x="35" y="14"/>
                    </a:lnTo>
                    <a:lnTo>
                      <a:pt x="35" y="22"/>
                    </a:lnTo>
                    <a:lnTo>
                      <a:pt x="35" y="22"/>
                    </a:lnTo>
                    <a:lnTo>
                      <a:pt x="33" y="35"/>
                    </a:lnTo>
                    <a:lnTo>
                      <a:pt x="29" y="41"/>
                    </a:lnTo>
                    <a:lnTo>
                      <a:pt x="29"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6" name="Freeform 455"/>
              <p:cNvSpPr>
                <a:spLocks/>
              </p:cNvSpPr>
              <p:nvPr/>
            </p:nvSpPr>
            <p:spPr bwMode="auto">
              <a:xfrm>
                <a:off x="5081" y="1514"/>
                <a:ext cx="46" cy="186"/>
              </a:xfrm>
              <a:custGeom>
                <a:avLst/>
                <a:gdLst/>
                <a:ahLst/>
                <a:cxnLst>
                  <a:cxn ang="0">
                    <a:pos x="0" y="49"/>
                  </a:cxn>
                  <a:cxn ang="0">
                    <a:pos x="0" y="55"/>
                  </a:cxn>
                  <a:cxn ang="0">
                    <a:pos x="4" y="67"/>
                  </a:cxn>
                  <a:cxn ang="0">
                    <a:pos x="6" y="71"/>
                  </a:cxn>
                  <a:cxn ang="0">
                    <a:pos x="6" y="79"/>
                  </a:cxn>
                  <a:cxn ang="0">
                    <a:pos x="4" y="83"/>
                  </a:cxn>
                  <a:cxn ang="0">
                    <a:pos x="4" y="95"/>
                  </a:cxn>
                  <a:cxn ang="0">
                    <a:pos x="4" y="101"/>
                  </a:cxn>
                  <a:cxn ang="0">
                    <a:pos x="4" y="109"/>
                  </a:cxn>
                  <a:cxn ang="0">
                    <a:pos x="4" y="117"/>
                  </a:cxn>
                  <a:cxn ang="0">
                    <a:pos x="4" y="123"/>
                  </a:cxn>
                  <a:cxn ang="0">
                    <a:pos x="8" y="133"/>
                  </a:cxn>
                  <a:cxn ang="0">
                    <a:pos x="8" y="135"/>
                  </a:cxn>
                  <a:cxn ang="0">
                    <a:pos x="4" y="142"/>
                  </a:cxn>
                  <a:cxn ang="0">
                    <a:pos x="4" y="148"/>
                  </a:cxn>
                  <a:cxn ang="0">
                    <a:pos x="6" y="154"/>
                  </a:cxn>
                  <a:cxn ang="0">
                    <a:pos x="6" y="164"/>
                  </a:cxn>
                  <a:cxn ang="0">
                    <a:pos x="0" y="176"/>
                  </a:cxn>
                  <a:cxn ang="0">
                    <a:pos x="2" y="180"/>
                  </a:cxn>
                  <a:cxn ang="0">
                    <a:pos x="6" y="184"/>
                  </a:cxn>
                  <a:cxn ang="0">
                    <a:pos x="8" y="180"/>
                  </a:cxn>
                  <a:cxn ang="0">
                    <a:pos x="14" y="174"/>
                  </a:cxn>
                  <a:cxn ang="0">
                    <a:pos x="18" y="174"/>
                  </a:cxn>
                  <a:cxn ang="0">
                    <a:pos x="30" y="186"/>
                  </a:cxn>
                  <a:cxn ang="0">
                    <a:pos x="32" y="178"/>
                  </a:cxn>
                  <a:cxn ang="0">
                    <a:pos x="30" y="170"/>
                  </a:cxn>
                  <a:cxn ang="0">
                    <a:pos x="28" y="168"/>
                  </a:cxn>
                  <a:cxn ang="0">
                    <a:pos x="16" y="156"/>
                  </a:cxn>
                  <a:cxn ang="0">
                    <a:pos x="14" y="148"/>
                  </a:cxn>
                  <a:cxn ang="0">
                    <a:pos x="14" y="137"/>
                  </a:cxn>
                  <a:cxn ang="0">
                    <a:pos x="18" y="123"/>
                  </a:cxn>
                  <a:cxn ang="0">
                    <a:pos x="22" y="121"/>
                  </a:cxn>
                  <a:cxn ang="0">
                    <a:pos x="40" y="123"/>
                  </a:cxn>
                  <a:cxn ang="0">
                    <a:pos x="46" y="125"/>
                  </a:cxn>
                  <a:cxn ang="0">
                    <a:pos x="42" y="113"/>
                  </a:cxn>
                  <a:cxn ang="0">
                    <a:pos x="38" y="103"/>
                  </a:cxn>
                  <a:cxn ang="0">
                    <a:pos x="32" y="79"/>
                  </a:cxn>
                  <a:cxn ang="0">
                    <a:pos x="26" y="59"/>
                  </a:cxn>
                  <a:cxn ang="0">
                    <a:pos x="22" y="51"/>
                  </a:cxn>
                  <a:cxn ang="0">
                    <a:pos x="22" y="45"/>
                  </a:cxn>
                  <a:cxn ang="0">
                    <a:pos x="24" y="38"/>
                  </a:cxn>
                  <a:cxn ang="0">
                    <a:pos x="26" y="20"/>
                  </a:cxn>
                  <a:cxn ang="0">
                    <a:pos x="22" y="8"/>
                  </a:cxn>
                  <a:cxn ang="0">
                    <a:pos x="16" y="0"/>
                  </a:cxn>
                  <a:cxn ang="0">
                    <a:pos x="12" y="4"/>
                  </a:cxn>
                  <a:cxn ang="0">
                    <a:pos x="10" y="16"/>
                  </a:cxn>
                  <a:cxn ang="0">
                    <a:pos x="8" y="18"/>
                  </a:cxn>
                  <a:cxn ang="0">
                    <a:pos x="4" y="22"/>
                  </a:cxn>
                  <a:cxn ang="0">
                    <a:pos x="4" y="26"/>
                  </a:cxn>
                  <a:cxn ang="0">
                    <a:pos x="6" y="38"/>
                  </a:cxn>
                  <a:cxn ang="0">
                    <a:pos x="4" y="42"/>
                  </a:cxn>
                  <a:cxn ang="0">
                    <a:pos x="0" y="49"/>
                  </a:cxn>
                </a:cxnLst>
                <a:rect l="0" t="0" r="r" b="b"/>
                <a:pathLst>
                  <a:path w="46" h="186">
                    <a:moveTo>
                      <a:pt x="0" y="49"/>
                    </a:moveTo>
                    <a:lnTo>
                      <a:pt x="0" y="49"/>
                    </a:lnTo>
                    <a:lnTo>
                      <a:pt x="0" y="55"/>
                    </a:lnTo>
                    <a:lnTo>
                      <a:pt x="0" y="55"/>
                    </a:lnTo>
                    <a:lnTo>
                      <a:pt x="2" y="61"/>
                    </a:lnTo>
                    <a:lnTo>
                      <a:pt x="4" y="67"/>
                    </a:lnTo>
                    <a:lnTo>
                      <a:pt x="4" y="67"/>
                    </a:lnTo>
                    <a:lnTo>
                      <a:pt x="6" y="71"/>
                    </a:lnTo>
                    <a:lnTo>
                      <a:pt x="8" y="75"/>
                    </a:lnTo>
                    <a:lnTo>
                      <a:pt x="6" y="79"/>
                    </a:lnTo>
                    <a:lnTo>
                      <a:pt x="6" y="79"/>
                    </a:lnTo>
                    <a:lnTo>
                      <a:pt x="4" y="83"/>
                    </a:lnTo>
                    <a:lnTo>
                      <a:pt x="4" y="87"/>
                    </a:lnTo>
                    <a:lnTo>
                      <a:pt x="4" y="95"/>
                    </a:lnTo>
                    <a:lnTo>
                      <a:pt x="4" y="95"/>
                    </a:lnTo>
                    <a:lnTo>
                      <a:pt x="4" y="101"/>
                    </a:lnTo>
                    <a:lnTo>
                      <a:pt x="4" y="105"/>
                    </a:lnTo>
                    <a:lnTo>
                      <a:pt x="4" y="109"/>
                    </a:lnTo>
                    <a:lnTo>
                      <a:pt x="4" y="109"/>
                    </a:lnTo>
                    <a:lnTo>
                      <a:pt x="4" y="117"/>
                    </a:lnTo>
                    <a:lnTo>
                      <a:pt x="4" y="123"/>
                    </a:lnTo>
                    <a:lnTo>
                      <a:pt x="4" y="123"/>
                    </a:lnTo>
                    <a:lnTo>
                      <a:pt x="6" y="129"/>
                    </a:lnTo>
                    <a:lnTo>
                      <a:pt x="8" y="133"/>
                    </a:lnTo>
                    <a:lnTo>
                      <a:pt x="8" y="135"/>
                    </a:lnTo>
                    <a:lnTo>
                      <a:pt x="8" y="135"/>
                    </a:lnTo>
                    <a:lnTo>
                      <a:pt x="4" y="140"/>
                    </a:lnTo>
                    <a:lnTo>
                      <a:pt x="4" y="142"/>
                    </a:lnTo>
                    <a:lnTo>
                      <a:pt x="4" y="142"/>
                    </a:lnTo>
                    <a:lnTo>
                      <a:pt x="4" y="148"/>
                    </a:lnTo>
                    <a:lnTo>
                      <a:pt x="6" y="154"/>
                    </a:lnTo>
                    <a:lnTo>
                      <a:pt x="6" y="154"/>
                    </a:lnTo>
                    <a:lnTo>
                      <a:pt x="6" y="164"/>
                    </a:lnTo>
                    <a:lnTo>
                      <a:pt x="6" y="164"/>
                    </a:lnTo>
                    <a:lnTo>
                      <a:pt x="2" y="170"/>
                    </a:lnTo>
                    <a:lnTo>
                      <a:pt x="0" y="176"/>
                    </a:lnTo>
                    <a:lnTo>
                      <a:pt x="2" y="180"/>
                    </a:lnTo>
                    <a:lnTo>
                      <a:pt x="2" y="180"/>
                    </a:lnTo>
                    <a:lnTo>
                      <a:pt x="4" y="184"/>
                    </a:lnTo>
                    <a:lnTo>
                      <a:pt x="6" y="184"/>
                    </a:lnTo>
                    <a:lnTo>
                      <a:pt x="8" y="180"/>
                    </a:lnTo>
                    <a:lnTo>
                      <a:pt x="8" y="180"/>
                    </a:lnTo>
                    <a:lnTo>
                      <a:pt x="12" y="176"/>
                    </a:lnTo>
                    <a:lnTo>
                      <a:pt x="14" y="174"/>
                    </a:lnTo>
                    <a:lnTo>
                      <a:pt x="18" y="174"/>
                    </a:lnTo>
                    <a:lnTo>
                      <a:pt x="18" y="174"/>
                    </a:lnTo>
                    <a:lnTo>
                      <a:pt x="26" y="180"/>
                    </a:lnTo>
                    <a:lnTo>
                      <a:pt x="30" y="186"/>
                    </a:lnTo>
                    <a:lnTo>
                      <a:pt x="30" y="186"/>
                    </a:lnTo>
                    <a:lnTo>
                      <a:pt x="32" y="178"/>
                    </a:lnTo>
                    <a:lnTo>
                      <a:pt x="32" y="172"/>
                    </a:lnTo>
                    <a:lnTo>
                      <a:pt x="30" y="170"/>
                    </a:lnTo>
                    <a:lnTo>
                      <a:pt x="28" y="168"/>
                    </a:lnTo>
                    <a:lnTo>
                      <a:pt x="28" y="168"/>
                    </a:lnTo>
                    <a:lnTo>
                      <a:pt x="20" y="162"/>
                    </a:lnTo>
                    <a:lnTo>
                      <a:pt x="16" y="156"/>
                    </a:lnTo>
                    <a:lnTo>
                      <a:pt x="16" y="156"/>
                    </a:lnTo>
                    <a:lnTo>
                      <a:pt x="14" y="148"/>
                    </a:lnTo>
                    <a:lnTo>
                      <a:pt x="14" y="137"/>
                    </a:lnTo>
                    <a:lnTo>
                      <a:pt x="14" y="137"/>
                    </a:lnTo>
                    <a:lnTo>
                      <a:pt x="16" y="129"/>
                    </a:lnTo>
                    <a:lnTo>
                      <a:pt x="18" y="123"/>
                    </a:lnTo>
                    <a:lnTo>
                      <a:pt x="22" y="121"/>
                    </a:lnTo>
                    <a:lnTo>
                      <a:pt x="22" y="121"/>
                    </a:lnTo>
                    <a:lnTo>
                      <a:pt x="32" y="121"/>
                    </a:lnTo>
                    <a:lnTo>
                      <a:pt x="40" y="123"/>
                    </a:lnTo>
                    <a:lnTo>
                      <a:pt x="44" y="125"/>
                    </a:lnTo>
                    <a:lnTo>
                      <a:pt x="46" y="125"/>
                    </a:lnTo>
                    <a:lnTo>
                      <a:pt x="46" y="125"/>
                    </a:lnTo>
                    <a:lnTo>
                      <a:pt x="42" y="113"/>
                    </a:lnTo>
                    <a:lnTo>
                      <a:pt x="38" y="103"/>
                    </a:lnTo>
                    <a:lnTo>
                      <a:pt x="38" y="103"/>
                    </a:lnTo>
                    <a:lnTo>
                      <a:pt x="36" y="95"/>
                    </a:lnTo>
                    <a:lnTo>
                      <a:pt x="32" y="79"/>
                    </a:lnTo>
                    <a:lnTo>
                      <a:pt x="32" y="79"/>
                    </a:lnTo>
                    <a:lnTo>
                      <a:pt x="26" y="59"/>
                    </a:lnTo>
                    <a:lnTo>
                      <a:pt x="22" y="51"/>
                    </a:lnTo>
                    <a:lnTo>
                      <a:pt x="22" y="51"/>
                    </a:lnTo>
                    <a:lnTo>
                      <a:pt x="22" y="49"/>
                    </a:lnTo>
                    <a:lnTo>
                      <a:pt x="22" y="45"/>
                    </a:lnTo>
                    <a:lnTo>
                      <a:pt x="24" y="38"/>
                    </a:lnTo>
                    <a:lnTo>
                      <a:pt x="24" y="38"/>
                    </a:lnTo>
                    <a:lnTo>
                      <a:pt x="26" y="28"/>
                    </a:lnTo>
                    <a:lnTo>
                      <a:pt x="26" y="20"/>
                    </a:lnTo>
                    <a:lnTo>
                      <a:pt x="26" y="20"/>
                    </a:lnTo>
                    <a:lnTo>
                      <a:pt x="22" y="8"/>
                    </a:lnTo>
                    <a:lnTo>
                      <a:pt x="18" y="2"/>
                    </a:lnTo>
                    <a:lnTo>
                      <a:pt x="16" y="0"/>
                    </a:lnTo>
                    <a:lnTo>
                      <a:pt x="16" y="0"/>
                    </a:lnTo>
                    <a:lnTo>
                      <a:pt x="12" y="4"/>
                    </a:lnTo>
                    <a:lnTo>
                      <a:pt x="12" y="8"/>
                    </a:lnTo>
                    <a:lnTo>
                      <a:pt x="10" y="16"/>
                    </a:lnTo>
                    <a:lnTo>
                      <a:pt x="10" y="16"/>
                    </a:lnTo>
                    <a:lnTo>
                      <a:pt x="8" y="18"/>
                    </a:lnTo>
                    <a:lnTo>
                      <a:pt x="6" y="20"/>
                    </a:lnTo>
                    <a:lnTo>
                      <a:pt x="4" y="22"/>
                    </a:lnTo>
                    <a:lnTo>
                      <a:pt x="4" y="26"/>
                    </a:lnTo>
                    <a:lnTo>
                      <a:pt x="4" y="26"/>
                    </a:lnTo>
                    <a:lnTo>
                      <a:pt x="4" y="36"/>
                    </a:lnTo>
                    <a:lnTo>
                      <a:pt x="6" y="38"/>
                    </a:lnTo>
                    <a:lnTo>
                      <a:pt x="4" y="42"/>
                    </a:lnTo>
                    <a:lnTo>
                      <a:pt x="4" y="42"/>
                    </a:lnTo>
                    <a:lnTo>
                      <a:pt x="0" y="49"/>
                    </a:lnTo>
                    <a:lnTo>
                      <a:pt x="0" y="4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7" name="Freeform 456"/>
              <p:cNvSpPr>
                <a:spLocks/>
              </p:cNvSpPr>
              <p:nvPr/>
            </p:nvSpPr>
            <p:spPr bwMode="auto">
              <a:xfrm>
                <a:off x="4887" y="2587"/>
                <a:ext cx="60" cy="35"/>
              </a:xfrm>
              <a:custGeom>
                <a:avLst/>
                <a:gdLst/>
                <a:ahLst/>
                <a:cxnLst>
                  <a:cxn ang="0">
                    <a:pos x="0" y="13"/>
                  </a:cxn>
                  <a:cxn ang="0">
                    <a:pos x="0" y="13"/>
                  </a:cxn>
                  <a:cxn ang="0">
                    <a:pos x="0" y="15"/>
                  </a:cxn>
                  <a:cxn ang="0">
                    <a:pos x="4" y="17"/>
                  </a:cxn>
                  <a:cxn ang="0">
                    <a:pos x="4" y="17"/>
                  </a:cxn>
                  <a:cxn ang="0">
                    <a:pos x="8" y="19"/>
                  </a:cxn>
                  <a:cxn ang="0">
                    <a:pos x="12" y="19"/>
                  </a:cxn>
                  <a:cxn ang="0">
                    <a:pos x="12" y="19"/>
                  </a:cxn>
                  <a:cxn ang="0">
                    <a:pos x="18" y="25"/>
                  </a:cxn>
                  <a:cxn ang="0">
                    <a:pos x="18" y="25"/>
                  </a:cxn>
                  <a:cxn ang="0">
                    <a:pos x="18" y="29"/>
                  </a:cxn>
                  <a:cxn ang="0">
                    <a:pos x="22" y="31"/>
                  </a:cxn>
                  <a:cxn ang="0">
                    <a:pos x="22" y="31"/>
                  </a:cxn>
                  <a:cxn ang="0">
                    <a:pos x="30" y="33"/>
                  </a:cxn>
                  <a:cxn ang="0">
                    <a:pos x="34" y="35"/>
                  </a:cxn>
                  <a:cxn ang="0">
                    <a:pos x="34" y="35"/>
                  </a:cxn>
                  <a:cxn ang="0">
                    <a:pos x="38" y="35"/>
                  </a:cxn>
                  <a:cxn ang="0">
                    <a:pos x="40" y="33"/>
                  </a:cxn>
                  <a:cxn ang="0">
                    <a:pos x="40" y="33"/>
                  </a:cxn>
                  <a:cxn ang="0">
                    <a:pos x="48" y="31"/>
                  </a:cxn>
                  <a:cxn ang="0">
                    <a:pos x="52" y="31"/>
                  </a:cxn>
                  <a:cxn ang="0">
                    <a:pos x="52" y="31"/>
                  </a:cxn>
                  <a:cxn ang="0">
                    <a:pos x="54" y="29"/>
                  </a:cxn>
                  <a:cxn ang="0">
                    <a:pos x="56" y="25"/>
                  </a:cxn>
                  <a:cxn ang="0">
                    <a:pos x="56" y="25"/>
                  </a:cxn>
                  <a:cxn ang="0">
                    <a:pos x="58" y="23"/>
                  </a:cxn>
                  <a:cxn ang="0">
                    <a:pos x="60" y="21"/>
                  </a:cxn>
                  <a:cxn ang="0">
                    <a:pos x="60" y="19"/>
                  </a:cxn>
                  <a:cxn ang="0">
                    <a:pos x="60" y="19"/>
                  </a:cxn>
                  <a:cxn ang="0">
                    <a:pos x="44" y="2"/>
                  </a:cxn>
                  <a:cxn ang="0">
                    <a:pos x="44" y="2"/>
                  </a:cxn>
                  <a:cxn ang="0">
                    <a:pos x="40" y="0"/>
                  </a:cxn>
                  <a:cxn ang="0">
                    <a:pos x="38" y="0"/>
                  </a:cxn>
                  <a:cxn ang="0">
                    <a:pos x="38" y="0"/>
                  </a:cxn>
                  <a:cxn ang="0">
                    <a:pos x="28" y="0"/>
                  </a:cxn>
                  <a:cxn ang="0">
                    <a:pos x="28" y="0"/>
                  </a:cxn>
                  <a:cxn ang="0">
                    <a:pos x="24" y="2"/>
                  </a:cxn>
                  <a:cxn ang="0">
                    <a:pos x="20" y="4"/>
                  </a:cxn>
                  <a:cxn ang="0">
                    <a:pos x="20" y="4"/>
                  </a:cxn>
                  <a:cxn ang="0">
                    <a:pos x="8" y="9"/>
                  </a:cxn>
                  <a:cxn ang="0">
                    <a:pos x="8" y="9"/>
                  </a:cxn>
                  <a:cxn ang="0">
                    <a:pos x="4" y="11"/>
                  </a:cxn>
                  <a:cxn ang="0">
                    <a:pos x="0" y="13"/>
                  </a:cxn>
                  <a:cxn ang="0">
                    <a:pos x="0" y="13"/>
                  </a:cxn>
                </a:cxnLst>
                <a:rect l="0" t="0" r="r" b="b"/>
                <a:pathLst>
                  <a:path w="60" h="35">
                    <a:moveTo>
                      <a:pt x="0" y="13"/>
                    </a:moveTo>
                    <a:lnTo>
                      <a:pt x="0" y="13"/>
                    </a:lnTo>
                    <a:lnTo>
                      <a:pt x="0" y="15"/>
                    </a:lnTo>
                    <a:lnTo>
                      <a:pt x="4" y="17"/>
                    </a:lnTo>
                    <a:lnTo>
                      <a:pt x="4" y="17"/>
                    </a:lnTo>
                    <a:lnTo>
                      <a:pt x="8" y="19"/>
                    </a:lnTo>
                    <a:lnTo>
                      <a:pt x="12" y="19"/>
                    </a:lnTo>
                    <a:lnTo>
                      <a:pt x="12" y="19"/>
                    </a:lnTo>
                    <a:lnTo>
                      <a:pt x="18" y="25"/>
                    </a:lnTo>
                    <a:lnTo>
                      <a:pt x="18" y="25"/>
                    </a:lnTo>
                    <a:lnTo>
                      <a:pt x="18" y="29"/>
                    </a:lnTo>
                    <a:lnTo>
                      <a:pt x="22" y="31"/>
                    </a:lnTo>
                    <a:lnTo>
                      <a:pt x="22" y="31"/>
                    </a:lnTo>
                    <a:lnTo>
                      <a:pt x="30" y="33"/>
                    </a:lnTo>
                    <a:lnTo>
                      <a:pt x="34" y="35"/>
                    </a:lnTo>
                    <a:lnTo>
                      <a:pt x="34" y="35"/>
                    </a:lnTo>
                    <a:lnTo>
                      <a:pt x="38" y="35"/>
                    </a:lnTo>
                    <a:lnTo>
                      <a:pt x="40" y="33"/>
                    </a:lnTo>
                    <a:lnTo>
                      <a:pt x="40" y="33"/>
                    </a:lnTo>
                    <a:lnTo>
                      <a:pt x="48" y="31"/>
                    </a:lnTo>
                    <a:lnTo>
                      <a:pt x="52" y="31"/>
                    </a:lnTo>
                    <a:lnTo>
                      <a:pt x="52" y="31"/>
                    </a:lnTo>
                    <a:lnTo>
                      <a:pt x="54" y="29"/>
                    </a:lnTo>
                    <a:lnTo>
                      <a:pt x="56" y="25"/>
                    </a:lnTo>
                    <a:lnTo>
                      <a:pt x="56" y="25"/>
                    </a:lnTo>
                    <a:lnTo>
                      <a:pt x="58" y="23"/>
                    </a:lnTo>
                    <a:lnTo>
                      <a:pt x="60" y="21"/>
                    </a:lnTo>
                    <a:lnTo>
                      <a:pt x="60" y="19"/>
                    </a:lnTo>
                    <a:lnTo>
                      <a:pt x="60" y="19"/>
                    </a:lnTo>
                    <a:lnTo>
                      <a:pt x="44" y="2"/>
                    </a:lnTo>
                    <a:lnTo>
                      <a:pt x="44" y="2"/>
                    </a:lnTo>
                    <a:lnTo>
                      <a:pt x="40" y="0"/>
                    </a:lnTo>
                    <a:lnTo>
                      <a:pt x="38" y="0"/>
                    </a:lnTo>
                    <a:lnTo>
                      <a:pt x="38" y="0"/>
                    </a:lnTo>
                    <a:lnTo>
                      <a:pt x="28" y="0"/>
                    </a:lnTo>
                    <a:lnTo>
                      <a:pt x="28" y="0"/>
                    </a:lnTo>
                    <a:lnTo>
                      <a:pt x="24" y="2"/>
                    </a:lnTo>
                    <a:lnTo>
                      <a:pt x="20" y="4"/>
                    </a:lnTo>
                    <a:lnTo>
                      <a:pt x="20" y="4"/>
                    </a:lnTo>
                    <a:lnTo>
                      <a:pt x="8" y="9"/>
                    </a:lnTo>
                    <a:lnTo>
                      <a:pt x="8" y="9"/>
                    </a:lnTo>
                    <a:lnTo>
                      <a:pt x="4" y="11"/>
                    </a:lnTo>
                    <a:lnTo>
                      <a:pt x="0" y="13"/>
                    </a:ln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8" name="Freeform 457"/>
              <p:cNvSpPr>
                <a:spLocks/>
              </p:cNvSpPr>
              <p:nvPr/>
            </p:nvSpPr>
            <p:spPr bwMode="auto">
              <a:xfrm>
                <a:off x="4901" y="2472"/>
                <a:ext cx="20" cy="39"/>
              </a:xfrm>
              <a:custGeom>
                <a:avLst/>
                <a:gdLst/>
                <a:ahLst/>
                <a:cxnLst>
                  <a:cxn ang="0">
                    <a:pos x="2" y="24"/>
                  </a:cxn>
                  <a:cxn ang="0">
                    <a:pos x="2" y="24"/>
                  </a:cxn>
                  <a:cxn ang="0">
                    <a:pos x="8" y="39"/>
                  </a:cxn>
                  <a:cxn ang="0">
                    <a:pos x="8" y="39"/>
                  </a:cxn>
                  <a:cxn ang="0">
                    <a:pos x="10" y="39"/>
                  </a:cxn>
                  <a:cxn ang="0">
                    <a:pos x="10" y="39"/>
                  </a:cxn>
                  <a:cxn ang="0">
                    <a:pos x="12" y="37"/>
                  </a:cxn>
                  <a:cxn ang="0">
                    <a:pos x="12" y="37"/>
                  </a:cxn>
                  <a:cxn ang="0">
                    <a:pos x="14" y="33"/>
                  </a:cxn>
                  <a:cxn ang="0">
                    <a:pos x="14" y="28"/>
                  </a:cxn>
                  <a:cxn ang="0">
                    <a:pos x="14" y="28"/>
                  </a:cxn>
                  <a:cxn ang="0">
                    <a:pos x="14" y="26"/>
                  </a:cxn>
                  <a:cxn ang="0">
                    <a:pos x="14" y="24"/>
                  </a:cxn>
                  <a:cxn ang="0">
                    <a:pos x="14" y="24"/>
                  </a:cxn>
                  <a:cxn ang="0">
                    <a:pos x="14" y="18"/>
                  </a:cxn>
                  <a:cxn ang="0">
                    <a:pos x="18" y="12"/>
                  </a:cxn>
                  <a:cxn ang="0">
                    <a:pos x="18" y="12"/>
                  </a:cxn>
                  <a:cxn ang="0">
                    <a:pos x="20" y="8"/>
                  </a:cxn>
                  <a:cxn ang="0">
                    <a:pos x="20" y="6"/>
                  </a:cxn>
                  <a:cxn ang="0">
                    <a:pos x="20" y="6"/>
                  </a:cxn>
                  <a:cxn ang="0">
                    <a:pos x="16" y="2"/>
                  </a:cxn>
                  <a:cxn ang="0">
                    <a:pos x="12" y="0"/>
                  </a:cxn>
                  <a:cxn ang="0">
                    <a:pos x="12" y="0"/>
                  </a:cxn>
                  <a:cxn ang="0">
                    <a:pos x="8" y="0"/>
                  </a:cxn>
                  <a:cxn ang="0">
                    <a:pos x="8" y="0"/>
                  </a:cxn>
                  <a:cxn ang="0">
                    <a:pos x="2" y="4"/>
                  </a:cxn>
                  <a:cxn ang="0">
                    <a:pos x="2" y="6"/>
                  </a:cxn>
                  <a:cxn ang="0">
                    <a:pos x="4" y="8"/>
                  </a:cxn>
                  <a:cxn ang="0">
                    <a:pos x="4" y="8"/>
                  </a:cxn>
                  <a:cxn ang="0">
                    <a:pos x="8" y="10"/>
                  </a:cxn>
                  <a:cxn ang="0">
                    <a:pos x="8" y="14"/>
                  </a:cxn>
                  <a:cxn ang="0">
                    <a:pos x="8" y="14"/>
                  </a:cxn>
                  <a:cxn ang="0">
                    <a:pos x="8" y="18"/>
                  </a:cxn>
                  <a:cxn ang="0">
                    <a:pos x="6" y="22"/>
                  </a:cxn>
                  <a:cxn ang="0">
                    <a:pos x="6" y="22"/>
                  </a:cxn>
                  <a:cxn ang="0">
                    <a:pos x="4" y="22"/>
                  </a:cxn>
                  <a:cxn ang="0">
                    <a:pos x="2" y="20"/>
                  </a:cxn>
                  <a:cxn ang="0">
                    <a:pos x="0" y="20"/>
                  </a:cxn>
                  <a:cxn ang="0">
                    <a:pos x="2" y="24"/>
                  </a:cxn>
                  <a:cxn ang="0">
                    <a:pos x="2" y="24"/>
                  </a:cxn>
                </a:cxnLst>
                <a:rect l="0" t="0" r="r" b="b"/>
                <a:pathLst>
                  <a:path w="20" h="39">
                    <a:moveTo>
                      <a:pt x="2" y="24"/>
                    </a:moveTo>
                    <a:lnTo>
                      <a:pt x="2" y="24"/>
                    </a:lnTo>
                    <a:lnTo>
                      <a:pt x="8" y="39"/>
                    </a:lnTo>
                    <a:lnTo>
                      <a:pt x="8" y="39"/>
                    </a:lnTo>
                    <a:lnTo>
                      <a:pt x="10" y="39"/>
                    </a:lnTo>
                    <a:lnTo>
                      <a:pt x="10" y="39"/>
                    </a:lnTo>
                    <a:lnTo>
                      <a:pt x="12" y="37"/>
                    </a:lnTo>
                    <a:lnTo>
                      <a:pt x="12" y="37"/>
                    </a:lnTo>
                    <a:lnTo>
                      <a:pt x="14" y="33"/>
                    </a:lnTo>
                    <a:lnTo>
                      <a:pt x="14" y="28"/>
                    </a:lnTo>
                    <a:lnTo>
                      <a:pt x="14" y="28"/>
                    </a:lnTo>
                    <a:lnTo>
                      <a:pt x="14" y="26"/>
                    </a:lnTo>
                    <a:lnTo>
                      <a:pt x="14" y="24"/>
                    </a:lnTo>
                    <a:lnTo>
                      <a:pt x="14" y="24"/>
                    </a:lnTo>
                    <a:lnTo>
                      <a:pt x="14" y="18"/>
                    </a:lnTo>
                    <a:lnTo>
                      <a:pt x="18" y="12"/>
                    </a:lnTo>
                    <a:lnTo>
                      <a:pt x="18" y="12"/>
                    </a:lnTo>
                    <a:lnTo>
                      <a:pt x="20" y="8"/>
                    </a:lnTo>
                    <a:lnTo>
                      <a:pt x="20" y="6"/>
                    </a:lnTo>
                    <a:lnTo>
                      <a:pt x="20" y="6"/>
                    </a:lnTo>
                    <a:lnTo>
                      <a:pt x="16" y="2"/>
                    </a:lnTo>
                    <a:lnTo>
                      <a:pt x="12" y="0"/>
                    </a:lnTo>
                    <a:lnTo>
                      <a:pt x="12" y="0"/>
                    </a:lnTo>
                    <a:lnTo>
                      <a:pt x="8" y="0"/>
                    </a:lnTo>
                    <a:lnTo>
                      <a:pt x="8" y="0"/>
                    </a:lnTo>
                    <a:lnTo>
                      <a:pt x="2" y="4"/>
                    </a:lnTo>
                    <a:lnTo>
                      <a:pt x="2" y="6"/>
                    </a:lnTo>
                    <a:lnTo>
                      <a:pt x="4" y="8"/>
                    </a:lnTo>
                    <a:lnTo>
                      <a:pt x="4" y="8"/>
                    </a:lnTo>
                    <a:lnTo>
                      <a:pt x="8" y="10"/>
                    </a:lnTo>
                    <a:lnTo>
                      <a:pt x="8" y="14"/>
                    </a:lnTo>
                    <a:lnTo>
                      <a:pt x="8" y="14"/>
                    </a:lnTo>
                    <a:lnTo>
                      <a:pt x="8" y="18"/>
                    </a:lnTo>
                    <a:lnTo>
                      <a:pt x="6" y="22"/>
                    </a:lnTo>
                    <a:lnTo>
                      <a:pt x="6" y="22"/>
                    </a:lnTo>
                    <a:lnTo>
                      <a:pt x="4" y="22"/>
                    </a:lnTo>
                    <a:lnTo>
                      <a:pt x="2" y="20"/>
                    </a:lnTo>
                    <a:lnTo>
                      <a:pt x="0" y="20"/>
                    </a:lnTo>
                    <a:lnTo>
                      <a:pt x="2" y="24"/>
                    </a:lnTo>
                    <a:lnTo>
                      <a:pt x="2"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9" name="Freeform 458"/>
              <p:cNvSpPr>
                <a:spLocks/>
              </p:cNvSpPr>
              <p:nvPr/>
            </p:nvSpPr>
            <p:spPr bwMode="auto">
              <a:xfrm>
                <a:off x="4895" y="2513"/>
                <a:ext cx="34" cy="26"/>
              </a:xfrm>
              <a:custGeom>
                <a:avLst/>
                <a:gdLst/>
                <a:ahLst/>
                <a:cxnLst>
                  <a:cxn ang="0">
                    <a:pos x="2" y="6"/>
                  </a:cxn>
                  <a:cxn ang="0">
                    <a:pos x="2" y="6"/>
                  </a:cxn>
                  <a:cxn ang="0">
                    <a:pos x="0" y="8"/>
                  </a:cxn>
                  <a:cxn ang="0">
                    <a:pos x="2" y="12"/>
                  </a:cxn>
                  <a:cxn ang="0">
                    <a:pos x="2" y="12"/>
                  </a:cxn>
                  <a:cxn ang="0">
                    <a:pos x="4" y="16"/>
                  </a:cxn>
                  <a:cxn ang="0">
                    <a:pos x="6" y="16"/>
                  </a:cxn>
                  <a:cxn ang="0">
                    <a:pos x="6" y="16"/>
                  </a:cxn>
                  <a:cxn ang="0">
                    <a:pos x="12" y="16"/>
                  </a:cxn>
                  <a:cxn ang="0">
                    <a:pos x="14" y="16"/>
                  </a:cxn>
                  <a:cxn ang="0">
                    <a:pos x="16" y="18"/>
                  </a:cxn>
                  <a:cxn ang="0">
                    <a:pos x="16" y="18"/>
                  </a:cxn>
                  <a:cxn ang="0">
                    <a:pos x="18" y="24"/>
                  </a:cxn>
                  <a:cxn ang="0">
                    <a:pos x="18" y="24"/>
                  </a:cxn>
                  <a:cxn ang="0">
                    <a:pos x="24" y="26"/>
                  </a:cxn>
                  <a:cxn ang="0">
                    <a:pos x="28" y="26"/>
                  </a:cxn>
                  <a:cxn ang="0">
                    <a:pos x="28" y="26"/>
                  </a:cxn>
                  <a:cxn ang="0">
                    <a:pos x="32" y="22"/>
                  </a:cxn>
                  <a:cxn ang="0">
                    <a:pos x="34" y="16"/>
                  </a:cxn>
                  <a:cxn ang="0">
                    <a:pos x="34" y="16"/>
                  </a:cxn>
                  <a:cxn ang="0">
                    <a:pos x="30" y="14"/>
                  </a:cxn>
                  <a:cxn ang="0">
                    <a:pos x="26" y="10"/>
                  </a:cxn>
                  <a:cxn ang="0">
                    <a:pos x="26" y="10"/>
                  </a:cxn>
                  <a:cxn ang="0">
                    <a:pos x="16" y="6"/>
                  </a:cxn>
                  <a:cxn ang="0">
                    <a:pos x="16" y="6"/>
                  </a:cxn>
                  <a:cxn ang="0">
                    <a:pos x="12" y="4"/>
                  </a:cxn>
                  <a:cxn ang="0">
                    <a:pos x="10" y="0"/>
                  </a:cxn>
                  <a:cxn ang="0">
                    <a:pos x="10" y="0"/>
                  </a:cxn>
                  <a:cxn ang="0">
                    <a:pos x="6" y="2"/>
                  </a:cxn>
                  <a:cxn ang="0">
                    <a:pos x="2" y="4"/>
                  </a:cxn>
                  <a:cxn ang="0">
                    <a:pos x="2" y="4"/>
                  </a:cxn>
                  <a:cxn ang="0">
                    <a:pos x="2" y="6"/>
                  </a:cxn>
                  <a:cxn ang="0">
                    <a:pos x="2" y="6"/>
                  </a:cxn>
                </a:cxnLst>
                <a:rect l="0" t="0" r="r" b="b"/>
                <a:pathLst>
                  <a:path w="34" h="26">
                    <a:moveTo>
                      <a:pt x="2" y="6"/>
                    </a:moveTo>
                    <a:lnTo>
                      <a:pt x="2" y="6"/>
                    </a:lnTo>
                    <a:lnTo>
                      <a:pt x="0" y="8"/>
                    </a:lnTo>
                    <a:lnTo>
                      <a:pt x="2" y="12"/>
                    </a:lnTo>
                    <a:lnTo>
                      <a:pt x="2" y="12"/>
                    </a:lnTo>
                    <a:lnTo>
                      <a:pt x="4" y="16"/>
                    </a:lnTo>
                    <a:lnTo>
                      <a:pt x="6" y="16"/>
                    </a:lnTo>
                    <a:lnTo>
                      <a:pt x="6" y="16"/>
                    </a:lnTo>
                    <a:lnTo>
                      <a:pt x="12" y="16"/>
                    </a:lnTo>
                    <a:lnTo>
                      <a:pt x="14" y="16"/>
                    </a:lnTo>
                    <a:lnTo>
                      <a:pt x="16" y="18"/>
                    </a:lnTo>
                    <a:lnTo>
                      <a:pt x="16" y="18"/>
                    </a:lnTo>
                    <a:lnTo>
                      <a:pt x="18" y="24"/>
                    </a:lnTo>
                    <a:lnTo>
                      <a:pt x="18" y="24"/>
                    </a:lnTo>
                    <a:lnTo>
                      <a:pt x="24" y="26"/>
                    </a:lnTo>
                    <a:lnTo>
                      <a:pt x="28" y="26"/>
                    </a:lnTo>
                    <a:lnTo>
                      <a:pt x="28" y="26"/>
                    </a:lnTo>
                    <a:lnTo>
                      <a:pt x="32" y="22"/>
                    </a:lnTo>
                    <a:lnTo>
                      <a:pt x="34" y="16"/>
                    </a:lnTo>
                    <a:lnTo>
                      <a:pt x="34" y="16"/>
                    </a:lnTo>
                    <a:lnTo>
                      <a:pt x="30" y="14"/>
                    </a:lnTo>
                    <a:lnTo>
                      <a:pt x="26" y="10"/>
                    </a:lnTo>
                    <a:lnTo>
                      <a:pt x="26" y="10"/>
                    </a:lnTo>
                    <a:lnTo>
                      <a:pt x="16" y="6"/>
                    </a:lnTo>
                    <a:lnTo>
                      <a:pt x="16" y="6"/>
                    </a:lnTo>
                    <a:lnTo>
                      <a:pt x="12" y="4"/>
                    </a:lnTo>
                    <a:lnTo>
                      <a:pt x="10" y="0"/>
                    </a:lnTo>
                    <a:lnTo>
                      <a:pt x="10" y="0"/>
                    </a:lnTo>
                    <a:lnTo>
                      <a:pt x="6" y="2"/>
                    </a:lnTo>
                    <a:lnTo>
                      <a:pt x="2" y="4"/>
                    </a:lnTo>
                    <a:lnTo>
                      <a:pt x="2" y="4"/>
                    </a:lnTo>
                    <a:lnTo>
                      <a:pt x="2" y="6"/>
                    </a:lnTo>
                    <a:lnTo>
                      <a:pt x="2"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0" name="Freeform 459"/>
              <p:cNvSpPr>
                <a:spLocks/>
              </p:cNvSpPr>
              <p:nvPr/>
            </p:nvSpPr>
            <p:spPr bwMode="auto">
              <a:xfrm>
                <a:off x="3140" y="1922"/>
                <a:ext cx="42" cy="21"/>
              </a:xfrm>
              <a:custGeom>
                <a:avLst/>
                <a:gdLst/>
                <a:ahLst/>
                <a:cxnLst>
                  <a:cxn ang="0">
                    <a:pos x="8" y="21"/>
                  </a:cxn>
                  <a:cxn ang="0">
                    <a:pos x="8" y="21"/>
                  </a:cxn>
                  <a:cxn ang="0">
                    <a:pos x="12" y="21"/>
                  </a:cxn>
                  <a:cxn ang="0">
                    <a:pos x="18" y="19"/>
                  </a:cxn>
                  <a:cxn ang="0">
                    <a:pos x="18" y="19"/>
                  </a:cxn>
                  <a:cxn ang="0">
                    <a:pos x="26" y="15"/>
                  </a:cxn>
                  <a:cxn ang="0">
                    <a:pos x="26" y="15"/>
                  </a:cxn>
                  <a:cxn ang="0">
                    <a:pos x="32" y="10"/>
                  </a:cxn>
                  <a:cxn ang="0">
                    <a:pos x="36" y="8"/>
                  </a:cxn>
                  <a:cxn ang="0">
                    <a:pos x="36" y="8"/>
                  </a:cxn>
                  <a:cxn ang="0">
                    <a:pos x="42" y="2"/>
                  </a:cxn>
                  <a:cxn ang="0">
                    <a:pos x="42" y="0"/>
                  </a:cxn>
                  <a:cxn ang="0">
                    <a:pos x="40" y="0"/>
                  </a:cxn>
                  <a:cxn ang="0">
                    <a:pos x="40" y="0"/>
                  </a:cxn>
                  <a:cxn ang="0">
                    <a:pos x="36" y="2"/>
                  </a:cxn>
                  <a:cxn ang="0">
                    <a:pos x="32" y="4"/>
                  </a:cxn>
                  <a:cxn ang="0">
                    <a:pos x="28" y="6"/>
                  </a:cxn>
                  <a:cxn ang="0">
                    <a:pos x="28" y="6"/>
                  </a:cxn>
                  <a:cxn ang="0">
                    <a:pos x="18" y="8"/>
                  </a:cxn>
                  <a:cxn ang="0">
                    <a:pos x="18" y="8"/>
                  </a:cxn>
                  <a:cxn ang="0">
                    <a:pos x="8" y="10"/>
                  </a:cxn>
                  <a:cxn ang="0">
                    <a:pos x="2" y="10"/>
                  </a:cxn>
                  <a:cxn ang="0">
                    <a:pos x="0" y="12"/>
                  </a:cxn>
                  <a:cxn ang="0">
                    <a:pos x="0" y="12"/>
                  </a:cxn>
                  <a:cxn ang="0">
                    <a:pos x="0" y="17"/>
                  </a:cxn>
                  <a:cxn ang="0">
                    <a:pos x="4" y="19"/>
                  </a:cxn>
                  <a:cxn ang="0">
                    <a:pos x="8" y="21"/>
                  </a:cxn>
                  <a:cxn ang="0">
                    <a:pos x="8" y="21"/>
                  </a:cxn>
                </a:cxnLst>
                <a:rect l="0" t="0" r="r" b="b"/>
                <a:pathLst>
                  <a:path w="42" h="21">
                    <a:moveTo>
                      <a:pt x="8" y="21"/>
                    </a:moveTo>
                    <a:lnTo>
                      <a:pt x="8" y="21"/>
                    </a:lnTo>
                    <a:lnTo>
                      <a:pt x="12" y="21"/>
                    </a:lnTo>
                    <a:lnTo>
                      <a:pt x="18" y="19"/>
                    </a:lnTo>
                    <a:lnTo>
                      <a:pt x="18" y="19"/>
                    </a:lnTo>
                    <a:lnTo>
                      <a:pt x="26" y="15"/>
                    </a:lnTo>
                    <a:lnTo>
                      <a:pt x="26" y="15"/>
                    </a:lnTo>
                    <a:lnTo>
                      <a:pt x="32" y="10"/>
                    </a:lnTo>
                    <a:lnTo>
                      <a:pt x="36" y="8"/>
                    </a:lnTo>
                    <a:lnTo>
                      <a:pt x="36" y="8"/>
                    </a:lnTo>
                    <a:lnTo>
                      <a:pt x="42" y="2"/>
                    </a:lnTo>
                    <a:lnTo>
                      <a:pt x="42" y="0"/>
                    </a:lnTo>
                    <a:lnTo>
                      <a:pt x="40" y="0"/>
                    </a:lnTo>
                    <a:lnTo>
                      <a:pt x="40" y="0"/>
                    </a:lnTo>
                    <a:lnTo>
                      <a:pt x="36" y="2"/>
                    </a:lnTo>
                    <a:lnTo>
                      <a:pt x="32" y="4"/>
                    </a:lnTo>
                    <a:lnTo>
                      <a:pt x="28" y="6"/>
                    </a:lnTo>
                    <a:lnTo>
                      <a:pt x="28" y="6"/>
                    </a:lnTo>
                    <a:lnTo>
                      <a:pt x="18" y="8"/>
                    </a:lnTo>
                    <a:lnTo>
                      <a:pt x="18" y="8"/>
                    </a:lnTo>
                    <a:lnTo>
                      <a:pt x="8" y="10"/>
                    </a:lnTo>
                    <a:lnTo>
                      <a:pt x="2" y="10"/>
                    </a:lnTo>
                    <a:lnTo>
                      <a:pt x="0" y="12"/>
                    </a:lnTo>
                    <a:lnTo>
                      <a:pt x="0" y="12"/>
                    </a:lnTo>
                    <a:lnTo>
                      <a:pt x="0" y="17"/>
                    </a:lnTo>
                    <a:lnTo>
                      <a:pt x="4" y="19"/>
                    </a:lnTo>
                    <a:lnTo>
                      <a:pt x="8" y="21"/>
                    </a:lnTo>
                    <a:lnTo>
                      <a:pt x="8" y="2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1" name="Freeform 460"/>
              <p:cNvSpPr>
                <a:spLocks/>
              </p:cNvSpPr>
              <p:nvPr/>
            </p:nvSpPr>
            <p:spPr bwMode="auto">
              <a:xfrm>
                <a:off x="3360" y="2864"/>
                <a:ext cx="6" cy="8"/>
              </a:xfrm>
              <a:custGeom>
                <a:avLst/>
                <a:gdLst/>
                <a:ahLst/>
                <a:cxnLst>
                  <a:cxn ang="0">
                    <a:pos x="2" y="6"/>
                  </a:cxn>
                  <a:cxn ang="0">
                    <a:pos x="2" y="6"/>
                  </a:cxn>
                  <a:cxn ang="0">
                    <a:pos x="6" y="0"/>
                  </a:cxn>
                  <a:cxn ang="0">
                    <a:pos x="4" y="2"/>
                  </a:cxn>
                  <a:cxn ang="0">
                    <a:pos x="0" y="6"/>
                  </a:cxn>
                  <a:cxn ang="0">
                    <a:pos x="0" y="8"/>
                  </a:cxn>
                  <a:cxn ang="0">
                    <a:pos x="2" y="6"/>
                  </a:cxn>
                  <a:cxn ang="0">
                    <a:pos x="2" y="6"/>
                  </a:cxn>
                </a:cxnLst>
                <a:rect l="0" t="0" r="r" b="b"/>
                <a:pathLst>
                  <a:path w="6" h="8">
                    <a:moveTo>
                      <a:pt x="2" y="6"/>
                    </a:moveTo>
                    <a:lnTo>
                      <a:pt x="2" y="6"/>
                    </a:lnTo>
                    <a:lnTo>
                      <a:pt x="6" y="0"/>
                    </a:lnTo>
                    <a:lnTo>
                      <a:pt x="4" y="2"/>
                    </a:lnTo>
                    <a:lnTo>
                      <a:pt x="0" y="6"/>
                    </a:lnTo>
                    <a:lnTo>
                      <a:pt x="0" y="8"/>
                    </a:lnTo>
                    <a:lnTo>
                      <a:pt x="2" y="6"/>
                    </a:lnTo>
                    <a:lnTo>
                      <a:pt x="2"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2" name="Freeform 461"/>
              <p:cNvSpPr>
                <a:spLocks/>
              </p:cNvSpPr>
              <p:nvPr/>
            </p:nvSpPr>
            <p:spPr bwMode="auto">
              <a:xfrm>
                <a:off x="3334" y="2804"/>
                <a:ext cx="129" cy="234"/>
              </a:xfrm>
              <a:custGeom>
                <a:avLst/>
                <a:gdLst/>
                <a:ahLst/>
                <a:cxnLst>
                  <a:cxn ang="0">
                    <a:pos x="123" y="20"/>
                  </a:cxn>
                  <a:cxn ang="0">
                    <a:pos x="125" y="10"/>
                  </a:cxn>
                  <a:cxn ang="0">
                    <a:pos x="125" y="4"/>
                  </a:cxn>
                  <a:cxn ang="0">
                    <a:pos x="119" y="2"/>
                  </a:cxn>
                  <a:cxn ang="0">
                    <a:pos x="107" y="0"/>
                  </a:cxn>
                  <a:cxn ang="0">
                    <a:pos x="95" y="8"/>
                  </a:cxn>
                  <a:cxn ang="0">
                    <a:pos x="91" y="12"/>
                  </a:cxn>
                  <a:cxn ang="0">
                    <a:pos x="93" y="14"/>
                  </a:cxn>
                  <a:cxn ang="0">
                    <a:pos x="99" y="16"/>
                  </a:cxn>
                  <a:cxn ang="0">
                    <a:pos x="89" y="32"/>
                  </a:cxn>
                  <a:cxn ang="0">
                    <a:pos x="89" y="38"/>
                  </a:cxn>
                  <a:cxn ang="0">
                    <a:pos x="65" y="50"/>
                  </a:cxn>
                  <a:cxn ang="0">
                    <a:pos x="36" y="62"/>
                  </a:cxn>
                  <a:cxn ang="0">
                    <a:pos x="28" y="66"/>
                  </a:cxn>
                  <a:cxn ang="0">
                    <a:pos x="20" y="83"/>
                  </a:cxn>
                  <a:cxn ang="0">
                    <a:pos x="22" y="93"/>
                  </a:cxn>
                  <a:cxn ang="0">
                    <a:pos x="26" y="111"/>
                  </a:cxn>
                  <a:cxn ang="0">
                    <a:pos x="24" y="131"/>
                  </a:cxn>
                  <a:cxn ang="0">
                    <a:pos x="22" y="133"/>
                  </a:cxn>
                  <a:cxn ang="0">
                    <a:pos x="12" y="141"/>
                  </a:cxn>
                  <a:cxn ang="0">
                    <a:pos x="8" y="151"/>
                  </a:cxn>
                  <a:cxn ang="0">
                    <a:pos x="0" y="186"/>
                  </a:cxn>
                  <a:cxn ang="0">
                    <a:pos x="18" y="212"/>
                  </a:cxn>
                  <a:cxn ang="0">
                    <a:pos x="18" y="232"/>
                  </a:cxn>
                  <a:cxn ang="0">
                    <a:pos x="30" y="228"/>
                  </a:cxn>
                  <a:cxn ang="0">
                    <a:pos x="63" y="230"/>
                  </a:cxn>
                  <a:cxn ang="0">
                    <a:pos x="69" y="216"/>
                  </a:cxn>
                  <a:cxn ang="0">
                    <a:pos x="73" y="204"/>
                  </a:cxn>
                  <a:cxn ang="0">
                    <a:pos x="85" y="165"/>
                  </a:cxn>
                  <a:cxn ang="0">
                    <a:pos x="89" y="151"/>
                  </a:cxn>
                  <a:cxn ang="0">
                    <a:pos x="99" y="133"/>
                  </a:cxn>
                  <a:cxn ang="0">
                    <a:pos x="101" y="131"/>
                  </a:cxn>
                  <a:cxn ang="0">
                    <a:pos x="105" y="127"/>
                  </a:cxn>
                  <a:cxn ang="0">
                    <a:pos x="105" y="117"/>
                  </a:cxn>
                  <a:cxn ang="0">
                    <a:pos x="107" y="101"/>
                  </a:cxn>
                  <a:cxn ang="0">
                    <a:pos x="107" y="75"/>
                  </a:cxn>
                  <a:cxn ang="0">
                    <a:pos x="111" y="68"/>
                  </a:cxn>
                  <a:cxn ang="0">
                    <a:pos x="119" y="62"/>
                  </a:cxn>
                  <a:cxn ang="0">
                    <a:pos x="127" y="46"/>
                  </a:cxn>
                  <a:cxn ang="0">
                    <a:pos x="129" y="44"/>
                  </a:cxn>
                  <a:cxn ang="0">
                    <a:pos x="127" y="38"/>
                  </a:cxn>
                  <a:cxn ang="0">
                    <a:pos x="125" y="28"/>
                  </a:cxn>
                  <a:cxn ang="0">
                    <a:pos x="123" y="20"/>
                  </a:cxn>
                </a:cxnLst>
                <a:rect l="0" t="0" r="r" b="b"/>
                <a:pathLst>
                  <a:path w="129" h="234">
                    <a:moveTo>
                      <a:pt x="123" y="20"/>
                    </a:moveTo>
                    <a:lnTo>
                      <a:pt x="123" y="20"/>
                    </a:lnTo>
                    <a:lnTo>
                      <a:pt x="123" y="14"/>
                    </a:lnTo>
                    <a:lnTo>
                      <a:pt x="125" y="10"/>
                    </a:lnTo>
                    <a:lnTo>
                      <a:pt x="127" y="8"/>
                    </a:lnTo>
                    <a:lnTo>
                      <a:pt x="125" y="4"/>
                    </a:lnTo>
                    <a:lnTo>
                      <a:pt x="125" y="4"/>
                    </a:lnTo>
                    <a:lnTo>
                      <a:pt x="119" y="2"/>
                    </a:lnTo>
                    <a:lnTo>
                      <a:pt x="113" y="0"/>
                    </a:lnTo>
                    <a:lnTo>
                      <a:pt x="107" y="0"/>
                    </a:lnTo>
                    <a:lnTo>
                      <a:pt x="107" y="0"/>
                    </a:lnTo>
                    <a:lnTo>
                      <a:pt x="95" y="8"/>
                    </a:lnTo>
                    <a:lnTo>
                      <a:pt x="91" y="12"/>
                    </a:lnTo>
                    <a:lnTo>
                      <a:pt x="91" y="12"/>
                    </a:lnTo>
                    <a:lnTo>
                      <a:pt x="93" y="14"/>
                    </a:lnTo>
                    <a:lnTo>
                      <a:pt x="93" y="14"/>
                    </a:lnTo>
                    <a:lnTo>
                      <a:pt x="99" y="16"/>
                    </a:lnTo>
                    <a:lnTo>
                      <a:pt x="99" y="16"/>
                    </a:lnTo>
                    <a:lnTo>
                      <a:pt x="93" y="26"/>
                    </a:lnTo>
                    <a:lnTo>
                      <a:pt x="89" y="32"/>
                    </a:lnTo>
                    <a:lnTo>
                      <a:pt x="89" y="38"/>
                    </a:lnTo>
                    <a:lnTo>
                      <a:pt x="89" y="38"/>
                    </a:lnTo>
                    <a:lnTo>
                      <a:pt x="71" y="46"/>
                    </a:lnTo>
                    <a:lnTo>
                      <a:pt x="65" y="50"/>
                    </a:lnTo>
                    <a:lnTo>
                      <a:pt x="65" y="50"/>
                    </a:lnTo>
                    <a:lnTo>
                      <a:pt x="36" y="62"/>
                    </a:lnTo>
                    <a:lnTo>
                      <a:pt x="28" y="66"/>
                    </a:lnTo>
                    <a:lnTo>
                      <a:pt x="28" y="66"/>
                    </a:lnTo>
                    <a:lnTo>
                      <a:pt x="22" y="77"/>
                    </a:lnTo>
                    <a:lnTo>
                      <a:pt x="20" y="83"/>
                    </a:lnTo>
                    <a:lnTo>
                      <a:pt x="20" y="87"/>
                    </a:lnTo>
                    <a:lnTo>
                      <a:pt x="22" y="93"/>
                    </a:lnTo>
                    <a:lnTo>
                      <a:pt x="22" y="93"/>
                    </a:lnTo>
                    <a:lnTo>
                      <a:pt x="26" y="111"/>
                    </a:lnTo>
                    <a:lnTo>
                      <a:pt x="26" y="125"/>
                    </a:lnTo>
                    <a:lnTo>
                      <a:pt x="24" y="131"/>
                    </a:lnTo>
                    <a:lnTo>
                      <a:pt x="22" y="133"/>
                    </a:lnTo>
                    <a:lnTo>
                      <a:pt x="22" y="133"/>
                    </a:lnTo>
                    <a:lnTo>
                      <a:pt x="20" y="135"/>
                    </a:lnTo>
                    <a:lnTo>
                      <a:pt x="12" y="141"/>
                    </a:lnTo>
                    <a:lnTo>
                      <a:pt x="12" y="141"/>
                    </a:lnTo>
                    <a:lnTo>
                      <a:pt x="8" y="151"/>
                    </a:lnTo>
                    <a:lnTo>
                      <a:pt x="4" y="165"/>
                    </a:lnTo>
                    <a:lnTo>
                      <a:pt x="0" y="186"/>
                    </a:lnTo>
                    <a:lnTo>
                      <a:pt x="14" y="198"/>
                    </a:lnTo>
                    <a:lnTo>
                      <a:pt x="18" y="212"/>
                    </a:lnTo>
                    <a:lnTo>
                      <a:pt x="18" y="212"/>
                    </a:lnTo>
                    <a:lnTo>
                      <a:pt x="18" y="232"/>
                    </a:lnTo>
                    <a:lnTo>
                      <a:pt x="30" y="228"/>
                    </a:lnTo>
                    <a:lnTo>
                      <a:pt x="30" y="228"/>
                    </a:lnTo>
                    <a:lnTo>
                      <a:pt x="41" y="234"/>
                    </a:lnTo>
                    <a:lnTo>
                      <a:pt x="63" y="230"/>
                    </a:lnTo>
                    <a:lnTo>
                      <a:pt x="63" y="230"/>
                    </a:lnTo>
                    <a:lnTo>
                      <a:pt x="69" y="216"/>
                    </a:lnTo>
                    <a:lnTo>
                      <a:pt x="73" y="204"/>
                    </a:lnTo>
                    <a:lnTo>
                      <a:pt x="73" y="204"/>
                    </a:lnTo>
                    <a:lnTo>
                      <a:pt x="81" y="182"/>
                    </a:lnTo>
                    <a:lnTo>
                      <a:pt x="85" y="165"/>
                    </a:lnTo>
                    <a:lnTo>
                      <a:pt x="89" y="151"/>
                    </a:lnTo>
                    <a:lnTo>
                      <a:pt x="89" y="151"/>
                    </a:lnTo>
                    <a:lnTo>
                      <a:pt x="93" y="141"/>
                    </a:lnTo>
                    <a:lnTo>
                      <a:pt x="99" y="133"/>
                    </a:lnTo>
                    <a:lnTo>
                      <a:pt x="99" y="133"/>
                    </a:lnTo>
                    <a:lnTo>
                      <a:pt x="101" y="131"/>
                    </a:lnTo>
                    <a:lnTo>
                      <a:pt x="103" y="133"/>
                    </a:lnTo>
                    <a:lnTo>
                      <a:pt x="105" y="127"/>
                    </a:lnTo>
                    <a:lnTo>
                      <a:pt x="105" y="127"/>
                    </a:lnTo>
                    <a:lnTo>
                      <a:pt x="105" y="117"/>
                    </a:lnTo>
                    <a:lnTo>
                      <a:pt x="107" y="101"/>
                    </a:lnTo>
                    <a:lnTo>
                      <a:pt x="107" y="101"/>
                    </a:lnTo>
                    <a:lnTo>
                      <a:pt x="107" y="83"/>
                    </a:lnTo>
                    <a:lnTo>
                      <a:pt x="107" y="75"/>
                    </a:lnTo>
                    <a:lnTo>
                      <a:pt x="105" y="72"/>
                    </a:lnTo>
                    <a:lnTo>
                      <a:pt x="111" y="68"/>
                    </a:lnTo>
                    <a:lnTo>
                      <a:pt x="111" y="68"/>
                    </a:lnTo>
                    <a:lnTo>
                      <a:pt x="119" y="62"/>
                    </a:lnTo>
                    <a:lnTo>
                      <a:pt x="123" y="54"/>
                    </a:lnTo>
                    <a:lnTo>
                      <a:pt x="127" y="46"/>
                    </a:lnTo>
                    <a:lnTo>
                      <a:pt x="127" y="46"/>
                    </a:lnTo>
                    <a:lnTo>
                      <a:pt x="129" y="44"/>
                    </a:lnTo>
                    <a:lnTo>
                      <a:pt x="129" y="42"/>
                    </a:lnTo>
                    <a:lnTo>
                      <a:pt x="127" y="38"/>
                    </a:lnTo>
                    <a:lnTo>
                      <a:pt x="127" y="38"/>
                    </a:lnTo>
                    <a:lnTo>
                      <a:pt x="125" y="28"/>
                    </a:lnTo>
                    <a:lnTo>
                      <a:pt x="123" y="20"/>
                    </a:lnTo>
                    <a:lnTo>
                      <a:pt x="123" y="2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3" name="Freeform 462"/>
              <p:cNvSpPr>
                <a:spLocks/>
              </p:cNvSpPr>
              <p:nvPr/>
            </p:nvSpPr>
            <p:spPr bwMode="auto">
              <a:xfrm>
                <a:off x="3439" y="2927"/>
                <a:ext cx="2" cy="12"/>
              </a:xfrm>
              <a:custGeom>
                <a:avLst/>
                <a:gdLst/>
                <a:ahLst/>
                <a:cxnLst>
                  <a:cxn ang="0">
                    <a:pos x="0" y="4"/>
                  </a:cxn>
                  <a:cxn ang="0">
                    <a:pos x="0" y="4"/>
                  </a:cxn>
                  <a:cxn ang="0">
                    <a:pos x="0" y="12"/>
                  </a:cxn>
                  <a:cxn ang="0">
                    <a:pos x="2" y="8"/>
                  </a:cxn>
                  <a:cxn ang="0">
                    <a:pos x="2" y="0"/>
                  </a:cxn>
                  <a:cxn ang="0">
                    <a:pos x="2" y="0"/>
                  </a:cxn>
                  <a:cxn ang="0">
                    <a:pos x="0" y="4"/>
                  </a:cxn>
                  <a:cxn ang="0">
                    <a:pos x="0" y="4"/>
                  </a:cxn>
                </a:cxnLst>
                <a:rect l="0" t="0" r="r" b="b"/>
                <a:pathLst>
                  <a:path w="2" h="12">
                    <a:moveTo>
                      <a:pt x="0" y="4"/>
                    </a:moveTo>
                    <a:lnTo>
                      <a:pt x="0" y="4"/>
                    </a:lnTo>
                    <a:lnTo>
                      <a:pt x="0" y="12"/>
                    </a:lnTo>
                    <a:lnTo>
                      <a:pt x="2" y="8"/>
                    </a:lnTo>
                    <a:lnTo>
                      <a:pt x="2" y="0"/>
                    </a:lnTo>
                    <a:lnTo>
                      <a:pt x="2" y="0"/>
                    </a:lnTo>
                    <a:lnTo>
                      <a:pt x="0" y="4"/>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4" name="Freeform 463"/>
              <p:cNvSpPr>
                <a:spLocks/>
              </p:cNvSpPr>
              <p:nvPr/>
            </p:nvSpPr>
            <p:spPr bwMode="auto">
              <a:xfrm>
                <a:off x="5513" y="3337"/>
                <a:ext cx="142" cy="136"/>
              </a:xfrm>
              <a:custGeom>
                <a:avLst/>
                <a:gdLst/>
                <a:ahLst/>
                <a:cxnLst>
                  <a:cxn ang="0">
                    <a:pos x="130" y="17"/>
                  </a:cxn>
                  <a:cxn ang="0">
                    <a:pos x="120" y="15"/>
                  </a:cxn>
                  <a:cxn ang="0">
                    <a:pos x="118" y="15"/>
                  </a:cxn>
                  <a:cxn ang="0">
                    <a:pos x="118" y="10"/>
                  </a:cxn>
                  <a:cxn ang="0">
                    <a:pos x="120" y="6"/>
                  </a:cxn>
                  <a:cxn ang="0">
                    <a:pos x="118" y="0"/>
                  </a:cxn>
                  <a:cxn ang="0">
                    <a:pos x="114" y="0"/>
                  </a:cxn>
                  <a:cxn ang="0">
                    <a:pos x="110" y="4"/>
                  </a:cxn>
                  <a:cxn ang="0">
                    <a:pos x="106" y="13"/>
                  </a:cxn>
                  <a:cxn ang="0">
                    <a:pos x="99" y="27"/>
                  </a:cxn>
                  <a:cxn ang="0">
                    <a:pos x="99" y="29"/>
                  </a:cxn>
                  <a:cxn ang="0">
                    <a:pos x="97" y="27"/>
                  </a:cxn>
                  <a:cxn ang="0">
                    <a:pos x="93" y="27"/>
                  </a:cxn>
                  <a:cxn ang="0">
                    <a:pos x="89" y="31"/>
                  </a:cxn>
                  <a:cxn ang="0">
                    <a:pos x="89" y="39"/>
                  </a:cxn>
                  <a:cxn ang="0">
                    <a:pos x="85" y="49"/>
                  </a:cxn>
                  <a:cxn ang="0">
                    <a:pos x="81" y="51"/>
                  </a:cxn>
                  <a:cxn ang="0">
                    <a:pos x="65" y="61"/>
                  </a:cxn>
                  <a:cxn ang="0">
                    <a:pos x="49" y="75"/>
                  </a:cxn>
                  <a:cxn ang="0">
                    <a:pos x="43" y="81"/>
                  </a:cxn>
                  <a:cxn ang="0">
                    <a:pos x="37" y="83"/>
                  </a:cxn>
                  <a:cxn ang="0">
                    <a:pos x="25" y="95"/>
                  </a:cxn>
                  <a:cxn ang="0">
                    <a:pos x="23" y="99"/>
                  </a:cxn>
                  <a:cxn ang="0">
                    <a:pos x="11" y="105"/>
                  </a:cxn>
                  <a:cxn ang="0">
                    <a:pos x="6" y="110"/>
                  </a:cxn>
                  <a:cxn ang="0">
                    <a:pos x="2" y="116"/>
                  </a:cxn>
                  <a:cxn ang="0">
                    <a:pos x="4" y="122"/>
                  </a:cxn>
                  <a:cxn ang="0">
                    <a:pos x="15" y="124"/>
                  </a:cxn>
                  <a:cxn ang="0">
                    <a:pos x="27" y="126"/>
                  </a:cxn>
                  <a:cxn ang="0">
                    <a:pos x="31" y="126"/>
                  </a:cxn>
                  <a:cxn ang="0">
                    <a:pos x="37" y="126"/>
                  </a:cxn>
                  <a:cxn ang="0">
                    <a:pos x="43" y="132"/>
                  </a:cxn>
                  <a:cxn ang="0">
                    <a:pos x="45" y="134"/>
                  </a:cxn>
                  <a:cxn ang="0">
                    <a:pos x="53" y="136"/>
                  </a:cxn>
                  <a:cxn ang="0">
                    <a:pos x="59" y="134"/>
                  </a:cxn>
                  <a:cxn ang="0">
                    <a:pos x="63" y="130"/>
                  </a:cxn>
                  <a:cxn ang="0">
                    <a:pos x="71" y="122"/>
                  </a:cxn>
                  <a:cxn ang="0">
                    <a:pos x="79" y="114"/>
                  </a:cxn>
                  <a:cxn ang="0">
                    <a:pos x="81" y="110"/>
                  </a:cxn>
                  <a:cxn ang="0">
                    <a:pos x="83" y="99"/>
                  </a:cxn>
                  <a:cxn ang="0">
                    <a:pos x="89" y="85"/>
                  </a:cxn>
                  <a:cxn ang="0">
                    <a:pos x="91" y="81"/>
                  </a:cxn>
                  <a:cxn ang="0">
                    <a:pos x="89" y="79"/>
                  </a:cxn>
                  <a:cxn ang="0">
                    <a:pos x="93" y="79"/>
                  </a:cxn>
                  <a:cxn ang="0">
                    <a:pos x="106" y="73"/>
                  </a:cxn>
                  <a:cxn ang="0">
                    <a:pos x="110" y="71"/>
                  </a:cxn>
                  <a:cxn ang="0">
                    <a:pos x="118" y="73"/>
                  </a:cxn>
                  <a:cxn ang="0">
                    <a:pos x="122" y="73"/>
                  </a:cxn>
                  <a:cxn ang="0">
                    <a:pos x="118" y="67"/>
                  </a:cxn>
                  <a:cxn ang="0">
                    <a:pos x="118" y="57"/>
                  </a:cxn>
                  <a:cxn ang="0">
                    <a:pos x="120" y="53"/>
                  </a:cxn>
                  <a:cxn ang="0">
                    <a:pos x="122" y="47"/>
                  </a:cxn>
                  <a:cxn ang="0">
                    <a:pos x="124" y="43"/>
                  </a:cxn>
                  <a:cxn ang="0">
                    <a:pos x="128" y="43"/>
                  </a:cxn>
                  <a:cxn ang="0">
                    <a:pos x="138" y="35"/>
                  </a:cxn>
                  <a:cxn ang="0">
                    <a:pos x="140" y="31"/>
                  </a:cxn>
                  <a:cxn ang="0">
                    <a:pos x="142" y="23"/>
                  </a:cxn>
                  <a:cxn ang="0">
                    <a:pos x="136" y="10"/>
                  </a:cxn>
                  <a:cxn ang="0">
                    <a:pos x="136" y="10"/>
                  </a:cxn>
                  <a:cxn ang="0">
                    <a:pos x="134" y="17"/>
                  </a:cxn>
                  <a:cxn ang="0">
                    <a:pos x="130" y="17"/>
                  </a:cxn>
                </a:cxnLst>
                <a:rect l="0" t="0" r="r" b="b"/>
                <a:pathLst>
                  <a:path w="142" h="136">
                    <a:moveTo>
                      <a:pt x="130" y="17"/>
                    </a:moveTo>
                    <a:lnTo>
                      <a:pt x="130" y="17"/>
                    </a:lnTo>
                    <a:lnTo>
                      <a:pt x="126" y="17"/>
                    </a:lnTo>
                    <a:lnTo>
                      <a:pt x="120" y="15"/>
                    </a:lnTo>
                    <a:lnTo>
                      <a:pt x="120" y="15"/>
                    </a:lnTo>
                    <a:lnTo>
                      <a:pt x="118" y="15"/>
                    </a:lnTo>
                    <a:lnTo>
                      <a:pt x="118" y="13"/>
                    </a:lnTo>
                    <a:lnTo>
                      <a:pt x="118" y="10"/>
                    </a:lnTo>
                    <a:lnTo>
                      <a:pt x="120" y="6"/>
                    </a:lnTo>
                    <a:lnTo>
                      <a:pt x="120" y="6"/>
                    </a:lnTo>
                    <a:lnTo>
                      <a:pt x="118" y="0"/>
                    </a:lnTo>
                    <a:lnTo>
                      <a:pt x="118" y="0"/>
                    </a:lnTo>
                    <a:lnTo>
                      <a:pt x="114" y="0"/>
                    </a:lnTo>
                    <a:lnTo>
                      <a:pt x="114" y="0"/>
                    </a:lnTo>
                    <a:lnTo>
                      <a:pt x="112" y="0"/>
                    </a:lnTo>
                    <a:lnTo>
                      <a:pt x="110" y="4"/>
                    </a:lnTo>
                    <a:lnTo>
                      <a:pt x="106" y="13"/>
                    </a:lnTo>
                    <a:lnTo>
                      <a:pt x="106" y="13"/>
                    </a:lnTo>
                    <a:lnTo>
                      <a:pt x="99" y="27"/>
                    </a:lnTo>
                    <a:lnTo>
                      <a:pt x="99" y="27"/>
                    </a:lnTo>
                    <a:lnTo>
                      <a:pt x="99" y="29"/>
                    </a:lnTo>
                    <a:lnTo>
                      <a:pt x="99" y="29"/>
                    </a:lnTo>
                    <a:lnTo>
                      <a:pt x="97" y="27"/>
                    </a:lnTo>
                    <a:lnTo>
                      <a:pt x="97" y="27"/>
                    </a:lnTo>
                    <a:lnTo>
                      <a:pt x="95" y="27"/>
                    </a:lnTo>
                    <a:lnTo>
                      <a:pt x="93" y="27"/>
                    </a:lnTo>
                    <a:lnTo>
                      <a:pt x="93" y="27"/>
                    </a:lnTo>
                    <a:lnTo>
                      <a:pt x="89" y="31"/>
                    </a:lnTo>
                    <a:lnTo>
                      <a:pt x="89" y="39"/>
                    </a:lnTo>
                    <a:lnTo>
                      <a:pt x="89" y="39"/>
                    </a:lnTo>
                    <a:lnTo>
                      <a:pt x="87" y="45"/>
                    </a:lnTo>
                    <a:lnTo>
                      <a:pt x="85" y="49"/>
                    </a:lnTo>
                    <a:lnTo>
                      <a:pt x="85" y="49"/>
                    </a:lnTo>
                    <a:lnTo>
                      <a:pt x="81" y="51"/>
                    </a:lnTo>
                    <a:lnTo>
                      <a:pt x="77" y="53"/>
                    </a:lnTo>
                    <a:lnTo>
                      <a:pt x="65" y="61"/>
                    </a:lnTo>
                    <a:lnTo>
                      <a:pt x="65" y="61"/>
                    </a:lnTo>
                    <a:lnTo>
                      <a:pt x="49" y="75"/>
                    </a:lnTo>
                    <a:lnTo>
                      <a:pt x="49" y="75"/>
                    </a:lnTo>
                    <a:lnTo>
                      <a:pt x="43" y="81"/>
                    </a:lnTo>
                    <a:lnTo>
                      <a:pt x="37" y="83"/>
                    </a:lnTo>
                    <a:lnTo>
                      <a:pt x="37" y="83"/>
                    </a:lnTo>
                    <a:lnTo>
                      <a:pt x="31" y="87"/>
                    </a:lnTo>
                    <a:lnTo>
                      <a:pt x="25" y="95"/>
                    </a:lnTo>
                    <a:lnTo>
                      <a:pt x="25" y="95"/>
                    </a:lnTo>
                    <a:lnTo>
                      <a:pt x="23" y="99"/>
                    </a:lnTo>
                    <a:lnTo>
                      <a:pt x="19" y="103"/>
                    </a:lnTo>
                    <a:lnTo>
                      <a:pt x="11" y="105"/>
                    </a:lnTo>
                    <a:lnTo>
                      <a:pt x="11" y="105"/>
                    </a:lnTo>
                    <a:lnTo>
                      <a:pt x="6" y="110"/>
                    </a:lnTo>
                    <a:lnTo>
                      <a:pt x="2" y="116"/>
                    </a:lnTo>
                    <a:lnTo>
                      <a:pt x="2" y="116"/>
                    </a:lnTo>
                    <a:lnTo>
                      <a:pt x="0" y="120"/>
                    </a:lnTo>
                    <a:lnTo>
                      <a:pt x="4" y="122"/>
                    </a:lnTo>
                    <a:lnTo>
                      <a:pt x="15" y="124"/>
                    </a:lnTo>
                    <a:lnTo>
                      <a:pt x="15" y="124"/>
                    </a:lnTo>
                    <a:lnTo>
                      <a:pt x="21" y="126"/>
                    </a:lnTo>
                    <a:lnTo>
                      <a:pt x="27" y="126"/>
                    </a:lnTo>
                    <a:lnTo>
                      <a:pt x="27" y="126"/>
                    </a:lnTo>
                    <a:lnTo>
                      <a:pt x="31" y="126"/>
                    </a:lnTo>
                    <a:lnTo>
                      <a:pt x="37" y="126"/>
                    </a:lnTo>
                    <a:lnTo>
                      <a:pt x="37" y="126"/>
                    </a:lnTo>
                    <a:lnTo>
                      <a:pt x="41" y="130"/>
                    </a:lnTo>
                    <a:lnTo>
                      <a:pt x="43" y="132"/>
                    </a:lnTo>
                    <a:lnTo>
                      <a:pt x="43" y="132"/>
                    </a:lnTo>
                    <a:lnTo>
                      <a:pt x="45" y="134"/>
                    </a:lnTo>
                    <a:lnTo>
                      <a:pt x="53" y="136"/>
                    </a:lnTo>
                    <a:lnTo>
                      <a:pt x="53" y="136"/>
                    </a:lnTo>
                    <a:lnTo>
                      <a:pt x="57" y="136"/>
                    </a:lnTo>
                    <a:lnTo>
                      <a:pt x="59" y="134"/>
                    </a:lnTo>
                    <a:lnTo>
                      <a:pt x="63" y="130"/>
                    </a:lnTo>
                    <a:lnTo>
                      <a:pt x="63" y="130"/>
                    </a:lnTo>
                    <a:lnTo>
                      <a:pt x="69" y="126"/>
                    </a:lnTo>
                    <a:lnTo>
                      <a:pt x="71" y="122"/>
                    </a:lnTo>
                    <a:lnTo>
                      <a:pt x="71" y="122"/>
                    </a:lnTo>
                    <a:lnTo>
                      <a:pt x="79" y="114"/>
                    </a:lnTo>
                    <a:lnTo>
                      <a:pt x="79" y="114"/>
                    </a:lnTo>
                    <a:lnTo>
                      <a:pt x="81" y="110"/>
                    </a:lnTo>
                    <a:lnTo>
                      <a:pt x="81" y="108"/>
                    </a:lnTo>
                    <a:lnTo>
                      <a:pt x="83" y="99"/>
                    </a:lnTo>
                    <a:lnTo>
                      <a:pt x="83" y="99"/>
                    </a:lnTo>
                    <a:lnTo>
                      <a:pt x="89" y="85"/>
                    </a:lnTo>
                    <a:lnTo>
                      <a:pt x="89" y="85"/>
                    </a:lnTo>
                    <a:lnTo>
                      <a:pt x="91" y="81"/>
                    </a:lnTo>
                    <a:lnTo>
                      <a:pt x="91" y="79"/>
                    </a:lnTo>
                    <a:lnTo>
                      <a:pt x="89" y="79"/>
                    </a:lnTo>
                    <a:lnTo>
                      <a:pt x="89" y="79"/>
                    </a:lnTo>
                    <a:lnTo>
                      <a:pt x="93" y="79"/>
                    </a:lnTo>
                    <a:lnTo>
                      <a:pt x="97" y="77"/>
                    </a:lnTo>
                    <a:lnTo>
                      <a:pt x="106" y="73"/>
                    </a:lnTo>
                    <a:lnTo>
                      <a:pt x="106" y="73"/>
                    </a:lnTo>
                    <a:lnTo>
                      <a:pt x="110" y="71"/>
                    </a:lnTo>
                    <a:lnTo>
                      <a:pt x="118" y="73"/>
                    </a:lnTo>
                    <a:lnTo>
                      <a:pt x="118" y="73"/>
                    </a:lnTo>
                    <a:lnTo>
                      <a:pt x="122" y="73"/>
                    </a:lnTo>
                    <a:lnTo>
                      <a:pt x="122" y="73"/>
                    </a:lnTo>
                    <a:lnTo>
                      <a:pt x="118" y="67"/>
                    </a:lnTo>
                    <a:lnTo>
                      <a:pt x="118" y="67"/>
                    </a:lnTo>
                    <a:lnTo>
                      <a:pt x="116" y="65"/>
                    </a:lnTo>
                    <a:lnTo>
                      <a:pt x="118" y="57"/>
                    </a:lnTo>
                    <a:lnTo>
                      <a:pt x="118" y="57"/>
                    </a:lnTo>
                    <a:lnTo>
                      <a:pt x="120" y="53"/>
                    </a:lnTo>
                    <a:lnTo>
                      <a:pt x="122" y="47"/>
                    </a:lnTo>
                    <a:lnTo>
                      <a:pt x="122" y="47"/>
                    </a:lnTo>
                    <a:lnTo>
                      <a:pt x="124" y="43"/>
                    </a:lnTo>
                    <a:lnTo>
                      <a:pt x="124" y="43"/>
                    </a:lnTo>
                    <a:lnTo>
                      <a:pt x="128" y="43"/>
                    </a:lnTo>
                    <a:lnTo>
                      <a:pt x="128" y="43"/>
                    </a:lnTo>
                    <a:lnTo>
                      <a:pt x="134" y="39"/>
                    </a:lnTo>
                    <a:lnTo>
                      <a:pt x="138" y="35"/>
                    </a:lnTo>
                    <a:lnTo>
                      <a:pt x="138" y="35"/>
                    </a:lnTo>
                    <a:lnTo>
                      <a:pt x="140" y="31"/>
                    </a:lnTo>
                    <a:lnTo>
                      <a:pt x="142" y="23"/>
                    </a:lnTo>
                    <a:lnTo>
                      <a:pt x="142" y="23"/>
                    </a:lnTo>
                    <a:lnTo>
                      <a:pt x="140" y="19"/>
                    </a:lnTo>
                    <a:lnTo>
                      <a:pt x="136" y="10"/>
                    </a:lnTo>
                    <a:lnTo>
                      <a:pt x="136" y="10"/>
                    </a:lnTo>
                    <a:lnTo>
                      <a:pt x="136" y="10"/>
                    </a:lnTo>
                    <a:lnTo>
                      <a:pt x="134" y="13"/>
                    </a:lnTo>
                    <a:lnTo>
                      <a:pt x="134" y="17"/>
                    </a:lnTo>
                    <a:lnTo>
                      <a:pt x="130" y="17"/>
                    </a:lnTo>
                    <a:lnTo>
                      <a:pt x="13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5" name="Freeform 464"/>
              <p:cNvSpPr>
                <a:spLocks/>
              </p:cNvSpPr>
              <p:nvPr/>
            </p:nvSpPr>
            <p:spPr bwMode="auto">
              <a:xfrm>
                <a:off x="5651" y="3267"/>
                <a:ext cx="77" cy="87"/>
              </a:xfrm>
              <a:custGeom>
                <a:avLst/>
                <a:gdLst/>
                <a:ahLst/>
                <a:cxnLst>
                  <a:cxn ang="0">
                    <a:pos x="63" y="14"/>
                  </a:cxn>
                  <a:cxn ang="0">
                    <a:pos x="54" y="18"/>
                  </a:cxn>
                  <a:cxn ang="0">
                    <a:pos x="44" y="18"/>
                  </a:cxn>
                  <a:cxn ang="0">
                    <a:pos x="40" y="14"/>
                  </a:cxn>
                  <a:cxn ang="0">
                    <a:pos x="36" y="12"/>
                  </a:cxn>
                  <a:cxn ang="0">
                    <a:pos x="28" y="0"/>
                  </a:cxn>
                  <a:cxn ang="0">
                    <a:pos x="26" y="0"/>
                  </a:cxn>
                  <a:cxn ang="0">
                    <a:pos x="20" y="2"/>
                  </a:cxn>
                  <a:cxn ang="0">
                    <a:pos x="18" y="4"/>
                  </a:cxn>
                  <a:cxn ang="0">
                    <a:pos x="14" y="10"/>
                  </a:cxn>
                  <a:cxn ang="0">
                    <a:pos x="12" y="30"/>
                  </a:cxn>
                  <a:cxn ang="0">
                    <a:pos x="10" y="38"/>
                  </a:cxn>
                  <a:cxn ang="0">
                    <a:pos x="10" y="38"/>
                  </a:cxn>
                  <a:cxn ang="0">
                    <a:pos x="10" y="32"/>
                  </a:cxn>
                  <a:cxn ang="0">
                    <a:pos x="2" y="38"/>
                  </a:cxn>
                  <a:cxn ang="0">
                    <a:pos x="0" y="42"/>
                  </a:cxn>
                  <a:cxn ang="0">
                    <a:pos x="0" y="46"/>
                  </a:cxn>
                  <a:cxn ang="0">
                    <a:pos x="2" y="54"/>
                  </a:cxn>
                  <a:cxn ang="0">
                    <a:pos x="6" y="56"/>
                  </a:cxn>
                  <a:cxn ang="0">
                    <a:pos x="20" y="60"/>
                  </a:cxn>
                  <a:cxn ang="0">
                    <a:pos x="18" y="70"/>
                  </a:cxn>
                  <a:cxn ang="0">
                    <a:pos x="18" y="87"/>
                  </a:cxn>
                  <a:cxn ang="0">
                    <a:pos x="20" y="87"/>
                  </a:cxn>
                  <a:cxn ang="0">
                    <a:pos x="36" y="85"/>
                  </a:cxn>
                  <a:cxn ang="0">
                    <a:pos x="42" y="83"/>
                  </a:cxn>
                  <a:cxn ang="0">
                    <a:pos x="42" y="78"/>
                  </a:cxn>
                  <a:cxn ang="0">
                    <a:pos x="40" y="76"/>
                  </a:cxn>
                  <a:cxn ang="0">
                    <a:pos x="46" y="68"/>
                  </a:cxn>
                  <a:cxn ang="0">
                    <a:pos x="50" y="58"/>
                  </a:cxn>
                  <a:cxn ang="0">
                    <a:pos x="52" y="50"/>
                  </a:cxn>
                  <a:cxn ang="0">
                    <a:pos x="52" y="44"/>
                  </a:cxn>
                  <a:cxn ang="0">
                    <a:pos x="57" y="42"/>
                  </a:cxn>
                  <a:cxn ang="0">
                    <a:pos x="67" y="36"/>
                  </a:cxn>
                  <a:cxn ang="0">
                    <a:pos x="75" y="24"/>
                  </a:cxn>
                  <a:cxn ang="0">
                    <a:pos x="77" y="20"/>
                  </a:cxn>
                  <a:cxn ang="0">
                    <a:pos x="75" y="14"/>
                  </a:cxn>
                  <a:cxn ang="0">
                    <a:pos x="73" y="10"/>
                  </a:cxn>
                  <a:cxn ang="0">
                    <a:pos x="63" y="14"/>
                  </a:cxn>
                </a:cxnLst>
                <a:rect l="0" t="0" r="r" b="b"/>
                <a:pathLst>
                  <a:path w="77" h="87">
                    <a:moveTo>
                      <a:pt x="63" y="14"/>
                    </a:moveTo>
                    <a:lnTo>
                      <a:pt x="63" y="14"/>
                    </a:lnTo>
                    <a:lnTo>
                      <a:pt x="54" y="18"/>
                    </a:lnTo>
                    <a:lnTo>
                      <a:pt x="54" y="18"/>
                    </a:lnTo>
                    <a:lnTo>
                      <a:pt x="48" y="20"/>
                    </a:lnTo>
                    <a:lnTo>
                      <a:pt x="44" y="18"/>
                    </a:lnTo>
                    <a:lnTo>
                      <a:pt x="44" y="18"/>
                    </a:lnTo>
                    <a:lnTo>
                      <a:pt x="40" y="14"/>
                    </a:lnTo>
                    <a:lnTo>
                      <a:pt x="36" y="12"/>
                    </a:lnTo>
                    <a:lnTo>
                      <a:pt x="36" y="12"/>
                    </a:lnTo>
                    <a:lnTo>
                      <a:pt x="32" y="6"/>
                    </a:lnTo>
                    <a:lnTo>
                      <a:pt x="28" y="0"/>
                    </a:lnTo>
                    <a:lnTo>
                      <a:pt x="28" y="0"/>
                    </a:lnTo>
                    <a:lnTo>
                      <a:pt x="26" y="0"/>
                    </a:lnTo>
                    <a:lnTo>
                      <a:pt x="24" y="0"/>
                    </a:lnTo>
                    <a:lnTo>
                      <a:pt x="20" y="2"/>
                    </a:lnTo>
                    <a:lnTo>
                      <a:pt x="20" y="2"/>
                    </a:lnTo>
                    <a:lnTo>
                      <a:pt x="18" y="4"/>
                    </a:lnTo>
                    <a:lnTo>
                      <a:pt x="14" y="10"/>
                    </a:lnTo>
                    <a:lnTo>
                      <a:pt x="14" y="10"/>
                    </a:lnTo>
                    <a:lnTo>
                      <a:pt x="12" y="16"/>
                    </a:lnTo>
                    <a:lnTo>
                      <a:pt x="12" y="30"/>
                    </a:lnTo>
                    <a:lnTo>
                      <a:pt x="12" y="30"/>
                    </a:lnTo>
                    <a:lnTo>
                      <a:pt x="10" y="38"/>
                    </a:lnTo>
                    <a:lnTo>
                      <a:pt x="10" y="38"/>
                    </a:lnTo>
                    <a:lnTo>
                      <a:pt x="10" y="38"/>
                    </a:lnTo>
                    <a:lnTo>
                      <a:pt x="10" y="32"/>
                    </a:lnTo>
                    <a:lnTo>
                      <a:pt x="10" y="32"/>
                    </a:lnTo>
                    <a:lnTo>
                      <a:pt x="2" y="38"/>
                    </a:lnTo>
                    <a:lnTo>
                      <a:pt x="2" y="38"/>
                    </a:lnTo>
                    <a:lnTo>
                      <a:pt x="0" y="40"/>
                    </a:lnTo>
                    <a:lnTo>
                      <a:pt x="0" y="42"/>
                    </a:lnTo>
                    <a:lnTo>
                      <a:pt x="0" y="46"/>
                    </a:lnTo>
                    <a:lnTo>
                      <a:pt x="0" y="46"/>
                    </a:lnTo>
                    <a:lnTo>
                      <a:pt x="2" y="50"/>
                    </a:lnTo>
                    <a:lnTo>
                      <a:pt x="2" y="54"/>
                    </a:lnTo>
                    <a:lnTo>
                      <a:pt x="6" y="56"/>
                    </a:lnTo>
                    <a:lnTo>
                      <a:pt x="6" y="56"/>
                    </a:lnTo>
                    <a:lnTo>
                      <a:pt x="20" y="60"/>
                    </a:lnTo>
                    <a:lnTo>
                      <a:pt x="20" y="60"/>
                    </a:lnTo>
                    <a:lnTo>
                      <a:pt x="18" y="70"/>
                    </a:lnTo>
                    <a:lnTo>
                      <a:pt x="18" y="70"/>
                    </a:lnTo>
                    <a:lnTo>
                      <a:pt x="16" y="78"/>
                    </a:lnTo>
                    <a:lnTo>
                      <a:pt x="18" y="87"/>
                    </a:lnTo>
                    <a:lnTo>
                      <a:pt x="18" y="87"/>
                    </a:lnTo>
                    <a:lnTo>
                      <a:pt x="20" y="87"/>
                    </a:lnTo>
                    <a:lnTo>
                      <a:pt x="26" y="87"/>
                    </a:lnTo>
                    <a:lnTo>
                      <a:pt x="36" y="85"/>
                    </a:lnTo>
                    <a:lnTo>
                      <a:pt x="36" y="85"/>
                    </a:lnTo>
                    <a:lnTo>
                      <a:pt x="42" y="83"/>
                    </a:lnTo>
                    <a:lnTo>
                      <a:pt x="42" y="80"/>
                    </a:lnTo>
                    <a:lnTo>
                      <a:pt x="42" y="78"/>
                    </a:lnTo>
                    <a:lnTo>
                      <a:pt x="40" y="76"/>
                    </a:lnTo>
                    <a:lnTo>
                      <a:pt x="40" y="76"/>
                    </a:lnTo>
                    <a:lnTo>
                      <a:pt x="46" y="68"/>
                    </a:lnTo>
                    <a:lnTo>
                      <a:pt x="46" y="68"/>
                    </a:lnTo>
                    <a:lnTo>
                      <a:pt x="48" y="64"/>
                    </a:lnTo>
                    <a:lnTo>
                      <a:pt x="50" y="58"/>
                    </a:lnTo>
                    <a:lnTo>
                      <a:pt x="50" y="58"/>
                    </a:lnTo>
                    <a:lnTo>
                      <a:pt x="52" y="50"/>
                    </a:lnTo>
                    <a:lnTo>
                      <a:pt x="52" y="44"/>
                    </a:lnTo>
                    <a:lnTo>
                      <a:pt x="52" y="44"/>
                    </a:lnTo>
                    <a:lnTo>
                      <a:pt x="54" y="42"/>
                    </a:lnTo>
                    <a:lnTo>
                      <a:pt x="57" y="42"/>
                    </a:lnTo>
                    <a:lnTo>
                      <a:pt x="61" y="40"/>
                    </a:lnTo>
                    <a:lnTo>
                      <a:pt x="67" y="36"/>
                    </a:lnTo>
                    <a:lnTo>
                      <a:pt x="67" y="36"/>
                    </a:lnTo>
                    <a:lnTo>
                      <a:pt x="75" y="24"/>
                    </a:lnTo>
                    <a:lnTo>
                      <a:pt x="75" y="24"/>
                    </a:lnTo>
                    <a:lnTo>
                      <a:pt x="77" y="20"/>
                    </a:lnTo>
                    <a:lnTo>
                      <a:pt x="75" y="14"/>
                    </a:lnTo>
                    <a:lnTo>
                      <a:pt x="75" y="14"/>
                    </a:lnTo>
                    <a:lnTo>
                      <a:pt x="75" y="12"/>
                    </a:lnTo>
                    <a:lnTo>
                      <a:pt x="73" y="10"/>
                    </a:lnTo>
                    <a:lnTo>
                      <a:pt x="69" y="10"/>
                    </a:lnTo>
                    <a:lnTo>
                      <a:pt x="63" y="14"/>
                    </a:lnTo>
                    <a:lnTo>
                      <a:pt x="63"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6" name="Freeform 465"/>
              <p:cNvSpPr>
                <a:spLocks/>
              </p:cNvSpPr>
              <p:nvPr/>
            </p:nvSpPr>
            <p:spPr bwMode="auto">
              <a:xfrm>
                <a:off x="5629" y="3224"/>
                <a:ext cx="30" cy="35"/>
              </a:xfrm>
              <a:custGeom>
                <a:avLst/>
                <a:gdLst/>
                <a:ahLst/>
                <a:cxnLst>
                  <a:cxn ang="0">
                    <a:pos x="10" y="10"/>
                  </a:cxn>
                  <a:cxn ang="0">
                    <a:pos x="10" y="10"/>
                  </a:cxn>
                  <a:cxn ang="0">
                    <a:pos x="14" y="16"/>
                  </a:cxn>
                  <a:cxn ang="0">
                    <a:pos x="18" y="22"/>
                  </a:cxn>
                  <a:cxn ang="0">
                    <a:pos x="18" y="22"/>
                  </a:cxn>
                  <a:cxn ang="0">
                    <a:pos x="30" y="35"/>
                  </a:cxn>
                  <a:cxn ang="0">
                    <a:pos x="30" y="35"/>
                  </a:cxn>
                  <a:cxn ang="0">
                    <a:pos x="30" y="28"/>
                  </a:cxn>
                  <a:cxn ang="0">
                    <a:pos x="30" y="28"/>
                  </a:cxn>
                  <a:cxn ang="0">
                    <a:pos x="28" y="24"/>
                  </a:cxn>
                  <a:cxn ang="0">
                    <a:pos x="26" y="18"/>
                  </a:cxn>
                  <a:cxn ang="0">
                    <a:pos x="26" y="18"/>
                  </a:cxn>
                  <a:cxn ang="0">
                    <a:pos x="24" y="8"/>
                  </a:cxn>
                  <a:cxn ang="0">
                    <a:pos x="24" y="8"/>
                  </a:cxn>
                  <a:cxn ang="0">
                    <a:pos x="20" y="6"/>
                  </a:cxn>
                  <a:cxn ang="0">
                    <a:pos x="14" y="2"/>
                  </a:cxn>
                  <a:cxn ang="0">
                    <a:pos x="14" y="2"/>
                  </a:cxn>
                  <a:cxn ang="0">
                    <a:pos x="10" y="0"/>
                  </a:cxn>
                  <a:cxn ang="0">
                    <a:pos x="6" y="0"/>
                  </a:cxn>
                  <a:cxn ang="0">
                    <a:pos x="2" y="0"/>
                  </a:cxn>
                  <a:cxn ang="0">
                    <a:pos x="2" y="2"/>
                  </a:cxn>
                  <a:cxn ang="0">
                    <a:pos x="2" y="2"/>
                  </a:cxn>
                  <a:cxn ang="0">
                    <a:pos x="0" y="4"/>
                  </a:cxn>
                  <a:cxn ang="0">
                    <a:pos x="2" y="6"/>
                  </a:cxn>
                  <a:cxn ang="0">
                    <a:pos x="10" y="10"/>
                  </a:cxn>
                  <a:cxn ang="0">
                    <a:pos x="10" y="10"/>
                  </a:cxn>
                </a:cxnLst>
                <a:rect l="0" t="0" r="r" b="b"/>
                <a:pathLst>
                  <a:path w="30" h="35">
                    <a:moveTo>
                      <a:pt x="10" y="10"/>
                    </a:moveTo>
                    <a:lnTo>
                      <a:pt x="10" y="10"/>
                    </a:lnTo>
                    <a:lnTo>
                      <a:pt x="14" y="16"/>
                    </a:lnTo>
                    <a:lnTo>
                      <a:pt x="18" y="22"/>
                    </a:lnTo>
                    <a:lnTo>
                      <a:pt x="18" y="22"/>
                    </a:lnTo>
                    <a:lnTo>
                      <a:pt x="30" y="35"/>
                    </a:lnTo>
                    <a:lnTo>
                      <a:pt x="30" y="35"/>
                    </a:lnTo>
                    <a:lnTo>
                      <a:pt x="30" y="28"/>
                    </a:lnTo>
                    <a:lnTo>
                      <a:pt x="30" y="28"/>
                    </a:lnTo>
                    <a:lnTo>
                      <a:pt x="28" y="24"/>
                    </a:lnTo>
                    <a:lnTo>
                      <a:pt x="26" y="18"/>
                    </a:lnTo>
                    <a:lnTo>
                      <a:pt x="26" y="18"/>
                    </a:lnTo>
                    <a:lnTo>
                      <a:pt x="24" y="8"/>
                    </a:lnTo>
                    <a:lnTo>
                      <a:pt x="24" y="8"/>
                    </a:lnTo>
                    <a:lnTo>
                      <a:pt x="20" y="6"/>
                    </a:lnTo>
                    <a:lnTo>
                      <a:pt x="14" y="2"/>
                    </a:lnTo>
                    <a:lnTo>
                      <a:pt x="14" y="2"/>
                    </a:lnTo>
                    <a:lnTo>
                      <a:pt x="10" y="0"/>
                    </a:lnTo>
                    <a:lnTo>
                      <a:pt x="6" y="0"/>
                    </a:lnTo>
                    <a:lnTo>
                      <a:pt x="2" y="0"/>
                    </a:lnTo>
                    <a:lnTo>
                      <a:pt x="2" y="2"/>
                    </a:lnTo>
                    <a:lnTo>
                      <a:pt x="2" y="2"/>
                    </a:lnTo>
                    <a:lnTo>
                      <a:pt x="0" y="4"/>
                    </a:lnTo>
                    <a:lnTo>
                      <a:pt x="2" y="6"/>
                    </a:lnTo>
                    <a:lnTo>
                      <a:pt x="10" y="10"/>
                    </a:lnTo>
                    <a:lnTo>
                      <a:pt x="1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7" name="Freeform 466"/>
              <p:cNvSpPr>
                <a:spLocks/>
              </p:cNvSpPr>
              <p:nvPr/>
            </p:nvSpPr>
            <p:spPr bwMode="auto">
              <a:xfrm>
                <a:off x="4329" y="746"/>
                <a:ext cx="109" cy="56"/>
              </a:xfrm>
              <a:custGeom>
                <a:avLst/>
                <a:gdLst/>
                <a:ahLst/>
                <a:cxnLst>
                  <a:cxn ang="0">
                    <a:pos x="2" y="54"/>
                  </a:cxn>
                  <a:cxn ang="0">
                    <a:pos x="6" y="56"/>
                  </a:cxn>
                  <a:cxn ang="0">
                    <a:pos x="18" y="56"/>
                  </a:cxn>
                  <a:cxn ang="0">
                    <a:pos x="30" y="48"/>
                  </a:cxn>
                  <a:cxn ang="0">
                    <a:pos x="32" y="48"/>
                  </a:cxn>
                  <a:cxn ang="0">
                    <a:pos x="40" y="48"/>
                  </a:cxn>
                  <a:cxn ang="0">
                    <a:pos x="54" y="48"/>
                  </a:cxn>
                  <a:cxn ang="0">
                    <a:pos x="60" y="48"/>
                  </a:cxn>
                  <a:cxn ang="0">
                    <a:pos x="62" y="44"/>
                  </a:cxn>
                  <a:cxn ang="0">
                    <a:pos x="81" y="44"/>
                  </a:cxn>
                  <a:cxn ang="0">
                    <a:pos x="89" y="42"/>
                  </a:cxn>
                  <a:cxn ang="0">
                    <a:pos x="103" y="38"/>
                  </a:cxn>
                  <a:cxn ang="0">
                    <a:pos x="109" y="30"/>
                  </a:cxn>
                  <a:cxn ang="0">
                    <a:pos x="109" y="26"/>
                  </a:cxn>
                  <a:cxn ang="0">
                    <a:pos x="105" y="24"/>
                  </a:cxn>
                  <a:cxn ang="0">
                    <a:pos x="101" y="24"/>
                  </a:cxn>
                  <a:cxn ang="0">
                    <a:pos x="99" y="24"/>
                  </a:cxn>
                  <a:cxn ang="0">
                    <a:pos x="95" y="22"/>
                  </a:cxn>
                  <a:cxn ang="0">
                    <a:pos x="87" y="12"/>
                  </a:cxn>
                  <a:cxn ang="0">
                    <a:pos x="85" y="10"/>
                  </a:cxn>
                  <a:cxn ang="0">
                    <a:pos x="77" y="10"/>
                  </a:cxn>
                  <a:cxn ang="0">
                    <a:pos x="73" y="10"/>
                  </a:cxn>
                  <a:cxn ang="0">
                    <a:pos x="68" y="12"/>
                  </a:cxn>
                  <a:cxn ang="0">
                    <a:pos x="66" y="16"/>
                  </a:cxn>
                  <a:cxn ang="0">
                    <a:pos x="64" y="20"/>
                  </a:cxn>
                  <a:cxn ang="0">
                    <a:pos x="60" y="24"/>
                  </a:cxn>
                  <a:cxn ang="0">
                    <a:pos x="56" y="20"/>
                  </a:cxn>
                  <a:cxn ang="0">
                    <a:pos x="52" y="16"/>
                  </a:cxn>
                  <a:cxn ang="0">
                    <a:pos x="52" y="14"/>
                  </a:cxn>
                  <a:cxn ang="0">
                    <a:pos x="56" y="12"/>
                  </a:cxn>
                  <a:cxn ang="0">
                    <a:pos x="58" y="10"/>
                  </a:cxn>
                  <a:cxn ang="0">
                    <a:pos x="64" y="4"/>
                  </a:cxn>
                  <a:cxn ang="0">
                    <a:pos x="64" y="0"/>
                  </a:cxn>
                  <a:cxn ang="0">
                    <a:pos x="56" y="0"/>
                  </a:cxn>
                  <a:cxn ang="0">
                    <a:pos x="52" y="0"/>
                  </a:cxn>
                  <a:cxn ang="0">
                    <a:pos x="50" y="2"/>
                  </a:cxn>
                  <a:cxn ang="0">
                    <a:pos x="46" y="4"/>
                  </a:cxn>
                  <a:cxn ang="0">
                    <a:pos x="40" y="8"/>
                  </a:cxn>
                  <a:cxn ang="0">
                    <a:pos x="34" y="12"/>
                  </a:cxn>
                  <a:cxn ang="0">
                    <a:pos x="32" y="16"/>
                  </a:cxn>
                  <a:cxn ang="0">
                    <a:pos x="30" y="18"/>
                  </a:cxn>
                  <a:cxn ang="0">
                    <a:pos x="26" y="22"/>
                  </a:cxn>
                  <a:cxn ang="0">
                    <a:pos x="24" y="28"/>
                  </a:cxn>
                  <a:cxn ang="0">
                    <a:pos x="16" y="38"/>
                  </a:cxn>
                  <a:cxn ang="0">
                    <a:pos x="10" y="44"/>
                  </a:cxn>
                  <a:cxn ang="0">
                    <a:pos x="4" y="48"/>
                  </a:cxn>
                  <a:cxn ang="0">
                    <a:pos x="0" y="52"/>
                  </a:cxn>
                  <a:cxn ang="0">
                    <a:pos x="2" y="54"/>
                  </a:cxn>
                </a:cxnLst>
                <a:rect l="0" t="0" r="r" b="b"/>
                <a:pathLst>
                  <a:path w="109" h="56">
                    <a:moveTo>
                      <a:pt x="2" y="54"/>
                    </a:moveTo>
                    <a:lnTo>
                      <a:pt x="2" y="54"/>
                    </a:lnTo>
                    <a:lnTo>
                      <a:pt x="2" y="56"/>
                    </a:lnTo>
                    <a:lnTo>
                      <a:pt x="6" y="56"/>
                    </a:lnTo>
                    <a:lnTo>
                      <a:pt x="18" y="56"/>
                    </a:lnTo>
                    <a:lnTo>
                      <a:pt x="18" y="56"/>
                    </a:lnTo>
                    <a:lnTo>
                      <a:pt x="22" y="54"/>
                    </a:lnTo>
                    <a:lnTo>
                      <a:pt x="30" y="48"/>
                    </a:lnTo>
                    <a:lnTo>
                      <a:pt x="30" y="48"/>
                    </a:lnTo>
                    <a:lnTo>
                      <a:pt x="32" y="48"/>
                    </a:lnTo>
                    <a:lnTo>
                      <a:pt x="34" y="48"/>
                    </a:lnTo>
                    <a:lnTo>
                      <a:pt x="40" y="48"/>
                    </a:lnTo>
                    <a:lnTo>
                      <a:pt x="40" y="48"/>
                    </a:lnTo>
                    <a:lnTo>
                      <a:pt x="54" y="48"/>
                    </a:lnTo>
                    <a:lnTo>
                      <a:pt x="54" y="48"/>
                    </a:lnTo>
                    <a:lnTo>
                      <a:pt x="60" y="48"/>
                    </a:lnTo>
                    <a:lnTo>
                      <a:pt x="62" y="44"/>
                    </a:lnTo>
                    <a:lnTo>
                      <a:pt x="62" y="44"/>
                    </a:lnTo>
                    <a:lnTo>
                      <a:pt x="73" y="44"/>
                    </a:lnTo>
                    <a:lnTo>
                      <a:pt x="81" y="44"/>
                    </a:lnTo>
                    <a:lnTo>
                      <a:pt x="89" y="42"/>
                    </a:lnTo>
                    <a:lnTo>
                      <a:pt x="89" y="42"/>
                    </a:lnTo>
                    <a:lnTo>
                      <a:pt x="103" y="38"/>
                    </a:lnTo>
                    <a:lnTo>
                      <a:pt x="103" y="38"/>
                    </a:lnTo>
                    <a:lnTo>
                      <a:pt x="107" y="36"/>
                    </a:lnTo>
                    <a:lnTo>
                      <a:pt x="109" y="30"/>
                    </a:lnTo>
                    <a:lnTo>
                      <a:pt x="109" y="30"/>
                    </a:lnTo>
                    <a:lnTo>
                      <a:pt x="109" y="26"/>
                    </a:lnTo>
                    <a:lnTo>
                      <a:pt x="107" y="24"/>
                    </a:lnTo>
                    <a:lnTo>
                      <a:pt x="105" y="24"/>
                    </a:lnTo>
                    <a:lnTo>
                      <a:pt x="105" y="24"/>
                    </a:lnTo>
                    <a:lnTo>
                      <a:pt x="101" y="24"/>
                    </a:lnTo>
                    <a:lnTo>
                      <a:pt x="101" y="24"/>
                    </a:lnTo>
                    <a:lnTo>
                      <a:pt x="99" y="24"/>
                    </a:lnTo>
                    <a:lnTo>
                      <a:pt x="95" y="22"/>
                    </a:lnTo>
                    <a:lnTo>
                      <a:pt x="95" y="22"/>
                    </a:lnTo>
                    <a:lnTo>
                      <a:pt x="91" y="20"/>
                    </a:lnTo>
                    <a:lnTo>
                      <a:pt x="87" y="12"/>
                    </a:lnTo>
                    <a:lnTo>
                      <a:pt x="87" y="12"/>
                    </a:lnTo>
                    <a:lnTo>
                      <a:pt x="85" y="10"/>
                    </a:lnTo>
                    <a:lnTo>
                      <a:pt x="83" y="10"/>
                    </a:lnTo>
                    <a:lnTo>
                      <a:pt x="77" y="10"/>
                    </a:lnTo>
                    <a:lnTo>
                      <a:pt x="77" y="10"/>
                    </a:lnTo>
                    <a:lnTo>
                      <a:pt x="73" y="10"/>
                    </a:lnTo>
                    <a:lnTo>
                      <a:pt x="73" y="10"/>
                    </a:lnTo>
                    <a:lnTo>
                      <a:pt x="68" y="12"/>
                    </a:lnTo>
                    <a:lnTo>
                      <a:pt x="68" y="12"/>
                    </a:lnTo>
                    <a:lnTo>
                      <a:pt x="66" y="16"/>
                    </a:lnTo>
                    <a:lnTo>
                      <a:pt x="64" y="20"/>
                    </a:lnTo>
                    <a:lnTo>
                      <a:pt x="64" y="20"/>
                    </a:lnTo>
                    <a:lnTo>
                      <a:pt x="62" y="22"/>
                    </a:lnTo>
                    <a:lnTo>
                      <a:pt x="60" y="24"/>
                    </a:lnTo>
                    <a:lnTo>
                      <a:pt x="56" y="20"/>
                    </a:lnTo>
                    <a:lnTo>
                      <a:pt x="56" y="20"/>
                    </a:lnTo>
                    <a:lnTo>
                      <a:pt x="54" y="20"/>
                    </a:lnTo>
                    <a:lnTo>
                      <a:pt x="52" y="16"/>
                    </a:lnTo>
                    <a:lnTo>
                      <a:pt x="52" y="16"/>
                    </a:lnTo>
                    <a:lnTo>
                      <a:pt x="52" y="14"/>
                    </a:lnTo>
                    <a:lnTo>
                      <a:pt x="52" y="14"/>
                    </a:lnTo>
                    <a:lnTo>
                      <a:pt x="56" y="12"/>
                    </a:lnTo>
                    <a:lnTo>
                      <a:pt x="56" y="12"/>
                    </a:lnTo>
                    <a:lnTo>
                      <a:pt x="58" y="10"/>
                    </a:lnTo>
                    <a:lnTo>
                      <a:pt x="64" y="4"/>
                    </a:lnTo>
                    <a:lnTo>
                      <a:pt x="64" y="4"/>
                    </a:lnTo>
                    <a:lnTo>
                      <a:pt x="66" y="2"/>
                    </a:lnTo>
                    <a:lnTo>
                      <a:pt x="64" y="0"/>
                    </a:lnTo>
                    <a:lnTo>
                      <a:pt x="56" y="0"/>
                    </a:lnTo>
                    <a:lnTo>
                      <a:pt x="56" y="0"/>
                    </a:lnTo>
                    <a:lnTo>
                      <a:pt x="52" y="0"/>
                    </a:lnTo>
                    <a:lnTo>
                      <a:pt x="52" y="0"/>
                    </a:lnTo>
                    <a:lnTo>
                      <a:pt x="50" y="2"/>
                    </a:lnTo>
                    <a:lnTo>
                      <a:pt x="50" y="2"/>
                    </a:lnTo>
                    <a:lnTo>
                      <a:pt x="48" y="2"/>
                    </a:lnTo>
                    <a:lnTo>
                      <a:pt x="46" y="4"/>
                    </a:lnTo>
                    <a:lnTo>
                      <a:pt x="40" y="8"/>
                    </a:lnTo>
                    <a:lnTo>
                      <a:pt x="40" y="8"/>
                    </a:lnTo>
                    <a:lnTo>
                      <a:pt x="38" y="10"/>
                    </a:lnTo>
                    <a:lnTo>
                      <a:pt x="34" y="12"/>
                    </a:lnTo>
                    <a:lnTo>
                      <a:pt x="32" y="16"/>
                    </a:lnTo>
                    <a:lnTo>
                      <a:pt x="32" y="16"/>
                    </a:lnTo>
                    <a:lnTo>
                      <a:pt x="30" y="20"/>
                    </a:lnTo>
                    <a:lnTo>
                      <a:pt x="30" y="18"/>
                    </a:lnTo>
                    <a:lnTo>
                      <a:pt x="30" y="18"/>
                    </a:lnTo>
                    <a:lnTo>
                      <a:pt x="26" y="22"/>
                    </a:lnTo>
                    <a:lnTo>
                      <a:pt x="24" y="28"/>
                    </a:lnTo>
                    <a:lnTo>
                      <a:pt x="24" y="28"/>
                    </a:lnTo>
                    <a:lnTo>
                      <a:pt x="20" y="34"/>
                    </a:lnTo>
                    <a:lnTo>
                      <a:pt x="16" y="38"/>
                    </a:lnTo>
                    <a:lnTo>
                      <a:pt x="16" y="38"/>
                    </a:lnTo>
                    <a:lnTo>
                      <a:pt x="10" y="44"/>
                    </a:lnTo>
                    <a:lnTo>
                      <a:pt x="4" y="48"/>
                    </a:lnTo>
                    <a:lnTo>
                      <a:pt x="4" y="48"/>
                    </a:lnTo>
                    <a:lnTo>
                      <a:pt x="2" y="50"/>
                    </a:lnTo>
                    <a:lnTo>
                      <a:pt x="0" y="52"/>
                    </a:lnTo>
                    <a:lnTo>
                      <a:pt x="2" y="54"/>
                    </a:lnTo>
                    <a:lnTo>
                      <a:pt x="2"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8" name="Freeform 467"/>
              <p:cNvSpPr>
                <a:spLocks/>
              </p:cNvSpPr>
              <p:nvPr/>
            </p:nvSpPr>
            <p:spPr bwMode="auto">
              <a:xfrm>
                <a:off x="4230" y="718"/>
                <a:ext cx="109" cy="50"/>
              </a:xfrm>
              <a:custGeom>
                <a:avLst/>
                <a:gdLst/>
                <a:ahLst/>
                <a:cxnLst>
                  <a:cxn ang="0">
                    <a:pos x="68" y="16"/>
                  </a:cxn>
                  <a:cxn ang="0">
                    <a:pos x="66" y="12"/>
                  </a:cxn>
                  <a:cxn ang="0">
                    <a:pos x="68" y="2"/>
                  </a:cxn>
                  <a:cxn ang="0">
                    <a:pos x="66" y="2"/>
                  </a:cxn>
                  <a:cxn ang="0">
                    <a:pos x="50" y="0"/>
                  </a:cxn>
                  <a:cxn ang="0">
                    <a:pos x="40" y="0"/>
                  </a:cxn>
                  <a:cxn ang="0">
                    <a:pos x="32" y="2"/>
                  </a:cxn>
                  <a:cxn ang="0">
                    <a:pos x="16" y="10"/>
                  </a:cxn>
                  <a:cxn ang="0">
                    <a:pos x="14" y="12"/>
                  </a:cxn>
                  <a:cxn ang="0">
                    <a:pos x="12" y="12"/>
                  </a:cxn>
                  <a:cxn ang="0">
                    <a:pos x="2" y="20"/>
                  </a:cxn>
                  <a:cxn ang="0">
                    <a:pos x="0" y="22"/>
                  </a:cxn>
                  <a:cxn ang="0">
                    <a:pos x="6" y="26"/>
                  </a:cxn>
                  <a:cxn ang="0">
                    <a:pos x="8" y="28"/>
                  </a:cxn>
                  <a:cxn ang="0">
                    <a:pos x="10" y="26"/>
                  </a:cxn>
                  <a:cxn ang="0">
                    <a:pos x="10" y="36"/>
                  </a:cxn>
                  <a:cxn ang="0">
                    <a:pos x="18" y="40"/>
                  </a:cxn>
                  <a:cxn ang="0">
                    <a:pos x="30" y="44"/>
                  </a:cxn>
                  <a:cxn ang="0">
                    <a:pos x="54" y="44"/>
                  </a:cxn>
                  <a:cxn ang="0">
                    <a:pos x="72" y="50"/>
                  </a:cxn>
                  <a:cxn ang="0">
                    <a:pos x="81" y="50"/>
                  </a:cxn>
                  <a:cxn ang="0">
                    <a:pos x="85" y="50"/>
                  </a:cxn>
                  <a:cxn ang="0">
                    <a:pos x="93" y="50"/>
                  </a:cxn>
                  <a:cxn ang="0">
                    <a:pos x="103" y="46"/>
                  </a:cxn>
                  <a:cxn ang="0">
                    <a:pos x="105" y="44"/>
                  </a:cxn>
                  <a:cxn ang="0">
                    <a:pos x="101" y="38"/>
                  </a:cxn>
                  <a:cxn ang="0">
                    <a:pos x="95" y="32"/>
                  </a:cxn>
                  <a:cxn ang="0">
                    <a:pos x="95" y="30"/>
                  </a:cxn>
                  <a:cxn ang="0">
                    <a:pos x="99" y="28"/>
                  </a:cxn>
                  <a:cxn ang="0">
                    <a:pos x="101" y="26"/>
                  </a:cxn>
                  <a:cxn ang="0">
                    <a:pos x="107" y="16"/>
                  </a:cxn>
                  <a:cxn ang="0">
                    <a:pos x="109" y="12"/>
                  </a:cxn>
                  <a:cxn ang="0">
                    <a:pos x="107" y="8"/>
                  </a:cxn>
                  <a:cxn ang="0">
                    <a:pos x="85" y="4"/>
                  </a:cxn>
                  <a:cxn ang="0">
                    <a:pos x="83" y="4"/>
                  </a:cxn>
                  <a:cxn ang="0">
                    <a:pos x="72" y="12"/>
                  </a:cxn>
                  <a:cxn ang="0">
                    <a:pos x="68" y="16"/>
                  </a:cxn>
                </a:cxnLst>
                <a:rect l="0" t="0" r="r" b="b"/>
                <a:pathLst>
                  <a:path w="109" h="50">
                    <a:moveTo>
                      <a:pt x="68" y="16"/>
                    </a:moveTo>
                    <a:lnTo>
                      <a:pt x="68" y="16"/>
                    </a:lnTo>
                    <a:lnTo>
                      <a:pt x="66" y="12"/>
                    </a:lnTo>
                    <a:lnTo>
                      <a:pt x="66" y="12"/>
                    </a:lnTo>
                    <a:lnTo>
                      <a:pt x="66" y="10"/>
                    </a:lnTo>
                    <a:lnTo>
                      <a:pt x="68" y="2"/>
                    </a:lnTo>
                    <a:lnTo>
                      <a:pt x="68" y="2"/>
                    </a:lnTo>
                    <a:lnTo>
                      <a:pt x="66" y="2"/>
                    </a:lnTo>
                    <a:lnTo>
                      <a:pt x="62" y="0"/>
                    </a:lnTo>
                    <a:lnTo>
                      <a:pt x="50" y="0"/>
                    </a:lnTo>
                    <a:lnTo>
                      <a:pt x="50" y="0"/>
                    </a:lnTo>
                    <a:lnTo>
                      <a:pt x="40" y="0"/>
                    </a:lnTo>
                    <a:lnTo>
                      <a:pt x="32" y="2"/>
                    </a:lnTo>
                    <a:lnTo>
                      <a:pt x="32" y="2"/>
                    </a:lnTo>
                    <a:lnTo>
                      <a:pt x="22" y="6"/>
                    </a:lnTo>
                    <a:lnTo>
                      <a:pt x="16" y="10"/>
                    </a:lnTo>
                    <a:lnTo>
                      <a:pt x="16" y="10"/>
                    </a:lnTo>
                    <a:lnTo>
                      <a:pt x="14" y="12"/>
                    </a:lnTo>
                    <a:lnTo>
                      <a:pt x="12" y="12"/>
                    </a:lnTo>
                    <a:lnTo>
                      <a:pt x="12" y="12"/>
                    </a:lnTo>
                    <a:lnTo>
                      <a:pt x="6" y="16"/>
                    </a:lnTo>
                    <a:lnTo>
                      <a:pt x="2" y="20"/>
                    </a:lnTo>
                    <a:lnTo>
                      <a:pt x="2" y="20"/>
                    </a:lnTo>
                    <a:lnTo>
                      <a:pt x="0" y="22"/>
                    </a:lnTo>
                    <a:lnTo>
                      <a:pt x="0" y="22"/>
                    </a:lnTo>
                    <a:lnTo>
                      <a:pt x="6" y="26"/>
                    </a:lnTo>
                    <a:lnTo>
                      <a:pt x="6" y="26"/>
                    </a:lnTo>
                    <a:lnTo>
                      <a:pt x="8" y="28"/>
                    </a:lnTo>
                    <a:lnTo>
                      <a:pt x="10" y="26"/>
                    </a:lnTo>
                    <a:lnTo>
                      <a:pt x="10" y="26"/>
                    </a:lnTo>
                    <a:lnTo>
                      <a:pt x="10" y="30"/>
                    </a:lnTo>
                    <a:lnTo>
                      <a:pt x="10" y="36"/>
                    </a:lnTo>
                    <a:lnTo>
                      <a:pt x="10" y="36"/>
                    </a:lnTo>
                    <a:lnTo>
                      <a:pt x="18" y="40"/>
                    </a:lnTo>
                    <a:lnTo>
                      <a:pt x="30" y="44"/>
                    </a:lnTo>
                    <a:lnTo>
                      <a:pt x="30" y="44"/>
                    </a:lnTo>
                    <a:lnTo>
                      <a:pt x="40" y="44"/>
                    </a:lnTo>
                    <a:lnTo>
                      <a:pt x="54" y="44"/>
                    </a:lnTo>
                    <a:lnTo>
                      <a:pt x="54" y="44"/>
                    </a:lnTo>
                    <a:lnTo>
                      <a:pt x="72" y="50"/>
                    </a:lnTo>
                    <a:lnTo>
                      <a:pt x="72" y="50"/>
                    </a:lnTo>
                    <a:lnTo>
                      <a:pt x="81" y="50"/>
                    </a:lnTo>
                    <a:lnTo>
                      <a:pt x="81" y="50"/>
                    </a:lnTo>
                    <a:lnTo>
                      <a:pt x="85" y="50"/>
                    </a:lnTo>
                    <a:lnTo>
                      <a:pt x="93" y="50"/>
                    </a:lnTo>
                    <a:lnTo>
                      <a:pt x="93" y="50"/>
                    </a:lnTo>
                    <a:lnTo>
                      <a:pt x="103" y="46"/>
                    </a:lnTo>
                    <a:lnTo>
                      <a:pt x="103" y="46"/>
                    </a:lnTo>
                    <a:lnTo>
                      <a:pt x="105" y="46"/>
                    </a:lnTo>
                    <a:lnTo>
                      <a:pt x="105" y="44"/>
                    </a:lnTo>
                    <a:lnTo>
                      <a:pt x="101" y="38"/>
                    </a:lnTo>
                    <a:lnTo>
                      <a:pt x="101" y="38"/>
                    </a:lnTo>
                    <a:lnTo>
                      <a:pt x="99" y="36"/>
                    </a:lnTo>
                    <a:lnTo>
                      <a:pt x="95" y="32"/>
                    </a:lnTo>
                    <a:lnTo>
                      <a:pt x="95" y="32"/>
                    </a:lnTo>
                    <a:lnTo>
                      <a:pt x="95" y="30"/>
                    </a:lnTo>
                    <a:lnTo>
                      <a:pt x="97" y="30"/>
                    </a:lnTo>
                    <a:lnTo>
                      <a:pt x="99" y="28"/>
                    </a:lnTo>
                    <a:lnTo>
                      <a:pt x="101" y="26"/>
                    </a:lnTo>
                    <a:lnTo>
                      <a:pt x="101" y="26"/>
                    </a:lnTo>
                    <a:lnTo>
                      <a:pt x="107" y="16"/>
                    </a:lnTo>
                    <a:lnTo>
                      <a:pt x="107" y="16"/>
                    </a:lnTo>
                    <a:lnTo>
                      <a:pt x="109" y="14"/>
                    </a:lnTo>
                    <a:lnTo>
                      <a:pt x="109" y="12"/>
                    </a:lnTo>
                    <a:lnTo>
                      <a:pt x="107" y="8"/>
                    </a:lnTo>
                    <a:lnTo>
                      <a:pt x="107" y="8"/>
                    </a:lnTo>
                    <a:lnTo>
                      <a:pt x="99" y="6"/>
                    </a:lnTo>
                    <a:lnTo>
                      <a:pt x="85" y="4"/>
                    </a:lnTo>
                    <a:lnTo>
                      <a:pt x="85" y="4"/>
                    </a:lnTo>
                    <a:lnTo>
                      <a:pt x="83" y="4"/>
                    </a:lnTo>
                    <a:lnTo>
                      <a:pt x="81" y="6"/>
                    </a:lnTo>
                    <a:lnTo>
                      <a:pt x="72" y="12"/>
                    </a:lnTo>
                    <a:lnTo>
                      <a:pt x="72" y="12"/>
                    </a:lnTo>
                    <a:lnTo>
                      <a:pt x="68" y="16"/>
                    </a:lnTo>
                    <a:lnTo>
                      <a:pt x="68"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9" name="Freeform 468"/>
              <p:cNvSpPr>
                <a:spLocks/>
              </p:cNvSpPr>
              <p:nvPr/>
            </p:nvSpPr>
            <p:spPr bwMode="auto">
              <a:xfrm>
                <a:off x="4195" y="671"/>
                <a:ext cx="107" cy="51"/>
              </a:xfrm>
              <a:custGeom>
                <a:avLst/>
                <a:gdLst/>
                <a:ahLst/>
                <a:cxnLst>
                  <a:cxn ang="0">
                    <a:pos x="10" y="36"/>
                  </a:cxn>
                  <a:cxn ang="0">
                    <a:pos x="18" y="32"/>
                  </a:cxn>
                  <a:cxn ang="0">
                    <a:pos x="23" y="34"/>
                  </a:cxn>
                  <a:cxn ang="0">
                    <a:pos x="25" y="41"/>
                  </a:cxn>
                  <a:cxn ang="0">
                    <a:pos x="25" y="41"/>
                  </a:cxn>
                  <a:cxn ang="0">
                    <a:pos x="21" y="47"/>
                  </a:cxn>
                  <a:cxn ang="0">
                    <a:pos x="25" y="49"/>
                  </a:cxn>
                  <a:cxn ang="0">
                    <a:pos x="31" y="51"/>
                  </a:cxn>
                  <a:cxn ang="0">
                    <a:pos x="43" y="49"/>
                  </a:cxn>
                  <a:cxn ang="0">
                    <a:pos x="47" y="47"/>
                  </a:cxn>
                  <a:cxn ang="0">
                    <a:pos x="57" y="47"/>
                  </a:cxn>
                  <a:cxn ang="0">
                    <a:pos x="63" y="41"/>
                  </a:cxn>
                  <a:cxn ang="0">
                    <a:pos x="65" y="39"/>
                  </a:cxn>
                  <a:cxn ang="0">
                    <a:pos x="79" y="39"/>
                  </a:cxn>
                  <a:cxn ang="0">
                    <a:pos x="95" y="39"/>
                  </a:cxn>
                  <a:cxn ang="0">
                    <a:pos x="97" y="36"/>
                  </a:cxn>
                  <a:cxn ang="0">
                    <a:pos x="93" y="26"/>
                  </a:cxn>
                  <a:cxn ang="0">
                    <a:pos x="93" y="26"/>
                  </a:cxn>
                  <a:cxn ang="0">
                    <a:pos x="103" y="22"/>
                  </a:cxn>
                  <a:cxn ang="0">
                    <a:pos x="107" y="22"/>
                  </a:cxn>
                  <a:cxn ang="0">
                    <a:pos x="101" y="16"/>
                  </a:cxn>
                  <a:cxn ang="0">
                    <a:pos x="99" y="14"/>
                  </a:cxn>
                  <a:cxn ang="0">
                    <a:pos x="91" y="10"/>
                  </a:cxn>
                  <a:cxn ang="0">
                    <a:pos x="79" y="8"/>
                  </a:cxn>
                  <a:cxn ang="0">
                    <a:pos x="69" y="4"/>
                  </a:cxn>
                  <a:cxn ang="0">
                    <a:pos x="55" y="0"/>
                  </a:cxn>
                  <a:cxn ang="0">
                    <a:pos x="51" y="4"/>
                  </a:cxn>
                  <a:cxn ang="0">
                    <a:pos x="43" y="8"/>
                  </a:cxn>
                  <a:cxn ang="0">
                    <a:pos x="37" y="10"/>
                  </a:cxn>
                  <a:cxn ang="0">
                    <a:pos x="33" y="6"/>
                  </a:cxn>
                  <a:cxn ang="0">
                    <a:pos x="31" y="8"/>
                  </a:cxn>
                  <a:cxn ang="0">
                    <a:pos x="23" y="22"/>
                  </a:cxn>
                  <a:cxn ang="0">
                    <a:pos x="16" y="26"/>
                  </a:cxn>
                  <a:cxn ang="0">
                    <a:pos x="8" y="28"/>
                  </a:cxn>
                  <a:cxn ang="0">
                    <a:pos x="0" y="34"/>
                  </a:cxn>
                  <a:cxn ang="0">
                    <a:pos x="0" y="36"/>
                  </a:cxn>
                  <a:cxn ang="0">
                    <a:pos x="10" y="36"/>
                  </a:cxn>
                </a:cxnLst>
                <a:rect l="0" t="0" r="r" b="b"/>
                <a:pathLst>
                  <a:path w="107" h="51">
                    <a:moveTo>
                      <a:pt x="10" y="36"/>
                    </a:moveTo>
                    <a:lnTo>
                      <a:pt x="10" y="36"/>
                    </a:lnTo>
                    <a:lnTo>
                      <a:pt x="18" y="32"/>
                    </a:lnTo>
                    <a:lnTo>
                      <a:pt x="18" y="32"/>
                    </a:lnTo>
                    <a:lnTo>
                      <a:pt x="21" y="34"/>
                    </a:lnTo>
                    <a:lnTo>
                      <a:pt x="23" y="34"/>
                    </a:lnTo>
                    <a:lnTo>
                      <a:pt x="25" y="41"/>
                    </a:lnTo>
                    <a:lnTo>
                      <a:pt x="25" y="41"/>
                    </a:lnTo>
                    <a:lnTo>
                      <a:pt x="25" y="41"/>
                    </a:lnTo>
                    <a:lnTo>
                      <a:pt x="25" y="41"/>
                    </a:lnTo>
                    <a:lnTo>
                      <a:pt x="23" y="43"/>
                    </a:lnTo>
                    <a:lnTo>
                      <a:pt x="21" y="47"/>
                    </a:lnTo>
                    <a:lnTo>
                      <a:pt x="21" y="47"/>
                    </a:lnTo>
                    <a:lnTo>
                      <a:pt x="25" y="49"/>
                    </a:lnTo>
                    <a:lnTo>
                      <a:pt x="31" y="51"/>
                    </a:lnTo>
                    <a:lnTo>
                      <a:pt x="31" y="51"/>
                    </a:lnTo>
                    <a:lnTo>
                      <a:pt x="37" y="51"/>
                    </a:lnTo>
                    <a:lnTo>
                      <a:pt x="43" y="49"/>
                    </a:lnTo>
                    <a:lnTo>
                      <a:pt x="47" y="47"/>
                    </a:lnTo>
                    <a:lnTo>
                      <a:pt x="47" y="47"/>
                    </a:lnTo>
                    <a:lnTo>
                      <a:pt x="57" y="47"/>
                    </a:lnTo>
                    <a:lnTo>
                      <a:pt x="57" y="47"/>
                    </a:lnTo>
                    <a:lnTo>
                      <a:pt x="59" y="45"/>
                    </a:lnTo>
                    <a:lnTo>
                      <a:pt x="63" y="41"/>
                    </a:lnTo>
                    <a:lnTo>
                      <a:pt x="63" y="41"/>
                    </a:lnTo>
                    <a:lnTo>
                      <a:pt x="65" y="39"/>
                    </a:lnTo>
                    <a:lnTo>
                      <a:pt x="69" y="39"/>
                    </a:lnTo>
                    <a:lnTo>
                      <a:pt x="79" y="39"/>
                    </a:lnTo>
                    <a:lnTo>
                      <a:pt x="79" y="39"/>
                    </a:lnTo>
                    <a:lnTo>
                      <a:pt x="95" y="39"/>
                    </a:lnTo>
                    <a:lnTo>
                      <a:pt x="95" y="39"/>
                    </a:lnTo>
                    <a:lnTo>
                      <a:pt x="97" y="36"/>
                    </a:lnTo>
                    <a:lnTo>
                      <a:pt x="97" y="34"/>
                    </a:lnTo>
                    <a:lnTo>
                      <a:pt x="93" y="26"/>
                    </a:lnTo>
                    <a:lnTo>
                      <a:pt x="93" y="26"/>
                    </a:lnTo>
                    <a:lnTo>
                      <a:pt x="93" y="26"/>
                    </a:lnTo>
                    <a:lnTo>
                      <a:pt x="95" y="24"/>
                    </a:lnTo>
                    <a:lnTo>
                      <a:pt x="103" y="22"/>
                    </a:lnTo>
                    <a:lnTo>
                      <a:pt x="103" y="22"/>
                    </a:lnTo>
                    <a:lnTo>
                      <a:pt x="107" y="22"/>
                    </a:lnTo>
                    <a:lnTo>
                      <a:pt x="107" y="20"/>
                    </a:lnTo>
                    <a:lnTo>
                      <a:pt x="101" y="16"/>
                    </a:lnTo>
                    <a:lnTo>
                      <a:pt x="101" y="16"/>
                    </a:lnTo>
                    <a:lnTo>
                      <a:pt x="99" y="14"/>
                    </a:lnTo>
                    <a:lnTo>
                      <a:pt x="95" y="12"/>
                    </a:lnTo>
                    <a:lnTo>
                      <a:pt x="91" y="10"/>
                    </a:lnTo>
                    <a:lnTo>
                      <a:pt x="91" y="10"/>
                    </a:lnTo>
                    <a:lnTo>
                      <a:pt x="79" y="8"/>
                    </a:lnTo>
                    <a:lnTo>
                      <a:pt x="69" y="4"/>
                    </a:lnTo>
                    <a:lnTo>
                      <a:pt x="69" y="4"/>
                    </a:lnTo>
                    <a:lnTo>
                      <a:pt x="61" y="2"/>
                    </a:lnTo>
                    <a:lnTo>
                      <a:pt x="55" y="0"/>
                    </a:lnTo>
                    <a:lnTo>
                      <a:pt x="55" y="0"/>
                    </a:lnTo>
                    <a:lnTo>
                      <a:pt x="51" y="4"/>
                    </a:lnTo>
                    <a:lnTo>
                      <a:pt x="47" y="6"/>
                    </a:lnTo>
                    <a:lnTo>
                      <a:pt x="43" y="8"/>
                    </a:lnTo>
                    <a:lnTo>
                      <a:pt x="43" y="8"/>
                    </a:lnTo>
                    <a:lnTo>
                      <a:pt x="37" y="10"/>
                    </a:lnTo>
                    <a:lnTo>
                      <a:pt x="35" y="10"/>
                    </a:lnTo>
                    <a:lnTo>
                      <a:pt x="33" y="6"/>
                    </a:lnTo>
                    <a:lnTo>
                      <a:pt x="33" y="6"/>
                    </a:lnTo>
                    <a:lnTo>
                      <a:pt x="31" y="8"/>
                    </a:lnTo>
                    <a:lnTo>
                      <a:pt x="29" y="10"/>
                    </a:lnTo>
                    <a:lnTo>
                      <a:pt x="23" y="22"/>
                    </a:lnTo>
                    <a:lnTo>
                      <a:pt x="23" y="22"/>
                    </a:lnTo>
                    <a:lnTo>
                      <a:pt x="16" y="26"/>
                    </a:lnTo>
                    <a:lnTo>
                      <a:pt x="8" y="28"/>
                    </a:lnTo>
                    <a:lnTo>
                      <a:pt x="8" y="28"/>
                    </a:lnTo>
                    <a:lnTo>
                      <a:pt x="2" y="30"/>
                    </a:lnTo>
                    <a:lnTo>
                      <a:pt x="0" y="34"/>
                    </a:lnTo>
                    <a:lnTo>
                      <a:pt x="0" y="34"/>
                    </a:lnTo>
                    <a:lnTo>
                      <a:pt x="0" y="36"/>
                    </a:lnTo>
                    <a:lnTo>
                      <a:pt x="2" y="36"/>
                    </a:lnTo>
                    <a:lnTo>
                      <a:pt x="10" y="36"/>
                    </a:lnTo>
                    <a:lnTo>
                      <a:pt x="10"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0" name="Freeform 469"/>
              <p:cNvSpPr>
                <a:spLocks/>
              </p:cNvSpPr>
              <p:nvPr/>
            </p:nvSpPr>
            <p:spPr bwMode="auto">
              <a:xfrm>
                <a:off x="4185" y="718"/>
                <a:ext cx="37" cy="20"/>
              </a:xfrm>
              <a:custGeom>
                <a:avLst/>
                <a:gdLst/>
                <a:ahLst/>
                <a:cxnLst>
                  <a:cxn ang="0">
                    <a:pos x="4" y="12"/>
                  </a:cxn>
                  <a:cxn ang="0">
                    <a:pos x="4" y="12"/>
                  </a:cxn>
                  <a:cxn ang="0">
                    <a:pos x="14" y="14"/>
                  </a:cxn>
                  <a:cxn ang="0">
                    <a:pos x="14" y="14"/>
                  </a:cxn>
                  <a:cxn ang="0">
                    <a:pos x="18" y="14"/>
                  </a:cxn>
                  <a:cxn ang="0">
                    <a:pos x="20" y="14"/>
                  </a:cxn>
                  <a:cxn ang="0">
                    <a:pos x="22" y="14"/>
                  </a:cxn>
                  <a:cxn ang="0">
                    <a:pos x="22" y="14"/>
                  </a:cxn>
                  <a:cxn ang="0">
                    <a:pos x="24" y="20"/>
                  </a:cxn>
                  <a:cxn ang="0">
                    <a:pos x="24" y="20"/>
                  </a:cxn>
                  <a:cxn ang="0">
                    <a:pos x="28" y="20"/>
                  </a:cxn>
                  <a:cxn ang="0">
                    <a:pos x="28" y="20"/>
                  </a:cxn>
                  <a:cxn ang="0">
                    <a:pos x="35" y="14"/>
                  </a:cxn>
                  <a:cxn ang="0">
                    <a:pos x="37" y="12"/>
                  </a:cxn>
                  <a:cxn ang="0">
                    <a:pos x="37" y="10"/>
                  </a:cxn>
                  <a:cxn ang="0">
                    <a:pos x="37" y="10"/>
                  </a:cxn>
                  <a:cxn ang="0">
                    <a:pos x="33" y="8"/>
                  </a:cxn>
                  <a:cxn ang="0">
                    <a:pos x="28" y="8"/>
                  </a:cxn>
                  <a:cxn ang="0">
                    <a:pos x="28" y="8"/>
                  </a:cxn>
                  <a:cxn ang="0">
                    <a:pos x="26" y="8"/>
                  </a:cxn>
                  <a:cxn ang="0">
                    <a:pos x="24" y="6"/>
                  </a:cxn>
                  <a:cxn ang="0">
                    <a:pos x="24" y="6"/>
                  </a:cxn>
                  <a:cxn ang="0">
                    <a:pos x="22" y="4"/>
                  </a:cxn>
                  <a:cxn ang="0">
                    <a:pos x="22" y="4"/>
                  </a:cxn>
                  <a:cxn ang="0">
                    <a:pos x="16" y="0"/>
                  </a:cxn>
                  <a:cxn ang="0">
                    <a:pos x="16" y="0"/>
                  </a:cxn>
                  <a:cxn ang="0">
                    <a:pos x="6" y="2"/>
                  </a:cxn>
                  <a:cxn ang="0">
                    <a:pos x="2" y="4"/>
                  </a:cxn>
                  <a:cxn ang="0">
                    <a:pos x="0" y="4"/>
                  </a:cxn>
                  <a:cxn ang="0">
                    <a:pos x="0" y="4"/>
                  </a:cxn>
                  <a:cxn ang="0">
                    <a:pos x="0" y="10"/>
                  </a:cxn>
                  <a:cxn ang="0">
                    <a:pos x="2" y="12"/>
                  </a:cxn>
                  <a:cxn ang="0">
                    <a:pos x="4" y="12"/>
                  </a:cxn>
                  <a:cxn ang="0">
                    <a:pos x="4" y="12"/>
                  </a:cxn>
                </a:cxnLst>
                <a:rect l="0" t="0" r="r" b="b"/>
                <a:pathLst>
                  <a:path w="37" h="20">
                    <a:moveTo>
                      <a:pt x="4" y="12"/>
                    </a:moveTo>
                    <a:lnTo>
                      <a:pt x="4" y="12"/>
                    </a:lnTo>
                    <a:lnTo>
                      <a:pt x="14" y="14"/>
                    </a:lnTo>
                    <a:lnTo>
                      <a:pt x="14" y="14"/>
                    </a:lnTo>
                    <a:lnTo>
                      <a:pt x="18" y="14"/>
                    </a:lnTo>
                    <a:lnTo>
                      <a:pt x="20" y="14"/>
                    </a:lnTo>
                    <a:lnTo>
                      <a:pt x="22" y="14"/>
                    </a:lnTo>
                    <a:lnTo>
                      <a:pt x="22" y="14"/>
                    </a:lnTo>
                    <a:lnTo>
                      <a:pt x="24" y="20"/>
                    </a:lnTo>
                    <a:lnTo>
                      <a:pt x="24" y="20"/>
                    </a:lnTo>
                    <a:lnTo>
                      <a:pt x="28" y="20"/>
                    </a:lnTo>
                    <a:lnTo>
                      <a:pt x="28" y="20"/>
                    </a:lnTo>
                    <a:lnTo>
                      <a:pt x="35" y="14"/>
                    </a:lnTo>
                    <a:lnTo>
                      <a:pt x="37" y="12"/>
                    </a:lnTo>
                    <a:lnTo>
                      <a:pt x="37" y="10"/>
                    </a:lnTo>
                    <a:lnTo>
                      <a:pt x="37" y="10"/>
                    </a:lnTo>
                    <a:lnTo>
                      <a:pt x="33" y="8"/>
                    </a:lnTo>
                    <a:lnTo>
                      <a:pt x="28" y="8"/>
                    </a:lnTo>
                    <a:lnTo>
                      <a:pt x="28" y="8"/>
                    </a:lnTo>
                    <a:lnTo>
                      <a:pt x="26" y="8"/>
                    </a:lnTo>
                    <a:lnTo>
                      <a:pt x="24" y="6"/>
                    </a:lnTo>
                    <a:lnTo>
                      <a:pt x="24" y="6"/>
                    </a:lnTo>
                    <a:lnTo>
                      <a:pt x="22" y="4"/>
                    </a:lnTo>
                    <a:lnTo>
                      <a:pt x="22" y="4"/>
                    </a:lnTo>
                    <a:lnTo>
                      <a:pt x="16" y="0"/>
                    </a:lnTo>
                    <a:lnTo>
                      <a:pt x="16" y="0"/>
                    </a:lnTo>
                    <a:lnTo>
                      <a:pt x="6" y="2"/>
                    </a:lnTo>
                    <a:lnTo>
                      <a:pt x="2" y="4"/>
                    </a:lnTo>
                    <a:lnTo>
                      <a:pt x="0" y="4"/>
                    </a:lnTo>
                    <a:lnTo>
                      <a:pt x="0" y="4"/>
                    </a:lnTo>
                    <a:lnTo>
                      <a:pt x="0" y="10"/>
                    </a:lnTo>
                    <a:lnTo>
                      <a:pt x="2" y="12"/>
                    </a:lnTo>
                    <a:lnTo>
                      <a:pt x="4" y="12"/>
                    </a:lnTo>
                    <a:lnTo>
                      <a:pt x="4"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1" name="Freeform 470"/>
              <p:cNvSpPr>
                <a:spLocks/>
              </p:cNvSpPr>
              <p:nvPr/>
            </p:nvSpPr>
            <p:spPr bwMode="auto">
              <a:xfrm>
                <a:off x="2717" y="1811"/>
                <a:ext cx="25" cy="43"/>
              </a:xfrm>
              <a:custGeom>
                <a:avLst/>
                <a:gdLst/>
                <a:ahLst/>
                <a:cxnLst>
                  <a:cxn ang="0">
                    <a:pos x="0" y="14"/>
                  </a:cxn>
                  <a:cxn ang="0">
                    <a:pos x="0" y="14"/>
                  </a:cxn>
                  <a:cxn ang="0">
                    <a:pos x="0" y="22"/>
                  </a:cxn>
                  <a:cxn ang="0">
                    <a:pos x="0" y="26"/>
                  </a:cxn>
                  <a:cxn ang="0">
                    <a:pos x="0" y="26"/>
                  </a:cxn>
                  <a:cxn ang="0">
                    <a:pos x="2" y="31"/>
                  </a:cxn>
                  <a:cxn ang="0">
                    <a:pos x="2" y="37"/>
                  </a:cxn>
                  <a:cxn ang="0">
                    <a:pos x="2" y="37"/>
                  </a:cxn>
                  <a:cxn ang="0">
                    <a:pos x="2" y="41"/>
                  </a:cxn>
                  <a:cxn ang="0">
                    <a:pos x="2" y="43"/>
                  </a:cxn>
                  <a:cxn ang="0">
                    <a:pos x="2" y="43"/>
                  </a:cxn>
                  <a:cxn ang="0">
                    <a:pos x="7" y="43"/>
                  </a:cxn>
                  <a:cxn ang="0">
                    <a:pos x="11" y="43"/>
                  </a:cxn>
                  <a:cxn ang="0">
                    <a:pos x="11" y="43"/>
                  </a:cxn>
                  <a:cxn ang="0">
                    <a:pos x="13" y="43"/>
                  </a:cxn>
                  <a:cxn ang="0">
                    <a:pos x="15" y="39"/>
                  </a:cxn>
                  <a:cxn ang="0">
                    <a:pos x="15" y="39"/>
                  </a:cxn>
                  <a:cxn ang="0">
                    <a:pos x="17" y="37"/>
                  </a:cxn>
                  <a:cxn ang="0">
                    <a:pos x="21" y="35"/>
                  </a:cxn>
                  <a:cxn ang="0">
                    <a:pos x="21" y="35"/>
                  </a:cxn>
                  <a:cxn ang="0">
                    <a:pos x="23" y="35"/>
                  </a:cxn>
                  <a:cxn ang="0">
                    <a:pos x="23" y="33"/>
                  </a:cxn>
                  <a:cxn ang="0">
                    <a:pos x="23" y="33"/>
                  </a:cxn>
                  <a:cxn ang="0">
                    <a:pos x="25" y="24"/>
                  </a:cxn>
                  <a:cxn ang="0">
                    <a:pos x="25" y="24"/>
                  </a:cxn>
                  <a:cxn ang="0">
                    <a:pos x="25" y="18"/>
                  </a:cxn>
                  <a:cxn ang="0">
                    <a:pos x="25" y="12"/>
                  </a:cxn>
                  <a:cxn ang="0">
                    <a:pos x="25" y="12"/>
                  </a:cxn>
                  <a:cxn ang="0">
                    <a:pos x="23" y="8"/>
                  </a:cxn>
                  <a:cxn ang="0">
                    <a:pos x="23" y="2"/>
                  </a:cxn>
                  <a:cxn ang="0">
                    <a:pos x="23" y="2"/>
                  </a:cxn>
                  <a:cxn ang="0">
                    <a:pos x="17" y="0"/>
                  </a:cxn>
                  <a:cxn ang="0">
                    <a:pos x="17" y="0"/>
                  </a:cxn>
                  <a:cxn ang="0">
                    <a:pos x="11" y="2"/>
                  </a:cxn>
                  <a:cxn ang="0">
                    <a:pos x="11" y="2"/>
                  </a:cxn>
                  <a:cxn ang="0">
                    <a:pos x="7" y="6"/>
                  </a:cxn>
                  <a:cxn ang="0">
                    <a:pos x="2" y="8"/>
                  </a:cxn>
                  <a:cxn ang="0">
                    <a:pos x="2" y="8"/>
                  </a:cxn>
                  <a:cxn ang="0">
                    <a:pos x="0" y="8"/>
                  </a:cxn>
                  <a:cxn ang="0">
                    <a:pos x="0" y="14"/>
                  </a:cxn>
                  <a:cxn ang="0">
                    <a:pos x="0" y="14"/>
                  </a:cxn>
                </a:cxnLst>
                <a:rect l="0" t="0" r="r" b="b"/>
                <a:pathLst>
                  <a:path w="25" h="43">
                    <a:moveTo>
                      <a:pt x="0" y="14"/>
                    </a:moveTo>
                    <a:lnTo>
                      <a:pt x="0" y="14"/>
                    </a:lnTo>
                    <a:lnTo>
                      <a:pt x="0" y="22"/>
                    </a:lnTo>
                    <a:lnTo>
                      <a:pt x="0" y="26"/>
                    </a:lnTo>
                    <a:lnTo>
                      <a:pt x="0" y="26"/>
                    </a:lnTo>
                    <a:lnTo>
                      <a:pt x="2" y="31"/>
                    </a:lnTo>
                    <a:lnTo>
                      <a:pt x="2" y="37"/>
                    </a:lnTo>
                    <a:lnTo>
                      <a:pt x="2" y="37"/>
                    </a:lnTo>
                    <a:lnTo>
                      <a:pt x="2" y="41"/>
                    </a:lnTo>
                    <a:lnTo>
                      <a:pt x="2" y="43"/>
                    </a:lnTo>
                    <a:lnTo>
                      <a:pt x="2" y="43"/>
                    </a:lnTo>
                    <a:lnTo>
                      <a:pt x="7" y="43"/>
                    </a:lnTo>
                    <a:lnTo>
                      <a:pt x="11" y="43"/>
                    </a:lnTo>
                    <a:lnTo>
                      <a:pt x="11" y="43"/>
                    </a:lnTo>
                    <a:lnTo>
                      <a:pt x="13" y="43"/>
                    </a:lnTo>
                    <a:lnTo>
                      <a:pt x="15" y="39"/>
                    </a:lnTo>
                    <a:lnTo>
                      <a:pt x="15" y="39"/>
                    </a:lnTo>
                    <a:lnTo>
                      <a:pt x="17" y="37"/>
                    </a:lnTo>
                    <a:lnTo>
                      <a:pt x="21" y="35"/>
                    </a:lnTo>
                    <a:lnTo>
                      <a:pt x="21" y="35"/>
                    </a:lnTo>
                    <a:lnTo>
                      <a:pt x="23" y="35"/>
                    </a:lnTo>
                    <a:lnTo>
                      <a:pt x="23" y="33"/>
                    </a:lnTo>
                    <a:lnTo>
                      <a:pt x="23" y="33"/>
                    </a:lnTo>
                    <a:lnTo>
                      <a:pt x="25" y="24"/>
                    </a:lnTo>
                    <a:lnTo>
                      <a:pt x="25" y="24"/>
                    </a:lnTo>
                    <a:lnTo>
                      <a:pt x="25" y="18"/>
                    </a:lnTo>
                    <a:lnTo>
                      <a:pt x="25" y="12"/>
                    </a:lnTo>
                    <a:lnTo>
                      <a:pt x="25" y="12"/>
                    </a:lnTo>
                    <a:lnTo>
                      <a:pt x="23" y="8"/>
                    </a:lnTo>
                    <a:lnTo>
                      <a:pt x="23" y="2"/>
                    </a:lnTo>
                    <a:lnTo>
                      <a:pt x="23" y="2"/>
                    </a:lnTo>
                    <a:lnTo>
                      <a:pt x="17" y="0"/>
                    </a:lnTo>
                    <a:lnTo>
                      <a:pt x="17" y="0"/>
                    </a:lnTo>
                    <a:lnTo>
                      <a:pt x="11" y="2"/>
                    </a:lnTo>
                    <a:lnTo>
                      <a:pt x="11" y="2"/>
                    </a:lnTo>
                    <a:lnTo>
                      <a:pt x="7" y="6"/>
                    </a:lnTo>
                    <a:lnTo>
                      <a:pt x="2" y="8"/>
                    </a:lnTo>
                    <a:lnTo>
                      <a:pt x="2" y="8"/>
                    </a:lnTo>
                    <a:lnTo>
                      <a:pt x="0" y="8"/>
                    </a:lnTo>
                    <a:lnTo>
                      <a:pt x="0" y="14"/>
                    </a:lnTo>
                    <a:lnTo>
                      <a:pt x="0"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2" name="Freeform 471"/>
              <p:cNvSpPr>
                <a:spLocks/>
              </p:cNvSpPr>
              <p:nvPr/>
            </p:nvSpPr>
            <p:spPr bwMode="auto">
              <a:xfrm>
                <a:off x="2724" y="1771"/>
                <a:ext cx="18" cy="32"/>
              </a:xfrm>
              <a:custGeom>
                <a:avLst/>
                <a:gdLst/>
                <a:ahLst/>
                <a:cxnLst>
                  <a:cxn ang="0">
                    <a:pos x="4" y="6"/>
                  </a:cxn>
                  <a:cxn ang="0">
                    <a:pos x="4" y="6"/>
                  </a:cxn>
                  <a:cxn ang="0">
                    <a:pos x="2" y="14"/>
                  </a:cxn>
                  <a:cxn ang="0">
                    <a:pos x="0" y="22"/>
                  </a:cxn>
                  <a:cxn ang="0">
                    <a:pos x="0" y="28"/>
                  </a:cxn>
                  <a:cxn ang="0">
                    <a:pos x="0" y="28"/>
                  </a:cxn>
                  <a:cxn ang="0">
                    <a:pos x="6" y="32"/>
                  </a:cxn>
                  <a:cxn ang="0">
                    <a:pos x="6" y="32"/>
                  </a:cxn>
                  <a:cxn ang="0">
                    <a:pos x="14" y="26"/>
                  </a:cxn>
                  <a:cxn ang="0">
                    <a:pos x="14" y="26"/>
                  </a:cxn>
                  <a:cxn ang="0">
                    <a:pos x="16" y="24"/>
                  </a:cxn>
                  <a:cxn ang="0">
                    <a:pos x="18" y="20"/>
                  </a:cxn>
                  <a:cxn ang="0">
                    <a:pos x="18" y="20"/>
                  </a:cxn>
                  <a:cxn ang="0">
                    <a:pos x="16" y="16"/>
                  </a:cxn>
                  <a:cxn ang="0">
                    <a:pos x="16" y="14"/>
                  </a:cxn>
                  <a:cxn ang="0">
                    <a:pos x="16" y="14"/>
                  </a:cxn>
                  <a:cxn ang="0">
                    <a:pos x="14" y="8"/>
                  </a:cxn>
                  <a:cxn ang="0">
                    <a:pos x="14" y="8"/>
                  </a:cxn>
                  <a:cxn ang="0">
                    <a:pos x="14" y="6"/>
                  </a:cxn>
                  <a:cxn ang="0">
                    <a:pos x="14" y="2"/>
                  </a:cxn>
                  <a:cxn ang="0">
                    <a:pos x="14" y="2"/>
                  </a:cxn>
                  <a:cxn ang="0">
                    <a:pos x="14" y="0"/>
                  </a:cxn>
                  <a:cxn ang="0">
                    <a:pos x="12" y="0"/>
                  </a:cxn>
                  <a:cxn ang="0">
                    <a:pos x="4" y="6"/>
                  </a:cxn>
                  <a:cxn ang="0">
                    <a:pos x="4" y="6"/>
                  </a:cxn>
                </a:cxnLst>
                <a:rect l="0" t="0" r="r" b="b"/>
                <a:pathLst>
                  <a:path w="18" h="32">
                    <a:moveTo>
                      <a:pt x="4" y="6"/>
                    </a:moveTo>
                    <a:lnTo>
                      <a:pt x="4" y="6"/>
                    </a:lnTo>
                    <a:lnTo>
                      <a:pt x="2" y="14"/>
                    </a:lnTo>
                    <a:lnTo>
                      <a:pt x="0" y="22"/>
                    </a:lnTo>
                    <a:lnTo>
                      <a:pt x="0" y="28"/>
                    </a:lnTo>
                    <a:lnTo>
                      <a:pt x="0" y="28"/>
                    </a:lnTo>
                    <a:lnTo>
                      <a:pt x="6" y="32"/>
                    </a:lnTo>
                    <a:lnTo>
                      <a:pt x="6" y="32"/>
                    </a:lnTo>
                    <a:lnTo>
                      <a:pt x="14" y="26"/>
                    </a:lnTo>
                    <a:lnTo>
                      <a:pt x="14" y="26"/>
                    </a:lnTo>
                    <a:lnTo>
                      <a:pt x="16" y="24"/>
                    </a:lnTo>
                    <a:lnTo>
                      <a:pt x="18" y="20"/>
                    </a:lnTo>
                    <a:lnTo>
                      <a:pt x="18" y="20"/>
                    </a:lnTo>
                    <a:lnTo>
                      <a:pt x="16" y="16"/>
                    </a:lnTo>
                    <a:lnTo>
                      <a:pt x="16" y="14"/>
                    </a:lnTo>
                    <a:lnTo>
                      <a:pt x="16" y="14"/>
                    </a:lnTo>
                    <a:lnTo>
                      <a:pt x="14" y="8"/>
                    </a:lnTo>
                    <a:lnTo>
                      <a:pt x="14" y="8"/>
                    </a:lnTo>
                    <a:lnTo>
                      <a:pt x="14" y="6"/>
                    </a:lnTo>
                    <a:lnTo>
                      <a:pt x="14" y="2"/>
                    </a:lnTo>
                    <a:lnTo>
                      <a:pt x="14" y="2"/>
                    </a:lnTo>
                    <a:lnTo>
                      <a:pt x="14" y="0"/>
                    </a:lnTo>
                    <a:lnTo>
                      <a:pt x="12" y="0"/>
                    </a:lnTo>
                    <a:lnTo>
                      <a:pt x="4" y="6"/>
                    </a:lnTo>
                    <a:lnTo>
                      <a:pt x="4"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3" name="Freeform 472"/>
              <p:cNvSpPr>
                <a:spLocks/>
              </p:cNvSpPr>
              <p:nvPr/>
            </p:nvSpPr>
            <p:spPr bwMode="auto">
              <a:xfrm>
                <a:off x="2790" y="1872"/>
                <a:ext cx="55" cy="28"/>
              </a:xfrm>
              <a:custGeom>
                <a:avLst/>
                <a:gdLst/>
                <a:ahLst/>
                <a:cxnLst>
                  <a:cxn ang="0">
                    <a:pos x="55" y="2"/>
                  </a:cxn>
                  <a:cxn ang="0">
                    <a:pos x="55" y="2"/>
                  </a:cxn>
                  <a:cxn ang="0">
                    <a:pos x="55" y="0"/>
                  </a:cxn>
                  <a:cxn ang="0">
                    <a:pos x="53" y="0"/>
                  </a:cxn>
                  <a:cxn ang="0">
                    <a:pos x="47" y="0"/>
                  </a:cxn>
                  <a:cxn ang="0">
                    <a:pos x="47" y="0"/>
                  </a:cxn>
                  <a:cxn ang="0">
                    <a:pos x="41" y="2"/>
                  </a:cxn>
                  <a:cxn ang="0">
                    <a:pos x="41" y="2"/>
                  </a:cxn>
                  <a:cxn ang="0">
                    <a:pos x="33" y="2"/>
                  </a:cxn>
                  <a:cxn ang="0">
                    <a:pos x="33" y="2"/>
                  </a:cxn>
                  <a:cxn ang="0">
                    <a:pos x="25" y="2"/>
                  </a:cxn>
                  <a:cxn ang="0">
                    <a:pos x="25" y="2"/>
                  </a:cxn>
                  <a:cxn ang="0">
                    <a:pos x="14" y="2"/>
                  </a:cxn>
                  <a:cxn ang="0">
                    <a:pos x="14" y="2"/>
                  </a:cxn>
                  <a:cxn ang="0">
                    <a:pos x="8" y="2"/>
                  </a:cxn>
                  <a:cxn ang="0">
                    <a:pos x="0" y="6"/>
                  </a:cxn>
                  <a:cxn ang="0">
                    <a:pos x="0" y="6"/>
                  </a:cxn>
                  <a:cxn ang="0">
                    <a:pos x="2" y="6"/>
                  </a:cxn>
                  <a:cxn ang="0">
                    <a:pos x="8" y="10"/>
                  </a:cxn>
                  <a:cxn ang="0">
                    <a:pos x="8" y="10"/>
                  </a:cxn>
                  <a:cxn ang="0">
                    <a:pos x="18" y="16"/>
                  </a:cxn>
                  <a:cxn ang="0">
                    <a:pos x="18" y="16"/>
                  </a:cxn>
                  <a:cxn ang="0">
                    <a:pos x="25" y="16"/>
                  </a:cxn>
                  <a:cxn ang="0">
                    <a:pos x="25" y="16"/>
                  </a:cxn>
                  <a:cxn ang="0">
                    <a:pos x="27" y="18"/>
                  </a:cxn>
                  <a:cxn ang="0">
                    <a:pos x="29" y="18"/>
                  </a:cxn>
                  <a:cxn ang="0">
                    <a:pos x="29" y="18"/>
                  </a:cxn>
                  <a:cxn ang="0">
                    <a:pos x="37" y="26"/>
                  </a:cxn>
                  <a:cxn ang="0">
                    <a:pos x="37" y="26"/>
                  </a:cxn>
                  <a:cxn ang="0">
                    <a:pos x="41" y="28"/>
                  </a:cxn>
                  <a:cxn ang="0">
                    <a:pos x="45" y="26"/>
                  </a:cxn>
                  <a:cxn ang="0">
                    <a:pos x="45" y="26"/>
                  </a:cxn>
                  <a:cxn ang="0">
                    <a:pos x="47" y="24"/>
                  </a:cxn>
                  <a:cxn ang="0">
                    <a:pos x="47" y="16"/>
                  </a:cxn>
                  <a:cxn ang="0">
                    <a:pos x="47" y="16"/>
                  </a:cxn>
                  <a:cxn ang="0">
                    <a:pos x="47" y="12"/>
                  </a:cxn>
                  <a:cxn ang="0">
                    <a:pos x="47" y="8"/>
                  </a:cxn>
                  <a:cxn ang="0">
                    <a:pos x="47" y="8"/>
                  </a:cxn>
                  <a:cxn ang="0">
                    <a:pos x="49" y="6"/>
                  </a:cxn>
                  <a:cxn ang="0">
                    <a:pos x="55" y="2"/>
                  </a:cxn>
                  <a:cxn ang="0">
                    <a:pos x="55" y="2"/>
                  </a:cxn>
                </a:cxnLst>
                <a:rect l="0" t="0" r="r" b="b"/>
                <a:pathLst>
                  <a:path w="55" h="28">
                    <a:moveTo>
                      <a:pt x="55" y="2"/>
                    </a:moveTo>
                    <a:lnTo>
                      <a:pt x="55" y="2"/>
                    </a:lnTo>
                    <a:lnTo>
                      <a:pt x="55" y="0"/>
                    </a:lnTo>
                    <a:lnTo>
                      <a:pt x="53" y="0"/>
                    </a:lnTo>
                    <a:lnTo>
                      <a:pt x="47" y="0"/>
                    </a:lnTo>
                    <a:lnTo>
                      <a:pt x="47" y="0"/>
                    </a:lnTo>
                    <a:lnTo>
                      <a:pt x="41" y="2"/>
                    </a:lnTo>
                    <a:lnTo>
                      <a:pt x="41" y="2"/>
                    </a:lnTo>
                    <a:lnTo>
                      <a:pt x="33" y="2"/>
                    </a:lnTo>
                    <a:lnTo>
                      <a:pt x="33" y="2"/>
                    </a:lnTo>
                    <a:lnTo>
                      <a:pt x="25" y="2"/>
                    </a:lnTo>
                    <a:lnTo>
                      <a:pt x="25" y="2"/>
                    </a:lnTo>
                    <a:lnTo>
                      <a:pt x="14" y="2"/>
                    </a:lnTo>
                    <a:lnTo>
                      <a:pt x="14" y="2"/>
                    </a:lnTo>
                    <a:lnTo>
                      <a:pt x="8" y="2"/>
                    </a:lnTo>
                    <a:lnTo>
                      <a:pt x="0" y="6"/>
                    </a:lnTo>
                    <a:lnTo>
                      <a:pt x="0" y="6"/>
                    </a:lnTo>
                    <a:lnTo>
                      <a:pt x="2" y="6"/>
                    </a:lnTo>
                    <a:lnTo>
                      <a:pt x="8" y="10"/>
                    </a:lnTo>
                    <a:lnTo>
                      <a:pt x="8" y="10"/>
                    </a:lnTo>
                    <a:lnTo>
                      <a:pt x="18" y="16"/>
                    </a:lnTo>
                    <a:lnTo>
                      <a:pt x="18" y="16"/>
                    </a:lnTo>
                    <a:lnTo>
                      <a:pt x="25" y="16"/>
                    </a:lnTo>
                    <a:lnTo>
                      <a:pt x="25" y="16"/>
                    </a:lnTo>
                    <a:lnTo>
                      <a:pt x="27" y="18"/>
                    </a:lnTo>
                    <a:lnTo>
                      <a:pt x="29" y="18"/>
                    </a:lnTo>
                    <a:lnTo>
                      <a:pt x="29" y="18"/>
                    </a:lnTo>
                    <a:lnTo>
                      <a:pt x="37" y="26"/>
                    </a:lnTo>
                    <a:lnTo>
                      <a:pt x="37" y="26"/>
                    </a:lnTo>
                    <a:lnTo>
                      <a:pt x="41" y="28"/>
                    </a:lnTo>
                    <a:lnTo>
                      <a:pt x="45" y="26"/>
                    </a:lnTo>
                    <a:lnTo>
                      <a:pt x="45" y="26"/>
                    </a:lnTo>
                    <a:lnTo>
                      <a:pt x="47" y="24"/>
                    </a:lnTo>
                    <a:lnTo>
                      <a:pt x="47" y="16"/>
                    </a:lnTo>
                    <a:lnTo>
                      <a:pt x="47" y="16"/>
                    </a:lnTo>
                    <a:lnTo>
                      <a:pt x="47" y="12"/>
                    </a:lnTo>
                    <a:lnTo>
                      <a:pt x="47" y="8"/>
                    </a:lnTo>
                    <a:lnTo>
                      <a:pt x="47" y="8"/>
                    </a:lnTo>
                    <a:lnTo>
                      <a:pt x="49" y="6"/>
                    </a:lnTo>
                    <a:lnTo>
                      <a:pt x="55" y="2"/>
                    </a:lnTo>
                    <a:lnTo>
                      <a:pt x="55"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4" name="Freeform 473"/>
              <p:cNvSpPr>
                <a:spLocks/>
              </p:cNvSpPr>
              <p:nvPr/>
            </p:nvSpPr>
            <p:spPr bwMode="auto">
              <a:xfrm>
                <a:off x="2986" y="1924"/>
                <a:ext cx="51" cy="15"/>
              </a:xfrm>
              <a:custGeom>
                <a:avLst/>
                <a:gdLst/>
                <a:ahLst/>
                <a:cxnLst>
                  <a:cxn ang="0">
                    <a:pos x="12" y="8"/>
                  </a:cxn>
                  <a:cxn ang="0">
                    <a:pos x="12" y="8"/>
                  </a:cxn>
                  <a:cxn ang="0">
                    <a:pos x="19" y="8"/>
                  </a:cxn>
                  <a:cxn ang="0">
                    <a:pos x="21" y="8"/>
                  </a:cxn>
                  <a:cxn ang="0">
                    <a:pos x="21" y="8"/>
                  </a:cxn>
                  <a:cxn ang="0">
                    <a:pos x="27" y="13"/>
                  </a:cxn>
                  <a:cxn ang="0">
                    <a:pos x="27" y="13"/>
                  </a:cxn>
                  <a:cxn ang="0">
                    <a:pos x="33" y="15"/>
                  </a:cxn>
                  <a:cxn ang="0">
                    <a:pos x="33" y="15"/>
                  </a:cxn>
                  <a:cxn ang="0">
                    <a:pos x="39" y="15"/>
                  </a:cxn>
                  <a:cxn ang="0">
                    <a:pos x="43" y="15"/>
                  </a:cxn>
                  <a:cxn ang="0">
                    <a:pos x="43" y="15"/>
                  </a:cxn>
                  <a:cxn ang="0">
                    <a:pos x="51" y="10"/>
                  </a:cxn>
                  <a:cxn ang="0">
                    <a:pos x="51" y="10"/>
                  </a:cxn>
                  <a:cxn ang="0">
                    <a:pos x="51" y="10"/>
                  </a:cxn>
                  <a:cxn ang="0">
                    <a:pos x="51" y="8"/>
                  </a:cxn>
                  <a:cxn ang="0">
                    <a:pos x="51" y="6"/>
                  </a:cxn>
                  <a:cxn ang="0">
                    <a:pos x="51" y="6"/>
                  </a:cxn>
                  <a:cxn ang="0">
                    <a:pos x="49" y="4"/>
                  </a:cxn>
                  <a:cxn ang="0">
                    <a:pos x="45" y="6"/>
                  </a:cxn>
                  <a:cxn ang="0">
                    <a:pos x="45" y="6"/>
                  </a:cxn>
                  <a:cxn ang="0">
                    <a:pos x="35" y="6"/>
                  </a:cxn>
                  <a:cxn ang="0">
                    <a:pos x="35" y="6"/>
                  </a:cxn>
                  <a:cxn ang="0">
                    <a:pos x="27" y="4"/>
                  </a:cxn>
                  <a:cxn ang="0">
                    <a:pos x="27" y="4"/>
                  </a:cxn>
                  <a:cxn ang="0">
                    <a:pos x="25" y="4"/>
                  </a:cxn>
                  <a:cxn ang="0">
                    <a:pos x="21" y="2"/>
                  </a:cxn>
                  <a:cxn ang="0">
                    <a:pos x="21" y="2"/>
                  </a:cxn>
                  <a:cxn ang="0">
                    <a:pos x="12" y="0"/>
                  </a:cxn>
                  <a:cxn ang="0">
                    <a:pos x="12" y="0"/>
                  </a:cxn>
                  <a:cxn ang="0">
                    <a:pos x="4" y="0"/>
                  </a:cxn>
                  <a:cxn ang="0">
                    <a:pos x="4" y="0"/>
                  </a:cxn>
                  <a:cxn ang="0">
                    <a:pos x="0" y="0"/>
                  </a:cxn>
                  <a:cxn ang="0">
                    <a:pos x="0" y="2"/>
                  </a:cxn>
                  <a:cxn ang="0">
                    <a:pos x="0" y="2"/>
                  </a:cxn>
                  <a:cxn ang="0">
                    <a:pos x="2" y="4"/>
                  </a:cxn>
                  <a:cxn ang="0">
                    <a:pos x="6" y="6"/>
                  </a:cxn>
                  <a:cxn ang="0">
                    <a:pos x="6" y="6"/>
                  </a:cxn>
                  <a:cxn ang="0">
                    <a:pos x="8" y="6"/>
                  </a:cxn>
                  <a:cxn ang="0">
                    <a:pos x="12" y="8"/>
                  </a:cxn>
                  <a:cxn ang="0">
                    <a:pos x="12" y="8"/>
                  </a:cxn>
                </a:cxnLst>
                <a:rect l="0" t="0" r="r" b="b"/>
                <a:pathLst>
                  <a:path w="51" h="15">
                    <a:moveTo>
                      <a:pt x="12" y="8"/>
                    </a:moveTo>
                    <a:lnTo>
                      <a:pt x="12" y="8"/>
                    </a:lnTo>
                    <a:lnTo>
                      <a:pt x="19" y="8"/>
                    </a:lnTo>
                    <a:lnTo>
                      <a:pt x="21" y="8"/>
                    </a:lnTo>
                    <a:lnTo>
                      <a:pt x="21" y="8"/>
                    </a:lnTo>
                    <a:lnTo>
                      <a:pt x="27" y="13"/>
                    </a:lnTo>
                    <a:lnTo>
                      <a:pt x="27" y="13"/>
                    </a:lnTo>
                    <a:lnTo>
                      <a:pt x="33" y="15"/>
                    </a:lnTo>
                    <a:lnTo>
                      <a:pt x="33" y="15"/>
                    </a:lnTo>
                    <a:lnTo>
                      <a:pt x="39" y="15"/>
                    </a:lnTo>
                    <a:lnTo>
                      <a:pt x="43" y="15"/>
                    </a:lnTo>
                    <a:lnTo>
                      <a:pt x="43" y="15"/>
                    </a:lnTo>
                    <a:lnTo>
                      <a:pt x="51" y="10"/>
                    </a:lnTo>
                    <a:lnTo>
                      <a:pt x="51" y="10"/>
                    </a:lnTo>
                    <a:lnTo>
                      <a:pt x="51" y="10"/>
                    </a:lnTo>
                    <a:lnTo>
                      <a:pt x="51" y="8"/>
                    </a:lnTo>
                    <a:lnTo>
                      <a:pt x="51" y="6"/>
                    </a:lnTo>
                    <a:lnTo>
                      <a:pt x="51" y="6"/>
                    </a:lnTo>
                    <a:lnTo>
                      <a:pt x="49" y="4"/>
                    </a:lnTo>
                    <a:lnTo>
                      <a:pt x="45" y="6"/>
                    </a:lnTo>
                    <a:lnTo>
                      <a:pt x="45" y="6"/>
                    </a:lnTo>
                    <a:lnTo>
                      <a:pt x="35" y="6"/>
                    </a:lnTo>
                    <a:lnTo>
                      <a:pt x="35" y="6"/>
                    </a:lnTo>
                    <a:lnTo>
                      <a:pt x="27" y="4"/>
                    </a:lnTo>
                    <a:lnTo>
                      <a:pt x="27" y="4"/>
                    </a:lnTo>
                    <a:lnTo>
                      <a:pt x="25" y="4"/>
                    </a:lnTo>
                    <a:lnTo>
                      <a:pt x="21" y="2"/>
                    </a:lnTo>
                    <a:lnTo>
                      <a:pt x="21" y="2"/>
                    </a:lnTo>
                    <a:lnTo>
                      <a:pt x="12" y="0"/>
                    </a:lnTo>
                    <a:lnTo>
                      <a:pt x="12" y="0"/>
                    </a:lnTo>
                    <a:lnTo>
                      <a:pt x="4" y="0"/>
                    </a:lnTo>
                    <a:lnTo>
                      <a:pt x="4" y="0"/>
                    </a:lnTo>
                    <a:lnTo>
                      <a:pt x="0" y="0"/>
                    </a:lnTo>
                    <a:lnTo>
                      <a:pt x="0" y="2"/>
                    </a:lnTo>
                    <a:lnTo>
                      <a:pt x="0" y="2"/>
                    </a:lnTo>
                    <a:lnTo>
                      <a:pt x="2" y="4"/>
                    </a:lnTo>
                    <a:lnTo>
                      <a:pt x="6" y="6"/>
                    </a:lnTo>
                    <a:lnTo>
                      <a:pt x="6" y="6"/>
                    </a:lnTo>
                    <a:lnTo>
                      <a:pt x="8" y="6"/>
                    </a:lnTo>
                    <a:lnTo>
                      <a:pt x="12" y="8"/>
                    </a:lnTo>
                    <a:lnTo>
                      <a:pt x="12"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5" name="Freeform 474"/>
              <p:cNvSpPr>
                <a:spLocks/>
              </p:cNvSpPr>
              <p:nvPr/>
            </p:nvSpPr>
            <p:spPr bwMode="auto">
              <a:xfrm>
                <a:off x="3445" y="2096"/>
                <a:ext cx="1" cy="2"/>
              </a:xfrm>
              <a:custGeom>
                <a:avLst/>
                <a:gdLst/>
                <a:ahLst/>
                <a:cxnLst>
                  <a:cxn ang="0">
                    <a:pos x="0" y="0"/>
                  </a:cxn>
                  <a:cxn ang="0">
                    <a:pos x="0" y="0"/>
                  </a:cxn>
                  <a:cxn ang="0">
                    <a:pos x="0" y="2"/>
                  </a:cxn>
                  <a:cxn ang="0">
                    <a:pos x="0" y="2"/>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6" name="Freeform 475"/>
              <p:cNvSpPr>
                <a:spLocks/>
              </p:cNvSpPr>
              <p:nvPr/>
            </p:nvSpPr>
            <p:spPr bwMode="auto">
              <a:xfrm>
                <a:off x="1183" y="2125"/>
                <a:ext cx="14" cy="28"/>
              </a:xfrm>
              <a:custGeom>
                <a:avLst/>
                <a:gdLst/>
                <a:ahLst/>
                <a:cxnLst>
                  <a:cxn ang="0">
                    <a:pos x="8" y="22"/>
                  </a:cxn>
                  <a:cxn ang="0">
                    <a:pos x="8" y="22"/>
                  </a:cxn>
                  <a:cxn ang="0">
                    <a:pos x="10" y="26"/>
                  </a:cxn>
                  <a:cxn ang="0">
                    <a:pos x="10" y="26"/>
                  </a:cxn>
                  <a:cxn ang="0">
                    <a:pos x="10" y="28"/>
                  </a:cxn>
                  <a:cxn ang="0">
                    <a:pos x="12" y="28"/>
                  </a:cxn>
                  <a:cxn ang="0">
                    <a:pos x="12" y="28"/>
                  </a:cxn>
                  <a:cxn ang="0">
                    <a:pos x="14" y="28"/>
                  </a:cxn>
                  <a:cxn ang="0">
                    <a:pos x="14" y="26"/>
                  </a:cxn>
                  <a:cxn ang="0">
                    <a:pos x="14" y="26"/>
                  </a:cxn>
                  <a:cxn ang="0">
                    <a:pos x="14" y="24"/>
                  </a:cxn>
                  <a:cxn ang="0">
                    <a:pos x="14" y="22"/>
                  </a:cxn>
                  <a:cxn ang="0">
                    <a:pos x="14" y="22"/>
                  </a:cxn>
                  <a:cxn ang="0">
                    <a:pos x="12" y="22"/>
                  </a:cxn>
                  <a:cxn ang="0">
                    <a:pos x="10" y="16"/>
                  </a:cxn>
                  <a:cxn ang="0">
                    <a:pos x="10" y="16"/>
                  </a:cxn>
                  <a:cxn ang="0">
                    <a:pos x="6" y="12"/>
                  </a:cxn>
                  <a:cxn ang="0">
                    <a:pos x="8" y="10"/>
                  </a:cxn>
                  <a:cxn ang="0">
                    <a:pos x="8" y="10"/>
                  </a:cxn>
                  <a:cxn ang="0">
                    <a:pos x="8" y="4"/>
                  </a:cxn>
                  <a:cxn ang="0">
                    <a:pos x="8" y="4"/>
                  </a:cxn>
                  <a:cxn ang="0">
                    <a:pos x="8" y="0"/>
                  </a:cxn>
                  <a:cxn ang="0">
                    <a:pos x="8" y="0"/>
                  </a:cxn>
                  <a:cxn ang="0">
                    <a:pos x="6" y="0"/>
                  </a:cxn>
                  <a:cxn ang="0">
                    <a:pos x="6" y="0"/>
                  </a:cxn>
                  <a:cxn ang="0">
                    <a:pos x="2" y="8"/>
                  </a:cxn>
                  <a:cxn ang="0">
                    <a:pos x="2" y="8"/>
                  </a:cxn>
                  <a:cxn ang="0">
                    <a:pos x="0" y="12"/>
                  </a:cxn>
                  <a:cxn ang="0">
                    <a:pos x="2" y="14"/>
                  </a:cxn>
                  <a:cxn ang="0">
                    <a:pos x="2" y="14"/>
                  </a:cxn>
                  <a:cxn ang="0">
                    <a:pos x="4" y="18"/>
                  </a:cxn>
                  <a:cxn ang="0">
                    <a:pos x="4" y="18"/>
                  </a:cxn>
                  <a:cxn ang="0">
                    <a:pos x="6" y="18"/>
                  </a:cxn>
                  <a:cxn ang="0">
                    <a:pos x="6" y="20"/>
                  </a:cxn>
                  <a:cxn ang="0">
                    <a:pos x="6" y="20"/>
                  </a:cxn>
                  <a:cxn ang="0">
                    <a:pos x="8" y="22"/>
                  </a:cxn>
                  <a:cxn ang="0">
                    <a:pos x="8" y="22"/>
                  </a:cxn>
                </a:cxnLst>
                <a:rect l="0" t="0" r="r" b="b"/>
                <a:pathLst>
                  <a:path w="14" h="28">
                    <a:moveTo>
                      <a:pt x="8" y="22"/>
                    </a:moveTo>
                    <a:lnTo>
                      <a:pt x="8" y="22"/>
                    </a:lnTo>
                    <a:lnTo>
                      <a:pt x="10" y="26"/>
                    </a:lnTo>
                    <a:lnTo>
                      <a:pt x="10" y="26"/>
                    </a:lnTo>
                    <a:lnTo>
                      <a:pt x="10" y="28"/>
                    </a:lnTo>
                    <a:lnTo>
                      <a:pt x="12" y="28"/>
                    </a:lnTo>
                    <a:lnTo>
                      <a:pt x="12" y="28"/>
                    </a:lnTo>
                    <a:lnTo>
                      <a:pt x="14" y="28"/>
                    </a:lnTo>
                    <a:lnTo>
                      <a:pt x="14" y="26"/>
                    </a:lnTo>
                    <a:lnTo>
                      <a:pt x="14" y="26"/>
                    </a:lnTo>
                    <a:lnTo>
                      <a:pt x="14" y="24"/>
                    </a:lnTo>
                    <a:lnTo>
                      <a:pt x="14" y="22"/>
                    </a:lnTo>
                    <a:lnTo>
                      <a:pt x="14" y="22"/>
                    </a:lnTo>
                    <a:lnTo>
                      <a:pt x="12" y="22"/>
                    </a:lnTo>
                    <a:lnTo>
                      <a:pt x="10" y="16"/>
                    </a:lnTo>
                    <a:lnTo>
                      <a:pt x="10" y="16"/>
                    </a:lnTo>
                    <a:lnTo>
                      <a:pt x="6" y="12"/>
                    </a:lnTo>
                    <a:lnTo>
                      <a:pt x="8" y="10"/>
                    </a:lnTo>
                    <a:lnTo>
                      <a:pt x="8" y="10"/>
                    </a:lnTo>
                    <a:lnTo>
                      <a:pt x="8" y="4"/>
                    </a:lnTo>
                    <a:lnTo>
                      <a:pt x="8" y="4"/>
                    </a:lnTo>
                    <a:lnTo>
                      <a:pt x="8" y="0"/>
                    </a:lnTo>
                    <a:lnTo>
                      <a:pt x="8" y="0"/>
                    </a:lnTo>
                    <a:lnTo>
                      <a:pt x="6" y="0"/>
                    </a:lnTo>
                    <a:lnTo>
                      <a:pt x="6" y="0"/>
                    </a:lnTo>
                    <a:lnTo>
                      <a:pt x="2" y="8"/>
                    </a:lnTo>
                    <a:lnTo>
                      <a:pt x="2" y="8"/>
                    </a:lnTo>
                    <a:lnTo>
                      <a:pt x="0" y="12"/>
                    </a:lnTo>
                    <a:lnTo>
                      <a:pt x="2" y="14"/>
                    </a:lnTo>
                    <a:lnTo>
                      <a:pt x="2" y="14"/>
                    </a:lnTo>
                    <a:lnTo>
                      <a:pt x="4" y="18"/>
                    </a:lnTo>
                    <a:lnTo>
                      <a:pt x="4" y="18"/>
                    </a:lnTo>
                    <a:lnTo>
                      <a:pt x="6" y="18"/>
                    </a:lnTo>
                    <a:lnTo>
                      <a:pt x="6" y="20"/>
                    </a:lnTo>
                    <a:lnTo>
                      <a:pt x="6" y="20"/>
                    </a:lnTo>
                    <a:lnTo>
                      <a:pt x="8" y="22"/>
                    </a:lnTo>
                    <a:lnTo>
                      <a:pt x="8"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7" name="Freeform 476"/>
              <p:cNvSpPr>
                <a:spLocks/>
              </p:cNvSpPr>
              <p:nvPr/>
            </p:nvSpPr>
            <p:spPr bwMode="auto">
              <a:xfrm>
                <a:off x="1173" y="2090"/>
                <a:ext cx="32" cy="18"/>
              </a:xfrm>
              <a:custGeom>
                <a:avLst/>
                <a:gdLst/>
                <a:ahLst/>
                <a:cxnLst>
                  <a:cxn ang="0">
                    <a:pos x="26" y="8"/>
                  </a:cxn>
                  <a:cxn ang="0">
                    <a:pos x="26" y="8"/>
                  </a:cxn>
                  <a:cxn ang="0">
                    <a:pos x="28" y="16"/>
                  </a:cxn>
                  <a:cxn ang="0">
                    <a:pos x="28" y="16"/>
                  </a:cxn>
                  <a:cxn ang="0">
                    <a:pos x="28" y="18"/>
                  </a:cxn>
                  <a:cxn ang="0">
                    <a:pos x="28" y="18"/>
                  </a:cxn>
                  <a:cxn ang="0">
                    <a:pos x="30" y="18"/>
                  </a:cxn>
                  <a:cxn ang="0">
                    <a:pos x="32" y="18"/>
                  </a:cxn>
                  <a:cxn ang="0">
                    <a:pos x="32" y="18"/>
                  </a:cxn>
                  <a:cxn ang="0">
                    <a:pos x="32" y="10"/>
                  </a:cxn>
                  <a:cxn ang="0">
                    <a:pos x="32" y="10"/>
                  </a:cxn>
                  <a:cxn ang="0">
                    <a:pos x="32" y="6"/>
                  </a:cxn>
                  <a:cxn ang="0">
                    <a:pos x="30" y="4"/>
                  </a:cxn>
                  <a:cxn ang="0">
                    <a:pos x="30" y="4"/>
                  </a:cxn>
                  <a:cxn ang="0">
                    <a:pos x="30" y="2"/>
                  </a:cxn>
                  <a:cxn ang="0">
                    <a:pos x="30" y="2"/>
                  </a:cxn>
                  <a:cxn ang="0">
                    <a:pos x="24" y="2"/>
                  </a:cxn>
                  <a:cxn ang="0">
                    <a:pos x="24" y="2"/>
                  </a:cxn>
                  <a:cxn ang="0">
                    <a:pos x="18" y="0"/>
                  </a:cxn>
                  <a:cxn ang="0">
                    <a:pos x="18" y="0"/>
                  </a:cxn>
                  <a:cxn ang="0">
                    <a:pos x="16" y="2"/>
                  </a:cxn>
                  <a:cxn ang="0">
                    <a:pos x="16" y="4"/>
                  </a:cxn>
                  <a:cxn ang="0">
                    <a:pos x="16" y="4"/>
                  </a:cxn>
                  <a:cxn ang="0">
                    <a:pos x="14" y="4"/>
                  </a:cxn>
                  <a:cxn ang="0">
                    <a:pos x="14" y="6"/>
                  </a:cxn>
                  <a:cxn ang="0">
                    <a:pos x="14" y="6"/>
                  </a:cxn>
                  <a:cxn ang="0">
                    <a:pos x="10" y="6"/>
                  </a:cxn>
                  <a:cxn ang="0">
                    <a:pos x="10" y="6"/>
                  </a:cxn>
                  <a:cxn ang="0">
                    <a:pos x="6" y="4"/>
                  </a:cxn>
                  <a:cxn ang="0">
                    <a:pos x="6" y="4"/>
                  </a:cxn>
                  <a:cxn ang="0">
                    <a:pos x="4" y="4"/>
                  </a:cxn>
                  <a:cxn ang="0">
                    <a:pos x="0" y="4"/>
                  </a:cxn>
                  <a:cxn ang="0">
                    <a:pos x="0" y="4"/>
                  </a:cxn>
                  <a:cxn ang="0">
                    <a:pos x="0" y="6"/>
                  </a:cxn>
                  <a:cxn ang="0">
                    <a:pos x="2" y="8"/>
                  </a:cxn>
                  <a:cxn ang="0">
                    <a:pos x="2" y="8"/>
                  </a:cxn>
                  <a:cxn ang="0">
                    <a:pos x="2" y="8"/>
                  </a:cxn>
                  <a:cxn ang="0">
                    <a:pos x="2" y="12"/>
                  </a:cxn>
                  <a:cxn ang="0">
                    <a:pos x="2" y="12"/>
                  </a:cxn>
                  <a:cxn ang="0">
                    <a:pos x="4" y="14"/>
                  </a:cxn>
                  <a:cxn ang="0">
                    <a:pos x="6" y="14"/>
                  </a:cxn>
                  <a:cxn ang="0">
                    <a:pos x="6" y="14"/>
                  </a:cxn>
                  <a:cxn ang="0">
                    <a:pos x="6" y="14"/>
                  </a:cxn>
                  <a:cxn ang="0">
                    <a:pos x="6" y="10"/>
                  </a:cxn>
                  <a:cxn ang="0">
                    <a:pos x="6" y="10"/>
                  </a:cxn>
                  <a:cxn ang="0">
                    <a:pos x="8" y="10"/>
                  </a:cxn>
                  <a:cxn ang="0">
                    <a:pos x="10" y="10"/>
                  </a:cxn>
                  <a:cxn ang="0">
                    <a:pos x="10" y="10"/>
                  </a:cxn>
                  <a:cxn ang="0">
                    <a:pos x="16" y="6"/>
                  </a:cxn>
                  <a:cxn ang="0">
                    <a:pos x="16" y="6"/>
                  </a:cxn>
                  <a:cxn ang="0">
                    <a:pos x="22" y="4"/>
                  </a:cxn>
                  <a:cxn ang="0">
                    <a:pos x="22" y="4"/>
                  </a:cxn>
                  <a:cxn ang="0">
                    <a:pos x="24" y="6"/>
                  </a:cxn>
                  <a:cxn ang="0">
                    <a:pos x="24" y="6"/>
                  </a:cxn>
                  <a:cxn ang="0">
                    <a:pos x="26" y="8"/>
                  </a:cxn>
                  <a:cxn ang="0">
                    <a:pos x="26" y="8"/>
                  </a:cxn>
                </a:cxnLst>
                <a:rect l="0" t="0" r="r" b="b"/>
                <a:pathLst>
                  <a:path w="32" h="18">
                    <a:moveTo>
                      <a:pt x="26" y="8"/>
                    </a:moveTo>
                    <a:lnTo>
                      <a:pt x="26" y="8"/>
                    </a:lnTo>
                    <a:lnTo>
                      <a:pt x="28" y="16"/>
                    </a:lnTo>
                    <a:lnTo>
                      <a:pt x="28" y="16"/>
                    </a:lnTo>
                    <a:lnTo>
                      <a:pt x="28" y="18"/>
                    </a:lnTo>
                    <a:lnTo>
                      <a:pt x="28" y="18"/>
                    </a:lnTo>
                    <a:lnTo>
                      <a:pt x="30" y="18"/>
                    </a:lnTo>
                    <a:lnTo>
                      <a:pt x="32" y="18"/>
                    </a:lnTo>
                    <a:lnTo>
                      <a:pt x="32" y="18"/>
                    </a:lnTo>
                    <a:lnTo>
                      <a:pt x="32" y="10"/>
                    </a:lnTo>
                    <a:lnTo>
                      <a:pt x="32" y="10"/>
                    </a:lnTo>
                    <a:lnTo>
                      <a:pt x="32" y="6"/>
                    </a:lnTo>
                    <a:lnTo>
                      <a:pt x="30" y="4"/>
                    </a:lnTo>
                    <a:lnTo>
                      <a:pt x="30" y="4"/>
                    </a:lnTo>
                    <a:lnTo>
                      <a:pt x="30" y="2"/>
                    </a:lnTo>
                    <a:lnTo>
                      <a:pt x="30" y="2"/>
                    </a:lnTo>
                    <a:lnTo>
                      <a:pt x="24" y="2"/>
                    </a:lnTo>
                    <a:lnTo>
                      <a:pt x="24" y="2"/>
                    </a:lnTo>
                    <a:lnTo>
                      <a:pt x="18" y="0"/>
                    </a:lnTo>
                    <a:lnTo>
                      <a:pt x="18" y="0"/>
                    </a:lnTo>
                    <a:lnTo>
                      <a:pt x="16" y="2"/>
                    </a:lnTo>
                    <a:lnTo>
                      <a:pt x="16" y="4"/>
                    </a:lnTo>
                    <a:lnTo>
                      <a:pt x="16" y="4"/>
                    </a:lnTo>
                    <a:lnTo>
                      <a:pt x="14" y="4"/>
                    </a:lnTo>
                    <a:lnTo>
                      <a:pt x="14" y="6"/>
                    </a:lnTo>
                    <a:lnTo>
                      <a:pt x="14" y="6"/>
                    </a:lnTo>
                    <a:lnTo>
                      <a:pt x="10" y="6"/>
                    </a:lnTo>
                    <a:lnTo>
                      <a:pt x="10" y="6"/>
                    </a:lnTo>
                    <a:lnTo>
                      <a:pt x="6" y="4"/>
                    </a:lnTo>
                    <a:lnTo>
                      <a:pt x="6" y="4"/>
                    </a:lnTo>
                    <a:lnTo>
                      <a:pt x="4" y="4"/>
                    </a:lnTo>
                    <a:lnTo>
                      <a:pt x="0" y="4"/>
                    </a:lnTo>
                    <a:lnTo>
                      <a:pt x="0" y="4"/>
                    </a:lnTo>
                    <a:lnTo>
                      <a:pt x="0" y="6"/>
                    </a:lnTo>
                    <a:lnTo>
                      <a:pt x="2" y="8"/>
                    </a:lnTo>
                    <a:lnTo>
                      <a:pt x="2" y="8"/>
                    </a:lnTo>
                    <a:lnTo>
                      <a:pt x="2" y="8"/>
                    </a:lnTo>
                    <a:lnTo>
                      <a:pt x="2" y="12"/>
                    </a:lnTo>
                    <a:lnTo>
                      <a:pt x="2" y="12"/>
                    </a:lnTo>
                    <a:lnTo>
                      <a:pt x="4" y="14"/>
                    </a:lnTo>
                    <a:lnTo>
                      <a:pt x="6" y="14"/>
                    </a:lnTo>
                    <a:lnTo>
                      <a:pt x="6" y="14"/>
                    </a:lnTo>
                    <a:lnTo>
                      <a:pt x="6" y="14"/>
                    </a:lnTo>
                    <a:lnTo>
                      <a:pt x="6" y="10"/>
                    </a:lnTo>
                    <a:lnTo>
                      <a:pt x="6" y="10"/>
                    </a:lnTo>
                    <a:lnTo>
                      <a:pt x="8" y="10"/>
                    </a:lnTo>
                    <a:lnTo>
                      <a:pt x="10" y="10"/>
                    </a:lnTo>
                    <a:lnTo>
                      <a:pt x="10" y="10"/>
                    </a:lnTo>
                    <a:lnTo>
                      <a:pt x="16" y="6"/>
                    </a:lnTo>
                    <a:lnTo>
                      <a:pt x="16" y="6"/>
                    </a:lnTo>
                    <a:lnTo>
                      <a:pt x="22" y="4"/>
                    </a:lnTo>
                    <a:lnTo>
                      <a:pt x="22" y="4"/>
                    </a:lnTo>
                    <a:lnTo>
                      <a:pt x="24" y="6"/>
                    </a:lnTo>
                    <a:lnTo>
                      <a:pt x="24" y="6"/>
                    </a:lnTo>
                    <a:lnTo>
                      <a:pt x="26" y="8"/>
                    </a:lnTo>
                    <a:lnTo>
                      <a:pt x="26"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8" name="Freeform 477"/>
              <p:cNvSpPr>
                <a:spLocks/>
              </p:cNvSpPr>
              <p:nvPr/>
            </p:nvSpPr>
            <p:spPr bwMode="auto">
              <a:xfrm>
                <a:off x="1213" y="2118"/>
                <a:ext cx="8" cy="15"/>
              </a:xfrm>
              <a:custGeom>
                <a:avLst/>
                <a:gdLst/>
                <a:ahLst/>
                <a:cxnLst>
                  <a:cxn ang="0">
                    <a:pos x="8" y="2"/>
                  </a:cxn>
                  <a:cxn ang="0">
                    <a:pos x="8" y="2"/>
                  </a:cxn>
                  <a:cxn ang="0">
                    <a:pos x="6" y="0"/>
                  </a:cxn>
                  <a:cxn ang="0">
                    <a:pos x="4" y="0"/>
                  </a:cxn>
                  <a:cxn ang="0">
                    <a:pos x="4" y="0"/>
                  </a:cxn>
                  <a:cxn ang="0">
                    <a:pos x="2" y="0"/>
                  </a:cxn>
                  <a:cxn ang="0">
                    <a:pos x="0" y="2"/>
                  </a:cxn>
                  <a:cxn ang="0">
                    <a:pos x="0" y="2"/>
                  </a:cxn>
                  <a:cxn ang="0">
                    <a:pos x="2" y="7"/>
                  </a:cxn>
                  <a:cxn ang="0">
                    <a:pos x="2" y="7"/>
                  </a:cxn>
                  <a:cxn ang="0">
                    <a:pos x="4" y="9"/>
                  </a:cxn>
                  <a:cxn ang="0">
                    <a:pos x="4" y="9"/>
                  </a:cxn>
                  <a:cxn ang="0">
                    <a:pos x="4" y="9"/>
                  </a:cxn>
                  <a:cxn ang="0">
                    <a:pos x="2" y="13"/>
                  </a:cxn>
                  <a:cxn ang="0">
                    <a:pos x="4" y="13"/>
                  </a:cxn>
                  <a:cxn ang="0">
                    <a:pos x="4" y="13"/>
                  </a:cxn>
                  <a:cxn ang="0">
                    <a:pos x="6" y="15"/>
                  </a:cxn>
                  <a:cxn ang="0">
                    <a:pos x="8" y="13"/>
                  </a:cxn>
                  <a:cxn ang="0">
                    <a:pos x="8" y="13"/>
                  </a:cxn>
                  <a:cxn ang="0">
                    <a:pos x="8" y="7"/>
                  </a:cxn>
                  <a:cxn ang="0">
                    <a:pos x="8" y="7"/>
                  </a:cxn>
                  <a:cxn ang="0">
                    <a:pos x="8" y="4"/>
                  </a:cxn>
                  <a:cxn ang="0">
                    <a:pos x="8" y="2"/>
                  </a:cxn>
                  <a:cxn ang="0">
                    <a:pos x="8" y="2"/>
                  </a:cxn>
                </a:cxnLst>
                <a:rect l="0" t="0" r="r" b="b"/>
                <a:pathLst>
                  <a:path w="8" h="15">
                    <a:moveTo>
                      <a:pt x="8" y="2"/>
                    </a:moveTo>
                    <a:lnTo>
                      <a:pt x="8" y="2"/>
                    </a:lnTo>
                    <a:lnTo>
                      <a:pt x="6" y="0"/>
                    </a:lnTo>
                    <a:lnTo>
                      <a:pt x="4" y="0"/>
                    </a:lnTo>
                    <a:lnTo>
                      <a:pt x="4" y="0"/>
                    </a:lnTo>
                    <a:lnTo>
                      <a:pt x="2" y="0"/>
                    </a:lnTo>
                    <a:lnTo>
                      <a:pt x="0" y="2"/>
                    </a:lnTo>
                    <a:lnTo>
                      <a:pt x="0" y="2"/>
                    </a:lnTo>
                    <a:lnTo>
                      <a:pt x="2" y="7"/>
                    </a:lnTo>
                    <a:lnTo>
                      <a:pt x="2" y="7"/>
                    </a:lnTo>
                    <a:lnTo>
                      <a:pt x="4" y="9"/>
                    </a:lnTo>
                    <a:lnTo>
                      <a:pt x="4" y="9"/>
                    </a:lnTo>
                    <a:lnTo>
                      <a:pt x="4" y="9"/>
                    </a:lnTo>
                    <a:lnTo>
                      <a:pt x="2" y="13"/>
                    </a:lnTo>
                    <a:lnTo>
                      <a:pt x="4" y="13"/>
                    </a:lnTo>
                    <a:lnTo>
                      <a:pt x="4" y="13"/>
                    </a:lnTo>
                    <a:lnTo>
                      <a:pt x="6" y="15"/>
                    </a:lnTo>
                    <a:lnTo>
                      <a:pt x="8" y="13"/>
                    </a:lnTo>
                    <a:lnTo>
                      <a:pt x="8" y="13"/>
                    </a:lnTo>
                    <a:lnTo>
                      <a:pt x="8" y="7"/>
                    </a:lnTo>
                    <a:lnTo>
                      <a:pt x="8" y="7"/>
                    </a:lnTo>
                    <a:lnTo>
                      <a:pt x="8" y="4"/>
                    </a:lnTo>
                    <a:lnTo>
                      <a:pt x="8" y="2"/>
                    </a:lnTo>
                    <a:lnTo>
                      <a:pt x="8"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9" name="Freeform 478"/>
              <p:cNvSpPr>
                <a:spLocks/>
              </p:cNvSpPr>
              <p:nvPr/>
            </p:nvSpPr>
            <p:spPr bwMode="auto">
              <a:xfrm>
                <a:off x="1064" y="2163"/>
                <a:ext cx="194" cy="65"/>
              </a:xfrm>
              <a:custGeom>
                <a:avLst/>
                <a:gdLst/>
                <a:ahLst/>
                <a:cxnLst>
                  <a:cxn ang="0">
                    <a:pos x="174" y="63"/>
                  </a:cxn>
                  <a:cxn ang="0">
                    <a:pos x="182" y="61"/>
                  </a:cxn>
                  <a:cxn ang="0">
                    <a:pos x="192" y="54"/>
                  </a:cxn>
                  <a:cxn ang="0">
                    <a:pos x="192" y="52"/>
                  </a:cxn>
                  <a:cxn ang="0">
                    <a:pos x="180" y="48"/>
                  </a:cxn>
                  <a:cxn ang="0">
                    <a:pos x="174" y="44"/>
                  </a:cxn>
                  <a:cxn ang="0">
                    <a:pos x="170" y="42"/>
                  </a:cxn>
                  <a:cxn ang="0">
                    <a:pos x="164" y="40"/>
                  </a:cxn>
                  <a:cxn ang="0">
                    <a:pos x="147" y="32"/>
                  </a:cxn>
                  <a:cxn ang="0">
                    <a:pos x="143" y="30"/>
                  </a:cxn>
                  <a:cxn ang="0">
                    <a:pos x="137" y="22"/>
                  </a:cxn>
                  <a:cxn ang="0">
                    <a:pos x="131" y="22"/>
                  </a:cxn>
                  <a:cxn ang="0">
                    <a:pos x="125" y="16"/>
                  </a:cxn>
                  <a:cxn ang="0">
                    <a:pos x="119" y="10"/>
                  </a:cxn>
                  <a:cxn ang="0">
                    <a:pos x="117" y="12"/>
                  </a:cxn>
                  <a:cxn ang="0">
                    <a:pos x="111" y="14"/>
                  </a:cxn>
                  <a:cxn ang="0">
                    <a:pos x="99" y="10"/>
                  </a:cxn>
                  <a:cxn ang="0">
                    <a:pos x="89" y="6"/>
                  </a:cxn>
                  <a:cxn ang="0">
                    <a:pos x="87" y="4"/>
                  </a:cxn>
                  <a:cxn ang="0">
                    <a:pos x="83" y="2"/>
                  </a:cxn>
                  <a:cxn ang="0">
                    <a:pos x="68" y="0"/>
                  </a:cxn>
                  <a:cxn ang="0">
                    <a:pos x="56" y="0"/>
                  </a:cxn>
                  <a:cxn ang="0">
                    <a:pos x="40" y="0"/>
                  </a:cxn>
                  <a:cxn ang="0">
                    <a:pos x="36" y="0"/>
                  </a:cxn>
                  <a:cxn ang="0">
                    <a:pos x="30" y="4"/>
                  </a:cxn>
                  <a:cxn ang="0">
                    <a:pos x="22" y="6"/>
                  </a:cxn>
                  <a:cxn ang="0">
                    <a:pos x="16" y="8"/>
                  </a:cxn>
                  <a:cxn ang="0">
                    <a:pos x="10" y="16"/>
                  </a:cxn>
                  <a:cxn ang="0">
                    <a:pos x="10" y="20"/>
                  </a:cxn>
                  <a:cxn ang="0">
                    <a:pos x="4" y="24"/>
                  </a:cxn>
                  <a:cxn ang="0">
                    <a:pos x="8" y="28"/>
                  </a:cxn>
                  <a:cxn ang="0">
                    <a:pos x="16" y="26"/>
                  </a:cxn>
                  <a:cxn ang="0">
                    <a:pos x="18" y="24"/>
                  </a:cxn>
                  <a:cxn ang="0">
                    <a:pos x="22" y="22"/>
                  </a:cxn>
                  <a:cxn ang="0">
                    <a:pos x="26" y="20"/>
                  </a:cxn>
                  <a:cxn ang="0">
                    <a:pos x="32" y="16"/>
                  </a:cxn>
                  <a:cxn ang="0">
                    <a:pos x="38" y="14"/>
                  </a:cxn>
                  <a:cxn ang="0">
                    <a:pos x="42" y="12"/>
                  </a:cxn>
                  <a:cxn ang="0">
                    <a:pos x="52" y="14"/>
                  </a:cxn>
                  <a:cxn ang="0">
                    <a:pos x="54" y="20"/>
                  </a:cxn>
                  <a:cxn ang="0">
                    <a:pos x="60" y="20"/>
                  </a:cxn>
                  <a:cxn ang="0">
                    <a:pos x="75" y="20"/>
                  </a:cxn>
                  <a:cxn ang="0">
                    <a:pos x="83" y="24"/>
                  </a:cxn>
                  <a:cxn ang="0">
                    <a:pos x="93" y="30"/>
                  </a:cxn>
                  <a:cxn ang="0">
                    <a:pos x="103" y="34"/>
                  </a:cxn>
                  <a:cxn ang="0">
                    <a:pos x="115" y="36"/>
                  </a:cxn>
                  <a:cxn ang="0">
                    <a:pos x="115" y="38"/>
                  </a:cxn>
                  <a:cxn ang="0">
                    <a:pos x="123" y="42"/>
                  </a:cxn>
                  <a:cxn ang="0">
                    <a:pos x="131" y="44"/>
                  </a:cxn>
                  <a:cxn ang="0">
                    <a:pos x="137" y="50"/>
                  </a:cxn>
                  <a:cxn ang="0">
                    <a:pos x="137" y="52"/>
                  </a:cxn>
                  <a:cxn ang="0">
                    <a:pos x="131" y="61"/>
                  </a:cxn>
                  <a:cxn ang="0">
                    <a:pos x="133" y="65"/>
                  </a:cxn>
                  <a:cxn ang="0">
                    <a:pos x="141" y="61"/>
                  </a:cxn>
                  <a:cxn ang="0">
                    <a:pos x="145" y="59"/>
                  </a:cxn>
                  <a:cxn ang="0">
                    <a:pos x="159" y="57"/>
                  </a:cxn>
                  <a:cxn ang="0">
                    <a:pos x="166" y="59"/>
                  </a:cxn>
                </a:cxnLst>
                <a:rect l="0" t="0" r="r" b="b"/>
                <a:pathLst>
                  <a:path w="194" h="65">
                    <a:moveTo>
                      <a:pt x="170" y="61"/>
                    </a:moveTo>
                    <a:lnTo>
                      <a:pt x="170" y="61"/>
                    </a:lnTo>
                    <a:lnTo>
                      <a:pt x="174" y="63"/>
                    </a:lnTo>
                    <a:lnTo>
                      <a:pt x="178" y="61"/>
                    </a:lnTo>
                    <a:lnTo>
                      <a:pt x="178" y="61"/>
                    </a:lnTo>
                    <a:lnTo>
                      <a:pt x="182" y="61"/>
                    </a:lnTo>
                    <a:lnTo>
                      <a:pt x="186" y="57"/>
                    </a:lnTo>
                    <a:lnTo>
                      <a:pt x="186" y="57"/>
                    </a:lnTo>
                    <a:lnTo>
                      <a:pt x="192" y="54"/>
                    </a:lnTo>
                    <a:lnTo>
                      <a:pt x="194" y="54"/>
                    </a:lnTo>
                    <a:lnTo>
                      <a:pt x="194" y="54"/>
                    </a:lnTo>
                    <a:lnTo>
                      <a:pt x="192" y="52"/>
                    </a:lnTo>
                    <a:lnTo>
                      <a:pt x="188" y="50"/>
                    </a:lnTo>
                    <a:lnTo>
                      <a:pt x="188" y="50"/>
                    </a:lnTo>
                    <a:lnTo>
                      <a:pt x="180" y="48"/>
                    </a:lnTo>
                    <a:lnTo>
                      <a:pt x="180" y="48"/>
                    </a:lnTo>
                    <a:lnTo>
                      <a:pt x="176" y="46"/>
                    </a:lnTo>
                    <a:lnTo>
                      <a:pt x="174" y="44"/>
                    </a:lnTo>
                    <a:lnTo>
                      <a:pt x="174" y="44"/>
                    </a:lnTo>
                    <a:lnTo>
                      <a:pt x="172" y="42"/>
                    </a:lnTo>
                    <a:lnTo>
                      <a:pt x="170" y="42"/>
                    </a:lnTo>
                    <a:lnTo>
                      <a:pt x="170" y="42"/>
                    </a:lnTo>
                    <a:lnTo>
                      <a:pt x="164" y="40"/>
                    </a:lnTo>
                    <a:lnTo>
                      <a:pt x="164" y="40"/>
                    </a:lnTo>
                    <a:lnTo>
                      <a:pt x="155" y="36"/>
                    </a:lnTo>
                    <a:lnTo>
                      <a:pt x="155" y="36"/>
                    </a:lnTo>
                    <a:lnTo>
                      <a:pt x="147" y="32"/>
                    </a:lnTo>
                    <a:lnTo>
                      <a:pt x="147" y="32"/>
                    </a:lnTo>
                    <a:lnTo>
                      <a:pt x="143" y="30"/>
                    </a:lnTo>
                    <a:lnTo>
                      <a:pt x="143" y="30"/>
                    </a:lnTo>
                    <a:lnTo>
                      <a:pt x="141" y="26"/>
                    </a:lnTo>
                    <a:lnTo>
                      <a:pt x="141" y="26"/>
                    </a:lnTo>
                    <a:lnTo>
                      <a:pt x="137" y="22"/>
                    </a:lnTo>
                    <a:lnTo>
                      <a:pt x="137" y="22"/>
                    </a:lnTo>
                    <a:lnTo>
                      <a:pt x="131" y="22"/>
                    </a:lnTo>
                    <a:lnTo>
                      <a:pt x="131" y="22"/>
                    </a:lnTo>
                    <a:lnTo>
                      <a:pt x="127" y="18"/>
                    </a:lnTo>
                    <a:lnTo>
                      <a:pt x="127" y="18"/>
                    </a:lnTo>
                    <a:lnTo>
                      <a:pt x="125" y="16"/>
                    </a:lnTo>
                    <a:lnTo>
                      <a:pt x="125" y="16"/>
                    </a:lnTo>
                    <a:lnTo>
                      <a:pt x="119" y="10"/>
                    </a:lnTo>
                    <a:lnTo>
                      <a:pt x="119" y="10"/>
                    </a:lnTo>
                    <a:lnTo>
                      <a:pt x="117" y="10"/>
                    </a:lnTo>
                    <a:lnTo>
                      <a:pt x="117" y="12"/>
                    </a:lnTo>
                    <a:lnTo>
                      <a:pt x="117" y="12"/>
                    </a:lnTo>
                    <a:lnTo>
                      <a:pt x="115" y="14"/>
                    </a:lnTo>
                    <a:lnTo>
                      <a:pt x="111" y="14"/>
                    </a:lnTo>
                    <a:lnTo>
                      <a:pt x="111" y="14"/>
                    </a:lnTo>
                    <a:lnTo>
                      <a:pt x="105" y="12"/>
                    </a:lnTo>
                    <a:lnTo>
                      <a:pt x="99" y="10"/>
                    </a:lnTo>
                    <a:lnTo>
                      <a:pt x="99" y="10"/>
                    </a:lnTo>
                    <a:lnTo>
                      <a:pt x="95" y="8"/>
                    </a:lnTo>
                    <a:lnTo>
                      <a:pt x="95" y="8"/>
                    </a:lnTo>
                    <a:lnTo>
                      <a:pt x="89" y="6"/>
                    </a:lnTo>
                    <a:lnTo>
                      <a:pt x="89" y="6"/>
                    </a:lnTo>
                    <a:lnTo>
                      <a:pt x="87" y="6"/>
                    </a:lnTo>
                    <a:lnTo>
                      <a:pt x="87" y="4"/>
                    </a:lnTo>
                    <a:lnTo>
                      <a:pt x="87" y="4"/>
                    </a:lnTo>
                    <a:lnTo>
                      <a:pt x="83" y="2"/>
                    </a:lnTo>
                    <a:lnTo>
                      <a:pt x="83" y="2"/>
                    </a:lnTo>
                    <a:lnTo>
                      <a:pt x="77" y="0"/>
                    </a:lnTo>
                    <a:lnTo>
                      <a:pt x="77" y="0"/>
                    </a:lnTo>
                    <a:lnTo>
                      <a:pt x="68" y="0"/>
                    </a:lnTo>
                    <a:lnTo>
                      <a:pt x="68" y="0"/>
                    </a:lnTo>
                    <a:lnTo>
                      <a:pt x="56" y="0"/>
                    </a:lnTo>
                    <a:lnTo>
                      <a:pt x="56" y="0"/>
                    </a:lnTo>
                    <a:lnTo>
                      <a:pt x="46" y="0"/>
                    </a:lnTo>
                    <a:lnTo>
                      <a:pt x="46" y="0"/>
                    </a:lnTo>
                    <a:lnTo>
                      <a:pt x="40" y="0"/>
                    </a:lnTo>
                    <a:lnTo>
                      <a:pt x="40" y="0"/>
                    </a:lnTo>
                    <a:lnTo>
                      <a:pt x="36" y="0"/>
                    </a:lnTo>
                    <a:lnTo>
                      <a:pt x="36" y="0"/>
                    </a:lnTo>
                    <a:lnTo>
                      <a:pt x="36" y="0"/>
                    </a:lnTo>
                    <a:lnTo>
                      <a:pt x="30" y="4"/>
                    </a:lnTo>
                    <a:lnTo>
                      <a:pt x="30" y="4"/>
                    </a:lnTo>
                    <a:lnTo>
                      <a:pt x="26" y="6"/>
                    </a:lnTo>
                    <a:lnTo>
                      <a:pt x="26" y="6"/>
                    </a:lnTo>
                    <a:lnTo>
                      <a:pt x="22" y="6"/>
                    </a:lnTo>
                    <a:lnTo>
                      <a:pt x="22" y="6"/>
                    </a:lnTo>
                    <a:lnTo>
                      <a:pt x="16" y="8"/>
                    </a:lnTo>
                    <a:lnTo>
                      <a:pt x="16" y="8"/>
                    </a:lnTo>
                    <a:lnTo>
                      <a:pt x="12" y="14"/>
                    </a:lnTo>
                    <a:lnTo>
                      <a:pt x="12" y="14"/>
                    </a:lnTo>
                    <a:lnTo>
                      <a:pt x="10" y="16"/>
                    </a:lnTo>
                    <a:lnTo>
                      <a:pt x="10" y="16"/>
                    </a:lnTo>
                    <a:lnTo>
                      <a:pt x="10" y="20"/>
                    </a:lnTo>
                    <a:lnTo>
                      <a:pt x="10" y="20"/>
                    </a:lnTo>
                    <a:lnTo>
                      <a:pt x="6" y="24"/>
                    </a:lnTo>
                    <a:lnTo>
                      <a:pt x="4" y="24"/>
                    </a:lnTo>
                    <a:lnTo>
                      <a:pt x="4" y="24"/>
                    </a:lnTo>
                    <a:lnTo>
                      <a:pt x="0" y="28"/>
                    </a:lnTo>
                    <a:lnTo>
                      <a:pt x="0" y="28"/>
                    </a:lnTo>
                    <a:lnTo>
                      <a:pt x="8" y="28"/>
                    </a:lnTo>
                    <a:lnTo>
                      <a:pt x="8" y="28"/>
                    </a:lnTo>
                    <a:lnTo>
                      <a:pt x="12" y="28"/>
                    </a:lnTo>
                    <a:lnTo>
                      <a:pt x="16" y="26"/>
                    </a:lnTo>
                    <a:lnTo>
                      <a:pt x="16" y="26"/>
                    </a:lnTo>
                    <a:lnTo>
                      <a:pt x="16" y="26"/>
                    </a:lnTo>
                    <a:lnTo>
                      <a:pt x="18" y="24"/>
                    </a:lnTo>
                    <a:lnTo>
                      <a:pt x="18" y="24"/>
                    </a:lnTo>
                    <a:lnTo>
                      <a:pt x="22" y="22"/>
                    </a:lnTo>
                    <a:lnTo>
                      <a:pt x="22" y="22"/>
                    </a:lnTo>
                    <a:lnTo>
                      <a:pt x="24" y="20"/>
                    </a:lnTo>
                    <a:lnTo>
                      <a:pt x="26" y="20"/>
                    </a:lnTo>
                    <a:lnTo>
                      <a:pt x="26" y="20"/>
                    </a:lnTo>
                    <a:lnTo>
                      <a:pt x="28" y="16"/>
                    </a:lnTo>
                    <a:lnTo>
                      <a:pt x="28" y="16"/>
                    </a:lnTo>
                    <a:lnTo>
                      <a:pt x="32" y="16"/>
                    </a:lnTo>
                    <a:lnTo>
                      <a:pt x="34" y="16"/>
                    </a:lnTo>
                    <a:lnTo>
                      <a:pt x="34" y="16"/>
                    </a:lnTo>
                    <a:lnTo>
                      <a:pt x="38" y="14"/>
                    </a:lnTo>
                    <a:lnTo>
                      <a:pt x="38" y="14"/>
                    </a:lnTo>
                    <a:lnTo>
                      <a:pt x="42" y="12"/>
                    </a:lnTo>
                    <a:lnTo>
                      <a:pt x="42" y="12"/>
                    </a:lnTo>
                    <a:lnTo>
                      <a:pt x="46" y="12"/>
                    </a:lnTo>
                    <a:lnTo>
                      <a:pt x="52" y="14"/>
                    </a:lnTo>
                    <a:lnTo>
                      <a:pt x="52" y="14"/>
                    </a:lnTo>
                    <a:lnTo>
                      <a:pt x="52" y="14"/>
                    </a:lnTo>
                    <a:lnTo>
                      <a:pt x="54" y="18"/>
                    </a:lnTo>
                    <a:lnTo>
                      <a:pt x="54" y="20"/>
                    </a:lnTo>
                    <a:lnTo>
                      <a:pt x="56" y="20"/>
                    </a:lnTo>
                    <a:lnTo>
                      <a:pt x="56" y="20"/>
                    </a:lnTo>
                    <a:lnTo>
                      <a:pt x="60" y="20"/>
                    </a:lnTo>
                    <a:lnTo>
                      <a:pt x="68" y="20"/>
                    </a:lnTo>
                    <a:lnTo>
                      <a:pt x="68" y="20"/>
                    </a:lnTo>
                    <a:lnTo>
                      <a:pt x="75" y="20"/>
                    </a:lnTo>
                    <a:lnTo>
                      <a:pt x="77" y="20"/>
                    </a:lnTo>
                    <a:lnTo>
                      <a:pt x="77" y="20"/>
                    </a:lnTo>
                    <a:lnTo>
                      <a:pt x="83" y="24"/>
                    </a:lnTo>
                    <a:lnTo>
                      <a:pt x="89" y="28"/>
                    </a:lnTo>
                    <a:lnTo>
                      <a:pt x="89" y="28"/>
                    </a:lnTo>
                    <a:lnTo>
                      <a:pt x="93" y="30"/>
                    </a:lnTo>
                    <a:lnTo>
                      <a:pt x="93" y="30"/>
                    </a:lnTo>
                    <a:lnTo>
                      <a:pt x="97" y="32"/>
                    </a:lnTo>
                    <a:lnTo>
                      <a:pt x="103" y="34"/>
                    </a:lnTo>
                    <a:lnTo>
                      <a:pt x="103" y="34"/>
                    </a:lnTo>
                    <a:lnTo>
                      <a:pt x="115" y="36"/>
                    </a:lnTo>
                    <a:lnTo>
                      <a:pt x="115" y="36"/>
                    </a:lnTo>
                    <a:lnTo>
                      <a:pt x="117" y="36"/>
                    </a:lnTo>
                    <a:lnTo>
                      <a:pt x="117" y="36"/>
                    </a:lnTo>
                    <a:lnTo>
                      <a:pt x="115" y="38"/>
                    </a:lnTo>
                    <a:lnTo>
                      <a:pt x="115" y="38"/>
                    </a:lnTo>
                    <a:lnTo>
                      <a:pt x="117" y="42"/>
                    </a:lnTo>
                    <a:lnTo>
                      <a:pt x="123" y="42"/>
                    </a:lnTo>
                    <a:lnTo>
                      <a:pt x="123" y="42"/>
                    </a:lnTo>
                    <a:lnTo>
                      <a:pt x="127" y="44"/>
                    </a:lnTo>
                    <a:lnTo>
                      <a:pt x="131" y="44"/>
                    </a:lnTo>
                    <a:lnTo>
                      <a:pt x="131" y="44"/>
                    </a:lnTo>
                    <a:lnTo>
                      <a:pt x="133" y="46"/>
                    </a:lnTo>
                    <a:lnTo>
                      <a:pt x="137" y="50"/>
                    </a:lnTo>
                    <a:lnTo>
                      <a:pt x="137" y="50"/>
                    </a:lnTo>
                    <a:lnTo>
                      <a:pt x="137" y="50"/>
                    </a:lnTo>
                    <a:lnTo>
                      <a:pt x="137" y="52"/>
                    </a:lnTo>
                    <a:lnTo>
                      <a:pt x="135" y="54"/>
                    </a:lnTo>
                    <a:lnTo>
                      <a:pt x="135" y="54"/>
                    </a:lnTo>
                    <a:lnTo>
                      <a:pt x="131" y="61"/>
                    </a:lnTo>
                    <a:lnTo>
                      <a:pt x="131" y="61"/>
                    </a:lnTo>
                    <a:lnTo>
                      <a:pt x="131" y="63"/>
                    </a:lnTo>
                    <a:lnTo>
                      <a:pt x="133" y="65"/>
                    </a:lnTo>
                    <a:lnTo>
                      <a:pt x="133" y="65"/>
                    </a:lnTo>
                    <a:lnTo>
                      <a:pt x="137" y="65"/>
                    </a:lnTo>
                    <a:lnTo>
                      <a:pt x="141" y="61"/>
                    </a:lnTo>
                    <a:lnTo>
                      <a:pt x="141" y="61"/>
                    </a:lnTo>
                    <a:lnTo>
                      <a:pt x="143" y="59"/>
                    </a:lnTo>
                    <a:lnTo>
                      <a:pt x="145" y="59"/>
                    </a:lnTo>
                    <a:lnTo>
                      <a:pt x="145" y="59"/>
                    </a:lnTo>
                    <a:lnTo>
                      <a:pt x="151" y="59"/>
                    </a:lnTo>
                    <a:lnTo>
                      <a:pt x="159" y="57"/>
                    </a:lnTo>
                    <a:lnTo>
                      <a:pt x="159" y="57"/>
                    </a:lnTo>
                    <a:lnTo>
                      <a:pt x="164" y="59"/>
                    </a:lnTo>
                    <a:lnTo>
                      <a:pt x="166" y="59"/>
                    </a:lnTo>
                    <a:lnTo>
                      <a:pt x="170" y="61"/>
                    </a:lnTo>
                    <a:lnTo>
                      <a:pt x="170" y="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0" name="Freeform 479"/>
              <p:cNvSpPr>
                <a:spLocks/>
              </p:cNvSpPr>
              <p:nvPr/>
            </p:nvSpPr>
            <p:spPr bwMode="auto">
              <a:xfrm>
                <a:off x="1098" y="2187"/>
                <a:ext cx="10" cy="8"/>
              </a:xfrm>
              <a:custGeom>
                <a:avLst/>
                <a:gdLst/>
                <a:ahLst/>
                <a:cxnLst>
                  <a:cxn ang="0">
                    <a:pos x="6" y="0"/>
                  </a:cxn>
                  <a:cxn ang="0">
                    <a:pos x="6" y="0"/>
                  </a:cxn>
                  <a:cxn ang="0">
                    <a:pos x="2" y="0"/>
                  </a:cxn>
                  <a:cxn ang="0">
                    <a:pos x="2" y="2"/>
                  </a:cxn>
                  <a:cxn ang="0">
                    <a:pos x="2" y="2"/>
                  </a:cxn>
                  <a:cxn ang="0">
                    <a:pos x="0" y="4"/>
                  </a:cxn>
                  <a:cxn ang="0">
                    <a:pos x="0" y="4"/>
                  </a:cxn>
                  <a:cxn ang="0">
                    <a:pos x="0" y="4"/>
                  </a:cxn>
                  <a:cxn ang="0">
                    <a:pos x="4" y="6"/>
                  </a:cxn>
                  <a:cxn ang="0">
                    <a:pos x="4" y="6"/>
                  </a:cxn>
                  <a:cxn ang="0">
                    <a:pos x="4" y="8"/>
                  </a:cxn>
                  <a:cxn ang="0">
                    <a:pos x="6" y="8"/>
                  </a:cxn>
                  <a:cxn ang="0">
                    <a:pos x="6" y="8"/>
                  </a:cxn>
                  <a:cxn ang="0">
                    <a:pos x="10" y="8"/>
                  </a:cxn>
                  <a:cxn ang="0">
                    <a:pos x="10" y="6"/>
                  </a:cxn>
                  <a:cxn ang="0">
                    <a:pos x="10" y="6"/>
                  </a:cxn>
                  <a:cxn ang="0">
                    <a:pos x="10" y="4"/>
                  </a:cxn>
                  <a:cxn ang="0">
                    <a:pos x="10" y="2"/>
                  </a:cxn>
                  <a:cxn ang="0">
                    <a:pos x="10" y="2"/>
                  </a:cxn>
                  <a:cxn ang="0">
                    <a:pos x="6" y="0"/>
                  </a:cxn>
                  <a:cxn ang="0">
                    <a:pos x="6" y="0"/>
                  </a:cxn>
                </a:cxnLst>
                <a:rect l="0" t="0" r="r" b="b"/>
                <a:pathLst>
                  <a:path w="10" h="8">
                    <a:moveTo>
                      <a:pt x="6" y="0"/>
                    </a:moveTo>
                    <a:lnTo>
                      <a:pt x="6" y="0"/>
                    </a:lnTo>
                    <a:lnTo>
                      <a:pt x="2" y="0"/>
                    </a:lnTo>
                    <a:lnTo>
                      <a:pt x="2" y="2"/>
                    </a:lnTo>
                    <a:lnTo>
                      <a:pt x="2" y="2"/>
                    </a:lnTo>
                    <a:lnTo>
                      <a:pt x="0" y="4"/>
                    </a:lnTo>
                    <a:lnTo>
                      <a:pt x="0" y="4"/>
                    </a:lnTo>
                    <a:lnTo>
                      <a:pt x="0" y="4"/>
                    </a:lnTo>
                    <a:lnTo>
                      <a:pt x="4" y="6"/>
                    </a:lnTo>
                    <a:lnTo>
                      <a:pt x="4" y="6"/>
                    </a:lnTo>
                    <a:lnTo>
                      <a:pt x="4" y="8"/>
                    </a:lnTo>
                    <a:lnTo>
                      <a:pt x="6" y="8"/>
                    </a:lnTo>
                    <a:lnTo>
                      <a:pt x="6" y="8"/>
                    </a:lnTo>
                    <a:lnTo>
                      <a:pt x="10" y="8"/>
                    </a:lnTo>
                    <a:lnTo>
                      <a:pt x="10" y="6"/>
                    </a:lnTo>
                    <a:lnTo>
                      <a:pt x="10" y="6"/>
                    </a:lnTo>
                    <a:lnTo>
                      <a:pt x="10" y="4"/>
                    </a:lnTo>
                    <a:lnTo>
                      <a:pt x="10" y="2"/>
                    </a:lnTo>
                    <a:lnTo>
                      <a:pt x="10" y="2"/>
                    </a:lnTo>
                    <a:lnTo>
                      <a:pt x="6" y="0"/>
                    </a:ln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1" name="Freeform 480"/>
              <p:cNvSpPr>
                <a:spLocks/>
              </p:cNvSpPr>
              <p:nvPr/>
            </p:nvSpPr>
            <p:spPr bwMode="auto">
              <a:xfrm>
                <a:off x="1185" y="2250"/>
                <a:ext cx="36" cy="14"/>
              </a:xfrm>
              <a:custGeom>
                <a:avLst/>
                <a:gdLst/>
                <a:ahLst/>
                <a:cxnLst>
                  <a:cxn ang="0">
                    <a:pos x="6" y="12"/>
                  </a:cxn>
                  <a:cxn ang="0">
                    <a:pos x="6" y="12"/>
                  </a:cxn>
                  <a:cxn ang="0">
                    <a:pos x="10" y="12"/>
                  </a:cxn>
                  <a:cxn ang="0">
                    <a:pos x="18" y="12"/>
                  </a:cxn>
                  <a:cxn ang="0">
                    <a:pos x="18" y="12"/>
                  </a:cxn>
                  <a:cxn ang="0">
                    <a:pos x="30" y="12"/>
                  </a:cxn>
                  <a:cxn ang="0">
                    <a:pos x="30" y="12"/>
                  </a:cxn>
                  <a:cxn ang="0">
                    <a:pos x="34" y="14"/>
                  </a:cxn>
                  <a:cxn ang="0">
                    <a:pos x="36" y="14"/>
                  </a:cxn>
                  <a:cxn ang="0">
                    <a:pos x="36" y="12"/>
                  </a:cxn>
                  <a:cxn ang="0">
                    <a:pos x="36" y="12"/>
                  </a:cxn>
                  <a:cxn ang="0">
                    <a:pos x="34" y="8"/>
                  </a:cxn>
                  <a:cxn ang="0">
                    <a:pos x="28" y="6"/>
                  </a:cxn>
                  <a:cxn ang="0">
                    <a:pos x="28" y="6"/>
                  </a:cxn>
                  <a:cxn ang="0">
                    <a:pos x="24" y="6"/>
                  </a:cxn>
                  <a:cxn ang="0">
                    <a:pos x="22" y="4"/>
                  </a:cxn>
                  <a:cxn ang="0">
                    <a:pos x="22" y="4"/>
                  </a:cxn>
                  <a:cxn ang="0">
                    <a:pos x="22" y="2"/>
                  </a:cxn>
                  <a:cxn ang="0">
                    <a:pos x="22" y="2"/>
                  </a:cxn>
                  <a:cxn ang="0">
                    <a:pos x="22" y="0"/>
                  </a:cxn>
                  <a:cxn ang="0">
                    <a:pos x="22" y="0"/>
                  </a:cxn>
                  <a:cxn ang="0">
                    <a:pos x="18" y="0"/>
                  </a:cxn>
                  <a:cxn ang="0">
                    <a:pos x="18" y="0"/>
                  </a:cxn>
                  <a:cxn ang="0">
                    <a:pos x="12" y="0"/>
                  </a:cxn>
                  <a:cxn ang="0">
                    <a:pos x="8" y="0"/>
                  </a:cxn>
                  <a:cxn ang="0">
                    <a:pos x="8" y="0"/>
                  </a:cxn>
                  <a:cxn ang="0">
                    <a:pos x="2" y="2"/>
                  </a:cxn>
                  <a:cxn ang="0">
                    <a:pos x="2" y="2"/>
                  </a:cxn>
                  <a:cxn ang="0">
                    <a:pos x="0" y="4"/>
                  </a:cxn>
                  <a:cxn ang="0">
                    <a:pos x="0" y="4"/>
                  </a:cxn>
                  <a:cxn ang="0">
                    <a:pos x="2" y="6"/>
                  </a:cxn>
                  <a:cxn ang="0">
                    <a:pos x="2" y="6"/>
                  </a:cxn>
                  <a:cxn ang="0">
                    <a:pos x="8" y="6"/>
                  </a:cxn>
                  <a:cxn ang="0">
                    <a:pos x="10" y="8"/>
                  </a:cxn>
                  <a:cxn ang="0">
                    <a:pos x="8" y="8"/>
                  </a:cxn>
                  <a:cxn ang="0">
                    <a:pos x="8" y="8"/>
                  </a:cxn>
                  <a:cxn ang="0">
                    <a:pos x="6" y="10"/>
                  </a:cxn>
                  <a:cxn ang="0">
                    <a:pos x="6" y="12"/>
                  </a:cxn>
                  <a:cxn ang="0">
                    <a:pos x="6" y="12"/>
                  </a:cxn>
                  <a:cxn ang="0">
                    <a:pos x="6" y="12"/>
                  </a:cxn>
                </a:cxnLst>
                <a:rect l="0" t="0" r="r" b="b"/>
                <a:pathLst>
                  <a:path w="36" h="14">
                    <a:moveTo>
                      <a:pt x="6" y="12"/>
                    </a:moveTo>
                    <a:lnTo>
                      <a:pt x="6" y="12"/>
                    </a:lnTo>
                    <a:lnTo>
                      <a:pt x="10" y="12"/>
                    </a:lnTo>
                    <a:lnTo>
                      <a:pt x="18" y="12"/>
                    </a:lnTo>
                    <a:lnTo>
                      <a:pt x="18" y="12"/>
                    </a:lnTo>
                    <a:lnTo>
                      <a:pt x="30" y="12"/>
                    </a:lnTo>
                    <a:lnTo>
                      <a:pt x="30" y="12"/>
                    </a:lnTo>
                    <a:lnTo>
                      <a:pt x="34" y="14"/>
                    </a:lnTo>
                    <a:lnTo>
                      <a:pt x="36" y="14"/>
                    </a:lnTo>
                    <a:lnTo>
                      <a:pt x="36" y="12"/>
                    </a:lnTo>
                    <a:lnTo>
                      <a:pt x="36" y="12"/>
                    </a:lnTo>
                    <a:lnTo>
                      <a:pt x="34" y="8"/>
                    </a:lnTo>
                    <a:lnTo>
                      <a:pt x="28" y="6"/>
                    </a:lnTo>
                    <a:lnTo>
                      <a:pt x="28" y="6"/>
                    </a:lnTo>
                    <a:lnTo>
                      <a:pt x="24" y="6"/>
                    </a:lnTo>
                    <a:lnTo>
                      <a:pt x="22" y="4"/>
                    </a:lnTo>
                    <a:lnTo>
                      <a:pt x="22" y="4"/>
                    </a:lnTo>
                    <a:lnTo>
                      <a:pt x="22" y="2"/>
                    </a:lnTo>
                    <a:lnTo>
                      <a:pt x="22" y="2"/>
                    </a:lnTo>
                    <a:lnTo>
                      <a:pt x="22" y="0"/>
                    </a:lnTo>
                    <a:lnTo>
                      <a:pt x="22" y="0"/>
                    </a:lnTo>
                    <a:lnTo>
                      <a:pt x="18" y="0"/>
                    </a:lnTo>
                    <a:lnTo>
                      <a:pt x="18" y="0"/>
                    </a:lnTo>
                    <a:lnTo>
                      <a:pt x="12" y="0"/>
                    </a:lnTo>
                    <a:lnTo>
                      <a:pt x="8" y="0"/>
                    </a:lnTo>
                    <a:lnTo>
                      <a:pt x="8" y="0"/>
                    </a:lnTo>
                    <a:lnTo>
                      <a:pt x="2" y="2"/>
                    </a:lnTo>
                    <a:lnTo>
                      <a:pt x="2" y="2"/>
                    </a:lnTo>
                    <a:lnTo>
                      <a:pt x="0" y="4"/>
                    </a:lnTo>
                    <a:lnTo>
                      <a:pt x="0" y="4"/>
                    </a:lnTo>
                    <a:lnTo>
                      <a:pt x="2" y="6"/>
                    </a:lnTo>
                    <a:lnTo>
                      <a:pt x="2" y="6"/>
                    </a:lnTo>
                    <a:lnTo>
                      <a:pt x="8" y="6"/>
                    </a:lnTo>
                    <a:lnTo>
                      <a:pt x="10" y="8"/>
                    </a:lnTo>
                    <a:lnTo>
                      <a:pt x="8" y="8"/>
                    </a:lnTo>
                    <a:lnTo>
                      <a:pt x="8" y="8"/>
                    </a:lnTo>
                    <a:lnTo>
                      <a:pt x="6" y="10"/>
                    </a:lnTo>
                    <a:lnTo>
                      <a:pt x="6" y="12"/>
                    </a:lnTo>
                    <a:lnTo>
                      <a:pt x="6" y="12"/>
                    </a:lnTo>
                    <a:lnTo>
                      <a:pt x="6"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2" name="Freeform 481"/>
              <p:cNvSpPr>
                <a:spLocks/>
              </p:cNvSpPr>
              <p:nvPr/>
            </p:nvSpPr>
            <p:spPr bwMode="auto">
              <a:xfrm>
                <a:off x="1270" y="2222"/>
                <a:ext cx="2" cy="2"/>
              </a:xfrm>
              <a:custGeom>
                <a:avLst/>
                <a:gdLst/>
                <a:ahLst/>
                <a:cxnLst>
                  <a:cxn ang="0">
                    <a:pos x="2" y="2"/>
                  </a:cxn>
                  <a:cxn ang="0">
                    <a:pos x="2" y="2"/>
                  </a:cxn>
                  <a:cxn ang="0">
                    <a:pos x="0" y="0"/>
                  </a:cxn>
                  <a:cxn ang="0">
                    <a:pos x="2" y="2"/>
                  </a:cxn>
                  <a:cxn ang="0">
                    <a:pos x="2" y="2"/>
                  </a:cxn>
                </a:cxnLst>
                <a:rect l="0" t="0" r="r" b="b"/>
                <a:pathLst>
                  <a:path w="2" h="2">
                    <a:moveTo>
                      <a:pt x="2" y="2"/>
                    </a:moveTo>
                    <a:lnTo>
                      <a:pt x="2" y="2"/>
                    </a:lnTo>
                    <a:lnTo>
                      <a:pt x="0" y="0"/>
                    </a:lnTo>
                    <a:lnTo>
                      <a:pt x="2" y="2"/>
                    </a:lnTo>
                    <a:lnTo>
                      <a:pt x="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3" name="Freeform 482"/>
              <p:cNvSpPr>
                <a:spLocks/>
              </p:cNvSpPr>
              <p:nvPr/>
            </p:nvSpPr>
            <p:spPr bwMode="auto">
              <a:xfrm>
                <a:off x="1252" y="2220"/>
                <a:ext cx="109" cy="42"/>
              </a:xfrm>
              <a:custGeom>
                <a:avLst/>
                <a:gdLst/>
                <a:ahLst/>
                <a:cxnLst>
                  <a:cxn ang="0">
                    <a:pos x="44" y="36"/>
                  </a:cxn>
                  <a:cxn ang="0">
                    <a:pos x="50" y="38"/>
                  </a:cxn>
                  <a:cxn ang="0">
                    <a:pos x="54" y="42"/>
                  </a:cxn>
                  <a:cxn ang="0">
                    <a:pos x="56" y="42"/>
                  </a:cxn>
                  <a:cxn ang="0">
                    <a:pos x="58" y="40"/>
                  </a:cxn>
                  <a:cxn ang="0">
                    <a:pos x="62" y="36"/>
                  </a:cxn>
                  <a:cxn ang="0">
                    <a:pos x="69" y="32"/>
                  </a:cxn>
                  <a:cxn ang="0">
                    <a:pos x="73" y="32"/>
                  </a:cxn>
                  <a:cxn ang="0">
                    <a:pos x="75" y="32"/>
                  </a:cxn>
                  <a:cxn ang="0">
                    <a:pos x="85" y="34"/>
                  </a:cxn>
                  <a:cxn ang="0">
                    <a:pos x="103" y="34"/>
                  </a:cxn>
                  <a:cxn ang="0">
                    <a:pos x="109" y="34"/>
                  </a:cxn>
                  <a:cxn ang="0">
                    <a:pos x="105" y="30"/>
                  </a:cxn>
                  <a:cxn ang="0">
                    <a:pos x="103" y="28"/>
                  </a:cxn>
                  <a:cxn ang="0">
                    <a:pos x="97" y="18"/>
                  </a:cxn>
                  <a:cxn ang="0">
                    <a:pos x="97" y="16"/>
                  </a:cxn>
                  <a:cxn ang="0">
                    <a:pos x="99" y="14"/>
                  </a:cxn>
                  <a:cxn ang="0">
                    <a:pos x="97" y="12"/>
                  </a:cxn>
                  <a:cxn ang="0">
                    <a:pos x="93" y="12"/>
                  </a:cxn>
                  <a:cxn ang="0">
                    <a:pos x="87" y="14"/>
                  </a:cxn>
                  <a:cxn ang="0">
                    <a:pos x="83" y="12"/>
                  </a:cxn>
                  <a:cxn ang="0">
                    <a:pos x="77" y="6"/>
                  </a:cxn>
                  <a:cxn ang="0">
                    <a:pos x="71" y="2"/>
                  </a:cxn>
                  <a:cxn ang="0">
                    <a:pos x="62" y="4"/>
                  </a:cxn>
                  <a:cxn ang="0">
                    <a:pos x="60" y="4"/>
                  </a:cxn>
                  <a:cxn ang="0">
                    <a:pos x="58" y="2"/>
                  </a:cxn>
                  <a:cxn ang="0">
                    <a:pos x="54" y="0"/>
                  </a:cxn>
                  <a:cxn ang="0">
                    <a:pos x="52" y="2"/>
                  </a:cxn>
                  <a:cxn ang="0">
                    <a:pos x="52" y="2"/>
                  </a:cxn>
                  <a:cxn ang="0">
                    <a:pos x="46" y="4"/>
                  </a:cxn>
                  <a:cxn ang="0">
                    <a:pos x="48" y="10"/>
                  </a:cxn>
                  <a:cxn ang="0">
                    <a:pos x="46" y="10"/>
                  </a:cxn>
                  <a:cxn ang="0">
                    <a:pos x="34" y="4"/>
                  </a:cxn>
                  <a:cxn ang="0">
                    <a:pos x="30" y="2"/>
                  </a:cxn>
                  <a:cxn ang="0">
                    <a:pos x="24" y="2"/>
                  </a:cxn>
                  <a:cxn ang="0">
                    <a:pos x="20" y="4"/>
                  </a:cxn>
                  <a:cxn ang="0">
                    <a:pos x="20" y="4"/>
                  </a:cxn>
                  <a:cxn ang="0">
                    <a:pos x="20" y="8"/>
                  </a:cxn>
                  <a:cxn ang="0">
                    <a:pos x="22" y="20"/>
                  </a:cxn>
                  <a:cxn ang="0">
                    <a:pos x="18" y="22"/>
                  </a:cxn>
                  <a:cxn ang="0">
                    <a:pos x="14" y="22"/>
                  </a:cxn>
                  <a:cxn ang="0">
                    <a:pos x="8" y="18"/>
                  </a:cxn>
                  <a:cxn ang="0">
                    <a:pos x="6" y="16"/>
                  </a:cxn>
                  <a:cxn ang="0">
                    <a:pos x="4" y="18"/>
                  </a:cxn>
                  <a:cxn ang="0">
                    <a:pos x="2" y="24"/>
                  </a:cxn>
                  <a:cxn ang="0">
                    <a:pos x="0" y="30"/>
                  </a:cxn>
                  <a:cxn ang="0">
                    <a:pos x="2" y="32"/>
                  </a:cxn>
                  <a:cxn ang="0">
                    <a:pos x="8" y="36"/>
                  </a:cxn>
                  <a:cxn ang="0">
                    <a:pos x="12" y="38"/>
                  </a:cxn>
                  <a:cxn ang="0">
                    <a:pos x="14" y="34"/>
                  </a:cxn>
                  <a:cxn ang="0">
                    <a:pos x="16" y="34"/>
                  </a:cxn>
                  <a:cxn ang="0">
                    <a:pos x="18" y="36"/>
                  </a:cxn>
                  <a:cxn ang="0">
                    <a:pos x="30" y="34"/>
                  </a:cxn>
                  <a:cxn ang="0">
                    <a:pos x="32" y="34"/>
                  </a:cxn>
                  <a:cxn ang="0">
                    <a:pos x="34" y="34"/>
                  </a:cxn>
                  <a:cxn ang="0">
                    <a:pos x="40" y="34"/>
                  </a:cxn>
                  <a:cxn ang="0">
                    <a:pos x="42" y="34"/>
                  </a:cxn>
                  <a:cxn ang="0">
                    <a:pos x="42" y="32"/>
                  </a:cxn>
                  <a:cxn ang="0">
                    <a:pos x="44" y="34"/>
                  </a:cxn>
                </a:cxnLst>
                <a:rect l="0" t="0" r="r" b="b"/>
                <a:pathLst>
                  <a:path w="109" h="42">
                    <a:moveTo>
                      <a:pt x="44" y="36"/>
                    </a:moveTo>
                    <a:lnTo>
                      <a:pt x="44" y="36"/>
                    </a:lnTo>
                    <a:lnTo>
                      <a:pt x="50" y="38"/>
                    </a:lnTo>
                    <a:lnTo>
                      <a:pt x="50" y="38"/>
                    </a:lnTo>
                    <a:lnTo>
                      <a:pt x="52" y="40"/>
                    </a:lnTo>
                    <a:lnTo>
                      <a:pt x="54" y="42"/>
                    </a:lnTo>
                    <a:lnTo>
                      <a:pt x="54" y="42"/>
                    </a:lnTo>
                    <a:lnTo>
                      <a:pt x="56" y="42"/>
                    </a:lnTo>
                    <a:lnTo>
                      <a:pt x="58" y="40"/>
                    </a:lnTo>
                    <a:lnTo>
                      <a:pt x="58" y="40"/>
                    </a:lnTo>
                    <a:lnTo>
                      <a:pt x="62" y="36"/>
                    </a:lnTo>
                    <a:lnTo>
                      <a:pt x="62" y="36"/>
                    </a:lnTo>
                    <a:lnTo>
                      <a:pt x="64" y="34"/>
                    </a:lnTo>
                    <a:lnTo>
                      <a:pt x="69" y="32"/>
                    </a:lnTo>
                    <a:lnTo>
                      <a:pt x="69" y="32"/>
                    </a:lnTo>
                    <a:lnTo>
                      <a:pt x="73" y="32"/>
                    </a:lnTo>
                    <a:lnTo>
                      <a:pt x="75" y="32"/>
                    </a:lnTo>
                    <a:lnTo>
                      <a:pt x="75" y="32"/>
                    </a:lnTo>
                    <a:lnTo>
                      <a:pt x="85" y="34"/>
                    </a:lnTo>
                    <a:lnTo>
                      <a:pt x="85" y="34"/>
                    </a:lnTo>
                    <a:lnTo>
                      <a:pt x="91" y="34"/>
                    </a:lnTo>
                    <a:lnTo>
                      <a:pt x="103" y="34"/>
                    </a:lnTo>
                    <a:lnTo>
                      <a:pt x="103" y="34"/>
                    </a:lnTo>
                    <a:lnTo>
                      <a:pt x="109" y="34"/>
                    </a:lnTo>
                    <a:lnTo>
                      <a:pt x="107" y="32"/>
                    </a:lnTo>
                    <a:lnTo>
                      <a:pt x="105" y="30"/>
                    </a:lnTo>
                    <a:lnTo>
                      <a:pt x="103" y="28"/>
                    </a:lnTo>
                    <a:lnTo>
                      <a:pt x="103" y="28"/>
                    </a:lnTo>
                    <a:lnTo>
                      <a:pt x="103" y="24"/>
                    </a:lnTo>
                    <a:lnTo>
                      <a:pt x="97" y="18"/>
                    </a:lnTo>
                    <a:lnTo>
                      <a:pt x="97" y="18"/>
                    </a:lnTo>
                    <a:lnTo>
                      <a:pt x="97" y="16"/>
                    </a:lnTo>
                    <a:lnTo>
                      <a:pt x="99" y="14"/>
                    </a:lnTo>
                    <a:lnTo>
                      <a:pt x="99" y="14"/>
                    </a:lnTo>
                    <a:lnTo>
                      <a:pt x="99" y="12"/>
                    </a:lnTo>
                    <a:lnTo>
                      <a:pt x="97" y="12"/>
                    </a:lnTo>
                    <a:lnTo>
                      <a:pt x="93" y="12"/>
                    </a:lnTo>
                    <a:lnTo>
                      <a:pt x="93" y="12"/>
                    </a:lnTo>
                    <a:lnTo>
                      <a:pt x="91" y="14"/>
                    </a:lnTo>
                    <a:lnTo>
                      <a:pt x="87" y="14"/>
                    </a:lnTo>
                    <a:lnTo>
                      <a:pt x="87" y="14"/>
                    </a:lnTo>
                    <a:lnTo>
                      <a:pt x="83" y="12"/>
                    </a:lnTo>
                    <a:lnTo>
                      <a:pt x="77" y="6"/>
                    </a:lnTo>
                    <a:lnTo>
                      <a:pt x="77" y="6"/>
                    </a:lnTo>
                    <a:lnTo>
                      <a:pt x="73" y="2"/>
                    </a:lnTo>
                    <a:lnTo>
                      <a:pt x="71" y="2"/>
                    </a:lnTo>
                    <a:lnTo>
                      <a:pt x="71" y="2"/>
                    </a:lnTo>
                    <a:lnTo>
                      <a:pt x="62" y="4"/>
                    </a:lnTo>
                    <a:lnTo>
                      <a:pt x="62" y="4"/>
                    </a:lnTo>
                    <a:lnTo>
                      <a:pt x="60" y="4"/>
                    </a:lnTo>
                    <a:lnTo>
                      <a:pt x="58" y="2"/>
                    </a:lnTo>
                    <a:lnTo>
                      <a:pt x="58" y="2"/>
                    </a:lnTo>
                    <a:lnTo>
                      <a:pt x="56" y="0"/>
                    </a:lnTo>
                    <a:lnTo>
                      <a:pt x="54" y="0"/>
                    </a:lnTo>
                    <a:lnTo>
                      <a:pt x="54" y="0"/>
                    </a:lnTo>
                    <a:lnTo>
                      <a:pt x="52" y="2"/>
                    </a:lnTo>
                    <a:lnTo>
                      <a:pt x="52" y="2"/>
                    </a:lnTo>
                    <a:lnTo>
                      <a:pt x="52" y="2"/>
                    </a:lnTo>
                    <a:lnTo>
                      <a:pt x="46" y="4"/>
                    </a:lnTo>
                    <a:lnTo>
                      <a:pt x="46" y="4"/>
                    </a:lnTo>
                    <a:lnTo>
                      <a:pt x="48" y="8"/>
                    </a:lnTo>
                    <a:lnTo>
                      <a:pt x="48" y="10"/>
                    </a:lnTo>
                    <a:lnTo>
                      <a:pt x="46" y="10"/>
                    </a:lnTo>
                    <a:lnTo>
                      <a:pt x="46" y="10"/>
                    </a:lnTo>
                    <a:lnTo>
                      <a:pt x="38" y="6"/>
                    </a:lnTo>
                    <a:lnTo>
                      <a:pt x="34" y="4"/>
                    </a:lnTo>
                    <a:lnTo>
                      <a:pt x="34" y="4"/>
                    </a:lnTo>
                    <a:lnTo>
                      <a:pt x="30" y="2"/>
                    </a:lnTo>
                    <a:lnTo>
                      <a:pt x="30" y="2"/>
                    </a:lnTo>
                    <a:lnTo>
                      <a:pt x="24" y="2"/>
                    </a:lnTo>
                    <a:lnTo>
                      <a:pt x="20" y="4"/>
                    </a:lnTo>
                    <a:lnTo>
                      <a:pt x="20" y="4"/>
                    </a:lnTo>
                    <a:lnTo>
                      <a:pt x="20" y="4"/>
                    </a:lnTo>
                    <a:lnTo>
                      <a:pt x="20" y="4"/>
                    </a:lnTo>
                    <a:lnTo>
                      <a:pt x="20" y="8"/>
                    </a:lnTo>
                    <a:lnTo>
                      <a:pt x="20" y="8"/>
                    </a:lnTo>
                    <a:lnTo>
                      <a:pt x="22" y="18"/>
                    </a:lnTo>
                    <a:lnTo>
                      <a:pt x="22" y="20"/>
                    </a:lnTo>
                    <a:lnTo>
                      <a:pt x="22" y="20"/>
                    </a:lnTo>
                    <a:lnTo>
                      <a:pt x="18" y="22"/>
                    </a:lnTo>
                    <a:lnTo>
                      <a:pt x="14" y="22"/>
                    </a:lnTo>
                    <a:lnTo>
                      <a:pt x="14" y="22"/>
                    </a:lnTo>
                    <a:lnTo>
                      <a:pt x="10" y="20"/>
                    </a:lnTo>
                    <a:lnTo>
                      <a:pt x="8" y="18"/>
                    </a:lnTo>
                    <a:lnTo>
                      <a:pt x="8" y="18"/>
                    </a:lnTo>
                    <a:lnTo>
                      <a:pt x="6" y="16"/>
                    </a:lnTo>
                    <a:lnTo>
                      <a:pt x="6" y="16"/>
                    </a:lnTo>
                    <a:lnTo>
                      <a:pt x="4" y="18"/>
                    </a:lnTo>
                    <a:lnTo>
                      <a:pt x="4" y="18"/>
                    </a:lnTo>
                    <a:lnTo>
                      <a:pt x="2" y="24"/>
                    </a:lnTo>
                    <a:lnTo>
                      <a:pt x="2" y="24"/>
                    </a:lnTo>
                    <a:lnTo>
                      <a:pt x="0" y="30"/>
                    </a:lnTo>
                    <a:lnTo>
                      <a:pt x="0" y="32"/>
                    </a:lnTo>
                    <a:lnTo>
                      <a:pt x="2" y="32"/>
                    </a:lnTo>
                    <a:lnTo>
                      <a:pt x="2" y="32"/>
                    </a:lnTo>
                    <a:lnTo>
                      <a:pt x="8" y="36"/>
                    </a:lnTo>
                    <a:lnTo>
                      <a:pt x="12" y="38"/>
                    </a:lnTo>
                    <a:lnTo>
                      <a:pt x="12" y="38"/>
                    </a:lnTo>
                    <a:lnTo>
                      <a:pt x="12" y="36"/>
                    </a:lnTo>
                    <a:lnTo>
                      <a:pt x="14" y="34"/>
                    </a:lnTo>
                    <a:lnTo>
                      <a:pt x="14" y="34"/>
                    </a:lnTo>
                    <a:lnTo>
                      <a:pt x="16" y="34"/>
                    </a:lnTo>
                    <a:lnTo>
                      <a:pt x="18" y="36"/>
                    </a:lnTo>
                    <a:lnTo>
                      <a:pt x="18" y="36"/>
                    </a:lnTo>
                    <a:lnTo>
                      <a:pt x="24" y="36"/>
                    </a:lnTo>
                    <a:lnTo>
                      <a:pt x="30" y="34"/>
                    </a:lnTo>
                    <a:lnTo>
                      <a:pt x="30" y="34"/>
                    </a:lnTo>
                    <a:lnTo>
                      <a:pt x="32" y="34"/>
                    </a:lnTo>
                    <a:lnTo>
                      <a:pt x="34" y="34"/>
                    </a:lnTo>
                    <a:lnTo>
                      <a:pt x="34" y="34"/>
                    </a:lnTo>
                    <a:lnTo>
                      <a:pt x="38" y="34"/>
                    </a:lnTo>
                    <a:lnTo>
                      <a:pt x="40" y="34"/>
                    </a:lnTo>
                    <a:lnTo>
                      <a:pt x="40" y="34"/>
                    </a:lnTo>
                    <a:lnTo>
                      <a:pt x="42" y="34"/>
                    </a:lnTo>
                    <a:lnTo>
                      <a:pt x="42" y="34"/>
                    </a:lnTo>
                    <a:lnTo>
                      <a:pt x="42" y="32"/>
                    </a:lnTo>
                    <a:lnTo>
                      <a:pt x="42" y="32"/>
                    </a:lnTo>
                    <a:lnTo>
                      <a:pt x="44" y="34"/>
                    </a:lnTo>
                    <a:lnTo>
                      <a:pt x="4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4" name="Freeform 483"/>
              <p:cNvSpPr>
                <a:spLocks/>
              </p:cNvSpPr>
              <p:nvPr/>
            </p:nvSpPr>
            <p:spPr bwMode="auto">
              <a:xfrm>
                <a:off x="1377" y="2250"/>
                <a:ext cx="36" cy="12"/>
              </a:xfrm>
              <a:custGeom>
                <a:avLst/>
                <a:gdLst/>
                <a:ahLst/>
                <a:cxnLst>
                  <a:cxn ang="0">
                    <a:pos x="4" y="8"/>
                  </a:cxn>
                  <a:cxn ang="0">
                    <a:pos x="4" y="10"/>
                  </a:cxn>
                  <a:cxn ang="0">
                    <a:pos x="4" y="10"/>
                  </a:cxn>
                  <a:cxn ang="0">
                    <a:pos x="6" y="10"/>
                  </a:cxn>
                  <a:cxn ang="0">
                    <a:pos x="12" y="10"/>
                  </a:cxn>
                  <a:cxn ang="0">
                    <a:pos x="12" y="10"/>
                  </a:cxn>
                  <a:cxn ang="0">
                    <a:pos x="18" y="12"/>
                  </a:cxn>
                  <a:cxn ang="0">
                    <a:pos x="20" y="10"/>
                  </a:cxn>
                  <a:cxn ang="0">
                    <a:pos x="20" y="10"/>
                  </a:cxn>
                  <a:cxn ang="0">
                    <a:pos x="22" y="10"/>
                  </a:cxn>
                  <a:cxn ang="0">
                    <a:pos x="26" y="10"/>
                  </a:cxn>
                  <a:cxn ang="0">
                    <a:pos x="26" y="10"/>
                  </a:cxn>
                  <a:cxn ang="0">
                    <a:pos x="28" y="8"/>
                  </a:cxn>
                  <a:cxn ang="0">
                    <a:pos x="30" y="8"/>
                  </a:cxn>
                  <a:cxn ang="0">
                    <a:pos x="30" y="8"/>
                  </a:cxn>
                  <a:cxn ang="0">
                    <a:pos x="34" y="6"/>
                  </a:cxn>
                  <a:cxn ang="0">
                    <a:pos x="36" y="2"/>
                  </a:cxn>
                  <a:cxn ang="0">
                    <a:pos x="36" y="2"/>
                  </a:cxn>
                  <a:cxn ang="0">
                    <a:pos x="34" y="2"/>
                  </a:cxn>
                  <a:cxn ang="0">
                    <a:pos x="32" y="2"/>
                  </a:cxn>
                  <a:cxn ang="0">
                    <a:pos x="30" y="0"/>
                  </a:cxn>
                  <a:cxn ang="0">
                    <a:pos x="30" y="0"/>
                  </a:cxn>
                  <a:cxn ang="0">
                    <a:pos x="28" y="0"/>
                  </a:cxn>
                  <a:cxn ang="0">
                    <a:pos x="24" y="0"/>
                  </a:cxn>
                  <a:cxn ang="0">
                    <a:pos x="24" y="0"/>
                  </a:cxn>
                  <a:cxn ang="0">
                    <a:pos x="16" y="0"/>
                  </a:cxn>
                  <a:cxn ang="0">
                    <a:pos x="16" y="0"/>
                  </a:cxn>
                  <a:cxn ang="0">
                    <a:pos x="8" y="0"/>
                  </a:cxn>
                  <a:cxn ang="0">
                    <a:pos x="8" y="0"/>
                  </a:cxn>
                  <a:cxn ang="0">
                    <a:pos x="4" y="0"/>
                  </a:cxn>
                  <a:cxn ang="0">
                    <a:pos x="2" y="2"/>
                  </a:cxn>
                  <a:cxn ang="0">
                    <a:pos x="2" y="2"/>
                  </a:cxn>
                  <a:cxn ang="0">
                    <a:pos x="0" y="4"/>
                  </a:cxn>
                  <a:cxn ang="0">
                    <a:pos x="2" y="6"/>
                  </a:cxn>
                  <a:cxn ang="0">
                    <a:pos x="2" y="6"/>
                  </a:cxn>
                  <a:cxn ang="0">
                    <a:pos x="4" y="8"/>
                  </a:cxn>
                  <a:cxn ang="0">
                    <a:pos x="4" y="8"/>
                  </a:cxn>
                </a:cxnLst>
                <a:rect l="0" t="0" r="r" b="b"/>
                <a:pathLst>
                  <a:path w="36" h="12">
                    <a:moveTo>
                      <a:pt x="4" y="8"/>
                    </a:moveTo>
                    <a:lnTo>
                      <a:pt x="4" y="10"/>
                    </a:lnTo>
                    <a:lnTo>
                      <a:pt x="4" y="10"/>
                    </a:lnTo>
                    <a:lnTo>
                      <a:pt x="6" y="10"/>
                    </a:lnTo>
                    <a:lnTo>
                      <a:pt x="12" y="10"/>
                    </a:lnTo>
                    <a:lnTo>
                      <a:pt x="12" y="10"/>
                    </a:lnTo>
                    <a:lnTo>
                      <a:pt x="18" y="12"/>
                    </a:lnTo>
                    <a:lnTo>
                      <a:pt x="20" y="10"/>
                    </a:lnTo>
                    <a:lnTo>
                      <a:pt x="20" y="10"/>
                    </a:lnTo>
                    <a:lnTo>
                      <a:pt x="22" y="10"/>
                    </a:lnTo>
                    <a:lnTo>
                      <a:pt x="26" y="10"/>
                    </a:lnTo>
                    <a:lnTo>
                      <a:pt x="26" y="10"/>
                    </a:lnTo>
                    <a:lnTo>
                      <a:pt x="28" y="8"/>
                    </a:lnTo>
                    <a:lnTo>
                      <a:pt x="30" y="8"/>
                    </a:lnTo>
                    <a:lnTo>
                      <a:pt x="30" y="8"/>
                    </a:lnTo>
                    <a:lnTo>
                      <a:pt x="34" y="6"/>
                    </a:lnTo>
                    <a:lnTo>
                      <a:pt x="36" y="2"/>
                    </a:lnTo>
                    <a:lnTo>
                      <a:pt x="36" y="2"/>
                    </a:lnTo>
                    <a:lnTo>
                      <a:pt x="34" y="2"/>
                    </a:lnTo>
                    <a:lnTo>
                      <a:pt x="32" y="2"/>
                    </a:lnTo>
                    <a:lnTo>
                      <a:pt x="30" y="0"/>
                    </a:lnTo>
                    <a:lnTo>
                      <a:pt x="30" y="0"/>
                    </a:lnTo>
                    <a:lnTo>
                      <a:pt x="28" y="0"/>
                    </a:lnTo>
                    <a:lnTo>
                      <a:pt x="24" y="0"/>
                    </a:lnTo>
                    <a:lnTo>
                      <a:pt x="24" y="0"/>
                    </a:lnTo>
                    <a:lnTo>
                      <a:pt x="16" y="0"/>
                    </a:lnTo>
                    <a:lnTo>
                      <a:pt x="16" y="0"/>
                    </a:lnTo>
                    <a:lnTo>
                      <a:pt x="8" y="0"/>
                    </a:lnTo>
                    <a:lnTo>
                      <a:pt x="8" y="0"/>
                    </a:lnTo>
                    <a:lnTo>
                      <a:pt x="4" y="0"/>
                    </a:lnTo>
                    <a:lnTo>
                      <a:pt x="2" y="2"/>
                    </a:lnTo>
                    <a:lnTo>
                      <a:pt x="2" y="2"/>
                    </a:lnTo>
                    <a:lnTo>
                      <a:pt x="0" y="4"/>
                    </a:lnTo>
                    <a:lnTo>
                      <a:pt x="2" y="6"/>
                    </a:lnTo>
                    <a:lnTo>
                      <a:pt x="2" y="6"/>
                    </a:lnTo>
                    <a:lnTo>
                      <a:pt x="4" y="8"/>
                    </a:lnTo>
                    <a:lnTo>
                      <a:pt x="4"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5" name="Freeform 484"/>
              <p:cNvSpPr>
                <a:spLocks/>
              </p:cNvSpPr>
              <p:nvPr/>
            </p:nvSpPr>
            <p:spPr bwMode="auto">
              <a:xfrm>
                <a:off x="1450" y="2250"/>
                <a:ext cx="6" cy="6"/>
              </a:xfrm>
              <a:custGeom>
                <a:avLst/>
                <a:gdLst/>
                <a:ahLst/>
                <a:cxnLst>
                  <a:cxn ang="0">
                    <a:pos x="2" y="0"/>
                  </a:cxn>
                  <a:cxn ang="0">
                    <a:pos x="2" y="0"/>
                  </a:cxn>
                  <a:cxn ang="0">
                    <a:pos x="0" y="2"/>
                  </a:cxn>
                  <a:cxn ang="0">
                    <a:pos x="0" y="6"/>
                  </a:cxn>
                  <a:cxn ang="0">
                    <a:pos x="0" y="6"/>
                  </a:cxn>
                  <a:cxn ang="0">
                    <a:pos x="2" y="6"/>
                  </a:cxn>
                  <a:cxn ang="0">
                    <a:pos x="4" y="6"/>
                  </a:cxn>
                  <a:cxn ang="0">
                    <a:pos x="6" y="6"/>
                  </a:cxn>
                  <a:cxn ang="0">
                    <a:pos x="6" y="6"/>
                  </a:cxn>
                  <a:cxn ang="0">
                    <a:pos x="6" y="4"/>
                  </a:cxn>
                  <a:cxn ang="0">
                    <a:pos x="6" y="4"/>
                  </a:cxn>
                  <a:cxn ang="0">
                    <a:pos x="4" y="0"/>
                  </a:cxn>
                  <a:cxn ang="0">
                    <a:pos x="2" y="0"/>
                  </a:cxn>
                </a:cxnLst>
                <a:rect l="0" t="0" r="r" b="b"/>
                <a:pathLst>
                  <a:path w="6" h="6">
                    <a:moveTo>
                      <a:pt x="2" y="0"/>
                    </a:moveTo>
                    <a:lnTo>
                      <a:pt x="2" y="0"/>
                    </a:lnTo>
                    <a:lnTo>
                      <a:pt x="0" y="2"/>
                    </a:lnTo>
                    <a:lnTo>
                      <a:pt x="0" y="6"/>
                    </a:lnTo>
                    <a:lnTo>
                      <a:pt x="0" y="6"/>
                    </a:lnTo>
                    <a:lnTo>
                      <a:pt x="2" y="6"/>
                    </a:lnTo>
                    <a:lnTo>
                      <a:pt x="4" y="6"/>
                    </a:lnTo>
                    <a:lnTo>
                      <a:pt x="6" y="6"/>
                    </a:lnTo>
                    <a:lnTo>
                      <a:pt x="6" y="6"/>
                    </a:lnTo>
                    <a:lnTo>
                      <a:pt x="6" y="4"/>
                    </a:lnTo>
                    <a:lnTo>
                      <a:pt x="6" y="4"/>
                    </a:lnTo>
                    <a:lnTo>
                      <a:pt x="4"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6" name="Freeform 485"/>
              <p:cNvSpPr>
                <a:spLocks/>
              </p:cNvSpPr>
              <p:nvPr/>
            </p:nvSpPr>
            <p:spPr bwMode="auto">
              <a:xfrm>
                <a:off x="1456" y="2268"/>
                <a:ext cx="8" cy="6"/>
              </a:xfrm>
              <a:custGeom>
                <a:avLst/>
                <a:gdLst/>
                <a:ahLst/>
                <a:cxnLst>
                  <a:cxn ang="0">
                    <a:pos x="2" y="0"/>
                  </a:cxn>
                  <a:cxn ang="0">
                    <a:pos x="2" y="0"/>
                  </a:cxn>
                  <a:cxn ang="0">
                    <a:pos x="0" y="4"/>
                  </a:cxn>
                  <a:cxn ang="0">
                    <a:pos x="0" y="6"/>
                  </a:cxn>
                  <a:cxn ang="0">
                    <a:pos x="0" y="6"/>
                  </a:cxn>
                  <a:cxn ang="0">
                    <a:pos x="4" y="6"/>
                  </a:cxn>
                  <a:cxn ang="0">
                    <a:pos x="4" y="6"/>
                  </a:cxn>
                  <a:cxn ang="0">
                    <a:pos x="4" y="6"/>
                  </a:cxn>
                  <a:cxn ang="0">
                    <a:pos x="6" y="2"/>
                  </a:cxn>
                  <a:cxn ang="0">
                    <a:pos x="6" y="2"/>
                  </a:cxn>
                  <a:cxn ang="0">
                    <a:pos x="8" y="2"/>
                  </a:cxn>
                  <a:cxn ang="0">
                    <a:pos x="8" y="0"/>
                  </a:cxn>
                  <a:cxn ang="0">
                    <a:pos x="8" y="0"/>
                  </a:cxn>
                  <a:cxn ang="0">
                    <a:pos x="4" y="0"/>
                  </a:cxn>
                  <a:cxn ang="0">
                    <a:pos x="2" y="0"/>
                  </a:cxn>
                  <a:cxn ang="0">
                    <a:pos x="2" y="0"/>
                  </a:cxn>
                </a:cxnLst>
                <a:rect l="0" t="0" r="r" b="b"/>
                <a:pathLst>
                  <a:path w="8" h="6">
                    <a:moveTo>
                      <a:pt x="2" y="0"/>
                    </a:moveTo>
                    <a:lnTo>
                      <a:pt x="2" y="0"/>
                    </a:lnTo>
                    <a:lnTo>
                      <a:pt x="0" y="4"/>
                    </a:lnTo>
                    <a:lnTo>
                      <a:pt x="0" y="6"/>
                    </a:lnTo>
                    <a:lnTo>
                      <a:pt x="0" y="6"/>
                    </a:lnTo>
                    <a:lnTo>
                      <a:pt x="4" y="6"/>
                    </a:lnTo>
                    <a:lnTo>
                      <a:pt x="4" y="6"/>
                    </a:lnTo>
                    <a:lnTo>
                      <a:pt x="4" y="6"/>
                    </a:lnTo>
                    <a:lnTo>
                      <a:pt x="6" y="2"/>
                    </a:lnTo>
                    <a:lnTo>
                      <a:pt x="6" y="2"/>
                    </a:lnTo>
                    <a:lnTo>
                      <a:pt x="8" y="2"/>
                    </a:lnTo>
                    <a:lnTo>
                      <a:pt x="8" y="0"/>
                    </a:lnTo>
                    <a:lnTo>
                      <a:pt x="8" y="0"/>
                    </a:lnTo>
                    <a:lnTo>
                      <a:pt x="4" y="0"/>
                    </a:lnTo>
                    <a:lnTo>
                      <a:pt x="2" y="0"/>
                    </a:ln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7" name="Freeform 486"/>
              <p:cNvSpPr>
                <a:spLocks/>
              </p:cNvSpPr>
              <p:nvPr/>
            </p:nvSpPr>
            <p:spPr bwMode="auto">
              <a:xfrm>
                <a:off x="1476" y="2286"/>
                <a:ext cx="8" cy="8"/>
              </a:xfrm>
              <a:custGeom>
                <a:avLst/>
                <a:gdLst/>
                <a:ahLst/>
                <a:cxnLst>
                  <a:cxn ang="0">
                    <a:pos x="8" y="0"/>
                  </a:cxn>
                  <a:cxn ang="0">
                    <a:pos x="8" y="0"/>
                  </a:cxn>
                  <a:cxn ang="0">
                    <a:pos x="4" y="0"/>
                  </a:cxn>
                  <a:cxn ang="0">
                    <a:pos x="2" y="0"/>
                  </a:cxn>
                  <a:cxn ang="0">
                    <a:pos x="2" y="0"/>
                  </a:cxn>
                  <a:cxn ang="0">
                    <a:pos x="2" y="0"/>
                  </a:cxn>
                  <a:cxn ang="0">
                    <a:pos x="0" y="4"/>
                  </a:cxn>
                  <a:cxn ang="0">
                    <a:pos x="0" y="6"/>
                  </a:cxn>
                  <a:cxn ang="0">
                    <a:pos x="0" y="6"/>
                  </a:cxn>
                  <a:cxn ang="0">
                    <a:pos x="2" y="8"/>
                  </a:cxn>
                  <a:cxn ang="0">
                    <a:pos x="4" y="8"/>
                  </a:cxn>
                  <a:cxn ang="0">
                    <a:pos x="4" y="8"/>
                  </a:cxn>
                  <a:cxn ang="0">
                    <a:pos x="8" y="4"/>
                  </a:cxn>
                  <a:cxn ang="0">
                    <a:pos x="8" y="2"/>
                  </a:cxn>
                  <a:cxn ang="0">
                    <a:pos x="8" y="0"/>
                  </a:cxn>
                  <a:cxn ang="0">
                    <a:pos x="8" y="0"/>
                  </a:cxn>
                </a:cxnLst>
                <a:rect l="0" t="0" r="r" b="b"/>
                <a:pathLst>
                  <a:path w="8" h="8">
                    <a:moveTo>
                      <a:pt x="8" y="0"/>
                    </a:moveTo>
                    <a:lnTo>
                      <a:pt x="8" y="0"/>
                    </a:lnTo>
                    <a:lnTo>
                      <a:pt x="4" y="0"/>
                    </a:lnTo>
                    <a:lnTo>
                      <a:pt x="2" y="0"/>
                    </a:lnTo>
                    <a:lnTo>
                      <a:pt x="2" y="0"/>
                    </a:lnTo>
                    <a:lnTo>
                      <a:pt x="2" y="0"/>
                    </a:lnTo>
                    <a:lnTo>
                      <a:pt x="0" y="4"/>
                    </a:lnTo>
                    <a:lnTo>
                      <a:pt x="0" y="6"/>
                    </a:lnTo>
                    <a:lnTo>
                      <a:pt x="0" y="6"/>
                    </a:lnTo>
                    <a:lnTo>
                      <a:pt x="2" y="8"/>
                    </a:lnTo>
                    <a:lnTo>
                      <a:pt x="4" y="8"/>
                    </a:lnTo>
                    <a:lnTo>
                      <a:pt x="4" y="8"/>
                    </a:lnTo>
                    <a:lnTo>
                      <a:pt x="8" y="4"/>
                    </a:lnTo>
                    <a:lnTo>
                      <a:pt x="8" y="2"/>
                    </a:lnTo>
                    <a:lnTo>
                      <a:pt x="8" y="0"/>
                    </a:ln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8" name="Freeform 487"/>
              <p:cNvSpPr>
                <a:spLocks/>
              </p:cNvSpPr>
              <p:nvPr/>
            </p:nvSpPr>
            <p:spPr bwMode="auto">
              <a:xfrm>
                <a:off x="1480" y="2300"/>
                <a:ext cx="8" cy="10"/>
              </a:xfrm>
              <a:custGeom>
                <a:avLst/>
                <a:gdLst/>
                <a:ahLst/>
                <a:cxnLst>
                  <a:cxn ang="0">
                    <a:pos x="4" y="6"/>
                  </a:cxn>
                  <a:cxn ang="0">
                    <a:pos x="6" y="10"/>
                  </a:cxn>
                  <a:cxn ang="0">
                    <a:pos x="6" y="10"/>
                  </a:cxn>
                  <a:cxn ang="0">
                    <a:pos x="8" y="4"/>
                  </a:cxn>
                  <a:cxn ang="0">
                    <a:pos x="8" y="4"/>
                  </a:cxn>
                  <a:cxn ang="0">
                    <a:pos x="8" y="2"/>
                  </a:cxn>
                  <a:cxn ang="0">
                    <a:pos x="8" y="2"/>
                  </a:cxn>
                  <a:cxn ang="0">
                    <a:pos x="4" y="2"/>
                  </a:cxn>
                  <a:cxn ang="0">
                    <a:pos x="4" y="2"/>
                  </a:cxn>
                  <a:cxn ang="0">
                    <a:pos x="4" y="0"/>
                  </a:cxn>
                  <a:cxn ang="0">
                    <a:pos x="0" y="4"/>
                  </a:cxn>
                  <a:cxn ang="0">
                    <a:pos x="0" y="4"/>
                  </a:cxn>
                  <a:cxn ang="0">
                    <a:pos x="0" y="6"/>
                  </a:cxn>
                  <a:cxn ang="0">
                    <a:pos x="0" y="6"/>
                  </a:cxn>
                  <a:cxn ang="0">
                    <a:pos x="4" y="6"/>
                  </a:cxn>
                  <a:cxn ang="0">
                    <a:pos x="4" y="6"/>
                  </a:cxn>
                </a:cxnLst>
                <a:rect l="0" t="0" r="r" b="b"/>
                <a:pathLst>
                  <a:path w="8" h="10">
                    <a:moveTo>
                      <a:pt x="4" y="6"/>
                    </a:moveTo>
                    <a:lnTo>
                      <a:pt x="6" y="10"/>
                    </a:lnTo>
                    <a:lnTo>
                      <a:pt x="6" y="10"/>
                    </a:lnTo>
                    <a:lnTo>
                      <a:pt x="8" y="4"/>
                    </a:lnTo>
                    <a:lnTo>
                      <a:pt x="8" y="4"/>
                    </a:lnTo>
                    <a:lnTo>
                      <a:pt x="8" y="2"/>
                    </a:lnTo>
                    <a:lnTo>
                      <a:pt x="8" y="2"/>
                    </a:lnTo>
                    <a:lnTo>
                      <a:pt x="4" y="2"/>
                    </a:lnTo>
                    <a:lnTo>
                      <a:pt x="4" y="2"/>
                    </a:lnTo>
                    <a:lnTo>
                      <a:pt x="4" y="0"/>
                    </a:lnTo>
                    <a:lnTo>
                      <a:pt x="0" y="4"/>
                    </a:lnTo>
                    <a:lnTo>
                      <a:pt x="0" y="4"/>
                    </a:lnTo>
                    <a:lnTo>
                      <a:pt x="0" y="6"/>
                    </a:lnTo>
                    <a:lnTo>
                      <a:pt x="0" y="6"/>
                    </a:lnTo>
                    <a:lnTo>
                      <a:pt x="4" y="6"/>
                    </a:lnTo>
                    <a:lnTo>
                      <a:pt x="4"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9" name="Freeform 488"/>
              <p:cNvSpPr>
                <a:spLocks/>
              </p:cNvSpPr>
              <p:nvPr/>
            </p:nvSpPr>
            <p:spPr bwMode="auto">
              <a:xfrm>
                <a:off x="1484" y="2317"/>
                <a:ext cx="10" cy="8"/>
              </a:xfrm>
              <a:custGeom>
                <a:avLst/>
                <a:gdLst/>
                <a:ahLst/>
                <a:cxnLst>
                  <a:cxn ang="0">
                    <a:pos x="10" y="6"/>
                  </a:cxn>
                  <a:cxn ang="0">
                    <a:pos x="10" y="6"/>
                  </a:cxn>
                  <a:cxn ang="0">
                    <a:pos x="8" y="4"/>
                  </a:cxn>
                  <a:cxn ang="0">
                    <a:pos x="6" y="4"/>
                  </a:cxn>
                  <a:cxn ang="0">
                    <a:pos x="6" y="2"/>
                  </a:cxn>
                  <a:cxn ang="0">
                    <a:pos x="6" y="2"/>
                  </a:cxn>
                  <a:cxn ang="0">
                    <a:pos x="6" y="0"/>
                  </a:cxn>
                  <a:cxn ang="0">
                    <a:pos x="6" y="0"/>
                  </a:cxn>
                  <a:cxn ang="0">
                    <a:pos x="2" y="0"/>
                  </a:cxn>
                  <a:cxn ang="0">
                    <a:pos x="2" y="0"/>
                  </a:cxn>
                  <a:cxn ang="0">
                    <a:pos x="2" y="2"/>
                  </a:cxn>
                  <a:cxn ang="0">
                    <a:pos x="0" y="4"/>
                  </a:cxn>
                  <a:cxn ang="0">
                    <a:pos x="2" y="4"/>
                  </a:cxn>
                  <a:cxn ang="0">
                    <a:pos x="2" y="4"/>
                  </a:cxn>
                  <a:cxn ang="0">
                    <a:pos x="8" y="8"/>
                  </a:cxn>
                  <a:cxn ang="0">
                    <a:pos x="10" y="8"/>
                  </a:cxn>
                  <a:cxn ang="0">
                    <a:pos x="10" y="6"/>
                  </a:cxn>
                  <a:cxn ang="0">
                    <a:pos x="10" y="6"/>
                  </a:cxn>
                </a:cxnLst>
                <a:rect l="0" t="0" r="r" b="b"/>
                <a:pathLst>
                  <a:path w="10" h="8">
                    <a:moveTo>
                      <a:pt x="10" y="6"/>
                    </a:moveTo>
                    <a:lnTo>
                      <a:pt x="10" y="6"/>
                    </a:lnTo>
                    <a:lnTo>
                      <a:pt x="8" y="4"/>
                    </a:lnTo>
                    <a:lnTo>
                      <a:pt x="6" y="4"/>
                    </a:lnTo>
                    <a:lnTo>
                      <a:pt x="6" y="2"/>
                    </a:lnTo>
                    <a:lnTo>
                      <a:pt x="6" y="2"/>
                    </a:lnTo>
                    <a:lnTo>
                      <a:pt x="6" y="0"/>
                    </a:lnTo>
                    <a:lnTo>
                      <a:pt x="6" y="0"/>
                    </a:lnTo>
                    <a:lnTo>
                      <a:pt x="2" y="0"/>
                    </a:lnTo>
                    <a:lnTo>
                      <a:pt x="2" y="0"/>
                    </a:lnTo>
                    <a:lnTo>
                      <a:pt x="2" y="2"/>
                    </a:lnTo>
                    <a:lnTo>
                      <a:pt x="0" y="4"/>
                    </a:lnTo>
                    <a:lnTo>
                      <a:pt x="2" y="4"/>
                    </a:lnTo>
                    <a:lnTo>
                      <a:pt x="2" y="4"/>
                    </a:lnTo>
                    <a:lnTo>
                      <a:pt x="8" y="8"/>
                    </a:lnTo>
                    <a:lnTo>
                      <a:pt x="10" y="8"/>
                    </a:lnTo>
                    <a:lnTo>
                      <a:pt x="10" y="6"/>
                    </a:lnTo>
                    <a:lnTo>
                      <a:pt x="10"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0" name="Freeform 489"/>
              <p:cNvSpPr>
                <a:spLocks/>
              </p:cNvSpPr>
              <p:nvPr/>
            </p:nvSpPr>
            <p:spPr bwMode="auto">
              <a:xfrm>
                <a:off x="1488" y="2331"/>
                <a:ext cx="6" cy="6"/>
              </a:xfrm>
              <a:custGeom>
                <a:avLst/>
                <a:gdLst/>
                <a:ahLst/>
                <a:cxnLst>
                  <a:cxn ang="0">
                    <a:pos x="6" y="0"/>
                  </a:cxn>
                  <a:cxn ang="0">
                    <a:pos x="6" y="0"/>
                  </a:cxn>
                  <a:cxn ang="0">
                    <a:pos x="2" y="0"/>
                  </a:cxn>
                  <a:cxn ang="0">
                    <a:pos x="2" y="0"/>
                  </a:cxn>
                  <a:cxn ang="0">
                    <a:pos x="0" y="4"/>
                  </a:cxn>
                  <a:cxn ang="0">
                    <a:pos x="2" y="6"/>
                  </a:cxn>
                  <a:cxn ang="0">
                    <a:pos x="2" y="6"/>
                  </a:cxn>
                  <a:cxn ang="0">
                    <a:pos x="6" y="6"/>
                  </a:cxn>
                  <a:cxn ang="0">
                    <a:pos x="6" y="4"/>
                  </a:cxn>
                  <a:cxn ang="0">
                    <a:pos x="6" y="4"/>
                  </a:cxn>
                  <a:cxn ang="0">
                    <a:pos x="6" y="0"/>
                  </a:cxn>
                  <a:cxn ang="0">
                    <a:pos x="6" y="0"/>
                  </a:cxn>
                  <a:cxn ang="0">
                    <a:pos x="6" y="0"/>
                  </a:cxn>
                </a:cxnLst>
                <a:rect l="0" t="0" r="r" b="b"/>
                <a:pathLst>
                  <a:path w="6" h="6">
                    <a:moveTo>
                      <a:pt x="6" y="0"/>
                    </a:moveTo>
                    <a:lnTo>
                      <a:pt x="6" y="0"/>
                    </a:lnTo>
                    <a:lnTo>
                      <a:pt x="2" y="0"/>
                    </a:lnTo>
                    <a:lnTo>
                      <a:pt x="2" y="0"/>
                    </a:lnTo>
                    <a:lnTo>
                      <a:pt x="0" y="4"/>
                    </a:lnTo>
                    <a:lnTo>
                      <a:pt x="2" y="6"/>
                    </a:lnTo>
                    <a:lnTo>
                      <a:pt x="2" y="6"/>
                    </a:lnTo>
                    <a:lnTo>
                      <a:pt x="6" y="6"/>
                    </a:lnTo>
                    <a:lnTo>
                      <a:pt x="6" y="4"/>
                    </a:lnTo>
                    <a:lnTo>
                      <a:pt x="6" y="4"/>
                    </a:lnTo>
                    <a:lnTo>
                      <a:pt x="6" y="0"/>
                    </a:lnTo>
                    <a:lnTo>
                      <a:pt x="6" y="0"/>
                    </a:ln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1" name="Freeform 490"/>
              <p:cNvSpPr>
                <a:spLocks/>
              </p:cNvSpPr>
              <p:nvPr/>
            </p:nvSpPr>
            <p:spPr bwMode="auto">
              <a:xfrm>
                <a:off x="946" y="2581"/>
                <a:ext cx="23" cy="19"/>
              </a:xfrm>
              <a:custGeom>
                <a:avLst/>
                <a:gdLst/>
                <a:ahLst/>
                <a:cxnLst>
                  <a:cxn ang="0">
                    <a:pos x="9" y="6"/>
                  </a:cxn>
                  <a:cxn ang="0">
                    <a:pos x="9" y="6"/>
                  </a:cxn>
                  <a:cxn ang="0">
                    <a:pos x="7" y="2"/>
                  </a:cxn>
                  <a:cxn ang="0">
                    <a:pos x="5" y="0"/>
                  </a:cxn>
                  <a:cxn ang="0">
                    <a:pos x="3" y="0"/>
                  </a:cxn>
                  <a:cxn ang="0">
                    <a:pos x="3" y="0"/>
                  </a:cxn>
                  <a:cxn ang="0">
                    <a:pos x="0" y="8"/>
                  </a:cxn>
                  <a:cxn ang="0">
                    <a:pos x="0" y="12"/>
                  </a:cxn>
                  <a:cxn ang="0">
                    <a:pos x="3" y="17"/>
                  </a:cxn>
                  <a:cxn ang="0">
                    <a:pos x="5" y="17"/>
                  </a:cxn>
                  <a:cxn ang="0">
                    <a:pos x="5" y="17"/>
                  </a:cxn>
                  <a:cxn ang="0">
                    <a:pos x="13" y="17"/>
                  </a:cxn>
                  <a:cxn ang="0">
                    <a:pos x="19" y="19"/>
                  </a:cxn>
                  <a:cxn ang="0">
                    <a:pos x="23" y="17"/>
                  </a:cxn>
                  <a:cxn ang="0">
                    <a:pos x="21" y="15"/>
                  </a:cxn>
                  <a:cxn ang="0">
                    <a:pos x="21" y="15"/>
                  </a:cxn>
                  <a:cxn ang="0">
                    <a:pos x="13" y="8"/>
                  </a:cxn>
                  <a:cxn ang="0">
                    <a:pos x="9" y="6"/>
                  </a:cxn>
                  <a:cxn ang="0">
                    <a:pos x="9" y="6"/>
                  </a:cxn>
                </a:cxnLst>
                <a:rect l="0" t="0" r="r" b="b"/>
                <a:pathLst>
                  <a:path w="23" h="19">
                    <a:moveTo>
                      <a:pt x="9" y="6"/>
                    </a:moveTo>
                    <a:lnTo>
                      <a:pt x="9" y="6"/>
                    </a:lnTo>
                    <a:lnTo>
                      <a:pt x="7" y="2"/>
                    </a:lnTo>
                    <a:lnTo>
                      <a:pt x="5" y="0"/>
                    </a:lnTo>
                    <a:lnTo>
                      <a:pt x="3" y="0"/>
                    </a:lnTo>
                    <a:lnTo>
                      <a:pt x="3" y="0"/>
                    </a:lnTo>
                    <a:lnTo>
                      <a:pt x="0" y="8"/>
                    </a:lnTo>
                    <a:lnTo>
                      <a:pt x="0" y="12"/>
                    </a:lnTo>
                    <a:lnTo>
                      <a:pt x="3" y="17"/>
                    </a:lnTo>
                    <a:lnTo>
                      <a:pt x="5" y="17"/>
                    </a:lnTo>
                    <a:lnTo>
                      <a:pt x="5" y="17"/>
                    </a:lnTo>
                    <a:lnTo>
                      <a:pt x="13" y="17"/>
                    </a:lnTo>
                    <a:lnTo>
                      <a:pt x="19" y="19"/>
                    </a:lnTo>
                    <a:lnTo>
                      <a:pt x="23" y="17"/>
                    </a:lnTo>
                    <a:lnTo>
                      <a:pt x="21" y="15"/>
                    </a:lnTo>
                    <a:lnTo>
                      <a:pt x="21" y="15"/>
                    </a:lnTo>
                    <a:lnTo>
                      <a:pt x="13" y="8"/>
                    </a:lnTo>
                    <a:lnTo>
                      <a:pt x="9" y="6"/>
                    </a:lnTo>
                    <a:lnTo>
                      <a:pt x="9"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2" name="Freeform 491"/>
              <p:cNvSpPr>
                <a:spLocks/>
              </p:cNvSpPr>
              <p:nvPr/>
            </p:nvSpPr>
            <p:spPr bwMode="auto">
              <a:xfrm>
                <a:off x="506" y="2120"/>
                <a:ext cx="24" cy="19"/>
              </a:xfrm>
              <a:custGeom>
                <a:avLst/>
                <a:gdLst/>
                <a:ahLst/>
                <a:cxnLst>
                  <a:cxn ang="0">
                    <a:pos x="14" y="0"/>
                  </a:cxn>
                  <a:cxn ang="0">
                    <a:pos x="14" y="0"/>
                  </a:cxn>
                  <a:cxn ang="0">
                    <a:pos x="8" y="2"/>
                  </a:cxn>
                  <a:cxn ang="0">
                    <a:pos x="4" y="0"/>
                  </a:cxn>
                  <a:cxn ang="0">
                    <a:pos x="0" y="2"/>
                  </a:cxn>
                  <a:cxn ang="0">
                    <a:pos x="0" y="7"/>
                  </a:cxn>
                  <a:cxn ang="0">
                    <a:pos x="0" y="7"/>
                  </a:cxn>
                  <a:cxn ang="0">
                    <a:pos x="4" y="15"/>
                  </a:cxn>
                  <a:cxn ang="0">
                    <a:pos x="8" y="19"/>
                  </a:cxn>
                  <a:cxn ang="0">
                    <a:pos x="12" y="19"/>
                  </a:cxn>
                  <a:cxn ang="0">
                    <a:pos x="18" y="19"/>
                  </a:cxn>
                  <a:cxn ang="0">
                    <a:pos x="18" y="19"/>
                  </a:cxn>
                  <a:cxn ang="0">
                    <a:pos x="22" y="13"/>
                  </a:cxn>
                  <a:cxn ang="0">
                    <a:pos x="24" y="11"/>
                  </a:cxn>
                  <a:cxn ang="0">
                    <a:pos x="22" y="9"/>
                  </a:cxn>
                  <a:cxn ang="0">
                    <a:pos x="22" y="9"/>
                  </a:cxn>
                  <a:cxn ang="0">
                    <a:pos x="18" y="2"/>
                  </a:cxn>
                  <a:cxn ang="0">
                    <a:pos x="14" y="0"/>
                  </a:cxn>
                  <a:cxn ang="0">
                    <a:pos x="14" y="0"/>
                  </a:cxn>
                </a:cxnLst>
                <a:rect l="0" t="0" r="r" b="b"/>
                <a:pathLst>
                  <a:path w="24" h="19">
                    <a:moveTo>
                      <a:pt x="14" y="0"/>
                    </a:moveTo>
                    <a:lnTo>
                      <a:pt x="14" y="0"/>
                    </a:lnTo>
                    <a:lnTo>
                      <a:pt x="8" y="2"/>
                    </a:lnTo>
                    <a:lnTo>
                      <a:pt x="4" y="0"/>
                    </a:lnTo>
                    <a:lnTo>
                      <a:pt x="0" y="2"/>
                    </a:lnTo>
                    <a:lnTo>
                      <a:pt x="0" y="7"/>
                    </a:lnTo>
                    <a:lnTo>
                      <a:pt x="0" y="7"/>
                    </a:lnTo>
                    <a:lnTo>
                      <a:pt x="4" y="15"/>
                    </a:lnTo>
                    <a:lnTo>
                      <a:pt x="8" y="19"/>
                    </a:lnTo>
                    <a:lnTo>
                      <a:pt x="12" y="19"/>
                    </a:lnTo>
                    <a:lnTo>
                      <a:pt x="18" y="19"/>
                    </a:lnTo>
                    <a:lnTo>
                      <a:pt x="18" y="19"/>
                    </a:lnTo>
                    <a:lnTo>
                      <a:pt x="22" y="13"/>
                    </a:lnTo>
                    <a:lnTo>
                      <a:pt x="24" y="11"/>
                    </a:lnTo>
                    <a:lnTo>
                      <a:pt x="22" y="9"/>
                    </a:lnTo>
                    <a:lnTo>
                      <a:pt x="22" y="9"/>
                    </a:lnTo>
                    <a:lnTo>
                      <a:pt x="18" y="2"/>
                    </a:lnTo>
                    <a:lnTo>
                      <a:pt x="14" y="0"/>
                    </a:lnTo>
                    <a:lnTo>
                      <a:pt x="1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3" name="Freeform 492"/>
              <p:cNvSpPr>
                <a:spLocks/>
              </p:cNvSpPr>
              <p:nvPr/>
            </p:nvSpPr>
            <p:spPr bwMode="auto">
              <a:xfrm>
                <a:off x="154" y="1417"/>
                <a:ext cx="24" cy="14"/>
              </a:xfrm>
              <a:custGeom>
                <a:avLst/>
                <a:gdLst/>
                <a:ahLst/>
                <a:cxnLst>
                  <a:cxn ang="0">
                    <a:pos x="22" y="0"/>
                  </a:cxn>
                  <a:cxn ang="0">
                    <a:pos x="22" y="0"/>
                  </a:cxn>
                  <a:cxn ang="0">
                    <a:pos x="18" y="0"/>
                  </a:cxn>
                  <a:cxn ang="0">
                    <a:pos x="14" y="0"/>
                  </a:cxn>
                  <a:cxn ang="0">
                    <a:pos x="10" y="0"/>
                  </a:cxn>
                  <a:cxn ang="0">
                    <a:pos x="0" y="2"/>
                  </a:cxn>
                  <a:cxn ang="0">
                    <a:pos x="0" y="2"/>
                  </a:cxn>
                  <a:cxn ang="0">
                    <a:pos x="4" y="12"/>
                  </a:cxn>
                  <a:cxn ang="0">
                    <a:pos x="6" y="14"/>
                  </a:cxn>
                  <a:cxn ang="0">
                    <a:pos x="10" y="14"/>
                  </a:cxn>
                  <a:cxn ang="0">
                    <a:pos x="10" y="14"/>
                  </a:cxn>
                  <a:cxn ang="0">
                    <a:pos x="12" y="14"/>
                  </a:cxn>
                  <a:cxn ang="0">
                    <a:pos x="14" y="12"/>
                  </a:cxn>
                  <a:cxn ang="0">
                    <a:pos x="18" y="8"/>
                  </a:cxn>
                  <a:cxn ang="0">
                    <a:pos x="18" y="8"/>
                  </a:cxn>
                  <a:cxn ang="0">
                    <a:pos x="20" y="4"/>
                  </a:cxn>
                  <a:cxn ang="0">
                    <a:pos x="22" y="4"/>
                  </a:cxn>
                  <a:cxn ang="0">
                    <a:pos x="24" y="2"/>
                  </a:cxn>
                  <a:cxn ang="0">
                    <a:pos x="22" y="0"/>
                  </a:cxn>
                  <a:cxn ang="0">
                    <a:pos x="22" y="0"/>
                  </a:cxn>
                </a:cxnLst>
                <a:rect l="0" t="0" r="r" b="b"/>
                <a:pathLst>
                  <a:path w="24" h="14">
                    <a:moveTo>
                      <a:pt x="22" y="0"/>
                    </a:moveTo>
                    <a:lnTo>
                      <a:pt x="22" y="0"/>
                    </a:lnTo>
                    <a:lnTo>
                      <a:pt x="18" y="0"/>
                    </a:lnTo>
                    <a:lnTo>
                      <a:pt x="14" y="0"/>
                    </a:lnTo>
                    <a:lnTo>
                      <a:pt x="10" y="0"/>
                    </a:lnTo>
                    <a:lnTo>
                      <a:pt x="0" y="2"/>
                    </a:lnTo>
                    <a:lnTo>
                      <a:pt x="0" y="2"/>
                    </a:lnTo>
                    <a:lnTo>
                      <a:pt x="4" y="12"/>
                    </a:lnTo>
                    <a:lnTo>
                      <a:pt x="6" y="14"/>
                    </a:lnTo>
                    <a:lnTo>
                      <a:pt x="10" y="14"/>
                    </a:lnTo>
                    <a:lnTo>
                      <a:pt x="10" y="14"/>
                    </a:lnTo>
                    <a:lnTo>
                      <a:pt x="12" y="14"/>
                    </a:lnTo>
                    <a:lnTo>
                      <a:pt x="14" y="12"/>
                    </a:lnTo>
                    <a:lnTo>
                      <a:pt x="18" y="8"/>
                    </a:lnTo>
                    <a:lnTo>
                      <a:pt x="18" y="8"/>
                    </a:lnTo>
                    <a:lnTo>
                      <a:pt x="20" y="4"/>
                    </a:lnTo>
                    <a:lnTo>
                      <a:pt x="22" y="4"/>
                    </a:lnTo>
                    <a:lnTo>
                      <a:pt x="24" y="2"/>
                    </a:lnTo>
                    <a:lnTo>
                      <a:pt x="22" y="0"/>
                    </a:lnTo>
                    <a:lnTo>
                      <a:pt x="2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4" name="Freeform 493"/>
              <p:cNvSpPr>
                <a:spLocks/>
              </p:cNvSpPr>
              <p:nvPr/>
            </p:nvSpPr>
            <p:spPr bwMode="auto">
              <a:xfrm>
                <a:off x="172" y="1437"/>
                <a:ext cx="12" cy="22"/>
              </a:xfrm>
              <a:custGeom>
                <a:avLst/>
                <a:gdLst/>
                <a:ahLst/>
                <a:cxnLst>
                  <a:cxn ang="0">
                    <a:pos x="8" y="2"/>
                  </a:cxn>
                  <a:cxn ang="0">
                    <a:pos x="8" y="2"/>
                  </a:cxn>
                  <a:cxn ang="0">
                    <a:pos x="2" y="0"/>
                  </a:cxn>
                  <a:cxn ang="0">
                    <a:pos x="0" y="0"/>
                  </a:cxn>
                  <a:cxn ang="0">
                    <a:pos x="0" y="0"/>
                  </a:cxn>
                  <a:cxn ang="0">
                    <a:pos x="2" y="8"/>
                  </a:cxn>
                  <a:cxn ang="0">
                    <a:pos x="6" y="16"/>
                  </a:cxn>
                  <a:cxn ang="0">
                    <a:pos x="6" y="16"/>
                  </a:cxn>
                  <a:cxn ang="0">
                    <a:pos x="8" y="20"/>
                  </a:cxn>
                  <a:cxn ang="0">
                    <a:pos x="12" y="22"/>
                  </a:cxn>
                  <a:cxn ang="0">
                    <a:pos x="12" y="20"/>
                  </a:cxn>
                  <a:cxn ang="0">
                    <a:pos x="12" y="16"/>
                  </a:cxn>
                  <a:cxn ang="0">
                    <a:pos x="12" y="16"/>
                  </a:cxn>
                  <a:cxn ang="0">
                    <a:pos x="10" y="6"/>
                  </a:cxn>
                  <a:cxn ang="0">
                    <a:pos x="8" y="2"/>
                  </a:cxn>
                  <a:cxn ang="0">
                    <a:pos x="8" y="2"/>
                  </a:cxn>
                </a:cxnLst>
                <a:rect l="0" t="0" r="r" b="b"/>
                <a:pathLst>
                  <a:path w="12" h="22">
                    <a:moveTo>
                      <a:pt x="8" y="2"/>
                    </a:moveTo>
                    <a:lnTo>
                      <a:pt x="8" y="2"/>
                    </a:lnTo>
                    <a:lnTo>
                      <a:pt x="2" y="0"/>
                    </a:lnTo>
                    <a:lnTo>
                      <a:pt x="0" y="0"/>
                    </a:lnTo>
                    <a:lnTo>
                      <a:pt x="0" y="0"/>
                    </a:lnTo>
                    <a:lnTo>
                      <a:pt x="2" y="8"/>
                    </a:lnTo>
                    <a:lnTo>
                      <a:pt x="6" y="16"/>
                    </a:lnTo>
                    <a:lnTo>
                      <a:pt x="6" y="16"/>
                    </a:lnTo>
                    <a:lnTo>
                      <a:pt x="8" y="20"/>
                    </a:lnTo>
                    <a:lnTo>
                      <a:pt x="12" y="22"/>
                    </a:lnTo>
                    <a:lnTo>
                      <a:pt x="12" y="20"/>
                    </a:lnTo>
                    <a:lnTo>
                      <a:pt x="12" y="16"/>
                    </a:lnTo>
                    <a:lnTo>
                      <a:pt x="12" y="16"/>
                    </a:lnTo>
                    <a:lnTo>
                      <a:pt x="10" y="6"/>
                    </a:lnTo>
                    <a:lnTo>
                      <a:pt x="8" y="2"/>
                    </a:lnTo>
                    <a:lnTo>
                      <a:pt x="8"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5" name="Freeform 494"/>
              <p:cNvSpPr>
                <a:spLocks/>
              </p:cNvSpPr>
              <p:nvPr/>
            </p:nvSpPr>
            <p:spPr bwMode="auto">
              <a:xfrm>
                <a:off x="186" y="1417"/>
                <a:ext cx="6" cy="22"/>
              </a:xfrm>
              <a:custGeom>
                <a:avLst/>
                <a:gdLst/>
                <a:ahLst/>
                <a:cxnLst>
                  <a:cxn ang="0">
                    <a:pos x="4" y="2"/>
                  </a:cxn>
                  <a:cxn ang="0">
                    <a:pos x="4" y="2"/>
                  </a:cxn>
                  <a:cxn ang="0">
                    <a:pos x="4" y="0"/>
                  </a:cxn>
                  <a:cxn ang="0">
                    <a:pos x="2" y="2"/>
                  </a:cxn>
                  <a:cxn ang="0">
                    <a:pos x="0" y="2"/>
                  </a:cxn>
                  <a:cxn ang="0">
                    <a:pos x="0" y="2"/>
                  </a:cxn>
                  <a:cxn ang="0">
                    <a:pos x="2" y="18"/>
                  </a:cxn>
                  <a:cxn ang="0">
                    <a:pos x="2" y="22"/>
                  </a:cxn>
                  <a:cxn ang="0">
                    <a:pos x="2" y="20"/>
                  </a:cxn>
                  <a:cxn ang="0">
                    <a:pos x="2" y="20"/>
                  </a:cxn>
                  <a:cxn ang="0">
                    <a:pos x="6" y="8"/>
                  </a:cxn>
                  <a:cxn ang="0">
                    <a:pos x="4" y="2"/>
                  </a:cxn>
                  <a:cxn ang="0">
                    <a:pos x="4" y="2"/>
                  </a:cxn>
                </a:cxnLst>
                <a:rect l="0" t="0" r="r" b="b"/>
                <a:pathLst>
                  <a:path w="6" h="22">
                    <a:moveTo>
                      <a:pt x="4" y="2"/>
                    </a:moveTo>
                    <a:lnTo>
                      <a:pt x="4" y="2"/>
                    </a:lnTo>
                    <a:lnTo>
                      <a:pt x="4" y="0"/>
                    </a:lnTo>
                    <a:lnTo>
                      <a:pt x="2" y="2"/>
                    </a:lnTo>
                    <a:lnTo>
                      <a:pt x="0" y="2"/>
                    </a:lnTo>
                    <a:lnTo>
                      <a:pt x="0" y="2"/>
                    </a:lnTo>
                    <a:lnTo>
                      <a:pt x="2" y="18"/>
                    </a:lnTo>
                    <a:lnTo>
                      <a:pt x="2" y="22"/>
                    </a:lnTo>
                    <a:lnTo>
                      <a:pt x="2" y="20"/>
                    </a:lnTo>
                    <a:lnTo>
                      <a:pt x="2" y="20"/>
                    </a:lnTo>
                    <a:lnTo>
                      <a:pt x="6" y="8"/>
                    </a:lnTo>
                    <a:lnTo>
                      <a:pt x="4" y="2"/>
                    </a:lnTo>
                    <a:lnTo>
                      <a:pt x="4"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6" name="Freeform 495"/>
              <p:cNvSpPr>
                <a:spLocks/>
              </p:cNvSpPr>
              <p:nvPr/>
            </p:nvSpPr>
            <p:spPr bwMode="auto">
              <a:xfrm>
                <a:off x="105" y="1373"/>
                <a:ext cx="51" cy="38"/>
              </a:xfrm>
              <a:custGeom>
                <a:avLst/>
                <a:gdLst/>
                <a:ahLst/>
                <a:cxnLst>
                  <a:cxn ang="0">
                    <a:pos x="39" y="26"/>
                  </a:cxn>
                  <a:cxn ang="0">
                    <a:pos x="39" y="26"/>
                  </a:cxn>
                  <a:cxn ang="0">
                    <a:pos x="21" y="14"/>
                  </a:cxn>
                  <a:cxn ang="0">
                    <a:pos x="21" y="14"/>
                  </a:cxn>
                  <a:cxn ang="0">
                    <a:pos x="13" y="10"/>
                  </a:cxn>
                  <a:cxn ang="0">
                    <a:pos x="11" y="6"/>
                  </a:cxn>
                  <a:cxn ang="0">
                    <a:pos x="11" y="6"/>
                  </a:cxn>
                  <a:cxn ang="0">
                    <a:pos x="9" y="4"/>
                  </a:cxn>
                  <a:cxn ang="0">
                    <a:pos x="9" y="4"/>
                  </a:cxn>
                  <a:cxn ang="0">
                    <a:pos x="9" y="2"/>
                  </a:cxn>
                  <a:cxn ang="0">
                    <a:pos x="9" y="0"/>
                  </a:cxn>
                  <a:cxn ang="0">
                    <a:pos x="7" y="0"/>
                  </a:cxn>
                  <a:cxn ang="0">
                    <a:pos x="7" y="0"/>
                  </a:cxn>
                  <a:cxn ang="0">
                    <a:pos x="3" y="2"/>
                  </a:cxn>
                  <a:cxn ang="0">
                    <a:pos x="0" y="4"/>
                  </a:cxn>
                  <a:cxn ang="0">
                    <a:pos x="0" y="8"/>
                  </a:cxn>
                  <a:cxn ang="0">
                    <a:pos x="0" y="8"/>
                  </a:cxn>
                  <a:cxn ang="0">
                    <a:pos x="9" y="12"/>
                  </a:cxn>
                  <a:cxn ang="0">
                    <a:pos x="17" y="18"/>
                  </a:cxn>
                  <a:cxn ang="0">
                    <a:pos x="17" y="18"/>
                  </a:cxn>
                  <a:cxn ang="0">
                    <a:pos x="31" y="34"/>
                  </a:cxn>
                  <a:cxn ang="0">
                    <a:pos x="35" y="36"/>
                  </a:cxn>
                  <a:cxn ang="0">
                    <a:pos x="39" y="38"/>
                  </a:cxn>
                  <a:cxn ang="0">
                    <a:pos x="39" y="38"/>
                  </a:cxn>
                  <a:cxn ang="0">
                    <a:pos x="43" y="36"/>
                  </a:cxn>
                  <a:cxn ang="0">
                    <a:pos x="47" y="34"/>
                  </a:cxn>
                  <a:cxn ang="0">
                    <a:pos x="51" y="30"/>
                  </a:cxn>
                  <a:cxn ang="0">
                    <a:pos x="51" y="30"/>
                  </a:cxn>
                  <a:cxn ang="0">
                    <a:pos x="39" y="26"/>
                  </a:cxn>
                  <a:cxn ang="0">
                    <a:pos x="39" y="26"/>
                  </a:cxn>
                </a:cxnLst>
                <a:rect l="0" t="0" r="r" b="b"/>
                <a:pathLst>
                  <a:path w="51" h="38">
                    <a:moveTo>
                      <a:pt x="39" y="26"/>
                    </a:moveTo>
                    <a:lnTo>
                      <a:pt x="39" y="26"/>
                    </a:lnTo>
                    <a:lnTo>
                      <a:pt x="21" y="14"/>
                    </a:lnTo>
                    <a:lnTo>
                      <a:pt x="21" y="14"/>
                    </a:lnTo>
                    <a:lnTo>
                      <a:pt x="13" y="10"/>
                    </a:lnTo>
                    <a:lnTo>
                      <a:pt x="11" y="6"/>
                    </a:lnTo>
                    <a:lnTo>
                      <a:pt x="11" y="6"/>
                    </a:lnTo>
                    <a:lnTo>
                      <a:pt x="9" y="4"/>
                    </a:lnTo>
                    <a:lnTo>
                      <a:pt x="9" y="4"/>
                    </a:lnTo>
                    <a:lnTo>
                      <a:pt x="9" y="2"/>
                    </a:lnTo>
                    <a:lnTo>
                      <a:pt x="9" y="0"/>
                    </a:lnTo>
                    <a:lnTo>
                      <a:pt x="7" y="0"/>
                    </a:lnTo>
                    <a:lnTo>
                      <a:pt x="7" y="0"/>
                    </a:lnTo>
                    <a:lnTo>
                      <a:pt x="3" y="2"/>
                    </a:lnTo>
                    <a:lnTo>
                      <a:pt x="0" y="4"/>
                    </a:lnTo>
                    <a:lnTo>
                      <a:pt x="0" y="8"/>
                    </a:lnTo>
                    <a:lnTo>
                      <a:pt x="0" y="8"/>
                    </a:lnTo>
                    <a:lnTo>
                      <a:pt x="9" y="12"/>
                    </a:lnTo>
                    <a:lnTo>
                      <a:pt x="17" y="18"/>
                    </a:lnTo>
                    <a:lnTo>
                      <a:pt x="17" y="18"/>
                    </a:lnTo>
                    <a:lnTo>
                      <a:pt x="31" y="34"/>
                    </a:lnTo>
                    <a:lnTo>
                      <a:pt x="35" y="36"/>
                    </a:lnTo>
                    <a:lnTo>
                      <a:pt x="39" y="38"/>
                    </a:lnTo>
                    <a:lnTo>
                      <a:pt x="39" y="38"/>
                    </a:lnTo>
                    <a:lnTo>
                      <a:pt x="43" y="36"/>
                    </a:lnTo>
                    <a:lnTo>
                      <a:pt x="47" y="34"/>
                    </a:lnTo>
                    <a:lnTo>
                      <a:pt x="51" y="30"/>
                    </a:lnTo>
                    <a:lnTo>
                      <a:pt x="51" y="30"/>
                    </a:lnTo>
                    <a:lnTo>
                      <a:pt x="39" y="26"/>
                    </a:lnTo>
                    <a:lnTo>
                      <a:pt x="39"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7" name="Freeform 496"/>
              <p:cNvSpPr>
                <a:spLocks/>
              </p:cNvSpPr>
              <p:nvPr/>
            </p:nvSpPr>
            <p:spPr bwMode="auto">
              <a:xfrm>
                <a:off x="211" y="1453"/>
                <a:ext cx="24" cy="47"/>
              </a:xfrm>
              <a:custGeom>
                <a:avLst/>
                <a:gdLst/>
                <a:ahLst/>
                <a:cxnLst>
                  <a:cxn ang="0">
                    <a:pos x="10" y="37"/>
                  </a:cxn>
                  <a:cxn ang="0">
                    <a:pos x="10" y="37"/>
                  </a:cxn>
                  <a:cxn ang="0">
                    <a:pos x="12" y="41"/>
                  </a:cxn>
                  <a:cxn ang="0">
                    <a:pos x="16" y="45"/>
                  </a:cxn>
                  <a:cxn ang="0">
                    <a:pos x="20" y="47"/>
                  </a:cxn>
                  <a:cxn ang="0">
                    <a:pos x="20" y="47"/>
                  </a:cxn>
                  <a:cxn ang="0">
                    <a:pos x="22" y="45"/>
                  </a:cxn>
                  <a:cxn ang="0">
                    <a:pos x="24" y="41"/>
                  </a:cxn>
                  <a:cxn ang="0">
                    <a:pos x="24" y="37"/>
                  </a:cxn>
                  <a:cxn ang="0">
                    <a:pos x="22" y="31"/>
                  </a:cxn>
                  <a:cxn ang="0">
                    <a:pos x="22" y="31"/>
                  </a:cxn>
                  <a:cxn ang="0">
                    <a:pos x="16" y="29"/>
                  </a:cxn>
                  <a:cxn ang="0">
                    <a:pos x="14" y="21"/>
                  </a:cxn>
                  <a:cxn ang="0">
                    <a:pos x="14" y="21"/>
                  </a:cxn>
                  <a:cxn ang="0">
                    <a:pos x="12" y="13"/>
                  </a:cxn>
                  <a:cxn ang="0">
                    <a:pos x="12" y="6"/>
                  </a:cxn>
                  <a:cxn ang="0">
                    <a:pos x="10" y="2"/>
                  </a:cxn>
                  <a:cxn ang="0">
                    <a:pos x="8" y="0"/>
                  </a:cxn>
                  <a:cxn ang="0">
                    <a:pos x="6" y="2"/>
                  </a:cxn>
                  <a:cxn ang="0">
                    <a:pos x="6" y="2"/>
                  </a:cxn>
                  <a:cxn ang="0">
                    <a:pos x="0" y="8"/>
                  </a:cxn>
                  <a:cxn ang="0">
                    <a:pos x="0" y="10"/>
                  </a:cxn>
                  <a:cxn ang="0">
                    <a:pos x="0" y="10"/>
                  </a:cxn>
                  <a:cxn ang="0">
                    <a:pos x="0" y="21"/>
                  </a:cxn>
                  <a:cxn ang="0">
                    <a:pos x="0" y="29"/>
                  </a:cxn>
                  <a:cxn ang="0">
                    <a:pos x="0" y="29"/>
                  </a:cxn>
                  <a:cxn ang="0">
                    <a:pos x="2" y="29"/>
                  </a:cxn>
                  <a:cxn ang="0">
                    <a:pos x="4" y="31"/>
                  </a:cxn>
                  <a:cxn ang="0">
                    <a:pos x="8" y="33"/>
                  </a:cxn>
                  <a:cxn ang="0">
                    <a:pos x="10" y="37"/>
                  </a:cxn>
                  <a:cxn ang="0">
                    <a:pos x="10" y="37"/>
                  </a:cxn>
                </a:cxnLst>
                <a:rect l="0" t="0" r="r" b="b"/>
                <a:pathLst>
                  <a:path w="24" h="47">
                    <a:moveTo>
                      <a:pt x="10" y="37"/>
                    </a:moveTo>
                    <a:lnTo>
                      <a:pt x="10" y="37"/>
                    </a:lnTo>
                    <a:lnTo>
                      <a:pt x="12" y="41"/>
                    </a:lnTo>
                    <a:lnTo>
                      <a:pt x="16" y="45"/>
                    </a:lnTo>
                    <a:lnTo>
                      <a:pt x="20" y="47"/>
                    </a:lnTo>
                    <a:lnTo>
                      <a:pt x="20" y="47"/>
                    </a:lnTo>
                    <a:lnTo>
                      <a:pt x="22" y="45"/>
                    </a:lnTo>
                    <a:lnTo>
                      <a:pt x="24" y="41"/>
                    </a:lnTo>
                    <a:lnTo>
                      <a:pt x="24" y="37"/>
                    </a:lnTo>
                    <a:lnTo>
                      <a:pt x="22" y="31"/>
                    </a:lnTo>
                    <a:lnTo>
                      <a:pt x="22" y="31"/>
                    </a:lnTo>
                    <a:lnTo>
                      <a:pt x="16" y="29"/>
                    </a:lnTo>
                    <a:lnTo>
                      <a:pt x="14" y="21"/>
                    </a:lnTo>
                    <a:lnTo>
                      <a:pt x="14" y="21"/>
                    </a:lnTo>
                    <a:lnTo>
                      <a:pt x="12" y="13"/>
                    </a:lnTo>
                    <a:lnTo>
                      <a:pt x="12" y="6"/>
                    </a:lnTo>
                    <a:lnTo>
                      <a:pt x="10" y="2"/>
                    </a:lnTo>
                    <a:lnTo>
                      <a:pt x="8" y="0"/>
                    </a:lnTo>
                    <a:lnTo>
                      <a:pt x="6" y="2"/>
                    </a:lnTo>
                    <a:lnTo>
                      <a:pt x="6" y="2"/>
                    </a:lnTo>
                    <a:lnTo>
                      <a:pt x="0" y="8"/>
                    </a:lnTo>
                    <a:lnTo>
                      <a:pt x="0" y="10"/>
                    </a:lnTo>
                    <a:lnTo>
                      <a:pt x="0" y="10"/>
                    </a:lnTo>
                    <a:lnTo>
                      <a:pt x="0" y="21"/>
                    </a:lnTo>
                    <a:lnTo>
                      <a:pt x="0" y="29"/>
                    </a:lnTo>
                    <a:lnTo>
                      <a:pt x="0" y="29"/>
                    </a:lnTo>
                    <a:lnTo>
                      <a:pt x="2" y="29"/>
                    </a:lnTo>
                    <a:lnTo>
                      <a:pt x="4" y="31"/>
                    </a:lnTo>
                    <a:lnTo>
                      <a:pt x="8" y="33"/>
                    </a:lnTo>
                    <a:lnTo>
                      <a:pt x="10" y="37"/>
                    </a:lnTo>
                    <a:lnTo>
                      <a:pt x="10" y="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8" name="Freeform 497"/>
              <p:cNvSpPr>
                <a:spLocks/>
              </p:cNvSpPr>
              <p:nvPr/>
            </p:nvSpPr>
            <p:spPr bwMode="auto">
              <a:xfrm>
                <a:off x="188" y="1443"/>
                <a:ext cx="29" cy="23"/>
              </a:xfrm>
              <a:custGeom>
                <a:avLst/>
                <a:gdLst/>
                <a:ahLst/>
                <a:cxnLst>
                  <a:cxn ang="0">
                    <a:pos x="27" y="2"/>
                  </a:cxn>
                  <a:cxn ang="0">
                    <a:pos x="27" y="2"/>
                  </a:cxn>
                  <a:cxn ang="0">
                    <a:pos x="21" y="2"/>
                  </a:cxn>
                  <a:cxn ang="0">
                    <a:pos x="17" y="4"/>
                  </a:cxn>
                  <a:cxn ang="0">
                    <a:pos x="15" y="6"/>
                  </a:cxn>
                  <a:cxn ang="0">
                    <a:pos x="12" y="4"/>
                  </a:cxn>
                  <a:cxn ang="0">
                    <a:pos x="12" y="4"/>
                  </a:cxn>
                  <a:cxn ang="0">
                    <a:pos x="8" y="0"/>
                  </a:cxn>
                  <a:cxn ang="0">
                    <a:pos x="6" y="0"/>
                  </a:cxn>
                  <a:cxn ang="0">
                    <a:pos x="4" y="2"/>
                  </a:cxn>
                  <a:cxn ang="0">
                    <a:pos x="4" y="2"/>
                  </a:cxn>
                  <a:cxn ang="0">
                    <a:pos x="6" y="4"/>
                  </a:cxn>
                  <a:cxn ang="0">
                    <a:pos x="6" y="6"/>
                  </a:cxn>
                  <a:cxn ang="0">
                    <a:pos x="6" y="8"/>
                  </a:cxn>
                  <a:cxn ang="0">
                    <a:pos x="6" y="10"/>
                  </a:cxn>
                  <a:cxn ang="0">
                    <a:pos x="6" y="10"/>
                  </a:cxn>
                  <a:cxn ang="0">
                    <a:pos x="2" y="18"/>
                  </a:cxn>
                  <a:cxn ang="0">
                    <a:pos x="0" y="20"/>
                  </a:cxn>
                  <a:cxn ang="0">
                    <a:pos x="2" y="23"/>
                  </a:cxn>
                  <a:cxn ang="0">
                    <a:pos x="2" y="23"/>
                  </a:cxn>
                  <a:cxn ang="0">
                    <a:pos x="6" y="20"/>
                  </a:cxn>
                  <a:cxn ang="0">
                    <a:pos x="12" y="16"/>
                  </a:cxn>
                  <a:cxn ang="0">
                    <a:pos x="12" y="16"/>
                  </a:cxn>
                  <a:cxn ang="0">
                    <a:pos x="19" y="12"/>
                  </a:cxn>
                  <a:cxn ang="0">
                    <a:pos x="23" y="10"/>
                  </a:cxn>
                  <a:cxn ang="0">
                    <a:pos x="23" y="10"/>
                  </a:cxn>
                  <a:cxn ang="0">
                    <a:pos x="27" y="4"/>
                  </a:cxn>
                  <a:cxn ang="0">
                    <a:pos x="29" y="2"/>
                  </a:cxn>
                  <a:cxn ang="0">
                    <a:pos x="27" y="2"/>
                  </a:cxn>
                  <a:cxn ang="0">
                    <a:pos x="27" y="2"/>
                  </a:cxn>
                </a:cxnLst>
                <a:rect l="0" t="0" r="r" b="b"/>
                <a:pathLst>
                  <a:path w="29" h="23">
                    <a:moveTo>
                      <a:pt x="27" y="2"/>
                    </a:moveTo>
                    <a:lnTo>
                      <a:pt x="27" y="2"/>
                    </a:lnTo>
                    <a:lnTo>
                      <a:pt x="21" y="2"/>
                    </a:lnTo>
                    <a:lnTo>
                      <a:pt x="17" y="4"/>
                    </a:lnTo>
                    <a:lnTo>
                      <a:pt x="15" y="6"/>
                    </a:lnTo>
                    <a:lnTo>
                      <a:pt x="12" y="4"/>
                    </a:lnTo>
                    <a:lnTo>
                      <a:pt x="12" y="4"/>
                    </a:lnTo>
                    <a:lnTo>
                      <a:pt x="8" y="0"/>
                    </a:lnTo>
                    <a:lnTo>
                      <a:pt x="6" y="0"/>
                    </a:lnTo>
                    <a:lnTo>
                      <a:pt x="4" y="2"/>
                    </a:lnTo>
                    <a:lnTo>
                      <a:pt x="4" y="2"/>
                    </a:lnTo>
                    <a:lnTo>
                      <a:pt x="6" y="4"/>
                    </a:lnTo>
                    <a:lnTo>
                      <a:pt x="6" y="6"/>
                    </a:lnTo>
                    <a:lnTo>
                      <a:pt x="6" y="8"/>
                    </a:lnTo>
                    <a:lnTo>
                      <a:pt x="6" y="10"/>
                    </a:lnTo>
                    <a:lnTo>
                      <a:pt x="6" y="10"/>
                    </a:lnTo>
                    <a:lnTo>
                      <a:pt x="2" y="18"/>
                    </a:lnTo>
                    <a:lnTo>
                      <a:pt x="0" y="20"/>
                    </a:lnTo>
                    <a:lnTo>
                      <a:pt x="2" y="23"/>
                    </a:lnTo>
                    <a:lnTo>
                      <a:pt x="2" y="23"/>
                    </a:lnTo>
                    <a:lnTo>
                      <a:pt x="6" y="20"/>
                    </a:lnTo>
                    <a:lnTo>
                      <a:pt x="12" y="16"/>
                    </a:lnTo>
                    <a:lnTo>
                      <a:pt x="12" y="16"/>
                    </a:lnTo>
                    <a:lnTo>
                      <a:pt x="19" y="12"/>
                    </a:lnTo>
                    <a:lnTo>
                      <a:pt x="23" y="10"/>
                    </a:lnTo>
                    <a:lnTo>
                      <a:pt x="23" y="10"/>
                    </a:lnTo>
                    <a:lnTo>
                      <a:pt x="27" y="4"/>
                    </a:lnTo>
                    <a:lnTo>
                      <a:pt x="29" y="2"/>
                    </a:lnTo>
                    <a:lnTo>
                      <a:pt x="27" y="2"/>
                    </a:lnTo>
                    <a:lnTo>
                      <a:pt x="27"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9" name="Freeform 498"/>
              <p:cNvSpPr>
                <a:spLocks/>
              </p:cNvSpPr>
              <p:nvPr/>
            </p:nvSpPr>
            <p:spPr bwMode="auto">
              <a:xfrm>
                <a:off x="213" y="1512"/>
                <a:ext cx="32" cy="51"/>
              </a:xfrm>
              <a:custGeom>
                <a:avLst/>
                <a:gdLst/>
                <a:ahLst/>
                <a:cxnLst>
                  <a:cxn ang="0">
                    <a:pos x="20" y="22"/>
                  </a:cxn>
                  <a:cxn ang="0">
                    <a:pos x="20" y="22"/>
                  </a:cxn>
                  <a:cxn ang="0">
                    <a:pos x="24" y="10"/>
                  </a:cxn>
                  <a:cxn ang="0">
                    <a:pos x="24" y="6"/>
                  </a:cxn>
                  <a:cxn ang="0">
                    <a:pos x="22" y="4"/>
                  </a:cxn>
                  <a:cxn ang="0">
                    <a:pos x="22" y="4"/>
                  </a:cxn>
                  <a:cxn ang="0">
                    <a:pos x="12" y="0"/>
                  </a:cxn>
                  <a:cxn ang="0">
                    <a:pos x="8" y="0"/>
                  </a:cxn>
                  <a:cxn ang="0">
                    <a:pos x="8" y="0"/>
                  </a:cxn>
                  <a:cxn ang="0">
                    <a:pos x="2" y="4"/>
                  </a:cxn>
                  <a:cxn ang="0">
                    <a:pos x="0" y="6"/>
                  </a:cxn>
                  <a:cxn ang="0">
                    <a:pos x="0" y="8"/>
                  </a:cxn>
                  <a:cxn ang="0">
                    <a:pos x="0" y="8"/>
                  </a:cxn>
                  <a:cxn ang="0">
                    <a:pos x="2" y="10"/>
                  </a:cxn>
                  <a:cxn ang="0">
                    <a:pos x="4" y="12"/>
                  </a:cxn>
                  <a:cxn ang="0">
                    <a:pos x="8" y="12"/>
                  </a:cxn>
                  <a:cxn ang="0">
                    <a:pos x="10" y="18"/>
                  </a:cxn>
                  <a:cxn ang="0">
                    <a:pos x="10" y="18"/>
                  </a:cxn>
                  <a:cxn ang="0">
                    <a:pos x="12" y="22"/>
                  </a:cxn>
                  <a:cxn ang="0">
                    <a:pos x="16" y="30"/>
                  </a:cxn>
                  <a:cxn ang="0">
                    <a:pos x="16" y="30"/>
                  </a:cxn>
                  <a:cxn ang="0">
                    <a:pos x="22" y="40"/>
                  </a:cxn>
                  <a:cxn ang="0">
                    <a:pos x="28" y="47"/>
                  </a:cxn>
                  <a:cxn ang="0">
                    <a:pos x="28" y="47"/>
                  </a:cxn>
                  <a:cxn ang="0">
                    <a:pos x="32" y="51"/>
                  </a:cxn>
                  <a:cxn ang="0">
                    <a:pos x="32" y="49"/>
                  </a:cxn>
                  <a:cxn ang="0">
                    <a:pos x="28" y="40"/>
                  </a:cxn>
                  <a:cxn ang="0">
                    <a:pos x="28" y="40"/>
                  </a:cxn>
                  <a:cxn ang="0">
                    <a:pos x="22" y="32"/>
                  </a:cxn>
                  <a:cxn ang="0">
                    <a:pos x="20" y="26"/>
                  </a:cxn>
                  <a:cxn ang="0">
                    <a:pos x="20" y="22"/>
                  </a:cxn>
                  <a:cxn ang="0">
                    <a:pos x="20" y="22"/>
                  </a:cxn>
                </a:cxnLst>
                <a:rect l="0" t="0" r="r" b="b"/>
                <a:pathLst>
                  <a:path w="32" h="51">
                    <a:moveTo>
                      <a:pt x="20" y="22"/>
                    </a:moveTo>
                    <a:lnTo>
                      <a:pt x="20" y="22"/>
                    </a:lnTo>
                    <a:lnTo>
                      <a:pt x="24" y="10"/>
                    </a:lnTo>
                    <a:lnTo>
                      <a:pt x="24" y="6"/>
                    </a:lnTo>
                    <a:lnTo>
                      <a:pt x="22" y="4"/>
                    </a:lnTo>
                    <a:lnTo>
                      <a:pt x="22" y="4"/>
                    </a:lnTo>
                    <a:lnTo>
                      <a:pt x="12" y="0"/>
                    </a:lnTo>
                    <a:lnTo>
                      <a:pt x="8" y="0"/>
                    </a:lnTo>
                    <a:lnTo>
                      <a:pt x="8" y="0"/>
                    </a:lnTo>
                    <a:lnTo>
                      <a:pt x="2" y="4"/>
                    </a:lnTo>
                    <a:lnTo>
                      <a:pt x="0" y="6"/>
                    </a:lnTo>
                    <a:lnTo>
                      <a:pt x="0" y="8"/>
                    </a:lnTo>
                    <a:lnTo>
                      <a:pt x="0" y="8"/>
                    </a:lnTo>
                    <a:lnTo>
                      <a:pt x="2" y="10"/>
                    </a:lnTo>
                    <a:lnTo>
                      <a:pt x="4" y="12"/>
                    </a:lnTo>
                    <a:lnTo>
                      <a:pt x="8" y="12"/>
                    </a:lnTo>
                    <a:lnTo>
                      <a:pt x="10" y="18"/>
                    </a:lnTo>
                    <a:lnTo>
                      <a:pt x="10" y="18"/>
                    </a:lnTo>
                    <a:lnTo>
                      <a:pt x="12" y="22"/>
                    </a:lnTo>
                    <a:lnTo>
                      <a:pt x="16" y="30"/>
                    </a:lnTo>
                    <a:lnTo>
                      <a:pt x="16" y="30"/>
                    </a:lnTo>
                    <a:lnTo>
                      <a:pt x="22" y="40"/>
                    </a:lnTo>
                    <a:lnTo>
                      <a:pt x="28" y="47"/>
                    </a:lnTo>
                    <a:lnTo>
                      <a:pt x="28" y="47"/>
                    </a:lnTo>
                    <a:lnTo>
                      <a:pt x="32" y="51"/>
                    </a:lnTo>
                    <a:lnTo>
                      <a:pt x="32" y="49"/>
                    </a:lnTo>
                    <a:lnTo>
                      <a:pt x="28" y="40"/>
                    </a:lnTo>
                    <a:lnTo>
                      <a:pt x="28" y="40"/>
                    </a:lnTo>
                    <a:lnTo>
                      <a:pt x="22" y="32"/>
                    </a:lnTo>
                    <a:lnTo>
                      <a:pt x="20" y="26"/>
                    </a:lnTo>
                    <a:lnTo>
                      <a:pt x="20" y="22"/>
                    </a:lnTo>
                    <a:lnTo>
                      <a:pt x="20"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0" name="Freeform 499"/>
              <p:cNvSpPr>
                <a:spLocks/>
              </p:cNvSpPr>
              <p:nvPr/>
            </p:nvSpPr>
            <p:spPr bwMode="auto">
              <a:xfrm>
                <a:off x="-200" y="2217"/>
                <a:ext cx="33" cy="29"/>
              </a:xfrm>
              <a:custGeom>
                <a:avLst/>
                <a:gdLst/>
                <a:ahLst/>
                <a:cxnLst>
                  <a:cxn ang="0">
                    <a:pos x="20" y="3"/>
                  </a:cxn>
                  <a:cxn ang="0">
                    <a:pos x="20" y="3"/>
                  </a:cxn>
                  <a:cxn ang="0">
                    <a:pos x="14" y="5"/>
                  </a:cxn>
                  <a:cxn ang="0">
                    <a:pos x="10" y="5"/>
                  </a:cxn>
                  <a:cxn ang="0">
                    <a:pos x="4" y="7"/>
                  </a:cxn>
                  <a:cxn ang="0">
                    <a:pos x="0" y="9"/>
                  </a:cxn>
                  <a:cxn ang="0">
                    <a:pos x="0" y="9"/>
                  </a:cxn>
                  <a:cxn ang="0">
                    <a:pos x="0" y="15"/>
                  </a:cxn>
                  <a:cxn ang="0">
                    <a:pos x="2" y="23"/>
                  </a:cxn>
                  <a:cxn ang="0">
                    <a:pos x="6" y="27"/>
                  </a:cxn>
                  <a:cxn ang="0">
                    <a:pos x="10" y="29"/>
                  </a:cxn>
                  <a:cxn ang="0">
                    <a:pos x="16" y="29"/>
                  </a:cxn>
                  <a:cxn ang="0">
                    <a:pos x="22" y="27"/>
                  </a:cxn>
                  <a:cxn ang="0">
                    <a:pos x="22" y="27"/>
                  </a:cxn>
                  <a:cxn ang="0">
                    <a:pos x="29" y="23"/>
                  </a:cxn>
                  <a:cxn ang="0">
                    <a:pos x="31" y="17"/>
                  </a:cxn>
                  <a:cxn ang="0">
                    <a:pos x="33" y="7"/>
                  </a:cxn>
                  <a:cxn ang="0">
                    <a:pos x="33" y="7"/>
                  </a:cxn>
                  <a:cxn ang="0">
                    <a:pos x="31" y="5"/>
                  </a:cxn>
                  <a:cxn ang="0">
                    <a:pos x="29" y="3"/>
                  </a:cxn>
                  <a:cxn ang="0">
                    <a:pos x="24" y="0"/>
                  </a:cxn>
                  <a:cxn ang="0">
                    <a:pos x="20" y="3"/>
                  </a:cxn>
                  <a:cxn ang="0">
                    <a:pos x="20" y="3"/>
                  </a:cxn>
                </a:cxnLst>
                <a:rect l="0" t="0" r="r" b="b"/>
                <a:pathLst>
                  <a:path w="33" h="29">
                    <a:moveTo>
                      <a:pt x="20" y="3"/>
                    </a:moveTo>
                    <a:lnTo>
                      <a:pt x="20" y="3"/>
                    </a:lnTo>
                    <a:lnTo>
                      <a:pt x="14" y="5"/>
                    </a:lnTo>
                    <a:lnTo>
                      <a:pt x="10" y="5"/>
                    </a:lnTo>
                    <a:lnTo>
                      <a:pt x="4" y="7"/>
                    </a:lnTo>
                    <a:lnTo>
                      <a:pt x="0" y="9"/>
                    </a:lnTo>
                    <a:lnTo>
                      <a:pt x="0" y="9"/>
                    </a:lnTo>
                    <a:lnTo>
                      <a:pt x="0" y="15"/>
                    </a:lnTo>
                    <a:lnTo>
                      <a:pt x="2" y="23"/>
                    </a:lnTo>
                    <a:lnTo>
                      <a:pt x="6" y="27"/>
                    </a:lnTo>
                    <a:lnTo>
                      <a:pt x="10" y="29"/>
                    </a:lnTo>
                    <a:lnTo>
                      <a:pt x="16" y="29"/>
                    </a:lnTo>
                    <a:lnTo>
                      <a:pt x="22" y="27"/>
                    </a:lnTo>
                    <a:lnTo>
                      <a:pt x="22" y="27"/>
                    </a:lnTo>
                    <a:lnTo>
                      <a:pt x="29" y="23"/>
                    </a:lnTo>
                    <a:lnTo>
                      <a:pt x="31" y="17"/>
                    </a:lnTo>
                    <a:lnTo>
                      <a:pt x="33" y="7"/>
                    </a:lnTo>
                    <a:lnTo>
                      <a:pt x="33" y="7"/>
                    </a:lnTo>
                    <a:lnTo>
                      <a:pt x="31" y="5"/>
                    </a:lnTo>
                    <a:lnTo>
                      <a:pt x="29" y="3"/>
                    </a:lnTo>
                    <a:lnTo>
                      <a:pt x="24" y="0"/>
                    </a:lnTo>
                    <a:lnTo>
                      <a:pt x="20" y="3"/>
                    </a:lnTo>
                    <a:lnTo>
                      <a:pt x="20"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1" name="Freeform 500"/>
              <p:cNvSpPr>
                <a:spLocks/>
              </p:cNvSpPr>
              <p:nvPr/>
            </p:nvSpPr>
            <p:spPr bwMode="auto">
              <a:xfrm>
                <a:off x="-208" y="2203"/>
                <a:ext cx="12" cy="6"/>
              </a:xfrm>
              <a:custGeom>
                <a:avLst/>
                <a:gdLst/>
                <a:ahLst/>
                <a:cxnLst>
                  <a:cxn ang="0">
                    <a:pos x="10" y="0"/>
                  </a:cxn>
                  <a:cxn ang="0">
                    <a:pos x="10" y="0"/>
                  </a:cxn>
                  <a:cxn ang="0">
                    <a:pos x="8" y="0"/>
                  </a:cxn>
                  <a:cxn ang="0">
                    <a:pos x="4" y="0"/>
                  </a:cxn>
                  <a:cxn ang="0">
                    <a:pos x="4" y="0"/>
                  </a:cxn>
                  <a:cxn ang="0">
                    <a:pos x="2" y="0"/>
                  </a:cxn>
                  <a:cxn ang="0">
                    <a:pos x="0" y="4"/>
                  </a:cxn>
                  <a:cxn ang="0">
                    <a:pos x="0" y="4"/>
                  </a:cxn>
                  <a:cxn ang="0">
                    <a:pos x="0" y="6"/>
                  </a:cxn>
                  <a:cxn ang="0">
                    <a:pos x="2" y="6"/>
                  </a:cxn>
                  <a:cxn ang="0">
                    <a:pos x="8" y="6"/>
                  </a:cxn>
                  <a:cxn ang="0">
                    <a:pos x="8" y="6"/>
                  </a:cxn>
                  <a:cxn ang="0">
                    <a:pos x="10" y="4"/>
                  </a:cxn>
                  <a:cxn ang="0">
                    <a:pos x="12" y="2"/>
                  </a:cxn>
                  <a:cxn ang="0">
                    <a:pos x="10" y="0"/>
                  </a:cxn>
                  <a:cxn ang="0">
                    <a:pos x="10" y="0"/>
                  </a:cxn>
                </a:cxnLst>
                <a:rect l="0" t="0" r="r" b="b"/>
                <a:pathLst>
                  <a:path w="12" h="6">
                    <a:moveTo>
                      <a:pt x="10" y="0"/>
                    </a:moveTo>
                    <a:lnTo>
                      <a:pt x="10" y="0"/>
                    </a:lnTo>
                    <a:lnTo>
                      <a:pt x="8" y="0"/>
                    </a:lnTo>
                    <a:lnTo>
                      <a:pt x="4" y="0"/>
                    </a:lnTo>
                    <a:lnTo>
                      <a:pt x="4" y="0"/>
                    </a:lnTo>
                    <a:lnTo>
                      <a:pt x="2" y="0"/>
                    </a:lnTo>
                    <a:lnTo>
                      <a:pt x="0" y="4"/>
                    </a:lnTo>
                    <a:lnTo>
                      <a:pt x="0" y="4"/>
                    </a:lnTo>
                    <a:lnTo>
                      <a:pt x="0" y="6"/>
                    </a:lnTo>
                    <a:lnTo>
                      <a:pt x="2" y="6"/>
                    </a:lnTo>
                    <a:lnTo>
                      <a:pt x="8" y="6"/>
                    </a:lnTo>
                    <a:lnTo>
                      <a:pt x="8" y="6"/>
                    </a:lnTo>
                    <a:lnTo>
                      <a:pt x="10" y="4"/>
                    </a:lnTo>
                    <a:lnTo>
                      <a:pt x="12" y="2"/>
                    </a:lnTo>
                    <a:lnTo>
                      <a:pt x="10" y="0"/>
                    </a:ln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2" name="Freeform 501"/>
              <p:cNvSpPr>
                <a:spLocks/>
              </p:cNvSpPr>
              <p:nvPr/>
            </p:nvSpPr>
            <p:spPr bwMode="auto">
              <a:xfrm>
                <a:off x="-216" y="2193"/>
                <a:ext cx="6" cy="10"/>
              </a:xfrm>
              <a:custGeom>
                <a:avLst/>
                <a:gdLst/>
                <a:ahLst/>
                <a:cxnLst>
                  <a:cxn ang="0">
                    <a:pos x="6" y="0"/>
                  </a:cxn>
                  <a:cxn ang="0">
                    <a:pos x="4" y="2"/>
                  </a:cxn>
                  <a:cxn ang="0">
                    <a:pos x="4" y="2"/>
                  </a:cxn>
                  <a:cxn ang="0">
                    <a:pos x="2" y="2"/>
                  </a:cxn>
                  <a:cxn ang="0">
                    <a:pos x="0" y="6"/>
                  </a:cxn>
                  <a:cxn ang="0">
                    <a:pos x="0" y="6"/>
                  </a:cxn>
                  <a:cxn ang="0">
                    <a:pos x="0" y="8"/>
                  </a:cxn>
                  <a:cxn ang="0">
                    <a:pos x="0" y="8"/>
                  </a:cxn>
                  <a:cxn ang="0">
                    <a:pos x="4" y="10"/>
                  </a:cxn>
                  <a:cxn ang="0">
                    <a:pos x="4" y="10"/>
                  </a:cxn>
                  <a:cxn ang="0">
                    <a:pos x="6" y="8"/>
                  </a:cxn>
                  <a:cxn ang="0">
                    <a:pos x="6" y="8"/>
                  </a:cxn>
                  <a:cxn ang="0">
                    <a:pos x="4" y="6"/>
                  </a:cxn>
                  <a:cxn ang="0">
                    <a:pos x="4" y="6"/>
                  </a:cxn>
                  <a:cxn ang="0">
                    <a:pos x="6" y="6"/>
                  </a:cxn>
                  <a:cxn ang="0">
                    <a:pos x="6" y="4"/>
                  </a:cxn>
                  <a:cxn ang="0">
                    <a:pos x="6" y="0"/>
                  </a:cxn>
                  <a:cxn ang="0">
                    <a:pos x="6" y="0"/>
                  </a:cxn>
                </a:cxnLst>
                <a:rect l="0" t="0" r="r" b="b"/>
                <a:pathLst>
                  <a:path w="6" h="10">
                    <a:moveTo>
                      <a:pt x="6" y="0"/>
                    </a:moveTo>
                    <a:lnTo>
                      <a:pt x="4" y="2"/>
                    </a:lnTo>
                    <a:lnTo>
                      <a:pt x="4" y="2"/>
                    </a:lnTo>
                    <a:lnTo>
                      <a:pt x="2" y="2"/>
                    </a:lnTo>
                    <a:lnTo>
                      <a:pt x="0" y="6"/>
                    </a:lnTo>
                    <a:lnTo>
                      <a:pt x="0" y="6"/>
                    </a:lnTo>
                    <a:lnTo>
                      <a:pt x="0" y="8"/>
                    </a:lnTo>
                    <a:lnTo>
                      <a:pt x="0" y="8"/>
                    </a:lnTo>
                    <a:lnTo>
                      <a:pt x="4" y="10"/>
                    </a:lnTo>
                    <a:lnTo>
                      <a:pt x="4" y="10"/>
                    </a:lnTo>
                    <a:lnTo>
                      <a:pt x="6" y="8"/>
                    </a:lnTo>
                    <a:lnTo>
                      <a:pt x="6" y="8"/>
                    </a:lnTo>
                    <a:lnTo>
                      <a:pt x="4" y="6"/>
                    </a:lnTo>
                    <a:lnTo>
                      <a:pt x="4" y="6"/>
                    </a:lnTo>
                    <a:lnTo>
                      <a:pt x="6" y="6"/>
                    </a:lnTo>
                    <a:lnTo>
                      <a:pt x="6" y="4"/>
                    </a:lnTo>
                    <a:lnTo>
                      <a:pt x="6" y="0"/>
                    </a:ln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502"/>
              <p:cNvSpPr>
                <a:spLocks/>
              </p:cNvSpPr>
              <p:nvPr/>
            </p:nvSpPr>
            <p:spPr bwMode="auto">
              <a:xfrm>
                <a:off x="-238" y="2185"/>
                <a:ext cx="18" cy="12"/>
              </a:xfrm>
              <a:custGeom>
                <a:avLst/>
                <a:gdLst/>
                <a:ahLst/>
                <a:cxnLst>
                  <a:cxn ang="0">
                    <a:pos x="14" y="2"/>
                  </a:cxn>
                  <a:cxn ang="0">
                    <a:pos x="14" y="2"/>
                  </a:cxn>
                  <a:cxn ang="0">
                    <a:pos x="12" y="2"/>
                  </a:cxn>
                  <a:cxn ang="0">
                    <a:pos x="6" y="0"/>
                  </a:cxn>
                  <a:cxn ang="0">
                    <a:pos x="6" y="0"/>
                  </a:cxn>
                  <a:cxn ang="0">
                    <a:pos x="4" y="0"/>
                  </a:cxn>
                  <a:cxn ang="0">
                    <a:pos x="2" y="0"/>
                  </a:cxn>
                  <a:cxn ang="0">
                    <a:pos x="2" y="0"/>
                  </a:cxn>
                  <a:cxn ang="0">
                    <a:pos x="0" y="2"/>
                  </a:cxn>
                  <a:cxn ang="0">
                    <a:pos x="2" y="10"/>
                  </a:cxn>
                  <a:cxn ang="0">
                    <a:pos x="2" y="10"/>
                  </a:cxn>
                  <a:cxn ang="0">
                    <a:pos x="2" y="12"/>
                  </a:cxn>
                  <a:cxn ang="0">
                    <a:pos x="4" y="12"/>
                  </a:cxn>
                  <a:cxn ang="0">
                    <a:pos x="8" y="12"/>
                  </a:cxn>
                  <a:cxn ang="0">
                    <a:pos x="8" y="12"/>
                  </a:cxn>
                  <a:cxn ang="0">
                    <a:pos x="14" y="10"/>
                  </a:cxn>
                  <a:cxn ang="0">
                    <a:pos x="18" y="8"/>
                  </a:cxn>
                  <a:cxn ang="0">
                    <a:pos x="18" y="8"/>
                  </a:cxn>
                  <a:cxn ang="0">
                    <a:pos x="18" y="6"/>
                  </a:cxn>
                  <a:cxn ang="0">
                    <a:pos x="16" y="6"/>
                  </a:cxn>
                  <a:cxn ang="0">
                    <a:pos x="14" y="4"/>
                  </a:cxn>
                  <a:cxn ang="0">
                    <a:pos x="14" y="2"/>
                  </a:cxn>
                  <a:cxn ang="0">
                    <a:pos x="14" y="2"/>
                  </a:cxn>
                </a:cxnLst>
                <a:rect l="0" t="0" r="r" b="b"/>
                <a:pathLst>
                  <a:path w="18" h="12">
                    <a:moveTo>
                      <a:pt x="14" y="2"/>
                    </a:moveTo>
                    <a:lnTo>
                      <a:pt x="14" y="2"/>
                    </a:lnTo>
                    <a:lnTo>
                      <a:pt x="12" y="2"/>
                    </a:lnTo>
                    <a:lnTo>
                      <a:pt x="6" y="0"/>
                    </a:lnTo>
                    <a:lnTo>
                      <a:pt x="6" y="0"/>
                    </a:lnTo>
                    <a:lnTo>
                      <a:pt x="4" y="0"/>
                    </a:lnTo>
                    <a:lnTo>
                      <a:pt x="2" y="0"/>
                    </a:lnTo>
                    <a:lnTo>
                      <a:pt x="2" y="0"/>
                    </a:lnTo>
                    <a:lnTo>
                      <a:pt x="0" y="2"/>
                    </a:lnTo>
                    <a:lnTo>
                      <a:pt x="2" y="10"/>
                    </a:lnTo>
                    <a:lnTo>
                      <a:pt x="2" y="10"/>
                    </a:lnTo>
                    <a:lnTo>
                      <a:pt x="2" y="12"/>
                    </a:lnTo>
                    <a:lnTo>
                      <a:pt x="4" y="12"/>
                    </a:lnTo>
                    <a:lnTo>
                      <a:pt x="8" y="12"/>
                    </a:lnTo>
                    <a:lnTo>
                      <a:pt x="8" y="12"/>
                    </a:lnTo>
                    <a:lnTo>
                      <a:pt x="14" y="10"/>
                    </a:lnTo>
                    <a:lnTo>
                      <a:pt x="18" y="8"/>
                    </a:lnTo>
                    <a:lnTo>
                      <a:pt x="18" y="8"/>
                    </a:lnTo>
                    <a:lnTo>
                      <a:pt x="18" y="6"/>
                    </a:lnTo>
                    <a:lnTo>
                      <a:pt x="16" y="6"/>
                    </a:lnTo>
                    <a:lnTo>
                      <a:pt x="14" y="4"/>
                    </a:lnTo>
                    <a:lnTo>
                      <a:pt x="14" y="2"/>
                    </a:lnTo>
                    <a:lnTo>
                      <a:pt x="14"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503"/>
              <p:cNvSpPr>
                <a:spLocks/>
              </p:cNvSpPr>
              <p:nvPr/>
            </p:nvSpPr>
            <p:spPr bwMode="auto">
              <a:xfrm>
                <a:off x="-258" y="2181"/>
                <a:ext cx="12" cy="8"/>
              </a:xfrm>
              <a:custGeom>
                <a:avLst/>
                <a:gdLst/>
                <a:ahLst/>
                <a:cxnLst>
                  <a:cxn ang="0">
                    <a:pos x="4" y="0"/>
                  </a:cxn>
                  <a:cxn ang="0">
                    <a:pos x="4" y="0"/>
                  </a:cxn>
                  <a:cxn ang="0">
                    <a:pos x="2" y="2"/>
                  </a:cxn>
                  <a:cxn ang="0">
                    <a:pos x="0" y="6"/>
                  </a:cxn>
                  <a:cxn ang="0">
                    <a:pos x="0" y="6"/>
                  </a:cxn>
                  <a:cxn ang="0">
                    <a:pos x="0" y="8"/>
                  </a:cxn>
                  <a:cxn ang="0">
                    <a:pos x="2" y="8"/>
                  </a:cxn>
                  <a:cxn ang="0">
                    <a:pos x="6" y="6"/>
                  </a:cxn>
                  <a:cxn ang="0">
                    <a:pos x="6" y="6"/>
                  </a:cxn>
                  <a:cxn ang="0">
                    <a:pos x="10" y="4"/>
                  </a:cxn>
                  <a:cxn ang="0">
                    <a:pos x="12" y="0"/>
                  </a:cxn>
                  <a:cxn ang="0">
                    <a:pos x="12" y="0"/>
                  </a:cxn>
                  <a:cxn ang="0">
                    <a:pos x="10" y="0"/>
                  </a:cxn>
                  <a:cxn ang="0">
                    <a:pos x="8" y="0"/>
                  </a:cxn>
                  <a:cxn ang="0">
                    <a:pos x="4" y="0"/>
                  </a:cxn>
                  <a:cxn ang="0">
                    <a:pos x="4" y="0"/>
                  </a:cxn>
                </a:cxnLst>
                <a:rect l="0" t="0" r="r" b="b"/>
                <a:pathLst>
                  <a:path w="12" h="8">
                    <a:moveTo>
                      <a:pt x="4" y="0"/>
                    </a:moveTo>
                    <a:lnTo>
                      <a:pt x="4" y="0"/>
                    </a:lnTo>
                    <a:lnTo>
                      <a:pt x="2" y="2"/>
                    </a:lnTo>
                    <a:lnTo>
                      <a:pt x="0" y="6"/>
                    </a:lnTo>
                    <a:lnTo>
                      <a:pt x="0" y="6"/>
                    </a:lnTo>
                    <a:lnTo>
                      <a:pt x="0" y="8"/>
                    </a:lnTo>
                    <a:lnTo>
                      <a:pt x="2" y="8"/>
                    </a:lnTo>
                    <a:lnTo>
                      <a:pt x="6" y="6"/>
                    </a:lnTo>
                    <a:lnTo>
                      <a:pt x="6" y="6"/>
                    </a:lnTo>
                    <a:lnTo>
                      <a:pt x="10" y="4"/>
                    </a:lnTo>
                    <a:lnTo>
                      <a:pt x="12" y="0"/>
                    </a:lnTo>
                    <a:lnTo>
                      <a:pt x="12" y="0"/>
                    </a:lnTo>
                    <a:lnTo>
                      <a:pt x="10" y="0"/>
                    </a:lnTo>
                    <a:lnTo>
                      <a:pt x="8" y="0"/>
                    </a:lnTo>
                    <a:lnTo>
                      <a:pt x="4" y="0"/>
                    </a:lnTo>
                    <a:lnTo>
                      <a:pt x="4"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5" name="Freeform 504"/>
              <p:cNvSpPr>
                <a:spLocks/>
              </p:cNvSpPr>
              <p:nvPr/>
            </p:nvSpPr>
            <p:spPr bwMode="auto">
              <a:xfrm>
                <a:off x="4996" y="867"/>
                <a:ext cx="105" cy="55"/>
              </a:xfrm>
              <a:custGeom>
                <a:avLst/>
                <a:gdLst/>
                <a:ahLst/>
                <a:cxnLst>
                  <a:cxn ang="0">
                    <a:pos x="12" y="45"/>
                  </a:cxn>
                  <a:cxn ang="0">
                    <a:pos x="20" y="51"/>
                  </a:cxn>
                  <a:cxn ang="0">
                    <a:pos x="24" y="53"/>
                  </a:cxn>
                  <a:cxn ang="0">
                    <a:pos x="28" y="55"/>
                  </a:cxn>
                  <a:cxn ang="0">
                    <a:pos x="40" y="53"/>
                  </a:cxn>
                  <a:cxn ang="0">
                    <a:pos x="42" y="51"/>
                  </a:cxn>
                  <a:cxn ang="0">
                    <a:pos x="50" y="43"/>
                  </a:cxn>
                  <a:cxn ang="0">
                    <a:pos x="56" y="41"/>
                  </a:cxn>
                  <a:cxn ang="0">
                    <a:pos x="65" y="43"/>
                  </a:cxn>
                  <a:cxn ang="0">
                    <a:pos x="73" y="45"/>
                  </a:cxn>
                  <a:cxn ang="0">
                    <a:pos x="83" y="45"/>
                  </a:cxn>
                  <a:cxn ang="0">
                    <a:pos x="97" y="45"/>
                  </a:cxn>
                  <a:cxn ang="0">
                    <a:pos x="103" y="41"/>
                  </a:cxn>
                  <a:cxn ang="0">
                    <a:pos x="103" y="39"/>
                  </a:cxn>
                  <a:cxn ang="0">
                    <a:pos x="95" y="33"/>
                  </a:cxn>
                  <a:cxn ang="0">
                    <a:pos x="91" y="30"/>
                  </a:cxn>
                  <a:cxn ang="0">
                    <a:pos x="89" y="26"/>
                  </a:cxn>
                  <a:cxn ang="0">
                    <a:pos x="87" y="20"/>
                  </a:cxn>
                  <a:cxn ang="0">
                    <a:pos x="87" y="20"/>
                  </a:cxn>
                  <a:cxn ang="0">
                    <a:pos x="95" y="20"/>
                  </a:cxn>
                  <a:cxn ang="0">
                    <a:pos x="97" y="20"/>
                  </a:cxn>
                  <a:cxn ang="0">
                    <a:pos x="97" y="16"/>
                  </a:cxn>
                  <a:cxn ang="0">
                    <a:pos x="97" y="16"/>
                  </a:cxn>
                  <a:cxn ang="0">
                    <a:pos x="97" y="12"/>
                  </a:cxn>
                  <a:cxn ang="0">
                    <a:pos x="91" y="8"/>
                  </a:cxn>
                  <a:cxn ang="0">
                    <a:pos x="85" y="8"/>
                  </a:cxn>
                  <a:cxn ang="0">
                    <a:pos x="81" y="4"/>
                  </a:cxn>
                  <a:cxn ang="0">
                    <a:pos x="73" y="6"/>
                  </a:cxn>
                  <a:cxn ang="0">
                    <a:pos x="71" y="8"/>
                  </a:cxn>
                  <a:cxn ang="0">
                    <a:pos x="73" y="14"/>
                  </a:cxn>
                  <a:cxn ang="0">
                    <a:pos x="71" y="18"/>
                  </a:cxn>
                  <a:cxn ang="0">
                    <a:pos x="63" y="22"/>
                  </a:cxn>
                  <a:cxn ang="0">
                    <a:pos x="61" y="22"/>
                  </a:cxn>
                  <a:cxn ang="0">
                    <a:pos x="56" y="12"/>
                  </a:cxn>
                  <a:cxn ang="0">
                    <a:pos x="52" y="10"/>
                  </a:cxn>
                  <a:cxn ang="0">
                    <a:pos x="42" y="6"/>
                  </a:cxn>
                  <a:cxn ang="0">
                    <a:pos x="34" y="2"/>
                  </a:cxn>
                  <a:cxn ang="0">
                    <a:pos x="32" y="0"/>
                  </a:cxn>
                  <a:cxn ang="0">
                    <a:pos x="26" y="4"/>
                  </a:cxn>
                  <a:cxn ang="0">
                    <a:pos x="18" y="10"/>
                  </a:cxn>
                  <a:cxn ang="0">
                    <a:pos x="8" y="16"/>
                  </a:cxn>
                  <a:cxn ang="0">
                    <a:pos x="0" y="35"/>
                  </a:cxn>
                  <a:cxn ang="0">
                    <a:pos x="12" y="45"/>
                  </a:cxn>
                </a:cxnLst>
                <a:rect l="0" t="0" r="r" b="b"/>
                <a:pathLst>
                  <a:path w="105" h="55">
                    <a:moveTo>
                      <a:pt x="12" y="45"/>
                    </a:moveTo>
                    <a:lnTo>
                      <a:pt x="12" y="45"/>
                    </a:lnTo>
                    <a:lnTo>
                      <a:pt x="16" y="47"/>
                    </a:lnTo>
                    <a:lnTo>
                      <a:pt x="20" y="51"/>
                    </a:lnTo>
                    <a:lnTo>
                      <a:pt x="20" y="51"/>
                    </a:lnTo>
                    <a:lnTo>
                      <a:pt x="24" y="53"/>
                    </a:lnTo>
                    <a:lnTo>
                      <a:pt x="28" y="55"/>
                    </a:lnTo>
                    <a:lnTo>
                      <a:pt x="28" y="55"/>
                    </a:lnTo>
                    <a:lnTo>
                      <a:pt x="34" y="55"/>
                    </a:lnTo>
                    <a:lnTo>
                      <a:pt x="40" y="53"/>
                    </a:lnTo>
                    <a:lnTo>
                      <a:pt x="40" y="53"/>
                    </a:lnTo>
                    <a:lnTo>
                      <a:pt x="42" y="51"/>
                    </a:lnTo>
                    <a:lnTo>
                      <a:pt x="50" y="43"/>
                    </a:lnTo>
                    <a:lnTo>
                      <a:pt x="50" y="43"/>
                    </a:lnTo>
                    <a:lnTo>
                      <a:pt x="54" y="41"/>
                    </a:lnTo>
                    <a:lnTo>
                      <a:pt x="56" y="41"/>
                    </a:lnTo>
                    <a:lnTo>
                      <a:pt x="61" y="41"/>
                    </a:lnTo>
                    <a:lnTo>
                      <a:pt x="65" y="43"/>
                    </a:lnTo>
                    <a:lnTo>
                      <a:pt x="65" y="43"/>
                    </a:lnTo>
                    <a:lnTo>
                      <a:pt x="73" y="45"/>
                    </a:lnTo>
                    <a:lnTo>
                      <a:pt x="83" y="45"/>
                    </a:lnTo>
                    <a:lnTo>
                      <a:pt x="83" y="45"/>
                    </a:lnTo>
                    <a:lnTo>
                      <a:pt x="91" y="47"/>
                    </a:lnTo>
                    <a:lnTo>
                      <a:pt x="97" y="45"/>
                    </a:lnTo>
                    <a:lnTo>
                      <a:pt x="103" y="41"/>
                    </a:lnTo>
                    <a:lnTo>
                      <a:pt x="103" y="41"/>
                    </a:lnTo>
                    <a:lnTo>
                      <a:pt x="105" y="39"/>
                    </a:lnTo>
                    <a:lnTo>
                      <a:pt x="103" y="39"/>
                    </a:lnTo>
                    <a:lnTo>
                      <a:pt x="99" y="37"/>
                    </a:lnTo>
                    <a:lnTo>
                      <a:pt x="95" y="33"/>
                    </a:lnTo>
                    <a:lnTo>
                      <a:pt x="95" y="33"/>
                    </a:lnTo>
                    <a:lnTo>
                      <a:pt x="91" y="30"/>
                    </a:lnTo>
                    <a:lnTo>
                      <a:pt x="89" y="26"/>
                    </a:lnTo>
                    <a:lnTo>
                      <a:pt x="89" y="26"/>
                    </a:lnTo>
                    <a:lnTo>
                      <a:pt x="87" y="22"/>
                    </a:lnTo>
                    <a:lnTo>
                      <a:pt x="87" y="20"/>
                    </a:lnTo>
                    <a:lnTo>
                      <a:pt x="87" y="20"/>
                    </a:lnTo>
                    <a:lnTo>
                      <a:pt x="87" y="20"/>
                    </a:lnTo>
                    <a:lnTo>
                      <a:pt x="89" y="20"/>
                    </a:lnTo>
                    <a:lnTo>
                      <a:pt x="95" y="20"/>
                    </a:lnTo>
                    <a:lnTo>
                      <a:pt x="95" y="20"/>
                    </a:lnTo>
                    <a:lnTo>
                      <a:pt x="97" y="20"/>
                    </a:lnTo>
                    <a:lnTo>
                      <a:pt x="97" y="18"/>
                    </a:lnTo>
                    <a:lnTo>
                      <a:pt x="97" y="16"/>
                    </a:lnTo>
                    <a:lnTo>
                      <a:pt x="97" y="16"/>
                    </a:lnTo>
                    <a:lnTo>
                      <a:pt x="97" y="16"/>
                    </a:lnTo>
                    <a:lnTo>
                      <a:pt x="97" y="12"/>
                    </a:lnTo>
                    <a:lnTo>
                      <a:pt x="97" y="12"/>
                    </a:lnTo>
                    <a:lnTo>
                      <a:pt x="97" y="10"/>
                    </a:lnTo>
                    <a:lnTo>
                      <a:pt x="91" y="8"/>
                    </a:lnTo>
                    <a:lnTo>
                      <a:pt x="91" y="8"/>
                    </a:lnTo>
                    <a:lnTo>
                      <a:pt x="85" y="8"/>
                    </a:lnTo>
                    <a:lnTo>
                      <a:pt x="81" y="4"/>
                    </a:lnTo>
                    <a:lnTo>
                      <a:pt x="81" y="4"/>
                    </a:lnTo>
                    <a:lnTo>
                      <a:pt x="77" y="4"/>
                    </a:lnTo>
                    <a:lnTo>
                      <a:pt x="73" y="6"/>
                    </a:lnTo>
                    <a:lnTo>
                      <a:pt x="73" y="6"/>
                    </a:lnTo>
                    <a:lnTo>
                      <a:pt x="71" y="8"/>
                    </a:lnTo>
                    <a:lnTo>
                      <a:pt x="71" y="10"/>
                    </a:lnTo>
                    <a:lnTo>
                      <a:pt x="73" y="14"/>
                    </a:lnTo>
                    <a:lnTo>
                      <a:pt x="73" y="14"/>
                    </a:lnTo>
                    <a:lnTo>
                      <a:pt x="71" y="18"/>
                    </a:lnTo>
                    <a:lnTo>
                      <a:pt x="71" y="18"/>
                    </a:lnTo>
                    <a:lnTo>
                      <a:pt x="63" y="22"/>
                    </a:lnTo>
                    <a:lnTo>
                      <a:pt x="63" y="22"/>
                    </a:lnTo>
                    <a:lnTo>
                      <a:pt x="61" y="22"/>
                    </a:lnTo>
                    <a:lnTo>
                      <a:pt x="59" y="20"/>
                    </a:lnTo>
                    <a:lnTo>
                      <a:pt x="56" y="12"/>
                    </a:lnTo>
                    <a:lnTo>
                      <a:pt x="56" y="12"/>
                    </a:lnTo>
                    <a:lnTo>
                      <a:pt x="52" y="10"/>
                    </a:lnTo>
                    <a:lnTo>
                      <a:pt x="50" y="10"/>
                    </a:lnTo>
                    <a:lnTo>
                      <a:pt x="42" y="6"/>
                    </a:lnTo>
                    <a:lnTo>
                      <a:pt x="42" y="6"/>
                    </a:lnTo>
                    <a:lnTo>
                      <a:pt x="34" y="2"/>
                    </a:lnTo>
                    <a:lnTo>
                      <a:pt x="32" y="0"/>
                    </a:lnTo>
                    <a:lnTo>
                      <a:pt x="32" y="0"/>
                    </a:lnTo>
                    <a:lnTo>
                      <a:pt x="30" y="2"/>
                    </a:lnTo>
                    <a:lnTo>
                      <a:pt x="26" y="4"/>
                    </a:lnTo>
                    <a:lnTo>
                      <a:pt x="18" y="10"/>
                    </a:lnTo>
                    <a:lnTo>
                      <a:pt x="18" y="10"/>
                    </a:lnTo>
                    <a:lnTo>
                      <a:pt x="8" y="16"/>
                    </a:lnTo>
                    <a:lnTo>
                      <a:pt x="8" y="16"/>
                    </a:lnTo>
                    <a:lnTo>
                      <a:pt x="0" y="35"/>
                    </a:lnTo>
                    <a:lnTo>
                      <a:pt x="0" y="35"/>
                    </a:lnTo>
                    <a:lnTo>
                      <a:pt x="4" y="39"/>
                    </a:lnTo>
                    <a:lnTo>
                      <a:pt x="12" y="45"/>
                    </a:lnTo>
                    <a:lnTo>
                      <a:pt x="12"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6" name="Freeform 505"/>
              <p:cNvSpPr>
                <a:spLocks/>
              </p:cNvSpPr>
              <p:nvPr/>
            </p:nvSpPr>
            <p:spPr bwMode="auto">
              <a:xfrm>
                <a:off x="5095" y="881"/>
                <a:ext cx="40" cy="31"/>
              </a:xfrm>
              <a:custGeom>
                <a:avLst/>
                <a:gdLst/>
                <a:ahLst/>
                <a:cxnLst>
                  <a:cxn ang="0">
                    <a:pos x="4" y="16"/>
                  </a:cxn>
                  <a:cxn ang="0">
                    <a:pos x="4" y="16"/>
                  </a:cxn>
                  <a:cxn ang="0">
                    <a:pos x="8" y="21"/>
                  </a:cxn>
                  <a:cxn ang="0">
                    <a:pos x="14" y="25"/>
                  </a:cxn>
                  <a:cxn ang="0">
                    <a:pos x="14" y="25"/>
                  </a:cxn>
                  <a:cxn ang="0">
                    <a:pos x="16" y="25"/>
                  </a:cxn>
                  <a:cxn ang="0">
                    <a:pos x="16" y="27"/>
                  </a:cxn>
                  <a:cxn ang="0">
                    <a:pos x="18" y="29"/>
                  </a:cxn>
                  <a:cxn ang="0">
                    <a:pos x="22" y="31"/>
                  </a:cxn>
                  <a:cxn ang="0">
                    <a:pos x="22" y="31"/>
                  </a:cxn>
                  <a:cxn ang="0">
                    <a:pos x="26" y="31"/>
                  </a:cxn>
                  <a:cxn ang="0">
                    <a:pos x="28" y="29"/>
                  </a:cxn>
                  <a:cxn ang="0">
                    <a:pos x="28" y="29"/>
                  </a:cxn>
                  <a:cxn ang="0">
                    <a:pos x="32" y="27"/>
                  </a:cxn>
                  <a:cxn ang="0">
                    <a:pos x="32" y="27"/>
                  </a:cxn>
                  <a:cxn ang="0">
                    <a:pos x="36" y="25"/>
                  </a:cxn>
                  <a:cxn ang="0">
                    <a:pos x="38" y="19"/>
                  </a:cxn>
                  <a:cxn ang="0">
                    <a:pos x="38" y="19"/>
                  </a:cxn>
                  <a:cxn ang="0">
                    <a:pos x="40" y="16"/>
                  </a:cxn>
                  <a:cxn ang="0">
                    <a:pos x="38" y="14"/>
                  </a:cxn>
                  <a:cxn ang="0">
                    <a:pos x="34" y="6"/>
                  </a:cxn>
                  <a:cxn ang="0">
                    <a:pos x="34" y="6"/>
                  </a:cxn>
                  <a:cxn ang="0">
                    <a:pos x="32" y="6"/>
                  </a:cxn>
                  <a:cxn ang="0">
                    <a:pos x="30" y="6"/>
                  </a:cxn>
                  <a:cxn ang="0">
                    <a:pos x="24" y="4"/>
                  </a:cxn>
                  <a:cxn ang="0">
                    <a:pos x="24" y="4"/>
                  </a:cxn>
                  <a:cxn ang="0">
                    <a:pos x="20" y="2"/>
                  </a:cxn>
                  <a:cxn ang="0">
                    <a:pos x="16" y="0"/>
                  </a:cxn>
                  <a:cxn ang="0">
                    <a:pos x="16" y="0"/>
                  </a:cxn>
                  <a:cxn ang="0">
                    <a:pos x="10" y="2"/>
                  </a:cxn>
                  <a:cxn ang="0">
                    <a:pos x="10" y="6"/>
                  </a:cxn>
                  <a:cxn ang="0">
                    <a:pos x="6" y="10"/>
                  </a:cxn>
                  <a:cxn ang="0">
                    <a:pos x="6" y="10"/>
                  </a:cxn>
                  <a:cxn ang="0">
                    <a:pos x="0" y="10"/>
                  </a:cxn>
                  <a:cxn ang="0">
                    <a:pos x="0" y="10"/>
                  </a:cxn>
                  <a:cxn ang="0">
                    <a:pos x="2" y="14"/>
                  </a:cxn>
                  <a:cxn ang="0">
                    <a:pos x="2" y="16"/>
                  </a:cxn>
                  <a:cxn ang="0">
                    <a:pos x="4" y="16"/>
                  </a:cxn>
                  <a:cxn ang="0">
                    <a:pos x="4" y="16"/>
                  </a:cxn>
                </a:cxnLst>
                <a:rect l="0" t="0" r="r" b="b"/>
                <a:pathLst>
                  <a:path w="40" h="31">
                    <a:moveTo>
                      <a:pt x="4" y="16"/>
                    </a:moveTo>
                    <a:lnTo>
                      <a:pt x="4" y="16"/>
                    </a:lnTo>
                    <a:lnTo>
                      <a:pt x="8" y="21"/>
                    </a:lnTo>
                    <a:lnTo>
                      <a:pt x="14" y="25"/>
                    </a:lnTo>
                    <a:lnTo>
                      <a:pt x="14" y="25"/>
                    </a:lnTo>
                    <a:lnTo>
                      <a:pt x="16" y="25"/>
                    </a:lnTo>
                    <a:lnTo>
                      <a:pt x="16" y="27"/>
                    </a:lnTo>
                    <a:lnTo>
                      <a:pt x="18" y="29"/>
                    </a:lnTo>
                    <a:lnTo>
                      <a:pt x="22" y="31"/>
                    </a:lnTo>
                    <a:lnTo>
                      <a:pt x="22" y="31"/>
                    </a:lnTo>
                    <a:lnTo>
                      <a:pt x="26" y="31"/>
                    </a:lnTo>
                    <a:lnTo>
                      <a:pt x="28" y="29"/>
                    </a:lnTo>
                    <a:lnTo>
                      <a:pt x="28" y="29"/>
                    </a:lnTo>
                    <a:lnTo>
                      <a:pt x="32" y="27"/>
                    </a:lnTo>
                    <a:lnTo>
                      <a:pt x="32" y="27"/>
                    </a:lnTo>
                    <a:lnTo>
                      <a:pt x="36" y="25"/>
                    </a:lnTo>
                    <a:lnTo>
                      <a:pt x="38" y="19"/>
                    </a:lnTo>
                    <a:lnTo>
                      <a:pt x="38" y="19"/>
                    </a:lnTo>
                    <a:lnTo>
                      <a:pt x="40" y="16"/>
                    </a:lnTo>
                    <a:lnTo>
                      <a:pt x="38" y="14"/>
                    </a:lnTo>
                    <a:lnTo>
                      <a:pt x="34" y="6"/>
                    </a:lnTo>
                    <a:lnTo>
                      <a:pt x="34" y="6"/>
                    </a:lnTo>
                    <a:lnTo>
                      <a:pt x="32" y="6"/>
                    </a:lnTo>
                    <a:lnTo>
                      <a:pt x="30" y="6"/>
                    </a:lnTo>
                    <a:lnTo>
                      <a:pt x="24" y="4"/>
                    </a:lnTo>
                    <a:lnTo>
                      <a:pt x="24" y="4"/>
                    </a:lnTo>
                    <a:lnTo>
                      <a:pt x="20" y="2"/>
                    </a:lnTo>
                    <a:lnTo>
                      <a:pt x="16" y="0"/>
                    </a:lnTo>
                    <a:lnTo>
                      <a:pt x="16" y="0"/>
                    </a:lnTo>
                    <a:lnTo>
                      <a:pt x="10" y="2"/>
                    </a:lnTo>
                    <a:lnTo>
                      <a:pt x="10" y="6"/>
                    </a:lnTo>
                    <a:lnTo>
                      <a:pt x="6" y="10"/>
                    </a:lnTo>
                    <a:lnTo>
                      <a:pt x="6" y="10"/>
                    </a:lnTo>
                    <a:lnTo>
                      <a:pt x="0" y="10"/>
                    </a:lnTo>
                    <a:lnTo>
                      <a:pt x="0" y="10"/>
                    </a:lnTo>
                    <a:lnTo>
                      <a:pt x="2" y="14"/>
                    </a:lnTo>
                    <a:lnTo>
                      <a:pt x="2" y="16"/>
                    </a:lnTo>
                    <a:lnTo>
                      <a:pt x="4" y="16"/>
                    </a:lnTo>
                    <a:lnTo>
                      <a:pt x="4" y="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7" name="Freeform 506"/>
              <p:cNvSpPr>
                <a:spLocks/>
              </p:cNvSpPr>
              <p:nvPr/>
            </p:nvSpPr>
            <p:spPr bwMode="auto">
              <a:xfrm>
                <a:off x="5158" y="893"/>
                <a:ext cx="78" cy="27"/>
              </a:xfrm>
              <a:custGeom>
                <a:avLst/>
                <a:gdLst/>
                <a:ahLst/>
                <a:cxnLst>
                  <a:cxn ang="0">
                    <a:pos x="4" y="11"/>
                  </a:cxn>
                  <a:cxn ang="0">
                    <a:pos x="4" y="11"/>
                  </a:cxn>
                  <a:cxn ang="0">
                    <a:pos x="12" y="11"/>
                  </a:cxn>
                  <a:cxn ang="0">
                    <a:pos x="14" y="11"/>
                  </a:cxn>
                  <a:cxn ang="0">
                    <a:pos x="16" y="13"/>
                  </a:cxn>
                  <a:cxn ang="0">
                    <a:pos x="16" y="13"/>
                  </a:cxn>
                  <a:cxn ang="0">
                    <a:pos x="26" y="19"/>
                  </a:cxn>
                  <a:cxn ang="0">
                    <a:pos x="26" y="19"/>
                  </a:cxn>
                  <a:cxn ang="0">
                    <a:pos x="32" y="25"/>
                  </a:cxn>
                  <a:cxn ang="0">
                    <a:pos x="38" y="25"/>
                  </a:cxn>
                  <a:cxn ang="0">
                    <a:pos x="38" y="25"/>
                  </a:cxn>
                  <a:cxn ang="0">
                    <a:pos x="50" y="25"/>
                  </a:cxn>
                  <a:cxn ang="0">
                    <a:pos x="50" y="25"/>
                  </a:cxn>
                  <a:cxn ang="0">
                    <a:pos x="56" y="27"/>
                  </a:cxn>
                  <a:cxn ang="0">
                    <a:pos x="58" y="27"/>
                  </a:cxn>
                  <a:cxn ang="0">
                    <a:pos x="62" y="27"/>
                  </a:cxn>
                  <a:cxn ang="0">
                    <a:pos x="62" y="27"/>
                  </a:cxn>
                  <a:cxn ang="0">
                    <a:pos x="70" y="23"/>
                  </a:cxn>
                  <a:cxn ang="0">
                    <a:pos x="70" y="23"/>
                  </a:cxn>
                  <a:cxn ang="0">
                    <a:pos x="76" y="21"/>
                  </a:cxn>
                  <a:cxn ang="0">
                    <a:pos x="78" y="21"/>
                  </a:cxn>
                  <a:cxn ang="0">
                    <a:pos x="78" y="19"/>
                  </a:cxn>
                  <a:cxn ang="0">
                    <a:pos x="78" y="19"/>
                  </a:cxn>
                  <a:cxn ang="0">
                    <a:pos x="78" y="13"/>
                  </a:cxn>
                  <a:cxn ang="0">
                    <a:pos x="76" y="11"/>
                  </a:cxn>
                  <a:cxn ang="0">
                    <a:pos x="72" y="11"/>
                  </a:cxn>
                  <a:cxn ang="0">
                    <a:pos x="72" y="11"/>
                  </a:cxn>
                  <a:cxn ang="0">
                    <a:pos x="66" y="11"/>
                  </a:cxn>
                  <a:cxn ang="0">
                    <a:pos x="58" y="11"/>
                  </a:cxn>
                  <a:cxn ang="0">
                    <a:pos x="58" y="11"/>
                  </a:cxn>
                  <a:cxn ang="0">
                    <a:pos x="48" y="13"/>
                  </a:cxn>
                  <a:cxn ang="0">
                    <a:pos x="46" y="13"/>
                  </a:cxn>
                  <a:cxn ang="0">
                    <a:pos x="44" y="11"/>
                  </a:cxn>
                  <a:cxn ang="0">
                    <a:pos x="44" y="11"/>
                  </a:cxn>
                  <a:cxn ang="0">
                    <a:pos x="40" y="7"/>
                  </a:cxn>
                  <a:cxn ang="0">
                    <a:pos x="38" y="4"/>
                  </a:cxn>
                  <a:cxn ang="0">
                    <a:pos x="36" y="2"/>
                  </a:cxn>
                  <a:cxn ang="0">
                    <a:pos x="32" y="2"/>
                  </a:cxn>
                  <a:cxn ang="0">
                    <a:pos x="32" y="2"/>
                  </a:cxn>
                  <a:cxn ang="0">
                    <a:pos x="24" y="2"/>
                  </a:cxn>
                  <a:cxn ang="0">
                    <a:pos x="22" y="2"/>
                  </a:cxn>
                  <a:cxn ang="0">
                    <a:pos x="22" y="2"/>
                  </a:cxn>
                  <a:cxn ang="0">
                    <a:pos x="22" y="4"/>
                  </a:cxn>
                  <a:cxn ang="0">
                    <a:pos x="24" y="4"/>
                  </a:cxn>
                  <a:cxn ang="0">
                    <a:pos x="22" y="4"/>
                  </a:cxn>
                  <a:cxn ang="0">
                    <a:pos x="22" y="4"/>
                  </a:cxn>
                  <a:cxn ang="0">
                    <a:pos x="12" y="4"/>
                  </a:cxn>
                  <a:cxn ang="0">
                    <a:pos x="8" y="0"/>
                  </a:cxn>
                  <a:cxn ang="0">
                    <a:pos x="8" y="0"/>
                  </a:cxn>
                  <a:cxn ang="0">
                    <a:pos x="4" y="0"/>
                  </a:cxn>
                  <a:cxn ang="0">
                    <a:pos x="2" y="2"/>
                  </a:cxn>
                  <a:cxn ang="0">
                    <a:pos x="2" y="2"/>
                  </a:cxn>
                  <a:cxn ang="0">
                    <a:pos x="2" y="4"/>
                  </a:cxn>
                  <a:cxn ang="0">
                    <a:pos x="0" y="9"/>
                  </a:cxn>
                  <a:cxn ang="0">
                    <a:pos x="0" y="9"/>
                  </a:cxn>
                  <a:cxn ang="0">
                    <a:pos x="0" y="11"/>
                  </a:cxn>
                  <a:cxn ang="0">
                    <a:pos x="4" y="11"/>
                  </a:cxn>
                  <a:cxn ang="0">
                    <a:pos x="4" y="11"/>
                  </a:cxn>
                </a:cxnLst>
                <a:rect l="0" t="0" r="r" b="b"/>
                <a:pathLst>
                  <a:path w="78" h="27">
                    <a:moveTo>
                      <a:pt x="4" y="11"/>
                    </a:moveTo>
                    <a:lnTo>
                      <a:pt x="4" y="11"/>
                    </a:lnTo>
                    <a:lnTo>
                      <a:pt x="12" y="11"/>
                    </a:lnTo>
                    <a:lnTo>
                      <a:pt x="14" y="11"/>
                    </a:lnTo>
                    <a:lnTo>
                      <a:pt x="16" y="13"/>
                    </a:lnTo>
                    <a:lnTo>
                      <a:pt x="16" y="13"/>
                    </a:lnTo>
                    <a:lnTo>
                      <a:pt x="26" y="19"/>
                    </a:lnTo>
                    <a:lnTo>
                      <a:pt x="26" y="19"/>
                    </a:lnTo>
                    <a:lnTo>
                      <a:pt x="32" y="25"/>
                    </a:lnTo>
                    <a:lnTo>
                      <a:pt x="38" y="25"/>
                    </a:lnTo>
                    <a:lnTo>
                      <a:pt x="38" y="25"/>
                    </a:lnTo>
                    <a:lnTo>
                      <a:pt x="50" y="25"/>
                    </a:lnTo>
                    <a:lnTo>
                      <a:pt x="50" y="25"/>
                    </a:lnTo>
                    <a:lnTo>
                      <a:pt x="56" y="27"/>
                    </a:lnTo>
                    <a:lnTo>
                      <a:pt x="58" y="27"/>
                    </a:lnTo>
                    <a:lnTo>
                      <a:pt x="62" y="27"/>
                    </a:lnTo>
                    <a:lnTo>
                      <a:pt x="62" y="27"/>
                    </a:lnTo>
                    <a:lnTo>
                      <a:pt x="70" y="23"/>
                    </a:lnTo>
                    <a:lnTo>
                      <a:pt x="70" y="23"/>
                    </a:lnTo>
                    <a:lnTo>
                      <a:pt x="76" y="21"/>
                    </a:lnTo>
                    <a:lnTo>
                      <a:pt x="78" y="21"/>
                    </a:lnTo>
                    <a:lnTo>
                      <a:pt x="78" y="19"/>
                    </a:lnTo>
                    <a:lnTo>
                      <a:pt x="78" y="19"/>
                    </a:lnTo>
                    <a:lnTo>
                      <a:pt x="78" y="13"/>
                    </a:lnTo>
                    <a:lnTo>
                      <a:pt x="76" y="11"/>
                    </a:lnTo>
                    <a:lnTo>
                      <a:pt x="72" y="11"/>
                    </a:lnTo>
                    <a:lnTo>
                      <a:pt x="72" y="11"/>
                    </a:lnTo>
                    <a:lnTo>
                      <a:pt x="66" y="11"/>
                    </a:lnTo>
                    <a:lnTo>
                      <a:pt x="58" y="11"/>
                    </a:lnTo>
                    <a:lnTo>
                      <a:pt x="58" y="11"/>
                    </a:lnTo>
                    <a:lnTo>
                      <a:pt x="48" y="13"/>
                    </a:lnTo>
                    <a:lnTo>
                      <a:pt x="46" y="13"/>
                    </a:lnTo>
                    <a:lnTo>
                      <a:pt x="44" y="11"/>
                    </a:lnTo>
                    <a:lnTo>
                      <a:pt x="44" y="11"/>
                    </a:lnTo>
                    <a:lnTo>
                      <a:pt x="40" y="7"/>
                    </a:lnTo>
                    <a:lnTo>
                      <a:pt x="38" y="4"/>
                    </a:lnTo>
                    <a:lnTo>
                      <a:pt x="36" y="2"/>
                    </a:lnTo>
                    <a:lnTo>
                      <a:pt x="32" y="2"/>
                    </a:lnTo>
                    <a:lnTo>
                      <a:pt x="32" y="2"/>
                    </a:lnTo>
                    <a:lnTo>
                      <a:pt x="24" y="2"/>
                    </a:lnTo>
                    <a:lnTo>
                      <a:pt x="22" y="2"/>
                    </a:lnTo>
                    <a:lnTo>
                      <a:pt x="22" y="2"/>
                    </a:lnTo>
                    <a:lnTo>
                      <a:pt x="22" y="4"/>
                    </a:lnTo>
                    <a:lnTo>
                      <a:pt x="24" y="4"/>
                    </a:lnTo>
                    <a:lnTo>
                      <a:pt x="22" y="4"/>
                    </a:lnTo>
                    <a:lnTo>
                      <a:pt x="22" y="4"/>
                    </a:lnTo>
                    <a:lnTo>
                      <a:pt x="12" y="4"/>
                    </a:lnTo>
                    <a:lnTo>
                      <a:pt x="8" y="0"/>
                    </a:lnTo>
                    <a:lnTo>
                      <a:pt x="8" y="0"/>
                    </a:lnTo>
                    <a:lnTo>
                      <a:pt x="4" y="0"/>
                    </a:lnTo>
                    <a:lnTo>
                      <a:pt x="2" y="2"/>
                    </a:lnTo>
                    <a:lnTo>
                      <a:pt x="2" y="2"/>
                    </a:lnTo>
                    <a:lnTo>
                      <a:pt x="2" y="4"/>
                    </a:lnTo>
                    <a:lnTo>
                      <a:pt x="0" y="9"/>
                    </a:lnTo>
                    <a:lnTo>
                      <a:pt x="0" y="9"/>
                    </a:lnTo>
                    <a:lnTo>
                      <a:pt x="0" y="11"/>
                    </a:lnTo>
                    <a:lnTo>
                      <a:pt x="4" y="11"/>
                    </a:lnTo>
                    <a:lnTo>
                      <a:pt x="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8" name="Freeform 507"/>
              <p:cNvSpPr>
                <a:spLocks/>
              </p:cNvSpPr>
              <p:nvPr/>
            </p:nvSpPr>
            <p:spPr bwMode="auto">
              <a:xfrm>
                <a:off x="5055" y="948"/>
                <a:ext cx="56" cy="26"/>
              </a:xfrm>
              <a:custGeom>
                <a:avLst/>
                <a:gdLst/>
                <a:ahLst/>
                <a:cxnLst>
                  <a:cxn ang="0">
                    <a:pos x="2" y="12"/>
                  </a:cxn>
                  <a:cxn ang="0">
                    <a:pos x="2" y="12"/>
                  </a:cxn>
                  <a:cxn ang="0">
                    <a:pos x="10" y="12"/>
                  </a:cxn>
                  <a:cxn ang="0">
                    <a:pos x="16" y="14"/>
                  </a:cxn>
                  <a:cxn ang="0">
                    <a:pos x="16" y="14"/>
                  </a:cxn>
                  <a:cxn ang="0">
                    <a:pos x="22" y="18"/>
                  </a:cxn>
                  <a:cxn ang="0">
                    <a:pos x="28" y="20"/>
                  </a:cxn>
                  <a:cxn ang="0">
                    <a:pos x="34" y="22"/>
                  </a:cxn>
                  <a:cxn ang="0">
                    <a:pos x="34" y="22"/>
                  </a:cxn>
                  <a:cxn ang="0">
                    <a:pos x="40" y="24"/>
                  </a:cxn>
                  <a:cxn ang="0">
                    <a:pos x="44" y="26"/>
                  </a:cxn>
                  <a:cxn ang="0">
                    <a:pos x="48" y="24"/>
                  </a:cxn>
                  <a:cxn ang="0">
                    <a:pos x="48" y="24"/>
                  </a:cxn>
                  <a:cxn ang="0">
                    <a:pos x="56" y="20"/>
                  </a:cxn>
                  <a:cxn ang="0">
                    <a:pos x="56" y="18"/>
                  </a:cxn>
                  <a:cxn ang="0">
                    <a:pos x="56" y="16"/>
                  </a:cxn>
                  <a:cxn ang="0">
                    <a:pos x="56" y="16"/>
                  </a:cxn>
                  <a:cxn ang="0">
                    <a:pos x="38" y="6"/>
                  </a:cxn>
                  <a:cxn ang="0">
                    <a:pos x="38" y="6"/>
                  </a:cxn>
                  <a:cxn ang="0">
                    <a:pos x="22" y="0"/>
                  </a:cxn>
                  <a:cxn ang="0">
                    <a:pos x="16" y="2"/>
                  </a:cxn>
                  <a:cxn ang="0">
                    <a:pos x="16" y="2"/>
                  </a:cxn>
                  <a:cxn ang="0">
                    <a:pos x="4" y="10"/>
                  </a:cxn>
                  <a:cxn ang="0">
                    <a:pos x="4" y="10"/>
                  </a:cxn>
                  <a:cxn ang="0">
                    <a:pos x="2" y="12"/>
                  </a:cxn>
                  <a:cxn ang="0">
                    <a:pos x="0" y="12"/>
                  </a:cxn>
                  <a:cxn ang="0">
                    <a:pos x="2" y="12"/>
                  </a:cxn>
                  <a:cxn ang="0">
                    <a:pos x="2" y="12"/>
                  </a:cxn>
                </a:cxnLst>
                <a:rect l="0" t="0" r="r" b="b"/>
                <a:pathLst>
                  <a:path w="56" h="26">
                    <a:moveTo>
                      <a:pt x="2" y="12"/>
                    </a:moveTo>
                    <a:lnTo>
                      <a:pt x="2" y="12"/>
                    </a:lnTo>
                    <a:lnTo>
                      <a:pt x="10" y="12"/>
                    </a:lnTo>
                    <a:lnTo>
                      <a:pt x="16" y="14"/>
                    </a:lnTo>
                    <a:lnTo>
                      <a:pt x="16" y="14"/>
                    </a:lnTo>
                    <a:lnTo>
                      <a:pt x="22" y="18"/>
                    </a:lnTo>
                    <a:lnTo>
                      <a:pt x="28" y="20"/>
                    </a:lnTo>
                    <a:lnTo>
                      <a:pt x="34" y="22"/>
                    </a:lnTo>
                    <a:lnTo>
                      <a:pt x="34" y="22"/>
                    </a:lnTo>
                    <a:lnTo>
                      <a:pt x="40" y="24"/>
                    </a:lnTo>
                    <a:lnTo>
                      <a:pt x="44" y="26"/>
                    </a:lnTo>
                    <a:lnTo>
                      <a:pt x="48" y="24"/>
                    </a:lnTo>
                    <a:lnTo>
                      <a:pt x="48" y="24"/>
                    </a:lnTo>
                    <a:lnTo>
                      <a:pt x="56" y="20"/>
                    </a:lnTo>
                    <a:lnTo>
                      <a:pt x="56" y="18"/>
                    </a:lnTo>
                    <a:lnTo>
                      <a:pt x="56" y="16"/>
                    </a:lnTo>
                    <a:lnTo>
                      <a:pt x="56" y="16"/>
                    </a:lnTo>
                    <a:lnTo>
                      <a:pt x="38" y="6"/>
                    </a:lnTo>
                    <a:lnTo>
                      <a:pt x="38" y="6"/>
                    </a:lnTo>
                    <a:lnTo>
                      <a:pt x="22" y="0"/>
                    </a:lnTo>
                    <a:lnTo>
                      <a:pt x="16" y="2"/>
                    </a:lnTo>
                    <a:lnTo>
                      <a:pt x="16" y="2"/>
                    </a:lnTo>
                    <a:lnTo>
                      <a:pt x="4" y="10"/>
                    </a:lnTo>
                    <a:lnTo>
                      <a:pt x="4" y="10"/>
                    </a:lnTo>
                    <a:lnTo>
                      <a:pt x="2" y="12"/>
                    </a:lnTo>
                    <a:lnTo>
                      <a:pt x="0" y="12"/>
                    </a:lnTo>
                    <a:lnTo>
                      <a:pt x="2" y="12"/>
                    </a:lnTo>
                    <a:lnTo>
                      <a:pt x="2" y="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9" name="Freeform 508"/>
              <p:cNvSpPr>
                <a:spLocks/>
              </p:cNvSpPr>
              <p:nvPr/>
            </p:nvSpPr>
            <p:spPr bwMode="auto">
              <a:xfrm>
                <a:off x="5048" y="934"/>
                <a:ext cx="23" cy="14"/>
              </a:xfrm>
              <a:custGeom>
                <a:avLst/>
                <a:gdLst/>
                <a:ahLst/>
                <a:cxnLst>
                  <a:cxn ang="0">
                    <a:pos x="21" y="8"/>
                  </a:cxn>
                  <a:cxn ang="0">
                    <a:pos x="21" y="8"/>
                  </a:cxn>
                  <a:cxn ang="0">
                    <a:pos x="23" y="6"/>
                  </a:cxn>
                  <a:cxn ang="0">
                    <a:pos x="21" y="6"/>
                  </a:cxn>
                  <a:cxn ang="0">
                    <a:pos x="19" y="4"/>
                  </a:cxn>
                  <a:cxn ang="0">
                    <a:pos x="19" y="4"/>
                  </a:cxn>
                  <a:cxn ang="0">
                    <a:pos x="13" y="0"/>
                  </a:cxn>
                  <a:cxn ang="0">
                    <a:pos x="13" y="0"/>
                  </a:cxn>
                  <a:cxn ang="0">
                    <a:pos x="7" y="2"/>
                  </a:cxn>
                  <a:cxn ang="0">
                    <a:pos x="0" y="8"/>
                  </a:cxn>
                  <a:cxn ang="0">
                    <a:pos x="0" y="8"/>
                  </a:cxn>
                  <a:cxn ang="0">
                    <a:pos x="2" y="12"/>
                  </a:cxn>
                  <a:cxn ang="0">
                    <a:pos x="9" y="14"/>
                  </a:cxn>
                  <a:cxn ang="0">
                    <a:pos x="9" y="14"/>
                  </a:cxn>
                  <a:cxn ang="0">
                    <a:pos x="15" y="14"/>
                  </a:cxn>
                  <a:cxn ang="0">
                    <a:pos x="15" y="14"/>
                  </a:cxn>
                  <a:cxn ang="0">
                    <a:pos x="17" y="12"/>
                  </a:cxn>
                  <a:cxn ang="0">
                    <a:pos x="21" y="8"/>
                  </a:cxn>
                  <a:cxn ang="0">
                    <a:pos x="21" y="8"/>
                  </a:cxn>
                </a:cxnLst>
                <a:rect l="0" t="0" r="r" b="b"/>
                <a:pathLst>
                  <a:path w="23" h="14">
                    <a:moveTo>
                      <a:pt x="21" y="8"/>
                    </a:moveTo>
                    <a:lnTo>
                      <a:pt x="21" y="8"/>
                    </a:lnTo>
                    <a:lnTo>
                      <a:pt x="23" y="6"/>
                    </a:lnTo>
                    <a:lnTo>
                      <a:pt x="21" y="6"/>
                    </a:lnTo>
                    <a:lnTo>
                      <a:pt x="19" y="4"/>
                    </a:lnTo>
                    <a:lnTo>
                      <a:pt x="19" y="4"/>
                    </a:lnTo>
                    <a:lnTo>
                      <a:pt x="13" y="0"/>
                    </a:lnTo>
                    <a:lnTo>
                      <a:pt x="13" y="0"/>
                    </a:lnTo>
                    <a:lnTo>
                      <a:pt x="7" y="2"/>
                    </a:lnTo>
                    <a:lnTo>
                      <a:pt x="0" y="8"/>
                    </a:lnTo>
                    <a:lnTo>
                      <a:pt x="0" y="8"/>
                    </a:lnTo>
                    <a:lnTo>
                      <a:pt x="2" y="12"/>
                    </a:lnTo>
                    <a:lnTo>
                      <a:pt x="9" y="14"/>
                    </a:lnTo>
                    <a:lnTo>
                      <a:pt x="9" y="14"/>
                    </a:lnTo>
                    <a:lnTo>
                      <a:pt x="15" y="14"/>
                    </a:lnTo>
                    <a:lnTo>
                      <a:pt x="15" y="14"/>
                    </a:lnTo>
                    <a:lnTo>
                      <a:pt x="17" y="12"/>
                    </a:lnTo>
                    <a:lnTo>
                      <a:pt x="21" y="8"/>
                    </a:lnTo>
                    <a:lnTo>
                      <a:pt x="21"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0" name="Freeform 509"/>
              <p:cNvSpPr>
                <a:spLocks/>
              </p:cNvSpPr>
              <p:nvPr/>
            </p:nvSpPr>
            <p:spPr bwMode="auto">
              <a:xfrm>
                <a:off x="5734" y="1025"/>
                <a:ext cx="56" cy="26"/>
              </a:xfrm>
              <a:custGeom>
                <a:avLst/>
                <a:gdLst/>
                <a:ahLst/>
                <a:cxnLst>
                  <a:cxn ang="0">
                    <a:pos x="20" y="24"/>
                  </a:cxn>
                  <a:cxn ang="0">
                    <a:pos x="20" y="24"/>
                  </a:cxn>
                  <a:cxn ang="0">
                    <a:pos x="32" y="22"/>
                  </a:cxn>
                  <a:cxn ang="0">
                    <a:pos x="42" y="24"/>
                  </a:cxn>
                  <a:cxn ang="0">
                    <a:pos x="42" y="24"/>
                  </a:cxn>
                  <a:cxn ang="0">
                    <a:pos x="48" y="22"/>
                  </a:cxn>
                  <a:cxn ang="0">
                    <a:pos x="52" y="18"/>
                  </a:cxn>
                  <a:cxn ang="0">
                    <a:pos x="56" y="12"/>
                  </a:cxn>
                  <a:cxn ang="0">
                    <a:pos x="56" y="12"/>
                  </a:cxn>
                  <a:cxn ang="0">
                    <a:pos x="56" y="8"/>
                  </a:cxn>
                  <a:cxn ang="0">
                    <a:pos x="54" y="4"/>
                  </a:cxn>
                  <a:cxn ang="0">
                    <a:pos x="50" y="0"/>
                  </a:cxn>
                  <a:cxn ang="0">
                    <a:pos x="46" y="0"/>
                  </a:cxn>
                  <a:cxn ang="0">
                    <a:pos x="46" y="0"/>
                  </a:cxn>
                  <a:cxn ang="0">
                    <a:pos x="26" y="4"/>
                  </a:cxn>
                  <a:cxn ang="0">
                    <a:pos x="26" y="4"/>
                  </a:cxn>
                  <a:cxn ang="0">
                    <a:pos x="22" y="6"/>
                  </a:cxn>
                  <a:cxn ang="0">
                    <a:pos x="22" y="6"/>
                  </a:cxn>
                  <a:cxn ang="0">
                    <a:pos x="20" y="10"/>
                  </a:cxn>
                  <a:cxn ang="0">
                    <a:pos x="20" y="10"/>
                  </a:cxn>
                  <a:cxn ang="0">
                    <a:pos x="10" y="16"/>
                  </a:cxn>
                  <a:cxn ang="0">
                    <a:pos x="6" y="18"/>
                  </a:cxn>
                  <a:cxn ang="0">
                    <a:pos x="2" y="20"/>
                  </a:cxn>
                  <a:cxn ang="0">
                    <a:pos x="2" y="20"/>
                  </a:cxn>
                  <a:cxn ang="0">
                    <a:pos x="0" y="24"/>
                  </a:cxn>
                  <a:cxn ang="0">
                    <a:pos x="2" y="26"/>
                  </a:cxn>
                  <a:cxn ang="0">
                    <a:pos x="8" y="26"/>
                  </a:cxn>
                  <a:cxn ang="0">
                    <a:pos x="20" y="24"/>
                  </a:cxn>
                  <a:cxn ang="0">
                    <a:pos x="20" y="24"/>
                  </a:cxn>
                </a:cxnLst>
                <a:rect l="0" t="0" r="r" b="b"/>
                <a:pathLst>
                  <a:path w="56" h="26">
                    <a:moveTo>
                      <a:pt x="20" y="24"/>
                    </a:moveTo>
                    <a:lnTo>
                      <a:pt x="20" y="24"/>
                    </a:lnTo>
                    <a:lnTo>
                      <a:pt x="32" y="22"/>
                    </a:lnTo>
                    <a:lnTo>
                      <a:pt x="42" y="24"/>
                    </a:lnTo>
                    <a:lnTo>
                      <a:pt x="42" y="24"/>
                    </a:lnTo>
                    <a:lnTo>
                      <a:pt x="48" y="22"/>
                    </a:lnTo>
                    <a:lnTo>
                      <a:pt x="52" y="18"/>
                    </a:lnTo>
                    <a:lnTo>
                      <a:pt x="56" y="12"/>
                    </a:lnTo>
                    <a:lnTo>
                      <a:pt x="56" y="12"/>
                    </a:lnTo>
                    <a:lnTo>
                      <a:pt x="56" y="8"/>
                    </a:lnTo>
                    <a:lnTo>
                      <a:pt x="54" y="4"/>
                    </a:lnTo>
                    <a:lnTo>
                      <a:pt x="50" y="0"/>
                    </a:lnTo>
                    <a:lnTo>
                      <a:pt x="46" y="0"/>
                    </a:lnTo>
                    <a:lnTo>
                      <a:pt x="46" y="0"/>
                    </a:lnTo>
                    <a:lnTo>
                      <a:pt x="26" y="4"/>
                    </a:lnTo>
                    <a:lnTo>
                      <a:pt x="26" y="4"/>
                    </a:lnTo>
                    <a:lnTo>
                      <a:pt x="22" y="6"/>
                    </a:lnTo>
                    <a:lnTo>
                      <a:pt x="22" y="6"/>
                    </a:lnTo>
                    <a:lnTo>
                      <a:pt x="20" y="10"/>
                    </a:lnTo>
                    <a:lnTo>
                      <a:pt x="20" y="10"/>
                    </a:lnTo>
                    <a:lnTo>
                      <a:pt x="10" y="16"/>
                    </a:lnTo>
                    <a:lnTo>
                      <a:pt x="6" y="18"/>
                    </a:lnTo>
                    <a:lnTo>
                      <a:pt x="2" y="20"/>
                    </a:lnTo>
                    <a:lnTo>
                      <a:pt x="2" y="20"/>
                    </a:lnTo>
                    <a:lnTo>
                      <a:pt x="0" y="24"/>
                    </a:lnTo>
                    <a:lnTo>
                      <a:pt x="2" y="26"/>
                    </a:lnTo>
                    <a:lnTo>
                      <a:pt x="8" y="26"/>
                    </a:lnTo>
                    <a:lnTo>
                      <a:pt x="20" y="24"/>
                    </a:lnTo>
                    <a:lnTo>
                      <a:pt x="20"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1" name="Freeform 510"/>
              <p:cNvSpPr>
                <a:spLocks/>
              </p:cNvSpPr>
              <p:nvPr/>
            </p:nvSpPr>
            <p:spPr bwMode="auto">
              <a:xfrm>
                <a:off x="4681" y="1848"/>
                <a:ext cx="2" cy="1"/>
              </a:xfrm>
              <a:custGeom>
                <a:avLst/>
                <a:gdLst/>
                <a:ahLst/>
                <a:cxnLst>
                  <a:cxn ang="0">
                    <a:pos x="0" y="0"/>
                  </a:cxn>
                  <a:cxn ang="0">
                    <a:pos x="0" y="0"/>
                  </a:cxn>
                  <a:cxn ang="0">
                    <a:pos x="0" y="0"/>
                  </a:cxn>
                  <a:cxn ang="0">
                    <a:pos x="0" y="0"/>
                  </a:cxn>
                  <a:cxn ang="0">
                    <a:pos x="0" y="0"/>
                  </a:cxn>
                  <a:cxn ang="0">
                    <a:pos x="2" y="0"/>
                  </a:cxn>
                  <a:cxn ang="0">
                    <a:pos x="0" y="0"/>
                  </a:cxn>
                  <a:cxn ang="0">
                    <a:pos x="0" y="0"/>
                  </a:cxn>
                </a:cxnLst>
                <a:rect l="0" t="0" r="r" b="b"/>
                <a:pathLst>
                  <a:path w="2">
                    <a:moveTo>
                      <a:pt x="0" y="0"/>
                    </a:moveTo>
                    <a:lnTo>
                      <a:pt x="0" y="0"/>
                    </a:lnTo>
                    <a:lnTo>
                      <a:pt x="0" y="0"/>
                    </a:lnTo>
                    <a:lnTo>
                      <a:pt x="0" y="0"/>
                    </a:lnTo>
                    <a:lnTo>
                      <a:pt x="0" y="0"/>
                    </a:lnTo>
                    <a:lnTo>
                      <a:pt x="2"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2" name="Freeform 511"/>
              <p:cNvSpPr>
                <a:spLocks/>
              </p:cNvSpPr>
              <p:nvPr/>
            </p:nvSpPr>
            <p:spPr bwMode="auto">
              <a:xfrm>
                <a:off x="4495" y="2222"/>
                <a:ext cx="40" cy="36"/>
              </a:xfrm>
              <a:custGeom>
                <a:avLst/>
                <a:gdLst/>
                <a:ahLst/>
                <a:cxnLst>
                  <a:cxn ang="0">
                    <a:pos x="16" y="32"/>
                  </a:cxn>
                  <a:cxn ang="0">
                    <a:pos x="16" y="32"/>
                  </a:cxn>
                  <a:cxn ang="0">
                    <a:pos x="16" y="36"/>
                  </a:cxn>
                  <a:cxn ang="0">
                    <a:pos x="18" y="36"/>
                  </a:cxn>
                  <a:cxn ang="0">
                    <a:pos x="22" y="34"/>
                  </a:cxn>
                  <a:cxn ang="0">
                    <a:pos x="22" y="34"/>
                  </a:cxn>
                  <a:cxn ang="0">
                    <a:pos x="28" y="26"/>
                  </a:cxn>
                  <a:cxn ang="0">
                    <a:pos x="32" y="20"/>
                  </a:cxn>
                  <a:cxn ang="0">
                    <a:pos x="32" y="20"/>
                  </a:cxn>
                  <a:cxn ang="0">
                    <a:pos x="38" y="18"/>
                  </a:cxn>
                  <a:cxn ang="0">
                    <a:pos x="40" y="12"/>
                  </a:cxn>
                  <a:cxn ang="0">
                    <a:pos x="40" y="12"/>
                  </a:cxn>
                  <a:cxn ang="0">
                    <a:pos x="38" y="6"/>
                  </a:cxn>
                  <a:cxn ang="0">
                    <a:pos x="38" y="4"/>
                  </a:cxn>
                  <a:cxn ang="0">
                    <a:pos x="34" y="4"/>
                  </a:cxn>
                  <a:cxn ang="0">
                    <a:pos x="34" y="4"/>
                  </a:cxn>
                  <a:cxn ang="0">
                    <a:pos x="28" y="4"/>
                  </a:cxn>
                  <a:cxn ang="0">
                    <a:pos x="26" y="4"/>
                  </a:cxn>
                  <a:cxn ang="0">
                    <a:pos x="26" y="4"/>
                  </a:cxn>
                  <a:cxn ang="0">
                    <a:pos x="14" y="0"/>
                  </a:cxn>
                  <a:cxn ang="0">
                    <a:pos x="14" y="0"/>
                  </a:cxn>
                  <a:cxn ang="0">
                    <a:pos x="8" y="8"/>
                  </a:cxn>
                  <a:cxn ang="0">
                    <a:pos x="6" y="10"/>
                  </a:cxn>
                  <a:cxn ang="0">
                    <a:pos x="6" y="10"/>
                  </a:cxn>
                  <a:cxn ang="0">
                    <a:pos x="2" y="10"/>
                  </a:cxn>
                  <a:cxn ang="0">
                    <a:pos x="2" y="10"/>
                  </a:cxn>
                  <a:cxn ang="0">
                    <a:pos x="2" y="12"/>
                  </a:cxn>
                  <a:cxn ang="0">
                    <a:pos x="2" y="12"/>
                  </a:cxn>
                  <a:cxn ang="0">
                    <a:pos x="0" y="18"/>
                  </a:cxn>
                  <a:cxn ang="0">
                    <a:pos x="0" y="20"/>
                  </a:cxn>
                  <a:cxn ang="0">
                    <a:pos x="2" y="24"/>
                  </a:cxn>
                  <a:cxn ang="0">
                    <a:pos x="2" y="24"/>
                  </a:cxn>
                  <a:cxn ang="0">
                    <a:pos x="6" y="32"/>
                  </a:cxn>
                  <a:cxn ang="0">
                    <a:pos x="10" y="32"/>
                  </a:cxn>
                  <a:cxn ang="0">
                    <a:pos x="10" y="32"/>
                  </a:cxn>
                  <a:cxn ang="0">
                    <a:pos x="14" y="32"/>
                  </a:cxn>
                  <a:cxn ang="0">
                    <a:pos x="14" y="32"/>
                  </a:cxn>
                  <a:cxn ang="0">
                    <a:pos x="16" y="32"/>
                  </a:cxn>
                  <a:cxn ang="0">
                    <a:pos x="16" y="32"/>
                  </a:cxn>
                </a:cxnLst>
                <a:rect l="0" t="0" r="r" b="b"/>
                <a:pathLst>
                  <a:path w="40" h="36">
                    <a:moveTo>
                      <a:pt x="16" y="32"/>
                    </a:moveTo>
                    <a:lnTo>
                      <a:pt x="16" y="32"/>
                    </a:lnTo>
                    <a:lnTo>
                      <a:pt x="16" y="36"/>
                    </a:lnTo>
                    <a:lnTo>
                      <a:pt x="18" y="36"/>
                    </a:lnTo>
                    <a:lnTo>
                      <a:pt x="22" y="34"/>
                    </a:lnTo>
                    <a:lnTo>
                      <a:pt x="22" y="34"/>
                    </a:lnTo>
                    <a:lnTo>
                      <a:pt x="28" y="26"/>
                    </a:lnTo>
                    <a:lnTo>
                      <a:pt x="32" y="20"/>
                    </a:lnTo>
                    <a:lnTo>
                      <a:pt x="32" y="20"/>
                    </a:lnTo>
                    <a:lnTo>
                      <a:pt x="38" y="18"/>
                    </a:lnTo>
                    <a:lnTo>
                      <a:pt x="40" y="12"/>
                    </a:lnTo>
                    <a:lnTo>
                      <a:pt x="40" y="12"/>
                    </a:lnTo>
                    <a:lnTo>
                      <a:pt x="38" y="6"/>
                    </a:lnTo>
                    <a:lnTo>
                      <a:pt x="38" y="4"/>
                    </a:lnTo>
                    <a:lnTo>
                      <a:pt x="34" y="4"/>
                    </a:lnTo>
                    <a:lnTo>
                      <a:pt x="34" y="4"/>
                    </a:lnTo>
                    <a:lnTo>
                      <a:pt x="28" y="4"/>
                    </a:lnTo>
                    <a:lnTo>
                      <a:pt x="26" y="4"/>
                    </a:lnTo>
                    <a:lnTo>
                      <a:pt x="26" y="4"/>
                    </a:lnTo>
                    <a:lnTo>
                      <a:pt x="14" y="0"/>
                    </a:lnTo>
                    <a:lnTo>
                      <a:pt x="14" y="0"/>
                    </a:lnTo>
                    <a:lnTo>
                      <a:pt x="8" y="8"/>
                    </a:lnTo>
                    <a:lnTo>
                      <a:pt x="6" y="10"/>
                    </a:lnTo>
                    <a:lnTo>
                      <a:pt x="6" y="10"/>
                    </a:lnTo>
                    <a:lnTo>
                      <a:pt x="2" y="10"/>
                    </a:lnTo>
                    <a:lnTo>
                      <a:pt x="2" y="10"/>
                    </a:lnTo>
                    <a:lnTo>
                      <a:pt x="2" y="12"/>
                    </a:lnTo>
                    <a:lnTo>
                      <a:pt x="2" y="12"/>
                    </a:lnTo>
                    <a:lnTo>
                      <a:pt x="0" y="18"/>
                    </a:lnTo>
                    <a:lnTo>
                      <a:pt x="0" y="20"/>
                    </a:lnTo>
                    <a:lnTo>
                      <a:pt x="2" y="24"/>
                    </a:lnTo>
                    <a:lnTo>
                      <a:pt x="2" y="24"/>
                    </a:lnTo>
                    <a:lnTo>
                      <a:pt x="6" y="32"/>
                    </a:lnTo>
                    <a:lnTo>
                      <a:pt x="10" y="32"/>
                    </a:lnTo>
                    <a:lnTo>
                      <a:pt x="10" y="32"/>
                    </a:lnTo>
                    <a:lnTo>
                      <a:pt x="14" y="32"/>
                    </a:lnTo>
                    <a:lnTo>
                      <a:pt x="14" y="32"/>
                    </a:lnTo>
                    <a:lnTo>
                      <a:pt x="16" y="32"/>
                    </a:lnTo>
                    <a:lnTo>
                      <a:pt x="16"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3" name="Freeform 512"/>
              <p:cNvSpPr>
                <a:spLocks/>
              </p:cNvSpPr>
              <p:nvPr/>
            </p:nvSpPr>
            <p:spPr bwMode="auto">
              <a:xfrm>
                <a:off x="2311" y="2040"/>
                <a:ext cx="22" cy="30"/>
              </a:xfrm>
              <a:custGeom>
                <a:avLst/>
                <a:gdLst/>
                <a:ahLst/>
                <a:cxnLst>
                  <a:cxn ang="0">
                    <a:pos x="12" y="18"/>
                  </a:cxn>
                  <a:cxn ang="0">
                    <a:pos x="12" y="18"/>
                  </a:cxn>
                  <a:cxn ang="0">
                    <a:pos x="10" y="20"/>
                  </a:cxn>
                  <a:cxn ang="0">
                    <a:pos x="6" y="22"/>
                  </a:cxn>
                  <a:cxn ang="0">
                    <a:pos x="2" y="24"/>
                  </a:cxn>
                  <a:cxn ang="0">
                    <a:pos x="0" y="24"/>
                  </a:cxn>
                  <a:cxn ang="0">
                    <a:pos x="2" y="26"/>
                  </a:cxn>
                  <a:cxn ang="0">
                    <a:pos x="2" y="26"/>
                  </a:cxn>
                  <a:cxn ang="0">
                    <a:pos x="6" y="30"/>
                  </a:cxn>
                  <a:cxn ang="0">
                    <a:pos x="10" y="30"/>
                  </a:cxn>
                  <a:cxn ang="0">
                    <a:pos x="12" y="28"/>
                  </a:cxn>
                  <a:cxn ang="0">
                    <a:pos x="12" y="28"/>
                  </a:cxn>
                  <a:cxn ang="0">
                    <a:pos x="16" y="26"/>
                  </a:cxn>
                  <a:cxn ang="0">
                    <a:pos x="18" y="20"/>
                  </a:cxn>
                  <a:cxn ang="0">
                    <a:pos x="22" y="14"/>
                  </a:cxn>
                  <a:cxn ang="0">
                    <a:pos x="22" y="14"/>
                  </a:cxn>
                  <a:cxn ang="0">
                    <a:pos x="22" y="10"/>
                  </a:cxn>
                  <a:cxn ang="0">
                    <a:pos x="20" y="6"/>
                  </a:cxn>
                  <a:cxn ang="0">
                    <a:pos x="16" y="0"/>
                  </a:cxn>
                  <a:cxn ang="0">
                    <a:pos x="16" y="0"/>
                  </a:cxn>
                  <a:cxn ang="0">
                    <a:pos x="14" y="4"/>
                  </a:cxn>
                  <a:cxn ang="0">
                    <a:pos x="12" y="10"/>
                  </a:cxn>
                  <a:cxn ang="0">
                    <a:pos x="12" y="18"/>
                  </a:cxn>
                  <a:cxn ang="0">
                    <a:pos x="12" y="18"/>
                  </a:cxn>
                </a:cxnLst>
                <a:rect l="0" t="0" r="r" b="b"/>
                <a:pathLst>
                  <a:path w="22" h="30">
                    <a:moveTo>
                      <a:pt x="12" y="18"/>
                    </a:moveTo>
                    <a:lnTo>
                      <a:pt x="12" y="18"/>
                    </a:lnTo>
                    <a:lnTo>
                      <a:pt x="10" y="20"/>
                    </a:lnTo>
                    <a:lnTo>
                      <a:pt x="6" y="22"/>
                    </a:lnTo>
                    <a:lnTo>
                      <a:pt x="2" y="24"/>
                    </a:lnTo>
                    <a:lnTo>
                      <a:pt x="0" y="24"/>
                    </a:lnTo>
                    <a:lnTo>
                      <a:pt x="2" y="26"/>
                    </a:lnTo>
                    <a:lnTo>
                      <a:pt x="2" y="26"/>
                    </a:lnTo>
                    <a:lnTo>
                      <a:pt x="6" y="30"/>
                    </a:lnTo>
                    <a:lnTo>
                      <a:pt x="10" y="30"/>
                    </a:lnTo>
                    <a:lnTo>
                      <a:pt x="12" y="28"/>
                    </a:lnTo>
                    <a:lnTo>
                      <a:pt x="12" y="28"/>
                    </a:lnTo>
                    <a:lnTo>
                      <a:pt x="16" y="26"/>
                    </a:lnTo>
                    <a:lnTo>
                      <a:pt x="18" y="20"/>
                    </a:lnTo>
                    <a:lnTo>
                      <a:pt x="22" y="14"/>
                    </a:lnTo>
                    <a:lnTo>
                      <a:pt x="22" y="14"/>
                    </a:lnTo>
                    <a:lnTo>
                      <a:pt x="22" y="10"/>
                    </a:lnTo>
                    <a:lnTo>
                      <a:pt x="20" y="6"/>
                    </a:lnTo>
                    <a:lnTo>
                      <a:pt x="16" y="0"/>
                    </a:lnTo>
                    <a:lnTo>
                      <a:pt x="16" y="0"/>
                    </a:lnTo>
                    <a:lnTo>
                      <a:pt x="14" y="4"/>
                    </a:lnTo>
                    <a:lnTo>
                      <a:pt x="12" y="10"/>
                    </a:lnTo>
                    <a:lnTo>
                      <a:pt x="12" y="18"/>
                    </a:lnTo>
                    <a:lnTo>
                      <a:pt x="12" y="1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4" name="Freeform 513"/>
              <p:cNvSpPr>
                <a:spLocks/>
              </p:cNvSpPr>
              <p:nvPr/>
            </p:nvSpPr>
            <p:spPr bwMode="auto">
              <a:xfrm>
                <a:off x="2242" y="2054"/>
                <a:ext cx="59" cy="30"/>
              </a:xfrm>
              <a:custGeom>
                <a:avLst/>
                <a:gdLst/>
                <a:ahLst/>
                <a:cxnLst>
                  <a:cxn ang="0">
                    <a:pos x="49" y="24"/>
                  </a:cxn>
                  <a:cxn ang="0">
                    <a:pos x="49" y="24"/>
                  </a:cxn>
                  <a:cxn ang="0">
                    <a:pos x="53" y="26"/>
                  </a:cxn>
                  <a:cxn ang="0">
                    <a:pos x="49" y="24"/>
                  </a:cxn>
                  <a:cxn ang="0">
                    <a:pos x="49" y="24"/>
                  </a:cxn>
                  <a:cxn ang="0">
                    <a:pos x="53" y="24"/>
                  </a:cxn>
                  <a:cxn ang="0">
                    <a:pos x="55" y="22"/>
                  </a:cxn>
                  <a:cxn ang="0">
                    <a:pos x="59" y="20"/>
                  </a:cxn>
                  <a:cxn ang="0">
                    <a:pos x="59" y="20"/>
                  </a:cxn>
                  <a:cxn ang="0">
                    <a:pos x="59" y="18"/>
                  </a:cxn>
                  <a:cxn ang="0">
                    <a:pos x="57" y="16"/>
                  </a:cxn>
                  <a:cxn ang="0">
                    <a:pos x="47" y="12"/>
                  </a:cxn>
                  <a:cxn ang="0">
                    <a:pos x="47" y="12"/>
                  </a:cxn>
                  <a:cxn ang="0">
                    <a:pos x="35" y="6"/>
                  </a:cxn>
                  <a:cxn ang="0">
                    <a:pos x="35" y="6"/>
                  </a:cxn>
                  <a:cxn ang="0">
                    <a:pos x="31" y="4"/>
                  </a:cxn>
                  <a:cxn ang="0">
                    <a:pos x="29" y="6"/>
                  </a:cxn>
                  <a:cxn ang="0">
                    <a:pos x="25" y="6"/>
                  </a:cxn>
                  <a:cxn ang="0">
                    <a:pos x="23" y="6"/>
                  </a:cxn>
                  <a:cxn ang="0">
                    <a:pos x="23" y="6"/>
                  </a:cxn>
                  <a:cxn ang="0">
                    <a:pos x="17" y="2"/>
                  </a:cxn>
                  <a:cxn ang="0">
                    <a:pos x="10" y="0"/>
                  </a:cxn>
                  <a:cxn ang="0">
                    <a:pos x="6" y="10"/>
                  </a:cxn>
                  <a:cxn ang="0">
                    <a:pos x="6" y="10"/>
                  </a:cxn>
                  <a:cxn ang="0">
                    <a:pos x="4" y="14"/>
                  </a:cxn>
                  <a:cxn ang="0">
                    <a:pos x="2" y="20"/>
                  </a:cxn>
                  <a:cxn ang="0">
                    <a:pos x="0" y="24"/>
                  </a:cxn>
                  <a:cxn ang="0">
                    <a:pos x="0" y="24"/>
                  </a:cxn>
                  <a:cxn ang="0">
                    <a:pos x="2" y="28"/>
                  </a:cxn>
                  <a:cxn ang="0">
                    <a:pos x="6" y="30"/>
                  </a:cxn>
                  <a:cxn ang="0">
                    <a:pos x="10" y="30"/>
                  </a:cxn>
                  <a:cxn ang="0">
                    <a:pos x="10" y="30"/>
                  </a:cxn>
                  <a:cxn ang="0">
                    <a:pos x="17" y="28"/>
                  </a:cxn>
                  <a:cxn ang="0">
                    <a:pos x="29" y="20"/>
                  </a:cxn>
                  <a:cxn ang="0">
                    <a:pos x="29" y="20"/>
                  </a:cxn>
                  <a:cxn ang="0">
                    <a:pos x="31" y="20"/>
                  </a:cxn>
                  <a:cxn ang="0">
                    <a:pos x="35" y="20"/>
                  </a:cxn>
                  <a:cxn ang="0">
                    <a:pos x="49" y="24"/>
                  </a:cxn>
                  <a:cxn ang="0">
                    <a:pos x="49" y="24"/>
                  </a:cxn>
                </a:cxnLst>
                <a:rect l="0" t="0" r="r" b="b"/>
                <a:pathLst>
                  <a:path w="59" h="30">
                    <a:moveTo>
                      <a:pt x="49" y="24"/>
                    </a:moveTo>
                    <a:lnTo>
                      <a:pt x="49" y="24"/>
                    </a:lnTo>
                    <a:lnTo>
                      <a:pt x="53" y="26"/>
                    </a:lnTo>
                    <a:lnTo>
                      <a:pt x="49" y="24"/>
                    </a:lnTo>
                    <a:lnTo>
                      <a:pt x="49" y="24"/>
                    </a:lnTo>
                    <a:lnTo>
                      <a:pt x="53" y="24"/>
                    </a:lnTo>
                    <a:lnTo>
                      <a:pt x="55" y="22"/>
                    </a:lnTo>
                    <a:lnTo>
                      <a:pt x="59" y="20"/>
                    </a:lnTo>
                    <a:lnTo>
                      <a:pt x="59" y="20"/>
                    </a:lnTo>
                    <a:lnTo>
                      <a:pt x="59" y="18"/>
                    </a:lnTo>
                    <a:lnTo>
                      <a:pt x="57" y="16"/>
                    </a:lnTo>
                    <a:lnTo>
                      <a:pt x="47" y="12"/>
                    </a:lnTo>
                    <a:lnTo>
                      <a:pt x="47" y="12"/>
                    </a:lnTo>
                    <a:lnTo>
                      <a:pt x="35" y="6"/>
                    </a:lnTo>
                    <a:lnTo>
                      <a:pt x="35" y="6"/>
                    </a:lnTo>
                    <a:lnTo>
                      <a:pt x="31" y="4"/>
                    </a:lnTo>
                    <a:lnTo>
                      <a:pt x="29" y="6"/>
                    </a:lnTo>
                    <a:lnTo>
                      <a:pt x="25" y="6"/>
                    </a:lnTo>
                    <a:lnTo>
                      <a:pt x="23" y="6"/>
                    </a:lnTo>
                    <a:lnTo>
                      <a:pt x="23" y="6"/>
                    </a:lnTo>
                    <a:lnTo>
                      <a:pt x="17" y="2"/>
                    </a:lnTo>
                    <a:lnTo>
                      <a:pt x="10" y="0"/>
                    </a:lnTo>
                    <a:lnTo>
                      <a:pt x="6" y="10"/>
                    </a:lnTo>
                    <a:lnTo>
                      <a:pt x="6" y="10"/>
                    </a:lnTo>
                    <a:lnTo>
                      <a:pt x="4" y="14"/>
                    </a:lnTo>
                    <a:lnTo>
                      <a:pt x="2" y="20"/>
                    </a:lnTo>
                    <a:lnTo>
                      <a:pt x="0" y="24"/>
                    </a:lnTo>
                    <a:lnTo>
                      <a:pt x="0" y="24"/>
                    </a:lnTo>
                    <a:lnTo>
                      <a:pt x="2" y="28"/>
                    </a:lnTo>
                    <a:lnTo>
                      <a:pt x="6" y="30"/>
                    </a:lnTo>
                    <a:lnTo>
                      <a:pt x="10" y="30"/>
                    </a:lnTo>
                    <a:lnTo>
                      <a:pt x="10" y="30"/>
                    </a:lnTo>
                    <a:lnTo>
                      <a:pt x="17" y="28"/>
                    </a:lnTo>
                    <a:lnTo>
                      <a:pt x="29" y="20"/>
                    </a:lnTo>
                    <a:lnTo>
                      <a:pt x="29" y="20"/>
                    </a:lnTo>
                    <a:lnTo>
                      <a:pt x="31" y="20"/>
                    </a:lnTo>
                    <a:lnTo>
                      <a:pt x="35" y="20"/>
                    </a:lnTo>
                    <a:lnTo>
                      <a:pt x="49" y="24"/>
                    </a:lnTo>
                    <a:lnTo>
                      <a:pt x="4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5" name="Freeform 514"/>
              <p:cNvSpPr>
                <a:spLocks/>
              </p:cNvSpPr>
              <p:nvPr/>
            </p:nvSpPr>
            <p:spPr bwMode="auto">
              <a:xfrm>
                <a:off x="2261" y="1973"/>
                <a:ext cx="14" cy="14"/>
              </a:xfrm>
              <a:custGeom>
                <a:avLst/>
                <a:gdLst/>
                <a:ahLst/>
                <a:cxnLst>
                  <a:cxn ang="0">
                    <a:pos x="4" y="14"/>
                  </a:cxn>
                  <a:cxn ang="0">
                    <a:pos x="4" y="14"/>
                  </a:cxn>
                  <a:cxn ang="0">
                    <a:pos x="10" y="14"/>
                  </a:cxn>
                  <a:cxn ang="0">
                    <a:pos x="12" y="12"/>
                  </a:cxn>
                  <a:cxn ang="0">
                    <a:pos x="14" y="10"/>
                  </a:cxn>
                  <a:cxn ang="0">
                    <a:pos x="14" y="10"/>
                  </a:cxn>
                  <a:cxn ang="0">
                    <a:pos x="14" y="2"/>
                  </a:cxn>
                  <a:cxn ang="0">
                    <a:pos x="14" y="0"/>
                  </a:cxn>
                  <a:cxn ang="0">
                    <a:pos x="10" y="0"/>
                  </a:cxn>
                  <a:cxn ang="0">
                    <a:pos x="10" y="0"/>
                  </a:cxn>
                  <a:cxn ang="0">
                    <a:pos x="4" y="0"/>
                  </a:cxn>
                  <a:cxn ang="0">
                    <a:pos x="0" y="0"/>
                  </a:cxn>
                  <a:cxn ang="0">
                    <a:pos x="0" y="4"/>
                  </a:cxn>
                  <a:cxn ang="0">
                    <a:pos x="0" y="4"/>
                  </a:cxn>
                  <a:cxn ang="0">
                    <a:pos x="0" y="10"/>
                  </a:cxn>
                  <a:cxn ang="0">
                    <a:pos x="2" y="14"/>
                  </a:cxn>
                  <a:cxn ang="0">
                    <a:pos x="4" y="14"/>
                  </a:cxn>
                  <a:cxn ang="0">
                    <a:pos x="4" y="14"/>
                  </a:cxn>
                </a:cxnLst>
                <a:rect l="0" t="0" r="r" b="b"/>
                <a:pathLst>
                  <a:path w="14" h="14">
                    <a:moveTo>
                      <a:pt x="4" y="14"/>
                    </a:moveTo>
                    <a:lnTo>
                      <a:pt x="4" y="14"/>
                    </a:lnTo>
                    <a:lnTo>
                      <a:pt x="10" y="14"/>
                    </a:lnTo>
                    <a:lnTo>
                      <a:pt x="12" y="12"/>
                    </a:lnTo>
                    <a:lnTo>
                      <a:pt x="14" y="10"/>
                    </a:lnTo>
                    <a:lnTo>
                      <a:pt x="14" y="10"/>
                    </a:lnTo>
                    <a:lnTo>
                      <a:pt x="14" y="2"/>
                    </a:lnTo>
                    <a:lnTo>
                      <a:pt x="14" y="0"/>
                    </a:lnTo>
                    <a:lnTo>
                      <a:pt x="10" y="0"/>
                    </a:lnTo>
                    <a:lnTo>
                      <a:pt x="10" y="0"/>
                    </a:lnTo>
                    <a:lnTo>
                      <a:pt x="4" y="0"/>
                    </a:lnTo>
                    <a:lnTo>
                      <a:pt x="0" y="0"/>
                    </a:lnTo>
                    <a:lnTo>
                      <a:pt x="0" y="4"/>
                    </a:lnTo>
                    <a:lnTo>
                      <a:pt x="0" y="4"/>
                    </a:lnTo>
                    <a:lnTo>
                      <a:pt x="0" y="10"/>
                    </a:lnTo>
                    <a:lnTo>
                      <a:pt x="2" y="14"/>
                    </a:lnTo>
                    <a:lnTo>
                      <a:pt x="4" y="14"/>
                    </a:lnTo>
                    <a:lnTo>
                      <a:pt x="4"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6" name="Freeform 515"/>
              <p:cNvSpPr>
                <a:spLocks/>
              </p:cNvSpPr>
              <p:nvPr/>
            </p:nvSpPr>
            <p:spPr bwMode="auto">
              <a:xfrm>
                <a:off x="3983" y="2410"/>
                <a:ext cx="34" cy="62"/>
              </a:xfrm>
              <a:custGeom>
                <a:avLst/>
                <a:gdLst/>
                <a:ahLst/>
                <a:cxnLst>
                  <a:cxn ang="0">
                    <a:pos x="12" y="2"/>
                  </a:cxn>
                  <a:cxn ang="0">
                    <a:pos x="12" y="2"/>
                  </a:cxn>
                  <a:cxn ang="0">
                    <a:pos x="10" y="0"/>
                  </a:cxn>
                  <a:cxn ang="0">
                    <a:pos x="8" y="2"/>
                  </a:cxn>
                  <a:cxn ang="0">
                    <a:pos x="4" y="4"/>
                  </a:cxn>
                  <a:cxn ang="0">
                    <a:pos x="2" y="10"/>
                  </a:cxn>
                  <a:cxn ang="0">
                    <a:pos x="2" y="10"/>
                  </a:cxn>
                  <a:cxn ang="0">
                    <a:pos x="0" y="30"/>
                  </a:cxn>
                  <a:cxn ang="0">
                    <a:pos x="0" y="42"/>
                  </a:cxn>
                  <a:cxn ang="0">
                    <a:pos x="2" y="46"/>
                  </a:cxn>
                  <a:cxn ang="0">
                    <a:pos x="2" y="50"/>
                  </a:cxn>
                  <a:cxn ang="0">
                    <a:pos x="2" y="50"/>
                  </a:cxn>
                  <a:cxn ang="0">
                    <a:pos x="8" y="54"/>
                  </a:cxn>
                  <a:cxn ang="0">
                    <a:pos x="16" y="58"/>
                  </a:cxn>
                  <a:cxn ang="0">
                    <a:pos x="24" y="62"/>
                  </a:cxn>
                  <a:cxn ang="0">
                    <a:pos x="24" y="62"/>
                  </a:cxn>
                  <a:cxn ang="0">
                    <a:pos x="30" y="50"/>
                  </a:cxn>
                  <a:cxn ang="0">
                    <a:pos x="34" y="36"/>
                  </a:cxn>
                  <a:cxn ang="0">
                    <a:pos x="34" y="36"/>
                  </a:cxn>
                  <a:cxn ang="0">
                    <a:pos x="26" y="20"/>
                  </a:cxn>
                  <a:cxn ang="0">
                    <a:pos x="18" y="8"/>
                  </a:cxn>
                  <a:cxn ang="0">
                    <a:pos x="12" y="2"/>
                  </a:cxn>
                  <a:cxn ang="0">
                    <a:pos x="12" y="2"/>
                  </a:cxn>
                </a:cxnLst>
                <a:rect l="0" t="0" r="r" b="b"/>
                <a:pathLst>
                  <a:path w="34" h="62">
                    <a:moveTo>
                      <a:pt x="12" y="2"/>
                    </a:moveTo>
                    <a:lnTo>
                      <a:pt x="12" y="2"/>
                    </a:lnTo>
                    <a:lnTo>
                      <a:pt x="10" y="0"/>
                    </a:lnTo>
                    <a:lnTo>
                      <a:pt x="8" y="2"/>
                    </a:lnTo>
                    <a:lnTo>
                      <a:pt x="4" y="4"/>
                    </a:lnTo>
                    <a:lnTo>
                      <a:pt x="2" y="10"/>
                    </a:lnTo>
                    <a:lnTo>
                      <a:pt x="2" y="10"/>
                    </a:lnTo>
                    <a:lnTo>
                      <a:pt x="0" y="30"/>
                    </a:lnTo>
                    <a:lnTo>
                      <a:pt x="0" y="42"/>
                    </a:lnTo>
                    <a:lnTo>
                      <a:pt x="2" y="46"/>
                    </a:lnTo>
                    <a:lnTo>
                      <a:pt x="2" y="50"/>
                    </a:lnTo>
                    <a:lnTo>
                      <a:pt x="2" y="50"/>
                    </a:lnTo>
                    <a:lnTo>
                      <a:pt x="8" y="54"/>
                    </a:lnTo>
                    <a:lnTo>
                      <a:pt x="16" y="58"/>
                    </a:lnTo>
                    <a:lnTo>
                      <a:pt x="24" y="62"/>
                    </a:lnTo>
                    <a:lnTo>
                      <a:pt x="24" y="62"/>
                    </a:lnTo>
                    <a:lnTo>
                      <a:pt x="30" y="50"/>
                    </a:lnTo>
                    <a:lnTo>
                      <a:pt x="34" y="36"/>
                    </a:lnTo>
                    <a:lnTo>
                      <a:pt x="34" y="36"/>
                    </a:lnTo>
                    <a:lnTo>
                      <a:pt x="26" y="20"/>
                    </a:lnTo>
                    <a:lnTo>
                      <a:pt x="18" y="8"/>
                    </a:lnTo>
                    <a:lnTo>
                      <a:pt x="12" y="2"/>
                    </a:lnTo>
                    <a:lnTo>
                      <a:pt x="12"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7" name="Oval 458"/>
            <p:cNvSpPr/>
            <p:nvPr/>
          </p:nvSpPr>
          <p:spPr bwMode="auto">
            <a:xfrm>
              <a:off x="2784596" y="218932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 name="Oval 459"/>
            <p:cNvSpPr/>
            <p:nvPr/>
          </p:nvSpPr>
          <p:spPr bwMode="auto">
            <a:xfrm>
              <a:off x="2694109" y="224409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 name="Oval 460"/>
            <p:cNvSpPr/>
            <p:nvPr/>
          </p:nvSpPr>
          <p:spPr bwMode="auto">
            <a:xfrm>
              <a:off x="2548853" y="211312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5" name="Oval 461"/>
            <p:cNvSpPr/>
            <p:nvPr/>
          </p:nvSpPr>
          <p:spPr bwMode="auto">
            <a:xfrm>
              <a:off x="2508371" y="217027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7" name="Oval 462"/>
            <p:cNvSpPr/>
            <p:nvPr/>
          </p:nvSpPr>
          <p:spPr bwMode="auto">
            <a:xfrm>
              <a:off x="2484559" y="211550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8" name="Oval 463"/>
            <p:cNvSpPr/>
            <p:nvPr/>
          </p:nvSpPr>
          <p:spPr bwMode="auto">
            <a:xfrm>
              <a:off x="2463127" y="216789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9" name="Oval 464"/>
            <p:cNvSpPr/>
            <p:nvPr/>
          </p:nvSpPr>
          <p:spPr bwMode="auto">
            <a:xfrm>
              <a:off x="2439315" y="219170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0" name="Oval 465"/>
            <p:cNvSpPr/>
            <p:nvPr/>
          </p:nvSpPr>
          <p:spPr bwMode="auto">
            <a:xfrm>
              <a:off x="2403596" y="220361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1" name="Oval 466"/>
            <p:cNvSpPr/>
            <p:nvPr/>
          </p:nvSpPr>
          <p:spPr bwMode="auto">
            <a:xfrm>
              <a:off x="2396453" y="222266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2" name="Oval 467"/>
            <p:cNvSpPr/>
            <p:nvPr/>
          </p:nvSpPr>
          <p:spPr bwMode="auto">
            <a:xfrm>
              <a:off x="2351209" y="219646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3" name="Oval 468"/>
            <p:cNvSpPr/>
            <p:nvPr/>
          </p:nvSpPr>
          <p:spPr bwMode="auto">
            <a:xfrm>
              <a:off x="2365497" y="22202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4" name="Oval 469"/>
            <p:cNvSpPr/>
            <p:nvPr/>
          </p:nvSpPr>
          <p:spPr bwMode="auto">
            <a:xfrm>
              <a:off x="2341684" y="224885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5" name="Oval 470"/>
            <p:cNvSpPr/>
            <p:nvPr/>
          </p:nvSpPr>
          <p:spPr bwMode="auto">
            <a:xfrm>
              <a:off x="2317872" y="223456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6" name="Oval 471"/>
            <p:cNvSpPr/>
            <p:nvPr/>
          </p:nvSpPr>
          <p:spPr bwMode="auto">
            <a:xfrm>
              <a:off x="2348828" y="227504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7" name="Oval 472"/>
            <p:cNvSpPr/>
            <p:nvPr/>
          </p:nvSpPr>
          <p:spPr bwMode="auto">
            <a:xfrm>
              <a:off x="2370259" y="228219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8" name="Oval 473"/>
            <p:cNvSpPr/>
            <p:nvPr/>
          </p:nvSpPr>
          <p:spPr bwMode="auto">
            <a:xfrm>
              <a:off x="2291678" y="225599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39" name="Oval 474"/>
            <p:cNvSpPr/>
            <p:nvPr/>
          </p:nvSpPr>
          <p:spPr bwMode="auto">
            <a:xfrm>
              <a:off x="2303585" y="227743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0" name="Oval 475"/>
            <p:cNvSpPr/>
            <p:nvPr/>
          </p:nvSpPr>
          <p:spPr bwMode="auto">
            <a:xfrm>
              <a:off x="2272629" y="227266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1" name="Oval 476"/>
            <p:cNvSpPr/>
            <p:nvPr/>
          </p:nvSpPr>
          <p:spPr bwMode="auto">
            <a:xfrm>
              <a:off x="2272629" y="229886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2" name="Oval 477"/>
            <p:cNvSpPr/>
            <p:nvPr/>
          </p:nvSpPr>
          <p:spPr bwMode="auto">
            <a:xfrm>
              <a:off x="2253579" y="229171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3" name="Oval 478"/>
            <p:cNvSpPr/>
            <p:nvPr/>
          </p:nvSpPr>
          <p:spPr bwMode="auto">
            <a:xfrm>
              <a:off x="2258342" y="231314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4" name="Oval 479"/>
            <p:cNvSpPr/>
            <p:nvPr/>
          </p:nvSpPr>
          <p:spPr bwMode="auto">
            <a:xfrm>
              <a:off x="2203573" y="230600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5" name="Oval 480"/>
            <p:cNvSpPr/>
            <p:nvPr/>
          </p:nvSpPr>
          <p:spPr bwMode="auto">
            <a:xfrm>
              <a:off x="2277392" y="21655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6" name="Oval 481"/>
            <p:cNvSpPr/>
            <p:nvPr/>
          </p:nvSpPr>
          <p:spPr bwMode="auto">
            <a:xfrm>
              <a:off x="2334542" y="207264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7" name="Oval 482"/>
            <p:cNvSpPr/>
            <p:nvPr/>
          </p:nvSpPr>
          <p:spPr bwMode="auto">
            <a:xfrm>
              <a:off x="2160711" y="21655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8" name="Oval 483"/>
            <p:cNvSpPr/>
            <p:nvPr/>
          </p:nvSpPr>
          <p:spPr bwMode="auto">
            <a:xfrm>
              <a:off x="2110705" y="21797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49" name="Oval 484"/>
            <p:cNvSpPr/>
            <p:nvPr/>
          </p:nvSpPr>
          <p:spPr bwMode="auto">
            <a:xfrm>
              <a:off x="2558380" y="22559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0" name="Oval 485"/>
            <p:cNvSpPr/>
            <p:nvPr/>
          </p:nvSpPr>
          <p:spPr bwMode="auto">
            <a:xfrm>
              <a:off x="2510755" y="226790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1" name="Oval 486"/>
            <p:cNvSpPr/>
            <p:nvPr/>
          </p:nvSpPr>
          <p:spPr bwMode="auto">
            <a:xfrm>
              <a:off x="2515517" y="229648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2" name="Oval 487"/>
            <p:cNvSpPr/>
            <p:nvPr/>
          </p:nvSpPr>
          <p:spPr bwMode="auto">
            <a:xfrm>
              <a:off x="2546473" y="229648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3" name="Oval 488"/>
            <p:cNvSpPr/>
            <p:nvPr/>
          </p:nvSpPr>
          <p:spPr bwMode="auto">
            <a:xfrm>
              <a:off x="2553617" y="232981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4" name="Oval 489"/>
            <p:cNvSpPr/>
            <p:nvPr/>
          </p:nvSpPr>
          <p:spPr bwMode="auto">
            <a:xfrm>
              <a:off x="2510755" y="233458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5" name="Oval 490"/>
            <p:cNvSpPr/>
            <p:nvPr/>
          </p:nvSpPr>
          <p:spPr bwMode="auto">
            <a:xfrm>
              <a:off x="2486942" y="233458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6" name="Oval 491"/>
            <p:cNvSpPr/>
            <p:nvPr/>
          </p:nvSpPr>
          <p:spPr bwMode="auto">
            <a:xfrm>
              <a:off x="2475036" y="236791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7" name="Oval 492"/>
            <p:cNvSpPr/>
            <p:nvPr/>
          </p:nvSpPr>
          <p:spPr bwMode="auto">
            <a:xfrm>
              <a:off x="2441699" y="236791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8" name="Oval 493"/>
            <p:cNvSpPr/>
            <p:nvPr/>
          </p:nvSpPr>
          <p:spPr bwMode="auto">
            <a:xfrm>
              <a:off x="2444080" y="240601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59" name="Oval 494"/>
            <p:cNvSpPr/>
            <p:nvPr/>
          </p:nvSpPr>
          <p:spPr bwMode="auto">
            <a:xfrm>
              <a:off x="2394074" y="238220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0" name="Oval 495"/>
            <p:cNvSpPr/>
            <p:nvPr/>
          </p:nvSpPr>
          <p:spPr bwMode="auto">
            <a:xfrm>
              <a:off x="2441699" y="232505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1" name="Oval 496"/>
            <p:cNvSpPr/>
            <p:nvPr/>
          </p:nvSpPr>
          <p:spPr bwMode="auto">
            <a:xfrm>
              <a:off x="2394074" y="232029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2" name="Oval 497"/>
            <p:cNvSpPr/>
            <p:nvPr/>
          </p:nvSpPr>
          <p:spPr bwMode="auto">
            <a:xfrm>
              <a:off x="2348830" y="234410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3" name="Oval 498"/>
            <p:cNvSpPr/>
            <p:nvPr/>
          </p:nvSpPr>
          <p:spPr bwMode="auto">
            <a:xfrm>
              <a:off x="2394074" y="242744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4" name="Oval 499"/>
            <p:cNvSpPr/>
            <p:nvPr/>
          </p:nvSpPr>
          <p:spPr bwMode="auto">
            <a:xfrm>
              <a:off x="2348830" y="242030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5" name="Oval 500"/>
            <p:cNvSpPr/>
            <p:nvPr/>
          </p:nvSpPr>
          <p:spPr bwMode="auto">
            <a:xfrm>
              <a:off x="2303587" y="241554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6" name="Oval 501"/>
            <p:cNvSpPr/>
            <p:nvPr/>
          </p:nvSpPr>
          <p:spPr bwMode="auto">
            <a:xfrm>
              <a:off x="2253581" y="240363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7" name="Oval 502"/>
            <p:cNvSpPr/>
            <p:nvPr/>
          </p:nvSpPr>
          <p:spPr bwMode="auto">
            <a:xfrm>
              <a:off x="2253581" y="24488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8" name="Oval 503"/>
            <p:cNvSpPr/>
            <p:nvPr/>
          </p:nvSpPr>
          <p:spPr bwMode="auto">
            <a:xfrm>
              <a:off x="2322637" y="247983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69" name="Oval 504"/>
            <p:cNvSpPr/>
            <p:nvPr/>
          </p:nvSpPr>
          <p:spPr bwMode="auto">
            <a:xfrm>
              <a:off x="2370262" y="24703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0" name="Oval 505"/>
            <p:cNvSpPr/>
            <p:nvPr/>
          </p:nvSpPr>
          <p:spPr bwMode="auto">
            <a:xfrm>
              <a:off x="2415505" y="24703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1" name="Oval 506"/>
            <p:cNvSpPr/>
            <p:nvPr/>
          </p:nvSpPr>
          <p:spPr bwMode="auto">
            <a:xfrm>
              <a:off x="2353592" y="250126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2" name="Oval 507"/>
            <p:cNvSpPr/>
            <p:nvPr/>
          </p:nvSpPr>
          <p:spPr bwMode="auto">
            <a:xfrm>
              <a:off x="2315492" y="25084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3" name="Oval 508"/>
            <p:cNvSpPr/>
            <p:nvPr/>
          </p:nvSpPr>
          <p:spPr bwMode="auto">
            <a:xfrm>
              <a:off x="2272629" y="25250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4" name="Oval 509"/>
            <p:cNvSpPr/>
            <p:nvPr/>
          </p:nvSpPr>
          <p:spPr bwMode="auto">
            <a:xfrm>
              <a:off x="2372642" y="253222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5" name="Oval 510"/>
            <p:cNvSpPr/>
            <p:nvPr/>
          </p:nvSpPr>
          <p:spPr bwMode="auto">
            <a:xfrm>
              <a:off x="2253579" y="255365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6" name="Oval 511"/>
            <p:cNvSpPr/>
            <p:nvPr/>
          </p:nvSpPr>
          <p:spPr bwMode="auto">
            <a:xfrm>
              <a:off x="2227386" y="255365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7" name="Oval 512"/>
            <p:cNvSpPr/>
            <p:nvPr/>
          </p:nvSpPr>
          <p:spPr bwMode="auto">
            <a:xfrm>
              <a:off x="2275011" y="25631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8" name="Oval 513"/>
            <p:cNvSpPr/>
            <p:nvPr/>
          </p:nvSpPr>
          <p:spPr bwMode="auto">
            <a:xfrm>
              <a:off x="2327399" y="256079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79" name="Oval 514"/>
            <p:cNvSpPr/>
            <p:nvPr/>
          </p:nvSpPr>
          <p:spPr bwMode="auto">
            <a:xfrm>
              <a:off x="2236912" y="259889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0" name="Oval 515"/>
            <p:cNvSpPr/>
            <p:nvPr/>
          </p:nvSpPr>
          <p:spPr bwMode="auto">
            <a:xfrm>
              <a:off x="2275012" y="262270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1" name="Oval 516"/>
            <p:cNvSpPr/>
            <p:nvPr/>
          </p:nvSpPr>
          <p:spPr bwMode="auto">
            <a:xfrm>
              <a:off x="2294062" y="263461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2" name="Oval 517"/>
            <p:cNvSpPr/>
            <p:nvPr/>
          </p:nvSpPr>
          <p:spPr bwMode="auto">
            <a:xfrm>
              <a:off x="2303587" y="267747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3" name="Oval 518"/>
            <p:cNvSpPr/>
            <p:nvPr/>
          </p:nvSpPr>
          <p:spPr bwMode="auto">
            <a:xfrm>
              <a:off x="2315494" y="271081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4" name="Oval 519"/>
            <p:cNvSpPr/>
            <p:nvPr/>
          </p:nvSpPr>
          <p:spPr bwMode="auto">
            <a:xfrm>
              <a:off x="2332162" y="272510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5" name="Oval 520"/>
            <p:cNvSpPr/>
            <p:nvPr/>
          </p:nvSpPr>
          <p:spPr bwMode="auto">
            <a:xfrm>
              <a:off x="2296443" y="270605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6" name="Oval 521"/>
            <p:cNvSpPr/>
            <p:nvPr/>
          </p:nvSpPr>
          <p:spPr bwMode="auto">
            <a:xfrm>
              <a:off x="2282156" y="270605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7" name="Oval 522"/>
            <p:cNvSpPr/>
            <p:nvPr/>
          </p:nvSpPr>
          <p:spPr bwMode="auto">
            <a:xfrm>
              <a:off x="2265487" y="267271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8" name="Oval 523"/>
            <p:cNvSpPr/>
            <p:nvPr/>
          </p:nvSpPr>
          <p:spPr bwMode="auto">
            <a:xfrm>
              <a:off x="2265487" y="266319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89" name="Oval 524"/>
            <p:cNvSpPr/>
            <p:nvPr/>
          </p:nvSpPr>
          <p:spPr bwMode="auto">
            <a:xfrm>
              <a:off x="2191668" y="262271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0" name="Oval 525"/>
            <p:cNvSpPr/>
            <p:nvPr/>
          </p:nvSpPr>
          <p:spPr bwMode="auto">
            <a:xfrm>
              <a:off x="2098799" y="262271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1" name="Oval 526"/>
            <p:cNvSpPr/>
            <p:nvPr/>
          </p:nvSpPr>
          <p:spPr bwMode="auto">
            <a:xfrm>
              <a:off x="2055937" y="262032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2" name="Oval 527"/>
            <p:cNvSpPr/>
            <p:nvPr/>
          </p:nvSpPr>
          <p:spPr bwMode="auto">
            <a:xfrm>
              <a:off x="1977355" y="263223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3" name="Oval 528"/>
            <p:cNvSpPr/>
            <p:nvPr/>
          </p:nvSpPr>
          <p:spPr bwMode="auto">
            <a:xfrm>
              <a:off x="1924968" y="261318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4" name="Oval 529"/>
            <p:cNvSpPr/>
            <p:nvPr/>
          </p:nvSpPr>
          <p:spPr bwMode="auto">
            <a:xfrm>
              <a:off x="1939255" y="256079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5" name="Oval 530"/>
            <p:cNvSpPr/>
            <p:nvPr/>
          </p:nvSpPr>
          <p:spPr bwMode="auto">
            <a:xfrm>
              <a:off x="1979736" y="256556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6" name="Oval 531"/>
            <p:cNvSpPr/>
            <p:nvPr/>
          </p:nvSpPr>
          <p:spPr bwMode="auto">
            <a:xfrm>
              <a:off x="1872580" y="264652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7" name="Oval 532"/>
            <p:cNvSpPr/>
            <p:nvPr/>
          </p:nvSpPr>
          <p:spPr bwMode="auto">
            <a:xfrm>
              <a:off x="2191668" y="249650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8" name="Oval 533"/>
            <p:cNvSpPr/>
            <p:nvPr/>
          </p:nvSpPr>
          <p:spPr bwMode="auto">
            <a:xfrm>
              <a:off x="2144043" y="249650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99" name="Oval 534"/>
            <p:cNvSpPr/>
            <p:nvPr/>
          </p:nvSpPr>
          <p:spPr bwMode="auto">
            <a:xfrm>
              <a:off x="2182143" y="240125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0" name="Oval 535"/>
            <p:cNvSpPr/>
            <p:nvPr/>
          </p:nvSpPr>
          <p:spPr bwMode="auto">
            <a:xfrm>
              <a:off x="2153568" y="240839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1" name="Oval 536"/>
            <p:cNvSpPr/>
            <p:nvPr/>
          </p:nvSpPr>
          <p:spPr bwMode="auto">
            <a:xfrm>
              <a:off x="2127374" y="230838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2" name="Oval 537"/>
            <p:cNvSpPr/>
            <p:nvPr/>
          </p:nvSpPr>
          <p:spPr bwMode="auto">
            <a:xfrm>
              <a:off x="2196430" y="234886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3" name="Oval 538"/>
            <p:cNvSpPr/>
            <p:nvPr/>
          </p:nvSpPr>
          <p:spPr bwMode="auto">
            <a:xfrm>
              <a:off x="2129755" y="227504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4" name="Oval 539"/>
            <p:cNvSpPr/>
            <p:nvPr/>
          </p:nvSpPr>
          <p:spPr bwMode="auto">
            <a:xfrm>
              <a:off x="2129755" y="224409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5" name="Oval 540"/>
            <p:cNvSpPr/>
            <p:nvPr/>
          </p:nvSpPr>
          <p:spPr bwMode="auto">
            <a:xfrm>
              <a:off x="2144043" y="220837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6" name="Oval 541"/>
            <p:cNvSpPr/>
            <p:nvPr/>
          </p:nvSpPr>
          <p:spPr bwMode="auto">
            <a:xfrm>
              <a:off x="2098799" y="222742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7" name="Oval 542"/>
            <p:cNvSpPr/>
            <p:nvPr/>
          </p:nvSpPr>
          <p:spPr bwMode="auto">
            <a:xfrm>
              <a:off x="2084512" y="22583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8" name="Oval 543"/>
            <p:cNvSpPr/>
            <p:nvPr/>
          </p:nvSpPr>
          <p:spPr bwMode="auto">
            <a:xfrm>
              <a:off x="2086892" y="241554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09" name="Oval 544"/>
            <p:cNvSpPr/>
            <p:nvPr/>
          </p:nvSpPr>
          <p:spPr bwMode="auto">
            <a:xfrm>
              <a:off x="2110705" y="241554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0" name="Oval 545"/>
            <p:cNvSpPr/>
            <p:nvPr/>
          </p:nvSpPr>
          <p:spPr bwMode="auto">
            <a:xfrm>
              <a:off x="1996407" y="23941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1" name="Oval 546"/>
            <p:cNvSpPr/>
            <p:nvPr/>
          </p:nvSpPr>
          <p:spPr bwMode="auto">
            <a:xfrm>
              <a:off x="1803525" y="235363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2" name="Oval 547"/>
            <p:cNvSpPr/>
            <p:nvPr/>
          </p:nvSpPr>
          <p:spPr bwMode="auto">
            <a:xfrm>
              <a:off x="1817813" y="239173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3" name="Oval 548"/>
            <p:cNvSpPr/>
            <p:nvPr/>
          </p:nvSpPr>
          <p:spPr bwMode="auto">
            <a:xfrm>
              <a:off x="1760663" y="23941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4" name="Oval 549"/>
            <p:cNvSpPr/>
            <p:nvPr/>
          </p:nvSpPr>
          <p:spPr bwMode="auto">
            <a:xfrm>
              <a:off x="1732088" y="252031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5" name="Oval 550"/>
            <p:cNvSpPr/>
            <p:nvPr/>
          </p:nvSpPr>
          <p:spPr bwMode="auto">
            <a:xfrm>
              <a:off x="1732088" y="257746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6" name="Oval 551"/>
            <p:cNvSpPr/>
            <p:nvPr/>
          </p:nvSpPr>
          <p:spPr bwMode="auto">
            <a:xfrm>
              <a:off x="1624932" y="255603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7" name="Oval 552"/>
            <p:cNvSpPr/>
            <p:nvPr/>
          </p:nvSpPr>
          <p:spPr bwMode="auto">
            <a:xfrm>
              <a:off x="1589213" y="249412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8" name="Oval 553"/>
            <p:cNvSpPr/>
            <p:nvPr/>
          </p:nvSpPr>
          <p:spPr bwMode="auto">
            <a:xfrm>
              <a:off x="1520157" y="241316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19" name="Oval 554"/>
            <p:cNvSpPr/>
            <p:nvPr/>
          </p:nvSpPr>
          <p:spPr bwMode="auto">
            <a:xfrm>
              <a:off x="1467769" y="246316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0" name="Oval 555"/>
            <p:cNvSpPr/>
            <p:nvPr/>
          </p:nvSpPr>
          <p:spPr bwMode="auto">
            <a:xfrm>
              <a:off x="1424907" y="253222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1" name="Oval 556"/>
            <p:cNvSpPr/>
            <p:nvPr/>
          </p:nvSpPr>
          <p:spPr bwMode="auto">
            <a:xfrm>
              <a:off x="1384426" y="250126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2" name="Oval 557"/>
            <p:cNvSpPr/>
            <p:nvPr/>
          </p:nvSpPr>
          <p:spPr bwMode="auto">
            <a:xfrm>
              <a:off x="1355851" y="24845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3" name="Oval 558"/>
            <p:cNvSpPr/>
            <p:nvPr/>
          </p:nvSpPr>
          <p:spPr bwMode="auto">
            <a:xfrm>
              <a:off x="1327276" y="245364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4" name="Oval 559"/>
            <p:cNvSpPr/>
            <p:nvPr/>
          </p:nvSpPr>
          <p:spPr bwMode="auto">
            <a:xfrm>
              <a:off x="1346326" y="242506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5" name="Oval 560"/>
            <p:cNvSpPr/>
            <p:nvPr/>
          </p:nvSpPr>
          <p:spPr bwMode="auto">
            <a:xfrm>
              <a:off x="1377282" y="238220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6" name="Oval 561"/>
            <p:cNvSpPr/>
            <p:nvPr/>
          </p:nvSpPr>
          <p:spPr bwMode="auto">
            <a:xfrm>
              <a:off x="1339182" y="237029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7" name="Oval 562"/>
            <p:cNvSpPr/>
            <p:nvPr/>
          </p:nvSpPr>
          <p:spPr bwMode="auto">
            <a:xfrm>
              <a:off x="1286794" y="233458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8" name="Oval 563"/>
            <p:cNvSpPr/>
            <p:nvPr/>
          </p:nvSpPr>
          <p:spPr bwMode="auto">
            <a:xfrm>
              <a:off x="1272507" y="22940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29" name="Oval 564"/>
            <p:cNvSpPr/>
            <p:nvPr/>
          </p:nvSpPr>
          <p:spPr bwMode="auto">
            <a:xfrm>
              <a:off x="1351088" y="225361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0" name="Oval 565"/>
            <p:cNvSpPr/>
            <p:nvPr/>
          </p:nvSpPr>
          <p:spPr bwMode="auto">
            <a:xfrm>
              <a:off x="1396332" y="227028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1" name="Oval 566"/>
            <p:cNvSpPr/>
            <p:nvPr/>
          </p:nvSpPr>
          <p:spPr bwMode="auto">
            <a:xfrm>
              <a:off x="1577307" y="224647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2" name="Oval 567"/>
            <p:cNvSpPr/>
            <p:nvPr/>
          </p:nvSpPr>
          <p:spPr bwMode="auto">
            <a:xfrm>
              <a:off x="1736851" y="221313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3" name="Oval 568"/>
            <p:cNvSpPr/>
            <p:nvPr/>
          </p:nvSpPr>
          <p:spPr bwMode="auto">
            <a:xfrm>
              <a:off x="1674939" y="214408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4" name="Oval 569"/>
            <p:cNvSpPr/>
            <p:nvPr/>
          </p:nvSpPr>
          <p:spPr bwMode="auto">
            <a:xfrm>
              <a:off x="1282032" y="21797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5" name="Oval 570"/>
            <p:cNvSpPr/>
            <p:nvPr/>
          </p:nvSpPr>
          <p:spPr bwMode="auto">
            <a:xfrm>
              <a:off x="1308226" y="212979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6" name="Oval 571"/>
            <p:cNvSpPr/>
            <p:nvPr/>
          </p:nvSpPr>
          <p:spPr bwMode="auto">
            <a:xfrm>
              <a:off x="1341564" y="209407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7" name="Oval 572"/>
            <p:cNvSpPr/>
            <p:nvPr/>
          </p:nvSpPr>
          <p:spPr bwMode="auto">
            <a:xfrm>
              <a:off x="1267745" y="203930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8" name="Oval 573"/>
            <p:cNvSpPr/>
            <p:nvPr/>
          </p:nvSpPr>
          <p:spPr bwMode="auto">
            <a:xfrm>
              <a:off x="1296320" y="201787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39" name="Oval 574"/>
            <p:cNvSpPr/>
            <p:nvPr/>
          </p:nvSpPr>
          <p:spPr bwMode="auto">
            <a:xfrm>
              <a:off x="1410620" y="216074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0" name="Oval 575"/>
            <p:cNvSpPr/>
            <p:nvPr/>
          </p:nvSpPr>
          <p:spPr bwMode="auto">
            <a:xfrm>
              <a:off x="1460627" y="212502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1" name="Oval 576"/>
            <p:cNvSpPr/>
            <p:nvPr/>
          </p:nvSpPr>
          <p:spPr bwMode="auto">
            <a:xfrm>
              <a:off x="1967833" y="208216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2" name="Oval 577"/>
            <p:cNvSpPr/>
            <p:nvPr/>
          </p:nvSpPr>
          <p:spPr bwMode="auto">
            <a:xfrm>
              <a:off x="1682083" y="205121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3" name="Oval 578"/>
            <p:cNvSpPr/>
            <p:nvPr/>
          </p:nvSpPr>
          <p:spPr bwMode="auto">
            <a:xfrm>
              <a:off x="1634458" y="19511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4" name="Oval 579"/>
            <p:cNvSpPr/>
            <p:nvPr/>
          </p:nvSpPr>
          <p:spPr bwMode="auto">
            <a:xfrm>
              <a:off x="1570164" y="189404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5" name="Oval 580"/>
            <p:cNvSpPr/>
            <p:nvPr/>
          </p:nvSpPr>
          <p:spPr bwMode="auto">
            <a:xfrm>
              <a:off x="1486820" y="198691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6" name="Oval 581"/>
            <p:cNvSpPr/>
            <p:nvPr/>
          </p:nvSpPr>
          <p:spPr bwMode="auto">
            <a:xfrm>
              <a:off x="1453482" y="200120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7" name="Oval 582"/>
            <p:cNvSpPr/>
            <p:nvPr/>
          </p:nvSpPr>
          <p:spPr bwMode="auto">
            <a:xfrm>
              <a:off x="1396332" y="200596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8" name="Oval 583"/>
            <p:cNvSpPr/>
            <p:nvPr/>
          </p:nvSpPr>
          <p:spPr bwMode="auto">
            <a:xfrm>
              <a:off x="1413001" y="193928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49" name="Oval 584"/>
            <p:cNvSpPr/>
            <p:nvPr/>
          </p:nvSpPr>
          <p:spPr bwMode="auto">
            <a:xfrm>
              <a:off x="1448720" y="190357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0" name="Oval 585"/>
            <p:cNvSpPr/>
            <p:nvPr/>
          </p:nvSpPr>
          <p:spPr bwMode="auto">
            <a:xfrm>
              <a:off x="1453482" y="187023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1" name="Oval 586"/>
            <p:cNvSpPr/>
            <p:nvPr/>
          </p:nvSpPr>
          <p:spPr bwMode="auto">
            <a:xfrm>
              <a:off x="1434432" y="183927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2" name="Oval 587"/>
            <p:cNvSpPr/>
            <p:nvPr/>
          </p:nvSpPr>
          <p:spPr bwMode="auto">
            <a:xfrm>
              <a:off x="1434432" y="176069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3" name="Oval 588"/>
            <p:cNvSpPr/>
            <p:nvPr/>
          </p:nvSpPr>
          <p:spPr bwMode="auto">
            <a:xfrm>
              <a:off x="1174875" y="185594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4" name="Oval 589"/>
            <p:cNvSpPr/>
            <p:nvPr/>
          </p:nvSpPr>
          <p:spPr bwMode="auto">
            <a:xfrm>
              <a:off x="1324894" y="194166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5" name="Oval 590"/>
            <p:cNvSpPr/>
            <p:nvPr/>
          </p:nvSpPr>
          <p:spPr bwMode="auto">
            <a:xfrm>
              <a:off x="660526" y="167258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6" name="Oval 591"/>
            <p:cNvSpPr/>
            <p:nvPr/>
          </p:nvSpPr>
          <p:spPr bwMode="auto">
            <a:xfrm>
              <a:off x="1603501" y="162972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7" name="Oval 592"/>
            <p:cNvSpPr/>
            <p:nvPr/>
          </p:nvSpPr>
          <p:spPr bwMode="auto">
            <a:xfrm>
              <a:off x="1024857" y="170830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8" name="Oval 593"/>
            <p:cNvSpPr/>
            <p:nvPr/>
          </p:nvSpPr>
          <p:spPr bwMode="auto">
            <a:xfrm>
              <a:off x="2653628" y="292750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59" name="Oval 594"/>
            <p:cNvSpPr/>
            <p:nvPr/>
          </p:nvSpPr>
          <p:spPr bwMode="auto">
            <a:xfrm>
              <a:off x="2765546" y="312515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0" name="Oval 595"/>
            <p:cNvSpPr/>
            <p:nvPr/>
          </p:nvSpPr>
          <p:spPr bwMode="auto">
            <a:xfrm>
              <a:off x="2706015" y="317515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1" name="Oval 596"/>
            <p:cNvSpPr/>
            <p:nvPr/>
          </p:nvSpPr>
          <p:spPr bwMode="auto">
            <a:xfrm>
              <a:off x="2460746" y="328707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2" name="Oval 597"/>
            <p:cNvSpPr/>
            <p:nvPr/>
          </p:nvSpPr>
          <p:spPr bwMode="auto">
            <a:xfrm>
              <a:off x="2460746" y="369427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3" name="Oval 598"/>
            <p:cNvSpPr/>
            <p:nvPr/>
          </p:nvSpPr>
          <p:spPr bwMode="auto">
            <a:xfrm>
              <a:off x="2748877" y="373951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4" name="Oval 599"/>
            <p:cNvSpPr/>
            <p:nvPr/>
          </p:nvSpPr>
          <p:spPr bwMode="auto">
            <a:xfrm>
              <a:off x="3279896" y="387048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5" name="Oval 600"/>
            <p:cNvSpPr/>
            <p:nvPr/>
          </p:nvSpPr>
          <p:spPr bwMode="auto">
            <a:xfrm>
              <a:off x="3210840" y="392763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6" name="Oval 601"/>
            <p:cNvSpPr/>
            <p:nvPr/>
          </p:nvSpPr>
          <p:spPr bwMode="auto">
            <a:xfrm>
              <a:off x="3887115" y="302990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7" name="Oval 602"/>
            <p:cNvSpPr/>
            <p:nvPr/>
          </p:nvSpPr>
          <p:spPr bwMode="auto">
            <a:xfrm>
              <a:off x="3896640" y="308943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8" name="Oval 603"/>
            <p:cNvSpPr/>
            <p:nvPr/>
          </p:nvSpPr>
          <p:spPr bwMode="auto">
            <a:xfrm>
              <a:off x="3958553" y="313944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69" name="Oval 604"/>
            <p:cNvSpPr/>
            <p:nvPr/>
          </p:nvSpPr>
          <p:spPr bwMode="auto">
            <a:xfrm>
              <a:off x="4239540" y="308943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0" name="Oval 605"/>
            <p:cNvSpPr/>
            <p:nvPr/>
          </p:nvSpPr>
          <p:spPr bwMode="auto">
            <a:xfrm>
              <a:off x="4060946" y="302514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1" name="Oval 606"/>
            <p:cNvSpPr/>
            <p:nvPr/>
          </p:nvSpPr>
          <p:spPr bwMode="auto">
            <a:xfrm>
              <a:off x="4360983" y="310134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2" name="Oval 607"/>
            <p:cNvSpPr/>
            <p:nvPr/>
          </p:nvSpPr>
          <p:spPr bwMode="auto">
            <a:xfrm>
              <a:off x="4532433" y="328469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3" name="Oval 608"/>
            <p:cNvSpPr/>
            <p:nvPr/>
          </p:nvSpPr>
          <p:spPr bwMode="auto">
            <a:xfrm>
              <a:off x="4627683" y="322278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4" name="Oval 609"/>
            <p:cNvSpPr/>
            <p:nvPr/>
          </p:nvSpPr>
          <p:spPr bwMode="auto">
            <a:xfrm>
              <a:off x="4658639" y="355616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5" name="Oval 610"/>
            <p:cNvSpPr/>
            <p:nvPr/>
          </p:nvSpPr>
          <p:spPr bwMode="auto">
            <a:xfrm>
              <a:off x="5030114" y="347996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6" name="Oval 611"/>
            <p:cNvSpPr/>
            <p:nvPr/>
          </p:nvSpPr>
          <p:spPr bwMode="auto">
            <a:xfrm>
              <a:off x="5068214" y="350853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7" name="Oval 612"/>
            <p:cNvSpPr/>
            <p:nvPr/>
          </p:nvSpPr>
          <p:spPr bwMode="auto">
            <a:xfrm>
              <a:off x="4861045" y="401336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8" name="Oval 613"/>
            <p:cNvSpPr/>
            <p:nvPr/>
          </p:nvSpPr>
          <p:spPr bwMode="auto">
            <a:xfrm>
              <a:off x="5403970" y="385381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79" name="Oval 614"/>
            <p:cNvSpPr/>
            <p:nvPr/>
          </p:nvSpPr>
          <p:spPr bwMode="auto">
            <a:xfrm>
              <a:off x="4344315" y="264890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0" name="Oval 615"/>
            <p:cNvSpPr/>
            <p:nvPr/>
          </p:nvSpPr>
          <p:spPr bwMode="auto">
            <a:xfrm>
              <a:off x="4603872" y="257508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1" name="Oval 616"/>
            <p:cNvSpPr/>
            <p:nvPr/>
          </p:nvSpPr>
          <p:spPr bwMode="auto">
            <a:xfrm>
              <a:off x="4784847" y="257508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2" name="Oval 617"/>
            <p:cNvSpPr/>
            <p:nvPr/>
          </p:nvSpPr>
          <p:spPr bwMode="auto">
            <a:xfrm>
              <a:off x="5034878" y="260604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3" name="Oval 618"/>
            <p:cNvSpPr/>
            <p:nvPr/>
          </p:nvSpPr>
          <p:spPr bwMode="auto">
            <a:xfrm>
              <a:off x="5080122" y="262270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4" name="Oval 619"/>
            <p:cNvSpPr/>
            <p:nvPr/>
          </p:nvSpPr>
          <p:spPr bwMode="auto">
            <a:xfrm>
              <a:off x="5220615" y="282035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5" name="Oval 620"/>
            <p:cNvSpPr/>
            <p:nvPr/>
          </p:nvSpPr>
          <p:spPr bwMode="auto">
            <a:xfrm>
              <a:off x="5244427" y="286083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6" name="Oval 621"/>
            <p:cNvSpPr/>
            <p:nvPr/>
          </p:nvSpPr>
          <p:spPr bwMode="auto">
            <a:xfrm>
              <a:off x="5365871" y="283225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7" name="Oval 622"/>
            <p:cNvSpPr/>
            <p:nvPr/>
          </p:nvSpPr>
          <p:spPr bwMode="auto">
            <a:xfrm>
              <a:off x="5473027" y="273700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8" name="Oval 623"/>
            <p:cNvSpPr/>
            <p:nvPr/>
          </p:nvSpPr>
          <p:spPr bwMode="auto">
            <a:xfrm>
              <a:off x="5511127" y="276796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89" name="Oval 624"/>
            <p:cNvSpPr/>
            <p:nvPr/>
          </p:nvSpPr>
          <p:spPr bwMode="auto">
            <a:xfrm>
              <a:off x="5606377" y="277272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0" name="Oval 625"/>
            <p:cNvSpPr/>
            <p:nvPr/>
          </p:nvSpPr>
          <p:spPr bwMode="auto">
            <a:xfrm>
              <a:off x="5313484" y="257270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1" name="Oval 626"/>
            <p:cNvSpPr/>
            <p:nvPr/>
          </p:nvSpPr>
          <p:spPr bwMode="auto">
            <a:xfrm>
              <a:off x="5075359" y="24941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2" name="Oval 627"/>
            <p:cNvSpPr/>
            <p:nvPr/>
          </p:nvSpPr>
          <p:spPr bwMode="auto">
            <a:xfrm>
              <a:off x="5022971" y="240125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3" name="Oval 628"/>
            <p:cNvSpPr/>
            <p:nvPr/>
          </p:nvSpPr>
          <p:spPr bwMode="auto">
            <a:xfrm>
              <a:off x="4970584" y="237029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4" name="Oval 629"/>
            <p:cNvSpPr/>
            <p:nvPr/>
          </p:nvSpPr>
          <p:spPr bwMode="auto">
            <a:xfrm>
              <a:off x="4934865" y="23036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5" name="Oval 630"/>
            <p:cNvSpPr/>
            <p:nvPr/>
          </p:nvSpPr>
          <p:spPr bwMode="auto">
            <a:xfrm>
              <a:off x="4946772" y="227028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6" name="Oval 631"/>
            <p:cNvSpPr/>
            <p:nvPr/>
          </p:nvSpPr>
          <p:spPr bwMode="auto">
            <a:xfrm>
              <a:off x="4970584" y="221313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7" name="Oval 632"/>
            <p:cNvSpPr/>
            <p:nvPr/>
          </p:nvSpPr>
          <p:spPr bwMode="auto">
            <a:xfrm>
              <a:off x="5008684" y="210121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8" name="Oval 633"/>
            <p:cNvSpPr/>
            <p:nvPr/>
          </p:nvSpPr>
          <p:spPr bwMode="auto">
            <a:xfrm>
              <a:off x="5089647" y="195119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199" name="Oval 634"/>
            <p:cNvSpPr/>
            <p:nvPr/>
          </p:nvSpPr>
          <p:spPr bwMode="auto">
            <a:xfrm>
              <a:off x="4987253" y="175117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0" name="Oval 635"/>
            <p:cNvSpPr/>
            <p:nvPr/>
          </p:nvSpPr>
          <p:spPr bwMode="auto">
            <a:xfrm>
              <a:off x="4863428" y="177260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1" name="Oval 636"/>
            <p:cNvSpPr/>
            <p:nvPr/>
          </p:nvSpPr>
          <p:spPr bwMode="auto">
            <a:xfrm>
              <a:off x="4868191" y="184165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2" name="Oval 637"/>
            <p:cNvSpPr/>
            <p:nvPr/>
          </p:nvSpPr>
          <p:spPr bwMode="auto">
            <a:xfrm>
              <a:off x="4215728" y="182499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3" name="Oval 638"/>
            <p:cNvSpPr/>
            <p:nvPr/>
          </p:nvSpPr>
          <p:spPr bwMode="auto">
            <a:xfrm>
              <a:off x="4208585" y="184404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4" name="Oval 639"/>
            <p:cNvSpPr/>
            <p:nvPr/>
          </p:nvSpPr>
          <p:spPr bwMode="auto">
            <a:xfrm>
              <a:off x="4158578" y="186309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5" name="Oval 640"/>
            <p:cNvSpPr/>
            <p:nvPr/>
          </p:nvSpPr>
          <p:spPr bwMode="auto">
            <a:xfrm>
              <a:off x="4220491" y="189642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6" name="Oval 641"/>
            <p:cNvSpPr/>
            <p:nvPr/>
          </p:nvSpPr>
          <p:spPr bwMode="auto">
            <a:xfrm>
              <a:off x="4251447" y="193929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7" name="Oval 642"/>
            <p:cNvSpPr/>
            <p:nvPr/>
          </p:nvSpPr>
          <p:spPr bwMode="auto">
            <a:xfrm>
              <a:off x="4220491" y="193929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8" name="Oval 643"/>
            <p:cNvSpPr/>
            <p:nvPr/>
          </p:nvSpPr>
          <p:spPr bwMode="auto">
            <a:xfrm>
              <a:off x="4268116" y="196310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09" name="Oval 644"/>
            <p:cNvSpPr/>
            <p:nvPr/>
          </p:nvSpPr>
          <p:spPr bwMode="auto">
            <a:xfrm>
              <a:off x="4282403" y="199167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0" name="Oval 645"/>
            <p:cNvSpPr/>
            <p:nvPr/>
          </p:nvSpPr>
          <p:spPr bwMode="auto">
            <a:xfrm>
              <a:off x="4194297" y="199405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1" name="Oval 646"/>
            <p:cNvSpPr/>
            <p:nvPr/>
          </p:nvSpPr>
          <p:spPr bwMode="auto">
            <a:xfrm>
              <a:off x="4196678" y="202263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2" name="Oval 647"/>
            <p:cNvSpPr/>
            <p:nvPr/>
          </p:nvSpPr>
          <p:spPr bwMode="auto">
            <a:xfrm>
              <a:off x="4163340" y="204406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3" name="Oval 648"/>
            <p:cNvSpPr/>
            <p:nvPr/>
          </p:nvSpPr>
          <p:spPr bwMode="auto">
            <a:xfrm>
              <a:off x="4125240" y="191071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4" name="Oval 649"/>
            <p:cNvSpPr/>
            <p:nvPr/>
          </p:nvSpPr>
          <p:spPr bwMode="auto">
            <a:xfrm>
              <a:off x="4306215" y="208216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5" name="Oval 650"/>
            <p:cNvSpPr/>
            <p:nvPr/>
          </p:nvSpPr>
          <p:spPr bwMode="auto">
            <a:xfrm>
              <a:off x="4360984" y="218217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6" name="Oval 651"/>
            <p:cNvSpPr/>
            <p:nvPr/>
          </p:nvSpPr>
          <p:spPr bwMode="auto">
            <a:xfrm>
              <a:off x="4489572" y="218932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7" name="Oval 652"/>
            <p:cNvSpPr/>
            <p:nvPr/>
          </p:nvSpPr>
          <p:spPr bwMode="auto">
            <a:xfrm>
              <a:off x="4563390" y="228457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8" name="Oval 653"/>
            <p:cNvSpPr/>
            <p:nvPr/>
          </p:nvSpPr>
          <p:spPr bwMode="auto">
            <a:xfrm>
              <a:off x="4591965" y="227504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19" name="Oval 654"/>
            <p:cNvSpPr/>
            <p:nvPr/>
          </p:nvSpPr>
          <p:spPr bwMode="auto">
            <a:xfrm>
              <a:off x="4732458" y="198691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0" name="Oval 655"/>
            <p:cNvSpPr/>
            <p:nvPr/>
          </p:nvSpPr>
          <p:spPr bwMode="auto">
            <a:xfrm>
              <a:off x="4656258" y="201549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1" name="Oval 656"/>
            <p:cNvSpPr/>
            <p:nvPr/>
          </p:nvSpPr>
          <p:spPr bwMode="auto">
            <a:xfrm>
              <a:off x="4699121" y="207502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2" name="Oval 657"/>
            <p:cNvSpPr/>
            <p:nvPr/>
          </p:nvSpPr>
          <p:spPr bwMode="auto">
            <a:xfrm>
              <a:off x="4584821" y="204644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3" name="Oval 658"/>
            <p:cNvSpPr/>
            <p:nvPr/>
          </p:nvSpPr>
          <p:spPr bwMode="auto">
            <a:xfrm>
              <a:off x="4746746" y="214169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4" name="Oval 659"/>
            <p:cNvSpPr/>
            <p:nvPr/>
          </p:nvSpPr>
          <p:spPr bwMode="auto">
            <a:xfrm>
              <a:off x="4780083" y="219884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5" name="Oval 660"/>
            <p:cNvSpPr/>
            <p:nvPr/>
          </p:nvSpPr>
          <p:spPr bwMode="auto">
            <a:xfrm>
              <a:off x="4811040" y="225599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6" name="Oval 661"/>
            <p:cNvSpPr/>
            <p:nvPr/>
          </p:nvSpPr>
          <p:spPr bwMode="auto">
            <a:xfrm>
              <a:off x="4780083" y="231314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7" name="Oval 662"/>
            <p:cNvSpPr/>
            <p:nvPr/>
          </p:nvSpPr>
          <p:spPr bwMode="auto">
            <a:xfrm>
              <a:off x="4846758" y="240125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8" name="Oval 663"/>
            <p:cNvSpPr/>
            <p:nvPr/>
          </p:nvSpPr>
          <p:spPr bwMode="auto">
            <a:xfrm>
              <a:off x="5303959" y="232981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29" name="Oval 664"/>
            <p:cNvSpPr/>
            <p:nvPr/>
          </p:nvSpPr>
          <p:spPr bwMode="auto">
            <a:xfrm>
              <a:off x="5334915" y="23036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30" name="Oval 665"/>
            <p:cNvSpPr/>
            <p:nvPr/>
          </p:nvSpPr>
          <p:spPr bwMode="auto">
            <a:xfrm>
              <a:off x="5403971" y="227980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1" name="Oval 666"/>
            <p:cNvSpPr/>
            <p:nvPr/>
          </p:nvSpPr>
          <p:spPr bwMode="auto">
            <a:xfrm>
              <a:off x="6299321" y="263937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2" name="Oval 667"/>
            <p:cNvSpPr/>
            <p:nvPr/>
          </p:nvSpPr>
          <p:spPr bwMode="auto">
            <a:xfrm>
              <a:off x="6168353" y="26846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3" name="Oval 668"/>
            <p:cNvSpPr/>
            <p:nvPr/>
          </p:nvSpPr>
          <p:spPr bwMode="auto">
            <a:xfrm>
              <a:off x="5970709" y="251317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4" name="Oval 669"/>
            <p:cNvSpPr/>
            <p:nvPr/>
          </p:nvSpPr>
          <p:spPr bwMode="auto">
            <a:xfrm>
              <a:off x="5989759" y="239887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5" name="Oval 670"/>
            <p:cNvSpPr/>
            <p:nvPr/>
          </p:nvSpPr>
          <p:spPr bwMode="auto">
            <a:xfrm>
              <a:off x="5908796" y="236553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6" name="Oval 671"/>
            <p:cNvSpPr/>
            <p:nvPr/>
          </p:nvSpPr>
          <p:spPr bwMode="auto">
            <a:xfrm>
              <a:off x="5844502" y="243220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7" name="Oval 672"/>
            <p:cNvSpPr/>
            <p:nvPr/>
          </p:nvSpPr>
          <p:spPr bwMode="auto">
            <a:xfrm>
              <a:off x="5984996" y="225599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8" name="Oval 673"/>
            <p:cNvSpPr/>
            <p:nvPr/>
          </p:nvSpPr>
          <p:spPr bwMode="auto">
            <a:xfrm>
              <a:off x="6051671" y="21893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39" name="Oval 674"/>
            <p:cNvSpPr/>
            <p:nvPr/>
          </p:nvSpPr>
          <p:spPr bwMode="auto">
            <a:xfrm>
              <a:off x="5942134" y="204168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0" name="Oval 675"/>
            <p:cNvSpPr/>
            <p:nvPr/>
          </p:nvSpPr>
          <p:spPr bwMode="auto">
            <a:xfrm>
              <a:off x="5954040" y="177974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1" name="Oval 676"/>
            <p:cNvSpPr/>
            <p:nvPr/>
          </p:nvSpPr>
          <p:spPr bwMode="auto">
            <a:xfrm>
              <a:off x="6711278" y="30275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2" name="Oval 677"/>
            <p:cNvSpPr/>
            <p:nvPr/>
          </p:nvSpPr>
          <p:spPr bwMode="auto">
            <a:xfrm>
              <a:off x="6894635" y="30656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3" name="Oval 678"/>
            <p:cNvSpPr/>
            <p:nvPr/>
          </p:nvSpPr>
          <p:spPr bwMode="auto">
            <a:xfrm>
              <a:off x="6942260" y="283702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4" name="Oval 679"/>
            <p:cNvSpPr/>
            <p:nvPr/>
          </p:nvSpPr>
          <p:spPr bwMode="auto">
            <a:xfrm>
              <a:off x="7027985" y="281559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5" name="Oval 680"/>
            <p:cNvSpPr/>
            <p:nvPr/>
          </p:nvSpPr>
          <p:spPr bwMode="auto">
            <a:xfrm>
              <a:off x="6832723" y="269652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6" name="Oval 681"/>
            <p:cNvSpPr/>
            <p:nvPr/>
          </p:nvSpPr>
          <p:spPr bwMode="auto">
            <a:xfrm>
              <a:off x="7108948" y="257746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7" name="Oval 682"/>
            <p:cNvSpPr/>
            <p:nvPr/>
          </p:nvSpPr>
          <p:spPr bwMode="auto">
            <a:xfrm>
              <a:off x="7049416" y="256317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8" name="Oval 683"/>
            <p:cNvSpPr/>
            <p:nvPr/>
          </p:nvSpPr>
          <p:spPr bwMode="auto">
            <a:xfrm>
              <a:off x="7044654" y="235600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49" name="Oval 684"/>
            <p:cNvSpPr/>
            <p:nvPr/>
          </p:nvSpPr>
          <p:spPr bwMode="auto">
            <a:xfrm>
              <a:off x="6777954" y="214407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0" name="Oval 685"/>
            <p:cNvSpPr/>
            <p:nvPr/>
          </p:nvSpPr>
          <p:spPr bwMode="auto">
            <a:xfrm>
              <a:off x="7628060" y="245840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1" name="Oval 686"/>
            <p:cNvSpPr/>
            <p:nvPr/>
          </p:nvSpPr>
          <p:spPr bwMode="auto">
            <a:xfrm>
              <a:off x="7801891" y="2929891"/>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2" name="Oval 687"/>
            <p:cNvSpPr/>
            <p:nvPr/>
          </p:nvSpPr>
          <p:spPr bwMode="auto">
            <a:xfrm>
              <a:off x="7204198" y="296561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3" name="Oval 688"/>
            <p:cNvSpPr/>
            <p:nvPr/>
          </p:nvSpPr>
          <p:spPr bwMode="auto">
            <a:xfrm>
              <a:off x="6685086" y="310610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4" name="Oval 689"/>
            <p:cNvSpPr/>
            <p:nvPr/>
          </p:nvSpPr>
          <p:spPr bwMode="auto">
            <a:xfrm>
              <a:off x="6713661" y="3189448"/>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5" name="Oval 690"/>
            <p:cNvSpPr/>
            <p:nvPr/>
          </p:nvSpPr>
          <p:spPr bwMode="auto">
            <a:xfrm>
              <a:off x="6827961" y="35156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6" name="Oval 691"/>
            <p:cNvSpPr/>
            <p:nvPr/>
          </p:nvSpPr>
          <p:spPr bwMode="auto">
            <a:xfrm>
              <a:off x="7451849" y="371094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7" name="Oval 692"/>
            <p:cNvSpPr/>
            <p:nvPr/>
          </p:nvSpPr>
          <p:spPr bwMode="auto">
            <a:xfrm>
              <a:off x="7639968" y="3853817"/>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8" name="Oval 693"/>
            <p:cNvSpPr/>
            <p:nvPr/>
          </p:nvSpPr>
          <p:spPr bwMode="auto">
            <a:xfrm>
              <a:off x="7782843" y="378237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59" name="Oval 694"/>
            <p:cNvSpPr/>
            <p:nvPr/>
          </p:nvSpPr>
          <p:spPr bwMode="auto">
            <a:xfrm>
              <a:off x="7794749" y="383476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0" name="Oval 695"/>
            <p:cNvSpPr/>
            <p:nvPr/>
          </p:nvSpPr>
          <p:spPr bwMode="auto">
            <a:xfrm>
              <a:off x="7828087" y="387762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1" name="Oval 696"/>
            <p:cNvSpPr/>
            <p:nvPr/>
          </p:nvSpPr>
          <p:spPr bwMode="auto">
            <a:xfrm>
              <a:off x="7870950" y="3903822"/>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2" name="Oval 697"/>
            <p:cNvSpPr/>
            <p:nvPr/>
          </p:nvSpPr>
          <p:spPr bwMode="auto">
            <a:xfrm>
              <a:off x="7968581" y="403240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3" name="Oval 698"/>
            <p:cNvSpPr/>
            <p:nvPr/>
          </p:nvSpPr>
          <p:spPr bwMode="auto">
            <a:xfrm>
              <a:off x="7940007" y="421576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4" name="Oval 699"/>
            <p:cNvSpPr/>
            <p:nvPr/>
          </p:nvSpPr>
          <p:spPr bwMode="auto">
            <a:xfrm>
              <a:off x="7920957" y="424672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5" name="Oval 700"/>
            <p:cNvSpPr/>
            <p:nvPr/>
          </p:nvSpPr>
          <p:spPr bwMode="auto">
            <a:xfrm>
              <a:off x="7878095" y="425862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6" name="Oval 701"/>
            <p:cNvSpPr/>
            <p:nvPr/>
          </p:nvSpPr>
          <p:spPr bwMode="auto">
            <a:xfrm>
              <a:off x="7885237" y="433006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7" name="Oval 702"/>
            <p:cNvSpPr/>
            <p:nvPr/>
          </p:nvSpPr>
          <p:spPr bwMode="auto">
            <a:xfrm>
              <a:off x="7811418" y="4349116"/>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8" name="Oval 703"/>
            <p:cNvSpPr/>
            <p:nvPr/>
          </p:nvSpPr>
          <p:spPr bwMode="auto">
            <a:xfrm>
              <a:off x="7620918" y="419433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69" name="Oval 704"/>
            <p:cNvSpPr/>
            <p:nvPr/>
          </p:nvSpPr>
          <p:spPr bwMode="auto">
            <a:xfrm>
              <a:off x="7097043" y="4208623"/>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0" name="Oval 705"/>
            <p:cNvSpPr/>
            <p:nvPr/>
          </p:nvSpPr>
          <p:spPr bwMode="auto">
            <a:xfrm>
              <a:off x="7061325" y="410622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1" name="Oval 706"/>
            <p:cNvSpPr/>
            <p:nvPr/>
          </p:nvSpPr>
          <p:spPr bwMode="auto">
            <a:xfrm>
              <a:off x="8397206" y="456342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2" name="Oval 707"/>
            <p:cNvSpPr/>
            <p:nvPr/>
          </p:nvSpPr>
          <p:spPr bwMode="auto">
            <a:xfrm>
              <a:off x="8473406" y="449675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3" name="Oval 708"/>
            <p:cNvSpPr/>
            <p:nvPr/>
          </p:nvSpPr>
          <p:spPr bwMode="auto">
            <a:xfrm>
              <a:off x="8563894" y="4375310"/>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4" name="Oval 709"/>
            <p:cNvSpPr/>
            <p:nvPr/>
          </p:nvSpPr>
          <p:spPr bwMode="auto">
            <a:xfrm>
              <a:off x="8535319" y="4363404"/>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5" name="Oval 710"/>
            <p:cNvSpPr/>
            <p:nvPr/>
          </p:nvSpPr>
          <p:spPr bwMode="auto">
            <a:xfrm>
              <a:off x="8523412" y="4327685"/>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smtClean="0">
                <a:ln>
                  <a:solidFill>
                    <a:schemeClr val="tx1">
                      <a:lumMod val="95000"/>
                      <a:lumOff val="5000"/>
                    </a:schemeClr>
                  </a:solidFill>
                </a:ln>
                <a:solidFill>
                  <a:schemeClr val="tx2"/>
                </a:solidFill>
                <a:latin typeface="Arial" pitchFamily="34" charset="0"/>
              </a:endParaRPr>
            </a:p>
          </p:txBody>
        </p:sp>
        <p:sp>
          <p:nvSpPr>
            <p:cNvPr id="276" name="Oval 711"/>
            <p:cNvSpPr/>
            <p:nvPr/>
          </p:nvSpPr>
          <p:spPr bwMode="auto">
            <a:xfrm>
              <a:off x="453357" y="285924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sp>
          <p:nvSpPr>
            <p:cNvPr id="277" name="Oval 712"/>
            <p:cNvSpPr/>
            <p:nvPr/>
          </p:nvSpPr>
          <p:spPr bwMode="auto">
            <a:xfrm>
              <a:off x="399382" y="2840199"/>
              <a:ext cx="68462" cy="68459"/>
            </a:xfrm>
            <a:prstGeom prst="ellipse">
              <a:avLst/>
            </a:prstGeom>
            <a:solidFill>
              <a:schemeClr val="bg1"/>
            </a:solidFill>
            <a:ln w="3175" cap="flat" cmpd="sng" algn="ctr">
              <a:solidFill>
                <a:schemeClr val="bg1">
                  <a:lumMod val="65000"/>
                </a:schemeClr>
              </a:solidFill>
              <a:prstDash val="solid"/>
              <a:round/>
              <a:headEnd type="none" w="med" len="med"/>
              <a:tailEnd type="none" w="med" len="med"/>
            </a:ln>
            <a:effectLst>
              <a:outerShdw blurRad="63500" sx="102000" sy="102000" algn="ctr"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smtClean="0">
                <a:ln>
                  <a:solidFill>
                    <a:schemeClr val="tx1">
                      <a:lumMod val="95000"/>
                      <a:lumOff val="5000"/>
                    </a:schemeClr>
                  </a:solidFill>
                </a:ln>
                <a:solidFill>
                  <a:schemeClr val="tx2"/>
                </a:solidFill>
                <a:latin typeface="Arial" pitchFamily="34" charset="0"/>
              </a:endParaRPr>
            </a:p>
          </p:txBody>
        </p:sp>
      </p:grpSp>
      <p:sp>
        <p:nvSpPr>
          <p:cNvPr id="14" name="文字方塊 13"/>
          <p:cNvSpPr txBox="1"/>
          <p:nvPr/>
        </p:nvSpPr>
        <p:spPr>
          <a:xfrm>
            <a:off x="3880492" y="1895183"/>
            <a:ext cx="1213795" cy="830997"/>
          </a:xfrm>
          <a:prstGeom prst="rect">
            <a:avLst/>
          </a:prstGeom>
          <a:noFill/>
        </p:spPr>
        <p:txBody>
          <a:bodyPr wrap="none" rtlCol="0">
            <a:spAutoFit/>
          </a:bodyPr>
          <a:lstStyle/>
          <a:p>
            <a:r>
              <a:rPr lang="en-US" altLang="zh-TW" sz="4800" kern="0" dirty="0" smtClean="0">
                <a:solidFill>
                  <a:srgbClr val="63C1DF"/>
                </a:solidFill>
                <a:latin typeface="Arial" pitchFamily="34" charset="0"/>
                <a:cs typeface="Arial" pitchFamily="34" charset="0"/>
              </a:rPr>
              <a:t>125</a:t>
            </a:r>
            <a:endParaRPr lang="en-US" altLang="zh-TW" sz="4800" kern="0" dirty="0">
              <a:solidFill>
                <a:srgbClr val="63C1DF"/>
              </a:solidFill>
              <a:latin typeface="Arial" pitchFamily="34" charset="0"/>
              <a:cs typeface="Arial" pitchFamily="34" charset="0"/>
            </a:endParaRPr>
          </a:p>
        </p:txBody>
      </p:sp>
      <p:sp>
        <p:nvSpPr>
          <p:cNvPr id="15" name="文字方塊 14"/>
          <p:cNvSpPr txBox="1"/>
          <p:nvPr/>
        </p:nvSpPr>
        <p:spPr>
          <a:xfrm>
            <a:off x="3995936" y="2595866"/>
            <a:ext cx="1512168"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rPr>
              <a:t>Serving </a:t>
            </a:r>
            <a:r>
              <a:rPr lang="en-US" altLang="zh-CN" sz="800" kern="0" dirty="0" smtClean="0">
                <a:latin typeface="Arial" pitchFamily="34" charset="0"/>
                <a:ea typeface="DFHeiW5-GB" pitchFamily="49" charset="-122"/>
                <a:cs typeface="Arial" pitchFamily="34" charset="0"/>
              </a:rPr>
              <a:t>12</a:t>
            </a:r>
            <a:r>
              <a:rPr kumimoji="0" lang="en-US" altLang="zh-CN" sz="800" b="0" i="0" u="none" strike="noStrike" kern="0" cap="none" spc="0" normalizeH="0" noProof="0" dirty="0" smtClean="0">
                <a:ln>
                  <a:noFill/>
                </a:ln>
                <a:effectLst/>
                <a:uLnTx/>
                <a:uFillTx/>
                <a:latin typeface="Arial" pitchFamily="34" charset="0"/>
                <a:ea typeface="DFHeiW5-GB" pitchFamily="49" charset="-122"/>
                <a:cs typeface="Arial" pitchFamily="34" charset="0"/>
              </a:rPr>
              <a:t>5 </a:t>
            </a:r>
            <a:r>
              <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rPr>
              <a:t>countries</a:t>
            </a:r>
          </a:p>
        </p:txBody>
      </p:sp>
      <p:sp>
        <p:nvSpPr>
          <p:cNvPr id="18" name="文字方塊 17"/>
          <p:cNvSpPr txBox="1"/>
          <p:nvPr/>
        </p:nvSpPr>
        <p:spPr>
          <a:xfrm>
            <a:off x="5558724" y="1895183"/>
            <a:ext cx="1281120" cy="830997"/>
          </a:xfrm>
          <a:prstGeom prst="rect">
            <a:avLst/>
          </a:prstGeom>
          <a:noFill/>
        </p:spPr>
        <p:txBody>
          <a:bodyPr wrap="none" rtlCol="0">
            <a:spAutoFit/>
          </a:bodyPr>
          <a:lstStyle/>
          <a:p>
            <a:r>
              <a:rPr lang="en-US" altLang="zh-TW" sz="4800" kern="0" dirty="0" smtClean="0">
                <a:solidFill>
                  <a:srgbClr val="63C1DF"/>
                </a:solidFill>
                <a:latin typeface="Arial" pitchFamily="34" charset="0"/>
                <a:cs typeface="Arial" pitchFamily="34" charset="0"/>
              </a:rPr>
              <a:t>45K</a:t>
            </a:r>
            <a:endParaRPr lang="en-US" altLang="zh-TW" sz="4800" kern="0" dirty="0">
              <a:solidFill>
                <a:srgbClr val="63C1DF"/>
              </a:solidFill>
              <a:latin typeface="Arial" pitchFamily="34" charset="0"/>
              <a:cs typeface="Arial" pitchFamily="34" charset="0"/>
            </a:endParaRPr>
          </a:p>
        </p:txBody>
      </p:sp>
      <p:sp>
        <p:nvSpPr>
          <p:cNvPr id="19" name="文字方塊 18"/>
          <p:cNvSpPr txBox="1"/>
          <p:nvPr/>
        </p:nvSpPr>
        <p:spPr>
          <a:xfrm>
            <a:off x="5625407" y="2595866"/>
            <a:ext cx="13228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800" kern="0" dirty="0" smtClean="0">
                <a:latin typeface="Arial" pitchFamily="34" charset="0"/>
                <a:ea typeface="DFHeiW5-GB" pitchFamily="49" charset="-122"/>
                <a:cs typeface="Arial" pitchFamily="34" charset="0"/>
              </a:rPr>
              <a:t>45</a:t>
            </a:r>
            <a:r>
              <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rPr>
              <a:t>,000  dedicated professionals working globally</a:t>
            </a:r>
          </a:p>
        </p:txBody>
      </p:sp>
      <p:sp>
        <p:nvSpPr>
          <p:cNvPr id="22" name="文字方塊 21"/>
          <p:cNvSpPr txBox="1"/>
          <p:nvPr/>
        </p:nvSpPr>
        <p:spPr>
          <a:xfrm>
            <a:off x="7054909" y="1895183"/>
            <a:ext cx="1915909" cy="83099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4800" b="0" i="0" u="none" strike="noStrike" kern="0" cap="none" spc="0" normalizeH="0" baseline="0" noProof="0" dirty="0" smtClean="0">
                <a:ln>
                  <a:noFill/>
                </a:ln>
                <a:solidFill>
                  <a:srgbClr val="63C1DF"/>
                </a:solidFill>
                <a:effectLst/>
                <a:uLnTx/>
                <a:uFillTx/>
                <a:latin typeface="Arial" pitchFamily="34" charset="0"/>
                <a:cs typeface="Arial" pitchFamily="34" charset="0"/>
              </a:rPr>
              <a:t>$7+bn</a:t>
            </a:r>
          </a:p>
        </p:txBody>
      </p:sp>
      <p:sp>
        <p:nvSpPr>
          <p:cNvPr id="23" name="文字方塊 12"/>
          <p:cNvSpPr txBox="1"/>
          <p:nvPr/>
        </p:nvSpPr>
        <p:spPr>
          <a:xfrm>
            <a:off x="7359028" y="2595866"/>
            <a:ext cx="165618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800" kern="0" dirty="0" smtClean="0">
                <a:latin typeface="Arial" pitchFamily="34" charset="0"/>
                <a:ea typeface="DFHeiW5-GB" pitchFamily="49" charset="-122"/>
                <a:cs typeface="Arial" pitchFamily="34" charset="0"/>
              </a:rPr>
              <a:t>US$7.3 billion of revenue </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800" kern="0" dirty="0" smtClean="0">
                <a:latin typeface="Arial" pitchFamily="34" charset="0"/>
                <a:ea typeface="DFHeiW5-GB" pitchFamily="49" charset="-122"/>
                <a:cs typeface="Arial" pitchFamily="34" charset="0"/>
              </a:rPr>
              <a:t>during </a:t>
            </a:r>
            <a:r>
              <a:rPr lang="en-US" altLang="zh-TW" sz="800" dirty="0" smtClean="0">
                <a:latin typeface="Arial" pitchFamily="34" charset="0"/>
                <a:cs typeface="Arial" pitchFamily="34" charset="0"/>
              </a:rPr>
              <a:t>the 12 months ended  March 31, 2011</a:t>
            </a:r>
            <a:endPar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endParaRPr>
          </a:p>
        </p:txBody>
      </p:sp>
      <p:sp>
        <p:nvSpPr>
          <p:cNvPr id="467" name="文字方塊 466"/>
          <p:cNvSpPr txBox="1"/>
          <p:nvPr/>
        </p:nvSpPr>
        <p:spPr>
          <a:xfrm>
            <a:off x="251520" y="1895183"/>
            <a:ext cx="1486304" cy="830997"/>
          </a:xfrm>
          <a:prstGeom prst="rect">
            <a:avLst/>
          </a:prstGeom>
          <a:noFill/>
        </p:spPr>
        <p:txBody>
          <a:bodyPr wrap="none" rtlCol="0">
            <a:spAutoFit/>
          </a:bodyPr>
          <a:lstStyle/>
          <a:p>
            <a:r>
              <a:rPr lang="en-US" altLang="zh-TW" sz="4800" kern="0" dirty="0" smtClean="0">
                <a:solidFill>
                  <a:srgbClr val="63C1DF"/>
                </a:solidFill>
                <a:latin typeface="Arial" pitchFamily="34" charset="0"/>
                <a:cs typeface="Arial" pitchFamily="34" charset="0"/>
              </a:rPr>
              <a:t>No.1</a:t>
            </a:r>
            <a:endParaRPr lang="en-US" altLang="zh-TW" sz="4800" kern="0" dirty="0">
              <a:solidFill>
                <a:srgbClr val="63C1DF"/>
              </a:solidFill>
              <a:latin typeface="Arial" pitchFamily="34" charset="0"/>
              <a:cs typeface="Arial" pitchFamily="34" charset="0"/>
            </a:endParaRPr>
          </a:p>
        </p:txBody>
      </p:sp>
      <p:sp>
        <p:nvSpPr>
          <p:cNvPr id="468" name="文字方塊 467"/>
          <p:cNvSpPr txBox="1"/>
          <p:nvPr/>
        </p:nvSpPr>
        <p:spPr>
          <a:xfrm>
            <a:off x="251520" y="2595866"/>
            <a:ext cx="1944216"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rPr>
              <a:t>Top 500</a:t>
            </a:r>
            <a:r>
              <a:rPr kumimoji="0" lang="en-US" altLang="zh-CN" sz="800" b="0" i="0" u="none" strike="noStrike" kern="0" cap="none" spc="0" normalizeH="0" noProof="0" dirty="0" smtClean="0">
                <a:ln>
                  <a:noFill/>
                </a:ln>
                <a:effectLst/>
                <a:uLnTx/>
                <a:uFillTx/>
                <a:latin typeface="Arial" pitchFamily="34" charset="0"/>
                <a:ea typeface="DFHeiW5-GB" pitchFamily="49" charset="-122"/>
                <a:cs typeface="Arial" pitchFamily="34" charset="0"/>
              </a:rPr>
              <a:t> Design Firm</a:t>
            </a:r>
            <a:endPar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endParaRPr>
          </a:p>
        </p:txBody>
      </p:sp>
      <p:sp>
        <p:nvSpPr>
          <p:cNvPr id="470" name="文字方塊 469"/>
          <p:cNvSpPr txBox="1"/>
          <p:nvPr/>
        </p:nvSpPr>
        <p:spPr>
          <a:xfrm>
            <a:off x="2202261" y="1895183"/>
            <a:ext cx="1213794" cy="830997"/>
          </a:xfrm>
          <a:prstGeom prst="rect">
            <a:avLst/>
          </a:prstGeom>
          <a:noFill/>
        </p:spPr>
        <p:txBody>
          <a:bodyPr wrap="none" rtlCol="0">
            <a:spAutoFit/>
          </a:bodyPr>
          <a:lstStyle/>
          <a:p>
            <a:r>
              <a:rPr lang="en-US" altLang="zh-TW" sz="4800" kern="0" dirty="0" smtClean="0">
                <a:solidFill>
                  <a:srgbClr val="63C1DF"/>
                </a:solidFill>
                <a:latin typeface="Arial" pitchFamily="34" charset="0"/>
                <a:cs typeface="Arial" pitchFamily="34" charset="0"/>
              </a:rPr>
              <a:t>353</a:t>
            </a:r>
            <a:endParaRPr lang="en-US" altLang="zh-TW" sz="4800" kern="0" dirty="0">
              <a:solidFill>
                <a:srgbClr val="63C1DF"/>
              </a:solidFill>
              <a:latin typeface="Arial" pitchFamily="34" charset="0"/>
              <a:cs typeface="Arial" pitchFamily="34" charset="0"/>
            </a:endParaRPr>
          </a:p>
        </p:txBody>
      </p:sp>
      <p:sp>
        <p:nvSpPr>
          <p:cNvPr id="471" name="文字方塊 470"/>
          <p:cNvSpPr txBox="1"/>
          <p:nvPr/>
        </p:nvSpPr>
        <p:spPr>
          <a:xfrm>
            <a:off x="2267744" y="2595866"/>
            <a:ext cx="1008112"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800" b="0" i="0" u="none" strike="noStrike" kern="0" cap="none" spc="0" normalizeH="0" baseline="0" noProof="0" dirty="0" smtClean="0">
                <a:ln>
                  <a:noFill/>
                </a:ln>
                <a:effectLst/>
                <a:uLnTx/>
                <a:uFillTx/>
                <a:latin typeface="Arial" pitchFamily="34" charset="0"/>
                <a:ea typeface="DFHeiW5-GB" pitchFamily="49" charset="-122"/>
                <a:cs typeface="Arial" pitchFamily="34" charset="0"/>
              </a:rPr>
              <a:t>Ranked No.353</a:t>
            </a:r>
            <a:r>
              <a:rPr kumimoji="0" lang="en-US" altLang="zh-CN" sz="800" b="0" i="0" u="none" strike="noStrike" kern="0" cap="none" spc="0" normalizeH="0" noProof="0" dirty="0" smtClean="0">
                <a:ln>
                  <a:noFill/>
                </a:ln>
                <a:effectLst/>
                <a:uLnTx/>
                <a:uFillTx/>
                <a:latin typeface="Arial" pitchFamily="34" charset="0"/>
                <a:ea typeface="DFHeiW5-GB" pitchFamily="49" charset="-122"/>
                <a:cs typeface="Arial" pitchFamily="34" charset="0"/>
              </a:rPr>
              <a:t> </a:t>
            </a:r>
            <a:r>
              <a:rPr kumimoji="0" lang="en-US" altLang="zh-CN" sz="800" b="0" i="1" u="none" strike="noStrike" kern="0" cap="none" spc="0" normalizeH="0" noProof="0" dirty="0" smtClean="0">
                <a:ln>
                  <a:noFill/>
                </a:ln>
                <a:effectLst/>
                <a:uLnTx/>
                <a:uFillTx/>
                <a:latin typeface="Arial" pitchFamily="34" charset="0"/>
                <a:ea typeface="DFHeiW5-GB" pitchFamily="49" charset="-122"/>
                <a:cs typeface="Arial" pitchFamily="34" charset="0"/>
              </a:rPr>
              <a:t>in Fortune 500</a:t>
            </a:r>
            <a:endParaRPr kumimoji="0" lang="en-US" altLang="zh-CN" sz="800" b="0" i="1" u="none" strike="noStrike" kern="0" cap="none" spc="0" normalizeH="0" baseline="0" noProof="0" dirty="0" smtClean="0">
              <a:ln>
                <a:noFill/>
              </a:ln>
              <a:effectLst/>
              <a:uLnTx/>
              <a:uFillTx/>
              <a:latin typeface="Arial" pitchFamily="34" charset="0"/>
              <a:ea typeface="DFHeiW5-GB" pitchFamily="49" charset="-122"/>
              <a:cs typeface="Arial" pitchFamily="34" charset="0"/>
            </a:endParaRPr>
          </a:p>
        </p:txBody>
      </p:sp>
      <p:sp>
        <p:nvSpPr>
          <p:cNvPr id="472" name="TextBox 471"/>
          <p:cNvSpPr txBox="1"/>
          <p:nvPr/>
        </p:nvSpPr>
        <p:spPr>
          <a:xfrm>
            <a:off x="1284514" y="195943"/>
            <a:ext cx="6411686" cy="707886"/>
          </a:xfrm>
          <a:prstGeom prst="rect">
            <a:avLst/>
          </a:prstGeom>
          <a:noFill/>
        </p:spPr>
        <p:txBody>
          <a:bodyPr wrap="square" rtlCol="0">
            <a:spAutoFit/>
          </a:bodyPr>
          <a:lstStyle/>
          <a:p>
            <a:pPr algn="ctr"/>
            <a:r>
              <a:rPr lang="en-US" sz="4000" dirty="0" smtClean="0">
                <a:solidFill>
                  <a:srgbClr val="C6B253"/>
                </a:solidFill>
                <a:effectLst>
                  <a:outerShdw blurRad="38100" dist="38100" dir="2700000" algn="tl">
                    <a:srgbClr val="000000">
                      <a:alpha val="43137"/>
                    </a:srgbClr>
                  </a:outerShdw>
                </a:effectLst>
                <a:latin typeface="+mj-lt"/>
                <a:cs typeface="Arial" pitchFamily="34" charset="0"/>
              </a:rPr>
              <a:t>AECOM</a:t>
            </a:r>
            <a:endParaRPr lang="en-US" sz="4000" dirty="0">
              <a:solidFill>
                <a:srgbClr val="C6B253"/>
              </a:solidFill>
              <a:effectLst>
                <a:outerShdw blurRad="38100" dist="38100" dir="2700000" algn="tl">
                  <a:srgbClr val="000000">
                    <a:alpha val="43137"/>
                  </a:srgbClr>
                </a:outerShdw>
              </a:effectLst>
              <a:latin typeface="+mj-lt"/>
              <a:cs typeface="Arial" pitchFamily="34" charset="0"/>
            </a:endParaRPr>
          </a:p>
        </p:txBody>
      </p:sp>
      <p:sp>
        <p:nvSpPr>
          <p:cNvPr id="469" name="Footer Placeholder 8"/>
          <p:cNvSpPr txBox="1">
            <a:spLocks/>
          </p:cNvSpPr>
          <p:nvPr/>
        </p:nvSpPr>
        <p:spPr>
          <a:xfrm>
            <a:off x="283027" y="6286046"/>
            <a:ext cx="2895600" cy="365125"/>
          </a:xfrm>
          <a:prstGeom prst="rect">
            <a:avLst/>
          </a:prstGeom>
        </p:spPr>
        <p:txBody>
          <a:bodyPr/>
          <a:lstStyle/>
          <a:p>
            <a:pPr lvl="0">
              <a:defRPr/>
            </a:pPr>
            <a:r>
              <a:rPr lang="en-US" sz="1000" dirty="0" smtClean="0">
                <a:solidFill>
                  <a:schemeClr val="tx2">
                    <a:lumMod val="60000"/>
                    <a:lumOff val="40000"/>
                  </a:schemeClr>
                </a:solidFill>
                <a:latin typeface="Arial" pitchFamily="34" charset="0"/>
                <a:cs typeface="Arial" pitchFamily="34" charset="0"/>
              </a:rPr>
              <a:t>Disaster – The Way Forward </a:t>
            </a:r>
          </a:p>
          <a:p>
            <a:pPr lvl="0">
              <a:defRPr/>
            </a:pPr>
            <a:r>
              <a:rPr lang="en-US" sz="1000" dirty="0" smtClean="0">
                <a:solidFill>
                  <a:schemeClr val="tx2">
                    <a:lumMod val="60000"/>
                    <a:lumOff val="40000"/>
                  </a:schemeClr>
                </a:solidFill>
                <a:latin typeface="Arial" pitchFamily="34" charset="0"/>
                <a:cs typeface="Arial" pitchFamily="34" charset="0"/>
              </a:rPr>
              <a:t>Introducing AECOM</a:t>
            </a:r>
            <a:endParaRPr lang="en-US" sz="1000" dirty="0">
              <a:solidFill>
                <a:schemeClr val="tx2">
                  <a:lumMod val="60000"/>
                  <a:lumOff val="40000"/>
                </a:schemeClr>
              </a:solidFill>
              <a:latin typeface="Arial" pitchFamily="34" charset="0"/>
              <a:cs typeface="Arial" pitchFamily="34" charset="0"/>
            </a:endParaRPr>
          </a:p>
        </p:txBody>
      </p:sp>
      <p:pic>
        <p:nvPicPr>
          <p:cNvPr id="473" name="Picture 2" descr="E:\DATA\Desktop\Address, Logo, Template, Office, Title\AECOM_Logo_Suite\Logo for PowerPoint Use (png)\AECOM_color_cmyk.png"/>
          <p:cNvPicPr>
            <a:picLocks noChangeAspect="1" noChangeArrowheads="1"/>
          </p:cNvPicPr>
          <p:nvPr/>
        </p:nvPicPr>
        <p:blipFill>
          <a:blip r:embed="rId2" cstate="print"/>
          <a:srcRect/>
          <a:stretch>
            <a:fillRect/>
          </a:stretch>
        </p:blipFill>
        <p:spPr bwMode="auto">
          <a:xfrm>
            <a:off x="7596336" y="6318215"/>
            <a:ext cx="1386624" cy="495161"/>
          </a:xfrm>
          <a:prstGeom prst="rect">
            <a:avLst/>
          </a:prstGeom>
          <a:noFill/>
        </p:spPr>
      </p:pic>
      <p:sp>
        <p:nvSpPr>
          <p:cNvPr id="474" name="Slide Number Placeholder 23"/>
          <p:cNvSpPr txBox="1">
            <a:spLocks/>
          </p:cNvSpPr>
          <p:nvPr/>
        </p:nvSpPr>
        <p:spPr>
          <a:xfrm>
            <a:off x="4184904" y="6474587"/>
            <a:ext cx="762000" cy="227965"/>
          </a:xfrm>
          <a:prstGeom prst="rect">
            <a:avLst/>
          </a:prstGeom>
        </p:spPr>
        <p:txBody>
          <a:bodyPr vert="horz" lIns="0" r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chemeClr val="tx1">
                    <a:shade val="50000"/>
                  </a:schemeClr>
                </a:solidFill>
                <a:effectLst/>
                <a:uLnTx/>
                <a:uFillTx/>
                <a:latin typeface="Arial" pitchFamily="34" charset="0"/>
                <a:ea typeface="+mn-ea"/>
                <a:cs typeface="Arial" pitchFamily="34" charset="0"/>
              </a:rPr>
              <a:t>Page </a:t>
            </a:r>
            <a:fld id="{292FEF09-04D1-447B-9F98-7000E0D5D333}" type="slidenum">
              <a:rPr kumimoji="0" lang="en-US" sz="1000" b="0" i="0" u="none" strike="noStrike" kern="1200" cap="none" spc="0" normalizeH="0" baseline="0" noProof="0" smtClean="0">
                <a:ln>
                  <a:noFill/>
                </a:ln>
                <a:solidFill>
                  <a:schemeClr val="tx1">
                    <a:shade val="50000"/>
                  </a:scheme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chemeClr val="tx1">
                  <a:shade val="50000"/>
                </a:schemeClr>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5846227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North Channel Utility Crossing</a:t>
            </a:r>
            <a:endParaRPr lang="en-US" dirty="0"/>
          </a:p>
        </p:txBody>
      </p:sp>
      <p:sp>
        <p:nvSpPr>
          <p:cNvPr id="3" name="Slide Number Placeholder 2"/>
          <p:cNvSpPr>
            <a:spLocks noGrp="1"/>
          </p:cNvSpPr>
          <p:nvPr>
            <p:ph type="sldNum" sz="quarter" idx="12"/>
          </p:nvPr>
        </p:nvSpPr>
        <p:spPr/>
        <p:txBody>
          <a:bodyPr/>
          <a:lstStyle/>
          <a:p>
            <a:fld id="{292FEF09-04D1-447B-9F98-7000E0D5D333}" type="slidenum">
              <a:rPr lang="en-US" smtClean="0"/>
              <a:pPr/>
              <a:t>30</a:t>
            </a:fld>
            <a:endParaRPr lang="en-US" dirty="0"/>
          </a:p>
        </p:txBody>
      </p:sp>
      <p:pic>
        <p:nvPicPr>
          <p:cNvPr id="6146" name="Picture 2" descr="C:\Users\squirer\Documents\Jeddah\1 - WER 13\IFC Packages\NC Info\Pictures\IMG_3794.JPG"/>
          <p:cNvPicPr>
            <a:picLocks noChangeAspect="1" noChangeArrowheads="1"/>
          </p:cNvPicPr>
          <p:nvPr/>
        </p:nvPicPr>
        <p:blipFill>
          <a:blip r:embed="rId3" cstate="print"/>
          <a:srcRect/>
          <a:stretch>
            <a:fillRect/>
          </a:stretch>
        </p:blipFill>
        <p:spPr bwMode="auto">
          <a:xfrm>
            <a:off x="9384304" y="1611315"/>
            <a:ext cx="6420085" cy="4814886"/>
          </a:xfrm>
          <a:prstGeom prst="rect">
            <a:avLst/>
          </a:prstGeom>
          <a:noFill/>
        </p:spPr>
      </p:pic>
      <p:pic>
        <p:nvPicPr>
          <p:cNvPr id="6147" name="Picture 3" descr="C:\Users\squirer\Documents\Jeddah\1 - WER 13\IFC Packages\NC Info\Pictures\IMG_3790.JPG"/>
          <p:cNvPicPr>
            <a:picLocks noChangeAspect="1" noChangeArrowheads="1"/>
          </p:cNvPicPr>
          <p:nvPr/>
        </p:nvPicPr>
        <p:blipFill rotWithShape="1">
          <a:blip r:embed="rId4" cstate="print"/>
          <a:srcRect t="309" b="29708"/>
          <a:stretch/>
        </p:blipFill>
        <p:spPr bwMode="auto">
          <a:xfrm>
            <a:off x="0" y="1626920"/>
            <a:ext cx="9144000" cy="4799279"/>
          </a:xfrm>
          <a:prstGeom prst="rect">
            <a:avLst/>
          </a:prstGeom>
          <a:noFill/>
        </p:spPr>
      </p:pic>
      <p:sp>
        <p:nvSpPr>
          <p:cNvPr id="8" name="TextBox 7"/>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280818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North Channel</a:t>
            </a:r>
            <a:endParaRPr lang="en-US" dirty="0"/>
          </a:p>
        </p:txBody>
      </p:sp>
      <p:sp>
        <p:nvSpPr>
          <p:cNvPr id="3" name="Slide Number Placeholder 2"/>
          <p:cNvSpPr>
            <a:spLocks noGrp="1"/>
          </p:cNvSpPr>
          <p:nvPr>
            <p:ph type="sldNum" sz="quarter" idx="12"/>
          </p:nvPr>
        </p:nvSpPr>
        <p:spPr/>
        <p:txBody>
          <a:bodyPr/>
          <a:lstStyle/>
          <a:p>
            <a:fld id="{292FEF09-04D1-447B-9F98-7000E0D5D333}" type="slidenum">
              <a:rPr lang="en-US" smtClean="0"/>
              <a:pPr/>
              <a:t>31</a:t>
            </a:fld>
            <a:endParaRPr lang="en-US" dirty="0"/>
          </a:p>
        </p:txBody>
      </p:sp>
      <p:pic>
        <p:nvPicPr>
          <p:cNvPr id="6" name="Picture 5" descr="IMG_3825.JPG"/>
          <p:cNvPicPr>
            <a:picLocks noChangeAspect="1"/>
          </p:cNvPicPr>
          <p:nvPr/>
        </p:nvPicPr>
        <p:blipFill rotWithShape="1">
          <a:blip r:embed="rId3" cstate="print"/>
          <a:srcRect t="21660" b="7978"/>
          <a:stretch/>
        </p:blipFill>
        <p:spPr>
          <a:xfrm>
            <a:off x="0" y="1600759"/>
            <a:ext cx="9144000" cy="4825442"/>
          </a:xfrm>
          <a:prstGeom prst="rect">
            <a:avLst/>
          </a:prstGeom>
        </p:spPr>
      </p:pic>
      <p:sp>
        <p:nvSpPr>
          <p:cNvPr id="7" name="TextBox 6"/>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34941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835.JPG"/>
          <p:cNvPicPr>
            <a:picLocks noChangeAspect="1"/>
          </p:cNvPicPr>
          <p:nvPr/>
        </p:nvPicPr>
        <p:blipFill rotWithShape="1">
          <a:blip r:embed="rId3" cstate="print"/>
          <a:srcRect t="24149" b="5904"/>
          <a:stretch/>
        </p:blipFill>
        <p:spPr>
          <a:xfrm>
            <a:off x="0" y="1611313"/>
            <a:ext cx="9144000" cy="4796982"/>
          </a:xfrm>
          <a:prstGeom prst="rect">
            <a:avLst/>
          </a:prstGeom>
        </p:spPr>
      </p:pic>
      <p:sp>
        <p:nvSpPr>
          <p:cNvPr id="5" name="Title 4"/>
          <p:cNvSpPr>
            <a:spLocks noGrp="1"/>
          </p:cNvSpPr>
          <p:nvPr>
            <p:ph type="title"/>
          </p:nvPr>
        </p:nvSpPr>
        <p:spPr/>
        <p:txBody>
          <a:bodyPr/>
          <a:lstStyle/>
          <a:p>
            <a:r>
              <a:rPr lang="en-US" dirty="0" smtClean="0"/>
              <a:t>North Channel</a:t>
            </a:r>
            <a:endParaRPr lang="en-US" dirty="0"/>
          </a:p>
        </p:txBody>
      </p:sp>
      <p:sp>
        <p:nvSpPr>
          <p:cNvPr id="3" name="Slide Number Placeholder 2"/>
          <p:cNvSpPr>
            <a:spLocks noGrp="1"/>
          </p:cNvSpPr>
          <p:nvPr>
            <p:ph type="sldNum" sz="quarter" idx="12"/>
          </p:nvPr>
        </p:nvSpPr>
        <p:spPr/>
        <p:txBody>
          <a:bodyPr/>
          <a:lstStyle/>
          <a:p>
            <a:fld id="{292FEF09-04D1-447B-9F98-7000E0D5D333}" type="slidenum">
              <a:rPr lang="en-US" smtClean="0"/>
              <a:pPr/>
              <a:t>32</a:t>
            </a:fld>
            <a:endParaRPr lang="en-US" dirty="0"/>
          </a:p>
        </p:txBody>
      </p:sp>
      <p:sp>
        <p:nvSpPr>
          <p:cNvPr id="7" name="TextBox 6"/>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421381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Ghaia Dam</a:t>
            </a:r>
            <a:endParaRPr lang="en-US" dirty="0"/>
          </a:p>
        </p:txBody>
      </p:sp>
      <p:pic>
        <p:nvPicPr>
          <p:cNvPr id="5" name="Picture 2" descr="C:\Users\squirer\Documents\Jeddah\1 - WER 13\IFC Packages\Dams\Picts\GHA-2\2013-1-25\IMG_1435.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t="21906" b="7885"/>
          <a:stretch/>
        </p:blipFill>
        <p:spPr bwMode="auto">
          <a:xfrm>
            <a:off x="0" y="1611313"/>
            <a:ext cx="9144000" cy="4814887"/>
          </a:xfrm>
          <a:prstGeom prst="rect">
            <a:avLst/>
          </a:prstGeom>
          <a:noFill/>
          <a:ln>
            <a:noFill/>
          </a:ln>
        </p:spPr>
      </p:pic>
      <p:sp>
        <p:nvSpPr>
          <p:cNvPr id="8" name="TextBox 7"/>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212779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 Hablain Dam</a:t>
            </a:r>
            <a:endParaRPr lang="en-US" dirty="0"/>
          </a:p>
        </p:txBody>
      </p:sp>
      <p:pic>
        <p:nvPicPr>
          <p:cNvPr id="2052" name="Picture 4" descr="C:\Users\squirer\Documents\Jeddah\1 - WER 13\IFC Packages\Dams\Picts\UHA\2013-1-25\IMG_1325.JPG"/>
          <p:cNvPicPr>
            <a:picLocks noGrp="1" noChangeAspect="1" noChangeArrowheads="1"/>
          </p:cNvPicPr>
          <p:nvPr>
            <p:ph idx="1"/>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Lst>
          </a:blip>
          <a:srcRect t="30579"/>
          <a:stretch/>
        </p:blipFill>
        <p:spPr bwMode="auto">
          <a:xfrm>
            <a:off x="1" y="1611312"/>
            <a:ext cx="9144000" cy="4814887"/>
          </a:xfrm>
          <a:prstGeom prst="rect">
            <a:avLst/>
          </a:prstGeom>
          <a:noFill/>
        </p:spPr>
      </p:pic>
      <p:sp>
        <p:nvSpPr>
          <p:cNvPr id="4" name="TextBox 3"/>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120006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 Outlet Channels</a:t>
            </a:r>
            <a:endParaRPr lang="en-US" dirty="0"/>
          </a:p>
        </p:txBody>
      </p:sp>
      <p:pic>
        <p:nvPicPr>
          <p:cNvPr id="5126" name="Picture 6" descr="C:\Users\squirer\Documents\Jeddah\1 - WER 13\IFC Packages\Dams\Picts\GHA-2\2013-1-25\IMG_1407.JPG"/>
          <p:cNvPicPr>
            <a:picLocks noGrp="1" noChangeAspect="1" noChangeArrowheads="1"/>
          </p:cNvPicPr>
          <p:nvPr>
            <p:ph idx="1"/>
          </p:nvPr>
        </p:nvPicPr>
        <p:blipFill rotWithShape="1">
          <a:blip r:embed="rId3" cstate="screen"/>
          <a:srcRect l="2318" r="27294"/>
          <a:stretch/>
        </p:blipFill>
        <p:spPr bwMode="auto">
          <a:xfrm>
            <a:off x="0" y="1611313"/>
            <a:ext cx="4518837" cy="4814887"/>
          </a:xfrm>
          <a:prstGeom prst="rect">
            <a:avLst/>
          </a:prstGeom>
          <a:noFill/>
        </p:spPr>
      </p:pic>
      <p:pic>
        <p:nvPicPr>
          <p:cNvPr id="13" name="Picture 4" descr="C:\Users\squirer\Documents\Jeddah\1 - WER 13\IFC Packages\Dams\Picts\UHA\2013-1-25\IMG_1334.JPG"/>
          <p:cNvPicPr>
            <a:picLocks noChangeAspect="1" noChangeArrowheads="1"/>
          </p:cNvPicPr>
          <p:nvPr/>
        </p:nvPicPr>
        <p:blipFill>
          <a:blip r:embed="rId4" cstate="screen"/>
          <a:srcRect/>
          <a:stretch>
            <a:fillRect/>
          </a:stretch>
        </p:blipFill>
        <p:spPr bwMode="auto">
          <a:xfrm>
            <a:off x="9851065" y="1846263"/>
            <a:ext cx="3697817" cy="2773363"/>
          </a:xfrm>
          <a:prstGeom prst="rect">
            <a:avLst/>
          </a:prstGeom>
          <a:noFill/>
        </p:spPr>
      </p:pic>
      <p:pic>
        <p:nvPicPr>
          <p:cNvPr id="14" name="Picture 5" descr="C:\Users\squirer\Documents\Jeddah\1 - WER 13\IFC Packages\Dams\Picts\DAG\2013-1-25\IMG_1215.JPG"/>
          <p:cNvPicPr>
            <a:picLocks noChangeAspect="1" noChangeArrowheads="1"/>
          </p:cNvPicPr>
          <p:nvPr/>
        </p:nvPicPr>
        <p:blipFill rotWithShape="1">
          <a:blip r:embed="rId5" cstate="screen"/>
          <a:srcRect r="33928"/>
          <a:stretch/>
        </p:blipFill>
        <p:spPr bwMode="auto">
          <a:xfrm>
            <a:off x="4595991" y="1611313"/>
            <a:ext cx="4548009" cy="4814887"/>
          </a:xfrm>
          <a:prstGeom prst="rect">
            <a:avLst/>
          </a:prstGeom>
          <a:noFill/>
        </p:spPr>
      </p:pic>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274164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Airport Outfall</a:t>
            </a:r>
            <a:endParaRPr lang="en-US" dirty="0"/>
          </a:p>
        </p:txBody>
      </p:sp>
      <p:pic>
        <p:nvPicPr>
          <p:cNvPr id="3074" name="Picture 2" descr="C:\Users\squirer\Documents\Jeddah\1 - WER 13\IFC Packages\AO Info\Picts\2012-12-6 AO\IMG_1146.JPG"/>
          <p:cNvPicPr>
            <a:picLocks noGrp="1" noChangeAspect="1" noChangeArrowheads="1"/>
          </p:cNvPicPr>
          <p:nvPr>
            <p:ph idx="1"/>
          </p:nvPr>
        </p:nvPicPr>
        <p:blipFill rotWithShape="1">
          <a:blip r:embed="rId3" cstate="screen"/>
          <a:srcRect l="7287" r="19646"/>
          <a:stretch/>
        </p:blipFill>
        <p:spPr bwMode="auto">
          <a:xfrm>
            <a:off x="1" y="1602687"/>
            <a:ext cx="4646428" cy="4769312"/>
          </a:xfrm>
          <a:prstGeom prst="rect">
            <a:avLst/>
          </a:prstGeom>
          <a:noFill/>
        </p:spPr>
      </p:pic>
      <p:pic>
        <p:nvPicPr>
          <p:cNvPr id="5" name="Picture 4" descr="C:\Users\squirer\Documents\Jeddah\1 - WER 13\IFC Packages\AO Info\Picts\IMG_3851.JPG"/>
          <p:cNvPicPr>
            <a:picLocks noChangeAspect="1" noChangeArrowheads="1"/>
          </p:cNvPicPr>
          <p:nvPr/>
        </p:nvPicPr>
        <p:blipFill rotWithShape="1">
          <a:blip r:embed="rId4" cstate="screen"/>
          <a:srcRect b="9466"/>
          <a:stretch/>
        </p:blipFill>
        <p:spPr bwMode="auto">
          <a:xfrm rot="16200000">
            <a:off x="3687139" y="1409865"/>
            <a:ext cx="6507124" cy="4418383"/>
          </a:xfrm>
          <a:prstGeom prst="rect">
            <a:avLst/>
          </a:prstGeom>
          <a:noFill/>
        </p:spPr>
      </p:pic>
      <p:pic>
        <p:nvPicPr>
          <p:cNvPr id="6" name="Picture 5" descr="C:\Users\squirer\Documents\Jeddah\1 - WER 13\IFC Packages\AO Info\Picts\IMG_3877.JPG"/>
          <p:cNvPicPr>
            <a:picLocks noChangeAspect="1" noChangeArrowheads="1"/>
          </p:cNvPicPr>
          <p:nvPr/>
        </p:nvPicPr>
        <p:blipFill>
          <a:blip r:embed="rId5" cstate="screen"/>
          <a:srcRect/>
          <a:stretch>
            <a:fillRect/>
          </a:stretch>
        </p:blipFill>
        <p:spPr bwMode="auto">
          <a:xfrm>
            <a:off x="9423991" y="3206353"/>
            <a:ext cx="3245908" cy="2434431"/>
          </a:xfrm>
          <a:prstGeom prst="rect">
            <a:avLst/>
          </a:prstGeom>
          <a:noFill/>
        </p:spPr>
      </p:pic>
      <p:sp>
        <p:nvSpPr>
          <p:cNvPr id="7" name="TextBox 6"/>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212658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 Channel</a:t>
            </a:r>
            <a:endParaRPr lang="en-US" dirty="0"/>
          </a:p>
        </p:txBody>
      </p:sp>
      <p:pic>
        <p:nvPicPr>
          <p:cNvPr id="4098" name="Picture 2" descr="C:\Users\squirer\Documents\Jeddah\1 - WER 13\IFC Packages\EC Info\Picts\13-11-2012 GHA area and below\IMG_0669.JPG"/>
          <p:cNvPicPr>
            <a:picLocks noGrp="1" noChangeAspect="1" noChangeArrowheads="1"/>
          </p:cNvPicPr>
          <p:nvPr>
            <p:ph idx="1"/>
          </p:nvPr>
        </p:nvPicPr>
        <p:blipFill rotWithShape="1">
          <a:blip r:embed="rId3" cstate="screen"/>
          <a:srcRect r="29611"/>
          <a:stretch/>
        </p:blipFill>
        <p:spPr bwMode="auto">
          <a:xfrm>
            <a:off x="0" y="1560456"/>
            <a:ext cx="4518838" cy="4814887"/>
          </a:xfrm>
          <a:prstGeom prst="rect">
            <a:avLst/>
          </a:prstGeom>
          <a:noFill/>
        </p:spPr>
      </p:pic>
      <p:pic>
        <p:nvPicPr>
          <p:cNvPr id="6" name="Picture 3" descr="C:\Users\squirer\Documents\Jeddah\1 - WER 13\IFC Packages\EC Info\Picts\2013-1-25\IMG_1385.JPG"/>
          <p:cNvPicPr>
            <a:picLocks noChangeAspect="1" noChangeArrowheads="1"/>
          </p:cNvPicPr>
          <p:nvPr/>
        </p:nvPicPr>
        <p:blipFill rotWithShape="1">
          <a:blip r:embed="rId4" cstate="screen"/>
          <a:srcRect l="1815" r="27840"/>
          <a:stretch/>
        </p:blipFill>
        <p:spPr bwMode="auto">
          <a:xfrm>
            <a:off x="4619028" y="1550931"/>
            <a:ext cx="4524971" cy="4824412"/>
          </a:xfrm>
          <a:prstGeom prst="rect">
            <a:avLst/>
          </a:prstGeom>
          <a:noFill/>
        </p:spPr>
      </p:pic>
      <p:sp>
        <p:nvSpPr>
          <p:cNvPr id="7" name="TextBox 6"/>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110730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 </a:t>
            </a:r>
            <a:r>
              <a:rPr lang="en-US" dirty="0" smtClean="0"/>
              <a:t>Channel Bridge</a:t>
            </a:r>
            <a:endParaRPr lang="en-US" dirty="0"/>
          </a:p>
        </p:txBody>
      </p:sp>
      <p:sp>
        <p:nvSpPr>
          <p:cNvPr id="4" name="Slide Number Placeholder 3"/>
          <p:cNvSpPr>
            <a:spLocks noGrp="1"/>
          </p:cNvSpPr>
          <p:nvPr>
            <p:ph type="sldNum" sz="quarter" idx="4294967295"/>
          </p:nvPr>
        </p:nvSpPr>
        <p:spPr>
          <a:xfrm>
            <a:off x="7819010" y="6590188"/>
            <a:ext cx="892772" cy="155576"/>
          </a:xfrm>
          <a:prstGeom prst="rect">
            <a:avLst/>
          </a:prstGeom>
        </p:spPr>
        <p:txBody>
          <a:bodyPr/>
          <a:lstStyle/>
          <a:p>
            <a:fld id="{B638E966-0551-4A41-BF2E-D2A25F439E4E}" type="slidenum">
              <a:rPr lang="en-US" smtClean="0"/>
              <a:pPr/>
              <a:t>38</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1110"/>
            <a:ext cx="9144000" cy="427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133216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quirer\Documents\Jeddah\1 - WER 13\IFC Packages\SC Info\Picts\2013-2-5 site visit\IMG_1596.JPG"/>
          <p:cNvPicPr>
            <a:picLocks noGrp="1" noChangeAspect="1" noChangeArrowheads="1"/>
          </p:cNvPicPr>
          <p:nvPr>
            <p:ph idx="1"/>
          </p:nvPr>
        </p:nvPicPr>
        <p:blipFill rotWithShape="1">
          <a:blip r:embed="rId3" cstate="screen"/>
          <a:srcRect l="21054" r="8391"/>
          <a:stretch/>
        </p:blipFill>
        <p:spPr bwMode="auto">
          <a:xfrm>
            <a:off x="4614530" y="1559557"/>
            <a:ext cx="4529470" cy="4814887"/>
          </a:xfrm>
          <a:prstGeom prst="rect">
            <a:avLst/>
          </a:prstGeom>
          <a:noFill/>
        </p:spPr>
      </p:pic>
      <p:sp>
        <p:nvSpPr>
          <p:cNvPr id="2" name="Title 1"/>
          <p:cNvSpPr>
            <a:spLocks noGrp="1"/>
          </p:cNvSpPr>
          <p:nvPr>
            <p:ph type="title"/>
          </p:nvPr>
        </p:nvSpPr>
        <p:spPr/>
        <p:txBody>
          <a:bodyPr/>
          <a:lstStyle/>
          <a:p>
            <a:r>
              <a:rPr lang="en-US" dirty="0" smtClean="0"/>
              <a:t>South Channel</a:t>
            </a:r>
            <a:endParaRPr lang="en-US" dirty="0"/>
          </a:p>
        </p:txBody>
      </p:sp>
      <p:pic>
        <p:nvPicPr>
          <p:cNvPr id="5" name="Picture 2" descr="C:\Users\squirer\Documents\Jeddah\1 - WER 13\IFC Packages\SC Info\Picts\Nov 15 2012\IMG_0820.JPG"/>
          <p:cNvPicPr>
            <a:picLocks noChangeAspect="1" noChangeArrowheads="1"/>
          </p:cNvPicPr>
          <p:nvPr/>
        </p:nvPicPr>
        <p:blipFill rotWithShape="1">
          <a:blip r:embed="rId4" cstate="screen"/>
          <a:srcRect r="29654"/>
          <a:stretch/>
        </p:blipFill>
        <p:spPr bwMode="auto">
          <a:xfrm>
            <a:off x="2728" y="1559557"/>
            <a:ext cx="4516110" cy="4814887"/>
          </a:xfrm>
          <a:prstGeom prst="rect">
            <a:avLst/>
          </a:prstGeom>
          <a:noFill/>
        </p:spPr>
      </p:pic>
      <p:pic>
        <p:nvPicPr>
          <p:cNvPr id="6" name="Picture 3" descr="C:\Users\squirer\Documents\Jeddah\1 - WER 13\IFC Packages\SC Info\Picts\Nov 15 2012\IMG_0788.JPG"/>
          <p:cNvPicPr>
            <a:picLocks noChangeAspect="1" noChangeArrowheads="1"/>
          </p:cNvPicPr>
          <p:nvPr/>
        </p:nvPicPr>
        <p:blipFill>
          <a:blip r:embed="rId5" cstate="screen"/>
          <a:srcRect/>
          <a:stretch>
            <a:fillRect/>
          </a:stretch>
        </p:blipFill>
        <p:spPr bwMode="auto">
          <a:xfrm>
            <a:off x="-4159916" y="1778666"/>
            <a:ext cx="3904735" cy="1828800"/>
          </a:xfrm>
          <a:prstGeom prst="rect">
            <a:avLst/>
          </a:prstGeom>
          <a:noFill/>
        </p:spPr>
      </p:pic>
      <p:sp>
        <p:nvSpPr>
          <p:cNvPr id="7" name="TextBox 6"/>
          <p:cNvSpPr txBox="1"/>
          <p:nvPr/>
        </p:nvSpPr>
        <p:spPr>
          <a:xfrm>
            <a:off x="47298" y="46803"/>
            <a:ext cx="2758966" cy="283786"/>
          </a:xfrm>
          <a:prstGeom prst="rect">
            <a:avLst/>
          </a:prstGeom>
          <a:noFill/>
        </p:spPr>
        <p:txBody>
          <a:bodyPr wrap="none" lIns="0" tIns="0" rIns="0" bIns="0" rtlCol="0">
            <a:noAutofit/>
          </a:bodyPr>
          <a:lstStyle/>
          <a:p>
            <a:pPr algn="l"/>
            <a:r>
              <a:rPr lang="en-US" sz="1600" b="1" i="1" dirty="0" smtClean="0">
                <a:solidFill>
                  <a:schemeClr val="accent6">
                    <a:lumMod val="50000"/>
                    <a:lumOff val="50000"/>
                  </a:schemeClr>
                </a:solidFill>
                <a:latin typeface="Arial" pitchFamily="34" charset="0"/>
                <a:cs typeface="Arial" pitchFamily="34" charset="0"/>
              </a:rPr>
              <a:t>The results</a:t>
            </a:r>
          </a:p>
        </p:txBody>
      </p:sp>
    </p:spTree>
    <p:extLst>
      <p:ext uri="{BB962C8B-B14F-4D97-AF65-F5344CB8AC3E}">
        <p14:creationId xmlns:p14="http://schemas.microsoft.com/office/powerpoint/2010/main" val="197673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72144" y="951678"/>
            <a:ext cx="8610600" cy="5033945"/>
            <a:chOff x="231775" y="825058"/>
            <a:chExt cx="8697943" cy="5145328"/>
          </a:xfrm>
        </p:grpSpPr>
        <p:pic>
          <p:nvPicPr>
            <p:cNvPr id="1031" name="Picture 5"/>
            <p:cNvPicPr>
              <a:picLocks noChangeAspect="1" noChangeArrowheads="1"/>
            </p:cNvPicPr>
            <p:nvPr/>
          </p:nvPicPr>
          <p:blipFill>
            <a:blip r:embed="rId4" cstate="email">
              <a:clrChange>
                <a:clrFrom>
                  <a:srgbClr val="FFFFFF"/>
                </a:clrFrom>
                <a:clrTo>
                  <a:srgbClr val="FFFFFF">
                    <a:alpha val="0"/>
                  </a:srgbClr>
                </a:clrTo>
              </a:clrChange>
              <a:grayscl/>
              <a:lum/>
            </a:blip>
            <a:srcRect/>
            <a:stretch>
              <a:fillRect/>
            </a:stretch>
          </p:blipFill>
          <p:spPr bwMode="auto">
            <a:xfrm>
              <a:off x="357158" y="825058"/>
              <a:ext cx="8572560" cy="3641851"/>
            </a:xfrm>
            <a:prstGeom prst="rect">
              <a:avLst/>
            </a:prstGeom>
            <a:noFill/>
            <a:ln w="9525">
              <a:noFill/>
              <a:miter lim="800000"/>
              <a:headEnd/>
              <a:tailEnd/>
            </a:ln>
          </p:spPr>
        </p:pic>
        <p:sp>
          <p:nvSpPr>
            <p:cNvPr id="1032" name="Rectangle 7"/>
            <p:cNvSpPr>
              <a:spLocks noChangeArrowheads="1"/>
            </p:cNvSpPr>
            <p:nvPr/>
          </p:nvSpPr>
          <p:spPr bwMode="auto">
            <a:xfrm>
              <a:off x="231775" y="3970704"/>
              <a:ext cx="2062163" cy="385763"/>
            </a:xfrm>
            <a:prstGeom prst="rect">
              <a:avLst/>
            </a:prstGeom>
            <a:solidFill>
              <a:srgbClr val="00A5CD">
                <a:alpha val="80000"/>
              </a:srgbClr>
            </a:solidFill>
            <a:ln w="12700">
              <a:noFill/>
              <a:miter lim="800000"/>
              <a:headEnd type="none" w="sm" len="sm"/>
              <a:tailEnd type="none" w="sm" len="sm"/>
            </a:ln>
          </p:spPr>
          <p:txBody>
            <a:bodyPr anchor="ctr"/>
            <a:lstStyle/>
            <a:p>
              <a:pPr marL="222250" indent="-222250" algn="ctr" eaLnBrk="0" hangingPunct="0">
                <a:buClr>
                  <a:srgbClr val="FFF903"/>
                </a:buClr>
                <a:buFont typeface="Arial Unicode MS" pitchFamily="34" charset="-128"/>
                <a:buNone/>
              </a:pPr>
              <a:r>
                <a:rPr lang="en-US" altLang="zh-TW" sz="1600" b="1" dirty="0">
                  <a:solidFill>
                    <a:schemeClr val="bg1"/>
                  </a:solidFill>
                  <a:latin typeface="Arial" pitchFamily="34" charset="0"/>
                  <a:ea typeface="新細明體" charset="-120"/>
                  <a:cs typeface="Arial" pitchFamily="34" charset="0"/>
                </a:rPr>
                <a:t>Americas</a:t>
              </a:r>
            </a:p>
          </p:txBody>
        </p:sp>
        <p:sp>
          <p:nvSpPr>
            <p:cNvPr id="1033" name="Rectangle 8"/>
            <p:cNvSpPr>
              <a:spLocks noChangeArrowheads="1"/>
            </p:cNvSpPr>
            <p:nvPr/>
          </p:nvSpPr>
          <p:spPr bwMode="auto">
            <a:xfrm>
              <a:off x="2395538" y="3970704"/>
              <a:ext cx="2052637" cy="385763"/>
            </a:xfrm>
            <a:prstGeom prst="rect">
              <a:avLst/>
            </a:prstGeom>
            <a:solidFill>
              <a:srgbClr val="9C0880">
                <a:alpha val="80000"/>
              </a:srgbClr>
            </a:solidFill>
            <a:ln w="12700">
              <a:noFill/>
              <a:miter lim="800000"/>
              <a:headEnd/>
              <a:tailEnd/>
            </a:ln>
          </p:spPr>
          <p:txBody>
            <a:bodyPr anchor="ctr"/>
            <a:lstStyle/>
            <a:p>
              <a:pPr marL="222250" indent="-222250" algn="ctr" eaLnBrk="0" hangingPunct="0">
                <a:spcBef>
                  <a:spcPct val="35000"/>
                </a:spcBef>
                <a:spcAft>
                  <a:spcPct val="10000"/>
                </a:spcAft>
                <a:buClr>
                  <a:srgbClr val="FFF903"/>
                </a:buClr>
                <a:buFont typeface="Arial Unicode MS" pitchFamily="34" charset="-128"/>
                <a:buNone/>
              </a:pPr>
              <a:r>
                <a:rPr lang="en-US" altLang="zh-TW" sz="1600" b="1" dirty="0" smtClean="0">
                  <a:solidFill>
                    <a:schemeClr val="bg1"/>
                  </a:solidFill>
                  <a:latin typeface="Arial" pitchFamily="34" charset="0"/>
                  <a:ea typeface="新細明體" charset="-120"/>
                  <a:cs typeface="Arial" pitchFamily="34" charset="0"/>
                </a:rPr>
                <a:t>UK / Europe</a:t>
              </a:r>
              <a:endParaRPr lang="en-US" altLang="zh-TW" sz="1600" b="1" baseline="100000" dirty="0">
                <a:solidFill>
                  <a:schemeClr val="bg1"/>
                </a:solidFill>
                <a:latin typeface="Arial" pitchFamily="34" charset="0"/>
                <a:ea typeface="新細明體" charset="-120"/>
                <a:cs typeface="Arial" pitchFamily="34" charset="0"/>
              </a:endParaRPr>
            </a:p>
          </p:txBody>
        </p:sp>
        <p:sp>
          <p:nvSpPr>
            <p:cNvPr id="1034" name="Rectangle 9"/>
            <p:cNvSpPr>
              <a:spLocks noChangeArrowheads="1"/>
            </p:cNvSpPr>
            <p:nvPr/>
          </p:nvSpPr>
          <p:spPr bwMode="auto">
            <a:xfrm>
              <a:off x="4549775" y="3970704"/>
              <a:ext cx="2052638" cy="385763"/>
            </a:xfrm>
            <a:prstGeom prst="rect">
              <a:avLst/>
            </a:prstGeom>
            <a:solidFill>
              <a:srgbClr val="FC9F1A">
                <a:alpha val="80000"/>
              </a:srgbClr>
            </a:solidFill>
            <a:ln w="12700">
              <a:noFill/>
              <a:miter lim="800000"/>
              <a:headEnd/>
              <a:tailEnd/>
            </a:ln>
          </p:spPr>
          <p:txBody>
            <a:bodyPr lIns="0" rIns="0" anchor="ctr"/>
            <a:lstStyle/>
            <a:p>
              <a:pPr marL="222250" indent="-222250" algn="ctr" eaLnBrk="0" hangingPunct="0">
                <a:spcBef>
                  <a:spcPct val="35000"/>
                </a:spcBef>
                <a:spcAft>
                  <a:spcPct val="10000"/>
                </a:spcAft>
                <a:buClr>
                  <a:srgbClr val="FFF903"/>
                </a:buClr>
                <a:buFont typeface="Arial Unicode MS" pitchFamily="34" charset="-128"/>
                <a:buNone/>
              </a:pPr>
              <a:r>
                <a:rPr lang="en-US" altLang="zh-TW" sz="1600" b="1" dirty="0" smtClean="0">
                  <a:solidFill>
                    <a:schemeClr val="bg1"/>
                  </a:solidFill>
                  <a:latin typeface="Arial" pitchFamily="34" charset="0"/>
                  <a:ea typeface="新細明體" charset="-120"/>
                  <a:cs typeface="Arial" pitchFamily="34" charset="0"/>
                </a:rPr>
                <a:t>Asia Pacific</a:t>
              </a:r>
              <a:endParaRPr lang="en-US" altLang="zh-TW" sz="1600" b="1" dirty="0">
                <a:solidFill>
                  <a:schemeClr val="bg1"/>
                </a:solidFill>
                <a:latin typeface="Arial" pitchFamily="34" charset="0"/>
                <a:ea typeface="新細明體" charset="-120"/>
                <a:cs typeface="Arial" pitchFamily="34" charset="0"/>
              </a:endParaRPr>
            </a:p>
          </p:txBody>
        </p:sp>
        <p:sp>
          <p:nvSpPr>
            <p:cNvPr id="1035" name="Rectangle 10"/>
            <p:cNvSpPr>
              <a:spLocks noChangeArrowheads="1"/>
            </p:cNvSpPr>
            <p:nvPr/>
          </p:nvSpPr>
          <p:spPr bwMode="auto">
            <a:xfrm>
              <a:off x="6705600" y="3970704"/>
              <a:ext cx="2209800" cy="385763"/>
            </a:xfrm>
            <a:prstGeom prst="rect">
              <a:avLst/>
            </a:prstGeom>
            <a:solidFill>
              <a:srgbClr val="85E61F">
                <a:alpha val="80000"/>
              </a:srgbClr>
            </a:solidFill>
            <a:ln w="12700">
              <a:noFill/>
              <a:miter lim="800000"/>
              <a:headEnd/>
              <a:tailEnd/>
            </a:ln>
          </p:spPr>
          <p:txBody>
            <a:bodyPr lIns="0" rIns="0" anchor="ctr"/>
            <a:lstStyle/>
            <a:p>
              <a:pPr marL="222250" indent="-222250" algn="ctr" eaLnBrk="0" hangingPunct="0">
                <a:spcBef>
                  <a:spcPct val="35000"/>
                </a:spcBef>
                <a:spcAft>
                  <a:spcPct val="10000"/>
                </a:spcAft>
                <a:buClr>
                  <a:srgbClr val="FFF903"/>
                </a:buClr>
                <a:buFont typeface="Arial Unicode MS" pitchFamily="34" charset="-128"/>
                <a:buNone/>
              </a:pPr>
              <a:r>
                <a:rPr lang="en-US" altLang="zh-TW" sz="1600" b="1" dirty="0">
                  <a:solidFill>
                    <a:schemeClr val="bg1"/>
                  </a:solidFill>
                  <a:latin typeface="Arial" pitchFamily="34" charset="0"/>
                  <a:ea typeface="新細明體" charset="-120"/>
                  <a:cs typeface="Arial" pitchFamily="34" charset="0"/>
                </a:rPr>
                <a:t>Middle </a:t>
              </a:r>
              <a:r>
                <a:rPr lang="en-US" altLang="zh-TW" sz="1600" b="1" dirty="0" smtClean="0">
                  <a:solidFill>
                    <a:schemeClr val="bg1"/>
                  </a:solidFill>
                  <a:latin typeface="Arial" pitchFamily="34" charset="0"/>
                  <a:ea typeface="新細明體" charset="-120"/>
                  <a:cs typeface="Arial" pitchFamily="34" charset="0"/>
                </a:rPr>
                <a:t>East / Africa</a:t>
              </a:r>
              <a:endParaRPr lang="en-US" altLang="zh-TW" sz="1600" b="1" baseline="100000" dirty="0">
                <a:solidFill>
                  <a:schemeClr val="bg1"/>
                </a:solidFill>
                <a:latin typeface="Arial" pitchFamily="34" charset="0"/>
                <a:ea typeface="新細明體" charset="-120"/>
                <a:cs typeface="Arial" pitchFamily="34" charset="0"/>
              </a:endParaRPr>
            </a:p>
          </p:txBody>
        </p:sp>
        <p:sp>
          <p:nvSpPr>
            <p:cNvPr id="1040" name="Rectangle 16"/>
            <p:cNvSpPr>
              <a:spLocks noChangeArrowheads="1"/>
            </p:cNvSpPr>
            <p:nvPr/>
          </p:nvSpPr>
          <p:spPr bwMode="auto">
            <a:xfrm>
              <a:off x="4924425" y="960975"/>
              <a:ext cx="447238" cy="215444"/>
            </a:xfrm>
            <a:prstGeom prst="rect">
              <a:avLst/>
            </a:prstGeom>
            <a:noFill/>
            <a:ln w="9525">
              <a:noFill/>
              <a:miter lim="800000"/>
              <a:headEnd/>
              <a:tailEnd/>
            </a:ln>
          </p:spPr>
          <p:txBody>
            <a:bodyPr wrap="none" lIns="0" tIns="0" rIns="0" bIns="0">
              <a:spAutoFit/>
            </a:bodyPr>
            <a:lstStyle/>
            <a:p>
              <a:pPr eaLnBrk="0" hangingPunct="0">
                <a:lnSpc>
                  <a:spcPct val="100000"/>
                </a:lnSpc>
                <a:buClr>
                  <a:srgbClr val="FFF903"/>
                </a:buClr>
                <a:buFont typeface="Arial Unicode MS" pitchFamily="34" charset="-128"/>
                <a:buNone/>
              </a:pPr>
              <a:r>
                <a:rPr lang="en-US" altLang="zh-TW" sz="1400" b="1" dirty="0" smtClean="0">
                  <a:solidFill>
                    <a:srgbClr val="000000"/>
                  </a:solidFill>
                  <a:latin typeface="Arial" pitchFamily="34" charset="0"/>
                  <a:ea typeface="新細明體" charset="-120"/>
                  <a:cs typeface="Arial" pitchFamily="34" charset="0"/>
                </a:rPr>
                <a:t>5,000</a:t>
              </a:r>
              <a:endParaRPr lang="en-US" altLang="zh-TW" sz="1400" b="1" dirty="0">
                <a:solidFill>
                  <a:schemeClr val="tx1"/>
                </a:solidFill>
                <a:latin typeface="Arial" pitchFamily="34" charset="0"/>
                <a:ea typeface="新細明體" charset="-120"/>
                <a:cs typeface="Arial" pitchFamily="34" charset="0"/>
              </a:endParaRPr>
            </a:p>
          </p:txBody>
        </p:sp>
        <p:sp>
          <p:nvSpPr>
            <p:cNvPr id="1041" name="Rectangle 17"/>
            <p:cNvSpPr>
              <a:spLocks noChangeArrowheads="1"/>
            </p:cNvSpPr>
            <p:nvPr/>
          </p:nvSpPr>
          <p:spPr bwMode="auto">
            <a:xfrm>
              <a:off x="5430838" y="3067331"/>
              <a:ext cx="546625" cy="215444"/>
            </a:xfrm>
            <a:prstGeom prst="rect">
              <a:avLst/>
            </a:prstGeom>
            <a:noFill/>
            <a:ln w="9525">
              <a:noFill/>
              <a:miter lim="800000"/>
              <a:headEnd/>
              <a:tailEnd/>
            </a:ln>
          </p:spPr>
          <p:txBody>
            <a:bodyPr wrap="square" lIns="0" tIns="0" rIns="0" bIns="0">
              <a:spAutoFit/>
            </a:bodyPr>
            <a:lstStyle/>
            <a:p>
              <a:pPr eaLnBrk="0" hangingPunct="0">
                <a:lnSpc>
                  <a:spcPct val="100000"/>
                </a:lnSpc>
                <a:buClr>
                  <a:srgbClr val="FFF903"/>
                </a:buClr>
                <a:buFont typeface="Arial Unicode MS" pitchFamily="34" charset="-128"/>
                <a:buNone/>
              </a:pPr>
              <a:r>
                <a:rPr lang="en-US" altLang="zh-TW" sz="1400" b="1" dirty="0" smtClean="0">
                  <a:solidFill>
                    <a:srgbClr val="000000"/>
                  </a:solidFill>
                  <a:latin typeface="Arial" pitchFamily="34" charset="0"/>
                  <a:ea typeface="新細明體" charset="-120"/>
                  <a:cs typeface="Arial" pitchFamily="34" charset="0"/>
                </a:rPr>
                <a:t>6,000</a:t>
              </a:r>
              <a:endParaRPr lang="en-US" altLang="zh-TW" sz="1400" b="1" dirty="0">
                <a:solidFill>
                  <a:schemeClr val="tx1"/>
                </a:solidFill>
                <a:latin typeface="Arial" pitchFamily="34" charset="0"/>
                <a:ea typeface="新細明體" charset="-120"/>
                <a:cs typeface="Arial" pitchFamily="34" charset="0"/>
              </a:endParaRPr>
            </a:p>
          </p:txBody>
        </p:sp>
        <p:sp>
          <p:nvSpPr>
            <p:cNvPr id="1042" name="Rectangle 18"/>
            <p:cNvSpPr>
              <a:spLocks noChangeArrowheads="1"/>
            </p:cNvSpPr>
            <p:nvPr/>
          </p:nvSpPr>
          <p:spPr bwMode="auto">
            <a:xfrm>
              <a:off x="5701880" y="1494959"/>
              <a:ext cx="447238" cy="215444"/>
            </a:xfrm>
            <a:prstGeom prst="rect">
              <a:avLst/>
            </a:prstGeom>
            <a:noFill/>
            <a:ln w="9525">
              <a:noFill/>
              <a:miter lim="800000"/>
              <a:headEnd/>
              <a:tailEnd/>
            </a:ln>
          </p:spPr>
          <p:txBody>
            <a:bodyPr wrap="none" lIns="0" tIns="0" rIns="0" bIns="0">
              <a:spAutoFit/>
            </a:bodyPr>
            <a:lstStyle/>
            <a:p>
              <a:pPr eaLnBrk="0" hangingPunct="0">
                <a:lnSpc>
                  <a:spcPct val="100000"/>
                </a:lnSpc>
                <a:buClr>
                  <a:srgbClr val="FFF903"/>
                </a:buClr>
                <a:buFont typeface="Arial Unicode MS" pitchFamily="34" charset="-128"/>
                <a:buNone/>
              </a:pPr>
              <a:r>
                <a:rPr lang="en-US" altLang="zh-TW" sz="1400" b="1" dirty="0" smtClean="0">
                  <a:solidFill>
                    <a:srgbClr val="000000"/>
                  </a:solidFill>
                  <a:latin typeface="Arial" pitchFamily="34" charset="0"/>
                  <a:ea typeface="新細明體" charset="-120"/>
                  <a:cs typeface="Arial" pitchFamily="34" charset="0"/>
                </a:rPr>
                <a:t>9,000</a:t>
              </a:r>
              <a:endParaRPr lang="en-US" altLang="zh-TW" sz="1400" b="1" dirty="0">
                <a:solidFill>
                  <a:schemeClr val="tx1"/>
                </a:solidFill>
                <a:latin typeface="Arial" pitchFamily="34" charset="0"/>
                <a:ea typeface="新細明體" charset="-120"/>
                <a:cs typeface="Arial" pitchFamily="34" charset="0"/>
              </a:endParaRPr>
            </a:p>
          </p:txBody>
        </p:sp>
        <p:sp>
          <p:nvSpPr>
            <p:cNvPr id="1043" name="Rectangle 19"/>
            <p:cNvSpPr>
              <a:spLocks noChangeArrowheads="1"/>
            </p:cNvSpPr>
            <p:nvPr/>
          </p:nvSpPr>
          <p:spPr bwMode="auto">
            <a:xfrm>
              <a:off x="2826190" y="1844211"/>
              <a:ext cx="546625" cy="215444"/>
            </a:xfrm>
            <a:prstGeom prst="rect">
              <a:avLst/>
            </a:prstGeom>
            <a:noFill/>
            <a:ln w="9525">
              <a:noFill/>
              <a:miter lim="800000"/>
              <a:headEnd/>
              <a:tailEnd/>
            </a:ln>
          </p:spPr>
          <p:txBody>
            <a:bodyPr wrap="none" lIns="0" tIns="0" rIns="0" bIns="0">
              <a:spAutoFit/>
            </a:bodyPr>
            <a:lstStyle/>
            <a:p>
              <a:pPr eaLnBrk="0" hangingPunct="0">
                <a:lnSpc>
                  <a:spcPct val="100000"/>
                </a:lnSpc>
                <a:buClr>
                  <a:srgbClr val="FFF903"/>
                </a:buClr>
                <a:buFont typeface="Arial Unicode MS" pitchFamily="34" charset="-128"/>
                <a:buNone/>
              </a:pPr>
              <a:r>
                <a:rPr lang="en-US" altLang="zh-TW" sz="1400" b="1" dirty="0" smtClean="0">
                  <a:solidFill>
                    <a:srgbClr val="000000"/>
                  </a:solidFill>
                  <a:latin typeface="Arial" pitchFamily="34" charset="0"/>
                  <a:ea typeface="新細明體" charset="-120"/>
                  <a:cs typeface="Arial" pitchFamily="34" charset="0"/>
                </a:rPr>
                <a:t>25,000</a:t>
              </a:r>
              <a:endParaRPr lang="en-US" altLang="zh-TW" sz="1400" b="1" dirty="0">
                <a:solidFill>
                  <a:schemeClr val="tx1"/>
                </a:solidFill>
                <a:latin typeface="Arial" pitchFamily="34" charset="0"/>
                <a:ea typeface="新細明體" charset="-120"/>
                <a:cs typeface="Arial" pitchFamily="34" charset="0"/>
              </a:endParaRPr>
            </a:p>
          </p:txBody>
        </p:sp>
        <p:pic>
          <p:nvPicPr>
            <p:cNvPr id="1045" name="Picture 21" descr="AECOM_blue-green_spectrum"/>
            <p:cNvPicPr>
              <a:picLocks noChangeAspect="1" noChangeArrowheads="1"/>
            </p:cNvPicPr>
            <p:nvPr/>
          </p:nvPicPr>
          <p:blipFill>
            <a:blip r:embed="rId5" cstate="email"/>
            <a:srcRect/>
            <a:stretch>
              <a:fillRect/>
            </a:stretch>
          </p:blipFill>
          <p:spPr bwMode="auto">
            <a:xfrm>
              <a:off x="2316630" y="3502743"/>
              <a:ext cx="4463151" cy="334253"/>
            </a:xfrm>
            <a:prstGeom prst="rect">
              <a:avLst/>
            </a:prstGeom>
            <a:noFill/>
            <a:ln w="9525">
              <a:noFill/>
              <a:miter lim="800000"/>
              <a:headEnd/>
              <a:tailEnd/>
            </a:ln>
          </p:spPr>
        </p:pic>
        <p:sp>
          <p:nvSpPr>
            <p:cNvPr id="1046" name="Text Box 24"/>
            <p:cNvSpPr txBox="1">
              <a:spLocks noChangeArrowheads="1"/>
            </p:cNvSpPr>
            <p:nvPr/>
          </p:nvSpPr>
          <p:spPr bwMode="auto">
            <a:xfrm>
              <a:off x="2190078" y="3518910"/>
              <a:ext cx="4752528" cy="307778"/>
            </a:xfrm>
            <a:prstGeom prst="rect">
              <a:avLst/>
            </a:prstGeom>
            <a:noFill/>
            <a:ln w="19050">
              <a:noFill/>
              <a:miter lim="800000"/>
              <a:headEnd/>
              <a:tailEnd/>
            </a:ln>
          </p:spPr>
          <p:txBody>
            <a:bodyPr wrap="square" anchor="ctr">
              <a:spAutoFit/>
            </a:bodyPr>
            <a:lstStyle/>
            <a:p>
              <a:pPr algn="ctr"/>
              <a:r>
                <a:rPr lang="en-US" altLang="zh-TW" sz="1400" b="1" dirty="0" smtClean="0">
                  <a:solidFill>
                    <a:schemeClr val="bg1"/>
                  </a:solidFill>
                  <a:latin typeface="Arial" pitchFamily="34" charset="0"/>
                  <a:ea typeface="新細明體" charset="-120"/>
                  <a:cs typeface="Arial" pitchFamily="34" charset="0"/>
                </a:rPr>
                <a:t>400+ offices serving approximately 125 countries</a:t>
              </a:r>
              <a:endParaRPr lang="en-US" altLang="zh-TW" sz="1400" b="1" dirty="0">
                <a:solidFill>
                  <a:schemeClr val="bg1"/>
                </a:solidFill>
                <a:latin typeface="Arial" pitchFamily="34" charset="0"/>
                <a:ea typeface="新細明體" charset="-120"/>
                <a:cs typeface="Arial" pitchFamily="34" charset="0"/>
              </a:endParaRPr>
            </a:p>
          </p:txBody>
        </p:sp>
        <p:sp>
          <p:nvSpPr>
            <p:cNvPr id="20" name="文字方塊 19"/>
            <p:cNvSpPr txBox="1"/>
            <p:nvPr/>
          </p:nvSpPr>
          <p:spPr>
            <a:xfrm>
              <a:off x="231775" y="4365994"/>
              <a:ext cx="1125259" cy="849384"/>
            </a:xfrm>
            <a:prstGeom prst="rect">
              <a:avLst/>
            </a:prstGeom>
            <a:noFill/>
          </p:spPr>
          <p:txBody>
            <a:bodyPr wrap="none" rtlCol="0">
              <a:spAutoFit/>
            </a:bodyPr>
            <a:lstStyle/>
            <a:p>
              <a:r>
                <a:rPr lang="es-ES" sz="1200" dirty="0" smtClean="0">
                  <a:latin typeface="Arial" pitchFamily="34" charset="0"/>
                  <a:cs typeface="Arial" pitchFamily="34" charset="0"/>
                </a:rPr>
                <a:t>Canada</a:t>
              </a:r>
            </a:p>
            <a:p>
              <a:r>
                <a:rPr lang="es-ES" sz="1200" dirty="0" smtClean="0">
                  <a:latin typeface="Arial" pitchFamily="34" charset="0"/>
                  <a:cs typeface="Arial" pitchFamily="34" charset="0"/>
                </a:rPr>
                <a:t>Mexico</a:t>
              </a:r>
            </a:p>
            <a:p>
              <a:r>
                <a:rPr lang="es-ES" sz="1200" dirty="0" smtClean="0">
                  <a:latin typeface="Arial" pitchFamily="34" charset="0"/>
                  <a:cs typeface="Arial" pitchFamily="34" charset="0"/>
                </a:rPr>
                <a:t>Latin America</a:t>
              </a:r>
            </a:p>
            <a:p>
              <a:r>
                <a:rPr lang="es-ES" sz="1200" dirty="0" smtClean="0">
                  <a:latin typeface="Arial" pitchFamily="34" charset="0"/>
                  <a:cs typeface="Arial" pitchFamily="34" charset="0"/>
                </a:rPr>
                <a:t>United States</a:t>
              </a:r>
            </a:p>
          </p:txBody>
        </p:sp>
        <p:sp>
          <p:nvSpPr>
            <p:cNvPr id="21" name="文字方塊 20"/>
            <p:cNvSpPr txBox="1"/>
            <p:nvPr/>
          </p:nvSpPr>
          <p:spPr>
            <a:xfrm>
              <a:off x="2395538" y="4365995"/>
              <a:ext cx="1020460" cy="1415640"/>
            </a:xfrm>
            <a:prstGeom prst="rect">
              <a:avLst/>
            </a:prstGeom>
            <a:noFill/>
          </p:spPr>
          <p:txBody>
            <a:bodyPr wrap="none" rtlCol="0">
              <a:spAutoFit/>
            </a:bodyPr>
            <a:lstStyle/>
            <a:p>
              <a:r>
                <a:rPr lang="en-US" sz="1200" dirty="0" smtClean="0">
                  <a:latin typeface="Arial" pitchFamily="34" charset="0"/>
                  <a:cs typeface="Arial" pitchFamily="34" charset="0"/>
                </a:rPr>
                <a:t>CIS</a:t>
              </a:r>
            </a:p>
            <a:p>
              <a:r>
                <a:rPr lang="en-US" sz="1200" dirty="0" smtClean="0">
                  <a:latin typeface="Arial" pitchFamily="34" charset="0"/>
                  <a:cs typeface="Arial" pitchFamily="34" charset="0"/>
                </a:rPr>
                <a:t>France</a:t>
              </a:r>
            </a:p>
            <a:p>
              <a:r>
                <a:rPr lang="en-US" sz="1200" dirty="0" smtClean="0">
                  <a:latin typeface="Arial" pitchFamily="34" charset="0"/>
                  <a:cs typeface="Arial" pitchFamily="34" charset="0"/>
                </a:rPr>
                <a:t>Germany</a:t>
              </a:r>
            </a:p>
            <a:p>
              <a:r>
                <a:rPr lang="en-US" sz="1200" dirty="0" smtClean="0">
                  <a:latin typeface="Arial" pitchFamily="34" charset="0"/>
                  <a:cs typeface="Arial" pitchFamily="34" charset="0"/>
                </a:rPr>
                <a:t>Greece</a:t>
              </a:r>
            </a:p>
            <a:p>
              <a:r>
                <a:rPr lang="en-US" sz="1200" dirty="0" smtClean="0">
                  <a:latin typeface="Arial" pitchFamily="34" charset="0"/>
                  <a:cs typeface="Arial" pitchFamily="34" charset="0"/>
                </a:rPr>
                <a:t>Ireland</a:t>
              </a:r>
            </a:p>
            <a:p>
              <a:r>
                <a:rPr lang="en-US" sz="1200" dirty="0" smtClean="0">
                  <a:latin typeface="Arial" pitchFamily="34" charset="0"/>
                  <a:cs typeface="Arial" pitchFamily="34" charset="0"/>
                </a:rPr>
                <a:t>Italy</a:t>
              </a:r>
            </a:p>
            <a:p>
              <a:r>
                <a:rPr lang="en-US" sz="1200" dirty="0" smtClean="0">
                  <a:latin typeface="Arial" pitchFamily="34" charset="0"/>
                  <a:cs typeface="Arial" pitchFamily="34" charset="0"/>
                </a:rPr>
                <a:t>Netherlands</a:t>
              </a:r>
            </a:p>
          </p:txBody>
        </p:sp>
        <p:sp>
          <p:nvSpPr>
            <p:cNvPr id="24" name="文字方塊 23"/>
            <p:cNvSpPr txBox="1"/>
            <p:nvPr/>
          </p:nvSpPr>
          <p:spPr>
            <a:xfrm>
              <a:off x="4549775" y="4365995"/>
              <a:ext cx="1004268" cy="1415640"/>
            </a:xfrm>
            <a:prstGeom prst="rect">
              <a:avLst/>
            </a:prstGeom>
            <a:noFill/>
          </p:spPr>
          <p:txBody>
            <a:bodyPr wrap="none" rtlCol="0">
              <a:spAutoFit/>
            </a:bodyPr>
            <a:lstStyle/>
            <a:p>
              <a:r>
                <a:rPr lang="en-US" sz="1200" dirty="0" smtClean="0">
                  <a:latin typeface="Arial" pitchFamily="34" charset="0"/>
                  <a:cs typeface="Arial" pitchFamily="34" charset="0"/>
                </a:rPr>
                <a:t>Australia</a:t>
              </a:r>
            </a:p>
            <a:p>
              <a:r>
                <a:rPr lang="en-US" sz="1200" dirty="0" smtClean="0">
                  <a:latin typeface="Arial" pitchFamily="34" charset="0"/>
                  <a:cs typeface="Arial" pitchFamily="34" charset="0"/>
                </a:rPr>
                <a:t>China</a:t>
              </a:r>
            </a:p>
            <a:p>
              <a:r>
                <a:rPr lang="en-US" sz="1200" dirty="0" smtClean="0">
                  <a:latin typeface="Arial" pitchFamily="34" charset="0"/>
                  <a:cs typeface="Arial" pitchFamily="34" charset="0"/>
                </a:rPr>
                <a:t>Hong Kong </a:t>
              </a:r>
            </a:p>
            <a:p>
              <a:r>
                <a:rPr lang="en-US" sz="1200" dirty="0" smtClean="0">
                  <a:latin typeface="Arial" pitchFamily="34" charset="0"/>
                  <a:cs typeface="Arial" pitchFamily="34" charset="0"/>
                </a:rPr>
                <a:t>India</a:t>
              </a:r>
            </a:p>
            <a:p>
              <a:r>
                <a:rPr lang="en-US" sz="1200" dirty="0" smtClean="0">
                  <a:latin typeface="Arial" pitchFamily="34" charset="0"/>
                  <a:cs typeface="Arial" pitchFamily="34" charset="0"/>
                </a:rPr>
                <a:t>Indonesia</a:t>
              </a:r>
            </a:p>
            <a:p>
              <a:r>
                <a:rPr lang="en-US" sz="1200" dirty="0" smtClean="0">
                  <a:latin typeface="Arial" pitchFamily="34" charset="0"/>
                  <a:cs typeface="Arial" pitchFamily="34" charset="0"/>
                </a:rPr>
                <a:t>Japan</a:t>
              </a:r>
            </a:p>
            <a:p>
              <a:r>
                <a:rPr lang="en-US" sz="1200" dirty="0" smtClean="0">
                  <a:latin typeface="Arial" pitchFamily="34" charset="0"/>
                  <a:cs typeface="Arial" pitchFamily="34" charset="0"/>
                </a:rPr>
                <a:t>Korea</a:t>
              </a:r>
            </a:p>
          </p:txBody>
        </p:sp>
        <p:sp>
          <p:nvSpPr>
            <p:cNvPr id="25" name="文字方塊 24"/>
            <p:cNvSpPr txBox="1"/>
            <p:nvPr/>
          </p:nvSpPr>
          <p:spPr>
            <a:xfrm>
              <a:off x="6705600" y="4365995"/>
              <a:ext cx="1004268" cy="1604391"/>
            </a:xfrm>
            <a:prstGeom prst="rect">
              <a:avLst/>
            </a:prstGeom>
            <a:noFill/>
          </p:spPr>
          <p:txBody>
            <a:bodyPr wrap="none" rtlCol="0">
              <a:spAutoFit/>
            </a:bodyPr>
            <a:lstStyle/>
            <a:p>
              <a:r>
                <a:rPr lang="en-US" sz="1200" dirty="0" smtClean="0">
                  <a:latin typeface="Arial" pitchFamily="34" charset="0"/>
                  <a:cs typeface="Arial" pitchFamily="34" charset="0"/>
                </a:rPr>
                <a:t>Afghanistan</a:t>
              </a:r>
            </a:p>
            <a:p>
              <a:r>
                <a:rPr lang="en-US" sz="1200" dirty="0" smtClean="0">
                  <a:latin typeface="Arial" pitchFamily="34" charset="0"/>
                  <a:cs typeface="Arial" pitchFamily="34" charset="0"/>
                </a:rPr>
                <a:t>Algeria</a:t>
              </a:r>
            </a:p>
            <a:p>
              <a:r>
                <a:rPr lang="en-US" sz="1200" dirty="0" smtClean="0">
                  <a:latin typeface="Arial" pitchFamily="34" charset="0"/>
                  <a:cs typeface="Arial" pitchFamily="34" charset="0"/>
                </a:rPr>
                <a:t>Bahrain</a:t>
              </a:r>
            </a:p>
            <a:p>
              <a:r>
                <a:rPr lang="en-US" sz="1200" dirty="0" smtClean="0">
                  <a:latin typeface="Arial" pitchFamily="34" charset="0"/>
                  <a:cs typeface="Arial" pitchFamily="34" charset="0"/>
                </a:rPr>
                <a:t>Egypt</a:t>
              </a:r>
            </a:p>
            <a:p>
              <a:r>
                <a:rPr lang="en-US" sz="1200" dirty="0" smtClean="0">
                  <a:latin typeface="Arial" pitchFamily="34" charset="0"/>
                  <a:cs typeface="Arial" pitchFamily="34" charset="0"/>
                </a:rPr>
                <a:t>Iraq</a:t>
              </a:r>
            </a:p>
            <a:p>
              <a:r>
                <a:rPr lang="en-US" sz="1200" dirty="0" smtClean="0">
                  <a:latin typeface="Arial" pitchFamily="34" charset="0"/>
                  <a:cs typeface="Arial" pitchFamily="34" charset="0"/>
                </a:rPr>
                <a:t>Jordan</a:t>
              </a:r>
            </a:p>
            <a:p>
              <a:r>
                <a:rPr lang="en-US" sz="1200" dirty="0" smtClean="0">
                  <a:latin typeface="Arial" pitchFamily="34" charset="0"/>
                  <a:cs typeface="Arial" pitchFamily="34" charset="0"/>
                </a:rPr>
                <a:t>Kuwait</a:t>
              </a:r>
            </a:p>
            <a:p>
              <a:r>
                <a:rPr lang="en-US" sz="1200" dirty="0" smtClean="0">
                  <a:latin typeface="Arial" pitchFamily="34" charset="0"/>
                  <a:cs typeface="Arial" pitchFamily="34" charset="0"/>
                </a:rPr>
                <a:t>Libya</a:t>
              </a:r>
            </a:p>
          </p:txBody>
        </p:sp>
        <p:graphicFrame>
          <p:nvGraphicFramePr>
            <p:cNvPr id="3075" name="Chart 19"/>
            <p:cNvGraphicFramePr>
              <a:graphicFrameLocks/>
            </p:cNvGraphicFramePr>
            <p:nvPr/>
          </p:nvGraphicFramePr>
          <p:xfrm>
            <a:off x="2804100" y="922802"/>
            <a:ext cx="3572828" cy="2515070"/>
          </p:xfrm>
          <a:graphic>
            <a:graphicData uri="http://schemas.openxmlformats.org/presentationml/2006/ole">
              <mc:AlternateContent xmlns:mc="http://schemas.openxmlformats.org/markup-compatibility/2006">
                <mc:Choice xmlns:v="urn:schemas-microsoft-com:vml" Requires="v">
                  <p:oleObj spid="_x0000_s2060" name="Worksheet" r:id="rId6" imgW="3572566" imgH="2511770" progId="Excel.Sheet.8">
                    <p:embed/>
                  </p:oleObj>
                </mc:Choice>
                <mc:Fallback>
                  <p:oleObj name="Worksheet" r:id="rId6" imgW="3572566" imgH="2511770"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4100" y="922802"/>
                          <a:ext cx="3572828" cy="2515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2" name="TextBox 21"/>
          <p:cNvSpPr txBox="1"/>
          <p:nvPr/>
        </p:nvSpPr>
        <p:spPr>
          <a:xfrm>
            <a:off x="1284514" y="195943"/>
            <a:ext cx="6411686" cy="707886"/>
          </a:xfrm>
          <a:prstGeom prst="rect">
            <a:avLst/>
          </a:prstGeom>
          <a:noFill/>
        </p:spPr>
        <p:txBody>
          <a:bodyPr wrap="square" rtlCol="0">
            <a:spAutoFit/>
          </a:bodyPr>
          <a:lstStyle/>
          <a:p>
            <a:pPr algn="ctr"/>
            <a:r>
              <a:rPr lang="en-US" sz="4000" dirty="0" smtClean="0">
                <a:solidFill>
                  <a:srgbClr val="C6B253"/>
                </a:solidFill>
                <a:effectLst>
                  <a:outerShdw blurRad="38100" dist="38100" dir="2700000" algn="tl">
                    <a:srgbClr val="000000">
                      <a:alpha val="43137"/>
                    </a:srgbClr>
                  </a:outerShdw>
                </a:effectLst>
                <a:latin typeface="+mj-lt"/>
                <a:cs typeface="Arial" pitchFamily="34" charset="0"/>
              </a:rPr>
              <a:t>AECOM</a:t>
            </a:r>
            <a:endParaRPr lang="en-US" sz="4000" dirty="0">
              <a:solidFill>
                <a:srgbClr val="C6B253"/>
              </a:solidFill>
              <a:effectLst>
                <a:outerShdw blurRad="38100" dist="38100" dir="2700000" algn="tl">
                  <a:srgbClr val="000000">
                    <a:alpha val="43137"/>
                  </a:srgbClr>
                </a:outerShdw>
              </a:effectLst>
              <a:latin typeface="+mj-lt"/>
              <a:cs typeface="Arial" pitchFamily="34" charset="0"/>
            </a:endParaRPr>
          </a:p>
        </p:txBody>
      </p:sp>
      <p:sp>
        <p:nvSpPr>
          <p:cNvPr id="26" name="Footer Placeholder 8"/>
          <p:cNvSpPr txBox="1">
            <a:spLocks/>
          </p:cNvSpPr>
          <p:nvPr/>
        </p:nvSpPr>
        <p:spPr>
          <a:xfrm>
            <a:off x="283027" y="6286046"/>
            <a:ext cx="2895600" cy="365125"/>
          </a:xfrm>
          <a:prstGeom prst="rect">
            <a:avLst/>
          </a:prstGeom>
        </p:spPr>
        <p:txBody>
          <a:bodyPr/>
          <a:lstStyle/>
          <a:p>
            <a:pPr lvl="0">
              <a:defRPr/>
            </a:pPr>
            <a:r>
              <a:rPr lang="en-US" sz="1000" dirty="0" smtClean="0">
                <a:solidFill>
                  <a:schemeClr val="tx2">
                    <a:lumMod val="60000"/>
                    <a:lumOff val="40000"/>
                  </a:schemeClr>
                </a:solidFill>
                <a:latin typeface="Arial" pitchFamily="34" charset="0"/>
                <a:cs typeface="Arial" pitchFamily="34" charset="0"/>
              </a:rPr>
              <a:t>Disaster – The Way Forward </a:t>
            </a:r>
          </a:p>
          <a:p>
            <a:pPr lvl="0">
              <a:defRPr/>
            </a:pPr>
            <a:r>
              <a:rPr lang="en-US" sz="1000" dirty="0" smtClean="0">
                <a:solidFill>
                  <a:schemeClr val="tx2">
                    <a:lumMod val="60000"/>
                    <a:lumOff val="40000"/>
                  </a:schemeClr>
                </a:solidFill>
                <a:latin typeface="Arial" pitchFamily="34" charset="0"/>
                <a:cs typeface="Arial" pitchFamily="34" charset="0"/>
              </a:rPr>
              <a:t>Introducing AECOM</a:t>
            </a:r>
            <a:endParaRPr lang="en-US" sz="1000" dirty="0">
              <a:solidFill>
                <a:schemeClr val="tx2">
                  <a:lumMod val="60000"/>
                  <a:lumOff val="40000"/>
                </a:schemeClr>
              </a:solidFill>
              <a:latin typeface="Arial" pitchFamily="34" charset="0"/>
              <a:cs typeface="Arial" pitchFamily="34" charset="0"/>
            </a:endParaRPr>
          </a:p>
        </p:txBody>
      </p:sp>
      <p:sp>
        <p:nvSpPr>
          <p:cNvPr id="27" name="Slide Number Placeholder 23"/>
          <p:cNvSpPr txBox="1">
            <a:spLocks/>
          </p:cNvSpPr>
          <p:nvPr/>
        </p:nvSpPr>
        <p:spPr>
          <a:xfrm>
            <a:off x="4184904" y="6474587"/>
            <a:ext cx="762000" cy="227965"/>
          </a:xfrm>
          <a:prstGeom prst="rect">
            <a:avLst/>
          </a:prstGeom>
        </p:spPr>
        <p:txBody>
          <a:bodyPr vert="horz" lIns="0" rIns="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smtClean="0">
                <a:ln>
                  <a:noFill/>
                </a:ln>
                <a:solidFill>
                  <a:schemeClr val="tx1">
                    <a:shade val="50000"/>
                  </a:schemeClr>
                </a:solidFill>
                <a:effectLst/>
                <a:uLnTx/>
                <a:uFillTx/>
                <a:latin typeface="Arial" pitchFamily="34" charset="0"/>
                <a:ea typeface="+mn-ea"/>
                <a:cs typeface="Arial" pitchFamily="34" charset="0"/>
              </a:rPr>
              <a:t>Page </a:t>
            </a:r>
            <a:fld id="{292FEF09-04D1-447B-9F98-7000E0D5D333}" type="slidenum">
              <a:rPr kumimoji="0" lang="en-US" sz="1000" b="0" i="0" u="none" strike="noStrike" kern="1200" cap="none" spc="0" normalizeH="0" baseline="0" noProof="0" smtClean="0">
                <a:ln>
                  <a:noFill/>
                </a:ln>
                <a:solidFill>
                  <a:schemeClr val="tx1">
                    <a:shade val="50000"/>
                  </a:schemeClr>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chemeClr val="tx1">
                  <a:shade val="50000"/>
                </a:schemeClr>
              </a:solidFill>
              <a:effectLst/>
              <a:uLnTx/>
              <a:uFillTx/>
              <a:latin typeface="Arial" pitchFamily="34" charset="0"/>
              <a:ea typeface="+mn-ea"/>
              <a:cs typeface="Arial" pitchFamily="34" charset="0"/>
            </a:endParaRPr>
          </a:p>
        </p:txBody>
      </p:sp>
      <p:sp>
        <p:nvSpPr>
          <p:cNvPr id="28" name="文字方塊 23"/>
          <p:cNvSpPr txBox="1"/>
          <p:nvPr/>
        </p:nvSpPr>
        <p:spPr>
          <a:xfrm>
            <a:off x="5476424" y="4412914"/>
            <a:ext cx="1087157" cy="1200329"/>
          </a:xfrm>
          <a:prstGeom prst="rect">
            <a:avLst/>
          </a:prstGeom>
          <a:noFill/>
        </p:spPr>
        <p:txBody>
          <a:bodyPr wrap="none" rtlCol="0">
            <a:spAutoFit/>
          </a:bodyPr>
          <a:lstStyle/>
          <a:p>
            <a:r>
              <a:rPr lang="en-US" sz="1200" dirty="0" smtClean="0">
                <a:latin typeface="Arial" pitchFamily="34" charset="0"/>
                <a:cs typeface="Arial" pitchFamily="34" charset="0"/>
              </a:rPr>
              <a:t>Malaysia</a:t>
            </a:r>
          </a:p>
          <a:p>
            <a:r>
              <a:rPr lang="en-US" sz="1200" dirty="0" smtClean="0">
                <a:latin typeface="Arial" pitchFamily="34" charset="0"/>
                <a:cs typeface="Arial" pitchFamily="34" charset="0"/>
              </a:rPr>
              <a:t>New Zealand</a:t>
            </a:r>
          </a:p>
          <a:p>
            <a:r>
              <a:rPr lang="en-US" sz="1200" dirty="0" smtClean="0">
                <a:latin typeface="Arial" pitchFamily="34" charset="0"/>
                <a:cs typeface="Arial" pitchFamily="34" charset="0"/>
              </a:rPr>
              <a:t>Philippines</a:t>
            </a:r>
          </a:p>
          <a:p>
            <a:r>
              <a:rPr lang="en-US" sz="1200" dirty="0" smtClean="0">
                <a:latin typeface="Arial" pitchFamily="34" charset="0"/>
                <a:cs typeface="Arial" pitchFamily="34" charset="0"/>
              </a:rPr>
              <a:t>Singapore</a:t>
            </a:r>
          </a:p>
          <a:p>
            <a:r>
              <a:rPr lang="en-US" sz="1200" dirty="0" smtClean="0">
                <a:latin typeface="Arial" pitchFamily="34" charset="0"/>
                <a:cs typeface="Arial" pitchFamily="34" charset="0"/>
              </a:rPr>
              <a:t>Thailand</a:t>
            </a:r>
          </a:p>
          <a:p>
            <a:r>
              <a:rPr lang="en-US" sz="1200" dirty="0" smtClean="0">
                <a:latin typeface="Arial" pitchFamily="34" charset="0"/>
                <a:cs typeface="Arial" pitchFamily="34" charset="0"/>
              </a:rPr>
              <a:t>Vietnam</a:t>
            </a:r>
          </a:p>
        </p:txBody>
      </p:sp>
      <p:sp>
        <p:nvSpPr>
          <p:cNvPr id="29" name="文字方塊 20"/>
          <p:cNvSpPr txBox="1"/>
          <p:nvPr/>
        </p:nvSpPr>
        <p:spPr>
          <a:xfrm>
            <a:off x="3407827" y="4422058"/>
            <a:ext cx="797013" cy="1015663"/>
          </a:xfrm>
          <a:prstGeom prst="rect">
            <a:avLst/>
          </a:prstGeom>
          <a:noFill/>
        </p:spPr>
        <p:txBody>
          <a:bodyPr wrap="none" rtlCol="0">
            <a:spAutoFit/>
          </a:bodyPr>
          <a:lstStyle/>
          <a:p>
            <a:r>
              <a:rPr lang="en-US" sz="1200" dirty="0" smtClean="0">
                <a:latin typeface="Arial" pitchFamily="34" charset="0"/>
                <a:cs typeface="Arial" pitchFamily="34" charset="0"/>
              </a:rPr>
              <a:t>Poland</a:t>
            </a:r>
          </a:p>
          <a:p>
            <a:r>
              <a:rPr lang="en-US" sz="1200" dirty="0" smtClean="0">
                <a:latin typeface="Arial" pitchFamily="34" charset="0"/>
                <a:cs typeface="Arial" pitchFamily="34" charset="0"/>
              </a:rPr>
              <a:t>Romania</a:t>
            </a:r>
          </a:p>
          <a:p>
            <a:r>
              <a:rPr lang="en-US" sz="1200" dirty="0" smtClean="0">
                <a:latin typeface="Arial" pitchFamily="34" charset="0"/>
                <a:cs typeface="Arial" pitchFamily="34" charset="0"/>
              </a:rPr>
              <a:t>Russia</a:t>
            </a:r>
          </a:p>
          <a:p>
            <a:r>
              <a:rPr lang="en-US" sz="1200" dirty="0" smtClean="0">
                <a:latin typeface="Arial" pitchFamily="34" charset="0"/>
                <a:cs typeface="Arial" pitchFamily="34" charset="0"/>
              </a:rPr>
              <a:t>Spain</a:t>
            </a:r>
          </a:p>
          <a:p>
            <a:r>
              <a:rPr lang="en-US" sz="1200" dirty="0" smtClean="0">
                <a:latin typeface="Arial" pitchFamily="34" charset="0"/>
                <a:cs typeface="Arial" pitchFamily="34" charset="0"/>
              </a:rPr>
              <a:t>UK</a:t>
            </a:r>
          </a:p>
        </p:txBody>
      </p:sp>
      <p:sp>
        <p:nvSpPr>
          <p:cNvPr id="30" name="文字方塊 24"/>
          <p:cNvSpPr txBox="1"/>
          <p:nvPr/>
        </p:nvSpPr>
        <p:spPr>
          <a:xfrm>
            <a:off x="7793480" y="4422058"/>
            <a:ext cx="1053045" cy="1569660"/>
          </a:xfrm>
          <a:prstGeom prst="rect">
            <a:avLst/>
          </a:prstGeom>
          <a:noFill/>
        </p:spPr>
        <p:txBody>
          <a:bodyPr wrap="none" rtlCol="0">
            <a:spAutoFit/>
          </a:bodyPr>
          <a:lstStyle/>
          <a:p>
            <a:r>
              <a:rPr lang="en-US" sz="1200" dirty="0" smtClean="0">
                <a:latin typeface="Arial" pitchFamily="34" charset="0"/>
                <a:cs typeface="Arial" pitchFamily="34" charset="0"/>
              </a:rPr>
              <a:t>Nigeria</a:t>
            </a:r>
          </a:p>
          <a:p>
            <a:r>
              <a:rPr lang="en-US" sz="1200" dirty="0" smtClean="0">
                <a:latin typeface="Arial" pitchFamily="34" charset="0"/>
                <a:cs typeface="Arial" pitchFamily="34" charset="0"/>
              </a:rPr>
              <a:t>Oman</a:t>
            </a:r>
          </a:p>
          <a:p>
            <a:r>
              <a:rPr lang="en-US" sz="1200" dirty="0" smtClean="0">
                <a:latin typeface="Arial" pitchFamily="34" charset="0"/>
                <a:cs typeface="Arial" pitchFamily="34" charset="0"/>
              </a:rPr>
              <a:t>Qatar</a:t>
            </a:r>
          </a:p>
          <a:p>
            <a:r>
              <a:rPr lang="en-US" sz="1200" dirty="0" smtClean="0">
                <a:latin typeface="Arial" pitchFamily="34" charset="0"/>
                <a:cs typeface="Arial" pitchFamily="34" charset="0"/>
              </a:rPr>
              <a:t>Saudi Arabia</a:t>
            </a:r>
          </a:p>
          <a:p>
            <a:r>
              <a:rPr lang="en-US" sz="1200" dirty="0" smtClean="0">
                <a:latin typeface="Arial" pitchFamily="34" charset="0"/>
                <a:cs typeface="Arial" pitchFamily="34" charset="0"/>
              </a:rPr>
              <a:t>South Africa</a:t>
            </a:r>
          </a:p>
          <a:p>
            <a:r>
              <a:rPr lang="en-US" sz="1200" dirty="0" smtClean="0">
                <a:latin typeface="Arial" pitchFamily="34" charset="0"/>
                <a:cs typeface="Arial" pitchFamily="34" charset="0"/>
              </a:rPr>
              <a:t>Turkey</a:t>
            </a:r>
          </a:p>
          <a:p>
            <a:r>
              <a:rPr lang="en-US" sz="1200" dirty="0" smtClean="0">
                <a:latin typeface="Arial" pitchFamily="34" charset="0"/>
                <a:cs typeface="Arial" pitchFamily="34" charset="0"/>
              </a:rPr>
              <a:t>Uganda</a:t>
            </a:r>
          </a:p>
          <a:p>
            <a:r>
              <a:rPr lang="en-US" sz="1200" dirty="0" smtClean="0">
                <a:latin typeface="Arial" pitchFamily="34" charset="0"/>
                <a:cs typeface="Arial" pitchFamily="34" charset="0"/>
              </a:rPr>
              <a:t>UAE</a:t>
            </a:r>
          </a:p>
        </p:txBody>
      </p:sp>
    </p:spTree>
    <p:extLst>
      <p:ext uri="{BB962C8B-B14F-4D97-AF65-F5344CB8AC3E}">
        <p14:creationId xmlns:p14="http://schemas.microsoft.com/office/powerpoint/2010/main" val="74790694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What are the biggest challenges you have faced</a:t>
            </a:r>
            <a:r>
              <a:rPr lang="en-US" sz="3200" dirty="0" smtClean="0"/>
              <a:t>?</a:t>
            </a:r>
            <a:br>
              <a:rPr lang="en-US" sz="3200" dirty="0" smtClean="0"/>
            </a:br>
            <a:r>
              <a:rPr lang="en-US" sz="3200" dirty="0"/>
              <a:t/>
            </a:r>
            <a:br>
              <a:rPr lang="en-US" sz="3200" dirty="0"/>
            </a:br>
            <a:r>
              <a:rPr lang="en-US" sz="3200" dirty="0"/>
              <a:t>What strategies did you use to overcome them?</a:t>
            </a:r>
            <a:endParaRPr lang="en-US" sz="3200" dirty="0"/>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Tree>
    <p:extLst>
      <p:ext uri="{BB962C8B-B14F-4D97-AF65-F5344CB8AC3E}">
        <p14:creationId xmlns:p14="http://schemas.microsoft.com/office/powerpoint/2010/main" val="2840533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4476" y="1534433"/>
            <a:ext cx="8061324" cy="4848451"/>
          </a:xfrm>
        </p:spPr>
        <p:txBody>
          <a:bodyPr/>
          <a:lstStyle/>
          <a:p>
            <a:r>
              <a:rPr lang="en-US" dirty="0" smtClean="0"/>
              <a:t>Financial </a:t>
            </a:r>
            <a:r>
              <a:rPr lang="en-US" dirty="0" smtClean="0"/>
              <a:t>decisions</a:t>
            </a:r>
            <a:r>
              <a:rPr lang="en-US" dirty="0" smtClean="0"/>
              <a:t> drive many actions</a:t>
            </a:r>
          </a:p>
          <a:p>
            <a:r>
              <a:rPr lang="en-US" dirty="0" smtClean="0"/>
              <a:t>Need to remain firm on ethics and c</a:t>
            </a:r>
            <a:r>
              <a:rPr lang="en-US" dirty="0" smtClean="0"/>
              <a:t>haracter </a:t>
            </a:r>
          </a:p>
          <a:p>
            <a:pPr lvl="1"/>
            <a:endParaRPr lang="en-US" dirty="0"/>
          </a:p>
        </p:txBody>
      </p:sp>
      <p:sp>
        <p:nvSpPr>
          <p:cNvPr id="3" name="Title 2"/>
          <p:cNvSpPr>
            <a:spLocks noGrp="1"/>
          </p:cNvSpPr>
          <p:nvPr>
            <p:ph type="title"/>
          </p:nvPr>
        </p:nvSpPr>
        <p:spPr/>
        <p:txBody>
          <a:bodyPr/>
          <a:lstStyle/>
          <a:p>
            <a:r>
              <a:rPr lang="en-US" sz="3200" dirty="0" smtClean="0"/>
              <a:t>Protection of Life of Property</a:t>
            </a:r>
            <a:endParaRPr lang="en-US" sz="3200" dirty="0"/>
          </a:p>
        </p:txBody>
      </p:sp>
      <p:pic>
        <p:nvPicPr>
          <p:cNvPr id="6" name="Picture 4" descr="Scan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743200"/>
            <a:ext cx="420846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ca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590800"/>
            <a:ext cx="263048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7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2128"/>
          <a:stretch/>
        </p:blipFill>
        <p:spPr>
          <a:xfrm>
            <a:off x="0" y="0"/>
            <a:ext cx="9144000" cy="6026150"/>
          </a:xfrm>
          <a:prstGeom prst="rect">
            <a:avLst/>
          </a:prstGeom>
        </p:spPr>
      </p:pic>
      <p:sp>
        <p:nvSpPr>
          <p:cNvPr id="7" name="Rectangle 6"/>
          <p:cNvSpPr/>
          <p:nvPr/>
        </p:nvSpPr>
        <p:spPr>
          <a:xfrm>
            <a:off x="0" y="3074873"/>
            <a:ext cx="9144000" cy="197020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29938" y="3393041"/>
            <a:ext cx="8550112" cy="1143000"/>
          </a:xfrm>
        </p:spPr>
        <p:txBody>
          <a:bodyPr/>
          <a:lstStyle/>
          <a:p>
            <a:pPr marL="0" indent="0"/>
            <a:r>
              <a:rPr lang="en-US" sz="3600" b="0" dirty="0" smtClean="0">
                <a:effectLst>
                  <a:outerShdw blurRad="38100" dist="38100" dir="2700000" algn="tl">
                    <a:srgbClr val="000000">
                      <a:alpha val="43137"/>
                    </a:srgbClr>
                  </a:outerShdw>
                </a:effectLst>
              </a:rPr>
              <a:t>Clarifying Confusing Standards for Public</a:t>
            </a:r>
            <a:endParaRPr lang="en-US" sz="3600" b="0" dirty="0"/>
          </a:p>
        </p:txBody>
      </p:sp>
      <p:cxnSp>
        <p:nvCxnSpPr>
          <p:cNvPr id="15" name="Straight Connector 14"/>
          <p:cNvCxnSpPr/>
          <p:nvPr/>
        </p:nvCxnSpPr>
        <p:spPr>
          <a:xfrm>
            <a:off x="0" y="3074873"/>
            <a:ext cx="914400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0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8" name="Title 1"/>
          <p:cNvSpPr>
            <a:spLocks noGrp="1"/>
          </p:cNvSpPr>
          <p:nvPr>
            <p:ph type="title"/>
          </p:nvPr>
        </p:nvSpPr>
        <p:spPr>
          <a:xfrm>
            <a:off x="457200" y="76200"/>
            <a:ext cx="8229600" cy="804672"/>
          </a:xfrm>
        </p:spPr>
        <p:txBody>
          <a:bodyPr/>
          <a:lstStyle/>
          <a:p>
            <a:r>
              <a:rPr lang="en-US" sz="3600" dirty="0" smtClean="0"/>
              <a:t>We have confused the public with different definitions</a:t>
            </a:r>
            <a:endParaRPr lang="en-US" sz="2800" dirty="0"/>
          </a:p>
        </p:txBody>
      </p:sp>
      <p:pic>
        <p:nvPicPr>
          <p:cNvPr id="2051" name="Picture 3" descr="C:\Documents and Settings\LaferteD\Local Settings\Temporary Internet Files\Content.IE5\F7UII9T4\MP91021881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971" y="2166743"/>
            <a:ext cx="3155623" cy="21037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969" y="4270493"/>
            <a:ext cx="3155623" cy="955900"/>
          </a:xfrm>
          <a:prstGeom prst="rect">
            <a:avLst/>
          </a:prstGeom>
          <a:solidFill>
            <a:schemeClr val="accent1"/>
          </a:solidFill>
        </p:spPr>
        <p:txBody>
          <a:bodyPr wrap="square" lIns="0" tIns="0" rIns="0" bIns="0" rtlCol="0">
            <a:noAutofit/>
          </a:bodyPr>
          <a:lstStyle/>
          <a:p>
            <a:r>
              <a:rPr lang="en-US" sz="2000" dirty="0" smtClean="0">
                <a:latin typeface="Arial" pitchFamily="34" charset="0"/>
                <a:cs typeface="Arial" pitchFamily="34" charset="0"/>
              </a:rPr>
              <a:t>Bridge Standard</a:t>
            </a:r>
          </a:p>
          <a:p>
            <a:endParaRPr lang="en-US" sz="2000" dirty="0" smtClean="0">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AN ABSOLUTE</a:t>
            </a:r>
            <a:endParaRPr lang="en-US" sz="2000" i="1" dirty="0">
              <a:solidFill>
                <a:srgbClr val="FF0000"/>
              </a:solidFill>
              <a:latin typeface="Arial" pitchFamily="34" charset="0"/>
              <a:cs typeface="Arial" pitchFamily="34" charset="0"/>
            </a:endParaRPr>
          </a:p>
          <a:p>
            <a:endParaRPr lang="en-US" sz="2000" dirty="0" smtClean="0">
              <a:latin typeface="Arial" pitchFamily="34" charset="0"/>
              <a:cs typeface="Arial" pitchFamily="34" charset="0"/>
            </a:endParaRPr>
          </a:p>
        </p:txBody>
      </p:sp>
      <p:pic>
        <p:nvPicPr>
          <p:cNvPr id="2052" name="Picture 4" descr="C:\Documents and Settings\LaferteD\Local Settings\Temporary Internet Files\Content.IE5\1BX2YYM6\MP900437217[1].jpg"/>
          <p:cNvPicPr>
            <a:picLocks noChangeAspect="1" noChangeArrowheads="1"/>
          </p:cNvPicPr>
          <p:nvPr/>
        </p:nvPicPr>
        <p:blipFill rotWithShape="1">
          <a:blip r:embed="rId4">
            <a:extLst>
              <a:ext uri="{28A0092B-C50C-407E-A947-70E740481C1C}">
                <a14:useLocalDpi xmlns:a14="http://schemas.microsoft.com/office/drawing/2010/main" val="0"/>
              </a:ext>
            </a:extLst>
          </a:blip>
          <a:srcRect b="10802"/>
          <a:stretch/>
        </p:blipFill>
        <p:spPr bwMode="auto">
          <a:xfrm>
            <a:off x="4527223" y="2180073"/>
            <a:ext cx="3155621" cy="30463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27221" y="4270493"/>
            <a:ext cx="3155623" cy="955900"/>
          </a:xfrm>
          <a:prstGeom prst="rect">
            <a:avLst/>
          </a:prstGeom>
          <a:solidFill>
            <a:schemeClr val="accent1"/>
          </a:solidFill>
        </p:spPr>
        <p:txBody>
          <a:bodyPr wrap="square" lIns="0" tIns="0" rIns="0" bIns="0" rtlCol="0">
            <a:noAutofit/>
          </a:bodyPr>
          <a:lstStyle/>
          <a:p>
            <a:r>
              <a:rPr lang="en-US" sz="2000" dirty="0" smtClean="0">
                <a:latin typeface="Arial" pitchFamily="34" charset="0"/>
                <a:cs typeface="Arial" pitchFamily="34" charset="0"/>
              </a:rPr>
              <a:t>Flood Plain Elevation</a:t>
            </a:r>
          </a:p>
          <a:p>
            <a:endParaRPr lang="en-US" sz="2000" dirty="0" smtClean="0">
              <a:latin typeface="Arial" pitchFamily="34" charset="0"/>
              <a:cs typeface="Arial" pitchFamily="34" charset="0"/>
            </a:endParaRPr>
          </a:p>
          <a:p>
            <a:r>
              <a:rPr lang="en-US" sz="2000" i="1" dirty="0" smtClean="0">
                <a:solidFill>
                  <a:srgbClr val="FF0000"/>
                </a:solidFill>
                <a:latin typeface="Arial" pitchFamily="34" charset="0"/>
                <a:cs typeface="Arial" pitchFamily="34" charset="0"/>
              </a:rPr>
              <a:t>AN AVERAGE</a:t>
            </a:r>
          </a:p>
        </p:txBody>
      </p:sp>
    </p:spTree>
    <p:extLst>
      <p:ext uri="{BB962C8B-B14F-4D97-AF65-F5344CB8AC3E}">
        <p14:creationId xmlns:p14="http://schemas.microsoft.com/office/powerpoint/2010/main" val="181294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4093188223"/>
              </p:ext>
            </p:extLst>
          </p:nvPr>
        </p:nvGraphicFramePr>
        <p:xfrm>
          <a:off x="67733" y="1625597"/>
          <a:ext cx="8974666" cy="4620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152400"/>
            <a:ext cx="8229600" cy="804672"/>
          </a:xfrm>
        </p:spPr>
        <p:txBody>
          <a:bodyPr/>
          <a:lstStyle/>
          <a:p>
            <a:r>
              <a:rPr lang="en-US" sz="3200" dirty="0" smtClean="0"/>
              <a:t>We need to inform the public on the underlying assumptions</a:t>
            </a:r>
            <a:endParaRPr lang="en-US" sz="3200" dirty="0"/>
          </a:p>
        </p:txBody>
      </p:sp>
    </p:spTree>
    <p:extLst>
      <p:ext uri="{BB962C8B-B14F-4D97-AF65-F5344CB8AC3E}">
        <p14:creationId xmlns:p14="http://schemas.microsoft.com/office/powerpoint/2010/main" val="16255820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edelmans\Documents\AECOM BD Files\Master Post Flood\dam_failure_can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255" y="1462088"/>
            <a:ext cx="3559527" cy="2669645"/>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24" y="1462088"/>
            <a:ext cx="4318268" cy="266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457200" y="109728"/>
            <a:ext cx="8229600" cy="804672"/>
          </a:xfrm>
        </p:spPr>
        <p:txBody>
          <a:bodyPr/>
          <a:lstStyle/>
          <a:p>
            <a:r>
              <a:rPr lang="en-US" sz="3200" dirty="0" smtClean="0"/>
              <a:t>Assumption: Structures will operate properly and will not fail</a:t>
            </a:r>
            <a:endParaRPr lang="en-US" sz="3200" dirty="0"/>
          </a:p>
        </p:txBody>
      </p:sp>
      <p:pic>
        <p:nvPicPr>
          <p:cNvPr id="9221" name="Picture 5" descr="C:\Users\edelmans\Documents\AECOM BD Files\Master Post Flood\levee_2004_JonesTractLevee_C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3635" y="3763566"/>
            <a:ext cx="5336509" cy="3094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04672"/>
          </a:xfrm>
        </p:spPr>
        <p:txBody>
          <a:bodyPr/>
          <a:lstStyle/>
          <a:p>
            <a:r>
              <a:rPr lang="en-US" sz="3200" dirty="0" smtClean="0"/>
              <a:t>Assumption: Structures will not be blocked with debris</a:t>
            </a:r>
            <a:endParaRPr lang="en-US" sz="3200" dirty="0"/>
          </a:p>
        </p:txBody>
      </p:sp>
      <p:pic>
        <p:nvPicPr>
          <p:cNvPr id="4" name="Picture 4" descr="Scan7"/>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13409" y="1262063"/>
            <a:ext cx="7304457"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5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04672"/>
          </a:xfrm>
        </p:spPr>
        <p:txBody>
          <a:bodyPr/>
          <a:lstStyle/>
          <a:p>
            <a:r>
              <a:rPr lang="en-US" sz="3200" dirty="0" smtClean="0"/>
              <a:t>Assumption: Only existing conditions are reflected on the maps</a:t>
            </a:r>
            <a:endParaRPr lang="en-US" sz="3200" dirty="0"/>
          </a:p>
        </p:txBody>
      </p:sp>
      <p:pic>
        <p:nvPicPr>
          <p:cNvPr id="10242" name="Picture 2" descr="C:\Users\edelmans\Documents\AECOM BD Files\Master Post Flood\Development.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5543" t="11689" r="5132" b="8328"/>
          <a:stretch/>
        </p:blipFill>
        <p:spPr bwMode="auto">
          <a:xfrm>
            <a:off x="812796" y="1473200"/>
            <a:ext cx="7399867" cy="496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207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58435" y="150370"/>
            <a:ext cx="7845899" cy="956519"/>
          </a:xfrm>
        </p:spPr>
        <p:txBody>
          <a:bodyPr/>
          <a:lstStyle/>
          <a:p>
            <a:r>
              <a:rPr lang="en-US" sz="3200" dirty="0" smtClean="0"/>
              <a:t>Assumption: The average flood will occur</a:t>
            </a:r>
            <a:endParaRPr lang="en-US" sz="3200" dirty="0"/>
          </a:p>
        </p:txBody>
      </p:sp>
      <p:pic>
        <p:nvPicPr>
          <p:cNvPr id="21" name="Picture 36"/>
          <p:cNvPicPr>
            <a:picLocks noChangeAspect="1" noChangeArrowheads="1"/>
          </p:cNvPicPr>
          <p:nvPr/>
        </p:nvPicPr>
        <p:blipFill>
          <a:blip r:embed="rId3">
            <a:extLst>
              <a:ext uri="{28A0092B-C50C-407E-A947-70E740481C1C}">
                <a14:useLocalDpi xmlns:a14="http://schemas.microsoft.com/office/drawing/2010/main" val="0"/>
              </a:ext>
            </a:extLst>
          </a:blip>
          <a:srcRect l="19017" t="19482" r="8690" b="9673"/>
          <a:stretch>
            <a:fillRect/>
          </a:stretch>
        </p:blipFill>
        <p:spPr bwMode="auto">
          <a:xfrm>
            <a:off x="615244" y="1344163"/>
            <a:ext cx="8060267" cy="530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31"/>
          <p:cNvSpPr txBox="1">
            <a:spLocks noChangeArrowheads="1"/>
          </p:cNvSpPr>
          <p:nvPr/>
        </p:nvSpPr>
        <p:spPr bwMode="auto">
          <a:xfrm>
            <a:off x="6939844" y="1572764"/>
            <a:ext cx="2350911" cy="1077218"/>
          </a:xfrm>
          <a:prstGeom prst="rect">
            <a:avLst/>
          </a:prstGeom>
          <a:solidFill>
            <a:schemeClr val="bg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a:solidFill>
                  <a:srgbClr val="FF33CC"/>
                </a:solidFill>
              </a:rPr>
              <a:t>Regression Estimate Upper &amp;  Lower Prediction Limits Water Surface</a:t>
            </a:r>
          </a:p>
        </p:txBody>
      </p:sp>
      <p:sp>
        <p:nvSpPr>
          <p:cNvPr id="24" name="Text Box 32"/>
          <p:cNvSpPr txBox="1">
            <a:spLocks noChangeArrowheads="1"/>
          </p:cNvSpPr>
          <p:nvPr/>
        </p:nvSpPr>
        <p:spPr bwMode="auto">
          <a:xfrm>
            <a:off x="615244" y="3401563"/>
            <a:ext cx="1947898" cy="338554"/>
          </a:xfrm>
          <a:prstGeom prst="rect">
            <a:avLst/>
          </a:prstGeom>
          <a:solidFill>
            <a:schemeClr val="bg1">
              <a:alpha val="39999"/>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1600" b="1" dirty="0" smtClean="0">
                <a:solidFill>
                  <a:srgbClr val="FF3300"/>
                </a:solidFill>
              </a:rPr>
              <a:t>Average 1% Flood</a:t>
            </a:r>
            <a:endParaRPr lang="en-US" altLang="en-US" sz="1600" b="1" dirty="0">
              <a:solidFill>
                <a:srgbClr val="FF3300"/>
              </a:solidFill>
            </a:endParaRPr>
          </a:p>
        </p:txBody>
      </p:sp>
      <p:sp>
        <p:nvSpPr>
          <p:cNvPr id="25" name="Line 37"/>
          <p:cNvSpPr>
            <a:spLocks noChangeShapeType="1"/>
          </p:cNvSpPr>
          <p:nvPr/>
        </p:nvSpPr>
        <p:spPr bwMode="auto">
          <a:xfrm flipH="1">
            <a:off x="6780302" y="2639562"/>
            <a:ext cx="1404706" cy="2898595"/>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8"/>
          <p:cNvSpPr>
            <a:spLocks noChangeShapeType="1"/>
          </p:cNvSpPr>
          <p:nvPr/>
        </p:nvSpPr>
        <p:spPr bwMode="auto">
          <a:xfrm flipH="1">
            <a:off x="5538157" y="2639562"/>
            <a:ext cx="2484291" cy="1869311"/>
          </a:xfrm>
          <a:prstGeom prst="line">
            <a:avLst/>
          </a:prstGeom>
          <a:noFill/>
          <a:ln w="19050">
            <a:solidFill>
              <a:srgbClr val="FF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40"/>
          <p:cNvSpPr>
            <a:spLocks noChangeShapeType="1"/>
          </p:cNvSpPr>
          <p:nvPr/>
        </p:nvSpPr>
        <p:spPr bwMode="auto">
          <a:xfrm>
            <a:off x="1758244" y="3934964"/>
            <a:ext cx="1468035" cy="57391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504879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Statistics are used to predict the future</a:t>
            </a:r>
            <a:endParaRPr lang="en-US" sz="3200" dirty="0"/>
          </a:p>
        </p:txBody>
      </p:sp>
      <p:pic>
        <p:nvPicPr>
          <p:cNvPr id="4" name="Picture 2"/>
          <p:cNvPicPr>
            <a:picLocks noChangeAspect="1" noChangeArrowheads="1"/>
          </p:cNvPicPr>
          <p:nvPr/>
        </p:nvPicPr>
        <p:blipFill>
          <a:blip r:embed="rId2" cstate="print"/>
          <a:srcRect/>
          <a:stretch>
            <a:fillRect/>
          </a:stretch>
        </p:blipFill>
        <p:spPr bwMode="auto">
          <a:xfrm>
            <a:off x="909406" y="1301810"/>
            <a:ext cx="7251190" cy="5292665"/>
          </a:xfrm>
          <a:prstGeom prst="rect">
            <a:avLst/>
          </a:prstGeom>
          <a:noFill/>
          <a:ln w="9525">
            <a:noFill/>
            <a:miter lim="800000"/>
            <a:headEnd/>
            <a:tailEnd/>
          </a:ln>
          <a:effectLst/>
        </p:spPr>
      </p:pic>
    </p:spTree>
    <p:extLst>
      <p:ext uri="{BB962C8B-B14F-4D97-AF65-F5344CB8AC3E}">
        <p14:creationId xmlns:p14="http://schemas.microsoft.com/office/powerpoint/2010/main" val="1767221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What important projects have you worked on?</a:t>
            </a:r>
            <a:br>
              <a:rPr lang="en-US" sz="3200" dirty="0"/>
            </a:br>
            <a:endParaRPr lang="en-US" sz="3200" dirty="0"/>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Tree>
    <p:extLst>
      <p:ext uri="{BB962C8B-B14F-4D97-AF65-F5344CB8AC3E}">
        <p14:creationId xmlns:p14="http://schemas.microsoft.com/office/powerpoint/2010/main" val="16379140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04672"/>
          </a:xfrm>
        </p:spPr>
        <p:txBody>
          <a:bodyPr/>
          <a:lstStyle/>
          <a:p>
            <a:r>
              <a:rPr lang="en-US" sz="3200" dirty="0" smtClean="0"/>
              <a:t>Statistics use confidence limits to show range of likely results</a:t>
            </a:r>
            <a:endParaRPr lang="en-US" sz="3200" dirty="0"/>
          </a:p>
        </p:txBody>
      </p:sp>
      <p:pic>
        <p:nvPicPr>
          <p:cNvPr id="4" name="Picture 2"/>
          <p:cNvPicPr>
            <a:picLocks noChangeAspect="1" noChangeArrowheads="1"/>
          </p:cNvPicPr>
          <p:nvPr/>
        </p:nvPicPr>
        <p:blipFill>
          <a:blip r:embed="rId2" cstate="print"/>
          <a:srcRect/>
          <a:stretch>
            <a:fillRect/>
          </a:stretch>
        </p:blipFill>
        <p:spPr bwMode="auto">
          <a:xfrm>
            <a:off x="1223125" y="1325453"/>
            <a:ext cx="7213510" cy="5269022"/>
          </a:xfrm>
          <a:prstGeom prst="rect">
            <a:avLst/>
          </a:prstGeom>
          <a:noFill/>
          <a:ln w="9525">
            <a:noFill/>
            <a:miter lim="800000"/>
            <a:headEnd/>
            <a:tailEnd/>
          </a:ln>
          <a:effectLst/>
        </p:spPr>
      </p:pic>
    </p:spTree>
    <p:extLst>
      <p:ext uri="{BB962C8B-B14F-4D97-AF65-F5344CB8AC3E}">
        <p14:creationId xmlns:p14="http://schemas.microsoft.com/office/powerpoint/2010/main" val="3462881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457200" y="109728"/>
            <a:ext cx="8229600" cy="804672"/>
          </a:xfrm>
        </p:spPr>
        <p:txBody>
          <a:bodyPr/>
          <a:lstStyle/>
          <a:p>
            <a:r>
              <a:rPr lang="en-US" sz="3200" dirty="0" smtClean="0"/>
              <a:t>People generally do not associate mud and debris with flooding</a:t>
            </a:r>
            <a:endParaRPr lang="en-US" sz="3200" dirty="0"/>
          </a:p>
        </p:txBody>
      </p:sp>
      <p:pic>
        <p:nvPicPr>
          <p:cNvPr id="4" name="Picture 4" descr="Scan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232" y="1333500"/>
            <a:ext cx="4006856"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an13"/>
          <p:cNvPicPr>
            <a:picLocks noChangeAspect="1" noChangeArrowheads="1"/>
          </p:cNvPicPr>
          <p:nvPr/>
        </p:nvPicPr>
        <p:blipFill rotWithShape="1">
          <a:blip r:embed="rId3">
            <a:extLst>
              <a:ext uri="{28A0092B-C50C-407E-A947-70E740481C1C}">
                <a14:useLocalDpi xmlns:a14="http://schemas.microsoft.com/office/drawing/2010/main" val="0"/>
              </a:ext>
            </a:extLst>
          </a:blip>
          <a:srcRect l="53005" t="13839"/>
          <a:stretch/>
        </p:blipFill>
        <p:spPr bwMode="auto">
          <a:xfrm>
            <a:off x="4686300" y="1333500"/>
            <a:ext cx="4170363"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3285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804672"/>
          </a:xfrm>
        </p:spPr>
        <p:txBody>
          <a:bodyPr/>
          <a:lstStyle/>
          <a:p>
            <a:r>
              <a:rPr lang="en-US" sz="3200" dirty="0" smtClean="0"/>
              <a:t>How effective are we today in communicating flood?</a:t>
            </a:r>
            <a:endParaRPr lang="en-US" sz="32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196" y="1338173"/>
            <a:ext cx="6962377" cy="309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52" y="2782557"/>
            <a:ext cx="5176392" cy="369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11960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76200"/>
            <a:ext cx="8229600" cy="804672"/>
          </a:xfrm>
        </p:spPr>
        <p:txBody>
          <a:bodyPr/>
          <a:lstStyle/>
          <a:p>
            <a:r>
              <a:rPr lang="en-US" sz="3600" dirty="0" smtClean="0">
                <a:latin typeface="Calibri" pitchFamily="34" charset="0"/>
              </a:rPr>
              <a:t>Can products be improved to help guide behavior?</a:t>
            </a:r>
          </a:p>
        </p:txBody>
      </p:sp>
      <p:pic>
        <p:nvPicPr>
          <p:cNvPr id="8" name="Picture 7" descr="Percent Chance Flooding 30 years.jpg"/>
          <p:cNvPicPr>
            <a:picLocks noChangeAspect="1"/>
          </p:cNvPicPr>
          <p:nvPr/>
        </p:nvPicPr>
        <p:blipFill>
          <a:blip r:embed="rId3"/>
          <a:stretch>
            <a:fillRect/>
          </a:stretch>
        </p:blipFill>
        <p:spPr>
          <a:xfrm>
            <a:off x="1019705" y="1461555"/>
            <a:ext cx="6820429" cy="4829675"/>
          </a:xfrm>
          <a:prstGeom prst="rect">
            <a:avLst/>
          </a:prstGeom>
          <a:ln>
            <a:solidFill>
              <a:schemeClr val="bg1">
                <a:lumMod val="65000"/>
              </a:schemeClr>
            </a:solidFill>
          </a:ln>
        </p:spPr>
      </p:pic>
    </p:spTree>
    <p:extLst>
      <p:ext uri="{BB962C8B-B14F-4D97-AF65-F5344CB8AC3E}">
        <p14:creationId xmlns:p14="http://schemas.microsoft.com/office/powerpoint/2010/main" val="8902635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To what extent does climate change affect AECOM’s approach to hydraulic design?</a:t>
            </a:r>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Tree>
    <p:extLst>
      <p:ext uri="{BB962C8B-B14F-4D97-AF65-F5344CB8AC3E}">
        <p14:creationId xmlns:p14="http://schemas.microsoft.com/office/powerpoint/2010/main" val="28405333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theepochtimes.com/n2/images/stories/large/2009/11/30/flood-93437173.jpg"/>
          <p:cNvPicPr>
            <a:picLocks noChangeAspect="1" noChangeArrowheads="1"/>
          </p:cNvPicPr>
          <p:nvPr/>
        </p:nvPicPr>
        <p:blipFill rotWithShape="1">
          <a:blip r:embed="rId3" cstate="print"/>
          <a:srcRect b="17551"/>
          <a:stretch/>
        </p:blipFill>
        <p:spPr bwMode="auto">
          <a:xfrm>
            <a:off x="0" y="727752"/>
            <a:ext cx="9143999" cy="5649297"/>
          </a:xfrm>
          <a:prstGeom prst="rect">
            <a:avLst/>
          </a:prstGeom>
          <a:noFill/>
          <a:ln>
            <a:noFill/>
          </a:ln>
        </p:spPr>
      </p:pic>
      <p:sp>
        <p:nvSpPr>
          <p:cNvPr id="5" name="Rectangle 4"/>
          <p:cNvSpPr/>
          <p:nvPr/>
        </p:nvSpPr>
        <p:spPr bwMode="auto">
          <a:xfrm>
            <a:off x="-15176" y="-11382"/>
            <a:ext cx="9159175" cy="1226033"/>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lang="en-US" dirty="0"/>
          </a:p>
        </p:txBody>
      </p:sp>
      <p:sp>
        <p:nvSpPr>
          <p:cNvPr id="6151" name="Rectangle 7"/>
          <p:cNvSpPr>
            <a:spLocks noGrp="1" noChangeArrowheads="1"/>
          </p:cNvSpPr>
          <p:nvPr>
            <p:ph idx="1"/>
          </p:nvPr>
        </p:nvSpPr>
        <p:spPr>
          <a:xfrm>
            <a:off x="5938798" y="2194977"/>
            <a:ext cx="2796639" cy="1046138"/>
          </a:xfrm>
          <a:solidFill>
            <a:schemeClr val="accent6">
              <a:alpha val="50000"/>
            </a:schemeClr>
          </a:solidFill>
        </p:spPr>
        <p:txBody>
          <a:bodyPr/>
          <a:lstStyle/>
          <a:p>
            <a:pPr>
              <a:buClr>
                <a:schemeClr val="bg1"/>
              </a:buClr>
            </a:pPr>
            <a:r>
              <a:rPr lang="en-US" dirty="0" smtClean="0">
                <a:solidFill>
                  <a:schemeClr val="bg1"/>
                </a:solidFill>
              </a:rPr>
              <a:t>Population growth</a:t>
            </a:r>
          </a:p>
          <a:p>
            <a:pPr>
              <a:buClr>
                <a:schemeClr val="bg1"/>
              </a:buClr>
            </a:pPr>
            <a:r>
              <a:rPr lang="en-US" dirty="0" smtClean="0">
                <a:solidFill>
                  <a:schemeClr val="bg1"/>
                </a:solidFill>
              </a:rPr>
              <a:t>Climate change</a:t>
            </a:r>
          </a:p>
        </p:txBody>
      </p:sp>
      <p:sp>
        <p:nvSpPr>
          <p:cNvPr id="6150" name="Rectangle 6"/>
          <p:cNvSpPr>
            <a:spLocks noGrp="1" noChangeArrowheads="1"/>
          </p:cNvSpPr>
          <p:nvPr>
            <p:ph type="title"/>
          </p:nvPr>
        </p:nvSpPr>
        <p:spPr>
          <a:xfrm>
            <a:off x="457200" y="0"/>
            <a:ext cx="8229600" cy="804672"/>
          </a:xfrm>
        </p:spPr>
        <p:txBody>
          <a:bodyPr/>
          <a:lstStyle/>
          <a:p>
            <a:r>
              <a:rPr lang="en-US" sz="2800" dirty="0" smtClean="0"/>
              <a:t>Why are natural disasters striking with greater impact and more frequently in </a:t>
            </a:r>
            <a:r>
              <a:rPr lang="en-US" sz="2400" dirty="0" smtClean="0"/>
              <a:t>every</a:t>
            </a:r>
            <a:r>
              <a:rPr lang="en-US" sz="2800" dirty="0" smtClean="0"/>
              <a:t> corner of the world?</a:t>
            </a:r>
            <a:endParaRPr lang="en-US" sz="2800" dirty="0"/>
          </a:p>
        </p:txBody>
      </p:sp>
    </p:spTree>
    <p:extLst>
      <p:ext uri="{BB962C8B-B14F-4D97-AF65-F5344CB8AC3E}">
        <p14:creationId xmlns:p14="http://schemas.microsoft.com/office/powerpoint/2010/main" val="138497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615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build="p"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2" name="Title 1"/>
          <p:cNvSpPr>
            <a:spLocks noGrp="1"/>
          </p:cNvSpPr>
          <p:nvPr>
            <p:ph type="title"/>
          </p:nvPr>
        </p:nvSpPr>
        <p:spPr/>
        <p:txBody>
          <a:bodyPr/>
          <a:lstStyle/>
          <a:p>
            <a:pPr>
              <a:lnSpc>
                <a:spcPct val="90000"/>
              </a:lnSpc>
            </a:pPr>
            <a:r>
              <a:rPr lang="en-US" sz="3600" dirty="0" smtClean="0"/>
              <a:t>FEMA / AECOM </a:t>
            </a:r>
            <a:br>
              <a:rPr lang="en-US" sz="3600" dirty="0" smtClean="0"/>
            </a:br>
            <a:r>
              <a:rPr lang="en-US" sz="2800" dirty="0" smtClean="0">
                <a:solidFill>
                  <a:schemeClr val="bg1">
                    <a:lumMod val="50000"/>
                  </a:schemeClr>
                </a:solidFill>
              </a:rPr>
              <a:t>National Climate Change Report</a:t>
            </a:r>
            <a:endParaRPr lang="en-US" sz="2800" b="0" i="1" dirty="0">
              <a:solidFill>
                <a:schemeClr val="accent4"/>
              </a:solidFill>
            </a:endParaRPr>
          </a:p>
        </p:txBody>
      </p:sp>
      <p:pic>
        <p:nvPicPr>
          <p:cNvPr id="4" name="Picture 2"/>
          <p:cNvPicPr>
            <a:picLocks noChangeAspect="1" noChangeArrowheads="1"/>
          </p:cNvPicPr>
          <p:nvPr/>
        </p:nvPicPr>
        <p:blipFill>
          <a:blip r:embed="rId3" cstate="print"/>
          <a:srcRect/>
          <a:stretch>
            <a:fillRect/>
          </a:stretch>
        </p:blipFill>
        <p:spPr bwMode="auto">
          <a:xfrm>
            <a:off x="619752" y="1201839"/>
            <a:ext cx="5298200" cy="2804929"/>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266866" y="4176440"/>
            <a:ext cx="4278517" cy="230213"/>
          </a:xfrm>
          <a:prstGeom prst="rect">
            <a:avLst/>
          </a:prstGeom>
          <a:noFill/>
        </p:spPr>
        <p:txBody>
          <a:bodyPr wrap="square" lIns="0" tIns="0" rIns="0" bIns="0" rtlCol="0">
            <a:noAutofit/>
          </a:bodyPr>
          <a:lstStyle/>
          <a:p>
            <a:r>
              <a:rPr lang="en-US" sz="2000" dirty="0" smtClean="0">
                <a:latin typeface="Arial" pitchFamily="34" charset="0"/>
                <a:cs typeface="Arial" pitchFamily="34" charset="0"/>
              </a:rPr>
              <a:t>Example Change:  Q100</a:t>
            </a:r>
          </a:p>
        </p:txBody>
      </p:sp>
      <p:pic>
        <p:nvPicPr>
          <p:cNvPr id="8" name="Picture 7" descr="gao report"/>
          <p:cNvPicPr>
            <a:picLocks noChangeAspect="1" noChangeArrowheads="1"/>
          </p:cNvPicPr>
          <p:nvPr/>
        </p:nvPicPr>
        <p:blipFill>
          <a:blip r:embed="rId4" cstate="print"/>
          <a:srcRect/>
          <a:stretch>
            <a:fillRect/>
          </a:stretch>
        </p:blipFill>
        <p:spPr bwMode="auto">
          <a:xfrm>
            <a:off x="6884526" y="488523"/>
            <a:ext cx="1921466" cy="2487540"/>
          </a:xfrm>
          <a:prstGeom prst="rect">
            <a:avLst/>
          </a:prstGeom>
          <a:solidFill>
            <a:schemeClr val="accent1"/>
          </a:solidFill>
          <a:ln w="9525">
            <a:solidFill>
              <a:schemeClr val="bg1">
                <a:lumMod val="65000"/>
              </a:schemeClr>
            </a:solidFill>
            <a:miter lim="800000"/>
            <a:headEnd/>
            <a:tailEnd/>
          </a:ln>
          <a:effectLst>
            <a:outerShdw blurRad="50800" dist="38100" dir="2700000" algn="tl" rotWithShape="0">
              <a:prstClr val="black">
                <a:alpha val="40000"/>
              </a:prstClr>
            </a:outerShdw>
          </a:effectLst>
        </p:spPr>
      </p:pic>
      <p:sp>
        <p:nvSpPr>
          <p:cNvPr id="11" name="Oval 10"/>
          <p:cNvSpPr/>
          <p:nvPr/>
        </p:nvSpPr>
        <p:spPr>
          <a:xfrm>
            <a:off x="6423950" y="1435263"/>
            <a:ext cx="1169041" cy="116904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1400" i="1" dirty="0" smtClean="0"/>
              <a:t>Released</a:t>
            </a:r>
            <a:br>
              <a:rPr lang="en-US" sz="1400" i="1" dirty="0" smtClean="0"/>
            </a:br>
            <a:r>
              <a:rPr lang="en-US" sz="1400" i="1" dirty="0" smtClean="0"/>
              <a:t>by Whitehouse</a:t>
            </a:r>
          </a:p>
          <a:p>
            <a:pPr algn="ctr"/>
            <a:r>
              <a:rPr lang="en-US" sz="1400" i="1" dirty="0" smtClean="0"/>
              <a:t>June 2013</a:t>
            </a:r>
            <a:endParaRPr lang="en-US" sz="1400" i="1" dirty="0"/>
          </a:p>
        </p:txBody>
      </p:sp>
      <p:sp>
        <p:nvSpPr>
          <p:cNvPr id="3" name="TextBox 2"/>
          <p:cNvSpPr txBox="1"/>
          <p:nvPr/>
        </p:nvSpPr>
        <p:spPr>
          <a:xfrm>
            <a:off x="431070" y="4557248"/>
            <a:ext cx="7609844" cy="2177381"/>
          </a:xfrm>
          <a:prstGeom prst="rect">
            <a:avLst/>
          </a:prstGeom>
          <a:solidFill>
            <a:schemeClr val="accent1"/>
          </a:solidFill>
        </p:spPr>
        <p:txBody>
          <a:bodyPr wrap="none" lIns="0" tIns="0" rIns="0" bIns="0" rtlCol="0">
            <a:noAutofit/>
          </a:bodyPr>
          <a:lstStyle/>
          <a:p>
            <a:pPr algn="l"/>
            <a:r>
              <a:rPr lang="en-US" sz="2000" dirty="0" smtClean="0">
                <a:latin typeface="Arial" pitchFamily="34" charset="0"/>
                <a:cs typeface="Arial" pitchFamily="34" charset="0"/>
              </a:rPr>
              <a:t>Significant Technical Findings:</a:t>
            </a:r>
          </a:p>
          <a:p>
            <a:pPr marL="342900" indent="-342900" algn="l">
              <a:buFont typeface="Arial" pitchFamily="34" charset="0"/>
              <a:buChar char="•"/>
            </a:pPr>
            <a:r>
              <a:rPr lang="en-US" sz="2000" dirty="0" smtClean="0">
                <a:latin typeface="Arial" pitchFamily="34" charset="0"/>
                <a:cs typeface="Arial" pitchFamily="34" charset="0"/>
              </a:rPr>
              <a:t>By Year 2100 riverine floodplains will double in size, </a:t>
            </a:r>
          </a:p>
          <a:p>
            <a:pPr marL="342900" indent="-342900" algn="l">
              <a:buFont typeface="Arial" pitchFamily="34" charset="0"/>
              <a:buChar char="•"/>
            </a:pPr>
            <a:r>
              <a:rPr lang="en-US" sz="2000" dirty="0" smtClean="0">
                <a:latin typeface="Arial" pitchFamily="34" charset="0"/>
                <a:cs typeface="Arial" pitchFamily="34" charset="0"/>
              </a:rPr>
              <a:t>Coastal areas will double in size</a:t>
            </a:r>
          </a:p>
          <a:p>
            <a:pPr marL="342900" indent="-342900" algn="l">
              <a:buFont typeface="Arial" pitchFamily="34" charset="0"/>
              <a:buChar char="•"/>
            </a:pPr>
            <a:endParaRPr lang="en-US" sz="2000" dirty="0" smtClean="0">
              <a:latin typeface="Arial" pitchFamily="34" charset="0"/>
              <a:cs typeface="Arial" pitchFamily="34" charset="0"/>
            </a:endParaRPr>
          </a:p>
          <a:p>
            <a:pPr algn="l"/>
            <a:r>
              <a:rPr lang="en-US" sz="2000" dirty="0" smtClean="0">
                <a:latin typeface="Arial" pitchFamily="34" charset="0"/>
                <a:cs typeface="Arial" pitchFamily="34" charset="0"/>
              </a:rPr>
              <a:t>Significant Financial Findings In today’s dollars: </a:t>
            </a:r>
          </a:p>
          <a:p>
            <a:pPr marL="342900" indent="-342900" algn="l">
              <a:buFont typeface="Arial" pitchFamily="34" charset="0"/>
              <a:buChar char="•"/>
            </a:pPr>
            <a:r>
              <a:rPr lang="en-US" sz="2000" dirty="0">
                <a:latin typeface="Arial" pitchFamily="34" charset="0"/>
                <a:cs typeface="Arial" pitchFamily="34" charset="0"/>
              </a:rPr>
              <a:t>Average loss cost per policy will increase by approximately 90%</a:t>
            </a:r>
          </a:p>
          <a:p>
            <a:pPr marL="342900" indent="-342900" algn="l">
              <a:buFont typeface="Arial" pitchFamily="34" charset="0"/>
              <a:buChar char="•"/>
            </a:pPr>
            <a:r>
              <a:rPr lang="en-US" sz="2000" dirty="0" smtClean="0">
                <a:latin typeface="Arial" pitchFamily="34" charset="0"/>
                <a:cs typeface="Arial" pitchFamily="34" charset="0"/>
              </a:rPr>
              <a:t>Individual premiums will increase 10% to 40%</a:t>
            </a:r>
          </a:p>
        </p:txBody>
      </p:sp>
    </p:spTree>
    <p:extLst>
      <p:ext uri="{BB962C8B-B14F-4D97-AF65-F5344CB8AC3E}">
        <p14:creationId xmlns:p14="http://schemas.microsoft.com/office/powerpoint/2010/main" val="338069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How do you see Low Impact Development technologies being applied in urban areas around the world?</a:t>
            </a:r>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
        <p:nvSpPr>
          <p:cNvPr id="6" name="Title 3"/>
          <p:cNvSpPr txBox="1">
            <a:spLocks/>
          </p:cNvSpPr>
          <p:nvPr/>
        </p:nvSpPr>
        <p:spPr>
          <a:xfrm>
            <a:off x="228600" y="2133600"/>
            <a:ext cx="8686800" cy="804672"/>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a:lstStyle>
          <a:p>
            <a:r>
              <a:rPr lang="en-US" sz="3200" smtClean="0"/>
              <a:t>How is water going to affect terrorism, war and US National Security?</a:t>
            </a:r>
            <a:endParaRPr lang="en-US" sz="3200" dirty="0"/>
          </a:p>
        </p:txBody>
      </p:sp>
      <p:sp>
        <p:nvSpPr>
          <p:cNvPr id="7" name="Title 3"/>
          <p:cNvSpPr txBox="1">
            <a:spLocks/>
          </p:cNvSpPr>
          <p:nvPr/>
        </p:nvSpPr>
        <p:spPr>
          <a:xfrm>
            <a:off x="228600" y="3581400"/>
            <a:ext cx="8686800" cy="804672"/>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a:lstStyle>
          <a:p>
            <a:r>
              <a:rPr lang="en-US" sz="3200" smtClean="0"/>
              <a:t>Could water be used as a trading resource between countries?</a:t>
            </a:r>
            <a:endParaRPr lang="en-US" sz="3200" dirty="0"/>
          </a:p>
        </p:txBody>
      </p:sp>
    </p:spTree>
    <p:extLst>
      <p:ext uri="{BB962C8B-B14F-4D97-AF65-F5344CB8AC3E}">
        <p14:creationId xmlns:p14="http://schemas.microsoft.com/office/powerpoint/2010/main" val="29963194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ugh Music 2.wav">
            <a:hlinkClick r:id="" action="ppaction://media"/>
          </p:cNvPr>
          <p:cNvPicPr>
            <a:picLocks noRot="1" noChangeAspect="1"/>
          </p:cNvPicPr>
          <p:nvPr>
            <a:audioFile r:link="rId1"/>
          </p:nvPr>
        </p:nvPicPr>
        <p:blipFill>
          <a:blip r:embed="rId4"/>
          <a:stretch>
            <a:fillRect/>
          </a:stretch>
        </p:blipFill>
        <p:spPr>
          <a:xfrm>
            <a:off x="4449763" y="3306763"/>
            <a:ext cx="244475" cy="244475"/>
          </a:xfrm>
          <a:prstGeom prst="rect">
            <a:avLst/>
          </a:prstGeom>
        </p:spPr>
      </p:pic>
      <p:pic>
        <p:nvPicPr>
          <p:cNvPr id="7" name="Hugh Music.wav">
            <a:hlinkClick r:id="" action="ppaction://media"/>
          </p:cNvPr>
          <p:cNvPicPr>
            <a:picLocks noRot="1" noChangeAspect="1"/>
          </p:cNvPicPr>
          <p:nvPr>
            <a:audioFile r:link="rId2"/>
          </p:nvPr>
        </p:nvPicPr>
        <p:blipFill>
          <a:blip r:embed="rId5"/>
          <a:stretch>
            <a:fillRect/>
          </a:stretch>
        </p:blipFill>
        <p:spPr>
          <a:xfrm>
            <a:off x="4449763" y="3306763"/>
            <a:ext cx="244475" cy="244475"/>
          </a:xfrm>
          <a:prstGeom prst="rect">
            <a:avLst/>
          </a:prstGeom>
        </p:spPr>
      </p:pic>
      <p:sp>
        <p:nvSpPr>
          <p:cNvPr id="31" name="Rectangle 30"/>
          <p:cNvSpPr/>
          <p:nvPr/>
        </p:nvSpPr>
        <p:spPr bwMode="auto">
          <a:xfrm>
            <a:off x="0" y="-96253"/>
            <a:ext cx="9144000" cy="1014789"/>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13" name="TextBox 12"/>
          <p:cNvSpPr txBox="1"/>
          <p:nvPr/>
        </p:nvSpPr>
        <p:spPr>
          <a:xfrm>
            <a:off x="5227076" y="283817"/>
            <a:ext cx="2295525" cy="258532"/>
          </a:xfrm>
          <a:prstGeom prst="rect">
            <a:avLst/>
          </a:prstGeom>
          <a:noFill/>
        </p:spPr>
        <p:txBody>
          <a:bodyPr wrap="square" rtlCol="0">
            <a:spAutoFit/>
          </a:bodyPr>
          <a:lstStyle/>
          <a:p>
            <a:pPr algn="l"/>
            <a:r>
              <a:rPr lang="en-US" sz="1200" b="1" dirty="0" smtClean="0">
                <a:solidFill>
                  <a:schemeClr val="bg1"/>
                </a:solidFill>
              </a:rPr>
              <a:t>International Development</a:t>
            </a:r>
            <a:endParaRPr lang="en-US" sz="1200" b="1" dirty="0">
              <a:solidFill>
                <a:schemeClr val="bg1"/>
              </a:solidFill>
            </a:endParaRPr>
          </a:p>
        </p:txBody>
      </p:sp>
      <p:pic>
        <p:nvPicPr>
          <p:cNvPr id="32" name="Picture 12" descr="C:\Documents and Settings\averillc\My Documents\AECOM_Logo_Suite\AECOM_logo_without_circle_R\EPS_RGB\AECOM_1c-reverse_rgb.png"/>
          <p:cNvPicPr>
            <a:picLocks noChangeAspect="1" noChangeArrowheads="1"/>
          </p:cNvPicPr>
          <p:nvPr/>
        </p:nvPicPr>
        <p:blipFill>
          <a:blip r:embed="rId6"/>
          <a:srcRect/>
          <a:stretch>
            <a:fillRect/>
          </a:stretch>
        </p:blipFill>
        <p:spPr bwMode="auto">
          <a:xfrm>
            <a:off x="7662868" y="318542"/>
            <a:ext cx="1106157" cy="250450"/>
          </a:xfrm>
          <a:prstGeom prst="rect">
            <a:avLst/>
          </a:prstGeom>
          <a:noFill/>
        </p:spPr>
      </p:pic>
      <p:pic>
        <p:nvPicPr>
          <p:cNvPr id="12298" name="Picture 10" descr="K:\Proposals\~ Templates\Marketing Materials\Divisions\Democracy &amp; Governance\PhotoShop &amp; JPEGS\Images\GettyImages_51457241[1]_Voting.JPG"/>
          <p:cNvPicPr>
            <a:picLocks noChangeAspect="1" noChangeArrowheads="1"/>
          </p:cNvPicPr>
          <p:nvPr/>
        </p:nvPicPr>
        <p:blipFill>
          <a:blip r:embed="rId7"/>
          <a:srcRect l="1607" t="3867" r="808" b="4981"/>
          <a:stretch>
            <a:fillRect/>
          </a:stretch>
        </p:blipFill>
        <p:spPr bwMode="auto">
          <a:xfrm>
            <a:off x="0" y="918536"/>
            <a:ext cx="9144000" cy="6003028"/>
          </a:xfrm>
          <a:prstGeom prst="rect">
            <a:avLst/>
          </a:prstGeom>
          <a:noFill/>
        </p:spPr>
      </p:pic>
      <p:sp>
        <p:nvSpPr>
          <p:cNvPr id="10" name="Rectangle 9"/>
          <p:cNvSpPr/>
          <p:nvPr/>
        </p:nvSpPr>
        <p:spPr bwMode="auto">
          <a:xfrm>
            <a:off x="1" y="6590818"/>
            <a:ext cx="9144000" cy="236464"/>
          </a:xfrm>
          <a:prstGeom prst="rect">
            <a:avLst/>
          </a:prstGeom>
          <a:solidFill>
            <a:srgbClr val="000000">
              <a:alpha val="60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sp>
        <p:nvSpPr>
          <p:cNvPr id="8" name="TextBox 7"/>
          <p:cNvSpPr txBox="1"/>
          <p:nvPr/>
        </p:nvSpPr>
        <p:spPr>
          <a:xfrm>
            <a:off x="4295775" y="6571768"/>
            <a:ext cx="4848225" cy="286232"/>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Afghanistan. Women wait in line to vote. </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715258"/>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5">
                <p:cTn id="7" fill="hold" display="0">
                  <p:stCondLst>
                    <p:cond delay="indefinite"/>
                  </p:stCondLst>
                  <p:endCondLst>
                    <p:cond evt="onPrev" delay="0">
                      <p:tgtEl>
                        <p:sldTgt/>
                      </p:tgtEl>
                    </p:cond>
                    <p:cond evt="onStopAudio" delay="0">
                      <p:tgtEl>
                        <p:sldTgt/>
                      </p:tgtEl>
                    </p:cond>
                  </p:endCondLst>
                </p:cTn>
                <p:tgtEl>
                  <p:spTgt spid="7"/>
                </p:tgtEl>
              </p:cMediaNode>
            </p:audio>
            <p:audio>
              <p:cMediaNode numSld="5">
                <p:cTn id="8"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averillc\Desktop\Burundi reconciliation rotated.jpg"/>
          <p:cNvPicPr>
            <a:picLocks noChangeAspect="1" noChangeArrowheads="1"/>
          </p:cNvPicPr>
          <p:nvPr/>
        </p:nvPicPr>
        <p:blipFill>
          <a:blip r:embed="rId2"/>
          <a:srcRect b="7275"/>
          <a:stretch>
            <a:fillRect/>
          </a:stretch>
        </p:blipFill>
        <p:spPr bwMode="auto">
          <a:xfrm>
            <a:off x="0" y="918536"/>
            <a:ext cx="9144000" cy="5995107"/>
          </a:xfrm>
          <a:prstGeom prst="rect">
            <a:avLst/>
          </a:prstGeom>
          <a:noFill/>
        </p:spPr>
      </p:pic>
      <p:sp>
        <p:nvSpPr>
          <p:cNvPr id="3" name="Rectangle 2"/>
          <p:cNvSpPr/>
          <p:nvPr/>
        </p:nvSpPr>
        <p:spPr bwMode="auto">
          <a:xfrm>
            <a:off x="0" y="-96253"/>
            <a:ext cx="9144000" cy="1014789"/>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4" name="TextBox 3"/>
          <p:cNvSpPr txBox="1"/>
          <p:nvPr/>
        </p:nvSpPr>
        <p:spPr>
          <a:xfrm>
            <a:off x="5227076" y="283817"/>
            <a:ext cx="2295525" cy="258532"/>
          </a:xfrm>
          <a:prstGeom prst="rect">
            <a:avLst/>
          </a:prstGeom>
          <a:noFill/>
        </p:spPr>
        <p:txBody>
          <a:bodyPr wrap="square" rtlCol="0">
            <a:spAutoFit/>
          </a:bodyPr>
          <a:lstStyle/>
          <a:p>
            <a:pPr algn="l"/>
            <a:r>
              <a:rPr lang="en-US" sz="1200" b="1" dirty="0" smtClean="0">
                <a:solidFill>
                  <a:schemeClr val="bg1"/>
                </a:solidFill>
              </a:rPr>
              <a:t>International Development</a:t>
            </a:r>
            <a:endParaRPr lang="en-US" sz="1200" b="1" dirty="0">
              <a:solidFill>
                <a:schemeClr val="bg1"/>
              </a:solidFill>
            </a:endParaRPr>
          </a:p>
        </p:txBody>
      </p:sp>
      <p:pic>
        <p:nvPicPr>
          <p:cNvPr id="5" name="Picture 12" descr="C:\Documents and Settings\averillc\My Documents\AECOM_Logo_Suite\AECOM_logo_without_circle_R\EPS_RGB\AECOM_1c-reverse_rgb.png"/>
          <p:cNvPicPr>
            <a:picLocks noChangeAspect="1" noChangeArrowheads="1"/>
          </p:cNvPicPr>
          <p:nvPr/>
        </p:nvPicPr>
        <p:blipFill>
          <a:blip r:embed="rId3"/>
          <a:srcRect/>
          <a:stretch>
            <a:fillRect/>
          </a:stretch>
        </p:blipFill>
        <p:spPr bwMode="auto">
          <a:xfrm>
            <a:off x="7662868" y="318542"/>
            <a:ext cx="1106157" cy="250450"/>
          </a:xfrm>
          <a:prstGeom prst="rect">
            <a:avLst/>
          </a:prstGeom>
          <a:noFill/>
        </p:spPr>
      </p:pic>
      <p:sp>
        <p:nvSpPr>
          <p:cNvPr id="8" name="Rectangle 7"/>
          <p:cNvSpPr/>
          <p:nvPr/>
        </p:nvSpPr>
        <p:spPr bwMode="auto">
          <a:xfrm>
            <a:off x="1" y="6590818"/>
            <a:ext cx="9144000" cy="236464"/>
          </a:xfrm>
          <a:prstGeom prst="rect">
            <a:avLst/>
          </a:prstGeom>
          <a:solidFill>
            <a:srgbClr val="000000">
              <a:alpha val="60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sp>
        <p:nvSpPr>
          <p:cNvPr id="6" name="TextBox 5"/>
          <p:cNvSpPr txBox="1"/>
          <p:nvPr/>
        </p:nvSpPr>
        <p:spPr>
          <a:xfrm>
            <a:off x="4295775" y="6571768"/>
            <a:ext cx="4848225" cy="286232"/>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Burundi. Youth vocational training. </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0433722"/>
      </p:ext>
    </p:extLst>
  </p:cSld>
  <p:clrMapOvr>
    <a:masterClrMapping/>
  </p:clrMapOvr>
  <mc:AlternateContent xmlns:mc="http://schemas.openxmlformats.org/markup-compatibility/2006" xmlns:p14="http://schemas.microsoft.com/office/powerpoint/2010/main">
    <mc:Choice Requires="p14">
      <p:transition spd="med" p14:dur="700" advTm="16000">
        <p:fade/>
      </p:transition>
    </mc:Choice>
    <mc:Fallback xmlns="">
      <p:transition spd="med" advTm="1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buNone/>
            </a:pPr>
            <a:endParaRPr lang="en-US" dirty="0" smtClean="0">
              <a:solidFill>
                <a:srgbClr val="000000"/>
              </a:solidFill>
              <a:ea typeface="Calibri"/>
              <a:cs typeface="Calibri"/>
            </a:endParaRPr>
          </a:p>
          <a:p>
            <a:pPr algn="ctr">
              <a:buNone/>
            </a:pPr>
            <a:endParaRPr lang="en-US" dirty="0">
              <a:solidFill>
                <a:srgbClr val="000000"/>
              </a:solidFill>
              <a:ea typeface="Calibri"/>
              <a:cs typeface="Calibri"/>
            </a:endParaRPr>
          </a:p>
          <a:p>
            <a:pPr marL="0" indent="0">
              <a:buNone/>
            </a:pPr>
            <a:r>
              <a:rPr lang="en-US" sz="2800" i="1" dirty="0" smtClean="0">
                <a:solidFill>
                  <a:schemeClr val="bg1">
                    <a:lumMod val="75000"/>
                  </a:schemeClr>
                </a:solidFill>
              </a:rPr>
              <a:t>With </a:t>
            </a:r>
            <a:r>
              <a:rPr lang="en-US" sz="2800" i="1" dirty="0">
                <a:solidFill>
                  <a:schemeClr val="bg1">
                    <a:lumMod val="75000"/>
                  </a:schemeClr>
                </a:solidFill>
              </a:rPr>
              <a:t>advance information, costly mistakes can be avoided, destruction averted, and the way to lasting victory made clear.</a:t>
            </a:r>
          </a:p>
          <a:p>
            <a:pPr marL="0" indent="0">
              <a:buNone/>
            </a:pPr>
            <a:endParaRPr lang="en-US" sz="2800" dirty="0"/>
          </a:p>
          <a:p>
            <a:pPr marL="0" indent="0">
              <a:buNone/>
            </a:pPr>
            <a:endParaRPr lang="en-US" sz="2800" dirty="0" smtClean="0"/>
          </a:p>
          <a:p>
            <a:pPr marL="0" indent="0">
              <a:buNone/>
            </a:pPr>
            <a:endParaRPr lang="en-US" sz="2800" dirty="0"/>
          </a:p>
          <a:p>
            <a:pPr>
              <a:buNone/>
            </a:pPr>
            <a:endParaRPr lang="en-US" dirty="0" smtClean="0">
              <a:latin typeface="Edwardian Script ITC"/>
              <a:cs typeface="Symbol" charset="2"/>
            </a:endParaRPr>
          </a:p>
          <a:p>
            <a:pPr>
              <a:buNone/>
            </a:pPr>
            <a:endParaRPr lang="en-US" dirty="0" smtClean="0">
              <a:latin typeface="Edwardian Script ITC"/>
              <a:cs typeface="Edwardian Script ITC"/>
            </a:endParaRPr>
          </a:p>
          <a:p>
            <a:pPr>
              <a:buNone/>
            </a:pPr>
            <a:endParaRPr lang="en-US" dirty="0" smtClean="0"/>
          </a:p>
          <a:p>
            <a:pPr>
              <a:buNone/>
            </a:pPr>
            <a:endParaRPr lang="en-US" dirty="0" smtClean="0"/>
          </a:p>
          <a:p>
            <a:pPr>
              <a:buNone/>
            </a:pPr>
            <a:endParaRPr lang="en-US" dirty="0"/>
          </a:p>
        </p:txBody>
      </p:sp>
      <p:sp>
        <p:nvSpPr>
          <p:cNvPr id="5" name="Title 4"/>
          <p:cNvSpPr>
            <a:spLocks noGrp="1"/>
          </p:cNvSpPr>
          <p:nvPr>
            <p:ph type="title"/>
          </p:nvPr>
        </p:nvSpPr>
        <p:spPr/>
        <p:txBody>
          <a:bodyPr/>
          <a:lstStyle/>
          <a:p>
            <a:r>
              <a:rPr lang="en-US" dirty="0" smtClean="0"/>
              <a:t>Sun Tzu:</a:t>
            </a:r>
            <a:endParaRPr lang="en-US" dirty="0"/>
          </a:p>
        </p:txBody>
      </p:sp>
    </p:spTree>
    <p:extLst>
      <p:ext uri="{BB962C8B-B14F-4D97-AF65-F5344CB8AC3E}">
        <p14:creationId xmlns:p14="http://schemas.microsoft.com/office/powerpoint/2010/main" val="21568059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K:\AI Corp. Resources\Photo Library\ECO-ASIA\DSCN0224.JPG"/>
          <p:cNvPicPr>
            <a:picLocks noChangeAspect="1" noChangeArrowheads="1"/>
          </p:cNvPicPr>
          <p:nvPr/>
        </p:nvPicPr>
        <p:blipFill>
          <a:blip r:embed="rId2"/>
          <a:srcRect b="4438"/>
          <a:stretch>
            <a:fillRect/>
          </a:stretch>
        </p:blipFill>
        <p:spPr bwMode="auto">
          <a:xfrm>
            <a:off x="0" y="363146"/>
            <a:ext cx="9144000" cy="6555873"/>
          </a:xfrm>
          <a:prstGeom prst="rect">
            <a:avLst/>
          </a:prstGeom>
          <a:noFill/>
        </p:spPr>
      </p:pic>
      <p:sp>
        <p:nvSpPr>
          <p:cNvPr id="4" name="Rectangle 3"/>
          <p:cNvSpPr/>
          <p:nvPr/>
        </p:nvSpPr>
        <p:spPr bwMode="auto">
          <a:xfrm>
            <a:off x="0" y="-96253"/>
            <a:ext cx="9144000" cy="1014789"/>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5" name="TextBox 4"/>
          <p:cNvSpPr txBox="1"/>
          <p:nvPr/>
        </p:nvSpPr>
        <p:spPr>
          <a:xfrm>
            <a:off x="5227076" y="283817"/>
            <a:ext cx="2295525" cy="258532"/>
          </a:xfrm>
          <a:prstGeom prst="rect">
            <a:avLst/>
          </a:prstGeom>
          <a:noFill/>
        </p:spPr>
        <p:txBody>
          <a:bodyPr wrap="square" rtlCol="0">
            <a:spAutoFit/>
          </a:bodyPr>
          <a:lstStyle/>
          <a:p>
            <a:pPr algn="l"/>
            <a:r>
              <a:rPr lang="en-US" sz="1200" b="1" dirty="0" smtClean="0">
                <a:solidFill>
                  <a:schemeClr val="bg1"/>
                </a:solidFill>
              </a:rPr>
              <a:t>International Development</a:t>
            </a:r>
            <a:endParaRPr lang="en-US" sz="1200" b="1" dirty="0">
              <a:solidFill>
                <a:schemeClr val="bg1"/>
              </a:solidFill>
            </a:endParaRPr>
          </a:p>
        </p:txBody>
      </p:sp>
      <p:pic>
        <p:nvPicPr>
          <p:cNvPr id="6" name="Picture 12" descr="C:\Documents and Settings\averillc\My Documents\AECOM_Logo_Suite\AECOM_logo_without_circle_R\EPS_RGB\AECOM_1c-reverse_rgb.png"/>
          <p:cNvPicPr>
            <a:picLocks noChangeAspect="1" noChangeArrowheads="1"/>
          </p:cNvPicPr>
          <p:nvPr/>
        </p:nvPicPr>
        <p:blipFill>
          <a:blip r:embed="rId3"/>
          <a:srcRect/>
          <a:stretch>
            <a:fillRect/>
          </a:stretch>
        </p:blipFill>
        <p:spPr bwMode="auto">
          <a:xfrm>
            <a:off x="7662868" y="318542"/>
            <a:ext cx="1106157" cy="250450"/>
          </a:xfrm>
          <a:prstGeom prst="rect">
            <a:avLst/>
          </a:prstGeom>
          <a:noFill/>
        </p:spPr>
      </p:pic>
      <p:sp>
        <p:nvSpPr>
          <p:cNvPr id="8" name="Rectangle 7"/>
          <p:cNvSpPr/>
          <p:nvPr/>
        </p:nvSpPr>
        <p:spPr bwMode="auto">
          <a:xfrm>
            <a:off x="1" y="6590818"/>
            <a:ext cx="9144000" cy="236464"/>
          </a:xfrm>
          <a:prstGeom prst="rect">
            <a:avLst/>
          </a:prstGeom>
          <a:solidFill>
            <a:srgbClr val="000000">
              <a:alpha val="60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sp>
        <p:nvSpPr>
          <p:cNvPr id="7" name="TextBox 6"/>
          <p:cNvSpPr txBox="1"/>
          <p:nvPr/>
        </p:nvSpPr>
        <p:spPr>
          <a:xfrm>
            <a:off x="4295775" y="6571768"/>
            <a:ext cx="4848225" cy="286232"/>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India. Delivering reliable water  services to communities. </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99187417"/>
      </p:ext>
    </p:extLst>
  </p:cSld>
  <p:clrMapOvr>
    <a:masterClrMapping/>
  </p:clrMapOvr>
  <mc:AlternateContent xmlns:mc="http://schemas.openxmlformats.org/markup-compatibility/2006" xmlns:p14="http://schemas.microsoft.com/office/powerpoint/2010/main">
    <mc:Choice Requires="p14">
      <p:transition spd="med" p14:dur="700" advTm="16000">
        <p:fade/>
      </p:transition>
    </mc:Choice>
    <mc:Fallback xmlns="">
      <p:transition spd="med" advTm="16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5602" name="Picture 2" descr="K:\AI Corp. Resources\Photo Library\Iraq Tijara\Al Mutanabi Street, Baghdad.jpg"/>
          <p:cNvPicPr>
            <a:picLocks noChangeAspect="1" noChangeArrowheads="1"/>
          </p:cNvPicPr>
          <p:nvPr/>
        </p:nvPicPr>
        <p:blipFill>
          <a:blip r:embed="rId2"/>
          <a:srcRect/>
          <a:stretch>
            <a:fillRect/>
          </a:stretch>
        </p:blipFill>
        <p:spPr bwMode="auto">
          <a:xfrm>
            <a:off x="-23813" y="828908"/>
            <a:ext cx="9167813" cy="6096001"/>
          </a:xfrm>
          <a:prstGeom prst="rect">
            <a:avLst/>
          </a:prstGeom>
          <a:noFill/>
        </p:spPr>
      </p:pic>
      <p:sp>
        <p:nvSpPr>
          <p:cNvPr id="4" name="Rectangle 3"/>
          <p:cNvSpPr/>
          <p:nvPr/>
        </p:nvSpPr>
        <p:spPr bwMode="auto">
          <a:xfrm>
            <a:off x="0" y="-96253"/>
            <a:ext cx="9144000" cy="1014789"/>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5" name="TextBox 4"/>
          <p:cNvSpPr txBox="1"/>
          <p:nvPr/>
        </p:nvSpPr>
        <p:spPr>
          <a:xfrm>
            <a:off x="5227076" y="283817"/>
            <a:ext cx="2295525" cy="258532"/>
          </a:xfrm>
          <a:prstGeom prst="rect">
            <a:avLst/>
          </a:prstGeom>
          <a:noFill/>
        </p:spPr>
        <p:txBody>
          <a:bodyPr wrap="square" rtlCol="0">
            <a:spAutoFit/>
          </a:bodyPr>
          <a:lstStyle/>
          <a:p>
            <a:pPr algn="l"/>
            <a:r>
              <a:rPr lang="en-US" sz="1200" b="1" dirty="0" smtClean="0">
                <a:solidFill>
                  <a:schemeClr val="bg1"/>
                </a:solidFill>
              </a:rPr>
              <a:t>International Development</a:t>
            </a:r>
            <a:endParaRPr lang="en-US" sz="1200" b="1" dirty="0">
              <a:solidFill>
                <a:schemeClr val="bg1"/>
              </a:solidFill>
            </a:endParaRPr>
          </a:p>
        </p:txBody>
      </p:sp>
      <p:pic>
        <p:nvPicPr>
          <p:cNvPr id="6" name="Picture 12" descr="C:\Documents and Settings\averillc\My Documents\AECOM_Logo_Suite\AECOM_logo_without_circle_R\EPS_RGB\AECOM_1c-reverse_rgb.png"/>
          <p:cNvPicPr>
            <a:picLocks noChangeAspect="1" noChangeArrowheads="1"/>
          </p:cNvPicPr>
          <p:nvPr/>
        </p:nvPicPr>
        <p:blipFill>
          <a:blip r:embed="rId3"/>
          <a:srcRect/>
          <a:stretch>
            <a:fillRect/>
          </a:stretch>
        </p:blipFill>
        <p:spPr bwMode="auto">
          <a:xfrm>
            <a:off x="7662868" y="318542"/>
            <a:ext cx="1106157" cy="250450"/>
          </a:xfrm>
          <a:prstGeom prst="rect">
            <a:avLst/>
          </a:prstGeom>
          <a:noFill/>
        </p:spPr>
      </p:pic>
      <p:sp>
        <p:nvSpPr>
          <p:cNvPr id="8" name="Rectangle 7"/>
          <p:cNvSpPr/>
          <p:nvPr/>
        </p:nvSpPr>
        <p:spPr bwMode="auto">
          <a:xfrm>
            <a:off x="-23813" y="6590818"/>
            <a:ext cx="9167814" cy="236464"/>
          </a:xfrm>
          <a:prstGeom prst="rect">
            <a:avLst/>
          </a:prstGeom>
          <a:solidFill>
            <a:srgbClr val="000000">
              <a:alpha val="60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sp>
        <p:nvSpPr>
          <p:cNvPr id="7" name="TextBox 6"/>
          <p:cNvSpPr txBox="1"/>
          <p:nvPr/>
        </p:nvSpPr>
        <p:spPr>
          <a:xfrm>
            <a:off x="4295775" y="6571768"/>
            <a:ext cx="4848225" cy="286232"/>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Iraq. Book market in Baghdad.</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6904751"/>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6626" name="Picture 2" descr="K:\AI Corp. Resources\Photo Library\Afgh ALP\Final Report Photos and Success Stories\Photos for Final Report\Kishem Livestock.jpg"/>
          <p:cNvPicPr>
            <a:picLocks noChangeAspect="1" noChangeArrowheads="1"/>
          </p:cNvPicPr>
          <p:nvPr/>
        </p:nvPicPr>
        <p:blipFill>
          <a:blip r:embed="rId2"/>
          <a:srcRect/>
          <a:stretch>
            <a:fillRect/>
          </a:stretch>
        </p:blipFill>
        <p:spPr bwMode="auto">
          <a:xfrm>
            <a:off x="-23813" y="814041"/>
            <a:ext cx="9167813" cy="6096000"/>
          </a:xfrm>
          <a:prstGeom prst="rect">
            <a:avLst/>
          </a:prstGeom>
          <a:noFill/>
        </p:spPr>
      </p:pic>
      <p:sp>
        <p:nvSpPr>
          <p:cNvPr id="4" name="Rectangle 3"/>
          <p:cNvSpPr/>
          <p:nvPr/>
        </p:nvSpPr>
        <p:spPr bwMode="auto">
          <a:xfrm>
            <a:off x="0" y="-96253"/>
            <a:ext cx="9144000" cy="1014789"/>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5" name="TextBox 4"/>
          <p:cNvSpPr txBox="1"/>
          <p:nvPr/>
        </p:nvSpPr>
        <p:spPr>
          <a:xfrm>
            <a:off x="5227076" y="283817"/>
            <a:ext cx="2295525" cy="258532"/>
          </a:xfrm>
          <a:prstGeom prst="rect">
            <a:avLst/>
          </a:prstGeom>
          <a:noFill/>
        </p:spPr>
        <p:txBody>
          <a:bodyPr wrap="square" rtlCol="0">
            <a:spAutoFit/>
          </a:bodyPr>
          <a:lstStyle/>
          <a:p>
            <a:pPr algn="l"/>
            <a:r>
              <a:rPr lang="en-US" sz="1200" b="1" dirty="0" smtClean="0">
                <a:solidFill>
                  <a:schemeClr val="bg1"/>
                </a:solidFill>
              </a:rPr>
              <a:t>International Development</a:t>
            </a:r>
            <a:endParaRPr lang="en-US" sz="1200" b="1" dirty="0">
              <a:solidFill>
                <a:schemeClr val="bg1"/>
              </a:solidFill>
            </a:endParaRPr>
          </a:p>
        </p:txBody>
      </p:sp>
      <p:pic>
        <p:nvPicPr>
          <p:cNvPr id="6" name="Picture 12" descr="C:\Documents and Settings\averillc\My Documents\AECOM_Logo_Suite\AECOM_logo_without_circle_R\EPS_RGB\AECOM_1c-reverse_rgb.png"/>
          <p:cNvPicPr>
            <a:picLocks noChangeAspect="1" noChangeArrowheads="1"/>
          </p:cNvPicPr>
          <p:nvPr/>
        </p:nvPicPr>
        <p:blipFill>
          <a:blip r:embed="rId3"/>
          <a:srcRect/>
          <a:stretch>
            <a:fillRect/>
          </a:stretch>
        </p:blipFill>
        <p:spPr bwMode="auto">
          <a:xfrm>
            <a:off x="7662868" y="318542"/>
            <a:ext cx="1106157" cy="250450"/>
          </a:xfrm>
          <a:prstGeom prst="rect">
            <a:avLst/>
          </a:prstGeom>
          <a:noFill/>
        </p:spPr>
      </p:pic>
      <p:sp>
        <p:nvSpPr>
          <p:cNvPr id="8" name="Rectangle 7"/>
          <p:cNvSpPr/>
          <p:nvPr/>
        </p:nvSpPr>
        <p:spPr bwMode="auto">
          <a:xfrm>
            <a:off x="-23813" y="6590818"/>
            <a:ext cx="9167814" cy="236464"/>
          </a:xfrm>
          <a:prstGeom prst="rect">
            <a:avLst/>
          </a:prstGeom>
          <a:solidFill>
            <a:srgbClr val="000000">
              <a:alpha val="60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sp>
        <p:nvSpPr>
          <p:cNvPr id="7" name="TextBox 6"/>
          <p:cNvSpPr txBox="1"/>
          <p:nvPr/>
        </p:nvSpPr>
        <p:spPr>
          <a:xfrm>
            <a:off x="4295775" y="6571768"/>
            <a:ext cx="4848225" cy="286232"/>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Afghanistan. Livestock trading in </a:t>
            </a:r>
            <a:r>
              <a:rPr lang="en-US" sz="1400" dirty="0" err="1" smtClean="0">
                <a:solidFill>
                  <a:schemeClr val="bg1"/>
                </a:solidFill>
                <a:effectLst>
                  <a:outerShdw blurRad="38100" dist="38100" dir="2700000" algn="tl">
                    <a:srgbClr val="000000">
                      <a:alpha val="43137"/>
                    </a:srgbClr>
                  </a:outerShdw>
                </a:effectLst>
              </a:rPr>
              <a:t>Badakhshan</a:t>
            </a:r>
            <a:r>
              <a:rPr lang="en-US" sz="1400" dirty="0" smtClean="0">
                <a:solidFill>
                  <a:schemeClr val="bg1"/>
                </a:solidFill>
                <a:effectLst>
                  <a:outerShdw blurRad="38100" dist="38100" dir="2700000" algn="tl">
                    <a:srgbClr val="000000">
                      <a:alpha val="43137"/>
                    </a:srgbClr>
                  </a:outerShdw>
                </a:effectLst>
              </a:rPr>
              <a:t>.</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7064484"/>
      </p:ext>
    </p:extLst>
  </p:cSld>
  <p:clrMapOvr>
    <a:masterClrMapping/>
  </p:clrMapOvr>
  <mc:AlternateContent xmlns:mc="http://schemas.openxmlformats.org/markup-compatibility/2006" xmlns:p14="http://schemas.microsoft.com/office/powerpoint/2010/main">
    <mc:Choice Requires="p14">
      <p:transition spd="med" p14:dur="700" advTm="17000">
        <p:fade/>
      </p:transition>
    </mc:Choice>
    <mc:Fallback xmlns="">
      <p:transition spd="med" advTm="17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8" y="-421532"/>
            <a:ext cx="9608127" cy="6746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2" descr="map3.png"/>
          <p:cNvPicPr>
            <a:picLocks noChangeAspect="1"/>
          </p:cNvPicPr>
          <p:nvPr/>
        </p:nvPicPr>
        <p:blipFill>
          <a:blip r:embed="rId4"/>
          <a:srcRect b="15011"/>
          <a:stretch>
            <a:fillRect/>
          </a:stretch>
        </p:blipFill>
        <p:spPr>
          <a:xfrm>
            <a:off x="-219389" y="2655776"/>
            <a:ext cx="8961120" cy="3652557"/>
          </a:xfrm>
          <a:prstGeom prst="rect">
            <a:avLst/>
          </a:prstGeom>
        </p:spPr>
      </p:pic>
      <p:pic>
        <p:nvPicPr>
          <p:cNvPr id="38" name="Picture 37" descr="indiastreet.png"/>
          <p:cNvPicPr>
            <a:picLocks noChangeAspect="1"/>
          </p:cNvPicPr>
          <p:nvPr/>
        </p:nvPicPr>
        <p:blipFill>
          <a:blip r:embed="rId5"/>
          <a:stretch>
            <a:fillRect/>
          </a:stretch>
        </p:blipFill>
        <p:spPr>
          <a:xfrm rot="479480">
            <a:off x="4295464" y="131056"/>
            <a:ext cx="4635246" cy="3377108"/>
          </a:xfrm>
          <a:prstGeom prst="rect">
            <a:avLst/>
          </a:prstGeom>
        </p:spPr>
      </p:pic>
      <p:sp>
        <p:nvSpPr>
          <p:cNvPr id="48" name="TextBox 47"/>
          <p:cNvSpPr txBox="1"/>
          <p:nvPr/>
        </p:nvSpPr>
        <p:spPr>
          <a:xfrm>
            <a:off x="457200" y="6308333"/>
            <a:ext cx="488022" cy="258532"/>
          </a:xfrm>
          <a:prstGeom prst="rect">
            <a:avLst/>
          </a:prstGeom>
          <a:noFill/>
        </p:spPr>
        <p:txBody>
          <a:bodyPr wrap="square" rtlCol="0">
            <a:spAutoFit/>
          </a:bodyPr>
          <a:lstStyle/>
          <a:p>
            <a:r>
              <a:rPr lang="en-US" sz="1200" dirty="0" smtClean="0">
                <a:solidFill>
                  <a:schemeClr val="bg2"/>
                </a:solidFill>
              </a:rPr>
              <a:t>4</a:t>
            </a:r>
            <a:endParaRPr lang="en-US" sz="1600" dirty="0">
              <a:solidFill>
                <a:schemeClr val="bg2"/>
              </a:solidFill>
            </a:endParaRPr>
          </a:p>
        </p:txBody>
      </p:sp>
      <p:sp>
        <p:nvSpPr>
          <p:cNvPr id="22" name="Rectangle 21"/>
          <p:cNvSpPr/>
          <p:nvPr/>
        </p:nvSpPr>
        <p:spPr bwMode="auto">
          <a:xfrm>
            <a:off x="0" y="6308333"/>
            <a:ext cx="9144000" cy="549668"/>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pic>
        <p:nvPicPr>
          <p:cNvPr id="23" name="Picture 12" descr="C:\Documents and Settings\averillc\My Documents\AECOM_Logo_Suite\AECOM_logo_without_circle_R\EPS_RGB\AECOM_1c-reverse_rgb.png"/>
          <p:cNvPicPr>
            <a:picLocks noChangeAspect="1" noChangeArrowheads="1"/>
          </p:cNvPicPr>
          <p:nvPr/>
        </p:nvPicPr>
        <p:blipFill>
          <a:blip r:embed="rId6"/>
          <a:srcRect/>
          <a:stretch>
            <a:fillRect/>
          </a:stretch>
        </p:blipFill>
        <p:spPr bwMode="auto">
          <a:xfrm>
            <a:off x="8104778" y="6487000"/>
            <a:ext cx="807721" cy="182880"/>
          </a:xfrm>
          <a:prstGeom prst="rect">
            <a:avLst/>
          </a:prstGeom>
          <a:noFill/>
        </p:spPr>
      </p:pic>
      <p:sp>
        <p:nvSpPr>
          <p:cNvPr id="31" name="Oval 30"/>
          <p:cNvSpPr/>
          <p:nvPr/>
        </p:nvSpPr>
        <p:spPr bwMode="auto">
          <a:xfrm>
            <a:off x="4872204" y="4032495"/>
            <a:ext cx="91440" cy="91440"/>
          </a:xfrm>
          <a:prstGeom prst="ellipse">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35" name="Rectangle 34"/>
          <p:cNvSpPr/>
          <p:nvPr/>
        </p:nvSpPr>
        <p:spPr bwMode="auto">
          <a:xfrm rot="21314566">
            <a:off x="352041" y="1095897"/>
            <a:ext cx="5026182" cy="735743"/>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37" name="TextBox 36"/>
          <p:cNvSpPr txBox="1"/>
          <p:nvPr/>
        </p:nvSpPr>
        <p:spPr>
          <a:xfrm rot="21354748">
            <a:off x="363803" y="1272332"/>
            <a:ext cx="5005989" cy="369332"/>
          </a:xfrm>
          <a:prstGeom prst="rect">
            <a:avLst/>
          </a:prstGeom>
          <a:noFill/>
        </p:spPr>
        <p:txBody>
          <a:bodyPr wrap="square" rtlCol="0">
            <a:spAutoFit/>
          </a:bodyPr>
          <a:lstStyle/>
          <a:p>
            <a:r>
              <a:rPr lang="en-US" b="1" dirty="0" smtClean="0">
                <a:solidFill>
                  <a:srgbClr val="000000"/>
                </a:solidFill>
              </a:rPr>
              <a:t>Origins of the Development Business</a:t>
            </a:r>
            <a:endParaRPr lang="en-US" b="1" dirty="0">
              <a:solidFill>
                <a:srgbClr val="000000"/>
              </a:solidFill>
            </a:endParaRPr>
          </a:p>
        </p:txBody>
      </p:sp>
      <p:sp>
        <p:nvSpPr>
          <p:cNvPr id="39" name="Oval 38"/>
          <p:cNvSpPr/>
          <p:nvPr/>
        </p:nvSpPr>
        <p:spPr bwMode="auto">
          <a:xfrm>
            <a:off x="3642360" y="4062974"/>
            <a:ext cx="91440" cy="91440"/>
          </a:xfrm>
          <a:prstGeom prst="ellipse">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42" name="Oval 41"/>
          <p:cNvSpPr/>
          <p:nvPr/>
        </p:nvSpPr>
        <p:spPr bwMode="auto">
          <a:xfrm>
            <a:off x="3604260" y="4101075"/>
            <a:ext cx="91440" cy="91440"/>
          </a:xfrm>
          <a:prstGeom prst="ellipse">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43" name="Oval 42"/>
          <p:cNvSpPr/>
          <p:nvPr/>
        </p:nvSpPr>
        <p:spPr bwMode="auto">
          <a:xfrm>
            <a:off x="6689923" y="4703638"/>
            <a:ext cx="91440" cy="91440"/>
          </a:xfrm>
          <a:prstGeom prst="ellipse">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grpSp>
        <p:nvGrpSpPr>
          <p:cNvPr id="29" name="Group 28"/>
          <p:cNvGrpSpPr/>
          <p:nvPr/>
        </p:nvGrpSpPr>
        <p:grpSpPr>
          <a:xfrm>
            <a:off x="6728023" y="3546697"/>
            <a:ext cx="1886248" cy="1192741"/>
            <a:chOff x="6728023" y="3546697"/>
            <a:chExt cx="1886248" cy="1192741"/>
          </a:xfrm>
        </p:grpSpPr>
        <p:cxnSp>
          <p:nvCxnSpPr>
            <p:cNvPr id="41" name="Straight Connector 40"/>
            <p:cNvCxnSpPr>
              <a:endCxn id="49" idx="2"/>
            </p:cNvCxnSpPr>
            <p:nvPr/>
          </p:nvCxnSpPr>
          <p:spPr bwMode="auto">
            <a:xfrm flipV="1">
              <a:off x="6728023" y="4200714"/>
              <a:ext cx="1087425" cy="538724"/>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49" name="Rectangle 48"/>
            <p:cNvSpPr/>
            <p:nvPr/>
          </p:nvSpPr>
          <p:spPr bwMode="auto">
            <a:xfrm>
              <a:off x="7016624" y="3546697"/>
              <a:ext cx="1597647" cy="654017"/>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40" name="Rectangle 39"/>
            <p:cNvSpPr/>
            <p:nvPr/>
          </p:nvSpPr>
          <p:spPr>
            <a:xfrm>
              <a:off x="7016625" y="3601584"/>
              <a:ext cx="1597646" cy="590931"/>
            </a:xfrm>
            <a:prstGeom prst="rect">
              <a:avLst/>
            </a:prstGeom>
          </p:spPr>
          <p:txBody>
            <a:bodyPr wrap="square">
              <a:spAutoFit/>
            </a:bodyPr>
            <a:lstStyle/>
            <a:p>
              <a:r>
                <a:rPr lang="en-US" sz="1200" b="1" dirty="0" smtClean="0">
                  <a:solidFill>
                    <a:srgbClr val="000000"/>
                  </a:solidFill>
                </a:rPr>
                <a:t>Asian Development Bank</a:t>
              </a:r>
            </a:p>
            <a:p>
              <a:r>
                <a:rPr lang="en-US" sz="1200" b="1" dirty="0" smtClean="0">
                  <a:solidFill>
                    <a:srgbClr val="000000"/>
                  </a:solidFill>
                </a:rPr>
                <a:t>1966</a:t>
              </a:r>
              <a:endParaRPr lang="en-US" sz="1200" b="1" dirty="0">
                <a:solidFill>
                  <a:srgbClr val="000000"/>
                </a:solidFill>
              </a:endParaRPr>
            </a:p>
          </p:txBody>
        </p:sp>
      </p:grpSp>
      <p:grpSp>
        <p:nvGrpSpPr>
          <p:cNvPr id="32" name="Group 31"/>
          <p:cNvGrpSpPr/>
          <p:nvPr/>
        </p:nvGrpSpPr>
        <p:grpSpPr>
          <a:xfrm>
            <a:off x="2033029" y="2558279"/>
            <a:ext cx="1649844" cy="1565659"/>
            <a:chOff x="2033029" y="2558279"/>
            <a:chExt cx="1649844" cy="1565659"/>
          </a:xfrm>
        </p:grpSpPr>
        <p:cxnSp>
          <p:nvCxnSpPr>
            <p:cNvPr id="52" name="Straight Connector 51"/>
            <p:cNvCxnSpPr/>
            <p:nvPr/>
          </p:nvCxnSpPr>
          <p:spPr bwMode="auto">
            <a:xfrm flipH="1" flipV="1">
              <a:off x="2900363" y="3267075"/>
              <a:ext cx="782510" cy="856863"/>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1" name="Rectangle 50"/>
            <p:cNvSpPr/>
            <p:nvPr/>
          </p:nvSpPr>
          <p:spPr bwMode="auto">
            <a:xfrm>
              <a:off x="2033029" y="2560186"/>
              <a:ext cx="1468829" cy="735743"/>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13" name="TextBox 12"/>
            <p:cNvSpPr txBox="1"/>
            <p:nvPr/>
          </p:nvSpPr>
          <p:spPr>
            <a:xfrm>
              <a:off x="2052493" y="2558279"/>
              <a:ext cx="1516380" cy="757130"/>
            </a:xfrm>
            <a:prstGeom prst="rect">
              <a:avLst/>
            </a:prstGeom>
            <a:noFill/>
            <a:ln w="15875">
              <a:noFill/>
            </a:ln>
            <a:effectLst/>
          </p:spPr>
          <p:txBody>
            <a:bodyPr wrap="square" rtlCol="0">
              <a:spAutoFit/>
            </a:bodyPr>
            <a:lstStyle/>
            <a:p>
              <a:r>
                <a:rPr lang="en-US" sz="1200" b="1" dirty="0" smtClean="0">
                  <a:solidFill>
                    <a:srgbClr val="000000"/>
                  </a:solidFill>
                </a:rPr>
                <a:t>Bretton Woods Conference – World Bank, IMF 1944</a:t>
              </a:r>
              <a:endParaRPr lang="en-US" sz="1200" b="1" dirty="0">
                <a:solidFill>
                  <a:srgbClr val="000000"/>
                </a:solidFill>
              </a:endParaRPr>
            </a:p>
          </p:txBody>
        </p:sp>
      </p:grpSp>
      <p:grpSp>
        <p:nvGrpSpPr>
          <p:cNvPr id="27" name="Group 26"/>
          <p:cNvGrpSpPr/>
          <p:nvPr/>
        </p:nvGrpSpPr>
        <p:grpSpPr>
          <a:xfrm>
            <a:off x="1112721" y="4146794"/>
            <a:ext cx="2537262" cy="1109707"/>
            <a:chOff x="1112721" y="4146794"/>
            <a:chExt cx="2537262" cy="1109707"/>
          </a:xfrm>
        </p:grpSpPr>
        <p:sp>
          <p:nvSpPr>
            <p:cNvPr id="65" name="Rectangle 64"/>
            <p:cNvSpPr/>
            <p:nvPr/>
          </p:nvSpPr>
          <p:spPr bwMode="auto">
            <a:xfrm>
              <a:off x="1273034" y="4228520"/>
              <a:ext cx="1263329" cy="747340"/>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26" name="TextBox 25"/>
            <p:cNvSpPr txBox="1"/>
            <p:nvPr/>
          </p:nvSpPr>
          <p:spPr>
            <a:xfrm>
              <a:off x="1112721" y="4222372"/>
              <a:ext cx="1612983" cy="1034129"/>
            </a:xfrm>
            <a:prstGeom prst="rect">
              <a:avLst/>
            </a:prstGeom>
            <a:noFill/>
          </p:spPr>
          <p:txBody>
            <a:bodyPr wrap="square" rtlCol="0">
              <a:spAutoFit/>
            </a:bodyPr>
            <a:lstStyle/>
            <a:p>
              <a:r>
                <a:rPr lang="en-US" sz="1200" b="1" dirty="0" smtClean="0">
                  <a:solidFill>
                    <a:srgbClr val="000000"/>
                  </a:solidFill>
                </a:rPr>
                <a:t>United Nations Development Program </a:t>
              </a:r>
            </a:p>
            <a:p>
              <a:r>
                <a:rPr lang="en-US" sz="1200" b="1" dirty="0" smtClean="0">
                  <a:solidFill>
                    <a:srgbClr val="000000"/>
                  </a:solidFill>
                </a:rPr>
                <a:t>1965</a:t>
              </a:r>
            </a:p>
            <a:p>
              <a:endParaRPr lang="en-US" dirty="0"/>
            </a:p>
          </p:txBody>
        </p:sp>
        <p:cxnSp>
          <p:nvCxnSpPr>
            <p:cNvPr id="66" name="Straight Connector 65"/>
            <p:cNvCxnSpPr>
              <a:endCxn id="65" idx="3"/>
            </p:cNvCxnSpPr>
            <p:nvPr/>
          </p:nvCxnSpPr>
          <p:spPr bwMode="auto">
            <a:xfrm rot="10800000" flipV="1">
              <a:off x="2536364" y="4146794"/>
              <a:ext cx="1113619" cy="455395"/>
            </a:xfrm>
            <a:prstGeom prst="line">
              <a:avLst/>
            </a:prstGeom>
            <a:solidFill>
              <a:schemeClr val="accent1"/>
            </a:solidFill>
            <a:ln w="9525" cap="flat" cmpd="sng" algn="ctr">
              <a:solidFill>
                <a:srgbClr val="000000"/>
              </a:solidFill>
              <a:prstDash val="solid"/>
              <a:round/>
              <a:headEnd type="none" w="med" len="med"/>
              <a:tailEnd type="none" w="med" len="med"/>
            </a:ln>
            <a:effectLst/>
          </p:spPr>
        </p:cxnSp>
      </p:grpSp>
      <p:grpSp>
        <p:nvGrpSpPr>
          <p:cNvPr id="44" name="Group 43"/>
          <p:cNvGrpSpPr/>
          <p:nvPr/>
        </p:nvGrpSpPr>
        <p:grpSpPr>
          <a:xfrm>
            <a:off x="2124076" y="4250562"/>
            <a:ext cx="1628773" cy="1456112"/>
            <a:chOff x="2914651" y="1554987"/>
            <a:chExt cx="1628773" cy="1456112"/>
          </a:xfrm>
        </p:grpSpPr>
        <p:sp>
          <p:nvSpPr>
            <p:cNvPr id="45" name="Rectangle 44"/>
            <p:cNvSpPr/>
            <p:nvPr/>
          </p:nvSpPr>
          <p:spPr bwMode="auto">
            <a:xfrm>
              <a:off x="2914651" y="2422073"/>
              <a:ext cx="1587332" cy="573540"/>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46" name="TextBox 45"/>
            <p:cNvSpPr txBox="1"/>
            <p:nvPr/>
          </p:nvSpPr>
          <p:spPr>
            <a:xfrm>
              <a:off x="2938317" y="2420168"/>
              <a:ext cx="1605107" cy="590931"/>
            </a:xfrm>
            <a:prstGeom prst="rect">
              <a:avLst/>
            </a:prstGeom>
            <a:noFill/>
            <a:ln w="15875">
              <a:noFill/>
            </a:ln>
            <a:effectLst/>
          </p:spPr>
          <p:txBody>
            <a:bodyPr wrap="square" rtlCol="0">
              <a:spAutoFit/>
            </a:bodyPr>
            <a:lstStyle/>
            <a:p>
              <a:r>
                <a:rPr lang="en-US" sz="1200" b="1" dirty="0" smtClean="0">
                  <a:solidFill>
                    <a:srgbClr val="000000"/>
                  </a:solidFill>
                </a:rPr>
                <a:t>Inter-American Development Bank</a:t>
              </a:r>
            </a:p>
            <a:p>
              <a:r>
                <a:rPr lang="en-US" sz="1200" b="1" dirty="0" smtClean="0">
                  <a:solidFill>
                    <a:srgbClr val="000000"/>
                  </a:solidFill>
                </a:rPr>
                <a:t>1959</a:t>
              </a:r>
              <a:endParaRPr lang="en-US" sz="1200" b="1" dirty="0">
                <a:solidFill>
                  <a:srgbClr val="000000"/>
                </a:solidFill>
              </a:endParaRPr>
            </a:p>
          </p:txBody>
        </p:sp>
        <p:cxnSp>
          <p:nvCxnSpPr>
            <p:cNvPr id="47" name="Straight Connector 46"/>
            <p:cNvCxnSpPr>
              <a:stCxn id="45" idx="0"/>
            </p:cNvCxnSpPr>
            <p:nvPr/>
          </p:nvCxnSpPr>
          <p:spPr bwMode="auto">
            <a:xfrm flipV="1">
              <a:off x="3708317" y="1554987"/>
              <a:ext cx="680861" cy="867086"/>
            </a:xfrm>
            <a:prstGeom prst="line">
              <a:avLst/>
            </a:prstGeom>
            <a:solidFill>
              <a:schemeClr val="accent1"/>
            </a:solidFill>
            <a:ln w="9525" cap="flat" cmpd="sng" algn="ctr">
              <a:solidFill>
                <a:srgbClr val="000000"/>
              </a:solidFill>
              <a:prstDash val="solid"/>
              <a:round/>
              <a:headEnd type="none" w="med" len="med"/>
              <a:tailEnd type="none" w="med" len="med"/>
            </a:ln>
            <a:effectLst/>
          </p:spPr>
        </p:cxnSp>
      </p:grpSp>
      <p:sp>
        <p:nvSpPr>
          <p:cNvPr id="50" name="Oval 49"/>
          <p:cNvSpPr/>
          <p:nvPr/>
        </p:nvSpPr>
        <p:spPr bwMode="auto">
          <a:xfrm>
            <a:off x="3570923" y="4186799"/>
            <a:ext cx="91440" cy="91440"/>
          </a:xfrm>
          <a:prstGeom prst="ellipse">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71" name="Oval 70"/>
          <p:cNvSpPr/>
          <p:nvPr/>
        </p:nvSpPr>
        <p:spPr bwMode="auto">
          <a:xfrm>
            <a:off x="4695992" y="4846882"/>
            <a:ext cx="91440" cy="91440"/>
          </a:xfrm>
          <a:prstGeom prst="ellipse">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grpSp>
        <p:nvGrpSpPr>
          <p:cNvPr id="81" name="Group 80"/>
          <p:cNvGrpSpPr/>
          <p:nvPr/>
        </p:nvGrpSpPr>
        <p:grpSpPr>
          <a:xfrm>
            <a:off x="3776663" y="3177002"/>
            <a:ext cx="1271588" cy="1683271"/>
            <a:chOff x="3776663" y="3177002"/>
            <a:chExt cx="1271588" cy="1683271"/>
          </a:xfrm>
        </p:grpSpPr>
        <p:cxnSp>
          <p:nvCxnSpPr>
            <p:cNvPr id="75" name="Straight Connector 74"/>
            <p:cNvCxnSpPr>
              <a:stCxn id="71" idx="1"/>
            </p:cNvCxnSpPr>
            <p:nvPr/>
          </p:nvCxnSpPr>
          <p:spPr bwMode="auto">
            <a:xfrm flipH="1" flipV="1">
              <a:off x="4380773" y="3950639"/>
              <a:ext cx="328610" cy="909634"/>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72" name="Rectangle 71"/>
            <p:cNvSpPr/>
            <p:nvPr/>
          </p:nvSpPr>
          <p:spPr bwMode="auto">
            <a:xfrm>
              <a:off x="3784577" y="3177002"/>
              <a:ext cx="1263329" cy="785398"/>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74" name="Rectangle 73"/>
            <p:cNvSpPr/>
            <p:nvPr/>
          </p:nvSpPr>
          <p:spPr>
            <a:xfrm>
              <a:off x="3776663" y="3201767"/>
              <a:ext cx="1271588" cy="757130"/>
            </a:xfrm>
            <a:prstGeom prst="rect">
              <a:avLst/>
            </a:prstGeom>
          </p:spPr>
          <p:txBody>
            <a:bodyPr wrap="square">
              <a:spAutoFit/>
            </a:bodyPr>
            <a:lstStyle/>
            <a:p>
              <a:r>
                <a:rPr lang="en-US" sz="1200" b="1" dirty="0" smtClean="0">
                  <a:solidFill>
                    <a:srgbClr val="000000"/>
                  </a:solidFill>
                </a:rPr>
                <a:t>The African </a:t>
              </a:r>
            </a:p>
            <a:p>
              <a:r>
                <a:rPr lang="en-US" sz="1200" b="1" dirty="0" smtClean="0">
                  <a:solidFill>
                    <a:srgbClr val="000000"/>
                  </a:solidFill>
                </a:rPr>
                <a:t>Development</a:t>
              </a:r>
            </a:p>
            <a:p>
              <a:r>
                <a:rPr lang="en-US" sz="1200" b="1" dirty="0" smtClean="0">
                  <a:solidFill>
                    <a:srgbClr val="000000"/>
                  </a:solidFill>
                </a:rPr>
                <a:t>Bank</a:t>
              </a:r>
            </a:p>
            <a:p>
              <a:r>
                <a:rPr lang="en-US" sz="1200" b="1" dirty="0" smtClean="0">
                  <a:solidFill>
                    <a:srgbClr val="000000"/>
                  </a:solidFill>
                </a:rPr>
                <a:t>1964 </a:t>
              </a:r>
              <a:endParaRPr lang="en-US" sz="1200" b="1" dirty="0">
                <a:solidFill>
                  <a:srgbClr val="000000"/>
                </a:solidFill>
              </a:endParaRPr>
            </a:p>
          </p:txBody>
        </p:sp>
      </p:grpSp>
      <p:grpSp>
        <p:nvGrpSpPr>
          <p:cNvPr id="85" name="Group 84"/>
          <p:cNvGrpSpPr/>
          <p:nvPr/>
        </p:nvGrpSpPr>
        <p:grpSpPr>
          <a:xfrm>
            <a:off x="4610564" y="4079228"/>
            <a:ext cx="1577083" cy="1664190"/>
            <a:chOff x="4610564" y="4079228"/>
            <a:chExt cx="1577083" cy="1664190"/>
          </a:xfrm>
        </p:grpSpPr>
        <p:cxnSp>
          <p:nvCxnSpPr>
            <p:cNvPr id="56" name="Straight Connector 55"/>
            <p:cNvCxnSpPr>
              <a:stCxn id="55" idx="0"/>
            </p:cNvCxnSpPr>
            <p:nvPr/>
          </p:nvCxnSpPr>
          <p:spPr bwMode="auto">
            <a:xfrm flipH="1" flipV="1">
              <a:off x="4914173" y="4079228"/>
              <a:ext cx="483144" cy="1012299"/>
            </a:xfrm>
            <a:prstGeom prst="line">
              <a:avLst/>
            </a:prstGeom>
            <a:solidFill>
              <a:schemeClr val="accent1"/>
            </a:solidFill>
            <a:ln w="9525" cap="flat" cmpd="sng" algn="ctr">
              <a:solidFill>
                <a:srgbClr val="000000"/>
              </a:solidFill>
              <a:prstDash val="solid"/>
              <a:round/>
              <a:headEnd type="none" w="med" len="med"/>
              <a:tailEnd type="none" w="med" len="med"/>
            </a:ln>
            <a:effectLst/>
          </p:spPr>
        </p:cxnSp>
        <p:sp>
          <p:nvSpPr>
            <p:cNvPr id="55" name="Rectangle 54"/>
            <p:cNvSpPr/>
            <p:nvPr/>
          </p:nvSpPr>
          <p:spPr bwMode="auto">
            <a:xfrm>
              <a:off x="4765652" y="5091527"/>
              <a:ext cx="1263329" cy="651891"/>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36" name="Rectangle 35"/>
            <p:cNvSpPr/>
            <p:nvPr/>
          </p:nvSpPr>
          <p:spPr>
            <a:xfrm>
              <a:off x="4610564" y="5144867"/>
              <a:ext cx="1577083" cy="590931"/>
            </a:xfrm>
            <a:prstGeom prst="rect">
              <a:avLst/>
            </a:prstGeom>
          </p:spPr>
          <p:txBody>
            <a:bodyPr wrap="square">
              <a:spAutoFit/>
            </a:bodyPr>
            <a:lstStyle/>
            <a:p>
              <a:r>
                <a:rPr lang="en-US" sz="1200" b="1" dirty="0" smtClean="0">
                  <a:solidFill>
                    <a:srgbClr val="000000"/>
                  </a:solidFill>
                </a:rPr>
                <a:t>European Union ACP</a:t>
              </a:r>
            </a:p>
            <a:p>
              <a:r>
                <a:rPr lang="en-US" sz="1200" b="1" dirty="0" smtClean="0">
                  <a:solidFill>
                    <a:srgbClr val="000000"/>
                  </a:solidFill>
                </a:rPr>
                <a:t> 1973 </a:t>
              </a:r>
              <a:endParaRPr lang="en-US" sz="1200" b="1" dirty="0">
                <a:solidFill>
                  <a:srgbClr val="000000"/>
                </a:solidFill>
              </a:endParaRPr>
            </a:p>
          </p:txBody>
        </p:sp>
      </p:grpSp>
    </p:spTree>
    <p:extLst>
      <p:ext uri="{BB962C8B-B14F-4D97-AF65-F5344CB8AC3E}">
        <p14:creationId xmlns:p14="http://schemas.microsoft.com/office/powerpoint/2010/main" val="253643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fade">
                                      <p:cBhvr>
                                        <p:cTn id="43" dur="500"/>
                                        <p:tgtEl>
                                          <p:spTgt spid="8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9" grpId="0" animBg="1"/>
      <p:bldP spid="42" grpId="0" animBg="1"/>
      <p:bldP spid="43" grpId="0" animBg="1"/>
      <p:bldP spid="50" grpId="0" animBg="1"/>
      <p:bldP spid="7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8" y="-421532"/>
            <a:ext cx="9608127" cy="6746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outermostcircle.png"/>
          <p:cNvPicPr>
            <a:picLocks noChangeAspect="1"/>
          </p:cNvPicPr>
          <p:nvPr/>
        </p:nvPicPr>
        <p:blipFill>
          <a:blip r:embed="rId4"/>
          <a:stretch>
            <a:fillRect/>
          </a:stretch>
        </p:blipFill>
        <p:spPr>
          <a:xfrm>
            <a:off x="4050536" y="1356861"/>
            <a:ext cx="4726753" cy="4710904"/>
          </a:xfrm>
          <a:prstGeom prst="rect">
            <a:avLst/>
          </a:prstGeom>
        </p:spPr>
      </p:pic>
      <p:sp>
        <p:nvSpPr>
          <p:cNvPr id="22" name="Rectangle 21"/>
          <p:cNvSpPr/>
          <p:nvPr/>
        </p:nvSpPr>
        <p:spPr bwMode="auto">
          <a:xfrm>
            <a:off x="0" y="6308333"/>
            <a:ext cx="9144000" cy="549668"/>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pic>
        <p:nvPicPr>
          <p:cNvPr id="23" name="Picture 12" descr="C:\Documents and Settings\averillc\My Documents\AECOM_Logo_Suite\AECOM_logo_without_circle_R\EPS_RGB\AECOM_1c-reverse_rgb.png"/>
          <p:cNvPicPr>
            <a:picLocks noChangeAspect="1" noChangeArrowheads="1"/>
          </p:cNvPicPr>
          <p:nvPr/>
        </p:nvPicPr>
        <p:blipFill>
          <a:blip r:embed="rId5"/>
          <a:srcRect/>
          <a:stretch>
            <a:fillRect/>
          </a:stretch>
        </p:blipFill>
        <p:spPr bwMode="auto">
          <a:xfrm>
            <a:off x="8104778" y="6487000"/>
            <a:ext cx="807721" cy="182880"/>
          </a:xfrm>
          <a:prstGeom prst="rect">
            <a:avLst/>
          </a:prstGeom>
          <a:noFill/>
        </p:spPr>
      </p:pic>
      <p:grpSp>
        <p:nvGrpSpPr>
          <p:cNvPr id="17" name="Group 16"/>
          <p:cNvGrpSpPr/>
          <p:nvPr/>
        </p:nvGrpSpPr>
        <p:grpSpPr>
          <a:xfrm>
            <a:off x="5382479" y="2688094"/>
            <a:ext cx="2119709" cy="2103861"/>
            <a:chOff x="5382479" y="2688094"/>
            <a:chExt cx="2119709" cy="2103861"/>
          </a:xfrm>
        </p:grpSpPr>
        <p:pic>
          <p:nvPicPr>
            <p:cNvPr id="16" name="Picture 15" descr="innercircle.png"/>
            <p:cNvPicPr>
              <a:picLocks noChangeAspect="1"/>
            </p:cNvPicPr>
            <p:nvPr/>
          </p:nvPicPr>
          <p:blipFill>
            <a:blip r:embed="rId6"/>
            <a:stretch>
              <a:fillRect/>
            </a:stretch>
          </p:blipFill>
          <p:spPr>
            <a:xfrm>
              <a:off x="5382479" y="2688094"/>
              <a:ext cx="2119709" cy="2103861"/>
            </a:xfrm>
            <a:prstGeom prst="rect">
              <a:avLst/>
            </a:prstGeom>
          </p:spPr>
        </p:pic>
        <p:sp>
          <p:nvSpPr>
            <p:cNvPr id="37" name="Rectangle 36"/>
            <p:cNvSpPr/>
            <p:nvPr/>
          </p:nvSpPr>
          <p:spPr bwMode="auto">
            <a:xfrm rot="21342191">
              <a:off x="5902957" y="3439521"/>
              <a:ext cx="1097280" cy="543151"/>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38" name="TextBox 37"/>
            <p:cNvSpPr txBox="1"/>
            <p:nvPr/>
          </p:nvSpPr>
          <p:spPr>
            <a:xfrm rot="21342191">
              <a:off x="5691877" y="3439521"/>
              <a:ext cx="1516380" cy="480131"/>
            </a:xfrm>
            <a:prstGeom prst="rect">
              <a:avLst/>
            </a:prstGeom>
            <a:noFill/>
            <a:ln w="15875">
              <a:noFill/>
            </a:ln>
            <a:effectLst/>
          </p:spPr>
          <p:txBody>
            <a:bodyPr wrap="square" rtlCol="0">
              <a:spAutoFit/>
            </a:bodyPr>
            <a:lstStyle/>
            <a:p>
              <a:r>
                <a:rPr lang="en-US" sz="1400" b="1" dirty="0" smtClean="0">
                  <a:solidFill>
                    <a:srgbClr val="000000"/>
                  </a:solidFill>
                </a:rPr>
                <a:t>Government </a:t>
              </a:r>
            </a:p>
            <a:p>
              <a:r>
                <a:rPr lang="en-US" sz="1400" b="1" dirty="0" smtClean="0">
                  <a:solidFill>
                    <a:srgbClr val="000000"/>
                  </a:solidFill>
                </a:rPr>
                <a:t>of Zambia</a:t>
              </a:r>
              <a:endParaRPr lang="en-US" sz="1400" b="1" dirty="0">
                <a:solidFill>
                  <a:srgbClr val="000000"/>
                </a:solidFill>
              </a:endParaRPr>
            </a:p>
          </p:txBody>
        </p:sp>
      </p:grpSp>
      <p:pic>
        <p:nvPicPr>
          <p:cNvPr id="39" name="Picture 38" descr="spoon.png"/>
          <p:cNvPicPr>
            <a:picLocks noChangeAspect="1"/>
          </p:cNvPicPr>
          <p:nvPr/>
        </p:nvPicPr>
        <p:blipFill>
          <a:blip r:embed="rId7"/>
          <a:stretch>
            <a:fillRect/>
          </a:stretch>
        </p:blipFill>
        <p:spPr>
          <a:xfrm rot="21258141">
            <a:off x="296056" y="341304"/>
            <a:ext cx="4545990" cy="3312079"/>
          </a:xfrm>
          <a:prstGeom prst="rect">
            <a:avLst/>
          </a:prstGeom>
        </p:spPr>
      </p:pic>
      <p:pic>
        <p:nvPicPr>
          <p:cNvPr id="27651" name="Picture 3" descr="C:\Documents and Settings\averillc\My Documents\zambia1.png"/>
          <p:cNvPicPr>
            <a:picLocks noChangeAspect="1" noChangeArrowheads="1"/>
          </p:cNvPicPr>
          <p:nvPr/>
        </p:nvPicPr>
        <p:blipFill>
          <a:blip r:embed="rId8"/>
          <a:srcRect/>
          <a:stretch>
            <a:fillRect/>
          </a:stretch>
        </p:blipFill>
        <p:spPr bwMode="auto">
          <a:xfrm>
            <a:off x="1575001" y="3378911"/>
            <a:ext cx="2670175" cy="2614612"/>
          </a:xfrm>
          <a:prstGeom prst="rect">
            <a:avLst/>
          </a:prstGeom>
          <a:noFill/>
          <a:effectLst>
            <a:outerShdw blurRad="50800" dist="38100" dir="2700000" algn="tl" rotWithShape="0">
              <a:prstClr val="black">
                <a:alpha val="40000"/>
              </a:prstClr>
            </a:outerShdw>
          </a:effectLst>
        </p:spPr>
      </p:pic>
      <p:sp>
        <p:nvSpPr>
          <p:cNvPr id="41" name="Rectangle 40"/>
          <p:cNvSpPr/>
          <p:nvPr/>
        </p:nvSpPr>
        <p:spPr bwMode="auto">
          <a:xfrm rot="364350">
            <a:off x="3685381" y="622997"/>
            <a:ext cx="5026182" cy="735743"/>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42" name="TextBox 41"/>
          <p:cNvSpPr txBox="1"/>
          <p:nvPr/>
        </p:nvSpPr>
        <p:spPr>
          <a:xfrm rot="404532">
            <a:off x="3720629" y="804969"/>
            <a:ext cx="5005989" cy="369332"/>
          </a:xfrm>
          <a:prstGeom prst="rect">
            <a:avLst/>
          </a:prstGeom>
          <a:noFill/>
        </p:spPr>
        <p:txBody>
          <a:bodyPr wrap="square" rtlCol="0">
            <a:spAutoFit/>
          </a:bodyPr>
          <a:lstStyle/>
          <a:p>
            <a:r>
              <a:rPr lang="en-US" b="1" dirty="0" smtClean="0">
                <a:solidFill>
                  <a:srgbClr val="000000"/>
                </a:solidFill>
              </a:rPr>
              <a:t>Structure of the Development Business</a:t>
            </a:r>
            <a:endParaRPr lang="en-US" b="1" dirty="0">
              <a:solidFill>
                <a:srgbClr val="000000"/>
              </a:solidFill>
            </a:endParaRPr>
          </a:p>
        </p:txBody>
      </p:sp>
      <p:pic>
        <p:nvPicPr>
          <p:cNvPr id="15" name="Picture 14" descr="middlecircle.png"/>
          <p:cNvPicPr>
            <a:picLocks noChangeAspect="1"/>
          </p:cNvPicPr>
          <p:nvPr/>
        </p:nvPicPr>
        <p:blipFill>
          <a:blip r:embed="rId9"/>
          <a:stretch>
            <a:fillRect/>
          </a:stretch>
        </p:blipFill>
        <p:spPr>
          <a:xfrm>
            <a:off x="4761722" y="2060954"/>
            <a:ext cx="3308331" cy="3296444"/>
          </a:xfrm>
          <a:prstGeom prst="rect">
            <a:avLst/>
          </a:prstGeom>
        </p:spPr>
      </p:pic>
      <p:pic>
        <p:nvPicPr>
          <p:cNvPr id="26" name="Picture 25" descr="AECOM logo.jpg"/>
          <p:cNvPicPr>
            <a:picLocks noChangeAspect="1"/>
          </p:cNvPicPr>
          <p:nvPr/>
        </p:nvPicPr>
        <p:blipFill>
          <a:blip r:embed="rId10"/>
          <a:stretch>
            <a:fillRect/>
          </a:stretch>
        </p:blipFill>
        <p:spPr>
          <a:xfrm>
            <a:off x="5832475" y="1548648"/>
            <a:ext cx="1158875" cy="419851"/>
          </a:xfrm>
          <a:prstGeom prst="rect">
            <a:avLst/>
          </a:prstGeom>
        </p:spPr>
      </p:pic>
    </p:spTree>
    <p:extLst>
      <p:ext uri="{BB962C8B-B14F-4D97-AF65-F5344CB8AC3E}">
        <p14:creationId xmlns:p14="http://schemas.microsoft.com/office/powerpoint/2010/main" val="63759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8" y="-421532"/>
            <a:ext cx="9608127" cy="6746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descr="C:\Users\averillc\Desktop\afghanistan.png"/>
          <p:cNvPicPr>
            <a:picLocks noChangeAspect="1" noChangeArrowheads="1"/>
          </p:cNvPicPr>
          <p:nvPr/>
        </p:nvPicPr>
        <p:blipFill>
          <a:blip r:embed="rId4"/>
          <a:srcRect r="30758"/>
          <a:stretch>
            <a:fillRect/>
          </a:stretch>
        </p:blipFill>
        <p:spPr bwMode="auto">
          <a:xfrm>
            <a:off x="4791075" y="-442913"/>
            <a:ext cx="4352925" cy="4543426"/>
          </a:xfrm>
          <a:prstGeom prst="rect">
            <a:avLst/>
          </a:prstGeom>
          <a:noFill/>
        </p:spPr>
      </p:pic>
      <p:pic>
        <p:nvPicPr>
          <p:cNvPr id="14" name="Picture 13" descr="paper.png"/>
          <p:cNvPicPr>
            <a:picLocks noChangeAspect="1"/>
          </p:cNvPicPr>
          <p:nvPr/>
        </p:nvPicPr>
        <p:blipFill>
          <a:blip r:embed="rId5" cstate="print"/>
          <a:srcRect b="11397"/>
          <a:stretch>
            <a:fillRect/>
          </a:stretch>
        </p:blipFill>
        <p:spPr>
          <a:xfrm>
            <a:off x="321272" y="2285833"/>
            <a:ext cx="6728513" cy="4022369"/>
          </a:xfrm>
          <a:prstGeom prst="rect">
            <a:avLst/>
          </a:prstGeom>
        </p:spPr>
      </p:pic>
      <p:pic>
        <p:nvPicPr>
          <p:cNvPr id="10" name="Picture 9" descr="kiteboy.png"/>
          <p:cNvPicPr>
            <a:picLocks noChangeAspect="1"/>
          </p:cNvPicPr>
          <p:nvPr/>
        </p:nvPicPr>
        <p:blipFill>
          <a:blip r:embed="rId6"/>
          <a:stretch>
            <a:fillRect/>
          </a:stretch>
        </p:blipFill>
        <p:spPr>
          <a:xfrm rot="21340681">
            <a:off x="107417" y="-210736"/>
            <a:ext cx="4126490" cy="3006443"/>
          </a:xfrm>
          <a:prstGeom prst="rect">
            <a:avLst/>
          </a:prstGeom>
        </p:spPr>
      </p:pic>
      <p:sp>
        <p:nvSpPr>
          <p:cNvPr id="11" name="Rectangle 10"/>
          <p:cNvSpPr/>
          <p:nvPr/>
        </p:nvSpPr>
        <p:spPr bwMode="auto">
          <a:xfrm rot="215834">
            <a:off x="2703135" y="1537718"/>
            <a:ext cx="3684097" cy="1161011"/>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12" name="TextBox 11"/>
          <p:cNvSpPr txBox="1"/>
          <p:nvPr/>
        </p:nvSpPr>
        <p:spPr>
          <a:xfrm rot="202660">
            <a:off x="2746217" y="1678304"/>
            <a:ext cx="3686923" cy="923330"/>
          </a:xfrm>
          <a:prstGeom prst="rect">
            <a:avLst/>
          </a:prstGeom>
          <a:noFill/>
        </p:spPr>
        <p:txBody>
          <a:bodyPr wrap="square" rtlCol="0">
            <a:spAutoFit/>
          </a:bodyPr>
          <a:lstStyle/>
          <a:p>
            <a:r>
              <a:rPr lang="en-US" b="1" dirty="0" smtClean="0">
                <a:solidFill>
                  <a:srgbClr val="000000"/>
                </a:solidFill>
              </a:rPr>
              <a:t>Case Study 1: Afghanistan </a:t>
            </a:r>
          </a:p>
          <a:p>
            <a:r>
              <a:rPr lang="en-US" b="1" dirty="0" smtClean="0">
                <a:solidFill>
                  <a:srgbClr val="000000"/>
                </a:solidFill>
              </a:rPr>
              <a:t>Stability in Key Conflict Areas (SIKA) </a:t>
            </a:r>
            <a:endParaRPr lang="en-US" b="1" dirty="0">
              <a:solidFill>
                <a:srgbClr val="000000"/>
              </a:solidFill>
            </a:endParaRPr>
          </a:p>
        </p:txBody>
      </p:sp>
      <p:sp>
        <p:nvSpPr>
          <p:cNvPr id="18" name="Rectangle 3"/>
          <p:cNvSpPr>
            <a:spLocks noChangeArrowheads="1"/>
          </p:cNvSpPr>
          <p:nvPr/>
        </p:nvSpPr>
        <p:spPr bwMode="auto">
          <a:xfrm>
            <a:off x="1101381" y="2859425"/>
            <a:ext cx="5613744" cy="3455650"/>
          </a:xfrm>
          <a:prstGeom prst="rect">
            <a:avLst/>
          </a:prstGeom>
          <a:noFill/>
          <a:ln w="9525">
            <a:noFill/>
            <a:miter lim="800000"/>
            <a:headEnd/>
            <a:tailEnd/>
          </a:ln>
        </p:spPr>
        <p:txBody>
          <a:bodyPr/>
          <a:lstStyle/>
          <a:p>
            <a:pPr marL="365125" indent="-365125" algn="l">
              <a:spcBef>
                <a:spcPts val="1200"/>
              </a:spcBef>
              <a:buClr>
                <a:schemeClr val="tx2"/>
              </a:buClr>
              <a:buSzPct val="100000"/>
              <a:buFont typeface="Arial" pitchFamily="34" charset="0"/>
              <a:buChar char="•"/>
            </a:pPr>
            <a:r>
              <a:rPr lang="en-US" dirty="0" smtClean="0">
                <a:solidFill>
                  <a:srgbClr val="000000"/>
                </a:solidFill>
              </a:rPr>
              <a:t>                  18 months with 18 month option period, $357 M</a:t>
            </a:r>
          </a:p>
          <a:p>
            <a:pPr marL="365125" indent="-365125" algn="l">
              <a:spcBef>
                <a:spcPts val="1000"/>
              </a:spcBef>
              <a:buClr>
                <a:schemeClr val="tx2"/>
              </a:buClr>
              <a:buSzPct val="100000"/>
              <a:buFont typeface="Arial" pitchFamily="34" charset="0"/>
              <a:buChar char="•"/>
            </a:pPr>
            <a:r>
              <a:rPr lang="en-US" dirty="0" smtClean="0">
                <a:solidFill>
                  <a:srgbClr val="000000"/>
                </a:solidFill>
              </a:rPr>
              <a:t>Southern, Eastern and Western Afghanistan</a:t>
            </a:r>
          </a:p>
          <a:p>
            <a:pPr marL="365125" indent="-365125" algn="l">
              <a:spcBef>
                <a:spcPts val="1000"/>
              </a:spcBef>
              <a:buClr>
                <a:schemeClr val="tx2"/>
              </a:buClr>
              <a:buSzPct val="100000"/>
              <a:buFont typeface="Arial" pitchFamily="34" charset="0"/>
              <a:buChar char="•"/>
            </a:pPr>
            <a:r>
              <a:rPr lang="en-US" dirty="0" smtClean="0">
                <a:solidFill>
                  <a:srgbClr val="000000"/>
                </a:solidFill>
              </a:rPr>
              <a:t>800 staff</a:t>
            </a:r>
          </a:p>
          <a:p>
            <a:pPr marL="365125" indent="-365125" algn="l">
              <a:spcBef>
                <a:spcPts val="1000"/>
              </a:spcBef>
              <a:buClr>
                <a:schemeClr val="tx2"/>
              </a:buClr>
              <a:buSzPct val="100000"/>
              <a:buFont typeface="Arial" pitchFamily="34" charset="0"/>
              <a:buChar char="•"/>
            </a:pPr>
            <a:r>
              <a:rPr lang="en-US" b="1" dirty="0" smtClean="0">
                <a:solidFill>
                  <a:srgbClr val="000000"/>
                </a:solidFill>
              </a:rPr>
              <a:t>Objective: </a:t>
            </a:r>
            <a:r>
              <a:rPr lang="en-US" dirty="0" smtClean="0">
                <a:solidFill>
                  <a:srgbClr val="000000"/>
                </a:solidFill>
              </a:rPr>
              <a:t>Supporting the Afghan government by implementing community-led initiatives to build confidence, stability and the provision of basic services.</a:t>
            </a:r>
            <a:endParaRPr lang="en-US" dirty="0">
              <a:solidFill>
                <a:srgbClr val="000000"/>
              </a:solidFill>
            </a:endParaRPr>
          </a:p>
        </p:txBody>
      </p:sp>
      <p:sp>
        <p:nvSpPr>
          <p:cNvPr id="19" name="TextBox 18"/>
          <p:cNvSpPr txBox="1"/>
          <p:nvPr/>
        </p:nvSpPr>
        <p:spPr>
          <a:xfrm>
            <a:off x="3609974" y="5610225"/>
            <a:ext cx="5381625" cy="590931"/>
          </a:xfrm>
          <a:prstGeom prst="rect">
            <a:avLst/>
          </a:prstGeom>
          <a:solidFill>
            <a:srgbClr val="996633"/>
          </a:solidFill>
          <a:ln w="19050">
            <a:solidFill>
              <a:srgbClr val="000000"/>
            </a:solidFill>
          </a:ln>
          <a:effectLst>
            <a:outerShdw blurRad="50800" dist="38100" dir="16200000" rotWithShape="0">
              <a:prstClr val="black">
                <a:alpha val="40000"/>
              </a:prstClr>
            </a:outerShdw>
          </a:effectLst>
        </p:spPr>
        <p:txBody>
          <a:bodyPr wrap="square" rtlCol="0">
            <a:spAutoFit/>
          </a:bodyPr>
          <a:lstStyle>
            <a:defPPr>
              <a:defRPr lang="en-US"/>
            </a:defPPr>
            <a:lvl1pPr algn="l">
              <a:defRPr sz="1800" b="1" cap="small">
                <a:solidFill>
                  <a:srgbClr val="FEF9DA"/>
                </a:solidFill>
                <a:effectLst>
                  <a:outerShdw blurRad="38100" dist="38100" dir="2700000" algn="tl">
                    <a:srgbClr val="000000">
                      <a:alpha val="43137"/>
                    </a:srgbClr>
                  </a:outerShdw>
                </a:effectLst>
              </a:defRPr>
            </a:lvl1pPr>
          </a:lstStyle>
          <a:p>
            <a:r>
              <a:rPr lang="en-US" dirty="0"/>
              <a:t>Success Factor: </a:t>
            </a:r>
            <a:r>
              <a:rPr lang="en-US" cap="none" dirty="0"/>
              <a:t>To help stabilize key areas in Afghanistan as the US military withdrawals. </a:t>
            </a:r>
          </a:p>
        </p:txBody>
      </p:sp>
      <p:pic>
        <p:nvPicPr>
          <p:cNvPr id="9" name="Picture 8" descr="Horizontal_RGB_600.jpg"/>
          <p:cNvPicPr>
            <a:picLocks noChangeAspect="1"/>
          </p:cNvPicPr>
          <p:nvPr/>
        </p:nvPicPr>
        <p:blipFill>
          <a:blip r:embed="rId7"/>
          <a:stretch>
            <a:fillRect/>
          </a:stretch>
        </p:blipFill>
        <p:spPr>
          <a:xfrm>
            <a:off x="1567297" y="2844370"/>
            <a:ext cx="1107255" cy="329184"/>
          </a:xfrm>
          <a:prstGeom prst="rect">
            <a:avLst/>
          </a:prstGeom>
        </p:spPr>
      </p:pic>
    </p:spTree>
    <p:extLst>
      <p:ext uri="{BB962C8B-B14F-4D97-AF65-F5344CB8AC3E}">
        <p14:creationId xmlns:p14="http://schemas.microsoft.com/office/powerpoint/2010/main" val="82937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1000"/>
                                        <p:tgtEl>
                                          <p:spTgt spid="1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wipe(left)">
                                      <p:cBhvr>
                                        <p:cTn id="14" dur="1000"/>
                                        <p:tgtEl>
                                          <p:spTgt spid="18">
                                            <p:txEl>
                                              <p:pRg st="1" end="1"/>
                                            </p:txEl>
                                          </p:spTgt>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wipe(left)">
                                      <p:cBhvr>
                                        <p:cTn id="18" dur="1000"/>
                                        <p:tgtEl>
                                          <p:spTgt spid="18">
                                            <p:txEl>
                                              <p:pRg st="2" end="2"/>
                                            </p:txEl>
                                          </p:spTgt>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wipe(left)">
                                      <p:cBhvr>
                                        <p:cTn id="22" dur="1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8" y="-421532"/>
            <a:ext cx="9608127" cy="6746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descr="S4200048"/>
          <p:cNvPicPr>
            <a:picLocks noChangeAspect="1" noChangeArrowheads="1"/>
          </p:cNvPicPr>
          <p:nvPr/>
        </p:nvPicPr>
        <p:blipFill>
          <a:blip r:embed="rId4"/>
          <a:srcRect/>
          <a:stretch>
            <a:fillRect/>
          </a:stretch>
        </p:blipFill>
        <p:spPr bwMode="auto">
          <a:xfrm rot="212547">
            <a:off x="4643412" y="1868794"/>
            <a:ext cx="3802082" cy="2851562"/>
          </a:xfrm>
          <a:prstGeom prst="rect">
            <a:avLst/>
          </a:prstGeom>
          <a:noFill/>
          <a:ln w="101600">
            <a:solidFill>
              <a:schemeClr val="bg1"/>
            </a:solidFill>
            <a:miter lim="800000"/>
            <a:headEnd/>
            <a:tailEnd/>
          </a:ln>
          <a:effectLst>
            <a:outerShdw blurRad="50800" dist="50800" dir="5400000" algn="ctr" rotWithShape="0">
              <a:srgbClr val="000000">
                <a:alpha val="40000"/>
              </a:srgbClr>
            </a:outerShdw>
          </a:effectLst>
        </p:spPr>
      </p:pic>
      <p:grpSp>
        <p:nvGrpSpPr>
          <p:cNvPr id="6" name="Group 5"/>
          <p:cNvGrpSpPr/>
          <p:nvPr/>
        </p:nvGrpSpPr>
        <p:grpSpPr>
          <a:xfrm>
            <a:off x="4731960" y="737618"/>
            <a:ext cx="3730005" cy="1161011"/>
            <a:chOff x="3055560" y="718568"/>
            <a:chExt cx="3730005" cy="1161011"/>
          </a:xfrm>
        </p:grpSpPr>
        <p:sp>
          <p:nvSpPr>
            <p:cNvPr id="7" name="Rectangle 6"/>
            <p:cNvSpPr/>
            <p:nvPr/>
          </p:nvSpPr>
          <p:spPr bwMode="auto">
            <a:xfrm rot="215834">
              <a:off x="3055560" y="718568"/>
              <a:ext cx="3684097" cy="1161011"/>
            </a:xfrm>
            <a:prstGeom prst="rect">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8" name="TextBox 7"/>
            <p:cNvSpPr txBox="1"/>
            <p:nvPr/>
          </p:nvSpPr>
          <p:spPr>
            <a:xfrm rot="202660">
              <a:off x="3098642" y="868679"/>
              <a:ext cx="3686923" cy="923330"/>
            </a:xfrm>
            <a:prstGeom prst="rect">
              <a:avLst/>
            </a:prstGeom>
            <a:noFill/>
          </p:spPr>
          <p:txBody>
            <a:bodyPr wrap="square" rtlCol="0">
              <a:spAutoFit/>
            </a:bodyPr>
            <a:lstStyle/>
            <a:p>
              <a:r>
                <a:rPr lang="en-US" b="1" dirty="0" smtClean="0">
                  <a:solidFill>
                    <a:srgbClr val="000000"/>
                  </a:solidFill>
                </a:rPr>
                <a:t>Personal Security Detail (PSD) with B-6 armored vehicles.</a:t>
              </a:r>
            </a:p>
          </p:txBody>
        </p:sp>
      </p:grpSp>
      <p:grpSp>
        <p:nvGrpSpPr>
          <p:cNvPr id="9" name="Group 8"/>
          <p:cNvGrpSpPr/>
          <p:nvPr/>
        </p:nvGrpSpPr>
        <p:grpSpPr>
          <a:xfrm rot="345561">
            <a:off x="2051408" y="273225"/>
            <a:ext cx="2764780" cy="3870692"/>
            <a:chOff x="720721" y="-11360"/>
            <a:chExt cx="3027106" cy="4237948"/>
          </a:xfrm>
        </p:grpSpPr>
        <p:sp>
          <p:nvSpPr>
            <p:cNvPr id="10" name="Rectangle 9"/>
            <p:cNvSpPr/>
            <p:nvPr/>
          </p:nvSpPr>
          <p:spPr bwMode="auto">
            <a:xfrm rot="21264942">
              <a:off x="720721" y="-11360"/>
              <a:ext cx="3027106" cy="4237948"/>
            </a:xfrm>
            <a:prstGeom prst="rect">
              <a:avLst/>
            </a:prstGeom>
            <a:solidFill>
              <a:schemeClr val="bg1"/>
            </a:solidFill>
            <a:ln w="19050" cap="flat" cmpd="sng" algn="ctr">
              <a:noFill/>
              <a:prstDash val="solid"/>
              <a:round/>
              <a:headEnd type="none" w="med" len="med"/>
              <a:tailEnd type="none" w="med" len="med"/>
            </a:ln>
            <a:effectLst>
              <a:outerShdw blurRad="50800" dist="63500" dir="5400000" sx="99000" sy="99000" algn="ctr" rotWithShape="0">
                <a:srgbClr val="000000">
                  <a:alpha val="30000"/>
                </a:srgb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pic>
          <p:nvPicPr>
            <p:cNvPr id="11" name="Picture 10" descr="DSCN0167.JPG"/>
            <p:cNvPicPr>
              <a:picLocks noChangeAspect="1"/>
            </p:cNvPicPr>
            <p:nvPr/>
          </p:nvPicPr>
          <p:blipFill>
            <a:blip r:embed="rId5"/>
            <a:srcRect l="2315" t="2894" r="7407"/>
            <a:stretch>
              <a:fillRect/>
            </a:stretch>
          </p:blipFill>
          <p:spPr>
            <a:xfrm rot="21264942">
              <a:off x="834909" y="106140"/>
              <a:ext cx="2790041" cy="4001472"/>
            </a:xfrm>
            <a:prstGeom prst="rect">
              <a:avLst/>
            </a:prstGeom>
          </p:spPr>
        </p:pic>
      </p:grpSp>
      <p:grpSp>
        <p:nvGrpSpPr>
          <p:cNvPr id="12" name="Group 11"/>
          <p:cNvGrpSpPr/>
          <p:nvPr/>
        </p:nvGrpSpPr>
        <p:grpSpPr>
          <a:xfrm rot="20898777">
            <a:off x="634191" y="1942957"/>
            <a:ext cx="2760800" cy="3865119"/>
            <a:chOff x="5278996" y="1737794"/>
            <a:chExt cx="3027106" cy="4237948"/>
          </a:xfrm>
        </p:grpSpPr>
        <p:sp>
          <p:nvSpPr>
            <p:cNvPr id="13" name="Rectangle 12"/>
            <p:cNvSpPr/>
            <p:nvPr/>
          </p:nvSpPr>
          <p:spPr bwMode="auto">
            <a:xfrm rot="425689">
              <a:off x="5278996" y="1737794"/>
              <a:ext cx="3027106" cy="4237948"/>
            </a:xfrm>
            <a:prstGeom prst="rect">
              <a:avLst/>
            </a:prstGeom>
            <a:solidFill>
              <a:schemeClr val="bg1"/>
            </a:solidFill>
            <a:ln w="19050" cap="flat" cmpd="sng" algn="ctr">
              <a:noFill/>
              <a:prstDash val="solid"/>
              <a:round/>
              <a:headEnd type="none" w="med" len="med"/>
              <a:tailEnd type="none" w="med" len="med"/>
            </a:ln>
            <a:effectLst>
              <a:outerShdw blurRad="50800" dist="63500" dir="5400000" sx="99000" sy="99000" algn="ctr" rotWithShape="0">
                <a:srgbClr val="000000">
                  <a:alpha val="30000"/>
                </a:srgb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pic>
          <p:nvPicPr>
            <p:cNvPr id="14" name="Picture 13" descr="DSCN0175.JPG"/>
            <p:cNvPicPr>
              <a:picLocks noChangeAspect="1"/>
            </p:cNvPicPr>
            <p:nvPr/>
          </p:nvPicPr>
          <p:blipFill>
            <a:blip r:embed="rId6"/>
            <a:srcRect l="10802" t="6944" r="5401" b="2894"/>
            <a:stretch>
              <a:fillRect/>
            </a:stretch>
          </p:blipFill>
          <p:spPr>
            <a:xfrm rot="425689">
              <a:off x="5395596" y="1847148"/>
              <a:ext cx="2791030" cy="4004087"/>
            </a:xfrm>
            <a:prstGeom prst="rect">
              <a:avLst/>
            </a:prstGeom>
          </p:spPr>
        </p:pic>
      </p:grpSp>
      <p:pic>
        <p:nvPicPr>
          <p:cNvPr id="10250" name="Picture 10" descr="Picture 053"/>
          <p:cNvPicPr>
            <a:picLocks noChangeAspect="1" noChangeArrowheads="1"/>
          </p:cNvPicPr>
          <p:nvPr/>
        </p:nvPicPr>
        <p:blipFill>
          <a:blip r:embed="rId7"/>
          <a:srcRect/>
          <a:stretch>
            <a:fillRect/>
          </a:stretch>
        </p:blipFill>
        <p:spPr bwMode="auto">
          <a:xfrm rot="21316798">
            <a:off x="3357349" y="3765186"/>
            <a:ext cx="2961237" cy="2220928"/>
          </a:xfrm>
          <a:prstGeom prst="rect">
            <a:avLst/>
          </a:prstGeom>
          <a:noFill/>
          <a:ln w="101600">
            <a:solidFill>
              <a:schemeClr val="bg1"/>
            </a:solidFill>
            <a:miter lim="800000"/>
            <a:headEnd/>
            <a:tailEnd/>
          </a:ln>
          <a:effectLst>
            <a:outerShdw blurRad="50800" dist="50800" dir="5400000" algn="ctr" rotWithShape="0">
              <a:srgbClr val="000000">
                <a:alpha val="40000"/>
              </a:srgbClr>
            </a:outerShdw>
          </a:effectLst>
        </p:spPr>
      </p:pic>
    </p:spTree>
    <p:extLst>
      <p:ext uri="{BB962C8B-B14F-4D97-AF65-F5344CB8AC3E}">
        <p14:creationId xmlns:p14="http://schemas.microsoft.com/office/powerpoint/2010/main" val="4722795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Documents and Settings\averillc\Desktop\LDU_negem026.jpg"/>
          <p:cNvPicPr>
            <a:picLocks noChangeAspect="1" noChangeArrowheads="1"/>
          </p:cNvPicPr>
          <p:nvPr/>
        </p:nvPicPr>
        <p:blipFill>
          <a:blip r:embed="rId2"/>
          <a:srcRect l="2245" t="-1097" b="2568"/>
          <a:stretch>
            <a:fillRect/>
          </a:stretch>
        </p:blipFill>
        <p:spPr bwMode="auto">
          <a:xfrm>
            <a:off x="0" y="780585"/>
            <a:ext cx="9144000" cy="6144321"/>
          </a:xfrm>
          <a:prstGeom prst="rect">
            <a:avLst/>
          </a:prstGeom>
          <a:noFill/>
        </p:spPr>
      </p:pic>
      <p:sp>
        <p:nvSpPr>
          <p:cNvPr id="31" name="Rectangle 30"/>
          <p:cNvSpPr/>
          <p:nvPr/>
        </p:nvSpPr>
        <p:spPr bwMode="auto">
          <a:xfrm>
            <a:off x="0" y="-96253"/>
            <a:ext cx="9144000" cy="1014789"/>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chemeClr val="tx2"/>
              </a:solidFill>
              <a:effectLst/>
              <a:latin typeface="Arial" charset="0"/>
            </a:endParaRPr>
          </a:p>
        </p:txBody>
      </p:sp>
      <p:sp>
        <p:nvSpPr>
          <p:cNvPr id="13" name="TextBox 12"/>
          <p:cNvSpPr txBox="1"/>
          <p:nvPr/>
        </p:nvSpPr>
        <p:spPr>
          <a:xfrm>
            <a:off x="5227076" y="283817"/>
            <a:ext cx="2295525" cy="258532"/>
          </a:xfrm>
          <a:prstGeom prst="rect">
            <a:avLst/>
          </a:prstGeom>
          <a:noFill/>
        </p:spPr>
        <p:txBody>
          <a:bodyPr wrap="square" rtlCol="0">
            <a:spAutoFit/>
          </a:bodyPr>
          <a:lstStyle/>
          <a:p>
            <a:pPr algn="l"/>
            <a:r>
              <a:rPr lang="en-US" sz="1200" b="1" dirty="0" smtClean="0">
                <a:solidFill>
                  <a:schemeClr val="bg1"/>
                </a:solidFill>
              </a:rPr>
              <a:t>International Development</a:t>
            </a:r>
            <a:endParaRPr lang="en-US" sz="1200" b="1" dirty="0">
              <a:solidFill>
                <a:schemeClr val="bg1"/>
              </a:solidFill>
            </a:endParaRPr>
          </a:p>
        </p:txBody>
      </p:sp>
      <p:pic>
        <p:nvPicPr>
          <p:cNvPr id="32" name="Picture 12" descr="C:\Documents and Settings\averillc\My Documents\AECOM_Logo_Suite\AECOM_logo_without_circle_R\EPS_RGB\AECOM_1c-reverse_rgb.png"/>
          <p:cNvPicPr>
            <a:picLocks noChangeAspect="1" noChangeArrowheads="1"/>
          </p:cNvPicPr>
          <p:nvPr/>
        </p:nvPicPr>
        <p:blipFill>
          <a:blip r:embed="rId3"/>
          <a:srcRect/>
          <a:stretch>
            <a:fillRect/>
          </a:stretch>
        </p:blipFill>
        <p:spPr bwMode="auto">
          <a:xfrm>
            <a:off x="7662868" y="318542"/>
            <a:ext cx="1106157" cy="250450"/>
          </a:xfrm>
          <a:prstGeom prst="rect">
            <a:avLst/>
          </a:prstGeom>
          <a:noFill/>
        </p:spPr>
      </p:pic>
      <p:sp>
        <p:nvSpPr>
          <p:cNvPr id="7" name="Rectangle 6"/>
          <p:cNvSpPr/>
          <p:nvPr/>
        </p:nvSpPr>
        <p:spPr bwMode="auto">
          <a:xfrm>
            <a:off x="1" y="6590818"/>
            <a:ext cx="9144000" cy="236464"/>
          </a:xfrm>
          <a:prstGeom prst="rect">
            <a:avLst/>
          </a:prstGeom>
          <a:solidFill>
            <a:srgbClr val="000000">
              <a:alpha val="60000"/>
            </a:srgbClr>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a:ln>
                <a:noFill/>
              </a:ln>
              <a:solidFill>
                <a:schemeClr val="tx2"/>
              </a:solidFill>
              <a:effectLst/>
              <a:latin typeface="Arial" charset="0"/>
            </a:endParaRPr>
          </a:p>
        </p:txBody>
      </p:sp>
      <p:sp>
        <p:nvSpPr>
          <p:cNvPr id="6" name="TextBox 5"/>
          <p:cNvSpPr txBox="1"/>
          <p:nvPr/>
        </p:nvSpPr>
        <p:spPr>
          <a:xfrm>
            <a:off x="3638551" y="6571768"/>
            <a:ext cx="5505450" cy="286232"/>
          </a:xfrm>
          <a:prstGeom prst="rect">
            <a:avLst/>
          </a:prstGeom>
          <a:noFill/>
        </p:spPr>
        <p:txBody>
          <a:bodyPr wrap="square" rtlCol="0">
            <a:spAutoFit/>
          </a:bodyPr>
          <a:lstStyle/>
          <a:p>
            <a:r>
              <a:rPr lang="en-US" sz="1400" dirty="0" smtClean="0">
                <a:solidFill>
                  <a:schemeClr val="bg1"/>
                </a:solidFill>
                <a:effectLst>
                  <a:outerShdw blurRad="38100" dist="38100" dir="2700000" algn="tl">
                    <a:srgbClr val="000000">
                      <a:alpha val="43137"/>
                    </a:srgbClr>
                  </a:outerShdw>
                </a:effectLst>
              </a:rPr>
              <a:t>Sri Lanka. A woman benefits from increased access to piped water. </a:t>
            </a:r>
            <a:endParaRPr lang="en-US"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5562172"/>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Are we going to see wastewater to drinking water systems and reuse of gray-water?</a:t>
            </a:r>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
        <p:nvSpPr>
          <p:cNvPr id="6" name="Title 3"/>
          <p:cNvSpPr txBox="1">
            <a:spLocks/>
          </p:cNvSpPr>
          <p:nvPr/>
        </p:nvSpPr>
        <p:spPr>
          <a:xfrm>
            <a:off x="381000" y="2395728"/>
            <a:ext cx="8686800" cy="804672"/>
          </a:xfrm>
          <a:prstGeom prst="rect">
            <a:avLst/>
          </a:prstGeom>
        </p:spPr>
        <p:txBody>
          <a:bodyPr vert="horz" lIns="0" tIns="0" rIns="0" bIns="0" rtlCol="0" anchor="t" anchorCtr="0">
            <a:noAutofit/>
          </a:bodyPr>
          <a:lst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a:lstStyle>
          <a:p>
            <a:r>
              <a:rPr lang="en-US" sz="3200" smtClean="0"/>
              <a:t>How competitive is water resources in business and jobs?</a:t>
            </a:r>
            <a:endParaRPr lang="en-US" sz="3200" dirty="0"/>
          </a:p>
        </p:txBody>
      </p:sp>
    </p:spTree>
    <p:extLst>
      <p:ext uri="{BB962C8B-B14F-4D97-AF65-F5344CB8AC3E}">
        <p14:creationId xmlns:p14="http://schemas.microsoft.com/office/powerpoint/2010/main" val="2996319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How does your approach to projects vary internationally versus United States?</a:t>
            </a:r>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Tree>
    <p:extLst>
      <p:ext uri="{BB962C8B-B14F-4D97-AF65-F5344CB8AC3E}">
        <p14:creationId xmlns:p14="http://schemas.microsoft.com/office/powerpoint/2010/main" val="2996319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32215827"/>
              </p:ext>
            </p:extLst>
          </p:nvPr>
        </p:nvGraphicFramePr>
        <p:xfrm>
          <a:off x="457200" y="1543792"/>
          <a:ext cx="8228013" cy="4334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COST: What is the bottom line?</a:t>
            </a:r>
            <a:endParaRPr lang="en-US" dirty="0"/>
          </a:p>
        </p:txBody>
      </p:sp>
    </p:spTree>
    <p:extLst>
      <p:ext uri="{BB962C8B-B14F-4D97-AF65-F5344CB8AC3E}">
        <p14:creationId xmlns:p14="http://schemas.microsoft.com/office/powerpoint/2010/main" val="36460231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assasl\Dropbox\special projects\2013 Water Brochure\other photos\Mumbai_200802_David_Lloyd_MG_3548.TIF.jpg"/>
          <p:cNvPicPr>
            <a:picLocks noChangeAspect="1" noChangeArrowheads="1"/>
          </p:cNvPicPr>
          <p:nvPr/>
        </p:nvPicPr>
        <p:blipFill rotWithShape="1">
          <a:blip r:embed="rId3">
            <a:extLst>
              <a:ext uri="{28A0092B-C50C-407E-A947-70E740481C1C}">
                <a14:useLocalDpi xmlns:a14="http://schemas.microsoft.com/office/drawing/2010/main" val="0"/>
              </a:ext>
            </a:extLst>
          </a:blip>
          <a:srcRect l="2488" r="9210" b="8120"/>
          <a:stretch/>
        </p:blipFill>
        <p:spPr bwMode="auto">
          <a:xfrm>
            <a:off x="-11876" y="23749"/>
            <a:ext cx="9155876" cy="6349659"/>
          </a:xfrm>
          <a:prstGeom prst="rect">
            <a:avLst/>
          </a:prstGeom>
          <a:noFill/>
          <a:extLst>
            <a:ext uri="{909E8E84-426E-40DD-AFC4-6F175D3DCCD1}">
              <a14:hiddenFill xmlns:a14="http://schemas.microsoft.com/office/drawing/2010/main">
                <a:solidFill>
                  <a:srgbClr val="FFFFFF"/>
                </a:solidFill>
              </a14:hiddenFill>
            </a:ext>
          </a:extLst>
        </p:spPr>
      </p:pic>
      <p:sp>
        <p:nvSpPr>
          <p:cNvPr id="6150" name="Rectangle 6"/>
          <p:cNvSpPr>
            <a:spLocks noGrp="1" noChangeArrowheads="1"/>
          </p:cNvSpPr>
          <p:nvPr>
            <p:ph type="title"/>
          </p:nvPr>
        </p:nvSpPr>
        <p:spPr>
          <a:xfrm>
            <a:off x="457199" y="330200"/>
            <a:ext cx="8228013" cy="671513"/>
          </a:xfrm>
        </p:spPr>
        <p:txBody>
          <a:bodyPr/>
          <a:lstStyle/>
          <a:p>
            <a:r>
              <a:rPr lang="en-US" b="0" dirty="0" smtClean="0"/>
              <a:t>United Nations</a:t>
            </a:r>
            <a:br>
              <a:rPr lang="en-US" b="0" dirty="0" smtClean="0"/>
            </a:br>
            <a:r>
              <a:rPr lang="en-US" b="0" dirty="0" smtClean="0"/>
              <a:t/>
            </a:r>
            <a:br>
              <a:rPr lang="en-US" b="0" dirty="0" smtClean="0"/>
            </a:br>
            <a:r>
              <a:rPr lang="en-US" b="0" dirty="0" smtClean="0"/>
              <a:t>The </a:t>
            </a:r>
            <a:r>
              <a:rPr lang="en-US" b="0" dirty="0" smtClean="0"/>
              <a:t>vision of the post-2015 development agenda is to </a:t>
            </a:r>
            <a:br>
              <a:rPr lang="en-US" b="0" dirty="0" smtClean="0"/>
            </a:br>
            <a:r>
              <a:rPr lang="en-US" dirty="0" smtClean="0"/>
              <a:t>reduce loss of life and economic impact </a:t>
            </a:r>
            <a:br>
              <a:rPr lang="en-US" dirty="0" smtClean="0"/>
            </a:br>
            <a:r>
              <a:rPr lang="en-US" b="0" dirty="0" smtClean="0"/>
              <a:t>from natural disasters. </a:t>
            </a:r>
            <a:br>
              <a:rPr lang="en-US" b="0" dirty="0" smtClean="0"/>
            </a:br>
            <a:endParaRPr lang="en-US" b="0" dirty="0"/>
          </a:p>
        </p:txBody>
      </p:sp>
      <p:sp>
        <p:nvSpPr>
          <p:cNvPr id="7" name="Rectangle 6"/>
          <p:cNvSpPr/>
          <p:nvPr/>
        </p:nvSpPr>
        <p:spPr>
          <a:xfrm>
            <a:off x="377323" y="2491871"/>
            <a:ext cx="8228013" cy="1089529"/>
          </a:xfrm>
          <a:prstGeom prst="rect">
            <a:avLst/>
          </a:prstGeom>
        </p:spPr>
        <p:txBody>
          <a:bodyPr wrap="square">
            <a:spAutoFit/>
          </a:bodyPr>
          <a:lstStyle/>
          <a:p>
            <a:pPr algn="l"/>
            <a:r>
              <a:rPr lang="en-US" sz="2400" dirty="0" smtClean="0">
                <a:solidFill>
                  <a:schemeClr val="bg1"/>
                </a:solidFill>
              </a:rPr>
              <a:t>And the </a:t>
            </a:r>
            <a:r>
              <a:rPr lang="en-US" sz="2400" dirty="0">
                <a:solidFill>
                  <a:schemeClr val="bg1"/>
                </a:solidFill>
              </a:rPr>
              <a:t>ultimate goal is to </a:t>
            </a:r>
            <a:br>
              <a:rPr lang="en-US" sz="2400" dirty="0">
                <a:solidFill>
                  <a:schemeClr val="bg1"/>
                </a:solidFill>
              </a:rPr>
            </a:br>
            <a:r>
              <a:rPr lang="en-US" sz="2400" b="1" dirty="0">
                <a:solidFill>
                  <a:schemeClr val="bg1"/>
                </a:solidFill>
              </a:rPr>
              <a:t>build resilient communities that </a:t>
            </a:r>
            <a:r>
              <a:rPr lang="en-US" sz="2400" b="1" dirty="0" smtClean="0">
                <a:solidFill>
                  <a:schemeClr val="bg1"/>
                </a:solidFill>
              </a:rPr>
              <a:t>will</a:t>
            </a:r>
            <a:br>
              <a:rPr lang="en-US" sz="2400" b="1" dirty="0" smtClean="0">
                <a:solidFill>
                  <a:schemeClr val="bg1"/>
                </a:solidFill>
              </a:rPr>
            </a:br>
            <a:r>
              <a:rPr lang="en-US" sz="2400" dirty="0" smtClean="0">
                <a:solidFill>
                  <a:schemeClr val="bg1"/>
                </a:solidFill>
              </a:rPr>
              <a:t>mitigate </a:t>
            </a:r>
            <a:r>
              <a:rPr lang="en-US" sz="2400" dirty="0">
                <a:solidFill>
                  <a:schemeClr val="bg1"/>
                </a:solidFill>
              </a:rPr>
              <a:t>those impacts.</a:t>
            </a:r>
          </a:p>
        </p:txBody>
      </p:sp>
    </p:spTree>
    <p:extLst>
      <p:ext uri="{BB962C8B-B14F-4D97-AF65-F5344CB8AC3E}">
        <p14:creationId xmlns:p14="http://schemas.microsoft.com/office/powerpoint/2010/main" val="54308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1000"/>
                                        <p:tgtEl>
                                          <p:spTgt spid="6150"/>
                                        </p:tgtEl>
                                      </p:cBhvr>
                                    </p:animEffect>
                                  </p:childTnLst>
                                </p:cTn>
                              </p:par>
                            </p:childTnLst>
                          </p:cTn>
                        </p:par>
                        <p:par>
                          <p:cTn id="8" fill="hold">
                            <p:stCondLst>
                              <p:cond delay="1500"/>
                            </p:stCondLst>
                            <p:childTnLst>
                              <p:par>
                                <p:cTn id="9" presetID="10" presetClass="entr" presetSubtype="0" fill="hold" grpId="0" nodeType="afterEffect">
                                  <p:stCondLst>
                                    <p:cond delay="1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squirer\Documents\Jeddah\1 - WER 13\IFC Packages\EC Info\Picts\13-11-2012 GHA area and below\IMG_0669.JPG"/>
          <p:cNvPicPr>
            <a:picLocks noChangeAspect="1" noChangeArrowheads="1"/>
          </p:cNvPicPr>
          <p:nvPr/>
        </p:nvPicPr>
        <p:blipFill rotWithShape="1">
          <a:blip r:embed="rId3" cstate="screen"/>
          <a:srcRect r="29611"/>
          <a:stretch/>
        </p:blipFill>
        <p:spPr bwMode="auto">
          <a:xfrm>
            <a:off x="9626235" y="969274"/>
            <a:ext cx="5076899" cy="5409509"/>
          </a:xfrm>
          <a:prstGeom prst="rect">
            <a:avLst/>
          </a:prstGeom>
          <a:noFill/>
          <a:ln w="9525">
            <a:noFill/>
            <a:miter lim="800000"/>
            <a:headEnd/>
            <a:tailEnd/>
          </a:ln>
          <a:effectLst/>
        </p:spPr>
      </p:pic>
      <p:sp>
        <p:nvSpPr>
          <p:cNvPr id="3" name="Title 2"/>
          <p:cNvSpPr>
            <a:spLocks noGrp="1"/>
          </p:cNvSpPr>
          <p:nvPr>
            <p:ph type="title"/>
          </p:nvPr>
        </p:nvSpPr>
        <p:spPr/>
        <p:txBody>
          <a:bodyPr/>
          <a:lstStyle/>
          <a:p>
            <a:r>
              <a:rPr lang="en-US" dirty="0" smtClean="0"/>
              <a:t>Risk communication and mitigation</a:t>
            </a:r>
            <a:endParaRPr lang="en-US" dirty="0"/>
          </a:p>
        </p:txBody>
      </p:sp>
      <p:pic>
        <p:nvPicPr>
          <p:cNvPr id="12" name="Picture 4" descr="C:\Users\squirer\Documents\Jeddah\1 - WER 13\IFC Packages\Dams\Picts\UHA\2013-1-25\IMG_1325.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Lst>
          </a:blip>
          <a:srcRect t="30579"/>
          <a:stretch/>
        </p:blipFill>
        <p:spPr bwMode="auto">
          <a:xfrm>
            <a:off x="4386937" y="3872853"/>
            <a:ext cx="4759037" cy="2505930"/>
          </a:xfrm>
          <a:prstGeom prst="rect">
            <a:avLst/>
          </a:prstGeom>
          <a:noFill/>
          <a:ln w="9525">
            <a:noFill/>
            <a:miter lim="800000"/>
            <a:headEnd/>
            <a:tailEnd/>
          </a:ln>
          <a:effectLst/>
        </p:spPr>
      </p:pic>
      <p:pic>
        <p:nvPicPr>
          <p:cNvPr id="13" name="Content Placeholder 4" descr="DSC_0051.JPG"/>
          <p:cNvPicPr>
            <a:picLocks noChangeAspect="1"/>
          </p:cNvPicPr>
          <p:nvPr/>
        </p:nvPicPr>
        <p:blipFill rotWithShape="1">
          <a:blip r:embed="rId6" cstate="print"/>
          <a:srcRect t="21942" b="-1"/>
          <a:stretch/>
        </p:blipFill>
        <p:spPr bwMode="auto">
          <a:xfrm>
            <a:off x="4386939" y="1170821"/>
            <a:ext cx="4759035" cy="2476566"/>
          </a:xfrm>
          <a:prstGeom prst="rect">
            <a:avLst/>
          </a:prstGeom>
          <a:noFill/>
          <a:ln w="9525">
            <a:noFill/>
            <a:miter lim="800000"/>
            <a:headEnd/>
            <a:tailEnd/>
          </a:ln>
          <a:effectLst/>
        </p:spPr>
      </p:pic>
      <p:grpSp>
        <p:nvGrpSpPr>
          <p:cNvPr id="17" name="Group 16"/>
          <p:cNvGrpSpPr/>
          <p:nvPr/>
        </p:nvGrpSpPr>
        <p:grpSpPr>
          <a:xfrm>
            <a:off x="471448" y="1170820"/>
            <a:ext cx="3645124" cy="5207963"/>
            <a:chOff x="471448" y="1170820"/>
            <a:chExt cx="3645124" cy="5207963"/>
          </a:xfrm>
        </p:grpSpPr>
        <p:pic>
          <p:nvPicPr>
            <p:cNvPr id="14" name="Picture 8" descr="https://encrypted-tbn2.gstatic.com/images?q=tbn:ANd9GcT6wBghlOMLYS8b_cqGUdfIqiTdqY_glRALqDxe3Cq9RSoQ0-7rfw"/>
            <p:cNvPicPr>
              <a:picLocks noChangeAspect="1" noChangeArrowheads="1"/>
            </p:cNvPicPr>
            <p:nvPr/>
          </p:nvPicPr>
          <p:blipFill rotWithShape="1">
            <a:blip r:embed="rId7">
              <a:extLst>
                <a:ext uri="{28A0092B-C50C-407E-A947-70E740481C1C}">
                  <a14:useLocalDpi xmlns:a14="http://schemas.microsoft.com/office/drawing/2010/main" val="0"/>
                </a:ext>
              </a:extLst>
            </a:blip>
            <a:srcRect l="19424" r="27289"/>
            <a:stretch/>
          </p:blipFill>
          <p:spPr bwMode="auto">
            <a:xfrm>
              <a:off x="471449" y="1680425"/>
              <a:ext cx="3645122" cy="467772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txBox="1">
              <a:spLocks noChangeArrowheads="1"/>
            </p:cNvSpPr>
            <p:nvPr/>
          </p:nvSpPr>
          <p:spPr>
            <a:xfrm>
              <a:off x="471449" y="1430699"/>
              <a:ext cx="3645123" cy="4948084"/>
            </a:xfrm>
            <a:prstGeom prst="rect">
              <a:avLst/>
            </a:prstGeom>
            <a:solidFill>
              <a:schemeClr val="accent6">
                <a:alpha val="50000"/>
              </a:schemeClr>
            </a:solidFill>
          </p:spPr>
          <p:txBody>
            <a:bodyPr/>
            <a:lstStyle>
              <a:lvl1pPr marL="234950" indent="-234950" algn="l" rtl="0" eaLnBrk="1" fontAlgn="base" hangingPunct="1">
                <a:lnSpc>
                  <a:spcPct val="95000"/>
                </a:lnSpc>
                <a:spcBef>
                  <a:spcPct val="70000"/>
                </a:spcBef>
                <a:spcAft>
                  <a:spcPct val="0"/>
                </a:spcAft>
                <a:buClr>
                  <a:schemeClr val="accent1"/>
                </a:buClr>
                <a:buChar char="•"/>
                <a:defRPr sz="2400">
                  <a:solidFill>
                    <a:schemeClr val="tx1"/>
                  </a:solidFill>
                  <a:latin typeface="+mn-lt"/>
                  <a:ea typeface="+mn-ea"/>
                  <a:cs typeface="+mn-cs"/>
                </a:defRPr>
              </a:lvl1pPr>
              <a:lvl2pPr marL="488950" indent="-233363" algn="l" rtl="0" eaLnBrk="1" fontAlgn="base" hangingPunct="1">
                <a:lnSpc>
                  <a:spcPct val="95000"/>
                </a:lnSpc>
                <a:spcBef>
                  <a:spcPct val="20000"/>
                </a:spcBef>
                <a:spcAft>
                  <a:spcPct val="0"/>
                </a:spcAft>
                <a:buChar char="–"/>
                <a:defRPr sz="2000">
                  <a:solidFill>
                    <a:schemeClr val="tx1"/>
                  </a:solidFill>
                  <a:latin typeface="+mn-lt"/>
                </a:defRPr>
              </a:lvl2pPr>
              <a:lvl3pPr marL="692150" indent="-168275" algn="l" rtl="0" eaLnBrk="1" fontAlgn="base" hangingPunct="1">
                <a:lnSpc>
                  <a:spcPct val="95000"/>
                </a:lnSpc>
                <a:spcBef>
                  <a:spcPct val="20000"/>
                </a:spcBef>
                <a:spcAft>
                  <a:spcPct val="0"/>
                </a:spcAft>
                <a:buChar char="•"/>
                <a:defRPr>
                  <a:solidFill>
                    <a:schemeClr val="tx1"/>
                  </a:solidFill>
                  <a:latin typeface="+mn-lt"/>
                </a:defRPr>
              </a:lvl3pPr>
              <a:lvl4pPr marL="895350" indent="-180975" algn="l" rtl="0" eaLnBrk="1" fontAlgn="base" hangingPunct="1">
                <a:lnSpc>
                  <a:spcPct val="95000"/>
                </a:lnSpc>
                <a:spcBef>
                  <a:spcPct val="20000"/>
                </a:spcBef>
                <a:spcAft>
                  <a:spcPct val="0"/>
                </a:spcAft>
                <a:buChar char="–"/>
                <a:defRPr sz="1600">
                  <a:solidFill>
                    <a:schemeClr val="tx1"/>
                  </a:solidFill>
                  <a:latin typeface="+mn-lt"/>
                </a:defRPr>
              </a:lvl4pPr>
              <a:lvl5pPr marL="2057400" indent="-228600" algn="l" rtl="0" eaLnBrk="1" fontAlgn="base" hangingPunct="1">
                <a:lnSpc>
                  <a:spcPct val="95000"/>
                </a:lnSpc>
                <a:spcBef>
                  <a:spcPct val="10000"/>
                </a:spcBef>
                <a:spcAft>
                  <a:spcPct val="0"/>
                </a:spcAft>
                <a:buChar char="»"/>
                <a:defRPr sz="1600">
                  <a:solidFill>
                    <a:schemeClr val="tx1"/>
                  </a:solidFill>
                  <a:latin typeface="+mn-lt"/>
                </a:defRPr>
              </a:lvl5pPr>
              <a:lvl6pPr marL="2514600" indent="-228600" algn="l" rtl="0" eaLnBrk="1" fontAlgn="base" hangingPunct="1">
                <a:lnSpc>
                  <a:spcPct val="95000"/>
                </a:lnSpc>
                <a:spcBef>
                  <a:spcPct val="10000"/>
                </a:spcBef>
                <a:spcAft>
                  <a:spcPct val="0"/>
                </a:spcAft>
                <a:buChar char="»"/>
                <a:defRPr sz="1600">
                  <a:solidFill>
                    <a:schemeClr val="tx1"/>
                  </a:solidFill>
                  <a:latin typeface="+mn-lt"/>
                </a:defRPr>
              </a:lvl6pPr>
              <a:lvl7pPr marL="2971800" indent="-228600" algn="l" rtl="0" eaLnBrk="1" fontAlgn="base" hangingPunct="1">
                <a:lnSpc>
                  <a:spcPct val="95000"/>
                </a:lnSpc>
                <a:spcBef>
                  <a:spcPct val="10000"/>
                </a:spcBef>
                <a:spcAft>
                  <a:spcPct val="0"/>
                </a:spcAft>
                <a:buChar char="»"/>
                <a:defRPr sz="1600">
                  <a:solidFill>
                    <a:schemeClr val="tx1"/>
                  </a:solidFill>
                  <a:latin typeface="+mn-lt"/>
                </a:defRPr>
              </a:lvl7pPr>
              <a:lvl8pPr marL="3429000" indent="-228600" algn="l" rtl="0" eaLnBrk="1" fontAlgn="base" hangingPunct="1">
                <a:lnSpc>
                  <a:spcPct val="95000"/>
                </a:lnSpc>
                <a:spcBef>
                  <a:spcPct val="10000"/>
                </a:spcBef>
                <a:spcAft>
                  <a:spcPct val="0"/>
                </a:spcAft>
                <a:buChar char="»"/>
                <a:defRPr sz="1600">
                  <a:solidFill>
                    <a:schemeClr val="tx1"/>
                  </a:solidFill>
                  <a:latin typeface="+mn-lt"/>
                </a:defRPr>
              </a:lvl8pPr>
              <a:lvl9pPr marL="3886200" indent="-228600" algn="l" rtl="0" eaLnBrk="1" fontAlgn="base" hangingPunct="1">
                <a:lnSpc>
                  <a:spcPct val="95000"/>
                </a:lnSpc>
                <a:spcBef>
                  <a:spcPct val="10000"/>
                </a:spcBef>
                <a:spcAft>
                  <a:spcPct val="0"/>
                </a:spcAft>
                <a:buChar char="»"/>
                <a:defRPr sz="1600">
                  <a:solidFill>
                    <a:schemeClr val="tx1"/>
                  </a:solidFill>
                  <a:latin typeface="+mn-lt"/>
                </a:defRPr>
              </a:lvl9pPr>
            </a:lstStyle>
            <a:p>
              <a:pPr marL="0" indent="0">
                <a:buClr>
                  <a:schemeClr val="bg1"/>
                </a:buClr>
                <a:buNone/>
              </a:pPr>
              <a:endParaRPr lang="en-US" sz="1800" b="1" dirty="0" smtClean="0">
                <a:solidFill>
                  <a:schemeClr val="bg1"/>
                </a:solidFill>
              </a:endParaRPr>
            </a:p>
            <a:p>
              <a:pPr marL="0" indent="0">
                <a:buClr>
                  <a:schemeClr val="bg1"/>
                </a:buClr>
                <a:buNone/>
              </a:pPr>
              <a:r>
                <a:rPr lang="en-US" sz="1800" b="1" dirty="0" smtClean="0">
                  <a:solidFill>
                    <a:schemeClr val="bg1"/>
                  </a:solidFill>
                </a:rPr>
                <a:t>ITU 2.27.13 news release</a:t>
              </a:r>
            </a:p>
            <a:p>
              <a:pPr marL="0" indent="0">
                <a:buClr>
                  <a:schemeClr val="bg1"/>
                </a:buClr>
                <a:buNone/>
              </a:pPr>
              <a:r>
                <a:rPr lang="en-US" dirty="0" smtClean="0">
                  <a:solidFill>
                    <a:schemeClr val="bg1"/>
                  </a:solidFill>
                </a:rPr>
                <a:t>“ICT </a:t>
              </a:r>
              <a:r>
                <a:rPr lang="en-US" dirty="0">
                  <a:solidFill>
                    <a:schemeClr val="bg1"/>
                  </a:solidFill>
                </a:rPr>
                <a:t>Facts and Figures report predicts that there will soon be as many mobile-cellular subscriptions as people inhabiting the planet, with the figure set to nudge past the seven billion mark early in 2014</a:t>
              </a:r>
              <a:r>
                <a:rPr lang="en-US" dirty="0" smtClean="0">
                  <a:solidFill>
                    <a:schemeClr val="bg1"/>
                  </a:solidFill>
                </a:rPr>
                <a:t>.”  </a:t>
              </a:r>
            </a:p>
          </p:txBody>
        </p:sp>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770" t="8536" r="72767" b="86667"/>
            <a:stretch/>
          </p:blipFill>
          <p:spPr bwMode="auto">
            <a:xfrm>
              <a:off x="471448" y="1170820"/>
              <a:ext cx="3645123" cy="538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917575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38328"/>
            <a:ext cx="8686800" cy="804672"/>
          </a:xfrm>
        </p:spPr>
        <p:txBody>
          <a:bodyPr>
            <a:noAutofit/>
          </a:bodyPr>
          <a:lstStyle/>
          <a:p>
            <a:pPr lvl="0"/>
            <a:r>
              <a:rPr lang="en-US" sz="3200" dirty="0"/>
              <a:t>How has the practice of hydraulic engineering changed over your career?</a:t>
            </a:r>
          </a:p>
        </p:txBody>
      </p:sp>
      <p:sp>
        <p:nvSpPr>
          <p:cNvPr id="5" name="Content Placeholder 4"/>
          <p:cNvSpPr>
            <a:spLocks noGrp="1"/>
          </p:cNvSpPr>
          <p:nvPr>
            <p:ph idx="1"/>
          </p:nvPr>
        </p:nvSpPr>
        <p:spPr>
          <a:xfrm>
            <a:off x="457200" y="1295400"/>
            <a:ext cx="8229600" cy="4269931"/>
          </a:xfrm>
        </p:spPr>
        <p:txBody>
          <a:bodyPr>
            <a:normAutofit/>
          </a:bodyPr>
          <a:lstStyle/>
          <a:p>
            <a:pPr marL="342900" indent="-342900">
              <a:buFont typeface="Arial" panose="020B0604020202020204" pitchFamily="34" charset="0"/>
              <a:buChar char="•"/>
            </a:pPr>
            <a:endParaRPr lang="en-US" sz="2400" b="0" dirty="0" smtClean="0"/>
          </a:p>
        </p:txBody>
      </p:sp>
    </p:spTree>
    <p:extLst>
      <p:ext uri="{BB962C8B-B14F-4D97-AF65-F5344CB8AC3E}">
        <p14:creationId xmlns:p14="http://schemas.microsoft.com/office/powerpoint/2010/main" val="299631945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304800" y="1752600"/>
            <a:ext cx="5108575" cy="4848451"/>
          </a:xfrm>
        </p:spPr>
        <p:txBody>
          <a:bodyPr/>
          <a:lstStyle/>
          <a:p>
            <a:pPr marL="342900" indent="-342900"/>
            <a:r>
              <a:rPr lang="en-US" dirty="0"/>
              <a:t>Conservation of Mass /Energy </a:t>
            </a:r>
          </a:p>
          <a:p>
            <a:pPr marL="571500" lvl="2" indent="-342900"/>
            <a:r>
              <a:rPr lang="en-US" dirty="0"/>
              <a:t>Matter cannot be created or destroyed</a:t>
            </a:r>
          </a:p>
          <a:p>
            <a:pPr marL="342900" indent="-342900"/>
            <a:r>
              <a:rPr lang="en-US" dirty="0"/>
              <a:t>Conservation of Momentum</a:t>
            </a:r>
          </a:p>
          <a:p>
            <a:pPr marL="571500" lvl="2" indent="-342900"/>
            <a:r>
              <a:rPr lang="en-US" dirty="0"/>
              <a:t>Newton’s Mass x Velocity</a:t>
            </a:r>
          </a:p>
        </p:txBody>
      </p:sp>
      <p:sp>
        <p:nvSpPr>
          <p:cNvPr id="47107" name="Rectangle 2"/>
          <p:cNvSpPr>
            <a:spLocks noGrp="1" noChangeArrowheads="1"/>
          </p:cNvSpPr>
          <p:nvPr>
            <p:ph type="title"/>
          </p:nvPr>
        </p:nvSpPr>
        <p:spPr/>
        <p:txBody>
          <a:bodyPr/>
          <a:lstStyle/>
          <a:p>
            <a:r>
              <a:rPr lang="en-US" sz="3600" dirty="0" smtClean="0">
                <a:latin typeface="Calibri" pitchFamily="34" charset="0"/>
              </a:rPr>
              <a:t>Fundamentals Have Not Changed</a:t>
            </a:r>
            <a:endParaRPr lang="en-US" sz="3600" dirty="0" smtClean="0">
              <a:latin typeface="Calibri" pitchFamily="34" charset="0"/>
            </a:endParaRPr>
          </a:p>
        </p:txBody>
      </p:sp>
      <p:pic>
        <p:nvPicPr>
          <p:cNvPr id="5" name="Picture Placeholder 11" descr="Sacramento_Image(047).jpg"/>
          <p:cNvPicPr>
            <a:picLocks noChangeAspect="1"/>
          </p:cNvPicPr>
          <p:nvPr/>
        </p:nvPicPr>
        <p:blipFill>
          <a:blip r:embed="rId3" cstate="print"/>
          <a:srcRect l="3639" r="3639"/>
          <a:stretch>
            <a:fillRect/>
          </a:stretch>
        </p:blipFill>
        <p:spPr>
          <a:xfrm>
            <a:off x="5105400" y="1752600"/>
            <a:ext cx="2910569" cy="2205720"/>
          </a:xfrm>
          <a:prstGeom prst="rect">
            <a:avLst/>
          </a:prstGeom>
        </p:spPr>
      </p:pic>
      <p:pic>
        <p:nvPicPr>
          <p:cNvPr id="6" name="Picture Placeholder 12" descr="Sacramento_Image(048).jpg"/>
          <p:cNvPicPr>
            <a:picLocks noChangeAspect="1"/>
          </p:cNvPicPr>
          <p:nvPr/>
        </p:nvPicPr>
        <p:blipFill>
          <a:blip r:embed="rId4" cstate="print"/>
          <a:srcRect t="547" b="547"/>
          <a:stretch>
            <a:fillRect/>
          </a:stretch>
        </p:blipFill>
        <p:spPr>
          <a:xfrm>
            <a:off x="4267200" y="4114800"/>
            <a:ext cx="2910569" cy="2205720"/>
          </a:xfrm>
          <a:prstGeom prst="rect">
            <a:avLst/>
          </a:prstGeom>
        </p:spPr>
      </p:pic>
      <p:pic>
        <p:nvPicPr>
          <p:cNvPr id="7" name="Picture 6" descr="lab"/>
          <p:cNvPicPr>
            <a:picLocks noChangeAspect="1" noChangeArrowheads="1"/>
          </p:cNvPicPr>
          <p:nvPr/>
        </p:nvPicPr>
        <p:blipFill>
          <a:blip r:embed="rId5" cstate="print"/>
          <a:srcRect r="3367"/>
          <a:stretch>
            <a:fillRect/>
          </a:stretch>
        </p:blipFill>
        <p:spPr bwMode="auto">
          <a:xfrm>
            <a:off x="457200" y="3733800"/>
            <a:ext cx="3546475" cy="2022475"/>
          </a:xfrm>
          <a:prstGeom prst="rect">
            <a:avLst/>
          </a:prstGeom>
          <a:noFill/>
          <a:ln w="9525">
            <a:noFill/>
            <a:miter lim="800000"/>
            <a:headEnd/>
            <a:tailEnd/>
          </a:ln>
        </p:spPr>
      </p:pic>
    </p:spTree>
    <p:extLst>
      <p:ext uri="{BB962C8B-B14F-4D97-AF65-F5344CB8AC3E}">
        <p14:creationId xmlns:p14="http://schemas.microsoft.com/office/powerpoint/2010/main" val="1605186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244475" y="1262063"/>
            <a:ext cx="5108575" cy="4848451"/>
          </a:xfrm>
        </p:spPr>
        <p:txBody>
          <a:bodyPr/>
          <a:lstStyle/>
          <a:p>
            <a:pPr>
              <a:lnSpc>
                <a:spcPct val="90000"/>
              </a:lnSpc>
            </a:pPr>
            <a:r>
              <a:rPr lang="en-US" sz="2800" b="0" dirty="0" smtClean="0">
                <a:latin typeface="Calibri" pitchFamily="34" charset="0"/>
              </a:rPr>
              <a:t>Relies heavily on historical data, GIS technology, and probabilistic risk modeling</a:t>
            </a:r>
          </a:p>
          <a:p>
            <a:pPr>
              <a:lnSpc>
                <a:spcPct val="90000"/>
              </a:lnSpc>
            </a:pPr>
            <a:r>
              <a:rPr lang="en-US" sz="2800" b="0" dirty="0" smtClean="0">
                <a:latin typeface="Calibri" pitchFamily="34" charset="0"/>
              </a:rPr>
              <a:t>Better local data = better risk assessments</a:t>
            </a:r>
          </a:p>
          <a:p>
            <a:pPr>
              <a:lnSpc>
                <a:spcPct val="90000"/>
              </a:lnSpc>
            </a:pPr>
            <a:r>
              <a:rPr lang="en-US" sz="2800" b="0" dirty="0" smtClean="0">
                <a:latin typeface="Calibri" pitchFamily="34" charset="0"/>
              </a:rPr>
              <a:t>Better risk assessments do not necessarily lead to higher quality mitigation plans</a:t>
            </a:r>
          </a:p>
          <a:p>
            <a:pPr lvl="1"/>
            <a:r>
              <a:rPr lang="en-US" sz="2400" dirty="0" smtClean="0">
                <a:latin typeface="Calibri" pitchFamily="34" charset="0"/>
              </a:rPr>
              <a:t>Have often been the most overemphasized phase of the planning process</a:t>
            </a:r>
          </a:p>
        </p:txBody>
      </p:sp>
      <p:sp>
        <p:nvSpPr>
          <p:cNvPr id="47107" name="Rectangle 2"/>
          <p:cNvSpPr>
            <a:spLocks noGrp="1" noChangeArrowheads="1"/>
          </p:cNvSpPr>
          <p:nvPr>
            <p:ph type="title"/>
          </p:nvPr>
        </p:nvSpPr>
        <p:spPr/>
        <p:txBody>
          <a:bodyPr/>
          <a:lstStyle/>
          <a:p>
            <a:r>
              <a:rPr lang="en-US" sz="3600" smtClean="0">
                <a:latin typeface="Calibri" pitchFamily="34" charset="0"/>
              </a:rPr>
              <a:t>Risk Assessment</a:t>
            </a:r>
          </a:p>
        </p:txBody>
      </p:sp>
      <p:pic>
        <p:nvPicPr>
          <p:cNvPr id="11" name="Picture 10" descr="vulnerability_assessment.jpg"/>
          <p:cNvPicPr>
            <a:picLocks noChangeAspect="1"/>
          </p:cNvPicPr>
          <p:nvPr/>
        </p:nvPicPr>
        <p:blipFill>
          <a:blip r:embed="rId3"/>
          <a:srcRect l="51320" t="42534" r="13972"/>
          <a:stretch>
            <a:fillRect/>
          </a:stretch>
        </p:blipFill>
        <p:spPr>
          <a:xfrm>
            <a:off x="5537332" y="1698625"/>
            <a:ext cx="3376481" cy="4454525"/>
          </a:xfrm>
          <a:prstGeom prst="rect">
            <a:avLst/>
          </a:prstGeom>
          <a:ln w="12700">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06893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2" name="Title 1"/>
          <p:cNvSpPr>
            <a:spLocks noGrp="1"/>
          </p:cNvSpPr>
          <p:nvPr>
            <p:ph type="title"/>
          </p:nvPr>
        </p:nvSpPr>
        <p:spPr>
          <a:ln w="25400">
            <a:solidFill>
              <a:schemeClr val="tx1"/>
            </a:solidFill>
          </a:ln>
          <a:effectLst>
            <a:outerShdw blurRad="50800" dist="38100" dir="2700000" algn="tl" rotWithShape="0">
              <a:prstClr val="black">
                <a:alpha val="40000"/>
              </a:prstClr>
            </a:outerShdw>
          </a:effectLst>
        </p:spPr>
        <p:txBody>
          <a:bodyPr>
            <a:normAutofit/>
          </a:bodyPr>
          <a:lstStyle/>
          <a:p>
            <a:pPr algn="ctr"/>
            <a:r>
              <a:rPr lang="en-US" sz="3600" dirty="0" smtClean="0"/>
              <a:t>HAZUS quantifies the disaster</a:t>
            </a:r>
            <a:endParaRPr lang="en-US" sz="3600" dirty="0"/>
          </a:p>
        </p:txBody>
      </p:sp>
      <p:graphicFrame>
        <p:nvGraphicFramePr>
          <p:cNvPr id="5" name="Content Placeholder 4"/>
          <p:cNvGraphicFramePr>
            <a:graphicFrameLocks/>
          </p:cNvGraphicFramePr>
          <p:nvPr>
            <p:extLst>
              <p:ext uri="{D42A27DB-BD31-4B8C-83A1-F6EECF244321}">
                <p14:modId xmlns:p14="http://schemas.microsoft.com/office/powerpoint/2010/main" val="3308219848"/>
              </p:ext>
            </p:extLst>
          </p:nvPr>
        </p:nvGraphicFramePr>
        <p:xfrm>
          <a:off x="211171" y="2108470"/>
          <a:ext cx="8761381" cy="2583180"/>
        </p:xfrm>
        <a:graphic>
          <a:graphicData uri="http://schemas.openxmlformats.org/drawingml/2006/table">
            <a:tbl>
              <a:tblPr firstRow="1" bandRow="1">
                <a:tableStyleId>{5C22544A-7EE6-4342-B048-85BDC9FD1C3A}</a:tableStyleId>
              </a:tblPr>
              <a:tblGrid>
                <a:gridCol w="1198529"/>
                <a:gridCol w="1183952"/>
                <a:gridCol w="1229668"/>
                <a:gridCol w="1383377"/>
                <a:gridCol w="1229668"/>
                <a:gridCol w="1316985"/>
                <a:gridCol w="1219202"/>
              </a:tblGrid>
              <a:tr h="752015">
                <a:tc>
                  <a:txBody>
                    <a:bodyPr/>
                    <a:lstStyle/>
                    <a:p>
                      <a:endParaRPr lang="en-US" sz="1500" dirty="0">
                        <a:latin typeface="Arial" pitchFamily="34" charset="0"/>
                        <a:cs typeface="Arial" pitchFamily="34" charset="0"/>
                      </a:endParaRPr>
                    </a:p>
                  </a:txBody>
                  <a:tcPr/>
                </a:tc>
                <a:tc>
                  <a:txBody>
                    <a:bodyPr/>
                    <a:lstStyle/>
                    <a:p>
                      <a:pPr algn="ctr"/>
                      <a:r>
                        <a:rPr lang="en-US" sz="1500" dirty="0" smtClean="0">
                          <a:latin typeface="+mn-lt"/>
                          <a:cs typeface="Arial" pitchFamily="34" charset="0"/>
                        </a:rPr>
                        <a:t>Short Term Shelter</a:t>
                      </a:r>
                      <a:endParaRPr lang="en-US" sz="1500" dirty="0">
                        <a:latin typeface="+mn-lt"/>
                        <a:cs typeface="Arial" pitchFamily="34" charset="0"/>
                      </a:endParaRPr>
                    </a:p>
                  </a:txBody>
                  <a:tcPr/>
                </a:tc>
                <a:tc>
                  <a:txBody>
                    <a:bodyPr/>
                    <a:lstStyle/>
                    <a:p>
                      <a:pPr algn="ctr"/>
                      <a:r>
                        <a:rPr lang="en-US" sz="1500" dirty="0" smtClean="0">
                          <a:latin typeface="+mn-lt"/>
                          <a:cs typeface="Arial" pitchFamily="34" charset="0"/>
                        </a:rPr>
                        <a:t>Substantial Damage</a:t>
                      </a:r>
                      <a:endParaRPr lang="en-US" sz="1500" dirty="0">
                        <a:latin typeface="+mn-lt"/>
                        <a:cs typeface="Arial" pitchFamily="34" charset="0"/>
                      </a:endParaRPr>
                    </a:p>
                  </a:txBody>
                  <a:tcPr/>
                </a:tc>
                <a:tc>
                  <a:txBody>
                    <a:bodyPr/>
                    <a:lstStyle/>
                    <a:p>
                      <a:pPr algn="ctr"/>
                      <a:r>
                        <a:rPr lang="en-US" sz="1500" dirty="0" smtClean="0">
                          <a:latin typeface="+mn-lt"/>
                          <a:cs typeface="Arial" pitchFamily="34" charset="0"/>
                        </a:rPr>
                        <a:t>Essential Facility</a:t>
                      </a:r>
                      <a:r>
                        <a:rPr lang="en-US" sz="1500" baseline="0" dirty="0" smtClean="0">
                          <a:latin typeface="+mn-lt"/>
                          <a:cs typeface="Arial" pitchFamily="34" charset="0"/>
                        </a:rPr>
                        <a:t> Loss of Use</a:t>
                      </a:r>
                      <a:endParaRPr lang="en-US" sz="1500" dirty="0">
                        <a:latin typeface="+mn-lt"/>
                        <a:cs typeface="Arial" pitchFamily="34" charset="0"/>
                      </a:endParaRPr>
                    </a:p>
                  </a:txBody>
                  <a:tcPr/>
                </a:tc>
                <a:tc>
                  <a:txBody>
                    <a:bodyPr/>
                    <a:lstStyle/>
                    <a:p>
                      <a:pPr algn="ctr"/>
                      <a:r>
                        <a:rPr lang="en-US" sz="1500" dirty="0" smtClean="0">
                          <a:latin typeface="+mn-lt"/>
                          <a:cs typeface="Arial" pitchFamily="34" charset="0"/>
                        </a:rPr>
                        <a:t>Debris Generated</a:t>
                      </a:r>
                      <a:endParaRPr lang="en-US" sz="1500" dirty="0">
                        <a:latin typeface="+mn-lt"/>
                        <a:cs typeface="Arial" pitchFamily="34" charset="0"/>
                      </a:endParaRPr>
                    </a:p>
                  </a:txBody>
                  <a:tcPr/>
                </a:tc>
                <a:tc>
                  <a:txBody>
                    <a:bodyPr/>
                    <a:lstStyle/>
                    <a:p>
                      <a:pPr algn="ctr"/>
                      <a:r>
                        <a:rPr lang="en-US" sz="1500" dirty="0" smtClean="0">
                          <a:latin typeface="+mn-lt"/>
                          <a:cs typeface="Arial" pitchFamily="34" charset="0"/>
                        </a:rPr>
                        <a:t>Truckloads</a:t>
                      </a:r>
                      <a:r>
                        <a:rPr lang="en-US" sz="1500" baseline="0" dirty="0" smtClean="0">
                          <a:latin typeface="+mn-lt"/>
                          <a:cs typeface="Arial" pitchFamily="34" charset="0"/>
                        </a:rPr>
                        <a:t> Required to Remove </a:t>
                      </a:r>
                      <a:endParaRPr lang="en-US" sz="1500" dirty="0">
                        <a:latin typeface="+mn-lt"/>
                        <a:cs typeface="Arial" pitchFamily="34" charset="0"/>
                      </a:endParaRPr>
                    </a:p>
                  </a:txBody>
                  <a:tcPr/>
                </a:tc>
                <a:tc>
                  <a:txBody>
                    <a:bodyPr/>
                    <a:lstStyle/>
                    <a:p>
                      <a:pPr algn="ctr"/>
                      <a:r>
                        <a:rPr lang="en-US" sz="1500" dirty="0" smtClean="0">
                          <a:latin typeface="+mn-lt"/>
                          <a:cs typeface="Arial" pitchFamily="34" charset="0"/>
                        </a:rPr>
                        <a:t>Economic</a:t>
                      </a:r>
                      <a:r>
                        <a:rPr lang="en-US" sz="1500" baseline="0" dirty="0" smtClean="0">
                          <a:latin typeface="+mn-lt"/>
                          <a:cs typeface="Arial" pitchFamily="34" charset="0"/>
                        </a:rPr>
                        <a:t> Loss</a:t>
                      </a:r>
                      <a:endParaRPr lang="en-US" sz="1500" dirty="0">
                        <a:latin typeface="+mn-lt"/>
                        <a:cs typeface="Arial" pitchFamily="34" charset="0"/>
                      </a:endParaRPr>
                    </a:p>
                  </a:txBody>
                  <a:tcPr/>
                </a:tc>
              </a:tr>
              <a:tr h="278524">
                <a:tc>
                  <a:txBody>
                    <a:bodyPr/>
                    <a:lstStyle/>
                    <a:p>
                      <a:pPr algn="ctr"/>
                      <a:r>
                        <a:rPr lang="en-US" sz="1375" b="1" dirty="0" smtClean="0">
                          <a:latin typeface="+mn-lt"/>
                          <a:cs typeface="Arial" pitchFamily="34" charset="0"/>
                        </a:rPr>
                        <a:t>Ottawa</a:t>
                      </a:r>
                      <a:endParaRPr lang="en-US" sz="1375" b="1" dirty="0">
                        <a:latin typeface="+mn-lt"/>
                        <a:cs typeface="Arial" pitchFamily="34" charset="0"/>
                      </a:endParaRPr>
                    </a:p>
                  </a:txBody>
                  <a:tcPr/>
                </a:tc>
                <a:tc>
                  <a:txBody>
                    <a:bodyPr/>
                    <a:lstStyle/>
                    <a:p>
                      <a:pPr algn="ctr"/>
                      <a:r>
                        <a:rPr lang="en-US" sz="1375" dirty="0" smtClean="0">
                          <a:latin typeface="+mn-lt"/>
                          <a:cs typeface="Arial" pitchFamily="34" charset="0"/>
                        </a:rPr>
                        <a:t>2,695</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104</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0</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46,514</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1,861</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180.0M</a:t>
                      </a:r>
                      <a:endParaRPr lang="en-US" sz="1375" dirty="0">
                        <a:latin typeface="+mn-lt"/>
                        <a:cs typeface="Arial" pitchFamily="34" charset="0"/>
                      </a:endParaRPr>
                    </a:p>
                  </a:txBody>
                  <a:tcPr/>
                </a:tc>
              </a:tr>
              <a:tr h="278524">
                <a:tc>
                  <a:txBody>
                    <a:bodyPr/>
                    <a:lstStyle/>
                    <a:p>
                      <a:pPr algn="ctr"/>
                      <a:r>
                        <a:rPr lang="en-US" sz="1375" b="1" dirty="0" smtClean="0">
                          <a:latin typeface="+mn-lt"/>
                          <a:cs typeface="Arial" pitchFamily="34" charset="0"/>
                        </a:rPr>
                        <a:t>Rogers</a:t>
                      </a:r>
                      <a:endParaRPr lang="en-US" sz="1375" b="1" dirty="0">
                        <a:latin typeface="+mn-lt"/>
                        <a:cs typeface="Arial" pitchFamily="34" charset="0"/>
                      </a:endParaRPr>
                    </a:p>
                  </a:txBody>
                  <a:tcPr/>
                </a:tc>
                <a:tc>
                  <a:txBody>
                    <a:bodyPr/>
                    <a:lstStyle/>
                    <a:p>
                      <a:pPr algn="ctr"/>
                      <a:r>
                        <a:rPr lang="en-US" sz="1375" dirty="0" smtClean="0">
                          <a:latin typeface="+mn-lt"/>
                          <a:cs typeface="Arial" pitchFamily="34" charset="0"/>
                        </a:rPr>
                        <a:t>5,194</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310</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0</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64,385</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2,575</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256.2M</a:t>
                      </a:r>
                      <a:endParaRPr lang="en-US" sz="1375" dirty="0">
                        <a:latin typeface="+mn-lt"/>
                        <a:cs typeface="Arial" pitchFamily="34" charset="0"/>
                      </a:endParaRPr>
                    </a:p>
                  </a:txBody>
                  <a:tcPr/>
                </a:tc>
              </a:tr>
              <a:tr h="278524">
                <a:tc>
                  <a:txBody>
                    <a:bodyPr/>
                    <a:lstStyle/>
                    <a:p>
                      <a:pPr algn="ctr"/>
                      <a:r>
                        <a:rPr lang="en-US" sz="1375" b="1" dirty="0" smtClean="0">
                          <a:latin typeface="+mn-lt"/>
                          <a:cs typeface="Arial" pitchFamily="34" charset="0"/>
                        </a:rPr>
                        <a:t>Muskogee</a:t>
                      </a:r>
                      <a:endParaRPr lang="en-US" sz="1375" b="1" dirty="0">
                        <a:latin typeface="+mn-lt"/>
                        <a:cs typeface="Arial" pitchFamily="34" charset="0"/>
                      </a:endParaRPr>
                    </a:p>
                  </a:txBody>
                  <a:tcPr/>
                </a:tc>
                <a:tc>
                  <a:txBody>
                    <a:bodyPr/>
                    <a:lstStyle/>
                    <a:p>
                      <a:pPr algn="ctr"/>
                      <a:r>
                        <a:rPr lang="en-US" sz="1375" dirty="0" smtClean="0">
                          <a:latin typeface="+mn-lt"/>
                          <a:cs typeface="Arial" pitchFamily="34" charset="0"/>
                        </a:rPr>
                        <a:t>2,023</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69</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4</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26,456</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1,058</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111.8M</a:t>
                      </a:r>
                      <a:endParaRPr lang="en-US" sz="1375" dirty="0">
                        <a:latin typeface="+mn-lt"/>
                        <a:cs typeface="Arial" pitchFamily="34" charset="0"/>
                      </a:endParaRPr>
                    </a:p>
                  </a:txBody>
                  <a:tcPr/>
                </a:tc>
              </a:tr>
              <a:tr h="278524">
                <a:tc>
                  <a:txBody>
                    <a:bodyPr/>
                    <a:lstStyle/>
                    <a:p>
                      <a:pPr algn="ctr"/>
                      <a:r>
                        <a:rPr lang="en-US" sz="1375" b="1" dirty="0" smtClean="0">
                          <a:latin typeface="+mn-lt"/>
                          <a:cs typeface="Arial" pitchFamily="34" charset="0"/>
                        </a:rPr>
                        <a:t>Pittsburg</a:t>
                      </a:r>
                      <a:endParaRPr lang="en-US" sz="1375" b="1" dirty="0">
                        <a:latin typeface="+mn-lt"/>
                        <a:cs typeface="Arial" pitchFamily="34" charset="0"/>
                      </a:endParaRPr>
                    </a:p>
                  </a:txBody>
                  <a:tcPr/>
                </a:tc>
                <a:tc>
                  <a:txBody>
                    <a:bodyPr/>
                    <a:lstStyle/>
                    <a:p>
                      <a:pPr algn="ctr"/>
                      <a:r>
                        <a:rPr lang="en-US" sz="1375" dirty="0" smtClean="0">
                          <a:latin typeface="+mn-lt"/>
                          <a:cs typeface="Arial" pitchFamily="34" charset="0"/>
                        </a:rPr>
                        <a:t>825</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113</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0</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30,235</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1,209</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117.6M</a:t>
                      </a:r>
                      <a:endParaRPr lang="en-US" sz="1375" dirty="0">
                        <a:latin typeface="+mn-lt"/>
                        <a:cs typeface="Arial" pitchFamily="34" charset="0"/>
                      </a:endParaRPr>
                    </a:p>
                  </a:txBody>
                  <a:tcPr/>
                </a:tc>
              </a:tr>
              <a:tr h="278524">
                <a:tc>
                  <a:txBody>
                    <a:bodyPr/>
                    <a:lstStyle/>
                    <a:p>
                      <a:pPr algn="ctr"/>
                      <a:r>
                        <a:rPr lang="en-US" sz="1375" b="1" dirty="0" smtClean="0">
                          <a:latin typeface="+mn-lt"/>
                          <a:cs typeface="Arial" pitchFamily="34" charset="0"/>
                        </a:rPr>
                        <a:t>Carter</a:t>
                      </a:r>
                      <a:endParaRPr lang="en-US" sz="1375" b="1" dirty="0">
                        <a:latin typeface="+mn-lt"/>
                        <a:cs typeface="Arial" pitchFamily="34" charset="0"/>
                      </a:endParaRPr>
                    </a:p>
                  </a:txBody>
                  <a:tcPr/>
                </a:tc>
                <a:tc>
                  <a:txBody>
                    <a:bodyPr/>
                    <a:lstStyle/>
                    <a:p>
                      <a:pPr algn="ctr"/>
                      <a:r>
                        <a:rPr lang="en-US" sz="1375" dirty="0" smtClean="0">
                          <a:latin typeface="+mn-lt"/>
                          <a:cs typeface="Arial" pitchFamily="34" charset="0"/>
                        </a:rPr>
                        <a:t>949</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23</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0</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14.939</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597</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71.5M</a:t>
                      </a:r>
                      <a:endParaRPr lang="en-US" sz="1375" dirty="0">
                        <a:latin typeface="+mn-lt"/>
                        <a:cs typeface="Arial" pitchFamily="34" charset="0"/>
                      </a:endParaRPr>
                    </a:p>
                  </a:txBody>
                  <a:tcPr/>
                </a:tc>
              </a:tr>
              <a:tr h="278524">
                <a:tc>
                  <a:txBody>
                    <a:bodyPr/>
                    <a:lstStyle/>
                    <a:p>
                      <a:pPr algn="ctr"/>
                      <a:r>
                        <a:rPr lang="en-US" sz="1375" b="1" dirty="0" smtClean="0">
                          <a:latin typeface="+mn-lt"/>
                          <a:cs typeface="Arial" pitchFamily="34" charset="0"/>
                        </a:rPr>
                        <a:t>Logan</a:t>
                      </a:r>
                      <a:endParaRPr lang="en-US" sz="1375" b="1" dirty="0">
                        <a:latin typeface="+mn-lt"/>
                        <a:cs typeface="Arial" pitchFamily="34" charset="0"/>
                      </a:endParaRPr>
                    </a:p>
                  </a:txBody>
                  <a:tcPr/>
                </a:tc>
                <a:tc>
                  <a:txBody>
                    <a:bodyPr/>
                    <a:lstStyle/>
                    <a:p>
                      <a:pPr algn="ctr"/>
                      <a:r>
                        <a:rPr lang="en-US" sz="1375" dirty="0" smtClean="0">
                          <a:latin typeface="+mn-lt"/>
                          <a:cs typeface="Arial" pitchFamily="34" charset="0"/>
                        </a:rPr>
                        <a:t>857</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79</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2</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21,461</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858</a:t>
                      </a:r>
                      <a:endParaRPr lang="en-US" sz="1375" dirty="0">
                        <a:latin typeface="+mn-lt"/>
                        <a:cs typeface="Arial" pitchFamily="34" charset="0"/>
                      </a:endParaRPr>
                    </a:p>
                  </a:txBody>
                  <a:tcPr/>
                </a:tc>
                <a:tc>
                  <a:txBody>
                    <a:bodyPr/>
                    <a:lstStyle/>
                    <a:p>
                      <a:pPr algn="ctr"/>
                      <a:r>
                        <a:rPr lang="en-US" sz="1375" dirty="0" smtClean="0">
                          <a:latin typeface="+mn-lt"/>
                          <a:cs typeface="Arial" pitchFamily="34" charset="0"/>
                        </a:rPr>
                        <a:t>102.2M</a:t>
                      </a:r>
                      <a:endParaRPr lang="en-US" sz="1375" dirty="0">
                        <a:latin typeface="+mn-lt"/>
                        <a:cs typeface="Arial" pitchFamily="34" charset="0"/>
                      </a:endParaRPr>
                    </a:p>
                  </a:txBody>
                  <a:tcPr/>
                </a:tc>
              </a:tr>
            </a:tbl>
          </a:graphicData>
        </a:graphic>
      </p:graphicFrame>
    </p:spTree>
    <p:extLst>
      <p:ext uri="{BB962C8B-B14F-4D97-AF65-F5344CB8AC3E}">
        <p14:creationId xmlns:p14="http://schemas.microsoft.com/office/powerpoint/2010/main" val="236202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tructures_final.avi">
            <a:hlinkClick r:id="" action="ppaction://media"/>
          </p:cNvPr>
          <p:cNvPicPr>
            <a:picLocks noGrp="1" noRot="1" noChangeAspect="1"/>
          </p:cNvPicPr>
          <p:nvPr>
            <p:ph idx="1"/>
            <a:videoFile r:link="rId1"/>
          </p:nvPr>
        </p:nvPicPr>
        <p:blipFill>
          <a:blip r:embed="rId3"/>
          <a:stretch>
            <a:fillRect/>
          </a:stretch>
        </p:blipFill>
        <p:spPr>
          <a:xfrm>
            <a:off x="1400783" y="1387534"/>
            <a:ext cx="6476831" cy="4857623"/>
          </a:xfrm>
          <a:prstGeom prst="rect">
            <a:avLst/>
          </a:prstGeom>
        </p:spPr>
      </p:pic>
      <p:sp>
        <p:nvSpPr>
          <p:cNvPr id="2" name="Title 1"/>
          <p:cNvSpPr>
            <a:spLocks noGrp="1"/>
          </p:cNvSpPr>
          <p:nvPr>
            <p:ph type="title"/>
          </p:nvPr>
        </p:nvSpPr>
        <p:spPr>
          <a:xfrm>
            <a:off x="457200" y="152400"/>
            <a:ext cx="8229600" cy="804672"/>
          </a:xfrm>
          <a:ln w="25400">
            <a:solidFill>
              <a:schemeClr val="tx1"/>
            </a:solidFill>
          </a:ln>
          <a:effectLst>
            <a:outerShdw blurRad="50800" dist="38100" dir="2700000" algn="tl" rotWithShape="0">
              <a:prstClr val="black">
                <a:alpha val="40000"/>
              </a:prstClr>
            </a:outerShdw>
          </a:effectLst>
        </p:spPr>
        <p:txBody>
          <a:bodyPr>
            <a:noAutofit/>
          </a:bodyPr>
          <a:lstStyle/>
          <a:p>
            <a:pPr algn="ctr"/>
            <a:r>
              <a:rPr lang="en-US" sz="3200" dirty="0" smtClean="0"/>
              <a:t>Predicting the risk of flood </a:t>
            </a:r>
            <a:r>
              <a:rPr lang="en-US" sz="3200" dirty="0" smtClean="0"/>
              <a:t/>
            </a:r>
            <a:br>
              <a:rPr lang="en-US" sz="3200" dirty="0" smtClean="0"/>
            </a:br>
            <a:r>
              <a:rPr lang="en-US" sz="3200" dirty="0" smtClean="0"/>
              <a:t>in </a:t>
            </a:r>
            <a:r>
              <a:rPr lang="en-US" sz="3200" dirty="0" smtClean="0"/>
              <a:t>financial terms</a:t>
            </a:r>
            <a:endParaRPr lang="en-US" sz="3200" dirty="0"/>
          </a:p>
        </p:txBody>
      </p:sp>
    </p:spTree>
    <p:extLst>
      <p:ext uri="{BB962C8B-B14F-4D97-AF65-F5344CB8AC3E}">
        <p14:creationId xmlns:p14="http://schemas.microsoft.com/office/powerpoint/2010/main" val="4255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AZUSresults.png"/>
          <p:cNvPicPr>
            <a:picLocks noGrp="1" noChangeAspect="1"/>
          </p:cNvPicPr>
          <p:nvPr>
            <p:ph idx="1"/>
          </p:nvPr>
        </p:nvPicPr>
        <p:blipFill>
          <a:blip r:embed="rId2"/>
          <a:stretch>
            <a:fillRect/>
          </a:stretch>
        </p:blipFill>
        <p:spPr>
          <a:xfrm>
            <a:off x="1415040" y="1552842"/>
            <a:ext cx="6036353" cy="4803350"/>
          </a:xfrm>
        </p:spPr>
      </p:pic>
      <p:sp>
        <p:nvSpPr>
          <p:cNvPr id="2" name="Title 1"/>
          <p:cNvSpPr>
            <a:spLocks noGrp="1"/>
          </p:cNvSpPr>
          <p:nvPr>
            <p:ph type="title"/>
          </p:nvPr>
        </p:nvSpPr>
        <p:spPr>
          <a:ln w="25400">
            <a:solidFill>
              <a:schemeClr val="tx1"/>
            </a:solidFill>
          </a:ln>
          <a:effectLst>
            <a:outerShdw blurRad="50800" dist="38100" dir="2700000" algn="tl" rotWithShape="0">
              <a:prstClr val="black">
                <a:alpha val="40000"/>
              </a:prstClr>
            </a:outerShdw>
          </a:effectLst>
        </p:spPr>
        <p:txBody>
          <a:bodyPr>
            <a:normAutofit/>
          </a:bodyPr>
          <a:lstStyle/>
          <a:p>
            <a:pPr algn="ctr"/>
            <a:r>
              <a:rPr lang="en-US" sz="3200" dirty="0" smtClean="0"/>
              <a:t>HAZUS: Based on best data</a:t>
            </a:r>
            <a:endParaRPr lang="en-US" sz="3200" dirty="0"/>
          </a:p>
        </p:txBody>
      </p:sp>
    </p:spTree>
    <p:extLst>
      <p:ext uri="{BB962C8B-B14F-4D97-AF65-F5344CB8AC3E}">
        <p14:creationId xmlns:p14="http://schemas.microsoft.com/office/powerpoint/2010/main" val="203202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fema_floodpl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1176338"/>
            <a:ext cx="3549650" cy="5324475"/>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endParaRPr lang="en-US"/>
          </a:p>
        </p:txBody>
      </p:sp>
      <p:sp>
        <p:nvSpPr>
          <p:cNvPr id="56323" name="Rectangle 2"/>
          <p:cNvSpPr>
            <a:spLocks noGrp="1" noChangeArrowheads="1"/>
          </p:cNvSpPr>
          <p:nvPr>
            <p:ph type="title"/>
          </p:nvPr>
        </p:nvSpPr>
        <p:spPr/>
        <p:txBody>
          <a:bodyPr/>
          <a:lstStyle/>
          <a:p>
            <a:r>
              <a:rPr lang="en-US" sz="3600" smtClean="0">
                <a:latin typeface="Calibri" pitchFamily="34" charset="0"/>
              </a:rPr>
              <a:t>Risk Assessment: </a:t>
            </a:r>
            <a:r>
              <a:rPr lang="en-US" sz="3600" i="1" smtClean="0">
                <a:latin typeface="Calibri" pitchFamily="34" charset="0"/>
              </a:rPr>
              <a:t>Assessing Vulnerability</a:t>
            </a:r>
            <a:endParaRPr lang="en-US" sz="3600" smtClean="0">
              <a:latin typeface="Calibri" pitchFamily="34" charset="0"/>
            </a:endParaRPr>
          </a:p>
        </p:txBody>
      </p:sp>
      <p:pic>
        <p:nvPicPr>
          <p:cNvPr id="6" name="Picture 5" descr="repetitive_loss_properties"/>
          <p:cNvPicPr>
            <a:picLocks noChangeAspect="1" noChangeArrowheads="1"/>
          </p:cNvPicPr>
          <p:nvPr/>
        </p:nvPicPr>
        <p:blipFill>
          <a:blip r:embed="rId4"/>
          <a:srcRect/>
          <a:stretch>
            <a:fillRect/>
          </a:stretch>
        </p:blipFill>
        <p:spPr bwMode="auto">
          <a:xfrm>
            <a:off x="68263" y="965200"/>
            <a:ext cx="5322887" cy="3917950"/>
          </a:xfrm>
          <a:prstGeom prst="rect">
            <a:avLst/>
          </a:prstGeom>
          <a:noFill/>
          <a:ln w="9525">
            <a:solidFill>
              <a:schemeClr val="bg1">
                <a:lumMod val="50000"/>
              </a:schemeClr>
            </a:solidFill>
            <a:miter lim="800000"/>
            <a:headEnd/>
            <a:tailEnd/>
          </a:ln>
        </p:spPr>
      </p:pic>
      <p:pic>
        <p:nvPicPr>
          <p:cNvPr id="11" name="Picture 9" descr="hazus_floodpl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176338"/>
            <a:ext cx="3548063" cy="5321300"/>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359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57346" name="Rectangle 2"/>
          <p:cNvSpPr>
            <a:spLocks noGrp="1" noChangeArrowheads="1"/>
          </p:cNvSpPr>
          <p:nvPr>
            <p:ph type="title"/>
          </p:nvPr>
        </p:nvSpPr>
        <p:spPr/>
        <p:txBody>
          <a:bodyPr/>
          <a:lstStyle/>
          <a:p>
            <a:r>
              <a:rPr lang="en-US" sz="3600" smtClean="0">
                <a:latin typeface="Calibri" pitchFamily="34" charset="0"/>
              </a:rPr>
              <a:t>Risk Assessment: </a:t>
            </a:r>
            <a:r>
              <a:rPr lang="en-US" sz="3600" i="1" smtClean="0">
                <a:latin typeface="Calibri" pitchFamily="34" charset="0"/>
              </a:rPr>
              <a:t>Assessing Vulnerability</a:t>
            </a:r>
            <a:endParaRPr lang="en-US" sz="3600" smtClean="0">
              <a:latin typeface="Calibri" pitchFamily="34" charset="0"/>
            </a:endParaRPr>
          </a:p>
        </p:txBody>
      </p:sp>
      <p:graphicFrame>
        <p:nvGraphicFramePr>
          <p:cNvPr id="7" name="Group 520"/>
          <p:cNvGraphicFramePr>
            <a:graphicFrameLocks noGrp="1"/>
          </p:cNvGraphicFramePr>
          <p:nvPr/>
        </p:nvGraphicFramePr>
        <p:xfrm>
          <a:off x="406400" y="1176338"/>
          <a:ext cx="8382000" cy="3048002"/>
        </p:xfrm>
        <a:graphic>
          <a:graphicData uri="http://schemas.openxmlformats.org/drawingml/2006/table">
            <a:tbl>
              <a:tblPr/>
              <a:tblGrid>
                <a:gridCol w="839788"/>
                <a:gridCol w="974725"/>
                <a:gridCol w="987425"/>
                <a:gridCol w="958850"/>
                <a:gridCol w="1035050"/>
                <a:gridCol w="852487"/>
                <a:gridCol w="912813"/>
                <a:gridCol w="774700"/>
                <a:gridCol w="1046162"/>
              </a:tblGrid>
              <a:tr h="303213">
                <a:tc gridSpan="9">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Bold"/>
                          <a:ea typeface="Times New Roman" pitchFamily="18" charset="0"/>
                          <a:cs typeface="Arial" pitchFamily="34" charset="0"/>
                        </a:rPr>
                        <a:t>Estimated </a:t>
                      </a:r>
                      <a:r>
                        <a:rPr kumimoji="0" lang="en-US" sz="1200" b="1" i="0" u="none" strike="noStrike" cap="none" normalizeH="0" baseline="0" dirty="0" smtClean="0">
                          <a:ln>
                            <a:noFill/>
                          </a:ln>
                          <a:solidFill>
                            <a:srgbClr val="FFFFFF"/>
                          </a:solidFill>
                          <a:effectLst/>
                          <a:latin typeface="Arial Bold"/>
                          <a:ea typeface="Times New Roman" pitchFamily="18" charset="0"/>
                          <a:cs typeface="Arial" pitchFamily="34" charset="0"/>
                        </a:rPr>
                        <a:t>Potential Losses to Flood Hazards</a:t>
                      </a:r>
                      <a:endParaRPr kumimoji="0" lang="en-US"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7188">
                <a:tc rowSpan="2">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Return Interval</a:t>
                      </a:r>
                      <a:endPar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gridSpan="3">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Capital Stock Losses</a:t>
                      </a:r>
                      <a:endPar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hMerge="1">
                  <a:txBody>
                    <a:bodyPr/>
                    <a:lstStyle/>
                    <a:p>
                      <a:endParaRPr lang="en-US"/>
                    </a:p>
                  </a:txBody>
                  <a:tcPr/>
                </a:tc>
                <a:tc gridSpan="4">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Business Interruption Losses</a:t>
                      </a:r>
                      <a:endPar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Total Loss</a:t>
                      </a:r>
                      <a:endParaRPr kumimoji="0" lang="en-US" sz="12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715962">
                <a:tc vMerge="1">
                  <a:txBody>
                    <a:bodyPr/>
                    <a:lstStyle/>
                    <a:p>
                      <a:endParaRPr lang="en-US"/>
                    </a:p>
                  </a:txBody>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Total Building Damage</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Total Contents Damage</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Inventory Loss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Relocation Loss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Capital Related Loss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Wage Losses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Rental Income Loss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vMerge="1">
                  <a:txBody>
                    <a:bodyPr/>
                    <a:lstStyle/>
                    <a:p>
                      <a:endParaRPr lang="en-US"/>
                    </a:p>
                  </a:txBody>
                  <a:tcPr/>
                </a:tc>
              </a:tr>
              <a:tr h="401638">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$35,002,000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$44,332,000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$1,969,000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$226,000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$228,000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$1,148,000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$65,000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$82,970,000 </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23863">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$47,887,000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$60,430,000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$2,430,000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$316,000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$321,000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$1,255,000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$100,000 </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$112,739,000 </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22275">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100-Year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$56,112,000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$73,797,000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$3,309,000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$390,000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$542,000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$1,501,000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$147,000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$135,798,000</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423863">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500-Year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$66,630,000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$88,974,000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$3,956,000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$445,000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$606,000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$1,861,000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$174,000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$162,646,000</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8" name="Group 524"/>
          <p:cNvGraphicFramePr>
            <a:graphicFrameLocks noGrp="1"/>
          </p:cNvGraphicFramePr>
          <p:nvPr/>
        </p:nvGraphicFramePr>
        <p:xfrm>
          <a:off x="3713163" y="4548188"/>
          <a:ext cx="5073650" cy="1752601"/>
        </p:xfrm>
        <a:graphic>
          <a:graphicData uri="http://schemas.openxmlformats.org/drawingml/2006/table">
            <a:tbl>
              <a:tblPr/>
              <a:tblGrid>
                <a:gridCol w="1268413"/>
                <a:gridCol w="1268412"/>
                <a:gridCol w="1268413"/>
                <a:gridCol w="1268412"/>
              </a:tblGrid>
              <a:tr h="322263">
                <a:tc gridSpan="4">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Additional </a:t>
                      </a:r>
                      <a:r>
                        <a:rPr kumimoji="0" lang="en-US" sz="1200" b="1" i="0" u="none" strike="noStrike" cap="none" normalizeH="0" baseline="0" dirty="0" smtClean="0">
                          <a:ln>
                            <a:noFill/>
                          </a:ln>
                          <a:solidFill>
                            <a:srgbClr val="FFFFFF"/>
                          </a:solidFill>
                          <a:effectLst/>
                          <a:latin typeface="Arial" pitchFamily="34" charset="0"/>
                          <a:ea typeface="Times New Roman" pitchFamily="18" charset="0"/>
                          <a:cs typeface="Arial" pitchFamily="34" charset="0"/>
                        </a:rPr>
                        <a:t>Impacts Caused by Flood Hazards</a:t>
                      </a:r>
                      <a:endParaRPr kumimoji="0" lang="en-US"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3366"/>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27038">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Return Interval</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Debris Generated (tons)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Displaced Households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Temporary Shelter Needs</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r>
              <a:tr h="250825">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10,821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2,407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5,124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0825">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14,446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3,066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6,860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0825">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100-Year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15,368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3,164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7,194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250825">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500-Year</a:t>
                      </a:r>
                      <a:endPar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17,539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3,534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defPPr>
                        <a:defRPr lang="en-US"/>
                      </a:defPPr>
                      <a:lvl1pPr marL="0" algn="l" defTabSz="914400" rtl="0" eaLnBrk="1" latinLnBrk="0" hangingPunct="1">
                        <a:defRPr sz="1800" kern="1200">
                          <a:solidFill>
                            <a:schemeClr val="tx1"/>
                          </a:solidFill>
                          <a:latin typeface="Arial Narrow"/>
                        </a:defRPr>
                      </a:lvl1pPr>
                      <a:lvl2pPr marL="457200" algn="l" defTabSz="914400" rtl="0" eaLnBrk="1" latinLnBrk="0" hangingPunct="1">
                        <a:defRPr sz="1800" kern="1200">
                          <a:solidFill>
                            <a:schemeClr val="tx1"/>
                          </a:solidFill>
                          <a:latin typeface="Arial Narrow"/>
                        </a:defRPr>
                      </a:lvl2pPr>
                      <a:lvl3pPr marL="914400" algn="l" defTabSz="914400" rtl="0" eaLnBrk="1" latinLnBrk="0" hangingPunct="1">
                        <a:defRPr sz="1800" kern="1200">
                          <a:solidFill>
                            <a:schemeClr val="tx1"/>
                          </a:solidFill>
                          <a:latin typeface="Arial Narrow"/>
                        </a:defRPr>
                      </a:lvl3pPr>
                      <a:lvl4pPr marL="1371600" algn="l" defTabSz="914400" rtl="0" eaLnBrk="1" latinLnBrk="0" hangingPunct="1">
                        <a:defRPr sz="1800" kern="1200">
                          <a:solidFill>
                            <a:schemeClr val="tx1"/>
                          </a:solidFill>
                          <a:latin typeface="Arial Narrow"/>
                        </a:defRPr>
                      </a:lvl4pPr>
                      <a:lvl5pPr marL="1828800" algn="l" defTabSz="914400" rtl="0" eaLnBrk="1" latinLnBrk="0" hangingPunct="1">
                        <a:defRPr sz="1800" kern="1200">
                          <a:solidFill>
                            <a:schemeClr val="tx1"/>
                          </a:solidFill>
                          <a:latin typeface="Arial Narrow"/>
                        </a:defRPr>
                      </a:lvl5pPr>
                      <a:lvl6pPr marL="2286000" algn="l" defTabSz="914400" rtl="0" eaLnBrk="1" latinLnBrk="0" hangingPunct="1">
                        <a:defRPr sz="1800" kern="1200">
                          <a:solidFill>
                            <a:schemeClr val="tx1"/>
                          </a:solidFill>
                          <a:latin typeface="Arial Narrow"/>
                        </a:defRPr>
                      </a:lvl6pPr>
                      <a:lvl7pPr marL="2743200" algn="l" defTabSz="914400" rtl="0" eaLnBrk="1" latinLnBrk="0" hangingPunct="1">
                        <a:defRPr sz="1800" kern="1200">
                          <a:solidFill>
                            <a:schemeClr val="tx1"/>
                          </a:solidFill>
                          <a:latin typeface="Arial Narrow"/>
                        </a:defRPr>
                      </a:lvl7pPr>
                      <a:lvl8pPr marL="3200400" algn="l" defTabSz="914400" rtl="0" eaLnBrk="1" latinLnBrk="0" hangingPunct="1">
                        <a:defRPr sz="1800" kern="1200">
                          <a:solidFill>
                            <a:schemeClr val="tx1"/>
                          </a:solidFill>
                          <a:latin typeface="Arial Narrow"/>
                        </a:defRPr>
                      </a:lvl8pPr>
                      <a:lvl9pPr marL="3657600" algn="l" defTabSz="914400" rtl="0" eaLnBrk="1" latinLnBrk="0" hangingPunct="1">
                        <a:defRPr sz="1800" kern="1200">
                          <a:solidFill>
                            <a:schemeClr val="tx1"/>
                          </a:solidFill>
                          <a:latin typeface="Arial Narrow"/>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8,200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57448" name="Picture 4" descr="sr0108_clip_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4476750"/>
            <a:ext cx="2801937"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474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588441486"/>
              </p:ext>
            </p:extLst>
          </p:nvPr>
        </p:nvGraphicFramePr>
        <p:xfrm>
          <a:off x="457200" y="140017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243191" y="155640"/>
            <a:ext cx="8900809" cy="1143000"/>
          </a:xfrm>
        </p:spPr>
        <p:txBody>
          <a:bodyPr/>
          <a:lstStyle/>
          <a:p>
            <a:r>
              <a:rPr lang="en-US" sz="3200" dirty="0"/>
              <a:t>Changing how we fundamentally deal with </a:t>
            </a:r>
            <a:r>
              <a:rPr lang="en-US" sz="3200" dirty="0" smtClean="0"/>
              <a:t/>
            </a:r>
            <a:br>
              <a:rPr lang="en-US" sz="3200" dirty="0" smtClean="0"/>
            </a:br>
            <a:r>
              <a:rPr lang="en-US" sz="3200" dirty="0" smtClean="0"/>
              <a:t>risk </a:t>
            </a:r>
            <a:r>
              <a:rPr lang="en-US" sz="3200" dirty="0"/>
              <a:t>related to disasters</a:t>
            </a:r>
            <a:br>
              <a:rPr lang="en-US" sz="3200" dirty="0"/>
            </a:br>
            <a:endParaRPr lang="en-US" sz="3200" dirty="0"/>
          </a:p>
        </p:txBody>
      </p:sp>
    </p:spTree>
    <p:extLst>
      <p:ext uri="{BB962C8B-B14F-4D97-AF65-F5344CB8AC3E}">
        <p14:creationId xmlns:p14="http://schemas.microsoft.com/office/powerpoint/2010/main" val="350168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60418" name="Rectangle 2"/>
          <p:cNvSpPr>
            <a:spLocks noGrp="1" noChangeArrowheads="1"/>
          </p:cNvSpPr>
          <p:nvPr>
            <p:ph type="title"/>
          </p:nvPr>
        </p:nvSpPr>
        <p:spPr/>
        <p:txBody>
          <a:bodyPr/>
          <a:lstStyle/>
          <a:p>
            <a:r>
              <a:rPr lang="en-US" sz="3600" smtClean="0">
                <a:latin typeface="Calibri" pitchFamily="34" charset="0"/>
              </a:rPr>
              <a:t>Risk Assessment: </a:t>
            </a:r>
            <a:r>
              <a:rPr lang="en-US" sz="3600" i="1" smtClean="0">
                <a:latin typeface="Calibri" pitchFamily="34" charset="0"/>
              </a:rPr>
              <a:t>Assessing Vulnerability</a:t>
            </a:r>
            <a:endParaRPr lang="en-US" sz="3600" smtClean="0">
              <a:latin typeface="Calibri" pitchFamily="34" charset="0"/>
            </a:endParaRPr>
          </a:p>
        </p:txBody>
      </p:sp>
      <p:pic>
        <p:nvPicPr>
          <p:cNvPr id="60419" name="Picture 4" descr="Pages from Pop_Exposure.jpg"/>
          <p:cNvPicPr>
            <a:picLocks noChangeAspect="1"/>
          </p:cNvPicPr>
          <p:nvPr/>
        </p:nvPicPr>
        <p:blipFill>
          <a:blip r:embed="rId3">
            <a:extLst>
              <a:ext uri="{28A0092B-C50C-407E-A947-70E740481C1C}">
                <a14:useLocalDpi xmlns:a14="http://schemas.microsoft.com/office/drawing/2010/main" val="0"/>
              </a:ext>
            </a:extLst>
          </a:blip>
          <a:srcRect l="3973" t="5608" r="4070" b="22990"/>
          <a:stretch>
            <a:fillRect/>
          </a:stretch>
        </p:blipFill>
        <p:spPr bwMode="auto">
          <a:xfrm>
            <a:off x="0" y="1093788"/>
            <a:ext cx="9115425" cy="546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5158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61442" name="Rectangle 2"/>
          <p:cNvSpPr>
            <a:spLocks noGrp="1" noChangeArrowheads="1"/>
          </p:cNvSpPr>
          <p:nvPr>
            <p:ph type="title"/>
          </p:nvPr>
        </p:nvSpPr>
        <p:spPr/>
        <p:txBody>
          <a:bodyPr/>
          <a:lstStyle/>
          <a:p>
            <a:r>
              <a:rPr lang="en-US" sz="3600" smtClean="0">
                <a:latin typeface="Calibri" pitchFamily="34" charset="0"/>
              </a:rPr>
              <a:t>Risk Assessment: </a:t>
            </a:r>
            <a:r>
              <a:rPr lang="en-US" sz="3600" i="1" smtClean="0">
                <a:latin typeface="Calibri" pitchFamily="34" charset="0"/>
              </a:rPr>
              <a:t>Summary Conclusions</a:t>
            </a:r>
            <a:endParaRPr lang="en-US" sz="3600" smtClean="0">
              <a:latin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95634210"/>
              </p:ext>
            </p:extLst>
          </p:nvPr>
        </p:nvGraphicFramePr>
        <p:xfrm>
          <a:off x="80963" y="1436688"/>
          <a:ext cx="8993188" cy="4694230"/>
        </p:xfrm>
        <a:graphic>
          <a:graphicData uri="http://schemas.openxmlformats.org/drawingml/2006/table">
            <a:tbl>
              <a:tblPr/>
              <a:tblGrid>
                <a:gridCol w="1962863"/>
                <a:gridCol w="1072978"/>
                <a:gridCol w="933059"/>
                <a:gridCol w="1340023"/>
                <a:gridCol w="1343222"/>
                <a:gridCol w="1343222"/>
                <a:gridCol w="997821"/>
              </a:tblGrid>
              <a:tr h="426749">
                <a:tc gridSpan="7">
                  <a:txBody>
                    <a:bodyPr/>
                    <a:lstStyle/>
                    <a:p>
                      <a:pPr marL="0" marR="0" algn="ctr">
                        <a:spcBef>
                          <a:spcPts val="0"/>
                        </a:spcBef>
                        <a:spcAft>
                          <a:spcPts val="0"/>
                        </a:spcAft>
                        <a:tabLst>
                          <a:tab pos="228600" algn="l"/>
                          <a:tab pos="457200" algn="l"/>
                        </a:tabLst>
                      </a:pPr>
                      <a:r>
                        <a:rPr lang="en-US" sz="1400" b="1" dirty="0">
                          <a:solidFill>
                            <a:srgbClr val="FFFFFF"/>
                          </a:solidFill>
                          <a:latin typeface="Times New Roman"/>
                          <a:ea typeface="Times New Roman"/>
                          <a:cs typeface="Arial"/>
                        </a:rPr>
                        <a:t>Table </a:t>
                      </a:r>
                      <a:r>
                        <a:rPr lang="en-US" sz="1400" b="1" dirty="0" smtClean="0">
                          <a:solidFill>
                            <a:srgbClr val="FFFFFF"/>
                          </a:solidFill>
                          <a:latin typeface="Times New Roman"/>
                          <a:ea typeface="Times New Roman"/>
                          <a:cs typeface="Arial"/>
                        </a:rPr>
                        <a:t>6.21</a:t>
                      </a:r>
                      <a:endParaRPr lang="en-US" sz="1400" b="1" dirty="0">
                        <a:latin typeface="Arial Narrow"/>
                        <a:ea typeface="Times New Roman"/>
                        <a:cs typeface="Arial"/>
                      </a:endParaRPr>
                    </a:p>
                    <a:p>
                      <a:pPr marL="0" marR="0" algn="ctr">
                        <a:spcBef>
                          <a:spcPts val="0"/>
                        </a:spcBef>
                        <a:spcAft>
                          <a:spcPts val="0"/>
                        </a:spcAft>
                      </a:pPr>
                      <a:r>
                        <a:rPr lang="en-US" sz="1400" b="1" dirty="0">
                          <a:solidFill>
                            <a:srgbClr val="FFFFFF"/>
                          </a:solidFill>
                          <a:latin typeface="Times New Roman"/>
                          <a:ea typeface="Times New Roman"/>
                          <a:cs typeface="Times New Roman"/>
                        </a:rPr>
                        <a:t>Summary of </a:t>
                      </a:r>
                      <a:r>
                        <a:rPr lang="en-US" sz="1400" b="1" dirty="0" smtClean="0">
                          <a:solidFill>
                            <a:srgbClr val="FFFFFF"/>
                          </a:solidFill>
                          <a:latin typeface="Times New Roman"/>
                          <a:ea typeface="Times New Roman"/>
                          <a:cs typeface="Times New Roman"/>
                        </a:rPr>
                        <a:t> Results</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13">
                <a:tc rowSpan="2">
                  <a:txBody>
                    <a:bodyPr/>
                    <a:lstStyle/>
                    <a:p>
                      <a:pPr marL="0" marR="0" algn="ctr">
                        <a:spcBef>
                          <a:spcPts val="0"/>
                        </a:spcBef>
                        <a:spcAft>
                          <a:spcPts val="0"/>
                        </a:spcAft>
                      </a:pPr>
                      <a:r>
                        <a:rPr lang="en-US" sz="1200" b="1" dirty="0">
                          <a:latin typeface="Times New Roman"/>
                          <a:ea typeface="Arial Unicode MS"/>
                          <a:cs typeface="Times New Roman"/>
                        </a:rPr>
                        <a:t>Hazard</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gridSpan="6">
                  <a:txBody>
                    <a:bodyPr/>
                    <a:lstStyle/>
                    <a:p>
                      <a:pPr marL="0" marR="0" algn="ctr">
                        <a:spcBef>
                          <a:spcPts val="0"/>
                        </a:spcBef>
                        <a:spcAft>
                          <a:spcPts val="0"/>
                        </a:spcAft>
                      </a:pPr>
                      <a:r>
                        <a:rPr lang="en-US" sz="1200" b="1" dirty="0">
                          <a:latin typeface="Times New Roman"/>
                          <a:ea typeface="Arial Unicode MS"/>
                          <a:cs typeface="Times New Roman"/>
                        </a:rPr>
                        <a:t>Category/Degree of Risk</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0513">
                <a:tc vMerge="1">
                  <a:txBody>
                    <a:bodyPr/>
                    <a:lstStyle/>
                    <a:p>
                      <a:endParaRPr lang="en-US"/>
                    </a:p>
                  </a:txBody>
                  <a:tcPr/>
                </a:tc>
                <a:tc>
                  <a:txBody>
                    <a:bodyPr/>
                    <a:lstStyle/>
                    <a:p>
                      <a:pPr marL="0" marR="0" algn="ctr">
                        <a:spcBef>
                          <a:spcPts val="0"/>
                        </a:spcBef>
                        <a:spcAft>
                          <a:spcPts val="0"/>
                        </a:spcAft>
                      </a:pPr>
                      <a:r>
                        <a:rPr lang="en-US" sz="1200" b="1" dirty="0">
                          <a:latin typeface="Times New Roman"/>
                          <a:ea typeface="Arial Unicode MS"/>
                          <a:cs typeface="Times New Roman"/>
                        </a:rPr>
                        <a:t>Probability</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Times New Roman"/>
                          <a:ea typeface="Arial Unicode MS"/>
                          <a:cs typeface="Times New Roman"/>
                        </a:rPr>
                        <a:t>Impact</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Times New Roman"/>
                          <a:ea typeface="Arial Unicode MS"/>
                          <a:cs typeface="Times New Roman"/>
                        </a:rPr>
                        <a:t>Spatial Extent</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Times New Roman"/>
                          <a:ea typeface="Arial Unicode MS"/>
                          <a:cs typeface="Times New Roman"/>
                        </a:rPr>
                        <a:t>Warning Time</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Times New Roman"/>
                          <a:ea typeface="Arial Unicode MS"/>
                          <a:cs typeface="Times New Roman"/>
                        </a:rPr>
                        <a:t>Duration</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200" b="1" dirty="0">
                          <a:latin typeface="Times New Roman"/>
                          <a:ea typeface="Arial Unicode MS"/>
                          <a:cs typeface="Times New Roman"/>
                        </a:rPr>
                        <a:t>PRI Score</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82892">
                <a:tc gridSpan="7">
                  <a:txBody>
                    <a:bodyPr/>
                    <a:lstStyle/>
                    <a:p>
                      <a:pPr marL="0" marR="0" algn="l">
                        <a:spcBef>
                          <a:spcPts val="0"/>
                        </a:spcBef>
                        <a:spcAft>
                          <a:spcPts val="0"/>
                        </a:spcAft>
                      </a:pPr>
                      <a:r>
                        <a:rPr lang="en-US" sz="1200" b="1" dirty="0">
                          <a:latin typeface="Times New Roman"/>
                          <a:ea typeface="Times New Roman"/>
                          <a:cs typeface="Times New Roman"/>
                        </a:rPr>
                        <a:t>Atmospheric Hazards</a:t>
                      </a:r>
                      <a:endParaRPr lang="en-US" sz="1800" dirty="0">
                        <a:latin typeface="Times New Roman"/>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Extreme Temperatures</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Minor</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Small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2.3</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Extreme Wind</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Critical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Large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3.2</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8615">
                <a:tc>
                  <a:txBody>
                    <a:bodyPr/>
                    <a:lstStyle/>
                    <a:p>
                      <a:pPr marL="0" marR="0" indent="114300" algn="l">
                        <a:spcBef>
                          <a:spcPts val="0"/>
                        </a:spcBef>
                        <a:spcAft>
                          <a:spcPts val="0"/>
                        </a:spcAft>
                      </a:pPr>
                      <a:r>
                        <a:rPr lang="en-US" sz="1200" dirty="0">
                          <a:latin typeface="Times New Roman"/>
                          <a:ea typeface="Times New Roman"/>
                          <a:cs typeface="Times New Roman"/>
                        </a:rPr>
                        <a:t>Hurricane &amp; Tropical Storm</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Catastrophic</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Large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3.2</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Lightning</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Minor</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Negligible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2.2</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Nor’easter</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Catastrophic</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Large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3.6</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114300" marR="0" algn="l">
                        <a:spcBef>
                          <a:spcPts val="0"/>
                        </a:spcBef>
                        <a:spcAft>
                          <a:spcPts val="0"/>
                        </a:spcAft>
                      </a:pPr>
                      <a:r>
                        <a:rPr lang="en-US" sz="1200" dirty="0">
                          <a:latin typeface="Times New Roman"/>
                          <a:ea typeface="Times New Roman"/>
                          <a:cs typeface="Times New Roman"/>
                        </a:rPr>
                        <a:t>Tornado </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Limited</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Small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2.4</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Winter Storm</a:t>
                      </a:r>
                      <a:endParaRPr lang="en-US" sz="1800" dirty="0">
                        <a:latin typeface="Arial"/>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Limited</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Large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3.0</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gridSpan="7">
                  <a:txBody>
                    <a:bodyPr/>
                    <a:lstStyle/>
                    <a:p>
                      <a:pPr marL="0" marR="0" algn="l">
                        <a:spcBef>
                          <a:spcPts val="0"/>
                        </a:spcBef>
                        <a:spcAft>
                          <a:spcPts val="0"/>
                        </a:spcAft>
                      </a:pPr>
                      <a:r>
                        <a:rPr lang="en-US" sz="1200" b="1" dirty="0">
                          <a:latin typeface="Times New Roman"/>
                          <a:ea typeface="Times New Roman"/>
                          <a:cs typeface="Times New Roman"/>
                        </a:rPr>
                        <a:t>Hydrologic Hazards</a:t>
                      </a:r>
                      <a:endParaRPr lang="en-US" sz="1800" dirty="0">
                        <a:latin typeface="Times New Roman"/>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8615">
                <a:tc>
                  <a:txBody>
                    <a:bodyPr/>
                    <a:lstStyle/>
                    <a:p>
                      <a:pPr marL="0" marR="0" indent="114300" algn="l">
                        <a:spcBef>
                          <a:spcPts val="0"/>
                        </a:spcBef>
                        <a:spcAft>
                          <a:spcPts val="0"/>
                        </a:spcAft>
                      </a:pPr>
                      <a:r>
                        <a:rPr lang="en-US" sz="1200" dirty="0">
                          <a:latin typeface="Times New Roman"/>
                          <a:ea typeface="Times New Roman"/>
                          <a:cs typeface="Times New Roman"/>
                        </a:rPr>
                        <a:t>Coastal Erosion</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Limited</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Moderate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2.9</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Dam Failure</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Unlikely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Critical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Small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2.1</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8615">
                <a:tc>
                  <a:txBody>
                    <a:bodyPr/>
                    <a:lstStyle/>
                    <a:p>
                      <a:pPr marL="0" marR="0" indent="114300" algn="l">
                        <a:spcBef>
                          <a:spcPts val="0"/>
                        </a:spcBef>
                        <a:spcAft>
                          <a:spcPts val="0"/>
                        </a:spcAft>
                      </a:pPr>
                      <a:r>
                        <a:rPr lang="en-US" sz="1200" dirty="0">
                          <a:latin typeface="Times New Roman"/>
                          <a:ea typeface="Times New Roman"/>
                          <a:cs typeface="Times New Roman"/>
                        </a:rPr>
                        <a:t>Drought</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Possible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Limited</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Moderate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2.3</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8615">
                <a:tc>
                  <a:txBody>
                    <a:bodyPr/>
                    <a:lstStyle/>
                    <a:p>
                      <a:pPr marL="0" marR="0" indent="114300" algn="l">
                        <a:spcBef>
                          <a:spcPts val="0"/>
                        </a:spcBef>
                        <a:spcAft>
                          <a:spcPts val="0"/>
                        </a:spcAft>
                      </a:pPr>
                      <a:r>
                        <a:rPr lang="en-US" sz="1200" dirty="0">
                          <a:latin typeface="Times New Roman"/>
                          <a:ea typeface="Times New Roman"/>
                          <a:cs typeface="Times New Roman"/>
                        </a:rPr>
                        <a:t>Flood</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Critical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Moderate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6 to 12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3.4</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Storm Surge</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Possible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Critical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Moderate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2.4</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28615">
                <a:tc>
                  <a:txBody>
                    <a:bodyPr/>
                    <a:lstStyle/>
                    <a:p>
                      <a:pPr marL="0" marR="0" indent="114300" algn="l">
                        <a:spcBef>
                          <a:spcPts val="0"/>
                        </a:spcBef>
                        <a:spcAft>
                          <a:spcPts val="0"/>
                        </a:spcAft>
                      </a:pPr>
                      <a:r>
                        <a:rPr lang="en-US" sz="1200" dirty="0">
                          <a:latin typeface="Times New Roman"/>
                          <a:ea typeface="Times New Roman"/>
                          <a:cs typeface="Times New Roman"/>
                        </a:rPr>
                        <a:t>Wave Action</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Limited</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Moderate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24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More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2.9</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gridSpan="7">
                  <a:txBody>
                    <a:bodyPr/>
                    <a:lstStyle/>
                    <a:p>
                      <a:pPr marL="0" marR="0" algn="l">
                        <a:spcBef>
                          <a:spcPts val="0"/>
                        </a:spcBef>
                        <a:spcAft>
                          <a:spcPts val="0"/>
                        </a:spcAft>
                      </a:pPr>
                      <a:r>
                        <a:rPr lang="en-US" sz="1200" b="1" dirty="0">
                          <a:latin typeface="Times New Roman"/>
                          <a:ea typeface="Times New Roman"/>
                          <a:cs typeface="Times New Roman"/>
                        </a:rPr>
                        <a:t>Geologic Hazards</a:t>
                      </a:r>
                      <a:endParaRPr lang="en-US" sz="1800" dirty="0">
                        <a:latin typeface="Times New Roman"/>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Earthquake</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Unlikely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Minor</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Small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1.5</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Landslide</a:t>
                      </a:r>
                      <a:endParaRPr lang="en-US" sz="1800" dirty="0">
                        <a:latin typeface="Arial"/>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Critical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Small</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2.7</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82892">
                <a:tc gridSpan="7">
                  <a:txBody>
                    <a:bodyPr/>
                    <a:lstStyle/>
                    <a:p>
                      <a:pPr marL="0" marR="0" algn="l">
                        <a:spcBef>
                          <a:spcPts val="0"/>
                        </a:spcBef>
                        <a:spcAft>
                          <a:spcPts val="0"/>
                        </a:spcAft>
                      </a:pPr>
                      <a:r>
                        <a:rPr lang="en-US" sz="1200" b="1" dirty="0">
                          <a:latin typeface="Times New Roman"/>
                          <a:ea typeface="Times New Roman"/>
                          <a:cs typeface="Times New Roman"/>
                        </a:rPr>
                        <a:t>Other Natural Hazards</a:t>
                      </a:r>
                      <a:endParaRPr lang="en-US" sz="1800" dirty="0">
                        <a:latin typeface="Times New Roman"/>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892">
                <a:tc>
                  <a:txBody>
                    <a:bodyPr/>
                    <a:lstStyle/>
                    <a:p>
                      <a:pPr marL="0" marR="0" indent="114300" algn="l">
                        <a:spcBef>
                          <a:spcPts val="0"/>
                        </a:spcBef>
                        <a:spcAft>
                          <a:spcPts val="0"/>
                        </a:spcAft>
                      </a:pPr>
                      <a:r>
                        <a:rPr lang="en-US" sz="1200" dirty="0">
                          <a:latin typeface="Times New Roman"/>
                          <a:ea typeface="Times New Roman"/>
                          <a:cs typeface="Times New Roman"/>
                        </a:rPr>
                        <a:t>Wildfire</a:t>
                      </a:r>
                      <a:endParaRPr lang="en-US" sz="1800" dirty="0">
                        <a:latin typeface="Times New Roman"/>
                        <a:ea typeface="Times New Roman"/>
                        <a:cs typeface="Times New Roman"/>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Highly Likely</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Minor</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Moderate</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6 hours</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dirty="0">
                          <a:latin typeface="Times New Roman"/>
                          <a:ea typeface="Times New Roman"/>
                          <a:cs typeface="Times New Roman"/>
                        </a:rPr>
                        <a:t>Less than one week</a:t>
                      </a:r>
                      <a:endParaRPr lang="en-US" sz="1800" dirty="0">
                        <a:latin typeface="Times New Roman"/>
                        <a:ea typeface="Times New Roman"/>
                        <a:cs typeface="Times New Roman"/>
                      </a:endParaRPr>
                    </a:p>
                  </a:txBody>
                  <a:tcPr marL="38100" marR="381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a:latin typeface="Times New Roman"/>
                          <a:ea typeface="Times New Roman"/>
                          <a:cs typeface="Times New Roman"/>
                        </a:rPr>
                        <a:t>2.8</a:t>
                      </a:r>
                      <a:endParaRPr lang="en-US" sz="1800" dirty="0">
                        <a:latin typeface="Times New Roman"/>
                        <a:ea typeface="Times New Roman"/>
                        <a:cs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9104915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62466" name="Rectangle 2"/>
          <p:cNvSpPr>
            <a:spLocks noGrp="1" noChangeArrowheads="1"/>
          </p:cNvSpPr>
          <p:nvPr>
            <p:ph type="title"/>
          </p:nvPr>
        </p:nvSpPr>
        <p:spPr/>
        <p:txBody>
          <a:bodyPr/>
          <a:lstStyle/>
          <a:p>
            <a:r>
              <a:rPr lang="en-US" sz="3600" smtClean="0">
                <a:latin typeface="Calibri" pitchFamily="34" charset="0"/>
              </a:rPr>
              <a:t>Risk Assessment: </a:t>
            </a:r>
            <a:r>
              <a:rPr lang="en-US" sz="3600" i="1" smtClean="0">
                <a:latin typeface="Calibri" pitchFamily="34" charset="0"/>
              </a:rPr>
              <a:t>Summary Conclusions</a:t>
            </a:r>
            <a:endParaRPr lang="en-US" sz="3600" smtClean="0">
              <a:latin typeface="Calibri" pitchFamily="34" charset="0"/>
            </a:endParaRPr>
          </a:p>
        </p:txBody>
      </p:sp>
      <p:pic>
        <p:nvPicPr>
          <p:cNvPr id="62467" name="Picture 4" descr="Harrison Losses.jpg"/>
          <p:cNvPicPr>
            <a:picLocks noChangeAspect="1"/>
          </p:cNvPicPr>
          <p:nvPr/>
        </p:nvPicPr>
        <p:blipFill>
          <a:blip r:embed="rId3">
            <a:extLst>
              <a:ext uri="{28A0092B-C50C-407E-A947-70E740481C1C}">
                <a14:useLocalDpi xmlns:a14="http://schemas.microsoft.com/office/drawing/2010/main" val="0"/>
              </a:ext>
            </a:extLst>
          </a:blip>
          <a:srcRect l="10976" t="8847" r="11136" b="51527"/>
          <a:stretch>
            <a:fillRect/>
          </a:stretch>
        </p:blipFill>
        <p:spPr bwMode="auto">
          <a:xfrm>
            <a:off x="927100" y="1397000"/>
            <a:ext cx="7013575"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5838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63490" name="Rectangle 2"/>
          <p:cNvSpPr>
            <a:spLocks noGrp="1" noChangeArrowheads="1"/>
          </p:cNvSpPr>
          <p:nvPr>
            <p:ph type="title"/>
          </p:nvPr>
        </p:nvSpPr>
        <p:spPr/>
        <p:txBody>
          <a:bodyPr/>
          <a:lstStyle/>
          <a:p>
            <a:r>
              <a:rPr lang="en-US" sz="3600" smtClean="0">
                <a:latin typeface="Calibri" pitchFamily="34" charset="0"/>
              </a:rPr>
              <a:t>Risk Assessment: </a:t>
            </a:r>
            <a:r>
              <a:rPr lang="en-US" sz="3600" i="1" smtClean="0">
                <a:latin typeface="Calibri" pitchFamily="34" charset="0"/>
              </a:rPr>
              <a:t>Summary Conclusions</a:t>
            </a:r>
            <a:endParaRPr lang="en-US" sz="3600" smtClean="0">
              <a:latin typeface="Calibri" pitchFamily="34" charset="0"/>
            </a:endParaRPr>
          </a:p>
        </p:txBody>
      </p:sp>
      <p:graphicFrame>
        <p:nvGraphicFramePr>
          <p:cNvPr id="5" name="Table 4"/>
          <p:cNvGraphicFramePr>
            <a:graphicFrameLocks noGrp="1"/>
          </p:cNvGraphicFramePr>
          <p:nvPr/>
        </p:nvGraphicFramePr>
        <p:xfrm>
          <a:off x="1614488" y="1466850"/>
          <a:ext cx="6096000" cy="4624387"/>
        </p:xfrm>
        <a:graphic>
          <a:graphicData uri="http://schemas.openxmlformats.org/drawingml/2006/table">
            <a:tbl>
              <a:tblPr/>
              <a:tblGrid>
                <a:gridCol w="3048000"/>
                <a:gridCol w="3048000"/>
              </a:tblGrid>
              <a:tr h="426732">
                <a:tc gridSpan="2">
                  <a:txBody>
                    <a:bodyPr/>
                    <a:lstStyle/>
                    <a:p>
                      <a:pPr marL="0" marR="0" algn="ctr">
                        <a:spcBef>
                          <a:spcPts val="0"/>
                        </a:spcBef>
                        <a:spcAft>
                          <a:spcPts val="0"/>
                        </a:spcAft>
                        <a:tabLst>
                          <a:tab pos="228600" algn="l"/>
                          <a:tab pos="457200" algn="l"/>
                        </a:tabLst>
                      </a:pPr>
                      <a:r>
                        <a:rPr lang="en-US" sz="1400" b="1" dirty="0">
                          <a:solidFill>
                            <a:schemeClr val="bg1"/>
                          </a:solidFill>
                          <a:latin typeface="Calibri" pitchFamily="34" charset="0"/>
                          <a:ea typeface="Times New Roman"/>
                          <a:cs typeface="Arial"/>
                        </a:rPr>
                        <a:t>Table </a:t>
                      </a:r>
                      <a:r>
                        <a:rPr lang="en-US" sz="1400" b="1" dirty="0" smtClean="0">
                          <a:solidFill>
                            <a:schemeClr val="bg1"/>
                          </a:solidFill>
                          <a:latin typeface="Calibri" pitchFamily="34" charset="0"/>
                          <a:ea typeface="Times New Roman"/>
                          <a:cs typeface="Arial"/>
                        </a:rPr>
                        <a:t>5.22</a:t>
                      </a:r>
                      <a:endParaRPr lang="en-US" sz="1400" b="1" dirty="0">
                        <a:solidFill>
                          <a:schemeClr val="bg1"/>
                        </a:solidFill>
                        <a:latin typeface="Calibri" pitchFamily="34" charset="0"/>
                        <a:ea typeface="Times New Roman"/>
                        <a:cs typeface="Arial"/>
                      </a:endParaRPr>
                    </a:p>
                    <a:p>
                      <a:pPr marL="0" marR="0" algn="ctr">
                        <a:spcBef>
                          <a:spcPts val="0"/>
                        </a:spcBef>
                        <a:spcAft>
                          <a:spcPts val="0"/>
                        </a:spcAft>
                      </a:pPr>
                      <a:r>
                        <a:rPr lang="en-US" sz="1400" b="1" dirty="0">
                          <a:solidFill>
                            <a:schemeClr val="bg1"/>
                          </a:solidFill>
                          <a:latin typeface="Calibri" pitchFamily="34" charset="0"/>
                          <a:ea typeface="Times New Roman"/>
                          <a:cs typeface="Times New Roman"/>
                        </a:rPr>
                        <a:t>Conclusions on Hazard </a:t>
                      </a:r>
                      <a:r>
                        <a:rPr lang="en-US" sz="1400" b="1" dirty="0" smtClean="0">
                          <a:solidFill>
                            <a:schemeClr val="bg1"/>
                          </a:solidFill>
                          <a:latin typeface="Calibri" pitchFamily="34" charset="0"/>
                          <a:ea typeface="Times New Roman"/>
                          <a:cs typeface="Times New Roman"/>
                        </a:rPr>
                        <a:t>Risk</a:t>
                      </a:r>
                      <a:endParaRPr lang="en-US" sz="1800" dirty="0">
                        <a:solidFill>
                          <a:schemeClr val="bg1"/>
                        </a:solidFill>
                        <a:latin typeface="Calibri" pitchFamily="34" charset="0"/>
                        <a:ea typeface="Times New Roman"/>
                        <a:cs typeface="Times New Roman"/>
                      </a:endParaRPr>
                    </a:p>
                  </a:txBody>
                  <a:tcPr marL="65314" marR="6531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r>
              <a:tr h="1328096">
                <a:tc>
                  <a:txBody>
                    <a:bodyPr/>
                    <a:lstStyle/>
                    <a:p>
                      <a:pPr marL="0" marR="0" algn="ctr">
                        <a:spcBef>
                          <a:spcPts val="0"/>
                        </a:spcBef>
                        <a:spcAft>
                          <a:spcPts val="0"/>
                        </a:spcAft>
                      </a:pPr>
                      <a:r>
                        <a:rPr lang="en-US" sz="1800" b="1" dirty="0">
                          <a:latin typeface="Calibri" pitchFamily="34" charset="0"/>
                          <a:ea typeface="Times New Roman"/>
                          <a:cs typeface="Times New Roman"/>
                        </a:rPr>
                        <a:t>HIGH RISK</a:t>
                      </a:r>
                      <a:endParaRPr lang="en-US" sz="1600" dirty="0">
                        <a:latin typeface="Calibri" pitchFamily="34" charset="0"/>
                        <a:ea typeface="Times New Roman"/>
                        <a:cs typeface="Times New Roman"/>
                      </a:endParaRPr>
                    </a:p>
                  </a:txBody>
                  <a:tcPr marL="43543" marR="43543" marT="130633" marB="1306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spcBef>
                          <a:spcPts val="0"/>
                        </a:spcBef>
                        <a:spcAft>
                          <a:spcPts val="0"/>
                        </a:spcAft>
                      </a:pPr>
                      <a:r>
                        <a:rPr lang="en-US" sz="1400" spc="-50" dirty="0">
                          <a:latin typeface="Calibri" pitchFamily="34" charset="0"/>
                          <a:ea typeface="Times New Roman"/>
                          <a:cs typeface="Times New Roman"/>
                        </a:rPr>
                        <a:t>Nor’easter</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Flood</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Extreme Wind</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Hurricane and Tropical Storm</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Winter Storm</a:t>
                      </a:r>
                      <a:endParaRPr lang="en-US" sz="1800" dirty="0">
                        <a:latin typeface="Calibri" pitchFamily="34" charset="0"/>
                        <a:ea typeface="Times New Roman"/>
                        <a:cs typeface="Times New Roman"/>
                      </a:endParaRPr>
                    </a:p>
                  </a:txBody>
                  <a:tcPr marL="61081" marR="61081" marT="130633" marB="1306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541463">
                <a:tc>
                  <a:txBody>
                    <a:bodyPr/>
                    <a:lstStyle/>
                    <a:p>
                      <a:pPr marL="0" marR="0" algn="ctr">
                        <a:spcBef>
                          <a:spcPts val="0"/>
                        </a:spcBef>
                        <a:spcAft>
                          <a:spcPts val="0"/>
                        </a:spcAft>
                      </a:pPr>
                      <a:r>
                        <a:rPr lang="en-US" sz="1800" b="1" dirty="0">
                          <a:latin typeface="Calibri" pitchFamily="34" charset="0"/>
                          <a:ea typeface="Times New Roman"/>
                          <a:cs typeface="Times New Roman"/>
                        </a:rPr>
                        <a:t>MODERATE RISK</a:t>
                      </a:r>
                      <a:endParaRPr lang="en-US" sz="1600" dirty="0">
                        <a:latin typeface="Calibri" pitchFamily="34" charset="0"/>
                        <a:ea typeface="Times New Roman"/>
                        <a:cs typeface="Times New Roman"/>
                      </a:endParaRPr>
                    </a:p>
                  </a:txBody>
                  <a:tcPr marL="43543" marR="43543" marT="130633" marB="1306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marL="0" marR="0" algn="ctr">
                        <a:spcBef>
                          <a:spcPts val="0"/>
                        </a:spcBef>
                        <a:spcAft>
                          <a:spcPts val="0"/>
                        </a:spcAft>
                      </a:pPr>
                      <a:r>
                        <a:rPr lang="en-US" sz="1400" spc="-50" dirty="0">
                          <a:latin typeface="Calibri" pitchFamily="34" charset="0"/>
                          <a:ea typeface="Times New Roman"/>
                          <a:cs typeface="Times New Roman"/>
                        </a:rPr>
                        <a:t>Coastal Erosion</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Wave Action</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Wildfire</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Landslide</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Storm Surge</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Tornado</a:t>
                      </a:r>
                      <a:endParaRPr lang="en-US" sz="1800" dirty="0">
                        <a:latin typeface="Calibri" pitchFamily="34" charset="0"/>
                        <a:ea typeface="Times New Roman"/>
                        <a:cs typeface="Times New Roman"/>
                      </a:endParaRPr>
                    </a:p>
                  </a:txBody>
                  <a:tcPr marL="61081" marR="61081" marT="130633" marB="1306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328096">
                <a:tc>
                  <a:txBody>
                    <a:bodyPr/>
                    <a:lstStyle/>
                    <a:p>
                      <a:pPr marL="0" marR="0" algn="ctr">
                        <a:spcBef>
                          <a:spcPts val="0"/>
                        </a:spcBef>
                        <a:spcAft>
                          <a:spcPts val="0"/>
                        </a:spcAft>
                      </a:pPr>
                      <a:r>
                        <a:rPr lang="en-US" sz="1800" b="1" dirty="0">
                          <a:latin typeface="Calibri" pitchFamily="34" charset="0"/>
                          <a:ea typeface="Times New Roman"/>
                          <a:cs typeface="Times New Roman"/>
                        </a:rPr>
                        <a:t>LOW RISK</a:t>
                      </a:r>
                      <a:endParaRPr lang="en-US" sz="1600" dirty="0">
                        <a:latin typeface="Calibri" pitchFamily="34" charset="0"/>
                        <a:ea typeface="Times New Roman"/>
                        <a:cs typeface="Times New Roman"/>
                      </a:endParaRPr>
                    </a:p>
                  </a:txBody>
                  <a:tcPr marL="43543" marR="43543" marT="130633" marB="1306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spcBef>
                          <a:spcPts val="0"/>
                        </a:spcBef>
                        <a:spcAft>
                          <a:spcPts val="0"/>
                        </a:spcAft>
                      </a:pPr>
                      <a:r>
                        <a:rPr lang="en-US" sz="1400" spc="-50" dirty="0">
                          <a:latin typeface="Calibri" pitchFamily="34" charset="0"/>
                          <a:ea typeface="Times New Roman"/>
                          <a:cs typeface="Times New Roman"/>
                        </a:rPr>
                        <a:t>Drought</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Extreme Temperatures</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Lightning</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Dam Failure</a:t>
                      </a:r>
                      <a:endParaRPr lang="en-US" sz="1800" dirty="0">
                        <a:latin typeface="Calibri" pitchFamily="34" charset="0"/>
                        <a:ea typeface="Times New Roman"/>
                        <a:cs typeface="Times New Roman"/>
                      </a:endParaRPr>
                    </a:p>
                    <a:p>
                      <a:pPr marL="0" marR="0" algn="ctr">
                        <a:spcBef>
                          <a:spcPts val="0"/>
                        </a:spcBef>
                        <a:spcAft>
                          <a:spcPts val="0"/>
                        </a:spcAft>
                      </a:pPr>
                      <a:r>
                        <a:rPr lang="en-US" sz="1400" spc="-50" dirty="0">
                          <a:latin typeface="Calibri" pitchFamily="34" charset="0"/>
                          <a:ea typeface="Times New Roman"/>
                          <a:cs typeface="Times New Roman"/>
                        </a:rPr>
                        <a:t>Earthquake</a:t>
                      </a:r>
                      <a:endParaRPr lang="en-US" sz="1800" dirty="0">
                        <a:latin typeface="Calibri" pitchFamily="34" charset="0"/>
                        <a:ea typeface="Times New Roman"/>
                        <a:cs typeface="Times New Roman"/>
                      </a:endParaRPr>
                    </a:p>
                  </a:txBody>
                  <a:tcPr marL="61081" marR="61081" marT="130633" marB="13063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9564213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2128"/>
          <a:stretch/>
        </p:blipFill>
        <p:spPr>
          <a:xfrm>
            <a:off x="0" y="0"/>
            <a:ext cx="9144000" cy="6026150"/>
          </a:xfrm>
          <a:prstGeom prst="rect">
            <a:avLst/>
          </a:prstGeom>
        </p:spPr>
      </p:pic>
      <p:sp>
        <p:nvSpPr>
          <p:cNvPr id="7" name="Rectangle 6"/>
          <p:cNvSpPr/>
          <p:nvPr/>
        </p:nvSpPr>
        <p:spPr>
          <a:xfrm>
            <a:off x="0" y="3074873"/>
            <a:ext cx="9144000" cy="197020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29938" y="3393041"/>
            <a:ext cx="8550112" cy="1143000"/>
          </a:xfrm>
        </p:spPr>
        <p:txBody>
          <a:bodyPr/>
          <a:lstStyle/>
          <a:p>
            <a:pPr marL="0" indent="0"/>
            <a:r>
              <a:rPr lang="en-US" sz="3600" b="0" dirty="0" smtClean="0">
                <a:effectLst>
                  <a:outerShdw blurRad="38100" dist="38100" dir="2700000" algn="tl">
                    <a:srgbClr val="000000">
                      <a:alpha val="43137"/>
                    </a:srgbClr>
                  </a:outerShdw>
                </a:effectLst>
              </a:rPr>
              <a:t>Transparent and uniform </a:t>
            </a:r>
            <a:r>
              <a:rPr lang="en-US" sz="3600" b="0" dirty="0">
                <a:effectLst>
                  <a:outerShdw blurRad="38100" dist="38100" dir="2700000" algn="tl">
                    <a:srgbClr val="000000">
                      <a:alpha val="43137"/>
                    </a:srgbClr>
                  </a:outerShdw>
                </a:effectLst>
              </a:rPr>
              <a:t>m</a:t>
            </a:r>
            <a:r>
              <a:rPr lang="en-US" sz="3600" b="0" dirty="0" smtClean="0">
                <a:effectLst>
                  <a:outerShdw blurRad="38100" dist="38100" dir="2700000" algn="tl">
                    <a:srgbClr val="000000">
                      <a:alpha val="43137"/>
                    </a:srgbClr>
                  </a:outerShdw>
                </a:effectLst>
              </a:rPr>
              <a:t>ethod</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of comparing projects</a:t>
            </a:r>
            <a:endParaRPr lang="en-US" sz="3600" b="0" dirty="0"/>
          </a:p>
        </p:txBody>
      </p:sp>
      <p:cxnSp>
        <p:nvCxnSpPr>
          <p:cNvPr id="15" name="Straight Connector 14"/>
          <p:cNvCxnSpPr/>
          <p:nvPr/>
        </p:nvCxnSpPr>
        <p:spPr>
          <a:xfrm>
            <a:off x="0" y="3074873"/>
            <a:ext cx="914400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9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4476" y="1534433"/>
            <a:ext cx="4366436" cy="4848451"/>
          </a:xfrm>
        </p:spPr>
        <p:txBody>
          <a:bodyPr/>
          <a:lstStyle/>
          <a:p>
            <a:r>
              <a:rPr lang="en-US" dirty="0" smtClean="0"/>
              <a:t>Uniform Cost Estimate</a:t>
            </a:r>
          </a:p>
          <a:p>
            <a:pPr lvl="1"/>
            <a:r>
              <a:rPr lang="en-US" dirty="0" smtClean="0"/>
              <a:t>Pre-construction costs</a:t>
            </a:r>
          </a:p>
          <a:p>
            <a:pPr lvl="1"/>
            <a:r>
              <a:rPr lang="en-US" dirty="0" smtClean="0"/>
              <a:t>Construction costs</a:t>
            </a:r>
          </a:p>
          <a:p>
            <a:pPr lvl="1"/>
            <a:r>
              <a:rPr lang="en-US" dirty="0" smtClean="0"/>
              <a:t>Ancillary costs (permits, A&amp;E fees …)</a:t>
            </a:r>
          </a:p>
          <a:p>
            <a:pPr lvl="1"/>
            <a:r>
              <a:rPr lang="en-US" dirty="0" smtClean="0"/>
              <a:t>Annual maintenance costs</a:t>
            </a:r>
          </a:p>
          <a:p>
            <a:pPr lvl="1"/>
            <a:r>
              <a:rPr lang="en-US" dirty="0" smtClean="0"/>
              <a:t>Time value of money</a:t>
            </a:r>
          </a:p>
          <a:p>
            <a:r>
              <a:rPr lang="en-US" dirty="0" smtClean="0"/>
              <a:t>Benefits</a:t>
            </a:r>
          </a:p>
          <a:p>
            <a:pPr lvl="1"/>
            <a:r>
              <a:rPr lang="en-US" dirty="0" smtClean="0"/>
              <a:t>Avoided damages and losses</a:t>
            </a:r>
          </a:p>
          <a:p>
            <a:pPr lvl="1"/>
            <a:r>
              <a:rPr lang="en-US" dirty="0" smtClean="0"/>
              <a:t>Avoided causalities</a:t>
            </a:r>
          </a:p>
          <a:p>
            <a:pPr lvl="1"/>
            <a:r>
              <a:rPr lang="en-US" dirty="0" smtClean="0"/>
              <a:t>Avoided emergency management costs</a:t>
            </a:r>
          </a:p>
          <a:p>
            <a:pPr lvl="1"/>
            <a:endParaRPr lang="en-US" dirty="0"/>
          </a:p>
        </p:txBody>
      </p:sp>
      <p:sp>
        <p:nvSpPr>
          <p:cNvPr id="3" name="Title 2"/>
          <p:cNvSpPr>
            <a:spLocks noGrp="1"/>
          </p:cNvSpPr>
          <p:nvPr>
            <p:ph type="title"/>
          </p:nvPr>
        </p:nvSpPr>
        <p:spPr/>
        <p:txBody>
          <a:bodyPr/>
          <a:lstStyle/>
          <a:p>
            <a:r>
              <a:rPr lang="en-US" dirty="0" smtClean="0"/>
              <a:t>Transparent uniform method </a:t>
            </a:r>
            <a:br>
              <a:rPr lang="en-US" dirty="0" smtClean="0"/>
            </a:br>
            <a:r>
              <a:rPr lang="en-US" dirty="0" smtClean="0"/>
              <a:t>to rank projects</a:t>
            </a:r>
            <a:endParaRPr lang="en-US" dirty="0"/>
          </a:p>
        </p:txBody>
      </p:sp>
      <p:pic>
        <p:nvPicPr>
          <p:cNvPr id="5" name="Picture 1" descr="image0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96860" y="1789889"/>
            <a:ext cx="4533129" cy="3859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84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12128"/>
          <a:stretch/>
        </p:blipFill>
        <p:spPr>
          <a:xfrm>
            <a:off x="0" y="0"/>
            <a:ext cx="9144000" cy="6026150"/>
          </a:xfrm>
          <a:prstGeom prst="rect">
            <a:avLst/>
          </a:prstGeom>
        </p:spPr>
      </p:pic>
      <p:sp>
        <p:nvSpPr>
          <p:cNvPr id="7" name="Rectangle 6"/>
          <p:cNvSpPr/>
          <p:nvPr/>
        </p:nvSpPr>
        <p:spPr>
          <a:xfrm>
            <a:off x="0" y="3074873"/>
            <a:ext cx="9144000" cy="1970202"/>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329938" y="3393041"/>
            <a:ext cx="8550112" cy="1143000"/>
          </a:xfrm>
        </p:spPr>
        <p:txBody>
          <a:bodyPr/>
          <a:lstStyle/>
          <a:p>
            <a:pPr marL="0" indent="0"/>
            <a:r>
              <a:rPr lang="en-US" sz="3600" b="0" dirty="0" smtClean="0">
                <a:effectLst>
                  <a:outerShdw blurRad="38100" dist="38100" dir="2700000" algn="tl">
                    <a:srgbClr val="000000">
                      <a:alpha val="43137"/>
                    </a:srgbClr>
                  </a:outerShdw>
                </a:effectLst>
              </a:rPr>
              <a:t>Transparency in Decisions</a:t>
            </a:r>
            <a:br>
              <a:rPr lang="en-US" sz="3600" b="0" dirty="0" smtClean="0">
                <a:effectLst>
                  <a:outerShdw blurRad="38100" dist="38100" dir="2700000" algn="tl">
                    <a:srgbClr val="000000">
                      <a:alpha val="43137"/>
                    </a:srgbClr>
                  </a:outerShdw>
                </a:effectLst>
              </a:rPr>
            </a:br>
            <a:r>
              <a:rPr lang="en-US" sz="3600" b="0" dirty="0" smtClean="0">
                <a:effectLst>
                  <a:outerShdw blurRad="38100" dist="38100" dir="2700000" algn="tl">
                    <a:srgbClr val="000000">
                      <a:alpha val="43137"/>
                    </a:srgbClr>
                  </a:outerShdw>
                </a:effectLst>
              </a:rPr>
              <a:t>Triple Bottom Line Tool</a:t>
            </a:r>
            <a:endParaRPr lang="en-US" sz="3600" b="0" dirty="0"/>
          </a:p>
        </p:txBody>
      </p:sp>
      <p:cxnSp>
        <p:nvCxnSpPr>
          <p:cNvPr id="15" name="Straight Connector 14"/>
          <p:cNvCxnSpPr/>
          <p:nvPr/>
        </p:nvCxnSpPr>
        <p:spPr>
          <a:xfrm>
            <a:off x="0" y="3074873"/>
            <a:ext cx="9144000" cy="0"/>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67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quinna\Documents\1\SFPUC\Images\20100916B-01.jpg"/>
          <p:cNvPicPr>
            <a:picLocks noChangeAspect="1" noChangeArrowheads="1"/>
          </p:cNvPicPr>
          <p:nvPr/>
        </p:nvPicPr>
        <p:blipFill rotWithShape="1">
          <a:blip r:embed="rId2" cstate="print"/>
          <a:srcRect l="3597" t="719" r="10072" b="10768"/>
          <a:stretch/>
        </p:blipFill>
        <p:spPr bwMode="auto">
          <a:xfrm>
            <a:off x="0" y="0"/>
            <a:ext cx="9144000" cy="6249988"/>
          </a:xfrm>
          <a:prstGeom prst="rect">
            <a:avLst/>
          </a:prstGeom>
          <a:noFill/>
        </p:spPr>
      </p:pic>
      <p:sp>
        <p:nvSpPr>
          <p:cNvPr id="6" name="Rectangle 5"/>
          <p:cNvSpPr/>
          <p:nvPr/>
        </p:nvSpPr>
        <p:spPr>
          <a:xfrm>
            <a:off x="0" y="5266481"/>
            <a:ext cx="9144000" cy="983848"/>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p:cNvSpPr txBox="1">
            <a:spLocks/>
          </p:cNvSpPr>
          <p:nvPr/>
        </p:nvSpPr>
        <p:spPr>
          <a:xfrm>
            <a:off x="0" y="5266481"/>
            <a:ext cx="8682038" cy="972273"/>
          </a:xfrm>
          <a:prstGeom prst="rect">
            <a:avLst/>
          </a:prstGeom>
        </p:spPr>
        <p:txBody>
          <a:bodyPr vert="horz" lIns="0" tIns="0" rIns="0" bIns="0" rtlCol="0" anchor="ctr" anchorCtr="0">
            <a:noAutofit/>
          </a:bodyPr>
          <a:lstStyle>
            <a:lvl1pPr algn="l" defTabSz="914400" rtl="0" eaLnBrk="1" latinLnBrk="0" hangingPunct="1">
              <a:spcBef>
                <a:spcPct val="0"/>
              </a:spcBef>
              <a:buNone/>
              <a:defRPr sz="2000" b="1" kern="1200">
                <a:solidFill>
                  <a:srgbClr val="00B5E5"/>
                </a:solidFill>
                <a:latin typeface="Arial" pitchFamily="34" charset="0"/>
                <a:ea typeface="+mj-ea"/>
                <a:cs typeface="Arial" pitchFamily="34" charset="0"/>
              </a:defRPr>
            </a:lvl1pPr>
          </a:lstStyle>
          <a:p>
            <a:pPr marL="231775"/>
            <a:r>
              <a:rPr lang="en-US" sz="2400" dirty="0" smtClean="0"/>
              <a:t>The Triple Bottom Line (TBL)</a:t>
            </a:r>
            <a:endParaRPr lang="en-US" sz="1000" b="0" dirty="0">
              <a:solidFill>
                <a:schemeClr val="bg1"/>
              </a:solidFill>
            </a:endParaRPr>
          </a:p>
        </p:txBody>
      </p:sp>
      <p:sp>
        <p:nvSpPr>
          <p:cNvPr id="5" name="Rectangle 4"/>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08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404618736"/>
              </p:ext>
            </p:extLst>
          </p:nvPr>
        </p:nvGraphicFramePr>
        <p:xfrm>
          <a:off x="195467" y="1197827"/>
          <a:ext cx="2739317" cy="1574038"/>
        </p:xfrm>
        <a:graphic>
          <a:graphicData uri="http://schemas.openxmlformats.org/drawingml/2006/table">
            <a:tbl>
              <a:tblPr firstRow="1" bandRow="1">
                <a:effectLst/>
                <a:tableStyleId>{08FB837D-C827-4EFA-A057-4D05807E0F7C}</a:tableStyleId>
              </a:tblPr>
              <a:tblGrid>
                <a:gridCol w="2739317"/>
              </a:tblGrid>
              <a:tr h="248124">
                <a:tc>
                  <a:txBody>
                    <a:bodyPr/>
                    <a:lstStyle/>
                    <a:p>
                      <a:pPr marL="0" marR="0">
                        <a:spcBef>
                          <a:spcPts val="0"/>
                        </a:spcBef>
                        <a:spcAft>
                          <a:spcPts val="0"/>
                        </a:spcAft>
                      </a:pPr>
                      <a:r>
                        <a:rPr lang="en-US" sz="2400" dirty="0" smtClean="0"/>
                        <a:t>Financial (LCA)</a:t>
                      </a:r>
                      <a:endParaRPr lang="en-US" sz="2400" dirty="0">
                        <a:latin typeface="Arial" pitchFamily="34" charset="0"/>
                        <a:ea typeface="Calibri"/>
                        <a:cs typeface="Arial" pitchFamily="34" charset="0"/>
                      </a:endParaRPr>
                    </a:p>
                  </a:txBody>
                  <a:tcPr marL="51489" marR="51489" marT="0" marB="0"/>
                </a:tc>
              </a:tr>
              <a:tr h="604139">
                <a:tc>
                  <a:txBody>
                    <a:bodyPr/>
                    <a:lstStyle/>
                    <a:p>
                      <a:pPr marL="0" marR="0">
                        <a:lnSpc>
                          <a:spcPct val="100000"/>
                        </a:lnSpc>
                        <a:spcBef>
                          <a:spcPts val="0"/>
                        </a:spcBef>
                        <a:spcAft>
                          <a:spcPts val="0"/>
                        </a:spcAft>
                      </a:pPr>
                      <a:r>
                        <a:rPr lang="en-US" sz="1800" dirty="0" smtClean="0"/>
                        <a:t>Capital Costs</a:t>
                      </a:r>
                      <a:endParaRPr lang="en-US" sz="1800" b="1" i="0" dirty="0" smtClean="0">
                        <a:solidFill>
                          <a:srgbClr val="002060"/>
                        </a:solidFill>
                        <a:latin typeface="Arial" pitchFamily="34" charset="0"/>
                        <a:ea typeface="Calibri"/>
                        <a:cs typeface="Arial" pitchFamily="34" charset="0"/>
                      </a:endParaRPr>
                    </a:p>
                  </a:txBody>
                  <a:tcPr marL="51489" marR="51489" marT="0" marB="0" anchor="ctr"/>
                </a:tc>
              </a:tr>
              <a:tr h="6041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Operations</a:t>
                      </a:r>
                      <a:br>
                        <a:rPr lang="en-US" sz="1800" dirty="0" smtClean="0"/>
                      </a:br>
                      <a:r>
                        <a:rPr lang="en-US" sz="1800" dirty="0" smtClean="0"/>
                        <a:t>and Other* Costs</a:t>
                      </a:r>
                      <a:endParaRPr lang="en-US" sz="1800" b="1" i="0" dirty="0" smtClean="0">
                        <a:solidFill>
                          <a:srgbClr val="002060"/>
                        </a:solidFill>
                        <a:latin typeface="Arial" pitchFamily="34" charset="0"/>
                        <a:ea typeface="Calibri"/>
                        <a:cs typeface="Arial" pitchFamily="34" charset="0"/>
                      </a:endParaRPr>
                    </a:p>
                  </a:txBody>
                  <a:tcPr marL="51489" marR="51489" marT="0" marB="0"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843239845"/>
              </p:ext>
            </p:extLst>
          </p:nvPr>
        </p:nvGraphicFramePr>
        <p:xfrm>
          <a:off x="3048000" y="1197827"/>
          <a:ext cx="2835247" cy="2865666"/>
        </p:xfrm>
        <a:graphic>
          <a:graphicData uri="http://schemas.openxmlformats.org/drawingml/2006/table">
            <a:tbl>
              <a:tblPr firstRow="1" bandRow="1">
                <a:tableStyleId>{69C7853C-536D-4A76-A0AE-DD22124D55A5}</a:tableStyleId>
              </a:tblPr>
              <a:tblGrid>
                <a:gridCol w="2835247"/>
              </a:tblGrid>
              <a:tr h="286838">
                <a:tc>
                  <a:txBody>
                    <a:bodyPr/>
                    <a:lstStyle/>
                    <a:p>
                      <a:pPr marL="0" marR="0">
                        <a:spcBef>
                          <a:spcPts val="0"/>
                        </a:spcBef>
                        <a:spcAft>
                          <a:spcPts val="0"/>
                        </a:spcAft>
                      </a:pPr>
                      <a:r>
                        <a:rPr lang="en-US" sz="2400" dirty="0"/>
                        <a:t>Environmental</a:t>
                      </a:r>
                      <a:endParaRPr lang="en-US" sz="2400" dirty="0">
                        <a:latin typeface="Arial" pitchFamily="34" charset="0"/>
                        <a:ea typeface="Calibri"/>
                        <a:cs typeface="Arial" pitchFamily="34" charset="0"/>
                      </a:endParaRPr>
                    </a:p>
                  </a:txBody>
                  <a:tcPr marL="51489" marR="51489" marT="0" marB="0"/>
                </a:tc>
              </a:tr>
              <a:tr h="416651">
                <a:tc>
                  <a:txBody>
                    <a:bodyPr/>
                    <a:lstStyle/>
                    <a:p>
                      <a:pPr marL="0" marR="0">
                        <a:lnSpc>
                          <a:spcPct val="115000"/>
                        </a:lnSpc>
                        <a:spcBef>
                          <a:spcPts val="0"/>
                        </a:spcBef>
                        <a:spcAft>
                          <a:spcPts val="0"/>
                        </a:spcAft>
                      </a:pPr>
                      <a:r>
                        <a:rPr lang="en-US" sz="1800" dirty="0" smtClean="0"/>
                        <a:t>Climate</a:t>
                      </a:r>
                      <a:endParaRPr lang="en-US" sz="1800" b="1" dirty="0">
                        <a:solidFill>
                          <a:srgbClr val="002060"/>
                        </a:solidFill>
                        <a:latin typeface="Arial" pitchFamily="34" charset="0"/>
                        <a:ea typeface="Calibri"/>
                        <a:cs typeface="Arial" pitchFamily="34" charset="0"/>
                      </a:endParaRPr>
                    </a:p>
                  </a:txBody>
                  <a:tcPr marL="51489" marR="51489" marT="0" marB="0" anchor="ctr"/>
                </a:tc>
              </a:tr>
              <a:tr h="416651">
                <a:tc>
                  <a:txBody>
                    <a:bodyPr/>
                    <a:lstStyle/>
                    <a:p>
                      <a:pPr marL="0" marR="0">
                        <a:lnSpc>
                          <a:spcPct val="115000"/>
                        </a:lnSpc>
                        <a:spcBef>
                          <a:spcPts val="0"/>
                        </a:spcBef>
                        <a:spcAft>
                          <a:spcPts val="0"/>
                        </a:spcAft>
                      </a:pPr>
                      <a:r>
                        <a:rPr lang="en-US" sz="1800" dirty="0" smtClean="0"/>
                        <a:t>Habitat</a:t>
                      </a:r>
                      <a:endParaRPr lang="en-US" sz="1800" b="1" dirty="0">
                        <a:solidFill>
                          <a:srgbClr val="002060"/>
                        </a:solidFill>
                        <a:latin typeface="Arial" pitchFamily="34" charset="0"/>
                        <a:ea typeface="Calibri"/>
                        <a:cs typeface="Arial" pitchFamily="34" charset="0"/>
                      </a:endParaRPr>
                    </a:p>
                  </a:txBody>
                  <a:tcPr marL="51489" marR="51489" marT="0" marB="0" anchor="ctr"/>
                </a:tc>
              </a:tr>
              <a:tr h="416651">
                <a:tc>
                  <a:txBody>
                    <a:bodyPr/>
                    <a:lstStyle/>
                    <a:p>
                      <a:pPr marL="0" marR="0">
                        <a:lnSpc>
                          <a:spcPct val="115000"/>
                        </a:lnSpc>
                        <a:spcBef>
                          <a:spcPts val="0"/>
                        </a:spcBef>
                        <a:spcAft>
                          <a:spcPts val="0"/>
                        </a:spcAft>
                      </a:pPr>
                      <a:r>
                        <a:rPr lang="en-US" sz="1800" dirty="0" smtClean="0"/>
                        <a:t>Water Use</a:t>
                      </a:r>
                      <a:endParaRPr lang="en-US" sz="1800" b="1" dirty="0">
                        <a:solidFill>
                          <a:srgbClr val="002060"/>
                        </a:solidFill>
                        <a:latin typeface="Arial" pitchFamily="34" charset="0"/>
                        <a:ea typeface="Calibri"/>
                        <a:cs typeface="Arial" pitchFamily="34" charset="0"/>
                      </a:endParaRPr>
                    </a:p>
                  </a:txBody>
                  <a:tcPr marL="51489" marR="51489" marT="0" marB="0" anchor="ctr"/>
                </a:tc>
              </a:tr>
              <a:tr h="416651">
                <a:tc>
                  <a:txBody>
                    <a:bodyPr/>
                    <a:lstStyle/>
                    <a:p>
                      <a:pPr marL="0" marR="0" algn="l" defTabSz="914400" rtl="0" eaLnBrk="1" latinLnBrk="0" hangingPunct="1">
                        <a:lnSpc>
                          <a:spcPct val="115000"/>
                        </a:lnSpc>
                        <a:spcBef>
                          <a:spcPts val="0"/>
                        </a:spcBef>
                        <a:spcAft>
                          <a:spcPts val="0"/>
                        </a:spcAft>
                      </a:pPr>
                      <a:r>
                        <a:rPr lang="en-US" sz="1800" kern="1200" dirty="0" smtClean="0"/>
                        <a:t>Water Quality</a:t>
                      </a:r>
                      <a:endParaRPr lang="en-US" sz="1800" b="1" kern="1200" dirty="0">
                        <a:solidFill>
                          <a:srgbClr val="002060"/>
                        </a:solidFill>
                        <a:latin typeface="Arial" pitchFamily="34" charset="0"/>
                        <a:ea typeface="Calibri"/>
                        <a:cs typeface="Arial" pitchFamily="34" charset="0"/>
                      </a:endParaRPr>
                    </a:p>
                  </a:txBody>
                  <a:tcPr marL="51489" marR="51489" marT="0" marB="0" anchor="ctr"/>
                </a:tc>
              </a:tr>
              <a:tr h="416651">
                <a:tc>
                  <a:txBody>
                    <a:bodyPr/>
                    <a:lstStyle/>
                    <a:p>
                      <a:pPr marL="0" marR="0">
                        <a:lnSpc>
                          <a:spcPct val="115000"/>
                        </a:lnSpc>
                        <a:spcBef>
                          <a:spcPts val="0"/>
                        </a:spcBef>
                        <a:spcAft>
                          <a:spcPts val="0"/>
                        </a:spcAft>
                      </a:pPr>
                      <a:r>
                        <a:rPr lang="en-US" sz="1800" dirty="0" smtClean="0"/>
                        <a:t>Air Quality</a:t>
                      </a:r>
                      <a:endParaRPr lang="en-US" sz="1800" b="1" i="0" dirty="0">
                        <a:solidFill>
                          <a:srgbClr val="002060"/>
                        </a:solidFill>
                        <a:latin typeface="Arial" pitchFamily="34" charset="0"/>
                        <a:ea typeface="Calibri"/>
                        <a:cs typeface="Arial" pitchFamily="34" charset="0"/>
                      </a:endParaRPr>
                    </a:p>
                  </a:txBody>
                  <a:tcPr marL="51489" marR="51489" marT="0" marB="0" anchor="ctr"/>
                </a:tc>
              </a:tr>
              <a:tr h="416651">
                <a:tc>
                  <a:txBody>
                    <a:bodyPr/>
                    <a:lstStyle/>
                    <a:p>
                      <a:pPr marL="0" marR="0">
                        <a:lnSpc>
                          <a:spcPct val="115000"/>
                        </a:lnSpc>
                        <a:spcBef>
                          <a:spcPts val="0"/>
                        </a:spcBef>
                        <a:spcAft>
                          <a:spcPts val="0"/>
                        </a:spcAft>
                      </a:pPr>
                      <a:r>
                        <a:rPr lang="en-US" sz="1800" baseline="0" dirty="0" smtClean="0"/>
                        <a:t>Natural Resource Inputs</a:t>
                      </a:r>
                      <a:endParaRPr lang="en-US" sz="1800" b="1" dirty="0">
                        <a:solidFill>
                          <a:srgbClr val="002060"/>
                        </a:solidFill>
                        <a:latin typeface="Arial" pitchFamily="34" charset="0"/>
                        <a:ea typeface="Calibri"/>
                        <a:cs typeface="Arial" pitchFamily="34" charset="0"/>
                      </a:endParaRPr>
                    </a:p>
                  </a:txBody>
                  <a:tcPr marL="51489" marR="51489" marT="0" marB="0" anchor="ct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73240723"/>
              </p:ext>
            </p:extLst>
          </p:nvPr>
        </p:nvGraphicFramePr>
        <p:xfrm>
          <a:off x="6019800" y="1197827"/>
          <a:ext cx="2835247" cy="4878542"/>
        </p:xfrm>
        <a:graphic>
          <a:graphicData uri="http://schemas.openxmlformats.org/drawingml/2006/table">
            <a:tbl>
              <a:tblPr firstRow="1" bandRow="1">
                <a:tableStyleId>{5C22544A-7EE6-4342-B048-85BDC9FD1C3A}</a:tableStyleId>
              </a:tblPr>
              <a:tblGrid>
                <a:gridCol w="2835247"/>
              </a:tblGrid>
              <a:tr h="362857">
                <a:tc>
                  <a:txBody>
                    <a:bodyPr/>
                    <a:lstStyle/>
                    <a:p>
                      <a:pPr marL="0" marR="0">
                        <a:spcBef>
                          <a:spcPts val="0"/>
                        </a:spcBef>
                        <a:spcAft>
                          <a:spcPts val="0"/>
                        </a:spcAft>
                        <a:tabLst>
                          <a:tab pos="944880" algn="ctr"/>
                        </a:tabLst>
                      </a:pPr>
                      <a:r>
                        <a:rPr lang="en-US" sz="2400" dirty="0" smtClean="0"/>
                        <a:t>Social</a:t>
                      </a:r>
                      <a:endParaRPr lang="en-US" sz="2400" dirty="0">
                        <a:latin typeface="Arial" pitchFamily="34" charset="0"/>
                        <a:ea typeface="Calibri"/>
                        <a:cs typeface="Arial" pitchFamily="34" charset="0"/>
                      </a:endParaRPr>
                    </a:p>
                  </a:txBody>
                  <a:tcPr marL="51489" marR="51489" marT="0" marB="0" anchor="ctr"/>
                </a:tc>
              </a:tr>
              <a:tr h="493776">
                <a:tc>
                  <a:txBody>
                    <a:bodyPr/>
                    <a:lstStyle/>
                    <a:p>
                      <a:pPr marL="0" marR="0">
                        <a:lnSpc>
                          <a:spcPct val="90000"/>
                        </a:lnSpc>
                        <a:spcBef>
                          <a:spcPts val="0"/>
                        </a:spcBef>
                        <a:spcAft>
                          <a:spcPts val="0"/>
                        </a:spcAft>
                      </a:pPr>
                      <a:r>
                        <a:rPr lang="en-US" sz="1800" dirty="0" smtClean="0"/>
                        <a:t>System Resilience</a:t>
                      </a:r>
                      <a:endParaRPr lang="en-US" sz="1800" b="1" dirty="0">
                        <a:solidFill>
                          <a:srgbClr val="002060"/>
                        </a:solidFill>
                        <a:latin typeface="Arial" pitchFamily="34" charset="0"/>
                        <a:ea typeface="Calibri"/>
                        <a:cs typeface="Arial" pitchFamily="34" charset="0"/>
                      </a:endParaRPr>
                    </a:p>
                  </a:txBody>
                  <a:tcPr marL="51489" marR="51489" marT="0" marB="0" anchor="ctr"/>
                </a:tc>
              </a:tr>
              <a:tr h="417721">
                <a:tc>
                  <a:txBody>
                    <a:bodyPr/>
                    <a:lstStyle/>
                    <a:p>
                      <a:pPr marL="0" marR="0">
                        <a:lnSpc>
                          <a:spcPct val="90000"/>
                        </a:lnSpc>
                        <a:spcBef>
                          <a:spcPts val="0"/>
                        </a:spcBef>
                        <a:spcAft>
                          <a:spcPts val="0"/>
                        </a:spcAft>
                      </a:pPr>
                      <a:r>
                        <a:rPr lang="en-US" sz="1800" dirty="0" smtClean="0"/>
                        <a:t>Ratepayer Affordability</a:t>
                      </a:r>
                      <a:endParaRPr lang="en-US" sz="1800" b="1" dirty="0">
                        <a:solidFill>
                          <a:srgbClr val="002060"/>
                        </a:solidFill>
                        <a:latin typeface="Arial" pitchFamily="34" charset="0"/>
                        <a:ea typeface="Calibri"/>
                        <a:cs typeface="Arial" pitchFamily="34" charset="0"/>
                      </a:endParaRPr>
                    </a:p>
                  </a:txBody>
                  <a:tcPr marL="51489" marR="51489" marT="0" marB="0" anchor="ctr"/>
                </a:tc>
              </a:tr>
              <a:tr h="638629">
                <a:tc>
                  <a:txBody>
                    <a:bodyPr/>
                    <a:lstStyle/>
                    <a:p>
                      <a:pPr marL="0" marR="0">
                        <a:lnSpc>
                          <a:spcPct val="90000"/>
                        </a:lnSpc>
                        <a:spcBef>
                          <a:spcPts val="0"/>
                        </a:spcBef>
                        <a:spcAft>
                          <a:spcPts val="0"/>
                        </a:spcAft>
                      </a:pPr>
                      <a:r>
                        <a:rPr lang="en-US" sz="1800" dirty="0" smtClean="0"/>
                        <a:t>Bicycle and Pedestrian Environment</a:t>
                      </a:r>
                      <a:endParaRPr lang="en-US" sz="1800" b="1" i="0" dirty="0">
                        <a:solidFill>
                          <a:srgbClr val="002060"/>
                        </a:solidFill>
                        <a:latin typeface="Arial" pitchFamily="34" charset="0"/>
                        <a:ea typeface="Calibri"/>
                        <a:cs typeface="Arial" pitchFamily="34" charset="0"/>
                      </a:endParaRPr>
                    </a:p>
                  </a:txBody>
                  <a:tcPr marL="51489" marR="51489" marT="0" marB="0" anchor="ctr"/>
                </a:tc>
              </a:tr>
              <a:tr h="493776">
                <a:tc>
                  <a:txBody>
                    <a:bodyPr/>
                    <a:lstStyle/>
                    <a:p>
                      <a:pPr marL="0" marR="0">
                        <a:lnSpc>
                          <a:spcPct val="90000"/>
                        </a:lnSpc>
                        <a:spcBef>
                          <a:spcPts val="0"/>
                        </a:spcBef>
                        <a:spcAft>
                          <a:spcPts val="0"/>
                        </a:spcAft>
                      </a:pPr>
                      <a:r>
                        <a:rPr lang="en-US" sz="1800" dirty="0" smtClean="0"/>
                        <a:t>Odor</a:t>
                      </a:r>
                      <a:endParaRPr lang="en-US" sz="1800" b="1" dirty="0">
                        <a:solidFill>
                          <a:srgbClr val="002060"/>
                        </a:solidFill>
                        <a:latin typeface="Arial" pitchFamily="34" charset="0"/>
                        <a:ea typeface="Calibri"/>
                        <a:cs typeface="Arial" pitchFamily="34" charset="0"/>
                      </a:endParaRPr>
                    </a:p>
                  </a:txBody>
                  <a:tcPr marL="51489" marR="51489" marT="0" marB="0" anchor="ctr"/>
                </a:tc>
              </a:tr>
              <a:tr h="493776">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1800" dirty="0" smtClean="0"/>
                        <a:t>Noise</a:t>
                      </a:r>
                      <a:endParaRPr lang="en-US" sz="1800" b="1" dirty="0" smtClean="0">
                        <a:solidFill>
                          <a:srgbClr val="002060"/>
                        </a:solidFill>
                        <a:latin typeface="Arial" pitchFamily="34" charset="0"/>
                        <a:ea typeface="Calibri"/>
                        <a:cs typeface="Arial" pitchFamily="34" charset="0"/>
                      </a:endParaRPr>
                    </a:p>
                  </a:txBody>
                  <a:tcPr marL="51489" marR="51489" marT="0" marB="0" anchor="ctr"/>
                </a:tc>
              </a:tr>
              <a:tr h="493776">
                <a:tc>
                  <a:txBody>
                    <a:bodyPr/>
                    <a:lstStyle/>
                    <a:p>
                      <a:pPr marL="0" marR="0">
                        <a:lnSpc>
                          <a:spcPct val="90000"/>
                        </a:lnSpc>
                        <a:spcBef>
                          <a:spcPts val="0"/>
                        </a:spcBef>
                        <a:spcAft>
                          <a:spcPts val="0"/>
                        </a:spcAft>
                      </a:pPr>
                      <a:r>
                        <a:rPr lang="en-US" sz="1800" dirty="0" smtClean="0"/>
                        <a:t>Recreation / Open</a:t>
                      </a:r>
                      <a:r>
                        <a:rPr lang="en-US" sz="1800" baseline="0" dirty="0" smtClean="0"/>
                        <a:t> Space</a:t>
                      </a:r>
                      <a:endParaRPr lang="en-US" sz="1800" b="1" dirty="0">
                        <a:solidFill>
                          <a:srgbClr val="002060"/>
                        </a:solidFill>
                        <a:latin typeface="Arial" pitchFamily="34" charset="0"/>
                        <a:ea typeface="Calibri"/>
                        <a:cs typeface="Arial" pitchFamily="34" charset="0"/>
                      </a:endParaRPr>
                    </a:p>
                  </a:txBody>
                  <a:tcPr marL="51489" marR="51489" marT="0" marB="0" anchor="ctr"/>
                </a:tc>
              </a:tr>
              <a:tr h="493776">
                <a:tc>
                  <a:txBody>
                    <a:bodyPr/>
                    <a:lstStyle/>
                    <a:p>
                      <a:pPr marL="0" marR="0">
                        <a:lnSpc>
                          <a:spcPct val="90000"/>
                        </a:lnSpc>
                        <a:spcBef>
                          <a:spcPts val="0"/>
                        </a:spcBef>
                        <a:spcAft>
                          <a:spcPts val="0"/>
                        </a:spcAft>
                      </a:pPr>
                      <a:r>
                        <a:rPr lang="en-US" sz="1800" dirty="0" smtClean="0"/>
                        <a:t>Employment</a:t>
                      </a:r>
                      <a:endParaRPr lang="en-US" sz="1800" b="1" dirty="0">
                        <a:solidFill>
                          <a:srgbClr val="002060"/>
                        </a:solidFill>
                        <a:latin typeface="Arial" pitchFamily="34" charset="0"/>
                        <a:ea typeface="Calibri"/>
                        <a:cs typeface="Arial" pitchFamily="34" charset="0"/>
                      </a:endParaRPr>
                    </a:p>
                  </a:txBody>
                  <a:tcPr marL="51489" marR="51489" marT="0" marB="0" anchor="ctr"/>
                </a:tc>
              </a:tr>
              <a:tr h="493776">
                <a:tc>
                  <a:txBody>
                    <a:bodyPr/>
                    <a:lstStyle/>
                    <a:p>
                      <a:pPr marL="0" marR="0">
                        <a:lnSpc>
                          <a:spcPct val="90000"/>
                        </a:lnSpc>
                        <a:spcBef>
                          <a:spcPts val="0"/>
                        </a:spcBef>
                        <a:spcAft>
                          <a:spcPts val="0"/>
                        </a:spcAft>
                      </a:pPr>
                      <a:r>
                        <a:rPr lang="en-US" sz="1800" dirty="0" smtClean="0"/>
                        <a:t>Cultura</a:t>
                      </a:r>
                      <a:r>
                        <a:rPr lang="en-US" sz="1800" baseline="0" dirty="0" smtClean="0"/>
                        <a:t>l Resources</a:t>
                      </a:r>
                      <a:endParaRPr lang="en-US" sz="1800" b="1" dirty="0">
                        <a:solidFill>
                          <a:srgbClr val="002060"/>
                        </a:solidFill>
                        <a:latin typeface="Arial" pitchFamily="34" charset="0"/>
                        <a:ea typeface="Calibri"/>
                        <a:cs typeface="Arial" pitchFamily="34" charset="0"/>
                      </a:endParaRPr>
                    </a:p>
                  </a:txBody>
                  <a:tcPr marL="51489" marR="51489" marT="0" marB="0" anchor="ctr"/>
                </a:tc>
              </a:tr>
              <a:tr h="493776">
                <a:tc>
                  <a:txBody>
                    <a:bodyPr/>
                    <a:lstStyle/>
                    <a:p>
                      <a:pPr marL="0" marR="0">
                        <a:lnSpc>
                          <a:spcPct val="90000"/>
                        </a:lnSpc>
                        <a:spcBef>
                          <a:spcPts val="0"/>
                        </a:spcBef>
                        <a:spcAft>
                          <a:spcPts val="0"/>
                        </a:spcAft>
                      </a:pPr>
                      <a:r>
                        <a:rPr lang="en-US" sz="1800" dirty="0" smtClean="0"/>
                        <a:t>Construction</a:t>
                      </a:r>
                      <a:r>
                        <a:rPr lang="en-US" sz="1800" baseline="0" dirty="0" smtClean="0"/>
                        <a:t> Impacts</a:t>
                      </a:r>
                      <a:endParaRPr lang="en-US" sz="1800" b="1" dirty="0">
                        <a:solidFill>
                          <a:srgbClr val="002060"/>
                        </a:solidFill>
                        <a:latin typeface="Arial" pitchFamily="34" charset="0"/>
                        <a:ea typeface="Calibri"/>
                        <a:cs typeface="Arial" pitchFamily="34" charset="0"/>
                      </a:endParaRPr>
                    </a:p>
                  </a:txBody>
                  <a:tcPr marL="51489" marR="51489" marT="0" marB="0" anchor="ctr"/>
                </a:tc>
              </a:tr>
            </a:tbl>
          </a:graphicData>
        </a:graphic>
      </p:graphicFrame>
      <p:sp>
        <p:nvSpPr>
          <p:cNvPr id="6" name="Rectangle 5"/>
          <p:cNvSpPr>
            <a:spLocks noGrp="1" noChangeArrowheads="1"/>
          </p:cNvSpPr>
          <p:nvPr>
            <p:ph type="title"/>
          </p:nvPr>
        </p:nvSpPr>
        <p:spPr/>
        <p:txBody>
          <a:bodyPr/>
          <a:lstStyle/>
          <a:p>
            <a:r>
              <a:rPr lang="en-US" smtClean="0"/>
              <a:t>TBL Evaluation Criteria</a:t>
            </a:r>
            <a:endParaRPr lang="en-US" dirty="0" smtClean="0"/>
          </a:p>
        </p:txBody>
      </p:sp>
      <p:sp>
        <p:nvSpPr>
          <p:cNvPr id="9" name="TextBox 8"/>
          <p:cNvSpPr txBox="1"/>
          <p:nvPr/>
        </p:nvSpPr>
        <p:spPr>
          <a:xfrm>
            <a:off x="7543800" y="6412468"/>
            <a:ext cx="1600200"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228600" y="6324600"/>
            <a:ext cx="7696200" cy="261610"/>
          </a:xfrm>
          <a:prstGeom prst="rect">
            <a:avLst/>
          </a:prstGeom>
          <a:noFill/>
        </p:spPr>
        <p:txBody>
          <a:bodyPr wrap="square" rtlCol="0">
            <a:spAutoFit/>
          </a:bodyPr>
          <a:lstStyle/>
          <a:p>
            <a:r>
              <a:rPr lang="en-US" sz="1100" dirty="0" smtClean="0"/>
              <a:t>* Includes Operations &amp; Maintenance, Replacement &amp; Renewal, Decommissioning, and Avoided Costs</a:t>
            </a:r>
            <a:endParaRPr lang="en-US" sz="1100" dirty="0"/>
          </a:p>
        </p:txBody>
      </p:sp>
    </p:spTree>
    <p:extLst>
      <p:ext uri="{BB962C8B-B14F-4D97-AF65-F5344CB8AC3E}">
        <p14:creationId xmlns:p14="http://schemas.microsoft.com/office/powerpoint/2010/main" val="237449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986905591"/>
              </p:ext>
            </p:extLst>
          </p:nvPr>
        </p:nvGraphicFramePr>
        <p:xfrm>
          <a:off x="152400" y="1219200"/>
          <a:ext cx="8839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798459178"/>
              </p:ext>
            </p:extLst>
          </p:nvPr>
        </p:nvGraphicFramePr>
        <p:xfrm>
          <a:off x="2057400" y="2438400"/>
          <a:ext cx="4800600" cy="2971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Straight Connector 7"/>
          <p:cNvCxnSpPr/>
          <p:nvPr/>
        </p:nvCxnSpPr>
        <p:spPr>
          <a:xfrm>
            <a:off x="4495800" y="1143000"/>
            <a:ext cx="0" cy="99060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77000" y="4572000"/>
            <a:ext cx="9906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smtClean="0"/>
              <a:t>LCA Components</a:t>
            </a:r>
            <a:endParaRPr lang="en-US" dirty="0"/>
          </a:p>
        </p:txBody>
      </p:sp>
      <p:sp>
        <p:nvSpPr>
          <p:cNvPr id="7" name="Rectangle 6"/>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5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671"/>
          <a:stretch/>
        </p:blipFill>
        <p:spPr bwMode="auto">
          <a:xfrm>
            <a:off x="270933" y="2867132"/>
            <a:ext cx="6299199" cy="365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Risk identification and assessment provides basis of decisions</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435" y="1371601"/>
            <a:ext cx="5163530" cy="3618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422051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Oval 82"/>
          <p:cNvSpPr/>
          <p:nvPr/>
        </p:nvSpPr>
        <p:spPr>
          <a:xfrm>
            <a:off x="10685868" y="100442"/>
            <a:ext cx="228600" cy="22860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lIns="91422" tIns="45711" rIns="91422" bIns="45711" rtlCol="0" anchor="ctr"/>
          <a:lstStyle/>
          <a:p>
            <a:pPr algn="ctr" defTabSz="711013" fontAlgn="auto">
              <a:spcBef>
                <a:spcPts val="0"/>
              </a:spcBef>
              <a:spcAft>
                <a:spcPts val="0"/>
              </a:spcAft>
            </a:pPr>
            <a:r>
              <a:rPr lang="en-US" sz="1500" dirty="0">
                <a:solidFill>
                  <a:srgbClr val="63C1DF">
                    <a:lumMod val="50000"/>
                  </a:srgbClr>
                </a:solidFill>
              </a:rPr>
              <a:t>E</a:t>
            </a:r>
          </a:p>
        </p:txBody>
      </p:sp>
      <p:sp>
        <p:nvSpPr>
          <p:cNvPr id="10" name="Title 1"/>
          <p:cNvSpPr>
            <a:spLocks noGrp="1"/>
          </p:cNvSpPr>
          <p:nvPr>
            <p:ph type="title"/>
          </p:nvPr>
        </p:nvSpPr>
        <p:spPr/>
        <p:txBody>
          <a:bodyPr/>
          <a:lstStyle/>
          <a:p>
            <a:r>
              <a:rPr lang="en-US" dirty="0" smtClean="0"/>
              <a:t>TBL Model</a:t>
            </a:r>
            <a:br>
              <a:rPr lang="en-US" dirty="0" smtClean="0"/>
            </a:br>
            <a:r>
              <a:rPr lang="en-US" sz="2800" dirty="0" smtClean="0">
                <a:solidFill>
                  <a:schemeClr val="bg1">
                    <a:lumMod val="50000"/>
                  </a:schemeClr>
                </a:solidFill>
              </a:rPr>
              <a:t>Summary Sheet</a:t>
            </a:r>
          </a:p>
        </p:txBody>
      </p:sp>
      <p:pic>
        <p:nvPicPr>
          <p:cNvPr id="2083" name="Picture 35"/>
          <p:cNvPicPr>
            <a:picLocks noChangeAspect="1" noChangeArrowheads="1"/>
          </p:cNvPicPr>
          <p:nvPr/>
        </p:nvPicPr>
        <p:blipFill>
          <a:blip r:embed="rId2" cstate="print"/>
          <a:srcRect l="38388" t="23333" r="23517" b="28571"/>
          <a:stretch>
            <a:fillRect/>
          </a:stretch>
        </p:blipFill>
        <p:spPr bwMode="auto">
          <a:xfrm>
            <a:off x="1074058" y="1247082"/>
            <a:ext cx="6705600" cy="5209735"/>
          </a:xfrm>
          <a:prstGeom prst="rect">
            <a:avLst/>
          </a:prstGeom>
          <a:noFill/>
          <a:ln w="9525">
            <a:noFill/>
            <a:miter lim="800000"/>
            <a:headEnd/>
            <a:tailEnd/>
          </a:ln>
        </p:spPr>
      </p:pic>
      <p:sp>
        <p:nvSpPr>
          <p:cNvPr id="6" name="TextBox 5"/>
          <p:cNvSpPr txBox="1"/>
          <p:nvPr/>
        </p:nvSpPr>
        <p:spPr>
          <a:xfrm>
            <a:off x="4593739" y="2979055"/>
            <a:ext cx="3062515" cy="230832"/>
          </a:xfrm>
          <a:prstGeom prst="rect">
            <a:avLst/>
          </a:prstGeom>
          <a:noFill/>
        </p:spPr>
        <p:txBody>
          <a:bodyPr wrap="square" rtlCol="0">
            <a:spAutoFit/>
          </a:bodyPr>
          <a:lstStyle/>
          <a:p>
            <a:r>
              <a:rPr lang="en-US" dirty="0" smtClean="0"/>
              <a:t>Doesn’t produce a recommendation or overall score</a:t>
            </a:r>
            <a:endParaRPr lang="en-US" dirty="0"/>
          </a:p>
        </p:txBody>
      </p:sp>
      <p:sp>
        <p:nvSpPr>
          <p:cNvPr id="7" name="Rectangle 6"/>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82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p:txBody>
          <a:bodyPr/>
          <a:lstStyle/>
          <a:p>
            <a:r>
              <a:rPr lang="en-US" dirty="0" smtClean="0"/>
              <a:t>TBL Model Components</a:t>
            </a:r>
            <a:br>
              <a:rPr lang="en-US" dirty="0" smtClean="0"/>
            </a:br>
            <a:r>
              <a:rPr lang="en-US" sz="2800" dirty="0" smtClean="0">
                <a:solidFill>
                  <a:schemeClr val="bg1">
                    <a:lumMod val="50000"/>
                  </a:schemeClr>
                </a:solidFill>
              </a:rPr>
              <a:t>Project Alternatives Comparison</a:t>
            </a:r>
            <a:endParaRPr lang="en-US" sz="2800" dirty="0">
              <a:solidFill>
                <a:schemeClr val="bg1">
                  <a:lumMod val="50000"/>
                </a:schemeClr>
              </a:solidFill>
            </a:endParaRPr>
          </a:p>
        </p:txBody>
      </p:sp>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95" y="1333501"/>
            <a:ext cx="7047610" cy="491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552267" y="6286046"/>
            <a:ext cx="1473200" cy="416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19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15362" name="Rectangle 2"/>
          <p:cNvSpPr>
            <a:spLocks noGrp="1" noChangeArrowheads="1"/>
          </p:cNvSpPr>
          <p:nvPr>
            <p:ph type="title"/>
          </p:nvPr>
        </p:nvSpPr>
        <p:spPr>
          <a:xfrm>
            <a:off x="457200" y="76200"/>
            <a:ext cx="8229600" cy="804672"/>
          </a:xfrm>
        </p:spPr>
        <p:txBody>
          <a:bodyPr/>
          <a:lstStyle/>
          <a:p>
            <a:pPr algn="ctr"/>
            <a:r>
              <a:rPr lang="en-US" sz="3600" dirty="0" smtClean="0">
                <a:latin typeface="Calibri" pitchFamily="34" charset="0"/>
              </a:rPr>
              <a:t>As future leaders, protection of life and property is the top priority</a:t>
            </a:r>
            <a:endParaRPr lang="en-US" sz="3600" dirty="0" smtClean="0">
              <a:latin typeface="Calibri"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79" y="2057400"/>
            <a:ext cx="7832421"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436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8_Black Title_Blue-Green Bkgd">
  <a:themeElements>
    <a:clrScheme name="Custom 2">
      <a:dk1>
        <a:srgbClr val="000000"/>
      </a:dk1>
      <a:lt1>
        <a:srgbClr val="FFFFFF"/>
      </a:lt1>
      <a:dk2>
        <a:srgbClr val="000000"/>
      </a:dk2>
      <a:lt2>
        <a:srgbClr val="808080"/>
      </a:lt2>
      <a:accent1>
        <a:srgbClr val="63C1DF"/>
      </a:accent1>
      <a:accent2>
        <a:srgbClr val="85E61F"/>
      </a:accent2>
      <a:accent3>
        <a:srgbClr val="FC9F1A"/>
      </a:accent3>
      <a:accent4>
        <a:srgbClr val="9C0880"/>
      </a:accent4>
      <a:accent5>
        <a:srgbClr val="B7DDEC"/>
      </a:accent5>
      <a:accent6>
        <a:srgbClr val="78D01B"/>
      </a:accent6>
      <a:hlink>
        <a:srgbClr val="FC9F1A"/>
      </a:hlink>
      <a:folHlink>
        <a:srgbClr val="9C08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chemeClr val="tx2"/>
            </a:solidFill>
            <a:effectLst/>
            <a:latin typeface="Arial" charset="0"/>
          </a:defRPr>
        </a:defPPr>
      </a:lstStyle>
    </a:lnDef>
  </a:objectDefaults>
  <a:extraClrSchemeLst>
    <a:extraClrScheme>
      <a:clrScheme name="Black Title_Blue-Green Bkgd 1">
        <a:dk1>
          <a:srgbClr val="000000"/>
        </a:dk1>
        <a:lt1>
          <a:srgbClr val="FFFFFF"/>
        </a:lt1>
        <a:dk2>
          <a:srgbClr val="000000"/>
        </a:dk2>
        <a:lt2>
          <a:srgbClr val="808080"/>
        </a:lt2>
        <a:accent1>
          <a:srgbClr val="63C1DF"/>
        </a:accent1>
        <a:accent2>
          <a:srgbClr val="85E61F"/>
        </a:accent2>
        <a:accent3>
          <a:srgbClr val="FFFFFF"/>
        </a:accent3>
        <a:accent4>
          <a:srgbClr val="000000"/>
        </a:accent4>
        <a:accent5>
          <a:srgbClr val="B7DDEC"/>
        </a:accent5>
        <a:accent6>
          <a:srgbClr val="78D01B"/>
        </a:accent6>
        <a:hlink>
          <a:srgbClr val="FC9F1A"/>
        </a:hlink>
        <a:folHlink>
          <a:srgbClr val="9C0880"/>
        </a:folHlink>
      </a:clrScheme>
      <a:clrMap bg1="lt1" tx1="dk1" bg2="lt2" tx2="dk2" accent1="accent1" accent2="accent2" accent3="accent3" accent4="accent4" accent5="accent5" accent6="accent6" hlink="hlink" folHlink="folHlink"/>
    </a:extraClrScheme>
    <a:extraClrScheme>
      <a:clrScheme name="Black Title_Blue-Green Bkgd 2">
        <a:dk1>
          <a:srgbClr val="DDDDDD"/>
        </a:dk1>
        <a:lt1>
          <a:srgbClr val="FFFFFF"/>
        </a:lt1>
        <a:dk2>
          <a:srgbClr val="000000"/>
        </a:dk2>
        <a:lt2>
          <a:srgbClr val="FFFFFF"/>
        </a:lt2>
        <a:accent1>
          <a:srgbClr val="63C1DF"/>
        </a:accent1>
        <a:accent2>
          <a:srgbClr val="85E61F"/>
        </a:accent2>
        <a:accent3>
          <a:srgbClr val="AAAAAA"/>
        </a:accent3>
        <a:accent4>
          <a:srgbClr val="DADADA"/>
        </a:accent4>
        <a:accent5>
          <a:srgbClr val="B7DDEC"/>
        </a:accent5>
        <a:accent6>
          <a:srgbClr val="78D01B"/>
        </a:accent6>
        <a:hlink>
          <a:srgbClr val="FC9F1A"/>
        </a:hlink>
        <a:folHlink>
          <a:srgbClr val="9C08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_White Bkgd">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BLUE_White Bkgd">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9_Black Title_Blue-Green Bkgd">
  <a:themeElements>
    <a:clrScheme name="Custom 2">
      <a:dk1>
        <a:srgbClr val="000000"/>
      </a:dk1>
      <a:lt1>
        <a:srgbClr val="FFFFFF"/>
      </a:lt1>
      <a:dk2>
        <a:srgbClr val="000000"/>
      </a:dk2>
      <a:lt2>
        <a:srgbClr val="808080"/>
      </a:lt2>
      <a:accent1>
        <a:srgbClr val="63C1DF"/>
      </a:accent1>
      <a:accent2>
        <a:srgbClr val="85E61F"/>
      </a:accent2>
      <a:accent3>
        <a:srgbClr val="FC9F1A"/>
      </a:accent3>
      <a:accent4>
        <a:srgbClr val="9C0880"/>
      </a:accent4>
      <a:accent5>
        <a:srgbClr val="B7DDEC"/>
      </a:accent5>
      <a:accent6>
        <a:srgbClr val="78D01B"/>
      </a:accent6>
      <a:hlink>
        <a:srgbClr val="FC9F1A"/>
      </a:hlink>
      <a:folHlink>
        <a:srgbClr val="9C08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90000"/>
          </a:lnSpc>
          <a:spcBef>
            <a:spcPct val="0"/>
          </a:spcBef>
          <a:spcAft>
            <a:spcPct val="0"/>
          </a:spcAft>
          <a:buClrTx/>
          <a:buSzTx/>
          <a:buFontTx/>
          <a:buNone/>
          <a:tabLst/>
          <a:defRPr kumimoji="0" lang="en-US" sz="2000" b="0" i="0" u="none" strike="noStrike" cap="none" normalizeH="0" baseline="0" smtClean="0">
            <a:ln>
              <a:noFill/>
            </a:ln>
            <a:solidFill>
              <a:schemeClr val="tx2"/>
            </a:solidFill>
            <a:effectLst/>
            <a:latin typeface="Arial" charset="0"/>
          </a:defRPr>
        </a:defPPr>
      </a:lstStyle>
    </a:lnDef>
  </a:objectDefaults>
  <a:extraClrSchemeLst>
    <a:extraClrScheme>
      <a:clrScheme name="Black Title_Blue-Green Bkgd 1">
        <a:dk1>
          <a:srgbClr val="000000"/>
        </a:dk1>
        <a:lt1>
          <a:srgbClr val="FFFFFF"/>
        </a:lt1>
        <a:dk2>
          <a:srgbClr val="000000"/>
        </a:dk2>
        <a:lt2>
          <a:srgbClr val="808080"/>
        </a:lt2>
        <a:accent1>
          <a:srgbClr val="63C1DF"/>
        </a:accent1>
        <a:accent2>
          <a:srgbClr val="85E61F"/>
        </a:accent2>
        <a:accent3>
          <a:srgbClr val="FFFFFF"/>
        </a:accent3>
        <a:accent4>
          <a:srgbClr val="000000"/>
        </a:accent4>
        <a:accent5>
          <a:srgbClr val="B7DDEC"/>
        </a:accent5>
        <a:accent6>
          <a:srgbClr val="78D01B"/>
        </a:accent6>
        <a:hlink>
          <a:srgbClr val="FC9F1A"/>
        </a:hlink>
        <a:folHlink>
          <a:srgbClr val="9C0880"/>
        </a:folHlink>
      </a:clrScheme>
      <a:clrMap bg1="lt1" tx1="dk1" bg2="lt2" tx2="dk2" accent1="accent1" accent2="accent2" accent3="accent3" accent4="accent4" accent5="accent5" accent6="accent6" hlink="hlink" folHlink="folHlink"/>
    </a:extraClrScheme>
    <a:extraClrScheme>
      <a:clrScheme name="Black Title_Blue-Green Bkgd 2">
        <a:dk1>
          <a:srgbClr val="DDDDDD"/>
        </a:dk1>
        <a:lt1>
          <a:srgbClr val="FFFFFF"/>
        </a:lt1>
        <a:dk2>
          <a:srgbClr val="000000"/>
        </a:dk2>
        <a:lt2>
          <a:srgbClr val="FFFFFF"/>
        </a:lt2>
        <a:accent1>
          <a:srgbClr val="63C1DF"/>
        </a:accent1>
        <a:accent2>
          <a:srgbClr val="85E61F"/>
        </a:accent2>
        <a:accent3>
          <a:srgbClr val="AAAAAA"/>
        </a:accent3>
        <a:accent4>
          <a:srgbClr val="DADADA"/>
        </a:accent4>
        <a:accent5>
          <a:srgbClr val="B7DDEC"/>
        </a:accent5>
        <a:accent6>
          <a:srgbClr val="78D01B"/>
        </a:accent6>
        <a:hlink>
          <a:srgbClr val="FC9F1A"/>
        </a:hlink>
        <a:folHlink>
          <a:srgbClr val="9C08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22056</TotalTime>
  <Words>3267</Words>
  <Application>Microsoft Office PowerPoint</Application>
  <PresentationFormat>On-screen Show (4:3)</PresentationFormat>
  <Paragraphs>967</Paragraphs>
  <Slides>92</Slides>
  <Notes>56</Notes>
  <HiddenSlides>0</HiddenSlides>
  <MMClips>3</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92</vt:i4>
      </vt:variant>
    </vt:vector>
  </HeadingPairs>
  <TitlesOfParts>
    <vt:vector size="97" baseType="lpstr">
      <vt:lpstr>8_Black Title_Blue-Green Bkgd</vt:lpstr>
      <vt:lpstr>BLUE_White Bkgd</vt:lpstr>
      <vt:lpstr>1_BLUE_White Bkgd</vt:lpstr>
      <vt:lpstr>9_Black Title_Blue-Green Bkgd</vt:lpstr>
      <vt:lpstr>Worksheet</vt:lpstr>
      <vt:lpstr>CE 365 Consultant Overview</vt:lpstr>
      <vt:lpstr>AECOM Background</vt:lpstr>
      <vt:lpstr>PowerPoint Presentation</vt:lpstr>
      <vt:lpstr>PowerPoint Presentation</vt:lpstr>
      <vt:lpstr>What important projects have you worked on? </vt:lpstr>
      <vt:lpstr>Sun Tzu:</vt:lpstr>
      <vt:lpstr>COST: What is the bottom line?</vt:lpstr>
      <vt:lpstr>Changing how we fundamentally deal with  risk related to disasters </vt:lpstr>
      <vt:lpstr>Risk identification and assessment provides basis of decisions</vt:lpstr>
      <vt:lpstr>Risk communication needs to be relevant</vt:lpstr>
      <vt:lpstr>Risk mitigation to change in behavior</vt:lpstr>
      <vt:lpstr>The ill-logical hydrologic cycle</vt:lpstr>
      <vt:lpstr>What was your favorite project?</vt:lpstr>
      <vt:lpstr>PowerPoint Presentation</vt:lpstr>
      <vt:lpstr>Jeddah is home to 3.5 million people and  principle gateway to Mecca</vt:lpstr>
      <vt:lpstr>Jeddah is located in the Kingdom of Saudi Arabia </vt:lpstr>
      <vt:lpstr>Disastrous flash flooding PROBLEMS devastate Jeddah and cause major damage and loss of life</vt:lpstr>
      <vt:lpstr>Program solutions prioritized from urgent  to long-term to prepare for the future</vt:lpstr>
      <vt:lpstr>PowerPoint Presentation</vt:lpstr>
      <vt:lpstr>Timeline DETAILS to implement the plan</vt:lpstr>
      <vt:lpstr>RESULTS prove to bring relief to Jeddah</vt:lpstr>
      <vt:lpstr>Um Al Khair Dam </vt:lpstr>
      <vt:lpstr>Um Al Khair Outlet Channel</vt:lpstr>
      <vt:lpstr>Um Al Khair Outlet Channel at Road Crossing</vt:lpstr>
      <vt:lpstr>Um Al Khair Outlet Channel</vt:lpstr>
      <vt:lpstr>Al Samer Channel and Dam</vt:lpstr>
      <vt:lpstr>Al Samer Outlet Channel Waterline Relocation</vt:lpstr>
      <vt:lpstr>North Channel Red Sea Outfall</vt:lpstr>
      <vt:lpstr>North Channel Box Culvert</vt:lpstr>
      <vt:lpstr>North Channel Utility Crossing</vt:lpstr>
      <vt:lpstr>North Channel</vt:lpstr>
      <vt:lpstr>North Channel</vt:lpstr>
      <vt:lpstr>Ghaia Dam</vt:lpstr>
      <vt:lpstr>Um Hablain Dam</vt:lpstr>
      <vt:lpstr>Dam Outlet Channels</vt:lpstr>
      <vt:lpstr>Airport Outfall</vt:lpstr>
      <vt:lpstr>East Channel</vt:lpstr>
      <vt:lpstr>East Channel Bridge</vt:lpstr>
      <vt:lpstr>South Channel</vt:lpstr>
      <vt:lpstr>What are the biggest challenges you have faced?  What strategies did you use to overcome them?</vt:lpstr>
      <vt:lpstr>Protection of Life of Property</vt:lpstr>
      <vt:lpstr>Clarifying Confusing Standards for Public</vt:lpstr>
      <vt:lpstr>We have confused the public with different definitions</vt:lpstr>
      <vt:lpstr>We need to inform the public on the underlying assumptions</vt:lpstr>
      <vt:lpstr>Assumption: Structures will operate properly and will not fail</vt:lpstr>
      <vt:lpstr>Assumption: Structures will not be blocked with debris</vt:lpstr>
      <vt:lpstr>Assumption: Only existing conditions are reflected on the maps</vt:lpstr>
      <vt:lpstr>Assumption: The average flood will occur</vt:lpstr>
      <vt:lpstr>Statistics are used to predict the future</vt:lpstr>
      <vt:lpstr>Statistics use confidence limits to show range of likely results</vt:lpstr>
      <vt:lpstr>People generally do not associate mud and debris with flooding</vt:lpstr>
      <vt:lpstr>How effective are we today in communicating flood?</vt:lpstr>
      <vt:lpstr>Can products be improved to help guide behavior?</vt:lpstr>
      <vt:lpstr>To what extent does climate change affect AECOM’s approach to hydraulic design?</vt:lpstr>
      <vt:lpstr>Why are natural disasters striking with greater impact and more frequently in every corner of the world?</vt:lpstr>
      <vt:lpstr>FEMA / AECOM  National Climate Change Report</vt:lpstr>
      <vt:lpstr>How do you see Low Impact Development technologies being applied in urban areas around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we going to see wastewater to drinking water systems and reuse of gray-water?</vt:lpstr>
      <vt:lpstr>How does your approach to projects vary internationally versus United States?</vt:lpstr>
      <vt:lpstr>United Nations  The vision of the post-2015 development agenda is to  reduce loss of life and economic impact  from natural disasters.  </vt:lpstr>
      <vt:lpstr>Risk communication and mitigation</vt:lpstr>
      <vt:lpstr>How has the practice of hydraulic engineering changed over your career?</vt:lpstr>
      <vt:lpstr>Fundamentals Have Not Changed</vt:lpstr>
      <vt:lpstr>Risk Assessment</vt:lpstr>
      <vt:lpstr>HAZUS quantifies the disaster</vt:lpstr>
      <vt:lpstr>Predicting the risk of flood  in financial terms</vt:lpstr>
      <vt:lpstr>HAZUS: Based on best data</vt:lpstr>
      <vt:lpstr>Risk Assessment: Assessing Vulnerability</vt:lpstr>
      <vt:lpstr>Risk Assessment: Assessing Vulnerability</vt:lpstr>
      <vt:lpstr>Risk Assessment: Assessing Vulnerability</vt:lpstr>
      <vt:lpstr>Risk Assessment: Summary Conclusions</vt:lpstr>
      <vt:lpstr>Risk Assessment: Summary Conclusions</vt:lpstr>
      <vt:lpstr>Risk Assessment: Summary Conclusions</vt:lpstr>
      <vt:lpstr>Transparent and uniform method of comparing projects</vt:lpstr>
      <vt:lpstr>Transparent uniform method  to rank projects</vt:lpstr>
      <vt:lpstr>Transparency in Decisions Triple Bottom Line Tool</vt:lpstr>
      <vt:lpstr>PowerPoint Presentation</vt:lpstr>
      <vt:lpstr>TBL Evaluation Criteria</vt:lpstr>
      <vt:lpstr>LCA Components</vt:lpstr>
      <vt:lpstr>TBL Model Summary Sheet</vt:lpstr>
      <vt:lpstr>TBL Model Components Project Alternatives Comparison</vt:lpstr>
      <vt:lpstr>As future leaders, protection of life and property is the top priority</vt:lpstr>
    </vt:vector>
  </TitlesOfParts>
  <Company>AECOM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Weber, Bob (Chelmsford);Scott.Edelman@aecom.com</dc:creator>
  <cp:lastModifiedBy>Scott Edelman</cp:lastModifiedBy>
  <cp:revision>691</cp:revision>
  <cp:lastPrinted>2014-01-16T22:15:01Z</cp:lastPrinted>
  <dcterms:created xsi:type="dcterms:W3CDTF">2012-10-10T17:38:54Z</dcterms:created>
  <dcterms:modified xsi:type="dcterms:W3CDTF">2014-02-18T13:31:38Z</dcterms:modified>
</cp:coreProperties>
</file>