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0" r:id="rId2"/>
    <p:sldId id="265" r:id="rId3"/>
    <p:sldId id="266" r:id="rId4"/>
    <p:sldId id="258" r:id="rId5"/>
    <p:sldId id="264" r:id="rId6"/>
    <p:sldId id="259" r:id="rId7"/>
    <p:sldId id="260" r:id="rId8"/>
    <p:sldId id="261" r:id="rId9"/>
    <p:sldId id="262" r:id="rId10"/>
    <p:sldId id="269" r:id="rId11"/>
    <p:sldId id="270" r:id="rId12"/>
    <p:sldId id="27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2" d="100"/>
          <a:sy n="92" d="100"/>
        </p:scale>
        <p:origin x="73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8BCC2B7-FE91-4250-8504-F2D49E8B7D7D}" type="datetimeFigureOut">
              <a:rPr lang="en-US" smtClean="0"/>
              <a:t>4/3/2014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73F5A83-C7E4-491A-A308-089299B34937}" type="slidenum">
              <a:rPr lang="en-US" smtClean="0"/>
              <a:t>‹#›</a:t>
            </a:fld>
            <a:endParaRPr lang="en-US"/>
          </a:p>
        </p:txBody>
      </p:sp>
    </p:spTree>
    <p:extLst>
      <p:ext uri="{BB962C8B-B14F-4D97-AF65-F5344CB8AC3E}">
        <p14:creationId xmlns:p14="http://schemas.microsoft.com/office/powerpoint/2010/main" val="3577322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7A23659-53C9-464D-AFC7-BC977017E315}" type="datetimeFigureOut">
              <a:rPr lang="en-US" smtClean="0"/>
              <a:t>4/3/2014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56782B2-A125-45FE-AD9C-81FC1B9AE1C0}" type="slidenum">
              <a:rPr lang="en-US" smtClean="0"/>
              <a:t>‹#›</a:t>
            </a:fld>
            <a:endParaRPr lang="en-US"/>
          </a:p>
        </p:txBody>
      </p:sp>
    </p:spTree>
    <p:extLst>
      <p:ext uri="{BB962C8B-B14F-4D97-AF65-F5344CB8AC3E}">
        <p14:creationId xmlns:p14="http://schemas.microsoft.com/office/powerpoint/2010/main" val="271240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6782B2-A125-45FE-AD9C-81FC1B9AE1C0}" type="slidenum">
              <a:rPr lang="en-US" smtClean="0"/>
              <a:t>1</a:t>
            </a:fld>
            <a:endParaRPr lang="en-US"/>
          </a:p>
        </p:txBody>
      </p:sp>
    </p:spTree>
    <p:extLst>
      <p:ext uri="{BB962C8B-B14F-4D97-AF65-F5344CB8AC3E}">
        <p14:creationId xmlns:p14="http://schemas.microsoft.com/office/powerpoint/2010/main" val="4150284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9BDE9-8ED6-418D-93D2-D0FEBEBA27A2}" type="slidenum">
              <a:rPr lang="en-US"/>
              <a:pPr/>
              <a:t>3</a:t>
            </a:fld>
            <a:endParaRPr lang="en-US"/>
          </a:p>
        </p:txBody>
      </p:sp>
      <p:sp>
        <p:nvSpPr>
          <p:cNvPr id="25602" name="Rectangle 2"/>
          <p:cNvSpPr>
            <a:spLocks noGrp="1" noRot="1" noChangeAspect="1" noChangeArrowheads="1" noTextEdit="1"/>
          </p:cNvSpPr>
          <p:nvPr>
            <p:ph type="sldImg"/>
          </p:nvPr>
        </p:nvSpPr>
        <p:spPr bwMode="auto">
          <a:xfrm>
            <a:off x="1181100" y="696913"/>
            <a:ext cx="4648200" cy="3486150"/>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p:spPr>
        <p:txBody>
          <a:bodyPr lIns="91435" tIns="45717" rIns="91435" bIns="45717"/>
          <a:lstStyle/>
          <a:p>
            <a:pPr>
              <a:spcBef>
                <a:spcPct val="50000"/>
              </a:spcBef>
            </a:pPr>
            <a:r>
              <a:rPr lang="en-US"/>
              <a:t>The channel and floodplain are both integral parts of the natural conveyance of a stream. The floodplain carries flow in excess of the channel capacity. The greater the discharge, the greater the extent of inundation. …. Because of its devastating nature, flooding poses serious hazards to human populations in many parts of the world. “The Flood Disaster Protection Act of 1973” required the identification of all floodplain areas in the United States and the establishments of flood-risk zones within those areas.</a:t>
            </a:r>
          </a:p>
        </p:txBody>
      </p:sp>
    </p:spTree>
    <p:extLst>
      <p:ext uri="{BB962C8B-B14F-4D97-AF65-F5344CB8AC3E}">
        <p14:creationId xmlns:p14="http://schemas.microsoft.com/office/powerpoint/2010/main" val="2947490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0CFDFD-3DB0-42A3-BBD0-FF0CDACAED18}" type="slidenum">
              <a:rPr lang="en-US"/>
              <a:pPr/>
              <a:t>12</a:t>
            </a:fld>
            <a:endParaRPr lang="en-US"/>
          </a:p>
        </p:txBody>
      </p:sp>
      <p:sp>
        <p:nvSpPr>
          <p:cNvPr id="27650" name="Rectangle 2"/>
          <p:cNvSpPr>
            <a:spLocks noGrp="1" noRot="1" noChangeAspect="1" noChangeArrowheads="1" noTextEdit="1"/>
          </p:cNvSpPr>
          <p:nvPr>
            <p:ph type="sldImg"/>
          </p:nvPr>
        </p:nvSpPr>
        <p:spPr bwMode="auto">
          <a:xfrm>
            <a:off x="1181100" y="696913"/>
            <a:ext cx="4648200" cy="3486150"/>
          </a:xfrm>
          <a:prstGeom prst="rect">
            <a:avLst/>
          </a:prstGeom>
          <a:solidFill>
            <a:srgbClr val="FFFFFF"/>
          </a:solidFill>
          <a:ln>
            <a:solidFill>
              <a:srgbClr val="000000"/>
            </a:solidFill>
            <a:miter lim="800000"/>
            <a:headEnd/>
            <a:tailEnd/>
          </a:ln>
        </p:spPr>
      </p:sp>
      <p:sp>
        <p:nvSpPr>
          <p:cNvPr id="27651"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p:spPr>
        <p:txBody>
          <a:bodyPr lIns="91435" tIns="45717" rIns="91435" bIns="45717"/>
          <a:lstStyle/>
          <a:p>
            <a:r>
              <a:rPr lang="en-US"/>
              <a:t>Ideally should have Two D Models…... A floodplain delineation process determines inundation extent by comparing water levels with ground surface elevations. We start with a DTM or topomap. &gt; Water levels are computed based on cross-sections. During normal condition, flow remains within the main channel, but  &gt; during flood, water spill over the bank. In these cases it’s important to extent cross-section over the floodplain. &gt; We then bring back water levels on the topomap. &gt; Extent water levels until hit contour of higher elevations. &gt; Finally delineate floodplain following the contours. The accuracy largely depends on water levels and in turns on the cross-section used for computation.</a:t>
            </a:r>
          </a:p>
        </p:txBody>
      </p:sp>
    </p:spTree>
    <p:extLst>
      <p:ext uri="{BB962C8B-B14F-4D97-AF65-F5344CB8AC3E}">
        <p14:creationId xmlns:p14="http://schemas.microsoft.com/office/powerpoint/2010/main" val="90189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06777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5354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73039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91626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598E2-5EBA-441D-8C17-B1F64C23865F}"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70846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598E2-5EBA-441D-8C17-B1F64C23865F}"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1173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598E2-5EBA-441D-8C17-B1F64C23865F}" type="datetimeFigureOut">
              <a:rPr lang="en-US" smtClean="0"/>
              <a:t>4/3/2014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464136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598E2-5EBA-441D-8C17-B1F64C23865F}" type="datetimeFigureOut">
              <a:rPr lang="en-US" smtClean="0"/>
              <a:t>4/3/2014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10220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598E2-5EBA-441D-8C17-B1F64C23865F}" type="datetimeFigureOut">
              <a:rPr lang="en-US" smtClean="0"/>
              <a:t>4/3/2014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51602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23208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6417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598E2-5EBA-441D-8C17-B1F64C23865F}" type="datetimeFigureOut">
              <a:rPr lang="en-US" smtClean="0"/>
              <a:t>4/3/2014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5B477-95E0-4EB5-B94E-7C7116288EEA}" type="slidenum">
              <a:rPr lang="en-US" smtClean="0"/>
              <a:t>‹#›</a:t>
            </a:fld>
            <a:endParaRPr lang="en-US"/>
          </a:p>
        </p:txBody>
      </p:sp>
    </p:spTree>
    <p:extLst>
      <p:ext uri="{BB962C8B-B14F-4D97-AF65-F5344CB8AC3E}">
        <p14:creationId xmlns:p14="http://schemas.microsoft.com/office/powerpoint/2010/main" val="8355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hec.usace.army.mil/software/hec-ras/documentation/HEC-RAS_4.1_Reference_Manual.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Hydraulic Routing in Rivers</a:t>
            </a:r>
            <a:endParaRPr lang="en-US" dirty="0"/>
          </a:p>
        </p:txBody>
      </p:sp>
      <p:sp>
        <p:nvSpPr>
          <p:cNvPr id="3" name="Content Placeholder 2"/>
          <p:cNvSpPr>
            <a:spLocks noGrp="1"/>
          </p:cNvSpPr>
          <p:nvPr>
            <p:ph idx="1"/>
          </p:nvPr>
        </p:nvSpPr>
        <p:spPr>
          <a:xfrm>
            <a:off x="457200" y="1600200"/>
            <a:ext cx="4343400" cy="4525963"/>
          </a:xfrm>
        </p:spPr>
        <p:txBody>
          <a:bodyPr>
            <a:normAutofit/>
          </a:bodyPr>
          <a:lstStyle/>
          <a:p>
            <a:pPr lvl="1"/>
            <a:r>
              <a:rPr lang="en-US" dirty="0" smtClean="0"/>
              <a:t>Reading</a:t>
            </a:r>
            <a:r>
              <a:rPr lang="en-US" dirty="0"/>
              <a:t>: HEC-RAS Manual pp. 2-1 </a:t>
            </a:r>
            <a:r>
              <a:rPr lang="en-US"/>
              <a:t>to </a:t>
            </a:r>
            <a:r>
              <a:rPr lang="en-US" smtClean="0"/>
              <a:t>2-15</a:t>
            </a:r>
            <a:endParaRPr lang="en-US" dirty="0" smtClean="0"/>
          </a:p>
          <a:p>
            <a:pPr lvl="1"/>
            <a:r>
              <a:rPr lang="en-US" dirty="0" err="1" smtClean="0"/>
              <a:t>Stormwater</a:t>
            </a:r>
            <a:r>
              <a:rPr lang="en-US" dirty="0" smtClean="0"/>
              <a:t> Conveyance Modeling and Design, Sec 7.4 on Specific Energy and Critical Flow</a:t>
            </a:r>
            <a:endParaRPr lang="en-US" dirty="0"/>
          </a:p>
          <a:p>
            <a:pPr lvl="1"/>
            <a:endParaRPr lang="en-US" dirty="0"/>
          </a:p>
          <a:p>
            <a:endParaRPr lang="en-US" dirty="0" smtClean="0"/>
          </a:p>
        </p:txBody>
      </p:sp>
      <p:sp>
        <p:nvSpPr>
          <p:cNvPr id="4" name="Text Placeholder 3"/>
          <p:cNvSpPr txBox="1">
            <a:spLocks/>
          </p:cNvSpPr>
          <p:nvPr/>
        </p:nvSpPr>
        <p:spPr>
          <a:xfrm>
            <a:off x="2286000" y="4038600"/>
            <a:ext cx="3008313" cy="46910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endParaRPr lang="en-US" b="1" dirty="0" smtClean="0"/>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468016"/>
            <a:ext cx="3843463" cy="49104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57200" y="6456574"/>
            <a:ext cx="8942757" cy="307777"/>
          </a:xfrm>
          <a:prstGeom prst="rect">
            <a:avLst/>
          </a:prstGeom>
        </p:spPr>
        <p:txBody>
          <a:bodyPr wrap="square">
            <a:spAutoFit/>
          </a:bodyPr>
          <a:lstStyle/>
          <a:p>
            <a:r>
              <a:rPr lang="en-US" sz="1400" dirty="0">
                <a:hlinkClick r:id="rId4"/>
              </a:rPr>
              <a:t>http://</a:t>
            </a:r>
            <a:r>
              <a:rPr lang="en-US" sz="1400" dirty="0" smtClean="0">
                <a:hlinkClick r:id="rId4"/>
              </a:rPr>
              <a:t>www.hec.usace.army.mil/software/hec-ras/documentation/HEC-RAS_4.1_Reference_Manual.pdf</a:t>
            </a:r>
            <a:r>
              <a:rPr lang="en-US" sz="1400" dirty="0" smtClean="0"/>
              <a:t> </a:t>
            </a:r>
            <a:endParaRPr lang="en-US" sz="1400" dirty="0"/>
          </a:p>
        </p:txBody>
      </p:sp>
    </p:spTree>
    <p:extLst>
      <p:ext uri="{BB962C8B-B14F-4D97-AF65-F5344CB8AC3E}">
        <p14:creationId xmlns:p14="http://schemas.microsoft.com/office/powerpoint/2010/main" val="829552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Steady Flow Equations</a:t>
            </a:r>
            <a:endParaRPr lang="en-US" dirty="0"/>
          </a:p>
        </p:txBody>
      </p:sp>
      <p:sp>
        <p:nvSpPr>
          <p:cNvPr id="3" name="Content Placeholder 2"/>
          <p:cNvSpPr>
            <a:spLocks noGrp="1"/>
          </p:cNvSpPr>
          <p:nvPr>
            <p:ph sz="half" idx="1"/>
          </p:nvPr>
        </p:nvSpPr>
        <p:spPr/>
        <p:txBody>
          <a:bodyPr>
            <a:normAutofit fontScale="92500"/>
          </a:bodyPr>
          <a:lstStyle/>
          <a:p>
            <a:pPr marL="514350" indent="-514350">
              <a:buFont typeface="+mj-lt"/>
              <a:buAutoNum type="arabicPeriod"/>
            </a:pPr>
            <a:r>
              <a:rPr lang="en-US" dirty="0" smtClean="0"/>
              <a:t>All conditions at (1) are known, Q is known</a:t>
            </a:r>
          </a:p>
          <a:p>
            <a:pPr marL="514350" indent="-514350">
              <a:buFont typeface="+mj-lt"/>
              <a:buAutoNum type="arabicPeriod"/>
            </a:pPr>
            <a:r>
              <a:rPr lang="en-US" dirty="0" smtClean="0"/>
              <a:t>Select h</a:t>
            </a:r>
            <a:r>
              <a:rPr lang="en-US" baseline="-25000" dirty="0" smtClean="0"/>
              <a:t>2</a:t>
            </a:r>
            <a:r>
              <a:rPr lang="en-US" dirty="0" smtClean="0"/>
              <a:t> </a:t>
            </a:r>
          </a:p>
          <a:p>
            <a:pPr marL="514350" indent="-514350">
              <a:buFont typeface="+mj-lt"/>
              <a:buAutoNum type="arabicPeriod"/>
            </a:pPr>
            <a:r>
              <a:rPr lang="en-US" dirty="0" smtClean="0"/>
              <a:t>compute Y</a:t>
            </a:r>
            <a:r>
              <a:rPr lang="en-US" baseline="-25000" dirty="0" smtClean="0"/>
              <a:t>2</a:t>
            </a:r>
            <a:r>
              <a:rPr lang="en-US" dirty="0" smtClean="0"/>
              <a:t>, V</a:t>
            </a:r>
            <a:r>
              <a:rPr lang="en-US" baseline="-25000" dirty="0" smtClean="0"/>
              <a:t>2</a:t>
            </a:r>
            <a:r>
              <a:rPr lang="en-US" dirty="0" smtClean="0"/>
              <a:t>, K</a:t>
            </a:r>
            <a:r>
              <a:rPr lang="en-US" baseline="-25000" dirty="0" smtClean="0"/>
              <a:t>2</a:t>
            </a:r>
            <a:r>
              <a:rPr lang="en-US" dirty="0" smtClean="0"/>
              <a:t>, </a:t>
            </a:r>
            <a:r>
              <a:rPr lang="en-US" dirty="0" err="1" smtClean="0"/>
              <a:t>S</a:t>
            </a:r>
            <a:r>
              <a:rPr lang="en-US" baseline="-25000" dirty="0" err="1" smtClean="0"/>
              <a:t>f</a:t>
            </a:r>
            <a:r>
              <a:rPr lang="en-US" dirty="0" smtClean="0"/>
              <a:t>, h</a:t>
            </a:r>
            <a:r>
              <a:rPr lang="en-US" baseline="-25000" dirty="0" smtClean="0"/>
              <a:t>e</a:t>
            </a:r>
          </a:p>
          <a:p>
            <a:pPr marL="514350" indent="-514350">
              <a:buFont typeface="+mj-lt"/>
              <a:buAutoNum type="arabicPeriod"/>
            </a:pPr>
            <a:r>
              <a:rPr lang="en-US" dirty="0" smtClean="0"/>
              <a:t>Using energy equation (A), compute h</a:t>
            </a:r>
            <a:r>
              <a:rPr lang="en-US" baseline="-25000" dirty="0" smtClean="0"/>
              <a:t>2 </a:t>
            </a:r>
          </a:p>
          <a:p>
            <a:pPr marL="514350" indent="-514350">
              <a:buFont typeface="+mj-lt"/>
              <a:buAutoNum type="arabicPeriod"/>
            </a:pPr>
            <a:r>
              <a:rPr lang="en-US" dirty="0" smtClean="0"/>
              <a:t>Compare new h</a:t>
            </a:r>
            <a:r>
              <a:rPr lang="en-US" baseline="-25000" dirty="0" smtClean="0"/>
              <a:t>2 </a:t>
            </a:r>
            <a:r>
              <a:rPr lang="en-US" dirty="0" smtClean="0"/>
              <a:t>with the value assumed in Step 2, and repeat until convergence occurs</a:t>
            </a:r>
          </a:p>
          <a:p>
            <a:pPr marL="514350" indent="-514350">
              <a:buFont typeface="+mj-lt"/>
              <a:buAutoNum type="arabicPeriod"/>
            </a:pPr>
            <a:endParaRPr lang="en-US" baseline="-25000" dirty="0" smtClean="0"/>
          </a:p>
          <a:p>
            <a:pPr marL="514350" indent="-514350">
              <a:buFont typeface="+mj-lt"/>
              <a:buAutoNum type="arabicPeriod"/>
            </a:pPr>
            <a:endParaRPr lang="en-US" baseline="-25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1762" y="3048000"/>
            <a:ext cx="4237832" cy="24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9624" y="1931242"/>
            <a:ext cx="3248025" cy="6668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343400" y="4275094"/>
            <a:ext cx="385042" cy="369332"/>
          </a:xfrm>
          <a:prstGeom prst="rect">
            <a:avLst/>
          </a:prstGeom>
          <a:noFill/>
        </p:spPr>
        <p:txBody>
          <a:bodyPr wrap="none" rtlCol="0">
            <a:spAutoFit/>
          </a:bodyPr>
          <a:lstStyle/>
          <a:p>
            <a:r>
              <a:rPr lang="en-US" dirty="0" smtClean="0"/>
              <a:t>h</a:t>
            </a:r>
            <a:r>
              <a:rPr lang="en-US" baseline="-25000" dirty="0" smtClean="0"/>
              <a:t>2</a:t>
            </a:r>
            <a:endParaRPr lang="en-US" baseline="-25000" dirty="0"/>
          </a:p>
        </p:txBody>
      </p:sp>
      <p:cxnSp>
        <p:nvCxnSpPr>
          <p:cNvPr id="9" name="Straight Arrow Connector 8"/>
          <p:cNvCxnSpPr/>
          <p:nvPr/>
        </p:nvCxnSpPr>
        <p:spPr>
          <a:xfrm>
            <a:off x="4728442" y="3581400"/>
            <a:ext cx="0" cy="1600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01266" y="5154192"/>
            <a:ext cx="442750" cy="369332"/>
          </a:xfrm>
          <a:prstGeom prst="rect">
            <a:avLst/>
          </a:prstGeom>
          <a:noFill/>
        </p:spPr>
        <p:txBody>
          <a:bodyPr wrap="none" rtlCol="0">
            <a:spAutoFit/>
          </a:bodyPr>
          <a:lstStyle/>
          <a:p>
            <a:r>
              <a:rPr lang="en-US" dirty="0" smtClean="0"/>
              <a:t>(2)</a:t>
            </a:r>
            <a:endParaRPr lang="en-US" dirty="0"/>
          </a:p>
        </p:txBody>
      </p:sp>
      <p:sp>
        <p:nvSpPr>
          <p:cNvPr id="12" name="TextBox 11"/>
          <p:cNvSpPr txBox="1"/>
          <p:nvPr/>
        </p:nvSpPr>
        <p:spPr>
          <a:xfrm>
            <a:off x="8182819" y="5181600"/>
            <a:ext cx="442750" cy="369332"/>
          </a:xfrm>
          <a:prstGeom prst="rect">
            <a:avLst/>
          </a:prstGeom>
          <a:noFill/>
        </p:spPr>
        <p:txBody>
          <a:bodyPr wrap="none" rtlCol="0">
            <a:spAutoFit/>
          </a:bodyPr>
          <a:lstStyle/>
          <a:p>
            <a:r>
              <a:rPr lang="en-US" dirty="0" smtClean="0"/>
              <a:t>(1)</a:t>
            </a:r>
            <a:endParaRPr lang="en-US" dirty="0"/>
          </a:p>
        </p:txBody>
      </p:sp>
      <p:sp>
        <p:nvSpPr>
          <p:cNvPr id="13" name="TextBox 12"/>
          <p:cNvSpPr txBox="1"/>
          <p:nvPr/>
        </p:nvSpPr>
        <p:spPr>
          <a:xfrm>
            <a:off x="8667073" y="4495276"/>
            <a:ext cx="385042" cy="369332"/>
          </a:xfrm>
          <a:prstGeom prst="rect">
            <a:avLst/>
          </a:prstGeom>
          <a:noFill/>
        </p:spPr>
        <p:txBody>
          <a:bodyPr wrap="none" rtlCol="0">
            <a:spAutoFit/>
          </a:bodyPr>
          <a:lstStyle/>
          <a:p>
            <a:r>
              <a:rPr lang="en-US" dirty="0" smtClean="0"/>
              <a:t>h</a:t>
            </a:r>
            <a:r>
              <a:rPr lang="en-US" baseline="-25000" dirty="0" smtClean="0"/>
              <a:t>1</a:t>
            </a:r>
            <a:endParaRPr lang="en-US" baseline="-25000" dirty="0"/>
          </a:p>
        </p:txBody>
      </p:sp>
      <p:cxnSp>
        <p:nvCxnSpPr>
          <p:cNvPr id="14" name="Straight Arrow Connector 13"/>
          <p:cNvCxnSpPr/>
          <p:nvPr/>
        </p:nvCxnSpPr>
        <p:spPr>
          <a:xfrm>
            <a:off x="8748820" y="4191000"/>
            <a:ext cx="0"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22641" y="1371600"/>
            <a:ext cx="2921377" cy="369332"/>
          </a:xfrm>
          <a:prstGeom prst="rect">
            <a:avLst/>
          </a:prstGeom>
          <a:noFill/>
        </p:spPr>
        <p:txBody>
          <a:bodyPr wrap="none" rtlCol="0">
            <a:spAutoFit/>
          </a:bodyPr>
          <a:lstStyle/>
          <a:p>
            <a:r>
              <a:rPr lang="en-US" dirty="0" smtClean="0"/>
              <a:t>Q is known throughout reach</a:t>
            </a:r>
            <a:endParaRPr lang="en-US" dirty="0"/>
          </a:p>
        </p:txBody>
      </p:sp>
      <mc:AlternateContent xmlns:mc="http://schemas.openxmlformats.org/markup-compatibility/2006" xmlns:a14="http://schemas.microsoft.com/office/drawing/2010/main">
        <mc:Choice Requires="a14">
          <p:sp>
            <p:nvSpPr>
              <p:cNvPr id="17" name="Rectangle 16"/>
              <p:cNvSpPr/>
              <p:nvPr/>
            </p:nvSpPr>
            <p:spPr>
              <a:xfrm>
                <a:off x="6027369" y="5555909"/>
                <a:ext cx="1292533" cy="7764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a:rPr>
                            <m:t>𝑆</m:t>
                          </m:r>
                        </m:e>
                        <m:sub>
                          <m:r>
                            <a:rPr lang="en-US" i="1">
                              <a:latin typeface="Cambria Math"/>
                            </a:rPr>
                            <m:t>𝑓</m:t>
                          </m:r>
                        </m:sub>
                      </m:sSub>
                      <m:r>
                        <a:rPr lang="en-US" i="1">
                          <a:latin typeface="Cambria Math"/>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a:rPr>
                                    <m:t>𝑄</m:t>
                                  </m:r>
                                </m:num>
                                <m:den>
                                  <m:r>
                                    <a:rPr lang="en-US" i="1">
                                      <a:latin typeface="Cambria Math"/>
                                    </a:rPr>
                                    <m:t>𝐾</m:t>
                                  </m:r>
                                </m:den>
                              </m:f>
                            </m:e>
                          </m:d>
                        </m:e>
                        <m:sup>
                          <m:r>
                            <a:rPr lang="en-US" i="1">
                              <a:latin typeface="Cambria Math"/>
                            </a:rPr>
                            <m:t>2</m:t>
                          </m:r>
                        </m:sup>
                      </m:sSup>
                    </m:oMath>
                  </m:oMathPara>
                </a14:m>
                <a:endParaRPr lang="en-US" dirty="0"/>
              </a:p>
            </p:txBody>
          </p:sp>
        </mc:Choice>
        <mc:Fallback xmlns="">
          <p:sp>
            <p:nvSpPr>
              <p:cNvPr id="17" name="Rectangle 16"/>
              <p:cNvSpPr>
                <a:spLocks noRot="1" noChangeAspect="1" noMove="1" noResize="1" noEditPoints="1" noAdjustHandles="1" noChangeArrowheads="1" noChangeShapeType="1" noTextEdit="1"/>
              </p:cNvSpPr>
              <p:nvPr/>
            </p:nvSpPr>
            <p:spPr>
              <a:xfrm>
                <a:off x="6027369" y="5555909"/>
                <a:ext cx="1292533" cy="776431"/>
              </a:xfrm>
              <a:prstGeom prst="rect">
                <a:avLst/>
              </a:prstGeom>
              <a:blipFill rotWithShape="1">
                <a:blip r:embed="rId4"/>
                <a:stretch>
                  <a:fillRect/>
                </a:stretch>
              </a:blipFill>
            </p:spPr>
            <p:txBody>
              <a:bodyPr/>
              <a:lstStyle/>
              <a:p>
                <a:r>
                  <a:rPr lang="en-US">
                    <a:noFill/>
                  </a:rPr>
                  <a:t> </a:t>
                </a:r>
              </a:p>
            </p:txBody>
          </p:sp>
        </mc:Fallback>
      </mc:AlternateContent>
      <p:sp>
        <p:nvSpPr>
          <p:cNvPr id="18" name="TextBox 17"/>
          <p:cNvSpPr txBox="1"/>
          <p:nvPr/>
        </p:nvSpPr>
        <p:spPr>
          <a:xfrm>
            <a:off x="8324139" y="2076982"/>
            <a:ext cx="458780" cy="369332"/>
          </a:xfrm>
          <a:prstGeom prst="rect">
            <a:avLst/>
          </a:prstGeom>
          <a:noFill/>
        </p:spPr>
        <p:txBody>
          <a:bodyPr wrap="none" rtlCol="0">
            <a:spAutoFit/>
          </a:bodyPr>
          <a:lstStyle/>
          <a:p>
            <a:r>
              <a:rPr lang="en-US" dirty="0" smtClean="0"/>
              <a:t>(A)</a:t>
            </a:r>
            <a:endParaRPr lang="en-US" dirty="0"/>
          </a:p>
        </p:txBody>
      </p:sp>
    </p:spTree>
    <p:extLst>
      <p:ext uri="{BB962C8B-B14F-4D97-AF65-F5344CB8AC3E}">
        <p14:creationId xmlns:p14="http://schemas.microsoft.com/office/powerpoint/2010/main" val="375523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Computations</a:t>
            </a:r>
            <a:endParaRPr lang="en-US" dirty="0"/>
          </a:p>
        </p:txBody>
      </p:sp>
      <p:graphicFrame>
        <p:nvGraphicFramePr>
          <p:cNvPr id="3" name="Object 2"/>
          <p:cNvGraphicFramePr>
            <a:graphicFrameLocks noChangeAspect="1"/>
          </p:cNvGraphicFramePr>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8211" name="Bitmap Image" r:id="rId3" imgW="4172532" imgH="4439270" progId="PBrush">
                  <p:embed/>
                </p:oleObj>
              </mc:Choice>
              <mc:Fallback>
                <p:oleObj name="Bitmap Image" r:id="rId3" imgW="4172532" imgH="4439270" progId="PBrush">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414375" y="2286000"/>
            <a:ext cx="921214" cy="369332"/>
          </a:xfrm>
          <a:prstGeom prst="rect">
            <a:avLst/>
          </a:prstGeom>
          <a:noFill/>
        </p:spPr>
        <p:txBody>
          <a:bodyPr wrap="none" rtlCol="0">
            <a:spAutoFit/>
          </a:bodyPr>
          <a:lstStyle/>
          <a:p>
            <a:r>
              <a:rPr lang="en-US" dirty="0" smtClean="0"/>
              <a:t>Reach 2</a:t>
            </a:r>
            <a:endParaRPr lang="en-US" dirty="0"/>
          </a:p>
        </p:txBody>
      </p:sp>
      <p:sp>
        <p:nvSpPr>
          <p:cNvPr id="5" name="TextBox 4"/>
          <p:cNvSpPr txBox="1"/>
          <p:nvPr/>
        </p:nvSpPr>
        <p:spPr>
          <a:xfrm>
            <a:off x="6611112" y="2113526"/>
            <a:ext cx="921214" cy="369332"/>
          </a:xfrm>
          <a:prstGeom prst="rect">
            <a:avLst/>
          </a:prstGeom>
          <a:noFill/>
        </p:spPr>
        <p:txBody>
          <a:bodyPr wrap="none" rtlCol="0">
            <a:spAutoFit/>
          </a:bodyPr>
          <a:lstStyle/>
          <a:p>
            <a:r>
              <a:rPr lang="en-US" dirty="0" smtClean="0"/>
              <a:t>Reach 3</a:t>
            </a:r>
            <a:endParaRPr lang="en-US" dirty="0"/>
          </a:p>
        </p:txBody>
      </p:sp>
      <p:sp>
        <p:nvSpPr>
          <p:cNvPr id="6" name="TextBox 5"/>
          <p:cNvSpPr txBox="1"/>
          <p:nvPr/>
        </p:nvSpPr>
        <p:spPr>
          <a:xfrm>
            <a:off x="4876800" y="5791200"/>
            <a:ext cx="921214" cy="369332"/>
          </a:xfrm>
          <a:prstGeom prst="rect">
            <a:avLst/>
          </a:prstGeom>
          <a:noFill/>
        </p:spPr>
        <p:txBody>
          <a:bodyPr wrap="none" rtlCol="0">
            <a:spAutoFit/>
          </a:bodyPr>
          <a:lstStyle/>
          <a:p>
            <a:r>
              <a:rPr lang="en-US" dirty="0" smtClean="0"/>
              <a:t>Reach 1</a:t>
            </a:r>
            <a:endParaRPr lang="en-US" dirty="0"/>
          </a:p>
        </p:txBody>
      </p:sp>
      <p:sp>
        <p:nvSpPr>
          <p:cNvPr id="7" name="TextBox 6"/>
          <p:cNvSpPr txBox="1"/>
          <p:nvPr/>
        </p:nvSpPr>
        <p:spPr>
          <a:xfrm>
            <a:off x="309977" y="4114800"/>
            <a:ext cx="3728623" cy="2031325"/>
          </a:xfrm>
          <a:prstGeom prst="rect">
            <a:avLst/>
          </a:prstGeom>
          <a:noFill/>
        </p:spPr>
        <p:txBody>
          <a:bodyPr wrap="square" rtlCol="0">
            <a:spAutoFit/>
          </a:bodyPr>
          <a:lstStyle/>
          <a:p>
            <a:pPr marL="285750" indent="-285750">
              <a:buFont typeface="Arial" pitchFamily="34" charset="0"/>
              <a:buChar char="•"/>
            </a:pPr>
            <a:r>
              <a:rPr lang="en-US" dirty="0" smtClean="0"/>
              <a:t>Start at the downstream end (for subcritical flow)</a:t>
            </a:r>
          </a:p>
          <a:p>
            <a:pPr marL="285750" indent="-285750">
              <a:buFont typeface="Arial" pitchFamily="34" charset="0"/>
              <a:buChar char="•"/>
            </a:pPr>
            <a:r>
              <a:rPr lang="en-US" dirty="0" smtClean="0"/>
              <a:t>Treat each reach separately</a:t>
            </a:r>
          </a:p>
          <a:p>
            <a:pPr marL="285750" indent="-285750">
              <a:buFont typeface="Arial" pitchFamily="34" charset="0"/>
              <a:buChar char="•"/>
            </a:pPr>
            <a:r>
              <a:rPr lang="en-US" dirty="0" smtClean="0"/>
              <a:t>Compute h upstream, one cross-section at a time</a:t>
            </a:r>
          </a:p>
          <a:p>
            <a:pPr marL="285750" indent="-285750">
              <a:buFont typeface="Arial" pitchFamily="34" charset="0"/>
              <a:buChar char="•"/>
            </a:pPr>
            <a:r>
              <a:rPr lang="en-US" dirty="0" smtClean="0"/>
              <a:t>Use computed h values to delineate the floodplain</a:t>
            </a:r>
            <a:endParaRPr lang="en-US" dirty="0"/>
          </a:p>
        </p:txBody>
      </p:sp>
    </p:spTree>
    <p:extLst>
      <p:ext uri="{BB962C8B-B14F-4D97-AF65-F5344CB8AC3E}">
        <p14:creationId xmlns:p14="http://schemas.microsoft.com/office/powerpoint/2010/main" val="1866739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6628" name="Picture 4" descr="C:\geosnsn\NSNWRCons\BYUPresent\RiverChannelPics\floodA.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29" name="Picture 5" descr="C:\geosnsn\NSNWRCons\BYUPresent\RiverChannelPics\floodB.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C:\geosnsn\NSNWRCons\BYUPresent\RiverChannelPics\floodC.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C:\geosnsn\NSNWRCons\BYUPresent\RiverChannelPics\floodD.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784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subTnLst>
                                    <p:set>
                                      <p:cBhvr override="childStyle">
                                        <p:cTn dur="1" fill="hold" display="0" masterRel="nextClick" afterEffect="1"/>
                                        <p:tgtEl>
                                          <p:spTgt spid="26628"/>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checkerboard(across)">
                                      <p:cBhvr>
                                        <p:cTn id="12" dur="500"/>
                                        <p:tgtEl>
                                          <p:spTgt spid="26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box(out)">
                                      <p:cBhvr>
                                        <p:cTn id="17" dur="500"/>
                                        <p:tgtEl>
                                          <p:spTgt spid="266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6631"/>
                                        </p:tgtEl>
                                        <p:attrNameLst>
                                          <p:attrName>style.visibility</p:attrName>
                                        </p:attrNameLst>
                                      </p:cBhvr>
                                      <p:to>
                                        <p:strVal val="visible"/>
                                      </p:to>
                                    </p:set>
                                    <p:animEffect transition="in" filter="wipe(down)">
                                      <p:cBhvr>
                                        <p:cTn id="22"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Flood Inundation</a:t>
            </a:r>
          </a:p>
        </p:txBody>
      </p:sp>
      <p:pic>
        <p:nvPicPr>
          <p:cNvPr id="107523" name="Picture 3" descr="C:\geosnsn\NSNWRCons\Ch05\Images\fpCS0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7767638" cy="3667125"/>
          </a:xfrm>
          <a:prstGeom prst="rect">
            <a:avLst/>
          </a:prstGeom>
          <a:noFill/>
          <a:extLst>
            <a:ext uri="{909E8E84-426E-40DD-AFC4-6F175D3DCCD1}">
              <a14:hiddenFill xmlns:a14="http://schemas.microsoft.com/office/drawing/2010/main">
                <a:solidFill>
                  <a:srgbClr val="FFFFFF"/>
                </a:solidFill>
              </a14:hiddenFill>
            </a:ext>
          </a:extLst>
        </p:spPr>
      </p:pic>
      <p:pic>
        <p:nvPicPr>
          <p:cNvPr id="107524" name="Picture 4" descr="C:\geosnsn\NSNWRCons\Ch05\Images\fpCS0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893888"/>
            <a:ext cx="7767638" cy="3697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393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wipe(left)">
                                      <p:cBhvr>
                                        <p:cTn id="7" dur="500"/>
                                        <p:tgtEl>
                                          <p:spTgt spid="107524"/>
                                        </p:tgtEl>
                                      </p:cBhvr>
                                    </p:animEffect>
                                  </p:childTnLst>
                                  <p:subTnLst>
                                    <p:set>
                                      <p:cBhvr override="childStyle">
                                        <p:cTn dur="1" fill="hold" display="0" masterRel="nextClick" afterEffect="1"/>
                                        <p:tgtEl>
                                          <p:spTgt spid="10752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7523"/>
                                        </p:tgtEl>
                                        <p:attrNameLst>
                                          <p:attrName>style.visibility</p:attrName>
                                        </p:attrNameLst>
                                      </p:cBhvr>
                                      <p:to>
                                        <p:strVal val="visible"/>
                                      </p:to>
                                    </p:set>
                                    <p:animEffect transition="in" filter="wipe(down)">
                                      <p:cBhvr>
                                        <p:cTn id="12" dur="500"/>
                                        <p:tgtEl>
                                          <p:spTgt spid="107523"/>
                                        </p:tgtEl>
                                      </p:cBhvr>
                                    </p:animEffect>
                                  </p:childTnLst>
                                  <p:subTnLst>
                                    <p:set>
                                      <p:cBhvr override="childStyle">
                                        <p:cTn dur="1" fill="hold" display="0" masterRel="nextClick" afterEffect="1"/>
                                        <p:tgtEl>
                                          <p:spTgt spid="10752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4580" name="Picture 4" descr="C:\geosnsn\NSNWRCons\Ch05\Images\fpdel.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066800"/>
            <a:ext cx="4632325"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781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vertical)">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 Flow Solution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14575"/>
            <a:ext cx="722047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178342"/>
            <a:ext cx="5534025" cy="11362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473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3" name="Object 5"/>
          <p:cNvGraphicFramePr>
            <a:graphicFrameLocks noGrp="1" noChangeAspect="1"/>
          </p:cNvGraphicFramePr>
          <p:nvPr>
            <p:ph idx="4294967295"/>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6164" name="Bitmap Image" r:id="rId3" imgW="4172532" imgH="4439270" progId="PBrush">
                  <p:embed/>
                </p:oleObj>
              </mc:Choice>
              <mc:Fallback>
                <p:oleObj name="Bitmap Image" r:id="rId3" imgW="4172532" imgH="443927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6" name="Text Box 8"/>
          <p:cNvSpPr txBox="1">
            <a:spLocks noChangeArrowheads="1"/>
          </p:cNvSpPr>
          <p:nvPr/>
        </p:nvSpPr>
        <p:spPr bwMode="auto">
          <a:xfrm>
            <a:off x="2041525" y="4684713"/>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Right Overbank</a:t>
            </a:r>
          </a:p>
        </p:txBody>
      </p:sp>
      <p:sp>
        <p:nvSpPr>
          <p:cNvPr id="2057" name="Line 9"/>
          <p:cNvSpPr>
            <a:spLocks noChangeShapeType="1"/>
          </p:cNvSpPr>
          <p:nvPr/>
        </p:nvSpPr>
        <p:spPr bwMode="auto">
          <a:xfrm>
            <a:off x="3581400" y="5029200"/>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Text Box 10"/>
          <p:cNvSpPr txBox="1">
            <a:spLocks noChangeArrowheads="1"/>
          </p:cNvSpPr>
          <p:nvPr/>
        </p:nvSpPr>
        <p:spPr bwMode="auto">
          <a:xfrm>
            <a:off x="5165725" y="468471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Left Overbank</a:t>
            </a:r>
          </a:p>
        </p:txBody>
      </p:sp>
      <p:sp>
        <p:nvSpPr>
          <p:cNvPr id="2059" name="Line 11"/>
          <p:cNvSpPr>
            <a:spLocks noChangeShapeType="1"/>
          </p:cNvSpPr>
          <p:nvPr/>
        </p:nvSpPr>
        <p:spPr bwMode="auto">
          <a:xfrm flipH="1">
            <a:off x="4724400" y="4876800"/>
            <a:ext cx="3810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0" name="Text Box 12"/>
          <p:cNvSpPr txBox="1">
            <a:spLocks noChangeArrowheads="1"/>
          </p:cNvSpPr>
          <p:nvPr/>
        </p:nvSpPr>
        <p:spPr bwMode="auto">
          <a:xfrm>
            <a:off x="5089525" y="3389313"/>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Channel </a:t>
            </a:r>
            <a:r>
              <a:rPr lang="en-US">
                <a:solidFill>
                  <a:srgbClr val="66CCFF"/>
                </a:solidFill>
              </a:rPr>
              <a:t>centerline</a:t>
            </a:r>
          </a:p>
          <a:p>
            <a:r>
              <a:rPr lang="en-US"/>
              <a:t>and </a:t>
            </a:r>
            <a:r>
              <a:rPr lang="en-US">
                <a:solidFill>
                  <a:srgbClr val="FF3300"/>
                </a:solidFill>
              </a:rPr>
              <a:t>banklines</a:t>
            </a:r>
          </a:p>
        </p:txBody>
      </p:sp>
      <p:sp>
        <p:nvSpPr>
          <p:cNvPr id="2061" name="Line 13"/>
          <p:cNvSpPr>
            <a:spLocks noChangeShapeType="1"/>
          </p:cNvSpPr>
          <p:nvPr/>
        </p:nvSpPr>
        <p:spPr bwMode="auto">
          <a:xfrm flipH="1">
            <a:off x="4419600" y="3581400"/>
            <a:ext cx="685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Text Box 14"/>
          <p:cNvSpPr txBox="1">
            <a:spLocks noChangeArrowheads="1"/>
          </p:cNvSpPr>
          <p:nvPr/>
        </p:nvSpPr>
        <p:spPr bwMode="auto">
          <a:xfrm>
            <a:off x="1905000" y="2895600"/>
            <a:ext cx="158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Cross-section</a:t>
            </a:r>
          </a:p>
        </p:txBody>
      </p:sp>
      <p:sp>
        <p:nvSpPr>
          <p:cNvPr id="2063" name="Line 15"/>
          <p:cNvSpPr>
            <a:spLocks noChangeShapeType="1"/>
          </p:cNvSpPr>
          <p:nvPr/>
        </p:nvSpPr>
        <p:spPr bwMode="auto">
          <a:xfrm>
            <a:off x="3429000" y="3276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p:cNvSpPr txBox="1"/>
          <p:nvPr/>
        </p:nvSpPr>
        <p:spPr>
          <a:xfrm>
            <a:off x="2041525" y="304800"/>
            <a:ext cx="5616153" cy="523220"/>
          </a:xfrm>
          <a:prstGeom prst="rect">
            <a:avLst/>
          </a:prstGeom>
          <a:noFill/>
        </p:spPr>
        <p:txBody>
          <a:bodyPr wrap="none" rtlCol="0">
            <a:spAutoFit/>
          </a:bodyPr>
          <a:lstStyle/>
          <a:p>
            <a:r>
              <a:rPr lang="en-US" sz="2800" dirty="0" smtClean="0">
                <a:solidFill>
                  <a:srgbClr val="FF0000"/>
                </a:solidFill>
              </a:rPr>
              <a:t>One-Dimensional Flow </a:t>
            </a:r>
            <a:r>
              <a:rPr lang="en-US" sz="2800" dirty="0" smtClean="0"/>
              <a:t>Computations</a:t>
            </a:r>
            <a:endParaRPr lang="en-US" sz="2800" dirty="0"/>
          </a:p>
        </p:txBody>
      </p:sp>
    </p:spTree>
    <p:extLst>
      <p:ext uri="{BB962C8B-B14F-4D97-AF65-F5344CB8AC3E}">
        <p14:creationId xmlns:p14="http://schemas.microsoft.com/office/powerpoint/2010/main" val="354906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Conveyance, K</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64" y="1714500"/>
            <a:ext cx="7091506"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a:off x="1524000" y="2095500"/>
            <a:ext cx="22098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181600" y="2095500"/>
            <a:ext cx="25146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33800" y="2095500"/>
            <a:ext cx="15240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76674" y="1638300"/>
            <a:ext cx="1504451" cy="369332"/>
          </a:xfrm>
          <a:prstGeom prst="rect">
            <a:avLst/>
          </a:prstGeom>
          <a:noFill/>
        </p:spPr>
        <p:txBody>
          <a:bodyPr wrap="none" rtlCol="0">
            <a:spAutoFit/>
          </a:bodyPr>
          <a:lstStyle/>
          <a:p>
            <a:r>
              <a:rPr lang="en-US" dirty="0" smtClean="0"/>
              <a:t>Left Overbank</a:t>
            </a:r>
            <a:endParaRPr lang="en-US" dirty="0"/>
          </a:p>
        </p:txBody>
      </p:sp>
      <p:sp>
        <p:nvSpPr>
          <p:cNvPr id="15" name="TextBox 14"/>
          <p:cNvSpPr txBox="1"/>
          <p:nvPr/>
        </p:nvSpPr>
        <p:spPr>
          <a:xfrm>
            <a:off x="5686674" y="1638300"/>
            <a:ext cx="1629420" cy="369332"/>
          </a:xfrm>
          <a:prstGeom prst="rect">
            <a:avLst/>
          </a:prstGeom>
          <a:noFill/>
        </p:spPr>
        <p:txBody>
          <a:bodyPr wrap="none" rtlCol="0">
            <a:spAutoFit/>
          </a:bodyPr>
          <a:lstStyle/>
          <a:p>
            <a:r>
              <a:rPr lang="en-US" dirty="0" smtClean="0"/>
              <a:t>Right Overbank</a:t>
            </a:r>
            <a:endParaRPr lang="en-US" dirty="0"/>
          </a:p>
        </p:txBody>
      </p:sp>
      <p:sp>
        <p:nvSpPr>
          <p:cNvPr id="16" name="TextBox 15"/>
          <p:cNvSpPr txBox="1"/>
          <p:nvPr/>
        </p:nvSpPr>
        <p:spPr>
          <a:xfrm>
            <a:off x="4019547" y="1638300"/>
            <a:ext cx="952505" cy="369332"/>
          </a:xfrm>
          <a:prstGeom prst="rect">
            <a:avLst/>
          </a:prstGeom>
          <a:noFill/>
        </p:spPr>
        <p:txBody>
          <a:bodyPr wrap="none" rtlCol="0">
            <a:spAutoFit/>
          </a:bodyPr>
          <a:lstStyle/>
          <a:p>
            <a:r>
              <a:rPr lang="en-US" dirty="0" smtClean="0"/>
              <a:t>Channel</a:t>
            </a:r>
            <a:endParaRPr lang="en-US" dirty="0"/>
          </a:p>
        </p:txBody>
      </p:sp>
      <mc:AlternateContent xmlns:mc="http://schemas.openxmlformats.org/markup-compatibility/2006" xmlns:a14="http://schemas.microsoft.com/office/drawing/2010/main">
        <mc:Choice Requires="a14">
          <p:sp>
            <p:nvSpPr>
              <p:cNvPr id="17" name="Rectangle 16"/>
              <p:cNvSpPr/>
              <p:nvPr/>
            </p:nvSpPr>
            <p:spPr>
              <a:xfrm>
                <a:off x="409196" y="4895116"/>
                <a:ext cx="4572000" cy="1542345"/>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n-US" i="1">
                          <a:latin typeface="Cambria Math"/>
                        </a:rPr>
                        <m:t>𝑄</m:t>
                      </m:r>
                      <m:r>
                        <a:rPr lang="en-US" i="1">
                          <a:latin typeface="Cambria Math"/>
                        </a:rPr>
                        <m:t>=</m:t>
                      </m:r>
                      <m:f>
                        <m:fPr>
                          <m:ctrlPr>
                            <a:rPr lang="en-US" i="1">
                              <a:latin typeface="Cambria Math" panose="02040503050406030204" pitchFamily="18" charset="0"/>
                            </a:rPr>
                          </m:ctrlPr>
                        </m:fPr>
                        <m:num>
                          <m:r>
                            <a:rPr lang="en-US" i="1">
                              <a:latin typeface="Cambria Math"/>
                            </a:rPr>
                            <m:t>1.49</m:t>
                          </m:r>
                        </m:num>
                        <m:den>
                          <m:r>
                            <a:rPr lang="en-US" i="1">
                              <a:latin typeface="Cambria Math"/>
                            </a:rPr>
                            <m:t>𝑛</m:t>
                          </m:r>
                        </m:den>
                      </m:f>
                      <m:r>
                        <a:rPr lang="en-US" i="1">
                          <a:latin typeface="Cambria Math"/>
                        </a:rPr>
                        <m:t>𝐴</m:t>
                      </m:r>
                      <m:sSup>
                        <m:sSupPr>
                          <m:ctrlPr>
                            <a:rPr lang="en-US" i="1">
                              <a:latin typeface="Cambria Math" panose="02040503050406030204" pitchFamily="18" charset="0"/>
                            </a:rPr>
                          </m:ctrlPr>
                        </m:sSupPr>
                        <m:e>
                          <m:r>
                            <a:rPr lang="en-US" i="1">
                              <a:latin typeface="Cambria Math"/>
                            </a:rPr>
                            <m:t>𝑅</m:t>
                          </m:r>
                        </m:e>
                        <m:sup>
                          <m:r>
                            <a:rPr lang="en-US" i="1">
                              <a:latin typeface="Cambria Math"/>
                            </a:rPr>
                            <m:t>2/3</m:t>
                          </m:r>
                        </m:sup>
                      </m:sSup>
                      <m:sSubSup>
                        <m:sSubSupPr>
                          <m:ctrlPr>
                            <a:rPr lang="en-US" i="1">
                              <a:latin typeface="Cambria Math" panose="02040503050406030204" pitchFamily="18" charset="0"/>
                            </a:rPr>
                          </m:ctrlPr>
                        </m:sSubSupPr>
                        <m:e>
                          <m:r>
                            <a:rPr lang="en-US" i="1">
                              <a:latin typeface="Cambria Math"/>
                            </a:rPr>
                            <m:t>𝑆</m:t>
                          </m:r>
                        </m:e>
                        <m:sub>
                          <m:r>
                            <a:rPr lang="en-US" i="1">
                              <a:latin typeface="Cambria Math"/>
                            </a:rPr>
                            <m:t>𝑓</m:t>
                          </m:r>
                        </m:sub>
                        <m:sup>
                          <m:r>
                            <a:rPr lang="en-US" i="1">
                              <a:latin typeface="Cambria Math"/>
                            </a:rPr>
                            <m:t>1/2</m:t>
                          </m:r>
                        </m:sup>
                      </m:sSubSup>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a:rPr>
                        <m:t>𝑜𝑟</m:t>
                      </m:r>
                      <m:r>
                        <a:rPr lang="en-US" i="1">
                          <a:latin typeface="Cambria Math"/>
                        </a:rPr>
                        <m:t> </m:t>
                      </m:r>
                      <m:r>
                        <a:rPr lang="en-US" i="1">
                          <a:latin typeface="Cambria Math"/>
                        </a:rPr>
                        <m:t>𝑄</m:t>
                      </m:r>
                      <m:r>
                        <a:rPr lang="en-US" i="1">
                          <a:latin typeface="Cambria Math"/>
                        </a:rPr>
                        <m:t>=</m:t>
                      </m:r>
                      <m:r>
                        <a:rPr lang="en-US" i="1">
                          <a:latin typeface="Cambria Math"/>
                        </a:rPr>
                        <m:t>𝐾</m:t>
                      </m:r>
                      <m:sSubSup>
                        <m:sSubSupPr>
                          <m:ctrlPr>
                            <a:rPr lang="en-US" i="1">
                              <a:latin typeface="Cambria Math" panose="02040503050406030204" pitchFamily="18" charset="0"/>
                            </a:rPr>
                          </m:ctrlPr>
                        </m:sSubSupPr>
                        <m:e>
                          <m:r>
                            <a:rPr lang="en-US" i="1">
                              <a:latin typeface="Cambria Math"/>
                            </a:rPr>
                            <m:t>𝑆</m:t>
                          </m:r>
                        </m:e>
                        <m:sub>
                          <m:r>
                            <a:rPr lang="en-US" i="1">
                              <a:latin typeface="Cambria Math"/>
                            </a:rPr>
                            <m:t>𝑓</m:t>
                          </m:r>
                        </m:sub>
                        <m:sup>
                          <m:r>
                            <a:rPr lang="en-US" i="1">
                              <a:latin typeface="Cambria Math"/>
                            </a:rPr>
                            <m:t>1/2</m:t>
                          </m:r>
                        </m:sup>
                      </m:sSubSup>
                    </m:oMath>
                  </m:oMathPara>
                </a14:m>
                <a:endParaRPr lang="en-US" dirty="0" smtClean="0"/>
              </a:p>
              <a:p>
                <a:endParaRPr lang="en-US" dirty="0"/>
              </a:p>
              <a:p>
                <a:endParaRPr lang="en-US" dirty="0"/>
              </a:p>
            </p:txBody>
          </p:sp>
        </mc:Choice>
        <mc:Fallback xmlns="">
          <p:sp>
            <p:nvSpPr>
              <p:cNvPr id="17" name="Rectangle 16"/>
              <p:cNvSpPr>
                <a:spLocks noRot="1" noChangeAspect="1" noMove="1" noResize="1" noEditPoints="1" noAdjustHandles="1" noChangeArrowheads="1" noChangeShapeType="1" noTextEdit="1"/>
              </p:cNvSpPr>
              <p:nvPr/>
            </p:nvSpPr>
            <p:spPr>
              <a:xfrm>
                <a:off x="409196" y="4895116"/>
                <a:ext cx="4572000" cy="154234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4056123" y="4800600"/>
                <a:ext cx="4572000" cy="1181414"/>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𝐾</m:t>
                      </m:r>
                      <m:r>
                        <a:rPr lang="en-US" i="1" smtClean="0">
                          <a:latin typeface="Cambria Math"/>
                        </a:rPr>
                        <m:t>=</m:t>
                      </m:r>
                      <m:f>
                        <m:fPr>
                          <m:ctrlPr>
                            <a:rPr lang="en-US" i="1">
                              <a:latin typeface="Cambria Math" panose="02040503050406030204" pitchFamily="18" charset="0"/>
                            </a:rPr>
                          </m:ctrlPr>
                        </m:fPr>
                        <m:num>
                          <m:r>
                            <a:rPr lang="en-US" i="1">
                              <a:latin typeface="Cambria Math"/>
                            </a:rPr>
                            <m:t>1.49</m:t>
                          </m:r>
                        </m:num>
                        <m:den>
                          <m:r>
                            <a:rPr lang="en-US" i="1">
                              <a:latin typeface="Cambria Math"/>
                            </a:rPr>
                            <m:t>𝑛</m:t>
                          </m:r>
                        </m:den>
                      </m:f>
                      <m:r>
                        <a:rPr lang="en-US" i="1">
                          <a:latin typeface="Cambria Math"/>
                        </a:rPr>
                        <m:t>𝐴</m:t>
                      </m:r>
                      <m:sSup>
                        <m:sSupPr>
                          <m:ctrlPr>
                            <a:rPr lang="en-US" i="1">
                              <a:latin typeface="Cambria Math" panose="02040503050406030204" pitchFamily="18" charset="0"/>
                            </a:rPr>
                          </m:ctrlPr>
                        </m:sSupPr>
                        <m:e>
                          <m:r>
                            <a:rPr lang="en-US" i="1">
                              <a:latin typeface="Cambria Math"/>
                            </a:rPr>
                            <m:t>𝑅</m:t>
                          </m:r>
                        </m:e>
                        <m:sup>
                          <m:r>
                            <a:rPr lang="en-US" i="1">
                              <a:latin typeface="Cambria Math"/>
                            </a:rPr>
                            <m:t>2/3</m:t>
                          </m:r>
                        </m:sup>
                      </m:sSup>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a:rPr>
                        <m:t> </m:t>
                      </m:r>
                      <m:r>
                        <a:rPr lang="en-US" i="1">
                          <a:latin typeface="Cambria Math"/>
                        </a:rPr>
                        <m:t>𝑜𝑟</m:t>
                      </m:r>
                      <m:r>
                        <a:rPr lang="en-US" i="1">
                          <a:latin typeface="Cambria Math"/>
                        </a:rPr>
                        <m:t> </m:t>
                      </m:r>
                      <m:r>
                        <a:rPr lang="en-US" i="1">
                          <a:latin typeface="Cambria Math"/>
                        </a:rPr>
                        <m:t>𝐾</m:t>
                      </m:r>
                      <m:r>
                        <a:rPr lang="en-US" i="1">
                          <a:latin typeface="Cambria Math"/>
                        </a:rPr>
                        <m:t>=</m:t>
                      </m:r>
                      <m:f>
                        <m:fPr>
                          <m:ctrlPr>
                            <a:rPr lang="en-US" i="1">
                              <a:latin typeface="Cambria Math" panose="02040503050406030204" pitchFamily="18" charset="0"/>
                            </a:rPr>
                          </m:ctrlPr>
                        </m:fPr>
                        <m:num>
                          <m:r>
                            <a:rPr lang="en-US" i="1">
                              <a:latin typeface="Cambria Math"/>
                            </a:rPr>
                            <m:t>1.49</m:t>
                          </m:r>
                        </m:num>
                        <m:den>
                          <m:r>
                            <a:rPr lang="en-US" i="1">
                              <a:latin typeface="Cambria Math"/>
                            </a:rPr>
                            <m:t>𝑛</m:t>
                          </m:r>
                        </m:den>
                      </m:f>
                      <m:sSup>
                        <m:sSupPr>
                          <m:ctrlPr>
                            <a:rPr lang="en-US" i="1" smtClean="0">
                              <a:latin typeface="Cambria Math" panose="02040503050406030204" pitchFamily="18" charset="0"/>
                            </a:rPr>
                          </m:ctrlPr>
                        </m:sSupPr>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𝐴</m:t>
                                  </m:r>
                                </m:e>
                                <m:sup>
                                  <m:r>
                                    <a:rPr lang="en-US" i="1">
                                      <a:latin typeface="Cambria Math"/>
                                    </a:rPr>
                                    <m:t>5/3</m:t>
                                  </m:r>
                                </m:sup>
                              </m:sSup>
                            </m:num>
                            <m:den>
                              <m:sSup>
                                <m:sSupPr>
                                  <m:ctrlPr>
                                    <a:rPr lang="en-US" i="1">
                                      <a:latin typeface="Cambria Math" panose="02040503050406030204" pitchFamily="18" charset="0"/>
                                    </a:rPr>
                                  </m:ctrlPr>
                                </m:sSupPr>
                                <m:e>
                                  <m:r>
                                    <a:rPr lang="en-US" i="1">
                                      <a:latin typeface="Cambria Math"/>
                                    </a:rPr>
                                    <m:t>𝑃</m:t>
                                  </m:r>
                                </m:e>
                                <m:sup>
                                  <m:r>
                                    <a:rPr lang="en-US" i="1">
                                      <a:latin typeface="Cambria Math"/>
                                    </a:rPr>
                                    <m:t>2/3</m:t>
                                  </m:r>
                                </m:sup>
                              </m:sSup>
                            </m:den>
                          </m:f>
                          <m:r>
                            <a:rPr lang="en-US" i="1">
                              <a:latin typeface="Cambria Math"/>
                            </a:rPr>
                            <m:t> </m:t>
                          </m:r>
                        </m:e>
                        <m:sup/>
                      </m:sSup>
                    </m:oMath>
                  </m:oMathPara>
                </a14:m>
                <a:endParaRPr lang="en-US" dirty="0"/>
              </a:p>
            </p:txBody>
          </p:sp>
        </mc:Choice>
        <mc:Fallback xmlns="">
          <p:sp>
            <p:nvSpPr>
              <p:cNvPr id="18" name="Rectangle 17"/>
              <p:cNvSpPr>
                <a:spLocks noRot="1" noChangeAspect="1" noMove="1" noResize="1" noEditPoints="1" noAdjustHandles="1" noChangeArrowheads="1" noChangeShapeType="1" noTextEdit="1"/>
              </p:cNvSpPr>
              <p:nvPr/>
            </p:nvSpPr>
            <p:spPr>
              <a:xfrm>
                <a:off x="4056123" y="4800600"/>
                <a:ext cx="4572000" cy="1181414"/>
              </a:xfrm>
              <a:prstGeom prst="rect">
                <a:avLst/>
              </a:prstGeom>
              <a:blipFill rotWithShape="1">
                <a:blip r:embed="rId4"/>
                <a:stretch>
                  <a:fillRect/>
                </a:stretch>
              </a:blipFill>
            </p:spPr>
            <p:txBody>
              <a:bodyPr/>
              <a:lstStyle/>
              <a:p>
                <a:r>
                  <a:rPr lang="en-US">
                    <a:noFill/>
                  </a:rPr>
                  <a:t> </a:t>
                </a:r>
              </a:p>
            </p:txBody>
          </p:sp>
        </mc:Fallback>
      </mc:AlternateContent>
      <p:sp>
        <p:nvSpPr>
          <p:cNvPr id="19" name="Rectangle 18"/>
          <p:cNvSpPr/>
          <p:nvPr/>
        </p:nvSpPr>
        <p:spPr>
          <a:xfrm>
            <a:off x="7162800" y="54864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675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 Lengths</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1295400"/>
            <a:ext cx="5534025" cy="2095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V="1">
            <a:off x="2438400" y="3657600"/>
            <a:ext cx="4267200" cy="1524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09811" y="5943600"/>
            <a:ext cx="4267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3895344" y="3785616"/>
            <a:ext cx="1468319" cy="2148840"/>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114800" y="3733800"/>
            <a:ext cx="1468319" cy="2200656"/>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684868" y="3761232"/>
            <a:ext cx="1468319" cy="2182368"/>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2088436" y="3657600"/>
            <a:ext cx="442750" cy="369332"/>
          </a:xfrm>
          <a:prstGeom prst="rect">
            <a:avLst/>
          </a:prstGeom>
          <a:noFill/>
        </p:spPr>
        <p:txBody>
          <a:bodyPr wrap="none" rtlCol="0">
            <a:spAutoFit/>
          </a:bodyPr>
          <a:lstStyle/>
          <a:p>
            <a:r>
              <a:rPr lang="en-US" dirty="0" smtClean="0"/>
              <a:t>(1)</a:t>
            </a:r>
            <a:endParaRPr lang="en-US" dirty="0"/>
          </a:p>
        </p:txBody>
      </p:sp>
      <p:sp>
        <p:nvSpPr>
          <p:cNvPr id="15" name="TextBox 14"/>
          <p:cNvSpPr txBox="1"/>
          <p:nvPr/>
        </p:nvSpPr>
        <p:spPr>
          <a:xfrm>
            <a:off x="1995650" y="5749790"/>
            <a:ext cx="442750" cy="369332"/>
          </a:xfrm>
          <a:prstGeom prst="rect">
            <a:avLst/>
          </a:prstGeom>
          <a:noFill/>
        </p:spPr>
        <p:txBody>
          <a:bodyPr wrap="none" rtlCol="0">
            <a:spAutoFit/>
          </a:bodyPr>
          <a:lstStyle/>
          <a:p>
            <a:r>
              <a:rPr lang="en-US" dirty="0" smtClean="0"/>
              <a:t>(2)</a:t>
            </a:r>
            <a:endParaRPr lang="en-US" dirty="0"/>
          </a:p>
        </p:txBody>
      </p:sp>
      <p:cxnSp>
        <p:nvCxnSpPr>
          <p:cNvPr id="10" name="Straight Arrow Connector 9"/>
          <p:cNvCxnSpPr/>
          <p:nvPr/>
        </p:nvCxnSpPr>
        <p:spPr>
          <a:xfrm>
            <a:off x="3276600" y="3810000"/>
            <a:ext cx="76200" cy="21244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89284" y="4724400"/>
            <a:ext cx="444352" cy="369332"/>
          </a:xfrm>
          <a:prstGeom prst="rect">
            <a:avLst/>
          </a:prstGeom>
          <a:noFill/>
        </p:spPr>
        <p:txBody>
          <a:bodyPr wrap="none" rtlCol="0">
            <a:spAutoFit/>
          </a:bodyPr>
          <a:lstStyle/>
          <a:p>
            <a:r>
              <a:rPr lang="en-US" dirty="0" smtClean="0"/>
              <a:t>L</a:t>
            </a:r>
            <a:r>
              <a:rPr lang="en-US" baseline="-25000" dirty="0" smtClean="0"/>
              <a:t>ob</a:t>
            </a:r>
            <a:endParaRPr lang="en-US" baseline="-25000" dirty="0"/>
          </a:p>
        </p:txBody>
      </p:sp>
      <p:sp>
        <p:nvSpPr>
          <p:cNvPr id="19" name="TextBox 18"/>
          <p:cNvSpPr txBox="1"/>
          <p:nvPr/>
        </p:nvSpPr>
        <p:spPr>
          <a:xfrm>
            <a:off x="5410200" y="4637817"/>
            <a:ext cx="466859" cy="369332"/>
          </a:xfrm>
          <a:prstGeom prst="rect">
            <a:avLst/>
          </a:prstGeom>
          <a:noFill/>
        </p:spPr>
        <p:txBody>
          <a:bodyPr wrap="none" rtlCol="0">
            <a:spAutoFit/>
          </a:bodyPr>
          <a:lstStyle/>
          <a:p>
            <a:r>
              <a:rPr lang="en-US" dirty="0" smtClean="0"/>
              <a:t>R</a:t>
            </a:r>
            <a:r>
              <a:rPr lang="en-US" baseline="-25000" dirty="0" smtClean="0"/>
              <a:t>ob</a:t>
            </a:r>
            <a:endParaRPr lang="en-US" baseline="-25000" dirty="0"/>
          </a:p>
        </p:txBody>
      </p:sp>
      <p:cxnSp>
        <p:nvCxnSpPr>
          <p:cNvPr id="17" name="Straight Arrow Connector 16"/>
          <p:cNvCxnSpPr/>
          <p:nvPr/>
        </p:nvCxnSpPr>
        <p:spPr>
          <a:xfrm flipH="1" flipV="1">
            <a:off x="5153187" y="3842266"/>
            <a:ext cx="146511" cy="622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3505200" y="4026932"/>
            <a:ext cx="69776" cy="545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5363663" y="5562600"/>
            <a:ext cx="46537" cy="371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4038600" y="3842266"/>
            <a:ext cx="76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772653" y="3733800"/>
            <a:ext cx="94747" cy="22006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629503" y="4533114"/>
            <a:ext cx="428322" cy="369332"/>
          </a:xfrm>
          <a:prstGeom prst="rect">
            <a:avLst/>
          </a:prstGeom>
          <a:noFill/>
        </p:spPr>
        <p:txBody>
          <a:bodyPr wrap="none" rtlCol="0">
            <a:spAutoFit/>
          </a:bodyPr>
          <a:lstStyle/>
          <a:p>
            <a:r>
              <a:rPr lang="en-US" dirty="0" err="1" smtClean="0">
                <a:solidFill>
                  <a:schemeClr val="tx2"/>
                </a:solidFill>
              </a:rPr>
              <a:t>L</a:t>
            </a:r>
            <a:r>
              <a:rPr lang="en-US" baseline="-25000" dirty="0" err="1" smtClean="0">
                <a:solidFill>
                  <a:schemeClr val="tx2"/>
                </a:solidFill>
              </a:rPr>
              <a:t>ch</a:t>
            </a:r>
            <a:endParaRPr lang="en-US" baseline="-25000" dirty="0">
              <a:solidFill>
                <a:schemeClr val="tx2"/>
              </a:solidFill>
            </a:endParaRPr>
          </a:p>
        </p:txBody>
      </p:sp>
      <p:sp>
        <p:nvSpPr>
          <p:cNvPr id="27" name="TextBox 26"/>
          <p:cNvSpPr txBox="1"/>
          <p:nvPr/>
        </p:nvSpPr>
        <p:spPr>
          <a:xfrm>
            <a:off x="5820026" y="4202668"/>
            <a:ext cx="1168910" cy="369332"/>
          </a:xfrm>
          <a:prstGeom prst="rect">
            <a:avLst/>
          </a:prstGeom>
          <a:noFill/>
        </p:spPr>
        <p:txBody>
          <a:bodyPr wrap="none" rtlCol="0">
            <a:spAutoFit/>
          </a:bodyPr>
          <a:lstStyle/>
          <a:p>
            <a:r>
              <a:rPr lang="en-US" dirty="0" smtClean="0"/>
              <a:t>Floodplain</a:t>
            </a:r>
            <a:endParaRPr lang="en-US" dirty="0"/>
          </a:p>
        </p:txBody>
      </p:sp>
      <p:sp>
        <p:nvSpPr>
          <p:cNvPr id="32" name="TextBox 31"/>
          <p:cNvSpPr txBox="1"/>
          <p:nvPr/>
        </p:nvSpPr>
        <p:spPr>
          <a:xfrm>
            <a:off x="3679405" y="5257800"/>
            <a:ext cx="1168910" cy="369332"/>
          </a:xfrm>
          <a:prstGeom prst="rect">
            <a:avLst/>
          </a:prstGeom>
          <a:noFill/>
        </p:spPr>
        <p:txBody>
          <a:bodyPr wrap="none" rtlCol="0">
            <a:spAutoFit/>
          </a:bodyPr>
          <a:lstStyle/>
          <a:p>
            <a:r>
              <a:rPr lang="en-US" dirty="0" smtClean="0"/>
              <a:t>Floodplain</a:t>
            </a:r>
            <a:endParaRPr lang="en-US" dirty="0"/>
          </a:p>
        </p:txBody>
      </p:sp>
      <p:sp>
        <p:nvSpPr>
          <p:cNvPr id="28" name="TextBox 27"/>
          <p:cNvSpPr txBox="1"/>
          <p:nvPr/>
        </p:nvSpPr>
        <p:spPr>
          <a:xfrm>
            <a:off x="3333939" y="6116074"/>
            <a:ext cx="3300840" cy="369332"/>
          </a:xfrm>
          <a:prstGeom prst="rect">
            <a:avLst/>
          </a:prstGeom>
          <a:noFill/>
        </p:spPr>
        <p:txBody>
          <a:bodyPr wrap="none" rtlCol="0">
            <a:spAutoFit/>
          </a:bodyPr>
          <a:lstStyle/>
          <a:p>
            <a:r>
              <a:rPr lang="en-US" dirty="0" smtClean="0"/>
              <a:t>Left to Right looking downstream</a:t>
            </a:r>
            <a:endParaRPr lang="en-US" dirty="0"/>
          </a:p>
        </p:txBody>
      </p:sp>
    </p:spTree>
    <p:extLst>
      <p:ext uri="{BB962C8B-B14F-4D97-AF65-F5344CB8AC3E}">
        <p14:creationId xmlns:p14="http://schemas.microsoft.com/office/powerpoint/2010/main" val="141874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Head Loss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981200"/>
            <a:ext cx="7022123" cy="3200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35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Coefficient, </a:t>
            </a:r>
            <a:r>
              <a:rPr lang="en-US" dirty="0" smtClean="0">
                <a:sym typeface="Symbol"/>
              </a:rPr>
              <a: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1666875"/>
            <a:ext cx="659130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238625"/>
            <a:ext cx="330653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725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414</Words>
  <Application>Microsoft Office PowerPoint</Application>
  <PresentationFormat>On-screen Show (4:3)</PresentationFormat>
  <Paragraphs>60</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Cambria Math</vt:lpstr>
      <vt:lpstr>Symbol</vt:lpstr>
      <vt:lpstr>Office Theme</vt:lpstr>
      <vt:lpstr>Bitmap Image</vt:lpstr>
      <vt:lpstr>Hydraulic Routing in Rivers</vt:lpstr>
      <vt:lpstr>Flood Inundation</vt:lpstr>
      <vt:lpstr>Floodplain Delineation</vt:lpstr>
      <vt:lpstr>Steady Flow Solution</vt:lpstr>
      <vt:lpstr>PowerPoint Presentation</vt:lpstr>
      <vt:lpstr>Flow Conveyance, K</vt:lpstr>
      <vt:lpstr>Reach Lengths</vt:lpstr>
      <vt:lpstr>Energy Head Loss</vt:lpstr>
      <vt:lpstr>Velocity Coefficient, </vt:lpstr>
      <vt:lpstr>Solving Steady Flow Equations</vt:lpstr>
      <vt:lpstr>Flow Computations</vt:lpstr>
      <vt:lpstr>Floodplain Delineation</vt:lpstr>
    </vt:vector>
  </TitlesOfParts>
  <Company>The University of Texas at Austin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maidment</dc:creator>
  <cp:lastModifiedBy>Maidment, David R</cp:lastModifiedBy>
  <cp:revision>23</cp:revision>
  <cp:lastPrinted>2014-04-03T17:04:50Z</cp:lastPrinted>
  <dcterms:created xsi:type="dcterms:W3CDTF">2011-03-28T21:04:51Z</dcterms:created>
  <dcterms:modified xsi:type="dcterms:W3CDTF">2014-04-03T17:10:16Z</dcterms:modified>
</cp:coreProperties>
</file>