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 varScale="1">
        <p:scale>
          <a:sx n="125" d="100"/>
          <a:sy n="125" d="100"/>
        </p:scale>
        <p:origin x="6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0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2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4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2F49-7E97-40F7-81F8-DD0687519A6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82C8-AD9D-4DF0-A541-EF25C67D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ustintexas.gov/department/technical-criteria-manuals-0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ripress.esri.com/display/index.cfm?fuseaction=display&amp;moduleID=0&amp;websiteID=21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ideo.esri.com/watch/125/jack-dangermond-talks-about-geodesign-at-ted201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Lecture 4: </a:t>
            </a:r>
            <a:r>
              <a:rPr lang="en-US" dirty="0" err="1" smtClean="0"/>
              <a:t>Hydrodesign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David R. Maidment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CE 365K Hydraulic Engineering 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Spring 2014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1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 in Imagery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6400"/>
            <a:ext cx="76962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3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P.11: “The “art” of design involves defining the </a:t>
            </a:r>
            <a:r>
              <a:rPr lang="en-US" dirty="0" smtClean="0">
                <a:solidFill>
                  <a:srgbClr val="FF0000"/>
                </a:solidFill>
              </a:rPr>
              <a:t>objectives</a:t>
            </a:r>
            <a:r>
              <a:rPr lang="en-US" dirty="0" smtClean="0"/>
              <a:t>, and determining from a number of feasible </a:t>
            </a:r>
            <a:r>
              <a:rPr lang="en-US" dirty="0" smtClean="0">
                <a:solidFill>
                  <a:srgbClr val="FF0000"/>
                </a:solidFill>
              </a:rPr>
              <a:t>options</a:t>
            </a:r>
            <a:r>
              <a:rPr lang="en-US" dirty="0" smtClean="0"/>
              <a:t>, the one that best meets those objectives.  The design engineer optimizes the use of </a:t>
            </a:r>
            <a:r>
              <a:rPr lang="en-US" dirty="0" smtClean="0">
                <a:solidFill>
                  <a:srgbClr val="FF0000"/>
                </a:solidFill>
              </a:rPr>
              <a:t>resources</a:t>
            </a:r>
            <a:r>
              <a:rPr lang="en-US" dirty="0" smtClean="0"/>
              <a:t> (materials, construction labor, operation and maintenance costs, and so on) to meet the objectives while satisfying certain </a:t>
            </a:r>
            <a:r>
              <a:rPr lang="en-US" dirty="0" smtClean="0">
                <a:solidFill>
                  <a:srgbClr val="FF0000"/>
                </a:solidFill>
              </a:rPr>
              <a:t>constraints</a:t>
            </a:r>
            <a:r>
              <a:rPr lang="en-US" dirty="0" smtClean="0"/>
              <a:t> (such as project budgets, right-of-wa</a:t>
            </a:r>
            <a:r>
              <a:rPr lang="en-US" dirty="0" smtClean="0"/>
              <a:t>y limitations, and </a:t>
            </a:r>
            <a:r>
              <a:rPr lang="en-US" dirty="0" smtClean="0">
                <a:solidFill>
                  <a:srgbClr val="FF0000"/>
                </a:solidFill>
              </a:rPr>
              <a:t>design storm criteria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990975" cy="51435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1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019300"/>
            <a:ext cx="15953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Owner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981200"/>
            <a:ext cx="20647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Architect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381500"/>
            <a:ext cx="22132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Engineers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695700"/>
            <a:ext cx="254563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City </a:t>
            </a:r>
          </a:p>
          <a:p>
            <a:pPr algn="ctr"/>
            <a:r>
              <a:rPr lang="en-US" sz="4000" dirty="0" smtClean="0"/>
              <a:t>Regulatory </a:t>
            </a:r>
          </a:p>
          <a:p>
            <a:pPr algn="ctr"/>
            <a:r>
              <a:rPr lang="en-US" sz="4000" dirty="0" smtClean="0"/>
              <a:t>Process</a:t>
            </a:r>
            <a:endParaRPr lang="en-US" sz="4000" dirty="0"/>
          </a:p>
        </p:txBody>
      </p:sp>
      <p:sp>
        <p:nvSpPr>
          <p:cNvPr id="9" name="Left-Right Arrow 8"/>
          <p:cNvSpPr/>
          <p:nvPr/>
        </p:nvSpPr>
        <p:spPr>
          <a:xfrm>
            <a:off x="4343400" y="4495800"/>
            <a:ext cx="914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114800" y="2248059"/>
            <a:ext cx="914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5400000">
            <a:off x="6059649" y="3341529"/>
            <a:ext cx="914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667000" y="2895600"/>
            <a:ext cx="282216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3976" y="3105309"/>
            <a:ext cx="89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32528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www.austintexas.gov/department/technical-criteria-manuals-0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381000"/>
            <a:ext cx="6153150" cy="581799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982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Hydraulic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Stormwater</a:t>
            </a:r>
            <a:r>
              <a:rPr lang="en-US" dirty="0" smtClean="0">
                <a:solidFill>
                  <a:srgbClr val="FF0000"/>
                </a:solidFill>
              </a:rPr>
              <a:t> runoff disposal</a:t>
            </a:r>
          </a:p>
          <a:p>
            <a:pPr lvl="1"/>
            <a:r>
              <a:rPr lang="en-US" dirty="0"/>
              <a:t>Get the water off the site as quickly and efficiently </a:t>
            </a:r>
            <a:r>
              <a:rPr lang="en-US" dirty="0" smtClean="0"/>
              <a:t>possible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Stormwater</a:t>
            </a:r>
            <a:r>
              <a:rPr lang="en-US" dirty="0" smtClean="0">
                <a:solidFill>
                  <a:srgbClr val="FF0000"/>
                </a:solidFill>
              </a:rPr>
              <a:t> detention</a:t>
            </a:r>
          </a:p>
          <a:p>
            <a:pPr lvl="1"/>
            <a:r>
              <a:rPr lang="en-US" dirty="0"/>
              <a:t>Slow down the </a:t>
            </a:r>
            <a:r>
              <a:rPr lang="en-US" dirty="0" err="1"/>
              <a:t>stormwater</a:t>
            </a:r>
            <a:r>
              <a:rPr lang="en-US" dirty="0"/>
              <a:t> so that peak flow after development is not more than </a:t>
            </a:r>
            <a:r>
              <a:rPr lang="en-US" dirty="0" smtClean="0"/>
              <a:t>before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Quality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Retain and filter water on site so that bacteria are reduced and water quality improves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 Impact Development</a:t>
            </a:r>
          </a:p>
          <a:p>
            <a:pPr lvl="1"/>
            <a:r>
              <a:rPr lang="en-US" dirty="0" smtClean="0"/>
              <a:t>Dispersed onsite infiltration, filtration and retention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Impact Development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" y="1600200"/>
            <a:ext cx="3643397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30768"/>
            <a:ext cx="3977091" cy="387191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1752600"/>
            <a:ext cx="2494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Dr</a:t>
            </a:r>
            <a:r>
              <a:rPr lang="en-US" sz="2400" dirty="0" smtClean="0"/>
              <a:t> Michael Barrett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28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905000"/>
            <a:ext cx="4829175" cy="4505325"/>
          </a:xfrm>
          <a:prstGeom prst="rect">
            <a:avLst/>
          </a:prstGeom>
          <a:ln w="317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2057400"/>
            <a:ext cx="4514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0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3459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Low Impact Development</a:t>
            </a:r>
            <a:br>
              <a:rPr lang="en-US" dirty="0" smtClean="0"/>
            </a:br>
            <a:r>
              <a:rPr lang="en-US" dirty="0" smtClean="0"/>
              <a:t>Strategies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457200"/>
            <a:ext cx="481965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107055"/>
            <a:ext cx="49339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Definitions from Miriam-Webster Dictionary (10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Edition)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 (Verb)</a:t>
            </a:r>
          </a:p>
          <a:p>
            <a:pPr lvl="1"/>
            <a:r>
              <a:rPr lang="en-US" dirty="0" smtClean="0"/>
              <a:t>To mark, to conceive and plan out; to have a purpose; to devise for a function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(Noun)</a:t>
            </a:r>
          </a:p>
          <a:p>
            <a:pPr lvl="1"/>
            <a:r>
              <a:rPr lang="en-US" dirty="0" smtClean="0"/>
              <a:t>A deliberate, purposeful plan; the arrangement of elements that go into human production; the underlying scheme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49530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Design as a verb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design something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Design as a noun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to design</a:t>
            </a:r>
          </a:p>
          <a:p>
            <a:pPr lvl="1"/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is more important than </a:t>
            </a:r>
            <a:r>
              <a:rPr lang="en-US" i="1" dirty="0" smtClean="0">
                <a:solidFill>
                  <a:srgbClr val="FF0000"/>
                </a:solidFill>
              </a:rPr>
              <a:t>what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228600"/>
            <a:ext cx="1182702" cy="14745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0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 – Everyone designs who devises courses of action aimed at changing existing situations into better ones (Herbert Simon)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Geodesign</a:t>
            </a:r>
            <a:r>
              <a:rPr lang="en-US" dirty="0" smtClean="0"/>
              <a:t> – understanding the impact of our decisions on the planet and using this information to make the world a better place (Jack </a:t>
            </a:r>
            <a:r>
              <a:rPr lang="en-US" dirty="0" err="1" smtClean="0"/>
              <a:t>Dangermond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40826"/>
            <a:ext cx="3813204" cy="475420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380946"/>
            <a:ext cx="8525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http://esripress.esri.com/display/index.cfm?fuseaction=display&amp;moduleID=0&amp;websiteID=218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17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</a:t>
            </a:r>
            <a:r>
              <a:rPr lang="en-US" dirty="0" err="1" smtClean="0"/>
              <a:t>Dangermond</a:t>
            </a:r>
            <a:r>
              <a:rPr lang="en-US" dirty="0" smtClean="0"/>
              <a:t> and </a:t>
            </a:r>
            <a:r>
              <a:rPr lang="en-US" dirty="0" err="1" smtClean="0"/>
              <a:t>Geodesign</a:t>
            </a:r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676400"/>
            <a:ext cx="61422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048222"/>
            <a:ext cx="7330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http://video.esri.com/watch/125/jack-dangermond-talks-about-geodesign-at-ted2010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30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7" y="76200"/>
            <a:ext cx="8984027" cy="63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5782" y="1143000"/>
            <a:ext cx="291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Geodesign</a:t>
            </a:r>
            <a:r>
              <a:rPr lang="en-US" sz="2800" i="1" dirty="0" smtClean="0">
                <a:solidFill>
                  <a:srgbClr val="FF0000"/>
                </a:solidFill>
              </a:rPr>
              <a:t> Process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the study area be </a:t>
            </a:r>
            <a:r>
              <a:rPr lang="en-US" dirty="0" smtClean="0">
                <a:solidFill>
                  <a:srgbClr val="FF0000"/>
                </a:solidFill>
              </a:rPr>
              <a:t>described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study area </a:t>
            </a:r>
            <a:r>
              <a:rPr lang="en-US" dirty="0" smtClean="0">
                <a:solidFill>
                  <a:srgbClr val="FF0000"/>
                </a:solidFill>
              </a:rPr>
              <a:t>operate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current study area </a:t>
            </a:r>
            <a:r>
              <a:rPr lang="en-US" dirty="0" smtClean="0">
                <a:solidFill>
                  <a:srgbClr val="FF0000"/>
                </a:solidFill>
              </a:rPr>
              <a:t>working well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might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altered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differences</a:t>
            </a:r>
            <a:r>
              <a:rPr lang="en-US" dirty="0" smtClean="0"/>
              <a:t> would the changes </a:t>
            </a:r>
            <a:r>
              <a:rPr lang="en-US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should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changed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Representation</a:t>
            </a:r>
          </a:p>
          <a:p>
            <a:endParaRPr lang="en-US" dirty="0"/>
          </a:p>
          <a:p>
            <a:r>
              <a:rPr lang="en-US" dirty="0" smtClean="0"/>
              <a:t>Process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 smtClean="0"/>
              <a:t>Change</a:t>
            </a:r>
          </a:p>
          <a:p>
            <a:endParaRPr lang="en-US" dirty="0"/>
          </a:p>
          <a:p>
            <a:r>
              <a:rPr lang="en-US" dirty="0" smtClean="0"/>
              <a:t>Impact</a:t>
            </a:r>
          </a:p>
          <a:p>
            <a:endParaRPr lang="en-US" dirty="0"/>
          </a:p>
          <a:p>
            <a:r>
              <a:rPr lang="en-US" dirty="0" smtClean="0"/>
              <a:t>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745018" y="4191000"/>
            <a:ext cx="2057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Hydrodesign</a:t>
            </a:r>
            <a:r>
              <a:rPr lang="en-US" dirty="0" smtClean="0"/>
              <a:t> is an analogous process to </a:t>
            </a:r>
            <a:r>
              <a:rPr lang="en-US" dirty="0" err="1" smtClean="0"/>
              <a:t>Geodesign</a:t>
            </a:r>
            <a:r>
              <a:rPr lang="en-US" dirty="0" smtClean="0"/>
              <a:t> for design with </a:t>
            </a:r>
            <a:r>
              <a:rPr lang="en-US" dirty="0" smtClean="0">
                <a:solidFill>
                  <a:srgbClr val="FF0000"/>
                </a:solidFill>
              </a:rPr>
              <a:t>water in the constructed and in the natural environment</a:t>
            </a:r>
          </a:p>
          <a:p>
            <a:pPr lvl="1"/>
            <a:r>
              <a:rPr lang="en-US" dirty="0" smtClean="0"/>
              <a:t>Flooding</a:t>
            </a:r>
          </a:p>
          <a:p>
            <a:pPr lvl="1"/>
            <a:r>
              <a:rPr lang="en-US" dirty="0" smtClean="0"/>
              <a:t>Water use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Environmental integrity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53200" y="3059545"/>
            <a:ext cx="2498436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 and Natural Sciences: Geology, Biology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0" y="3059545"/>
            <a:ext cx="2362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Professionals: </a:t>
            </a:r>
            <a:br>
              <a:rPr lang="en-US" dirty="0" smtClean="0"/>
            </a:br>
            <a:r>
              <a:rPr lang="en-US" dirty="0" smtClean="0"/>
              <a:t>Civil Engineers Architects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45018" y="1905000"/>
            <a:ext cx="2057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 of the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Area: Cockrell Hall(ECJ)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115300" cy="47053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3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 for Map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438400" cy="465772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03674"/>
            <a:ext cx="5524500" cy="320317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3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417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Lecture 4: Hydrodesign</vt:lpstr>
      <vt:lpstr>Definitions from Miriam-Webster Dictionary (10th Edition)</vt:lpstr>
      <vt:lpstr>Geodesign</vt:lpstr>
      <vt:lpstr>Jack Dangermond and Geodesign</vt:lpstr>
      <vt:lpstr>PowerPoint Presentation</vt:lpstr>
      <vt:lpstr>Questions</vt:lpstr>
      <vt:lpstr>Hydrodesign</vt:lpstr>
      <vt:lpstr>Study Area: Cockrell Hall(ECJ)</vt:lpstr>
      <vt:lpstr>Legend for Map</vt:lpstr>
      <vt:lpstr>Study Area in Imagery</vt:lpstr>
      <vt:lpstr>Hydraulic Design</vt:lpstr>
      <vt:lpstr>Key Players</vt:lpstr>
      <vt:lpstr>PowerPoint Presentation</vt:lpstr>
      <vt:lpstr>Evolution of Hydraulic Design</vt:lpstr>
      <vt:lpstr>Low Impact Development</vt:lpstr>
      <vt:lpstr>Definitions</vt:lpstr>
      <vt:lpstr>Low Impact Development Strategies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</dc:creator>
  <cp:lastModifiedBy>Maidment, David R</cp:lastModifiedBy>
  <cp:revision>21</cp:revision>
  <dcterms:created xsi:type="dcterms:W3CDTF">2014-01-23T02:00:47Z</dcterms:created>
  <dcterms:modified xsi:type="dcterms:W3CDTF">2014-01-23T18:07:46Z</dcterms:modified>
</cp:coreProperties>
</file>