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7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4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7252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02672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9" name="Shape 18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50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8" name="Shape 20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679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00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http://www.wildflower.org/plants/result.php?id_plant=SAGR4</a:t>
            </a:r>
          </a:p>
        </p:txBody>
      </p:sp>
      <p:sp>
        <p:nvSpPr>
          <p:cNvPr id="220" name="Shape 22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9739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http://www.wildflower.org/plants/result.php?id_plant=CAPE6</a:t>
            </a:r>
          </a:p>
        </p:txBody>
      </p:sp>
      <p:sp>
        <p:nvSpPr>
          <p:cNvPr id="232" name="Shape 23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09252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2" name="Shape 24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1960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9" name="Shape 24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23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03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34405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31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98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66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31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85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0" name="Shape 18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52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48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5511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5940728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04014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992075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2732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51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41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86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71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78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93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02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19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98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46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04"/>
            <a:ext cx="1952272" cy="6853049"/>
            <a:chOff x="6627813" y="195650"/>
            <a:chExt cx="1952625" cy="5678101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65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685800" y="1865325"/>
            <a:ext cx="7772400" cy="1470000"/>
          </a:xfrm>
          <a:prstGeom prst="rect">
            <a:avLst/>
          </a:prstGeom>
          <a:solidFill>
            <a:srgbClr val="F3F3F3">
              <a:alpha val="57309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rPr>
              <a:t>Bob Bullock Museum Parking Lot Rain Gardens</a:t>
            </a:r>
          </a:p>
        </p:txBody>
      </p:sp>
      <p:sp>
        <p:nvSpPr>
          <p:cNvPr id="85" name="Shape 85"/>
          <p:cNvSpPr txBox="1">
            <a:spLocks noGrp="1"/>
          </p:cNvSpPr>
          <p:nvPr>
            <p:ph type="subTitle" idx="1"/>
          </p:nvPr>
        </p:nvSpPr>
        <p:spPr>
          <a:xfrm>
            <a:off x="2924700" y="3886200"/>
            <a:ext cx="3294599" cy="1543799"/>
          </a:xfrm>
          <a:prstGeom prst="rect">
            <a:avLst/>
          </a:prstGeom>
          <a:solidFill>
            <a:srgbClr val="FFFCFE">
              <a:alpha val="64999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r>
              <a:rPr lang="en-US" sz="2400">
                <a:latin typeface="Droid Sans"/>
                <a:ea typeface="Droid Sans"/>
                <a:cs typeface="Droid Sans"/>
                <a:sym typeface="Droid Sans"/>
              </a:rPr>
              <a:t>Melody Quach</a:t>
            </a:r>
          </a:p>
          <a:p>
            <a:pPr marL="0" marR="0" lvl="0" indent="0" algn="ctr" rtl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r>
              <a:rPr lang="en-US" sz="2400">
                <a:latin typeface="Droid Sans"/>
                <a:ea typeface="Droid Sans"/>
                <a:cs typeface="Droid Sans"/>
                <a:sym typeface="Droid Sans"/>
              </a:rPr>
              <a:t>Gregory Latimer</a:t>
            </a:r>
          </a:p>
          <a:p>
            <a:pPr marL="0" marR="0" lvl="0" indent="0" algn="ctr" rtl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r>
              <a:rPr lang="en-US" sz="2400">
                <a:latin typeface="Droid Sans"/>
                <a:ea typeface="Droid Sans"/>
                <a:cs typeface="Droid Sans"/>
                <a:sym typeface="Droid Sans"/>
              </a:rPr>
              <a:t>Dillon Armas</a:t>
            </a:r>
          </a:p>
          <a:p>
            <a:pPr marL="0" marR="0" lvl="0" indent="0" algn="ctr" rtl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r>
              <a:rPr lang="en-US" sz="2400">
                <a:latin typeface="Droid Sans"/>
                <a:ea typeface="Droid Sans"/>
                <a:cs typeface="Droid Sans"/>
                <a:sym typeface="Droid Sans"/>
              </a:rPr>
              <a:t>Isabella Albino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hape 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8750" y="1287637"/>
            <a:ext cx="5805770" cy="5570363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Shape 182"/>
          <p:cNvSpPr/>
          <p:nvPr/>
        </p:nvSpPr>
        <p:spPr>
          <a:xfrm>
            <a:off x="0" y="266663"/>
            <a:ext cx="9144000" cy="979799"/>
          </a:xfrm>
          <a:prstGeom prst="rect">
            <a:avLst/>
          </a:prstGeom>
          <a:solidFill>
            <a:srgbClr val="93C47D"/>
          </a:solidFill>
          <a:ln w="19050" cap="flat">
            <a:solidFill>
              <a:srgbClr val="93C4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457200" y="266663"/>
            <a:ext cx="8229600" cy="102097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600" dirty="0">
                <a:solidFill>
                  <a:srgbClr val="FFFFFF"/>
                </a:solidFill>
                <a:latin typeface="Droid Sans"/>
                <a:ea typeface="Droid Sans"/>
                <a:cs typeface="Droid Sans"/>
                <a:sym typeface="Droid Sans"/>
              </a:rPr>
              <a:t>Construction Details</a:t>
            </a:r>
          </a:p>
        </p:txBody>
      </p:sp>
      <p:sp>
        <p:nvSpPr>
          <p:cNvPr id="184" name="Shape 184"/>
          <p:cNvSpPr txBox="1">
            <a:spLocks noGrp="1"/>
          </p:cNvSpPr>
          <p:nvPr>
            <p:ph type="title" idx="4294967295"/>
          </p:nvPr>
        </p:nvSpPr>
        <p:spPr>
          <a:xfrm>
            <a:off x="1718750" y="6176234"/>
            <a:ext cx="1718750" cy="52997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dirty="0">
                <a:latin typeface="Droid Sans"/>
                <a:ea typeface="Droid Sans"/>
                <a:cs typeface="Droid Sans"/>
                <a:sym typeface="Droid Sans"/>
              </a:rPr>
              <a:t>Plan View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/>
        </p:nvSpPr>
        <p:spPr>
          <a:xfrm>
            <a:off x="0" y="307838"/>
            <a:ext cx="9144000" cy="979799"/>
          </a:xfrm>
          <a:prstGeom prst="rect">
            <a:avLst/>
          </a:prstGeom>
          <a:solidFill>
            <a:srgbClr val="93C47D"/>
          </a:solidFill>
          <a:ln w="19050" cap="flat">
            <a:solidFill>
              <a:srgbClr val="93C4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xfrm>
            <a:off x="457200" y="307837"/>
            <a:ext cx="8229600" cy="9797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600" dirty="0">
                <a:solidFill>
                  <a:srgbClr val="FFFFFF"/>
                </a:solidFill>
                <a:latin typeface="Droid Sans"/>
                <a:ea typeface="Droid Sans"/>
                <a:cs typeface="Droid Sans"/>
                <a:sym typeface="Droid Sans"/>
              </a:rPr>
              <a:t>Construction Details</a:t>
            </a:r>
          </a:p>
        </p:txBody>
      </p:sp>
      <p:sp>
        <p:nvSpPr>
          <p:cNvPr id="203" name="Shape 203"/>
          <p:cNvSpPr txBox="1"/>
          <p:nvPr/>
        </p:nvSpPr>
        <p:spPr>
          <a:xfrm>
            <a:off x="1787675" y="5176900"/>
            <a:ext cx="5494200" cy="63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>
                <a:latin typeface="Droid Sans"/>
                <a:ea typeface="Droid Sans"/>
                <a:cs typeface="Droid Sans"/>
                <a:sym typeface="Droid Sans"/>
              </a:rPr>
              <a:t>Note: Rain Garden “B” will not have curb cuts on the eastern side and will have an overflow pipe instead</a:t>
            </a:r>
          </a:p>
        </p:txBody>
      </p:sp>
      <p:pic>
        <p:nvPicPr>
          <p:cNvPr id="204" name="Shape 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512" y="1975732"/>
            <a:ext cx="8796974" cy="290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0" y="252727"/>
            <a:ext cx="9144000" cy="979799"/>
          </a:xfrm>
          <a:prstGeom prst="rect">
            <a:avLst/>
          </a:prstGeom>
          <a:solidFill>
            <a:srgbClr val="93C47D"/>
          </a:solidFill>
          <a:ln w="19050" cap="flat">
            <a:solidFill>
              <a:srgbClr val="93C4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2101467" y="292390"/>
            <a:ext cx="4941065" cy="91306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600" dirty="0">
                <a:solidFill>
                  <a:srgbClr val="FFFFFF"/>
                </a:solidFill>
                <a:latin typeface="Droid Sans"/>
                <a:ea typeface="Droid Sans"/>
                <a:cs typeface="Droid Sans"/>
                <a:sym typeface="Droid Sans"/>
              </a:rPr>
              <a:t>Construction Details</a:t>
            </a:r>
          </a:p>
        </p:txBody>
      </p:sp>
      <p:sp>
        <p:nvSpPr>
          <p:cNvPr id="195" name="Shape 195"/>
          <p:cNvSpPr txBox="1">
            <a:spLocks noGrp="1"/>
          </p:cNvSpPr>
          <p:nvPr>
            <p:ph type="title" idx="4294967295"/>
          </p:nvPr>
        </p:nvSpPr>
        <p:spPr>
          <a:xfrm>
            <a:off x="6411401" y="1341187"/>
            <a:ext cx="2732599" cy="849638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-US" sz="2400" dirty="0">
                <a:latin typeface="Droid Sans"/>
                <a:ea typeface="Droid Sans"/>
                <a:cs typeface="Droid Sans"/>
                <a:sym typeface="Droid Sans"/>
              </a:rPr>
              <a:t>Detail Profile View</a:t>
            </a:r>
          </a:p>
        </p:txBody>
      </p:sp>
      <p:pic>
        <p:nvPicPr>
          <p:cNvPr id="193" name="Shape 193"/>
          <p:cNvPicPr preferRelativeResize="0"/>
          <p:nvPr/>
        </p:nvPicPr>
        <p:blipFill rotWithShape="1">
          <a:blip r:embed="rId3">
            <a:alphaModFix/>
          </a:blip>
          <a:srcRect l="9098" t="53784" r="5467" b="5475"/>
          <a:stretch/>
        </p:blipFill>
        <p:spPr>
          <a:xfrm>
            <a:off x="2232875" y="4272200"/>
            <a:ext cx="6859249" cy="252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/>
          <p:cNvPicPr preferRelativeResize="0"/>
          <p:nvPr/>
        </p:nvPicPr>
        <p:blipFill rotWithShape="1">
          <a:blip r:embed="rId3">
            <a:alphaModFix/>
          </a:blip>
          <a:srcRect l="9105" r="12873" b="55806"/>
          <a:stretch/>
        </p:blipFill>
        <p:spPr>
          <a:xfrm>
            <a:off x="192300" y="1422775"/>
            <a:ext cx="6276461" cy="27407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604403" y="3194892"/>
            <a:ext cx="2346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Underdrain pipes are perforated </a:t>
            </a:r>
            <a:endParaRPr lang="en-U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/>
        </p:nvSpPr>
        <p:spPr>
          <a:xfrm>
            <a:off x="0" y="272645"/>
            <a:ext cx="9144000" cy="979799"/>
          </a:xfrm>
          <a:prstGeom prst="rect">
            <a:avLst/>
          </a:prstGeom>
          <a:solidFill>
            <a:srgbClr val="93C47D"/>
          </a:solidFill>
          <a:ln w="19050" cap="flat">
            <a:solidFill>
              <a:srgbClr val="93C4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4867084" y="2424275"/>
            <a:ext cx="2354858" cy="75711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000" b="0" i="0" u="none" strike="noStrike" cap="none" baseline="0" dirty="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rPr>
              <a:t>Cherry Sage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idx="1"/>
          </p:nvPr>
        </p:nvSpPr>
        <p:spPr>
          <a:xfrm>
            <a:off x="4867084" y="3700937"/>
            <a:ext cx="3860100" cy="2748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292100" algn="l" rtl="0">
              <a:spcBef>
                <a:spcPts val="0"/>
              </a:spcBef>
              <a:buClr>
                <a:schemeClr val="dk1"/>
              </a:buClr>
              <a:buSzPct val="100000"/>
              <a:buFont typeface="Droid Sans"/>
              <a:buChar char="•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rPr>
              <a:t>Native Plant</a:t>
            </a:r>
          </a:p>
          <a:p>
            <a:pPr marL="342900" marR="0" lvl="0" indent="-292100" algn="l" rtl="0">
              <a:spcBef>
                <a:spcPts val="640"/>
              </a:spcBef>
              <a:buClr>
                <a:schemeClr val="dk1"/>
              </a:buClr>
              <a:buSzPct val="100000"/>
              <a:buFont typeface="Droid Sans"/>
              <a:buChar char="•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rPr>
              <a:t>Full Sun and Dry Soil</a:t>
            </a:r>
          </a:p>
          <a:p>
            <a:pPr marL="342900" marR="0" lvl="0" indent="-292100" algn="l" rtl="0">
              <a:spcBef>
                <a:spcPts val="640"/>
              </a:spcBef>
              <a:buClr>
                <a:schemeClr val="dk1"/>
              </a:buClr>
              <a:buSzPct val="100000"/>
              <a:buFont typeface="Droid Sans"/>
              <a:buChar char="•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rPr>
              <a:t>Attracts Butterflies and Hummingbirds</a:t>
            </a:r>
          </a:p>
          <a:p>
            <a:pPr marL="342900" marR="0" lvl="0" indent="-292100" algn="l" rtl="0">
              <a:spcBef>
                <a:spcPts val="640"/>
              </a:spcBef>
              <a:buClr>
                <a:schemeClr val="dk1"/>
              </a:buClr>
              <a:buSzPct val="100000"/>
              <a:buFont typeface="Droid Sans"/>
              <a:buChar char="•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rPr>
              <a:t>Blooms Heavily in Spring and Fall</a:t>
            </a:r>
          </a:p>
        </p:txBody>
      </p:sp>
      <p:sp>
        <p:nvSpPr>
          <p:cNvPr id="215" name="Shape 215"/>
          <p:cNvSpPr txBox="1">
            <a:spLocks noGrp="1"/>
          </p:cNvSpPr>
          <p:nvPr>
            <p:ph type="title" idx="4294967295"/>
          </p:nvPr>
        </p:nvSpPr>
        <p:spPr>
          <a:xfrm>
            <a:off x="0" y="272645"/>
            <a:ext cx="8229600" cy="1014818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600" dirty="0">
                <a:solidFill>
                  <a:srgbClr val="FFFFFF"/>
                </a:solidFill>
                <a:latin typeface="Droid Sans"/>
                <a:ea typeface="Droid Sans"/>
                <a:cs typeface="Droid Sans"/>
                <a:sym typeface="Droid Sans"/>
              </a:rPr>
              <a:t>Construction Details</a:t>
            </a:r>
          </a:p>
        </p:txBody>
      </p:sp>
      <p:sp>
        <p:nvSpPr>
          <p:cNvPr id="216" name="Shape 216"/>
          <p:cNvSpPr txBox="1">
            <a:spLocks noGrp="1"/>
          </p:cNvSpPr>
          <p:nvPr>
            <p:ph type="title" idx="4294967295"/>
          </p:nvPr>
        </p:nvSpPr>
        <p:spPr>
          <a:xfrm>
            <a:off x="4867084" y="1374598"/>
            <a:ext cx="3556000" cy="775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dirty="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rPr>
              <a:t>Possible Plants</a:t>
            </a:r>
          </a:p>
        </p:txBody>
      </p:sp>
      <p:pic>
        <p:nvPicPr>
          <p:cNvPr id="213" name="Shape 2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500" y="3700937"/>
            <a:ext cx="4063500" cy="304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19500" y="1531883"/>
            <a:ext cx="2595300" cy="194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/>
        </p:nvSpPr>
        <p:spPr>
          <a:xfrm>
            <a:off x="0" y="281516"/>
            <a:ext cx="9144000" cy="979799"/>
          </a:xfrm>
          <a:prstGeom prst="rect">
            <a:avLst/>
          </a:prstGeom>
          <a:solidFill>
            <a:srgbClr val="93C47D"/>
          </a:solidFill>
          <a:ln w="19050" cap="flat">
            <a:solidFill>
              <a:srgbClr val="93C4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4967835" y="2855335"/>
            <a:ext cx="1343403" cy="7945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000" b="0" i="0" u="none" strike="noStrike" cap="none" baseline="0" dirty="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rPr>
              <a:t>Sedge</a:t>
            </a:r>
          </a:p>
        </p:txBody>
      </p:sp>
      <p:sp>
        <p:nvSpPr>
          <p:cNvPr id="224" name="Shape 224"/>
          <p:cNvSpPr txBox="1">
            <a:spLocks noGrp="1"/>
          </p:cNvSpPr>
          <p:nvPr>
            <p:ph idx="1"/>
          </p:nvPr>
        </p:nvSpPr>
        <p:spPr>
          <a:xfrm>
            <a:off x="4967835" y="4020564"/>
            <a:ext cx="3556000" cy="251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292100" algn="l" rtl="0">
              <a:spcBef>
                <a:spcPts val="0"/>
              </a:spcBef>
              <a:buClr>
                <a:schemeClr val="dk1"/>
              </a:buClr>
              <a:buSzPct val="100000"/>
              <a:buFont typeface="Droid Sans"/>
              <a:buChar char="•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rPr>
              <a:t>Native Plant</a:t>
            </a:r>
          </a:p>
          <a:p>
            <a:pPr marL="342900" marR="0" lvl="0" indent="-292100" algn="l" rtl="0">
              <a:spcBef>
                <a:spcPts val="640"/>
              </a:spcBef>
              <a:buClr>
                <a:schemeClr val="dk1"/>
              </a:buClr>
              <a:buSzPct val="100000"/>
              <a:buFont typeface="Droid Sans"/>
              <a:buChar char="•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rPr>
              <a:t>Sun/Partial Shade and Dry to Moist Soil</a:t>
            </a:r>
          </a:p>
          <a:p>
            <a:pPr marL="342900" marR="0" lvl="0" indent="-292100" algn="l" rtl="0">
              <a:spcBef>
                <a:spcPts val="640"/>
              </a:spcBef>
              <a:buClr>
                <a:schemeClr val="dk1"/>
              </a:buClr>
              <a:buSzPct val="100000"/>
              <a:buFont typeface="Droid Sans"/>
              <a:buChar char="•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rPr>
              <a:t>Attracts birds</a:t>
            </a:r>
          </a:p>
          <a:p>
            <a:pPr marL="342900" marR="0" lvl="0" indent="-292100" algn="l" rtl="0">
              <a:spcBef>
                <a:spcPts val="640"/>
              </a:spcBef>
              <a:buClr>
                <a:schemeClr val="dk1"/>
              </a:buClr>
              <a:buSzPct val="100000"/>
              <a:buFont typeface="Droid Sans"/>
              <a:buChar char="•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rPr>
              <a:t>Good Groundcover </a:t>
            </a:r>
          </a:p>
          <a:p>
            <a:pPr marL="342900" marR="0" lvl="0" indent="-13970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</a:pPr>
            <a:endParaRPr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Shape 227"/>
          <p:cNvSpPr txBox="1">
            <a:spLocks noGrp="1"/>
          </p:cNvSpPr>
          <p:nvPr>
            <p:ph type="title" idx="4294967295"/>
          </p:nvPr>
        </p:nvSpPr>
        <p:spPr>
          <a:xfrm>
            <a:off x="0" y="281515"/>
            <a:ext cx="8229600" cy="100594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600" dirty="0">
                <a:solidFill>
                  <a:srgbClr val="FFFFFF"/>
                </a:solidFill>
                <a:latin typeface="Droid Sans"/>
                <a:ea typeface="Droid Sans"/>
                <a:cs typeface="Droid Sans"/>
                <a:sym typeface="Droid Sans"/>
              </a:rPr>
              <a:t>Construction Details</a:t>
            </a:r>
          </a:p>
        </p:txBody>
      </p:sp>
      <p:sp>
        <p:nvSpPr>
          <p:cNvPr id="228" name="Shape 228"/>
          <p:cNvSpPr txBox="1">
            <a:spLocks noGrp="1"/>
          </p:cNvSpPr>
          <p:nvPr>
            <p:ph type="title" idx="4294967295"/>
          </p:nvPr>
        </p:nvSpPr>
        <p:spPr>
          <a:xfrm>
            <a:off x="4967835" y="1764890"/>
            <a:ext cx="3556000" cy="7394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dirty="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rPr>
              <a:t>Possible Plants</a:t>
            </a:r>
          </a:p>
        </p:txBody>
      </p:sp>
      <p:pic>
        <p:nvPicPr>
          <p:cNvPr id="225" name="Shape 2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993" y="1482926"/>
            <a:ext cx="4002900" cy="300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Shape 226"/>
          <p:cNvPicPr preferRelativeResize="0"/>
          <p:nvPr/>
        </p:nvPicPr>
        <p:blipFill rotWithShape="1">
          <a:blip r:embed="rId4">
            <a:alphaModFix/>
          </a:blip>
          <a:srcRect b="10085"/>
          <a:stretch/>
        </p:blipFill>
        <p:spPr>
          <a:xfrm>
            <a:off x="1885635" y="4563150"/>
            <a:ext cx="3082200" cy="207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/>
        </p:nvSpPr>
        <p:spPr>
          <a:xfrm>
            <a:off x="0" y="307863"/>
            <a:ext cx="9144000" cy="979799"/>
          </a:xfrm>
          <a:prstGeom prst="rect">
            <a:avLst/>
          </a:prstGeom>
          <a:solidFill>
            <a:srgbClr val="93C47D"/>
          </a:solidFill>
          <a:ln w="19050" cap="flat">
            <a:solidFill>
              <a:srgbClr val="93C4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7" name="Shape 237"/>
          <p:cNvSpPr txBox="1">
            <a:spLocks noGrp="1"/>
          </p:cNvSpPr>
          <p:nvPr>
            <p:ph type="title"/>
          </p:nvPr>
        </p:nvSpPr>
        <p:spPr>
          <a:xfrm>
            <a:off x="457200" y="307862"/>
            <a:ext cx="8229600" cy="9797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600" dirty="0">
                <a:solidFill>
                  <a:srgbClr val="FFFFFF"/>
                </a:solidFill>
                <a:latin typeface="Droid Sans"/>
                <a:ea typeface="Droid Sans"/>
                <a:cs typeface="Droid Sans"/>
                <a:sym typeface="Droid Sans"/>
              </a:rPr>
              <a:t>Impact Analysis</a:t>
            </a:r>
          </a:p>
        </p:txBody>
      </p:sp>
      <p:sp>
        <p:nvSpPr>
          <p:cNvPr id="235" name="Shape 235"/>
          <p:cNvSpPr txBox="1">
            <a:spLocks noGrp="1"/>
          </p:cNvSpPr>
          <p:nvPr>
            <p:ph idx="1"/>
          </p:nvPr>
        </p:nvSpPr>
        <p:spPr>
          <a:xfrm>
            <a:off x="5672728" y="3712175"/>
            <a:ext cx="3200399" cy="22667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400">
                <a:latin typeface="Droid Sans"/>
                <a:ea typeface="Droid Sans"/>
                <a:cs typeface="Droid Sans"/>
                <a:sym typeface="Droid Sans"/>
              </a:rPr>
              <a:t>Utilize SWMM to analyze the effectiveness of the proposed rain gardens</a:t>
            </a:r>
          </a:p>
        </p:txBody>
      </p:sp>
      <p:pic>
        <p:nvPicPr>
          <p:cNvPr id="236" name="Shape 2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25" y="1664149"/>
            <a:ext cx="5486400" cy="431482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Shape 238"/>
          <p:cNvSpPr txBox="1"/>
          <p:nvPr/>
        </p:nvSpPr>
        <p:spPr>
          <a:xfrm>
            <a:off x="5512025" y="1498837"/>
            <a:ext cx="3521806" cy="22909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600" dirty="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rPr>
              <a:t>StormWater Management Model (SWMM)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C47D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/>
          <p:nvPr/>
        </p:nvSpPr>
        <p:spPr>
          <a:xfrm>
            <a:off x="955350" y="2568375"/>
            <a:ext cx="7233299" cy="151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1000">
                <a:solidFill>
                  <a:srgbClr val="FFFFFF"/>
                </a:solidFill>
                <a:latin typeface="Droid Sans"/>
                <a:ea typeface="Droid Sans"/>
                <a:cs typeface="Droid Sans"/>
                <a:sym typeface="Droid Sans"/>
              </a:rPr>
              <a:t>Thank you!</a:t>
            </a:r>
          </a:p>
        </p:txBody>
      </p:sp>
      <p:pic>
        <p:nvPicPr>
          <p:cNvPr id="245" name="Shape 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4975" y="961375"/>
            <a:ext cx="9614024" cy="746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/>
        </p:nvSpPr>
        <p:spPr>
          <a:xfrm>
            <a:off x="0" y="307838"/>
            <a:ext cx="9144000" cy="979799"/>
          </a:xfrm>
          <a:prstGeom prst="rect">
            <a:avLst/>
          </a:prstGeom>
          <a:solidFill>
            <a:srgbClr val="93C47D"/>
          </a:solidFill>
          <a:ln w="19050" cap="flat">
            <a:solidFill>
              <a:srgbClr val="93C4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987" y="3049238"/>
            <a:ext cx="7482512" cy="2874233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457200" y="2262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3600" dirty="0">
                <a:solidFill>
                  <a:srgbClr val="FFFFFF"/>
                </a:solidFill>
                <a:latin typeface="Droid Sans"/>
                <a:ea typeface="Droid Sans"/>
                <a:cs typeface="Droid Sans"/>
                <a:sym typeface="Droid Sans"/>
              </a:rPr>
              <a:t>Hydraulic Design Problem</a:t>
            </a:r>
          </a:p>
        </p:txBody>
      </p:sp>
      <p:sp>
        <p:nvSpPr>
          <p:cNvPr id="93" name="Shape 93"/>
          <p:cNvSpPr txBox="1"/>
          <p:nvPr/>
        </p:nvSpPr>
        <p:spPr>
          <a:xfrm>
            <a:off x="801314" y="1259400"/>
            <a:ext cx="5714191" cy="17898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US" sz="2000" dirty="0">
                <a:latin typeface="Droid Sans"/>
                <a:ea typeface="Droid Sans"/>
                <a:cs typeface="Droid Sans"/>
                <a:sym typeface="Droid Sans"/>
              </a:rPr>
              <a:t>Impervious cover leads to:</a:t>
            </a:r>
          </a:p>
          <a:p>
            <a:pPr marL="457200" lvl="0" indent="-355600" rtl="0">
              <a:spcBef>
                <a:spcPts val="0"/>
              </a:spcBef>
              <a:buClr>
                <a:srgbClr val="000000"/>
              </a:buClr>
              <a:buSzPct val="100000"/>
              <a:buFont typeface="Droid Sans"/>
              <a:buChar char="●"/>
            </a:pPr>
            <a:r>
              <a:rPr lang="en-US" sz="2000" dirty="0">
                <a:latin typeface="Droid Sans"/>
                <a:ea typeface="Droid Sans"/>
                <a:cs typeface="Droid Sans"/>
                <a:sym typeface="Droid Sans"/>
              </a:rPr>
              <a:t>Pollution</a:t>
            </a:r>
          </a:p>
          <a:p>
            <a:pPr marL="457200" lvl="0" indent="-355600" rtl="0">
              <a:spcBef>
                <a:spcPts val="0"/>
              </a:spcBef>
              <a:buClr>
                <a:srgbClr val="000000"/>
              </a:buClr>
              <a:buSzPct val="100000"/>
              <a:buFont typeface="Droid Sans"/>
              <a:buChar char="●"/>
            </a:pPr>
            <a:r>
              <a:rPr lang="en-US" sz="2000" dirty="0">
                <a:latin typeface="Droid Sans"/>
                <a:ea typeface="Droid Sans"/>
                <a:cs typeface="Droid Sans"/>
                <a:sym typeface="Droid Sans"/>
              </a:rPr>
              <a:t>Flooding</a:t>
            </a:r>
          </a:p>
          <a:p>
            <a:pPr marL="457200" lvl="0" indent="-355600" rtl="0">
              <a:spcBef>
                <a:spcPts val="0"/>
              </a:spcBef>
              <a:buClr>
                <a:srgbClr val="000000"/>
              </a:buClr>
              <a:buSzPct val="100000"/>
              <a:buFont typeface="Droid Sans"/>
              <a:buChar char="●"/>
            </a:pPr>
            <a:r>
              <a:rPr lang="en-US" sz="2000" dirty="0">
                <a:latin typeface="Droid Sans"/>
                <a:ea typeface="Droid Sans"/>
                <a:cs typeface="Droid Sans"/>
                <a:sym typeface="Droid Sans"/>
              </a:rPr>
              <a:t>Erosion</a:t>
            </a:r>
          </a:p>
          <a:p>
            <a:pPr marL="457200" lvl="0" indent="-355600" rtl="0">
              <a:spcBef>
                <a:spcPts val="0"/>
              </a:spcBef>
              <a:buClr>
                <a:srgbClr val="000000"/>
              </a:buClr>
              <a:buSzPct val="100000"/>
              <a:buFont typeface="Droid Sans"/>
              <a:buChar char="●"/>
            </a:pPr>
            <a:r>
              <a:rPr lang="en-US" sz="2000" dirty="0">
                <a:latin typeface="Droid Sans"/>
                <a:ea typeface="Droid Sans"/>
                <a:cs typeface="Droid Sans"/>
                <a:sym typeface="Droid Sans"/>
              </a:rPr>
              <a:t>Reduced biological diversity</a:t>
            </a:r>
          </a:p>
          <a:p>
            <a:pPr rtl="0">
              <a:spcBef>
                <a:spcPts val="0"/>
              </a:spcBef>
              <a:buNone/>
            </a:pPr>
            <a:endParaRPr sz="2400" dirty="0"/>
          </a:p>
          <a:p>
            <a:pPr rtl="0">
              <a:spcBef>
                <a:spcPts val="0"/>
              </a:spcBef>
              <a:buNone/>
            </a:pPr>
            <a:endParaRPr sz="2400" dirty="0"/>
          </a:p>
          <a:p>
            <a:pPr rtl="0">
              <a:spcBef>
                <a:spcPts val="0"/>
              </a:spcBef>
              <a:buNone/>
            </a:pPr>
            <a:endParaRPr sz="2400" dirty="0"/>
          </a:p>
          <a:p>
            <a:pPr rtl="0">
              <a:spcBef>
                <a:spcPts val="0"/>
              </a:spcBef>
              <a:buNone/>
            </a:pPr>
            <a:endParaRPr sz="2400" dirty="0"/>
          </a:p>
          <a:p>
            <a:pPr rtl="0">
              <a:spcBef>
                <a:spcPts val="0"/>
              </a:spcBef>
              <a:buNone/>
            </a:pPr>
            <a:endParaRPr sz="2400" dirty="0"/>
          </a:p>
          <a:p>
            <a:pPr rtl="0">
              <a:spcBef>
                <a:spcPts val="0"/>
              </a:spcBef>
              <a:buNone/>
            </a:pPr>
            <a:endParaRPr sz="2400" dirty="0"/>
          </a:p>
          <a:p>
            <a:pPr rtl="0">
              <a:spcBef>
                <a:spcPts val="0"/>
              </a:spcBef>
              <a:buNone/>
            </a:pPr>
            <a:endParaRPr sz="2400" dirty="0"/>
          </a:p>
          <a:p>
            <a:pPr lvl="0" rtl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94" name="Shape 94"/>
          <p:cNvSpPr txBox="1"/>
          <p:nvPr/>
        </p:nvSpPr>
        <p:spPr>
          <a:xfrm>
            <a:off x="1611911" y="6309399"/>
            <a:ext cx="6987600" cy="467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800" dirty="0"/>
              <a:t>Source: http://www.dem.ri.gov/programs/bpoladm/suswshed/pdfs/imperv.pdf</a:t>
            </a:r>
          </a:p>
        </p:txBody>
      </p:sp>
      <p:sp>
        <p:nvSpPr>
          <p:cNvPr id="95" name="Shape 95"/>
          <p:cNvSpPr txBox="1"/>
          <p:nvPr/>
        </p:nvSpPr>
        <p:spPr>
          <a:xfrm>
            <a:off x="1611911" y="5966200"/>
            <a:ext cx="4346099" cy="34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800" dirty="0"/>
              <a:t>https://www.tceq.texas.gov/assets/public/waterquality/swqm/assess/14txir/2014_303d.pdf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417650"/>
            <a:ext cx="5761349" cy="5115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3890750" y="1397665"/>
            <a:ext cx="4862474" cy="3736200"/>
            <a:chOff x="3890750" y="1235000"/>
            <a:chExt cx="4862474" cy="3736200"/>
          </a:xfrm>
        </p:grpSpPr>
        <p:pic>
          <p:nvPicPr>
            <p:cNvPr id="105" name="Shape 105"/>
            <p:cNvPicPr preferRelativeResize="0"/>
            <p:nvPr/>
          </p:nvPicPr>
          <p:blipFill rotWithShape="1">
            <a:blip r:embed="rId4">
              <a:alphaModFix/>
            </a:blip>
            <a:srcRect l="12587" t="17678" b="6741"/>
            <a:stretch/>
          </p:blipFill>
          <p:spPr>
            <a:xfrm>
              <a:off x="3890750" y="1235000"/>
              <a:ext cx="4862474" cy="3736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Freeform 7"/>
            <p:cNvSpPr/>
            <p:nvPr/>
          </p:nvSpPr>
          <p:spPr>
            <a:xfrm>
              <a:off x="5938989" y="2404534"/>
              <a:ext cx="2442321" cy="2224234"/>
            </a:xfrm>
            <a:custGeom>
              <a:avLst/>
              <a:gdLst>
                <a:gd name="connsiteX0" fmla="*/ 0 w 2688609"/>
                <a:gd name="connsiteY0" fmla="*/ 1856095 h 2492991"/>
                <a:gd name="connsiteX1" fmla="*/ 268406 w 2688609"/>
                <a:gd name="connsiteY1" fmla="*/ 987188 h 2492991"/>
                <a:gd name="connsiteX2" fmla="*/ 1273791 w 2688609"/>
                <a:gd name="connsiteY2" fmla="*/ 1260143 h 2492991"/>
                <a:gd name="connsiteX3" fmla="*/ 1332931 w 2688609"/>
                <a:gd name="connsiteY3" fmla="*/ 1219200 h 2492991"/>
                <a:gd name="connsiteX4" fmla="*/ 1314734 w 2688609"/>
                <a:gd name="connsiteY4" fmla="*/ 1132764 h 2492991"/>
                <a:gd name="connsiteX5" fmla="*/ 318448 w 2688609"/>
                <a:gd name="connsiteY5" fmla="*/ 837063 h 2492991"/>
                <a:gd name="connsiteX6" fmla="*/ 555009 w 2688609"/>
                <a:gd name="connsiteY6" fmla="*/ 59140 h 2492991"/>
                <a:gd name="connsiteX7" fmla="*/ 764274 w 2688609"/>
                <a:gd name="connsiteY7" fmla="*/ 0 h 2492991"/>
                <a:gd name="connsiteX8" fmla="*/ 2688609 w 2688609"/>
                <a:gd name="connsiteY8" fmla="*/ 582304 h 2492991"/>
                <a:gd name="connsiteX9" fmla="*/ 2088107 w 2688609"/>
                <a:gd name="connsiteY9" fmla="*/ 2492991 h 2492991"/>
                <a:gd name="connsiteX10" fmla="*/ 0 w 2688609"/>
                <a:gd name="connsiteY10" fmla="*/ 1856095 h 249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88609" h="2492991">
                  <a:moveTo>
                    <a:pt x="0" y="1856095"/>
                  </a:moveTo>
                  <a:lnTo>
                    <a:pt x="268406" y="987188"/>
                  </a:lnTo>
                  <a:lnTo>
                    <a:pt x="1273791" y="1260143"/>
                  </a:lnTo>
                  <a:lnTo>
                    <a:pt x="1332931" y="1219200"/>
                  </a:lnTo>
                  <a:lnTo>
                    <a:pt x="1314734" y="1132764"/>
                  </a:lnTo>
                  <a:lnTo>
                    <a:pt x="318448" y="837063"/>
                  </a:lnTo>
                  <a:lnTo>
                    <a:pt x="555009" y="59140"/>
                  </a:lnTo>
                  <a:lnTo>
                    <a:pt x="764274" y="0"/>
                  </a:lnTo>
                  <a:lnTo>
                    <a:pt x="2688609" y="582304"/>
                  </a:lnTo>
                  <a:lnTo>
                    <a:pt x="2088107" y="2492991"/>
                  </a:lnTo>
                  <a:lnTo>
                    <a:pt x="0" y="1856095"/>
                  </a:lnTo>
                  <a:close/>
                </a:path>
              </a:pathLst>
            </a:custGeom>
            <a:solidFill>
              <a:srgbClr val="F37B20">
                <a:alpha val="50196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2" name="Shape 102"/>
          <p:cNvSpPr/>
          <p:nvPr/>
        </p:nvSpPr>
        <p:spPr>
          <a:xfrm>
            <a:off x="0" y="307838"/>
            <a:ext cx="9144000" cy="979799"/>
          </a:xfrm>
          <a:prstGeom prst="rect">
            <a:avLst/>
          </a:prstGeom>
          <a:solidFill>
            <a:srgbClr val="93C47D"/>
          </a:solidFill>
          <a:ln w="19050" cap="flat">
            <a:solidFill>
              <a:srgbClr val="93C4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291947" y="2423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dirty="0">
                <a:solidFill>
                  <a:srgbClr val="FFFFFF"/>
                </a:solidFill>
                <a:latin typeface="Droid Sans"/>
                <a:ea typeface="Droid Sans"/>
                <a:cs typeface="Droid Sans"/>
                <a:sym typeface="Droid Sans"/>
              </a:rPr>
              <a:t>Location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160149" y="5351925"/>
            <a:ext cx="421200" cy="1181100"/>
            <a:chOff x="7160150" y="5035900"/>
            <a:chExt cx="421200" cy="1181100"/>
          </a:xfrm>
        </p:grpSpPr>
        <p:sp>
          <p:nvSpPr>
            <p:cNvPr id="106" name="Shape 106"/>
            <p:cNvSpPr txBox="1"/>
            <p:nvPr/>
          </p:nvSpPr>
          <p:spPr>
            <a:xfrm>
              <a:off x="7160150" y="5740900"/>
              <a:ext cx="421200" cy="4761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sz="2400">
                  <a:latin typeface="Droid Sans"/>
                  <a:ea typeface="Droid Sans"/>
                  <a:cs typeface="Droid Sans"/>
                  <a:sym typeface="Droid Sans"/>
                </a:rPr>
                <a:t>N</a:t>
              </a:r>
            </a:p>
          </p:txBody>
        </p:sp>
        <p:sp>
          <p:nvSpPr>
            <p:cNvPr id="107" name="Shape 107"/>
            <p:cNvSpPr/>
            <p:nvPr/>
          </p:nvSpPr>
          <p:spPr>
            <a:xfrm>
              <a:off x="7160150" y="5035900"/>
              <a:ext cx="421200" cy="704999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0000FF"/>
            </a:solidFill>
            <a:ln w="19050" cap="flat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625" y="1299937"/>
            <a:ext cx="6529825" cy="536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/>
          <p:nvPr/>
        </p:nvSpPr>
        <p:spPr>
          <a:xfrm rot="936038">
            <a:off x="1249724" y="4766091"/>
            <a:ext cx="3835190" cy="51985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4" name="Shape 114"/>
          <p:cNvSpPr/>
          <p:nvPr/>
        </p:nvSpPr>
        <p:spPr>
          <a:xfrm rot="936038">
            <a:off x="1998000" y="2610953"/>
            <a:ext cx="3835190" cy="51985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5" name="Shape 115"/>
          <p:cNvSpPr/>
          <p:nvPr/>
        </p:nvSpPr>
        <p:spPr>
          <a:xfrm>
            <a:off x="-1" y="288437"/>
            <a:ext cx="9144000" cy="979799"/>
          </a:xfrm>
          <a:prstGeom prst="rect">
            <a:avLst/>
          </a:prstGeom>
          <a:solidFill>
            <a:srgbClr val="93C47D"/>
          </a:solidFill>
          <a:ln w="19050" cap="flat">
            <a:solidFill>
              <a:srgbClr val="93C4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222625" y="2857487"/>
            <a:ext cx="2280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3600">
                <a:solidFill>
                  <a:srgbClr val="FFFFFF"/>
                </a:solidFill>
              </a:rPr>
              <a:t>On-Site Drainage Patterns</a:t>
            </a:r>
          </a:p>
        </p:txBody>
      </p:sp>
      <p:sp>
        <p:nvSpPr>
          <p:cNvPr id="117" name="Shape 117"/>
          <p:cNvSpPr txBox="1">
            <a:spLocks noGrp="1"/>
          </p:cNvSpPr>
          <p:nvPr>
            <p:ph type="title" idx="4294967295"/>
          </p:nvPr>
        </p:nvSpPr>
        <p:spPr>
          <a:xfrm>
            <a:off x="2235534" y="343271"/>
            <a:ext cx="4516916" cy="8575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4000" dirty="0" smtClean="0">
                <a:solidFill>
                  <a:srgbClr val="FFFFFF"/>
                </a:solidFill>
                <a:latin typeface="Droid Sans"/>
                <a:ea typeface="Droid Sans"/>
                <a:cs typeface="Droid Sans"/>
                <a:sym typeface="Droid Sans"/>
              </a:rPr>
              <a:t>Location</a:t>
            </a:r>
            <a:endParaRPr lang="en-US" sz="4000" dirty="0">
              <a:solidFill>
                <a:srgbClr val="FFFFFF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118" name="Shape 118"/>
          <p:cNvSpPr/>
          <p:nvPr/>
        </p:nvSpPr>
        <p:spPr>
          <a:xfrm>
            <a:off x="6457800" y="1941150"/>
            <a:ext cx="704999" cy="734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19050" cap="flat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/>
          <p:nvPr/>
        </p:nvSpPr>
        <p:spPr>
          <a:xfrm>
            <a:off x="6457800" y="5142550"/>
            <a:ext cx="704999" cy="734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19050" cap="flat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0" name="Shape 120"/>
          <p:cNvSpPr/>
          <p:nvPr/>
        </p:nvSpPr>
        <p:spPr>
          <a:xfrm>
            <a:off x="6457800" y="3541837"/>
            <a:ext cx="704999" cy="734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19050" cap="flat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21" name="Shape 121"/>
          <p:cNvPicPr preferRelativeResize="0"/>
          <p:nvPr/>
        </p:nvPicPr>
        <p:blipFill rotWithShape="1">
          <a:blip r:embed="rId4">
            <a:alphaModFix/>
          </a:blip>
          <a:srcRect t="22522"/>
          <a:stretch/>
        </p:blipFill>
        <p:spPr>
          <a:xfrm>
            <a:off x="7162800" y="1299949"/>
            <a:ext cx="1981199" cy="5362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Shape 122"/>
          <p:cNvSpPr txBox="1"/>
          <p:nvPr/>
        </p:nvSpPr>
        <p:spPr>
          <a:xfrm rot="4514272">
            <a:off x="7346693" y="4188720"/>
            <a:ext cx="1837864" cy="4117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800">
                <a:solidFill>
                  <a:srgbClr val="F3F3F3"/>
                </a:solidFill>
              </a:rPr>
              <a:t>Waller Creek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0" y="307838"/>
            <a:ext cx="9144000" cy="979799"/>
          </a:xfrm>
          <a:prstGeom prst="rect">
            <a:avLst/>
          </a:prstGeom>
          <a:solidFill>
            <a:srgbClr val="93C47D"/>
          </a:solidFill>
          <a:ln w="19050" cap="flat">
            <a:solidFill>
              <a:srgbClr val="93C4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457200" y="307837"/>
            <a:ext cx="8229600" cy="9797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600" dirty="0">
                <a:solidFill>
                  <a:srgbClr val="FFFFFF"/>
                </a:solidFill>
                <a:latin typeface="Droid Sans"/>
                <a:ea typeface="Droid Sans"/>
                <a:cs typeface="Droid Sans"/>
                <a:sym typeface="Droid Sans"/>
              </a:rPr>
              <a:t>Hydraulic Design</a:t>
            </a:r>
          </a:p>
        </p:txBody>
      </p:sp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338" y="2211151"/>
            <a:ext cx="4246824" cy="212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Shape 131"/>
          <p:cNvSpPr txBox="1"/>
          <p:nvPr/>
        </p:nvSpPr>
        <p:spPr>
          <a:xfrm>
            <a:off x="4345976" y="1643114"/>
            <a:ext cx="4483500" cy="325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US" sz="2400" b="1" dirty="0">
                <a:latin typeface="Droid Sans"/>
                <a:ea typeface="Droid Sans"/>
                <a:cs typeface="Droid Sans"/>
                <a:sym typeface="Droid Sans"/>
              </a:rPr>
              <a:t>Objectives</a:t>
            </a:r>
          </a:p>
          <a:p>
            <a:pPr marL="457200" lvl="0" indent="-304800" rtl="0">
              <a:spcBef>
                <a:spcPts val="0"/>
              </a:spcBef>
              <a:buClr>
                <a:srgbClr val="000000"/>
              </a:buClr>
              <a:buSzPct val="50000"/>
              <a:buFont typeface="Droid Sans"/>
              <a:buChar char="●"/>
            </a:pPr>
            <a:r>
              <a:rPr lang="en-US" sz="2400" dirty="0">
                <a:latin typeface="Droid Sans"/>
                <a:ea typeface="Droid Sans"/>
                <a:cs typeface="Droid Sans"/>
                <a:sym typeface="Droid Sans"/>
              </a:rPr>
              <a:t>Develop full filtration rain gardens</a:t>
            </a:r>
          </a:p>
          <a:p>
            <a:pPr marL="457200" lvl="0" indent="-304800" rtl="0">
              <a:spcBef>
                <a:spcPts val="0"/>
              </a:spcBef>
              <a:buClr>
                <a:srgbClr val="000000"/>
              </a:buClr>
              <a:buSzPct val="50000"/>
              <a:buFont typeface="Droid Sans"/>
              <a:buChar char="●"/>
            </a:pPr>
            <a:r>
              <a:rPr lang="en-US" sz="2400" dirty="0">
                <a:latin typeface="Droid Sans"/>
                <a:ea typeface="Droid Sans"/>
                <a:cs typeface="Droid Sans"/>
                <a:sym typeface="Droid Sans"/>
              </a:rPr>
              <a:t>Improve parking lot appearance</a:t>
            </a:r>
          </a:p>
          <a:p>
            <a:pPr marL="457200" lvl="0" indent="-304800" rtl="0">
              <a:spcBef>
                <a:spcPts val="0"/>
              </a:spcBef>
              <a:buClr>
                <a:srgbClr val="000000"/>
              </a:buClr>
              <a:buSzPct val="50000"/>
              <a:buFont typeface="Droid Sans"/>
              <a:buChar char="●"/>
            </a:pPr>
            <a:r>
              <a:rPr lang="en-US" sz="2400" dirty="0">
                <a:latin typeface="Droid Sans"/>
                <a:ea typeface="Droid Sans"/>
                <a:cs typeface="Droid Sans"/>
                <a:sym typeface="Droid Sans"/>
              </a:rPr>
              <a:t>Reduce overall runoff and pollution</a:t>
            </a:r>
          </a:p>
          <a:p>
            <a:pPr lvl="0" rtl="0">
              <a:spcBef>
                <a:spcPts val="0"/>
              </a:spcBef>
              <a:buNone/>
            </a:pPr>
            <a:endParaRPr sz="1200" dirty="0">
              <a:latin typeface="Droid Sans"/>
              <a:ea typeface="Droid Sans"/>
              <a:cs typeface="Droid Sans"/>
              <a:sym typeface="Droid Sans"/>
            </a:endParaRPr>
          </a:p>
          <a:p>
            <a:pPr lvl="0" rtl="0">
              <a:spcBef>
                <a:spcPts val="0"/>
              </a:spcBef>
              <a:buNone/>
            </a:pPr>
            <a:endParaRPr sz="2400" b="1" dirty="0"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132" name="Shape 132"/>
          <p:cNvSpPr txBox="1"/>
          <p:nvPr/>
        </p:nvSpPr>
        <p:spPr>
          <a:xfrm>
            <a:off x="1321663" y="4800438"/>
            <a:ext cx="6500673" cy="172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US" sz="2400" b="1" dirty="0">
                <a:latin typeface="Droid Sans"/>
                <a:ea typeface="Droid Sans"/>
                <a:cs typeface="Droid Sans"/>
                <a:sym typeface="Droid Sans"/>
              </a:rPr>
              <a:t>Constraints</a:t>
            </a:r>
          </a:p>
          <a:p>
            <a:pPr marL="457200" lvl="0" indent="-304800" rtl="0">
              <a:spcBef>
                <a:spcPts val="0"/>
              </a:spcBef>
              <a:buClr>
                <a:srgbClr val="000000"/>
              </a:buClr>
              <a:buSzPct val="50000"/>
              <a:buFont typeface="Droid Sans"/>
              <a:buChar char="●"/>
            </a:pPr>
            <a:r>
              <a:rPr lang="en-US" sz="2400" dirty="0">
                <a:latin typeface="Droid Sans"/>
                <a:ea typeface="Droid Sans"/>
                <a:cs typeface="Droid Sans"/>
                <a:sym typeface="Droid Sans"/>
              </a:rPr>
              <a:t>Parking space number and ease of parking</a:t>
            </a:r>
          </a:p>
          <a:p>
            <a:pPr marL="457200" lvl="0" indent="-304800">
              <a:spcBef>
                <a:spcPts val="0"/>
              </a:spcBef>
              <a:buClr>
                <a:srgbClr val="000000"/>
              </a:buClr>
              <a:buSzPct val="50000"/>
              <a:buFont typeface="Droid Sans"/>
              <a:buChar char="●"/>
            </a:pPr>
            <a:r>
              <a:rPr lang="en-US" sz="2400" dirty="0">
                <a:latin typeface="Droid Sans"/>
                <a:ea typeface="Droid Sans"/>
                <a:cs typeface="Droid Sans"/>
                <a:sym typeface="Droid Sans"/>
              </a:rPr>
              <a:t>Onsite trees and curbs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0" y="307838"/>
            <a:ext cx="9144000" cy="979799"/>
          </a:xfrm>
          <a:prstGeom prst="rect">
            <a:avLst/>
          </a:prstGeom>
          <a:solidFill>
            <a:srgbClr val="93C47D"/>
          </a:solidFill>
          <a:ln w="19050" cap="flat">
            <a:solidFill>
              <a:srgbClr val="93C4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457200" y="307837"/>
            <a:ext cx="8229600" cy="9797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600" dirty="0">
                <a:solidFill>
                  <a:srgbClr val="FFFFFF"/>
                </a:solidFill>
                <a:latin typeface="Droid Sans"/>
                <a:ea typeface="Droid Sans"/>
                <a:cs typeface="Droid Sans"/>
                <a:sym typeface="Droid Sans"/>
              </a:rPr>
              <a:t>Hydraulic Design</a:t>
            </a:r>
          </a:p>
        </p:txBody>
      </p:sp>
      <p:pic>
        <p:nvPicPr>
          <p:cNvPr id="140" name="Shape 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225" y="3178424"/>
            <a:ext cx="8322999" cy="3107974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Shape 141"/>
          <p:cNvSpPr txBox="1"/>
          <p:nvPr/>
        </p:nvSpPr>
        <p:spPr>
          <a:xfrm>
            <a:off x="457200" y="1420423"/>
            <a:ext cx="7828499" cy="175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rgbClr val="000000"/>
              </a:buClr>
              <a:buSzPct val="100000"/>
              <a:buFont typeface="Droid Sans"/>
              <a:buChar char="●"/>
            </a:pPr>
            <a:r>
              <a:rPr lang="en-US" sz="2400" dirty="0">
                <a:latin typeface="Droid Sans"/>
                <a:ea typeface="Droid Sans"/>
                <a:cs typeface="Droid Sans"/>
                <a:sym typeface="Droid Sans"/>
              </a:rPr>
              <a:t>Research resources:</a:t>
            </a:r>
          </a:p>
          <a:p>
            <a:pPr marL="914400" lvl="1" indent="-381000" rtl="0">
              <a:spcBef>
                <a:spcPts val="0"/>
              </a:spcBef>
              <a:buClr>
                <a:srgbClr val="000000"/>
              </a:buClr>
              <a:buSzPct val="100000"/>
              <a:buFont typeface="Droid Sans"/>
              <a:buChar char="○"/>
            </a:pPr>
            <a:r>
              <a:rPr lang="en-US" sz="2400" dirty="0">
                <a:latin typeface="Droid Sans"/>
                <a:ea typeface="Droid Sans"/>
                <a:cs typeface="Droid Sans"/>
                <a:sym typeface="Droid Sans"/>
              </a:rPr>
              <a:t>Dr. Barrett</a:t>
            </a:r>
          </a:p>
          <a:p>
            <a:pPr marL="914400" lvl="1" indent="-381000" rtl="0">
              <a:spcBef>
                <a:spcPts val="0"/>
              </a:spcBef>
              <a:buClr>
                <a:srgbClr val="000000"/>
              </a:buClr>
              <a:buSzPct val="100000"/>
              <a:buFont typeface="Droid Sans"/>
              <a:buChar char="○"/>
            </a:pPr>
            <a:r>
              <a:rPr lang="en-US" sz="2400" dirty="0">
                <a:latin typeface="Droid Sans"/>
                <a:ea typeface="Droid Sans"/>
                <a:cs typeface="Droid Sans"/>
                <a:sym typeface="Droid Sans"/>
              </a:rPr>
              <a:t>BIG RED DOG Engineering </a:t>
            </a:r>
          </a:p>
          <a:p>
            <a:pPr marL="914400" lvl="1" indent="-381000">
              <a:spcBef>
                <a:spcPts val="0"/>
              </a:spcBef>
              <a:buClr>
                <a:srgbClr val="000000"/>
              </a:buClr>
              <a:buSzPct val="100000"/>
              <a:buFont typeface="Droid Sans"/>
              <a:buChar char="○"/>
            </a:pPr>
            <a:r>
              <a:rPr lang="en-US" sz="2400" dirty="0">
                <a:latin typeface="Droid Sans"/>
                <a:ea typeface="Droid Sans"/>
                <a:cs typeface="Droid Sans"/>
                <a:sym typeface="Droid Sans"/>
              </a:rPr>
              <a:t>City of Austin Environmental Criteria Manual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/>
        </p:nvSpPr>
        <p:spPr>
          <a:xfrm>
            <a:off x="0" y="268614"/>
            <a:ext cx="9144000" cy="979799"/>
          </a:xfrm>
          <a:prstGeom prst="rect">
            <a:avLst/>
          </a:prstGeom>
          <a:solidFill>
            <a:srgbClr val="93C47D"/>
          </a:solidFill>
          <a:ln w="19050" cap="flat">
            <a:solidFill>
              <a:srgbClr val="93C4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49" name="Shape 149"/>
          <p:cNvSpPr txBox="1"/>
          <p:nvPr/>
        </p:nvSpPr>
        <p:spPr>
          <a:xfrm>
            <a:off x="7993375" y="3543450"/>
            <a:ext cx="421200" cy="47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>
                <a:latin typeface="Droid Sans"/>
                <a:ea typeface="Droid Sans"/>
                <a:cs typeface="Droid Sans"/>
                <a:sym typeface="Droid Sans"/>
              </a:rPr>
              <a:t>N</a:t>
            </a:r>
          </a:p>
        </p:txBody>
      </p:sp>
      <p:sp>
        <p:nvSpPr>
          <p:cNvPr id="150" name="Shape 150"/>
          <p:cNvSpPr/>
          <p:nvPr/>
        </p:nvSpPr>
        <p:spPr>
          <a:xfrm>
            <a:off x="7993375" y="2838450"/>
            <a:ext cx="421200" cy="704999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19050" cap="flat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grpSp>
        <p:nvGrpSpPr>
          <p:cNvPr id="2" name="Group 1"/>
          <p:cNvGrpSpPr/>
          <p:nvPr/>
        </p:nvGrpSpPr>
        <p:grpSpPr>
          <a:xfrm>
            <a:off x="1017674" y="1411614"/>
            <a:ext cx="6975701" cy="5394550"/>
            <a:chOff x="1084150" y="1197899"/>
            <a:chExt cx="6975701" cy="5394550"/>
          </a:xfrm>
        </p:grpSpPr>
        <p:pic>
          <p:nvPicPr>
            <p:cNvPr id="148" name="Shape 14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84150" y="1197899"/>
              <a:ext cx="6975701" cy="5394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" name="Shape 151"/>
            <p:cNvSpPr/>
            <p:nvPr/>
          </p:nvSpPr>
          <p:spPr>
            <a:xfrm rot="-4387372">
              <a:off x="2502513" y="3607300"/>
              <a:ext cx="851473" cy="965350"/>
            </a:xfrm>
            <a:prstGeom prst="rect">
              <a:avLst/>
            </a:prstGeom>
            <a:solidFill>
              <a:schemeClr val="lt2"/>
            </a:solidFill>
            <a:ln w="19050" cap="flat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>
                <a:spcBef>
                  <a:spcPts val="0"/>
                </a:spcBef>
                <a:buNone/>
              </a:pPr>
              <a:r>
                <a:rPr lang="en-US"/>
                <a:t>DA 2</a:t>
              </a:r>
            </a:p>
          </p:txBody>
        </p:sp>
        <p:sp>
          <p:nvSpPr>
            <p:cNvPr id="152" name="Shape 152"/>
            <p:cNvSpPr/>
            <p:nvPr/>
          </p:nvSpPr>
          <p:spPr>
            <a:xfrm rot="-4387802">
              <a:off x="3030435" y="1955168"/>
              <a:ext cx="819778" cy="1038710"/>
            </a:xfrm>
            <a:prstGeom prst="rect">
              <a:avLst/>
            </a:prstGeom>
            <a:solidFill>
              <a:schemeClr val="lt2"/>
            </a:solidFill>
            <a:ln w="19050" cap="flat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>
                <a:spcBef>
                  <a:spcPts val="0"/>
                </a:spcBef>
                <a:buNone/>
              </a:pPr>
              <a:r>
                <a:rPr lang="en-US"/>
                <a:t>DA 2</a:t>
              </a:r>
            </a:p>
          </p:txBody>
        </p:sp>
        <p:sp>
          <p:nvSpPr>
            <p:cNvPr id="153" name="Shape 153"/>
            <p:cNvSpPr/>
            <p:nvPr/>
          </p:nvSpPr>
          <p:spPr>
            <a:xfrm rot="-4387335">
              <a:off x="4815796" y="3100131"/>
              <a:ext cx="1005406" cy="1534388"/>
            </a:xfrm>
            <a:prstGeom prst="rect">
              <a:avLst/>
            </a:prstGeom>
            <a:solidFill>
              <a:schemeClr val="lt2"/>
            </a:solidFill>
            <a:ln w="19050" cap="flat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>
                <a:spcBef>
                  <a:spcPts val="0"/>
                </a:spcBef>
                <a:buNone/>
              </a:pPr>
              <a:r>
                <a:rPr lang="en-US"/>
                <a:t>DA 3</a:t>
              </a:r>
            </a:p>
          </p:txBody>
        </p:sp>
      </p:grpSp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457200" y="268613"/>
            <a:ext cx="8229600" cy="101902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600" dirty="0">
                <a:solidFill>
                  <a:srgbClr val="FFFFFF"/>
                </a:solidFill>
                <a:latin typeface="Droid Sans"/>
                <a:ea typeface="Droid Sans"/>
                <a:cs typeface="Droid Sans"/>
                <a:sym typeface="Droid Sans"/>
              </a:rPr>
              <a:t>Hydraulic Design</a:t>
            </a:r>
          </a:p>
        </p:txBody>
      </p:sp>
      <p:sp>
        <p:nvSpPr>
          <p:cNvPr id="155" name="Shape 155"/>
          <p:cNvSpPr txBox="1">
            <a:spLocks noGrp="1"/>
          </p:cNvSpPr>
          <p:nvPr>
            <p:ph type="title" idx="4294967295"/>
          </p:nvPr>
        </p:nvSpPr>
        <p:spPr>
          <a:xfrm>
            <a:off x="1017674" y="1416110"/>
            <a:ext cx="2281238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US" sz="2400" dirty="0">
                <a:latin typeface="Droid Sans"/>
                <a:ea typeface="Droid Sans"/>
                <a:cs typeface="Droid Sans"/>
                <a:sym typeface="Droid Sans"/>
              </a:rPr>
              <a:t>Rain Garden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2400" dirty="0">
                <a:latin typeface="Droid Sans"/>
                <a:ea typeface="Droid Sans"/>
                <a:cs typeface="Droid Sans"/>
                <a:sym typeface="Droid Sans"/>
              </a:rPr>
              <a:t>Drainage Areas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/>
        </p:nvSpPr>
        <p:spPr>
          <a:xfrm>
            <a:off x="0" y="290355"/>
            <a:ext cx="9144000" cy="979799"/>
          </a:xfrm>
          <a:prstGeom prst="rect">
            <a:avLst/>
          </a:prstGeom>
          <a:solidFill>
            <a:srgbClr val="93C47D"/>
          </a:solidFill>
          <a:ln w="19050" cap="flat">
            <a:solidFill>
              <a:srgbClr val="93C4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grpSp>
        <p:nvGrpSpPr>
          <p:cNvPr id="2" name="Group 1"/>
          <p:cNvGrpSpPr/>
          <p:nvPr/>
        </p:nvGrpSpPr>
        <p:grpSpPr>
          <a:xfrm>
            <a:off x="58349" y="1369154"/>
            <a:ext cx="8978825" cy="5338021"/>
            <a:chOff x="58349" y="1369154"/>
            <a:chExt cx="8978825" cy="5338021"/>
          </a:xfrm>
        </p:grpSpPr>
        <p:pic>
          <p:nvPicPr>
            <p:cNvPr id="162" name="Shape 16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8349" y="1369154"/>
              <a:ext cx="5725024" cy="33544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Shape 16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12149" y="3254625"/>
              <a:ext cx="5725025" cy="3452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Shape 164"/>
            <p:cNvSpPr/>
            <p:nvPr/>
          </p:nvSpPr>
          <p:spPr>
            <a:xfrm rot="2642309">
              <a:off x="2820117" y="3076528"/>
              <a:ext cx="1428486" cy="88938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1905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5" name="Shape 165"/>
            <p:cNvSpPr txBox="1"/>
            <p:nvPr/>
          </p:nvSpPr>
          <p:spPr>
            <a:xfrm>
              <a:off x="457200" y="4521342"/>
              <a:ext cx="1730399" cy="2837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-US" sz="800" dirty="0"/>
                <a:t>Source: City of Austin ECM</a:t>
              </a:r>
            </a:p>
          </p:txBody>
        </p:sp>
      </p:grpSp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457200" y="290355"/>
            <a:ext cx="8229600" cy="99728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600" dirty="0">
                <a:solidFill>
                  <a:srgbClr val="FFFFFF"/>
                </a:solidFill>
                <a:latin typeface="Droid Sans"/>
                <a:ea typeface="Droid Sans"/>
                <a:cs typeface="Droid Sans"/>
                <a:sym typeface="Droid Sans"/>
              </a:rPr>
              <a:t>Hydraulic Design</a:t>
            </a:r>
          </a:p>
        </p:txBody>
      </p:sp>
      <p:sp>
        <p:nvSpPr>
          <p:cNvPr id="167" name="Shape 167"/>
          <p:cNvSpPr txBox="1">
            <a:spLocks noGrp="1"/>
          </p:cNvSpPr>
          <p:nvPr>
            <p:ph type="title" idx="4294967295"/>
          </p:nvPr>
        </p:nvSpPr>
        <p:spPr>
          <a:xfrm>
            <a:off x="6155574" y="1740390"/>
            <a:ext cx="2281237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dirty="0">
                <a:latin typeface="Droid Sans"/>
                <a:ea typeface="Droid Sans"/>
                <a:cs typeface="Droid Sans"/>
                <a:sym typeface="Droid Sans"/>
              </a:rPr>
              <a:t>Rain Garden Calculations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320" y="1122627"/>
            <a:ext cx="7806480" cy="5735373"/>
          </a:xfrm>
          <a:prstGeom prst="rect">
            <a:avLst/>
          </a:prstGeom>
        </p:spPr>
      </p:pic>
      <p:sp>
        <p:nvSpPr>
          <p:cNvPr id="173" name="Shape 173"/>
          <p:cNvSpPr/>
          <p:nvPr/>
        </p:nvSpPr>
        <p:spPr>
          <a:xfrm>
            <a:off x="0" y="266663"/>
            <a:ext cx="9144000" cy="979799"/>
          </a:xfrm>
          <a:prstGeom prst="rect">
            <a:avLst/>
          </a:prstGeom>
          <a:solidFill>
            <a:srgbClr val="93C47D"/>
          </a:solidFill>
          <a:ln w="19050" cap="flat">
            <a:solidFill>
              <a:srgbClr val="93C4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457200" y="266663"/>
            <a:ext cx="8229600" cy="102097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600" dirty="0">
                <a:solidFill>
                  <a:srgbClr val="FFFFFF"/>
                </a:solidFill>
                <a:latin typeface="Droid Sans"/>
                <a:ea typeface="Droid Sans"/>
                <a:cs typeface="Droid Sans"/>
                <a:sym typeface="Droid Sans"/>
              </a:rPr>
              <a:t>Construction Details</a:t>
            </a:r>
          </a:p>
        </p:txBody>
      </p:sp>
      <p:sp>
        <p:nvSpPr>
          <p:cNvPr id="175" name="Shape 175"/>
          <p:cNvSpPr txBox="1">
            <a:spLocks noGrp="1"/>
          </p:cNvSpPr>
          <p:nvPr>
            <p:ph type="title" idx="4294967295"/>
          </p:nvPr>
        </p:nvSpPr>
        <p:spPr>
          <a:xfrm>
            <a:off x="1512174" y="6070293"/>
            <a:ext cx="2281238" cy="58506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dirty="0">
                <a:latin typeface="Droid Sans"/>
                <a:ea typeface="Droid Sans"/>
                <a:cs typeface="Droid Sans"/>
                <a:sym typeface="Droid Sans"/>
              </a:rPr>
              <a:t>Plan View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36</TotalTime>
  <Words>243</Words>
  <Application>Microsoft Office PowerPoint</Application>
  <PresentationFormat>On-screen Show (4:3)</PresentationFormat>
  <Paragraphs>90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Century Gothic</vt:lpstr>
      <vt:lpstr>Droid Sans</vt:lpstr>
      <vt:lpstr>Wingdings 3</vt:lpstr>
      <vt:lpstr>Wisp</vt:lpstr>
      <vt:lpstr>Bob Bullock Museum Parking Lot Rain Gardens</vt:lpstr>
      <vt:lpstr>Hydraulic Design Problem</vt:lpstr>
      <vt:lpstr>Location</vt:lpstr>
      <vt:lpstr>On-Site Drainage Patterns</vt:lpstr>
      <vt:lpstr>Hydraulic Design</vt:lpstr>
      <vt:lpstr>Hydraulic Design</vt:lpstr>
      <vt:lpstr>Hydraulic Design</vt:lpstr>
      <vt:lpstr>Hydraulic Design</vt:lpstr>
      <vt:lpstr>Construction Details</vt:lpstr>
      <vt:lpstr>Construction Details</vt:lpstr>
      <vt:lpstr>Construction Details</vt:lpstr>
      <vt:lpstr>Construction Details</vt:lpstr>
      <vt:lpstr>Cherry Sage</vt:lpstr>
      <vt:lpstr>Sedge</vt:lpstr>
      <vt:lpstr>Impact Analysis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Bob Bullock Museum Parking Lot Rain Gardens</dc:title>
  <dc:creator>Armas, Dillon G</dc:creator>
  <cp:lastModifiedBy>Maidment, David R</cp:lastModifiedBy>
  <cp:revision>6</cp:revision>
  <dcterms:modified xsi:type="dcterms:W3CDTF">2015-05-05T16:03:09Z</dcterms:modified>
</cp:coreProperties>
</file>