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19"/>
  </p:notesMasterIdLst>
  <p:sldIdLst>
    <p:sldId id="256" r:id="rId2"/>
    <p:sldId id="257" r:id="rId3"/>
    <p:sldId id="258" r:id="rId4"/>
    <p:sldId id="275" r:id="rId5"/>
    <p:sldId id="259" r:id="rId6"/>
    <p:sldId id="274" r:id="rId7"/>
    <p:sldId id="264" r:id="rId8"/>
    <p:sldId id="261" r:id="rId9"/>
    <p:sldId id="262" r:id="rId10"/>
    <p:sldId id="263" r:id="rId11"/>
    <p:sldId id="266" r:id="rId12"/>
    <p:sldId id="265" r:id="rId13"/>
    <p:sldId id="268" r:id="rId14"/>
    <p:sldId id="269" r:id="rId15"/>
    <p:sldId id="270" r:id="rId16"/>
    <p:sldId id="271" r:id="rId17"/>
    <p:sldId id="272"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nlotfi8"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12" autoAdjust="0"/>
  </p:normalViewPr>
  <p:slideViewPr>
    <p:cSldViewPr snapToGrid="0">
      <p:cViewPr varScale="1">
        <p:scale>
          <a:sx n="118" d="100"/>
          <a:sy n="118" d="100"/>
        </p:scale>
        <p:origin x="25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This is really nitpicky but is it possible for us to change the date in the HEC-HMS model so that it doesn't say 1/1/2000?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524425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Our project is concerning</a:t>
            </a:r>
            <a:r>
              <a:rPr lang="en-US" baseline="0" dirty="0" smtClean="0"/>
              <a:t> improving the water quality in Waller Creek.</a:t>
            </a:r>
            <a:endParaRPr dirty="0"/>
          </a:p>
        </p:txBody>
      </p:sp>
    </p:spTree>
    <p:extLst>
      <p:ext uri="{BB962C8B-B14F-4D97-AF65-F5344CB8AC3E}">
        <p14:creationId xmlns:p14="http://schemas.microsoft.com/office/powerpoint/2010/main" val="195662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mtClean="0"/>
              <a:t>The software produced a resulting average</a:t>
            </a:r>
            <a:r>
              <a:rPr lang="en-US" baseline="0" smtClean="0"/>
              <a:t> curve number of 82 </a:t>
            </a:r>
            <a:endParaRPr lang="en-US" dirty="0"/>
          </a:p>
        </p:txBody>
      </p:sp>
    </p:spTree>
    <p:extLst>
      <p:ext uri="{BB962C8B-B14F-4D97-AF65-F5344CB8AC3E}">
        <p14:creationId xmlns:p14="http://schemas.microsoft.com/office/powerpoint/2010/main" val="127490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4669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For consistency, the graph and table again have their own slides, as in the “pre” slides.</a:t>
            </a:r>
          </a:p>
        </p:txBody>
      </p:sp>
    </p:spTree>
    <p:extLst>
      <p:ext uri="{BB962C8B-B14F-4D97-AF65-F5344CB8AC3E}">
        <p14:creationId xmlns:p14="http://schemas.microsoft.com/office/powerpoint/2010/main" val="390674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Again, here we can just say that after changing the parking spaces to pervious pavement, the max flow is 1.1 cfs and the depth is roughly .55 inches.</a:t>
            </a:r>
          </a:p>
        </p:txBody>
      </p:sp>
    </p:spTree>
    <p:extLst>
      <p:ext uri="{BB962C8B-B14F-4D97-AF65-F5344CB8AC3E}">
        <p14:creationId xmlns:p14="http://schemas.microsoft.com/office/powerpoint/2010/main" val="29357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36334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The table above comes</a:t>
            </a:r>
            <a:r>
              <a:rPr lang="en-US" baseline="0" dirty="0" smtClean="0"/>
              <a:t> from the EPA Interlocking concrete pavers case study, which was done to determine improvements in pollution levels of water bodies surrounding permeable pavement surfaces. As can be seen, the percent reductions are significant. Though this case study was not performed on the segment we have examined here, we could expect similar results with the proposed system.</a:t>
            </a:r>
            <a:endParaRPr lang="en-US" dirty="0" smtClean="0"/>
          </a:p>
          <a:p>
            <a:pPr>
              <a:spcBef>
                <a:spcPts val="0"/>
              </a:spcBef>
              <a:buNone/>
            </a:pPr>
            <a:r>
              <a:rPr lang="en-US" dirty="0" smtClean="0"/>
              <a:t>From the EPA-Water</a:t>
            </a:r>
            <a:r>
              <a:rPr lang="en-US" baseline="0" dirty="0" smtClean="0"/>
              <a:t> quality </a:t>
            </a:r>
            <a:endParaRPr dirty="0"/>
          </a:p>
        </p:txBody>
      </p:sp>
    </p:spTree>
    <p:extLst>
      <p:ext uri="{BB962C8B-B14F-4D97-AF65-F5344CB8AC3E}">
        <p14:creationId xmlns:p14="http://schemas.microsoft.com/office/powerpoint/2010/main" val="11819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As mentioned</a:t>
            </a:r>
            <a:r>
              <a:rPr lang="en" baseline="0" dirty="0" smtClean="0"/>
              <a:t> before, the significance of this proposed system is that it will:</a:t>
            </a:r>
          </a:p>
          <a:p>
            <a:pPr>
              <a:spcBef>
                <a:spcPts val="0"/>
              </a:spcBef>
              <a:buNone/>
            </a:pPr>
            <a:r>
              <a:rPr lang="en" baseline="0" dirty="0" smtClean="0"/>
              <a:t>-reduce impervious cover</a:t>
            </a:r>
          </a:p>
          <a:p>
            <a:pPr>
              <a:spcBef>
                <a:spcPts val="0"/>
              </a:spcBef>
              <a:buNone/>
            </a:pPr>
            <a:r>
              <a:rPr lang="en" baseline="0" dirty="0" smtClean="0"/>
              <a:t>-reduce runoff</a:t>
            </a:r>
          </a:p>
          <a:p>
            <a:pPr>
              <a:spcBef>
                <a:spcPts val="0"/>
              </a:spcBef>
              <a:buNone/>
            </a:pPr>
            <a:r>
              <a:rPr lang="en" baseline="0" dirty="0" smtClean="0"/>
              <a:t>-reduce contamination due to runoff</a:t>
            </a:r>
          </a:p>
          <a:p>
            <a:pPr>
              <a:spcBef>
                <a:spcPts val="0"/>
              </a:spcBef>
              <a:buNone/>
            </a:pPr>
            <a:r>
              <a:rPr lang="en" baseline="0" dirty="0" smtClean="0"/>
              <a:t>-improve aesthetics. </a:t>
            </a:r>
          </a:p>
          <a:p>
            <a:pPr>
              <a:spcBef>
                <a:spcPts val="0"/>
              </a:spcBef>
              <a:buNone/>
            </a:pPr>
            <a:r>
              <a:rPr lang="en-US" baseline="0" dirty="0" smtClean="0"/>
              <a:t>T</a:t>
            </a:r>
            <a:r>
              <a:rPr lang="en" baseline="0" dirty="0" smtClean="0"/>
              <a:t>he quote at the bottom of this slide comes directly from t</a:t>
            </a:r>
            <a:r>
              <a:rPr lang="en-US" baseline="0" dirty="0" smtClean="0"/>
              <a:t>he</a:t>
            </a:r>
            <a:r>
              <a:rPr lang="en" baseline="0" dirty="0" smtClean="0"/>
              <a:t> UT Landscape Master plan. Our proposed system would serve not only to collect storm water and reduce pollution, but do so in a way that would enhance the UT campus. Although the study area examined here is a small portion of all the impervious parking spaces on campus, the success of this project would suggest that it would be beneficial to carry this throughout the rest of campus as well.</a:t>
            </a:r>
            <a:endParaRPr lang="en" dirty="0"/>
          </a:p>
        </p:txBody>
      </p:sp>
    </p:spTree>
    <p:extLst>
      <p:ext uri="{BB962C8B-B14F-4D97-AF65-F5344CB8AC3E}">
        <p14:creationId xmlns:p14="http://schemas.microsoft.com/office/powerpoint/2010/main" val="223688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Our design problem focuses on 2 main areas:</a:t>
            </a:r>
          </a:p>
          <a:p>
            <a:pPr marL="228600" indent="-228600">
              <a:spcBef>
                <a:spcPts val="0"/>
              </a:spcBef>
              <a:buAutoNum type="arabicPeriod"/>
            </a:pPr>
            <a:r>
              <a:rPr lang="en-US" dirty="0" smtClean="0"/>
              <a:t>The UT campus has a high</a:t>
            </a:r>
            <a:r>
              <a:rPr lang="en-US" baseline="0" dirty="0" smtClean="0"/>
              <a:t> amount of impervious cover, as seen in this picture to the right. This impervious cover is undesirable, as it leads to increased runoff into surrounding areas, including Waller Creek. The runoff from the streets on campus is polluted, which increases pollution levels in the segment of Waller Creek that runs through campus.</a:t>
            </a:r>
          </a:p>
          <a:p>
            <a:pPr marL="228600" indent="-228600">
              <a:spcBef>
                <a:spcPts val="0"/>
              </a:spcBef>
              <a:buAutoNum type="arabicPeriod"/>
            </a:pPr>
            <a:endParaRPr lang="en-US" baseline="0" dirty="0" smtClean="0"/>
          </a:p>
          <a:p>
            <a:pPr marL="228600" indent="-228600">
              <a:spcBef>
                <a:spcPts val="0"/>
              </a:spcBef>
              <a:buAutoNum type="arabicPeriod"/>
            </a:pPr>
            <a:r>
              <a:rPr lang="en-US" baseline="0" dirty="0" smtClean="0"/>
              <a:t>This has become such a problem that Waller Creek is on the EPA’s 303 d list of impaired water bodies. </a:t>
            </a:r>
          </a:p>
          <a:p>
            <a:pPr marL="228600" indent="-228600">
              <a:spcBef>
                <a:spcPts val="0"/>
              </a:spcBef>
              <a:buAutoNum type="arabicPeriod"/>
            </a:pPr>
            <a:endParaRPr lang="en-US" baseline="0" dirty="0" smtClean="0"/>
          </a:p>
          <a:p>
            <a:pPr marL="0" indent="0">
              <a:spcBef>
                <a:spcPts val="0"/>
              </a:spcBef>
              <a:buNone/>
            </a:pPr>
            <a:r>
              <a:rPr lang="en-US" baseline="0" dirty="0" smtClean="0"/>
              <a:t>Our proposition for reducing the impervious cover on campus is to install permeable pavement parking stalls along a segment of San Jacinto Blvd, that runs parallel to Waller Creek. This will be discussed in further detail later on in this presentation.</a:t>
            </a:r>
            <a:endParaRPr dirty="0"/>
          </a:p>
        </p:txBody>
      </p:sp>
    </p:spTree>
    <p:extLst>
      <p:ext uri="{BB962C8B-B14F-4D97-AF65-F5344CB8AC3E}">
        <p14:creationId xmlns:p14="http://schemas.microsoft.com/office/powerpoint/2010/main" val="176056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Our project has three main objectives.</a:t>
            </a:r>
          </a:p>
          <a:p>
            <a:pPr marL="228600" indent="-228600">
              <a:spcBef>
                <a:spcPts val="0"/>
              </a:spcBef>
              <a:buAutoNum type="arabicPeriod"/>
            </a:pPr>
            <a:r>
              <a:rPr lang="en-US" dirty="0" smtClean="0"/>
              <a:t>Installing</a:t>
            </a:r>
            <a:r>
              <a:rPr lang="en-US" baseline="0" dirty="0" smtClean="0"/>
              <a:t> permeable pavement on campus would reduce impervious cover, thereby reducing total runoff into the creek.</a:t>
            </a:r>
          </a:p>
          <a:p>
            <a:pPr marL="228600" indent="-228600">
              <a:spcBef>
                <a:spcPts val="0"/>
              </a:spcBef>
              <a:buAutoNum type="arabicPeriod"/>
            </a:pPr>
            <a:r>
              <a:rPr lang="en-US" baseline="0" dirty="0" smtClean="0"/>
              <a:t>The pavement we design would be able to capture the first inch of rainfall. This is known as the “first flush” and is considered to be the most polluted portion of rainfall. Capturing it would reducing the pollution levels in Waller Creek.</a:t>
            </a:r>
          </a:p>
          <a:p>
            <a:pPr marL="228600" indent="-228600">
              <a:spcBef>
                <a:spcPts val="0"/>
              </a:spcBef>
              <a:buAutoNum type="arabicPeriod"/>
            </a:pPr>
            <a:r>
              <a:rPr lang="en-US" baseline="0" dirty="0" smtClean="0"/>
              <a:t>These parking stalls are aesthetically pleasing, which would assist in UT’s master plan to not only restore Waller Creek, but do so while keeping aesthetics in mind.</a:t>
            </a:r>
            <a:endParaRPr dirty="0"/>
          </a:p>
        </p:txBody>
      </p:sp>
    </p:spTree>
    <p:extLst>
      <p:ext uri="{BB962C8B-B14F-4D97-AF65-F5344CB8AC3E}">
        <p14:creationId xmlns:p14="http://schemas.microsoft.com/office/powerpoint/2010/main" val="3320153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“After</a:t>
            </a:r>
            <a:r>
              <a:rPr lang="en-US" baseline="0" dirty="0" smtClean="0"/>
              <a:t> we established the process we would follow, we had some decisions to make. First, we chose our area of study. We focused our search on areas of campus that not only needed improvement, but also were an obvious source of pollution. We selected San Jacinto as our street of interest, and in a bit I’ll talk about why”</a:t>
            </a:r>
          </a:p>
          <a:p>
            <a:pPr>
              <a:spcBef>
                <a:spcPts val="0"/>
              </a:spcBef>
              <a:buNone/>
            </a:pPr>
            <a:endParaRPr lang="en-US" baseline="0" dirty="0" smtClean="0"/>
          </a:p>
          <a:p>
            <a:pPr>
              <a:spcBef>
                <a:spcPts val="0"/>
              </a:spcBef>
              <a:buNone/>
            </a:pPr>
            <a:r>
              <a:rPr lang="en-US" baseline="0" dirty="0" smtClean="0"/>
              <a:t>“Next, we needed to consider how we were going to model this area and its performance during rainfall events. We selected HEC-HMS as our preferred program because of its versatility. Since HMS allows us to choose the method used for analysis of a catchment, we chose to use the SCS method so we could have a time distribution of our storm runoff. Since we were advised to model a Type III, 25-yr, 24 hour storm, all that we needed to proceed with our modeling was the geometric characteristics of our area of study which we measured using ArcGIS and AutoCAD.”</a:t>
            </a:r>
          </a:p>
          <a:p>
            <a:pPr>
              <a:spcBef>
                <a:spcPts val="0"/>
              </a:spcBef>
              <a:buNone/>
            </a:pPr>
            <a:endParaRPr lang="en-US" baseline="0" dirty="0" smtClean="0"/>
          </a:p>
          <a:p>
            <a:pPr>
              <a:spcBef>
                <a:spcPts val="0"/>
              </a:spcBef>
              <a:buNone/>
            </a:pPr>
            <a:r>
              <a:rPr lang="en-US" baseline="0" dirty="0" smtClean="0"/>
              <a:t>“Finally, we needed to decide how we were going to measure the success of our project. We decided that by comparing the hydrograph of the existing conditions to the hydrograph of our recommended post conditions we could effectively quantify the impact of our design. In order to prepare this analysis, we used HEC-HMS, Permeable design Pro, ArcGIS, and Microstation. We will go more in depth on what each of these programs were used for later on.”</a:t>
            </a:r>
            <a:endParaRPr dirty="0"/>
          </a:p>
        </p:txBody>
      </p:sp>
    </p:spTree>
    <p:extLst>
      <p:ext uri="{BB962C8B-B14F-4D97-AF65-F5344CB8AC3E}">
        <p14:creationId xmlns:p14="http://schemas.microsoft.com/office/powerpoint/2010/main" val="115624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a:t>
            </a:r>
            <a:r>
              <a:rPr lang="en-US" baseline="0" dirty="0" smtClean="0"/>
              <a:t> considered various locations on campus and ultimately decided to focus our efforts on this stretch of San Jacinto Boulevard between 20</a:t>
            </a:r>
            <a:r>
              <a:rPr lang="en-US" baseline="30000" dirty="0" smtClean="0"/>
              <a:t>th</a:t>
            </a:r>
            <a:r>
              <a:rPr lang="en-US" baseline="0" dirty="0" smtClean="0"/>
              <a:t> street and Martin Luther King Jr Boulevard because of its proximity to Waller Creek and because of the parking spots that line the street in this area”</a:t>
            </a:r>
          </a:p>
          <a:p>
            <a:endParaRPr lang="en-US" baseline="0" dirty="0" smtClean="0"/>
          </a:p>
          <a:p>
            <a:r>
              <a:rPr lang="en-US" baseline="0" dirty="0" smtClean="0"/>
              <a:t>“Here is a closer look at our area of study. As I stated earlier, the proximity of our area of study to Waller Creek was a major motivator for our selection of this part of campus. This is a microstation map of our area which includes elevation contours, street labels, and identifies the curb inlet where our area drains to. We measured our catchment area and our pavement area at this point to determine the possible impact of our study”</a:t>
            </a:r>
            <a:endParaRPr lang="en-US" dirty="0"/>
          </a:p>
        </p:txBody>
      </p:sp>
    </p:spTree>
    <p:extLst>
      <p:ext uri="{BB962C8B-B14F-4D97-AF65-F5344CB8AC3E}">
        <p14:creationId xmlns:p14="http://schemas.microsoft.com/office/powerpoint/2010/main" val="273217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“This is a map</a:t>
            </a:r>
            <a:r>
              <a:rPr lang="en" baseline="0" dirty="0" smtClean="0"/>
              <a:t> that was developed using ArcGIS. We downloaded shapefiles from USGS, Web Soil Survey, and TNRIS containing soil type and land use data. We intersected the two shapefiles and calculated the weighted curve number of our existing area of study. The curve number was used for input to HMS for our existing condition analysis and then later into Design Pro as the subgrade layer. We found that our area of study’s land cover was calssified as “Urban Land” and that our soil type was D”</a:t>
            </a:r>
            <a:endParaRPr lang="en" dirty="0"/>
          </a:p>
        </p:txBody>
      </p:sp>
    </p:spTree>
    <p:extLst>
      <p:ext uri="{BB962C8B-B14F-4D97-AF65-F5344CB8AC3E}">
        <p14:creationId xmlns:p14="http://schemas.microsoft.com/office/powerpoint/2010/main" val="343329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9276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In this slide, the flow and depth are shown for the base case (prior to adjusting the pavement type along. As you can see, the peak flow is 1.3 cfs and the depth is roughly 0.55 inches.</a:t>
            </a:r>
          </a:p>
        </p:txBody>
      </p:sp>
    </p:spTree>
    <p:extLst>
      <p:ext uri="{BB962C8B-B14F-4D97-AF65-F5344CB8AC3E}">
        <p14:creationId xmlns:p14="http://schemas.microsoft.com/office/powerpoint/2010/main" val="388374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Molly: The</a:t>
            </a:r>
            <a:r>
              <a:rPr lang="en-US" baseline="0" dirty="0" smtClean="0"/>
              <a:t> software that we used to model the permeable pavement is called Permeable Design Pro, and is a product of the Interlocking Concrete Pavement Institute. The software required the input of the pavement geometry, the type of subgrade, and the depths of the base and </a:t>
            </a:r>
            <a:r>
              <a:rPr lang="en-US" baseline="0" dirty="0" err="1" smtClean="0"/>
              <a:t>subbase</a:t>
            </a:r>
            <a:r>
              <a:rPr lang="en-US" baseline="0" dirty="0" smtClean="0"/>
              <a:t> layers. In addition, we input the traffic category for the project, which was cars and light vehicles, and well as the rainfall pattern and the storm return period.  </a:t>
            </a:r>
            <a:endParaRPr lang="en-US" dirty="0" smtClean="0"/>
          </a:p>
          <a:p>
            <a:pPr>
              <a:spcBef>
                <a:spcPts val="0"/>
              </a:spcBef>
              <a:buNone/>
            </a:pPr>
            <a:endParaRPr dirty="0"/>
          </a:p>
        </p:txBody>
      </p:sp>
    </p:spTree>
    <p:extLst>
      <p:ext uri="{BB962C8B-B14F-4D97-AF65-F5344CB8AC3E}">
        <p14:creationId xmlns:p14="http://schemas.microsoft.com/office/powerpoint/2010/main" val="3600038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677FF4-3BFB-4116-839C-55BB3508CCB7}"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87410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77FF4-3BFB-4116-839C-55BB3508CCB7}"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234440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77FF4-3BFB-4116-839C-55BB3508CCB7}"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188156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77FF4-3BFB-4116-839C-55BB3508CCB7}"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3903954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77FF4-3BFB-4116-839C-55BB3508CCB7}"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767344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7677FF4-3BFB-4116-839C-55BB3508CCB7}"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41557440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7677FF4-3BFB-4116-839C-55BB3508CCB7}"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1403793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77FF4-3BFB-4116-839C-55BB3508CCB7}"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61774247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77FF4-3BFB-4116-839C-55BB3508CCB7}"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95365179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142496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22" name="Shape 22"/>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83739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77FF4-3BFB-4116-839C-55BB3508CCB7}"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4962325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77FF4-3BFB-4116-839C-55BB3508CCB7}"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5977855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677FF4-3BFB-4116-839C-55BB3508CCB7}"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6824490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677FF4-3BFB-4116-839C-55BB3508CCB7}" type="datetimeFigureOut">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3132767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677FF4-3BFB-4116-839C-55BB3508CCB7}"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66910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07677FF4-3BFB-4116-839C-55BB3508CCB7}" type="datetimeFigureOut">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76498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77FF4-3BFB-4116-839C-55BB3508CCB7}"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8450525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77FF4-3BFB-4116-839C-55BB3508CCB7}"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26932277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07677FF4-3BFB-4116-839C-55BB3508CCB7}" type="datetimeFigureOut">
              <a:rPr lang="en-US" smtClean="0"/>
              <a:t>5/5/2015</a:t>
            </a:fld>
            <a:endParaRPr lang="en-US"/>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pPr>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1329228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sldNum="0"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259572" y="975589"/>
            <a:ext cx="7571169" cy="1881910"/>
          </a:xfrm>
          <a:prstGeom prst="rect">
            <a:avLst/>
          </a:prstGeom>
        </p:spPr>
        <p:txBody>
          <a:bodyPr lIns="91425" tIns="91425" rIns="91425" bIns="91425" anchor="t" anchorCtr="0">
            <a:noAutofit/>
          </a:bodyPr>
          <a:lstStyle/>
          <a:p>
            <a:pPr algn="l" rtl="0">
              <a:spcBef>
                <a:spcPts val="0"/>
              </a:spcBef>
              <a:buNone/>
            </a:pPr>
            <a:r>
              <a:rPr lang="en" sz="6000" dirty="0">
                <a:solidFill>
                  <a:srgbClr val="0070C0"/>
                </a:solidFill>
                <a:latin typeface="AngsanaUPC" panose="02020603050405020304" pitchFamily="18" charset="-34"/>
                <a:cs typeface="AngsanaUPC" panose="02020603050405020304" pitchFamily="18" charset="-34"/>
              </a:rPr>
              <a:t>Water Quality</a:t>
            </a:r>
          </a:p>
          <a:p>
            <a:pPr algn="l" rtl="0">
              <a:spcBef>
                <a:spcPts val="0"/>
              </a:spcBef>
              <a:buNone/>
            </a:pPr>
            <a:r>
              <a:rPr lang="en" sz="6000" dirty="0">
                <a:solidFill>
                  <a:srgbClr val="0070C0"/>
                </a:solidFill>
                <a:latin typeface="AngsanaUPC" panose="02020603050405020304" pitchFamily="18" charset="-34"/>
                <a:cs typeface="AngsanaUPC" panose="02020603050405020304" pitchFamily="18" charset="-34"/>
              </a:rPr>
              <a:t>Improvements</a:t>
            </a:r>
          </a:p>
          <a:p>
            <a:pPr algn="l">
              <a:spcBef>
                <a:spcPts val="0"/>
              </a:spcBef>
              <a:buNone/>
            </a:pPr>
            <a:r>
              <a:rPr lang="en" sz="6000" dirty="0">
                <a:solidFill>
                  <a:srgbClr val="0070C0"/>
                </a:solidFill>
                <a:latin typeface="AngsanaUPC" panose="02020603050405020304" pitchFamily="18" charset="-34"/>
                <a:cs typeface="AngsanaUPC" panose="02020603050405020304" pitchFamily="18" charset="-34"/>
              </a:rPr>
              <a:t>Along Waller Creek</a:t>
            </a:r>
          </a:p>
        </p:txBody>
      </p:sp>
      <p:sp>
        <p:nvSpPr>
          <p:cNvPr id="39" name="Shape 39"/>
          <p:cNvSpPr txBox="1">
            <a:spLocks noGrp="1"/>
          </p:cNvSpPr>
          <p:nvPr>
            <p:ph type="subTitle" idx="1"/>
          </p:nvPr>
        </p:nvSpPr>
        <p:spPr>
          <a:xfrm>
            <a:off x="259572" y="3728762"/>
            <a:ext cx="8790038" cy="1028699"/>
          </a:xfrm>
          <a:prstGeom prst="rect">
            <a:avLst/>
          </a:prstGeom>
        </p:spPr>
        <p:txBody>
          <a:bodyPr lIns="91425" tIns="91425" rIns="91425" bIns="91425" anchor="t" anchorCtr="0">
            <a:noAutofit/>
          </a:bodyPr>
          <a:lstStyle/>
          <a:p>
            <a:pPr algn="l"/>
            <a:r>
              <a:rPr lang="en" sz="3600" dirty="0" smtClean="0"/>
              <a:t>By: Molly </a:t>
            </a:r>
            <a:r>
              <a:rPr lang="en" sz="3600" dirty="0"/>
              <a:t>Coffman, Mona </a:t>
            </a:r>
            <a:r>
              <a:rPr lang="en" sz="3600" dirty="0" smtClean="0"/>
              <a:t>Lotfi, </a:t>
            </a:r>
            <a:r>
              <a:rPr lang="en" sz="3600" dirty="0"/>
              <a:t>Sandra </a:t>
            </a:r>
            <a:r>
              <a:rPr lang="en" sz="3600" dirty="0" smtClean="0"/>
              <a:t>Nadira &amp; Jeff </a:t>
            </a:r>
            <a:r>
              <a:rPr lang="en" sz="3600" dirty="0"/>
              <a:t>Nagy</a:t>
            </a:r>
          </a:p>
        </p:txBody>
      </p:sp>
      <p:pic>
        <p:nvPicPr>
          <p:cNvPr id="40" name="Shape 40"/>
          <p:cNvPicPr preferRelativeResize="0"/>
          <p:nvPr/>
        </p:nvPicPr>
        <p:blipFill>
          <a:blip r:embed="rId3">
            <a:alphaModFix/>
          </a:blip>
          <a:stretch>
            <a:fillRect/>
          </a:stretch>
        </p:blipFill>
        <p:spPr>
          <a:xfrm>
            <a:off x="6032312" y="302219"/>
            <a:ext cx="2256802" cy="230552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3000" dirty="0">
                <a:solidFill>
                  <a:srgbClr val="0070C0"/>
                </a:solidFill>
              </a:rPr>
              <a:t>Permeable Pavement Software</a:t>
            </a:r>
          </a:p>
        </p:txBody>
      </p:sp>
      <p:sp>
        <p:nvSpPr>
          <p:cNvPr id="86" name="Shape 86"/>
          <p:cNvSpPr txBox="1">
            <a:spLocks noGrp="1"/>
          </p:cNvSpPr>
          <p:nvPr>
            <p:ph type="body" idx="1"/>
          </p:nvPr>
        </p:nvSpPr>
        <p:spPr>
          <a:xfrm>
            <a:off x="434200" y="1169000"/>
            <a:ext cx="4492642" cy="3725699"/>
          </a:xfrm>
          <a:prstGeom prst="rect">
            <a:avLst/>
          </a:prstGeom>
        </p:spPr>
        <p:txBody>
          <a:bodyPr lIns="91425" tIns="91425" rIns="91425" bIns="91425" anchor="t" anchorCtr="0">
            <a:noAutofit/>
          </a:bodyPr>
          <a:lstStyle/>
          <a:p>
            <a:pPr lvl="0" rtl="0">
              <a:spcBef>
                <a:spcPts val="0"/>
              </a:spcBef>
              <a:buNone/>
            </a:pPr>
            <a:r>
              <a:rPr lang="en" sz="3200" dirty="0"/>
              <a:t>Design </a:t>
            </a:r>
            <a:r>
              <a:rPr lang="en" sz="3200" dirty="0" smtClean="0"/>
              <a:t>inputs:</a:t>
            </a:r>
          </a:p>
          <a:p>
            <a:r>
              <a:rPr lang="en" sz="2400" dirty="0" smtClean="0"/>
              <a:t>Pavement Geometry</a:t>
            </a:r>
          </a:p>
          <a:p>
            <a:pPr lvl="0" rtl="0">
              <a:lnSpc>
                <a:spcPct val="100000"/>
              </a:lnSpc>
              <a:spcBef>
                <a:spcPts val="0"/>
              </a:spcBef>
            </a:pPr>
            <a:r>
              <a:rPr lang="en" sz="2400" dirty="0" smtClean="0"/>
              <a:t>Subgrade Layer</a:t>
            </a:r>
          </a:p>
          <a:p>
            <a:pPr lvl="0" rtl="0">
              <a:lnSpc>
                <a:spcPct val="100000"/>
              </a:lnSpc>
              <a:spcBef>
                <a:spcPts val="0"/>
              </a:spcBef>
            </a:pPr>
            <a:r>
              <a:rPr lang="en" sz="2400" dirty="0" smtClean="0"/>
              <a:t>Base </a:t>
            </a:r>
            <a:r>
              <a:rPr lang="en" sz="2400" dirty="0"/>
              <a:t>Layer and Subbase Layer </a:t>
            </a:r>
            <a:r>
              <a:rPr lang="en" sz="2400" dirty="0" smtClean="0"/>
              <a:t>Thickness</a:t>
            </a:r>
          </a:p>
          <a:p>
            <a:pPr lvl="0" rtl="0">
              <a:lnSpc>
                <a:spcPct val="100000"/>
              </a:lnSpc>
              <a:spcBef>
                <a:spcPts val="0"/>
              </a:spcBef>
            </a:pPr>
            <a:r>
              <a:rPr lang="en" sz="2400" dirty="0" smtClean="0"/>
              <a:t>Traffic Category </a:t>
            </a:r>
          </a:p>
          <a:p>
            <a:pPr lvl="0" rtl="0">
              <a:lnSpc>
                <a:spcPct val="100000"/>
              </a:lnSpc>
              <a:spcBef>
                <a:spcPts val="0"/>
              </a:spcBef>
            </a:pPr>
            <a:r>
              <a:rPr lang="en" sz="2400" dirty="0" smtClean="0"/>
              <a:t>Rainfall Pattern</a:t>
            </a:r>
          </a:p>
          <a:p>
            <a:pPr lvl="0" rtl="0">
              <a:lnSpc>
                <a:spcPct val="100000"/>
              </a:lnSpc>
              <a:spcBef>
                <a:spcPts val="0"/>
              </a:spcBef>
            </a:pPr>
            <a:r>
              <a:rPr lang="en" sz="2400" dirty="0" smtClean="0"/>
              <a:t>Storm </a:t>
            </a:r>
            <a:r>
              <a:rPr lang="en" sz="2400" dirty="0"/>
              <a:t>Return Period</a:t>
            </a:r>
          </a:p>
          <a:p>
            <a:pPr lvl="0" rtl="0">
              <a:lnSpc>
                <a:spcPct val="100000"/>
              </a:lnSpc>
              <a:spcBef>
                <a:spcPts val="0"/>
              </a:spcBef>
              <a:buNone/>
            </a:pPr>
            <a:endParaRPr sz="1200" dirty="0"/>
          </a:p>
          <a:p>
            <a:pPr lvl="0" rtl="0">
              <a:lnSpc>
                <a:spcPct val="100000"/>
              </a:lnSpc>
              <a:spcBef>
                <a:spcPts val="0"/>
              </a:spcBef>
              <a:buNone/>
            </a:pPr>
            <a:endParaRPr sz="1200" dirty="0"/>
          </a:p>
        </p:txBody>
      </p:sp>
      <p:pic>
        <p:nvPicPr>
          <p:cNvPr id="4" name="Picture 3"/>
          <p:cNvPicPr>
            <a:picLocks noChangeAspect="1" noChangeArrowheads="1"/>
          </p:cNvPicPr>
          <p:nvPr/>
        </p:nvPicPr>
        <p:blipFill>
          <a:blip r:embed="rId3"/>
          <a:srcRect/>
          <a:stretch>
            <a:fillRect/>
          </a:stretch>
        </p:blipFill>
        <p:spPr bwMode="auto">
          <a:xfrm>
            <a:off x="6677069" y="37170"/>
            <a:ext cx="2047875" cy="50958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Software Input - Cross Section</a:t>
            </a:r>
          </a:p>
        </p:txBody>
      </p:sp>
      <p:grpSp>
        <p:nvGrpSpPr>
          <p:cNvPr id="2" name="Group 1"/>
          <p:cNvGrpSpPr/>
          <p:nvPr/>
        </p:nvGrpSpPr>
        <p:grpSpPr>
          <a:xfrm>
            <a:off x="636206" y="997479"/>
            <a:ext cx="7335369" cy="4093136"/>
            <a:chOff x="663501" y="970183"/>
            <a:chExt cx="7335369" cy="4093136"/>
          </a:xfrm>
        </p:grpSpPr>
        <p:pic>
          <p:nvPicPr>
            <p:cNvPr id="106" name="Shape 106"/>
            <p:cNvPicPr preferRelativeResize="0"/>
            <p:nvPr/>
          </p:nvPicPr>
          <p:blipFill rotWithShape="1">
            <a:blip r:embed="rId3">
              <a:alphaModFix/>
            </a:blip>
            <a:srcRect t="12755" b="6066"/>
            <a:stretch/>
          </p:blipFill>
          <p:spPr>
            <a:xfrm>
              <a:off x="663501" y="970183"/>
              <a:ext cx="7335369" cy="4093136"/>
            </a:xfrm>
            <a:prstGeom prst="rect">
              <a:avLst/>
            </a:prstGeom>
            <a:noFill/>
            <a:ln>
              <a:noFill/>
            </a:ln>
          </p:spPr>
        </p:pic>
        <p:sp>
          <p:nvSpPr>
            <p:cNvPr id="107" name="Shape 107"/>
            <p:cNvSpPr txBox="1"/>
            <p:nvPr/>
          </p:nvSpPr>
          <p:spPr>
            <a:xfrm>
              <a:off x="1559598" y="3811210"/>
              <a:ext cx="1071900" cy="206699"/>
            </a:xfrm>
            <a:prstGeom prst="rect">
              <a:avLst/>
            </a:prstGeom>
            <a:noFill/>
            <a:ln>
              <a:noFill/>
            </a:ln>
          </p:spPr>
          <p:txBody>
            <a:bodyPr lIns="91425" tIns="91425" rIns="91425" bIns="91425" anchor="t" anchorCtr="0">
              <a:noAutofit/>
            </a:bodyPr>
            <a:lstStyle/>
            <a:p>
              <a:pPr>
                <a:spcBef>
                  <a:spcPts val="0"/>
                </a:spcBef>
                <a:buNone/>
              </a:pPr>
              <a:r>
                <a:rPr lang="en" sz="1100" dirty="0"/>
                <a:t>(12 in.) </a:t>
              </a:r>
            </a:p>
          </p:txBody>
        </p:sp>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US" sz="4000" dirty="0" smtClean="0">
                <a:solidFill>
                  <a:srgbClr val="0070C0"/>
                </a:solidFill>
              </a:rPr>
              <a:t>Software output</a:t>
            </a:r>
            <a:endParaRPr sz="4000" dirty="0">
              <a:solidFill>
                <a:srgbClr val="0070C0"/>
              </a:solidFill>
            </a:endParaRPr>
          </a:p>
        </p:txBody>
      </p:sp>
      <p:pic>
        <p:nvPicPr>
          <p:cNvPr id="100" name="Shape 100"/>
          <p:cNvPicPr preferRelativeResize="0"/>
          <p:nvPr/>
        </p:nvPicPr>
        <p:blipFill>
          <a:blip r:embed="rId3">
            <a:alphaModFix/>
          </a:blip>
          <a:stretch>
            <a:fillRect/>
          </a:stretch>
        </p:blipFill>
        <p:spPr>
          <a:xfrm>
            <a:off x="2017330" y="1063378"/>
            <a:ext cx="6669470" cy="4028160"/>
          </a:xfrm>
          <a:prstGeom prst="rect">
            <a:avLst/>
          </a:prstGeom>
          <a:noFill/>
          <a:ln>
            <a:noFill/>
          </a:ln>
        </p:spPr>
      </p:pic>
      <p:sp>
        <p:nvSpPr>
          <p:cNvPr id="2" name="TextBox 1"/>
          <p:cNvSpPr txBox="1"/>
          <p:nvPr/>
        </p:nvSpPr>
        <p:spPr>
          <a:xfrm flipH="1">
            <a:off x="311598" y="1621559"/>
            <a:ext cx="1341923" cy="369332"/>
          </a:xfrm>
          <a:prstGeom prst="rect">
            <a:avLst/>
          </a:prstGeom>
          <a:noFill/>
        </p:spPr>
        <p:txBody>
          <a:bodyPr wrap="square" rtlCol="0">
            <a:spAutoFit/>
          </a:bodyPr>
          <a:lstStyle/>
          <a:p>
            <a:r>
              <a:rPr lang="en-US" sz="1800" dirty="0" smtClean="0"/>
              <a:t>CN = 82</a:t>
            </a:r>
            <a:endParaRPr lang="en-US" sz="1800" dirty="0"/>
          </a:p>
        </p:txBody>
      </p:sp>
      <p:sp>
        <p:nvSpPr>
          <p:cNvPr id="3" name="Oval 2"/>
          <p:cNvSpPr/>
          <p:nvPr/>
        </p:nvSpPr>
        <p:spPr>
          <a:xfrm>
            <a:off x="7294728" y="2299648"/>
            <a:ext cx="593678" cy="1910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289713" y="1806225"/>
            <a:ext cx="6005015" cy="588957"/>
          </a:xfrm>
          <a:prstGeom prst="straightConnector1">
            <a:avLst/>
          </a:prstGeom>
          <a:ln>
            <a:solidFill>
              <a:srgbClr val="FF0000"/>
            </a:solidFill>
            <a:tailEnd type="triangle"/>
          </a:ln>
        </p:spPr>
        <p:style>
          <a:lnRef idx="2">
            <a:schemeClr val="accent5"/>
          </a:lnRef>
          <a:fillRef idx="0">
            <a:schemeClr val="accent5"/>
          </a:fillRef>
          <a:effectRef idx="1">
            <a:schemeClr val="accent5"/>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050" name="Picture 2" descr="Before and After Compar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752" y="763127"/>
            <a:ext cx="5840496" cy="4380373"/>
          </a:xfrm>
          <a:prstGeom prst="rect">
            <a:avLst/>
          </a:prstGeom>
          <a:noFill/>
          <a:extLst>
            <a:ext uri="{909E8E84-426E-40DD-AFC4-6F175D3DCCD1}">
              <a14:hiddenFill xmlns:a14="http://schemas.microsoft.com/office/drawing/2010/main">
                <a:solidFill>
                  <a:srgbClr val="FFFFFF"/>
                </a:solidFill>
              </a14:hiddenFill>
            </a:ext>
          </a:extLst>
        </p:spPr>
      </p:pic>
      <p:sp>
        <p:nvSpPr>
          <p:cNvPr id="119" name="Shape 119"/>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HEC-HMS Results</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3074" name="Picture 2" descr="post hms 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706" y="634678"/>
            <a:ext cx="6478588" cy="4858941"/>
          </a:xfrm>
          <a:prstGeom prst="rect">
            <a:avLst/>
          </a:prstGeom>
          <a:noFill/>
          <a:extLst>
            <a:ext uri="{909E8E84-426E-40DD-AFC4-6F175D3DCCD1}">
              <a14:hiddenFill xmlns:a14="http://schemas.microsoft.com/office/drawing/2010/main">
                <a:solidFill>
                  <a:srgbClr val="FFFFFF"/>
                </a:solidFill>
              </a14:hiddenFill>
            </a:ext>
          </a:extLst>
        </p:spPr>
      </p:pic>
      <p:sp>
        <p:nvSpPr>
          <p:cNvPr id="125" name="Shape 125"/>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HEC-HMS Model - Proposed</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Discharge Hydrograph</a:t>
            </a:r>
          </a:p>
        </p:txBody>
      </p:sp>
      <p:pic>
        <p:nvPicPr>
          <p:cNvPr id="4098" name="Picture 2" descr="post hydrogra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118" y="1063378"/>
            <a:ext cx="5561764" cy="4171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526820"/>
            <a:ext cx="8229600" cy="857400"/>
          </a:xfrm>
          <a:prstGeom prst="rect">
            <a:avLst/>
          </a:prstGeom>
        </p:spPr>
        <p:txBody>
          <a:bodyPr lIns="91425" tIns="91425" rIns="91425" bIns="91425" anchor="b" anchorCtr="0">
            <a:noAutofit/>
          </a:bodyPr>
          <a:lstStyle/>
          <a:p>
            <a:pPr algn="l">
              <a:spcBef>
                <a:spcPts val="0"/>
              </a:spcBef>
              <a:buNone/>
            </a:pPr>
            <a:r>
              <a:rPr lang="en-US" sz="4000" dirty="0" smtClean="0">
                <a:solidFill>
                  <a:srgbClr val="0070C0"/>
                </a:solidFill>
              </a:rPr>
              <a:t>C</a:t>
            </a:r>
            <a:r>
              <a:rPr lang="en" sz="4000" dirty="0" smtClean="0">
                <a:solidFill>
                  <a:srgbClr val="0070C0"/>
                </a:solidFill>
              </a:rPr>
              <a:t>ase study of </a:t>
            </a:r>
            <a:r>
              <a:rPr lang="en" sz="4000" dirty="0">
                <a:solidFill>
                  <a:srgbClr val="0070C0"/>
                </a:solidFill>
              </a:rPr>
              <a:t>Pollutant </a:t>
            </a:r>
            <a:r>
              <a:rPr lang="en" sz="4000" dirty="0" smtClean="0">
                <a:solidFill>
                  <a:srgbClr val="0070C0"/>
                </a:solidFill>
              </a:rPr>
              <a:t>Removal</a:t>
            </a:r>
            <a:endParaRPr lang="en" sz="4000" dirty="0">
              <a:solidFill>
                <a:srgbClr val="0070C0"/>
              </a:solidFill>
            </a:endParaRPr>
          </a:p>
        </p:txBody>
      </p:sp>
      <p:sp>
        <p:nvSpPr>
          <p:cNvPr id="138" name="Shape 138"/>
          <p:cNvSpPr txBox="1">
            <a:spLocks noGrp="1"/>
          </p:cNvSpPr>
          <p:nvPr>
            <p:ph type="body" idx="1"/>
          </p:nvPr>
        </p:nvSpPr>
        <p:spPr>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lang="en-US" dirty="0" smtClean="0"/>
          </a:p>
          <a:p>
            <a:pPr rtl="0">
              <a:spcBef>
                <a:spcPts val="0"/>
              </a:spcBef>
              <a:buNone/>
            </a:pPr>
            <a:endParaRPr lang="en-US" dirty="0"/>
          </a:p>
          <a:p>
            <a:pPr rtl="0">
              <a:spcBef>
                <a:spcPts val="0"/>
              </a:spcBef>
              <a:buNone/>
            </a:pPr>
            <a:endParaRPr lang="en-US" dirty="0" smtClean="0"/>
          </a:p>
          <a:p>
            <a:pPr rtl="0">
              <a:spcBef>
                <a:spcPts val="0"/>
              </a:spcBef>
              <a:buNone/>
            </a:pPr>
            <a:endParaRPr lang="en-US" dirty="0"/>
          </a:p>
          <a:p>
            <a:pPr rtl="0">
              <a:spcBef>
                <a:spcPts val="0"/>
              </a:spcBef>
              <a:buNone/>
            </a:pPr>
            <a:endParaRPr lang="en-US" dirty="0" smtClean="0"/>
          </a:p>
          <a:p>
            <a:pPr rtl="0">
              <a:spcBef>
                <a:spcPts val="0"/>
              </a:spcBef>
              <a:buNone/>
            </a:pPr>
            <a:endParaRPr lang="en-US" dirty="0"/>
          </a:p>
          <a:p>
            <a:pPr rtl="0">
              <a:spcBef>
                <a:spcPts val="0"/>
              </a:spcBef>
              <a:buNone/>
            </a:pPr>
            <a:endParaRPr lang="en-US" dirty="0" smtClean="0"/>
          </a:p>
          <a:p>
            <a:pPr rtl="0">
              <a:spcBef>
                <a:spcPts val="0"/>
              </a:spcBef>
              <a:buNone/>
            </a:pPr>
            <a:r>
              <a:rPr lang="en-US" dirty="0" smtClean="0"/>
              <a:t>*Source: EPA Interlocking concrete pavers result</a:t>
            </a:r>
            <a:endParaRPr dirty="0"/>
          </a:p>
          <a:p>
            <a:pPr marL="457200" lvl="0" indent="-419100">
              <a:spcBef>
                <a:spcPts val="0"/>
              </a:spcBef>
              <a:buClr>
                <a:schemeClr val="dk1"/>
              </a:buClr>
              <a:buSzPct val="100000"/>
              <a:buFont typeface="Arial"/>
              <a:buChar char="➢"/>
            </a:pPr>
            <a:r>
              <a:rPr lang="en" dirty="0"/>
              <a:t>Could Expect Similar Results With Proposed System</a:t>
            </a:r>
          </a:p>
        </p:txBody>
      </p:sp>
      <p:pic>
        <p:nvPicPr>
          <p:cNvPr id="139" name="Shape 139"/>
          <p:cNvPicPr preferRelativeResize="0"/>
          <p:nvPr/>
        </p:nvPicPr>
        <p:blipFill>
          <a:blip r:embed="rId3">
            <a:alphaModFix/>
          </a:blip>
          <a:stretch>
            <a:fillRect/>
          </a:stretch>
        </p:blipFill>
        <p:spPr>
          <a:xfrm>
            <a:off x="457200" y="1209122"/>
            <a:ext cx="8422105" cy="304149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Significance</a:t>
            </a:r>
          </a:p>
        </p:txBody>
      </p:sp>
      <p:sp>
        <p:nvSpPr>
          <p:cNvPr id="145" name="Shape 145"/>
          <p:cNvSpPr txBox="1">
            <a:spLocks noGrp="1"/>
          </p:cNvSpPr>
          <p:nvPr>
            <p:ph type="body" idx="1"/>
          </p:nvPr>
        </p:nvSpPr>
        <p:spPr>
          <a:xfrm>
            <a:off x="457200" y="1200150"/>
            <a:ext cx="4408227"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2800" dirty="0"/>
              <a:t>Proposed System </a:t>
            </a:r>
            <a:r>
              <a:rPr lang="en" sz="2800" dirty="0" smtClean="0"/>
              <a:t>Will:</a:t>
            </a:r>
            <a:endParaRPr lang="en" sz="2800" dirty="0"/>
          </a:p>
          <a:p>
            <a:pPr marL="914400" lvl="1" indent="-381000" rtl="0">
              <a:spcBef>
                <a:spcPts val="0"/>
              </a:spcBef>
              <a:buClr>
                <a:schemeClr val="dk1"/>
              </a:buClr>
              <a:buSzPct val="80000"/>
              <a:buFont typeface="Arial"/>
              <a:buChar char="○"/>
            </a:pPr>
            <a:r>
              <a:rPr lang="en-US" sz="1800" dirty="0" smtClean="0"/>
              <a:t>R</a:t>
            </a:r>
            <a:r>
              <a:rPr lang="en" sz="1800" dirty="0" smtClean="0"/>
              <a:t>educe Impervious </a:t>
            </a:r>
            <a:r>
              <a:rPr lang="en" sz="1800" dirty="0"/>
              <a:t>Cover</a:t>
            </a:r>
          </a:p>
          <a:p>
            <a:pPr marL="914400" lvl="1" indent="-381000">
              <a:buClr>
                <a:schemeClr val="dk1"/>
              </a:buClr>
              <a:buSzPct val="80000"/>
              <a:buFont typeface="Arial"/>
              <a:buChar char="○"/>
            </a:pPr>
            <a:r>
              <a:rPr lang="en-US" sz="1800" dirty="0" smtClean="0"/>
              <a:t>R</a:t>
            </a:r>
            <a:r>
              <a:rPr lang="en" sz="1800" dirty="0" smtClean="0"/>
              <a:t>educe Runoff</a:t>
            </a:r>
          </a:p>
          <a:p>
            <a:pPr marL="914400" lvl="1" indent="-381000">
              <a:buClr>
                <a:schemeClr val="dk1"/>
              </a:buClr>
              <a:buSzPct val="80000"/>
              <a:buFont typeface="Arial"/>
              <a:buChar char="○"/>
            </a:pPr>
            <a:r>
              <a:rPr lang="en-US" sz="1800" dirty="0" smtClean="0"/>
              <a:t>R</a:t>
            </a:r>
            <a:r>
              <a:rPr lang="en" sz="1800" dirty="0"/>
              <a:t>educe Contamination</a:t>
            </a:r>
          </a:p>
          <a:p>
            <a:pPr marL="914400" lvl="1" indent="-381000" rtl="0">
              <a:spcBef>
                <a:spcPts val="0"/>
              </a:spcBef>
              <a:buClr>
                <a:schemeClr val="dk1"/>
              </a:buClr>
              <a:buSzPct val="80000"/>
              <a:buFont typeface="Arial"/>
              <a:buChar char="○"/>
            </a:pPr>
            <a:r>
              <a:rPr lang="en" sz="1800" dirty="0"/>
              <a:t>Improve </a:t>
            </a:r>
            <a:r>
              <a:rPr lang="en" sz="1800" dirty="0" smtClean="0"/>
              <a:t>Aesthetics</a:t>
            </a:r>
            <a:endParaRPr lang="en"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12" y="272954"/>
            <a:ext cx="3882788" cy="2912091"/>
          </a:xfrm>
          <a:prstGeom prst="rect">
            <a:avLst/>
          </a:prstGeom>
        </p:spPr>
      </p:pic>
      <p:sp>
        <p:nvSpPr>
          <p:cNvPr id="3" name="TextBox 2"/>
          <p:cNvSpPr txBox="1"/>
          <p:nvPr/>
        </p:nvSpPr>
        <p:spPr>
          <a:xfrm>
            <a:off x="296838" y="4139291"/>
            <a:ext cx="8550323" cy="830997"/>
          </a:xfrm>
          <a:prstGeom prst="rect">
            <a:avLst/>
          </a:prstGeom>
          <a:noFill/>
        </p:spPr>
        <p:txBody>
          <a:bodyPr wrap="square" rtlCol="0">
            <a:spAutoFit/>
          </a:bodyPr>
          <a:lstStyle/>
          <a:p>
            <a:r>
              <a:rPr lang="en-US" sz="1600" i="1" dirty="0" smtClean="0">
                <a:latin typeface="Baskerville Old Face" panose="02020602080505020303" pitchFamily="18" charset="0"/>
              </a:rPr>
              <a:t>Storm water “collection, detention and infiltration can be integrated as a design feature…If employed across the campus, this strategy would significantly reduce storm water runoff volume entering Waller Creek during storm events.”  - UT Landscape Master plan and Design Guidelines 2014</a:t>
            </a:r>
            <a:endParaRPr lang="en-US" sz="1600" i="1" dirty="0">
              <a:latin typeface="Baskerville Old Face" panose="02020602080505020303" pitchFamily="18" charset="0"/>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Design Problem</a:t>
            </a:r>
          </a:p>
        </p:txBody>
      </p:sp>
      <p:sp>
        <p:nvSpPr>
          <p:cNvPr id="46" name="Shape 46"/>
          <p:cNvSpPr txBox="1">
            <a:spLocks noGrp="1"/>
          </p:cNvSpPr>
          <p:nvPr>
            <p:ph type="body" idx="1"/>
          </p:nvPr>
        </p:nvSpPr>
        <p:spPr>
          <a:xfrm>
            <a:off x="457200" y="1200150"/>
            <a:ext cx="4657199"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2800" dirty="0"/>
              <a:t>High Amount of Impervious Cover</a:t>
            </a:r>
          </a:p>
          <a:p>
            <a:pPr lvl="0" rtl="0">
              <a:spcBef>
                <a:spcPts val="0"/>
              </a:spcBef>
              <a:buNone/>
            </a:pPr>
            <a:endParaRPr sz="2800" dirty="0"/>
          </a:p>
          <a:p>
            <a:pPr marL="457200" lvl="0" indent="-419100" rtl="0">
              <a:spcBef>
                <a:spcPts val="0"/>
              </a:spcBef>
              <a:buClr>
                <a:schemeClr val="dk1"/>
              </a:buClr>
              <a:buSzPct val="100000"/>
              <a:buFont typeface="Arial"/>
              <a:buChar char="➢"/>
            </a:pPr>
            <a:r>
              <a:rPr lang="en" sz="2800" dirty="0"/>
              <a:t>Waller Creek on EPA 303 (d) List of Impaired Water Bodies</a:t>
            </a:r>
          </a:p>
        </p:txBody>
      </p:sp>
      <p:pic>
        <p:nvPicPr>
          <p:cNvPr id="47" name="Shape 47"/>
          <p:cNvPicPr preferRelativeResize="0"/>
          <p:nvPr/>
        </p:nvPicPr>
        <p:blipFill>
          <a:blip r:embed="rId3">
            <a:alphaModFix/>
          </a:blip>
          <a:stretch>
            <a:fillRect/>
          </a:stretch>
        </p:blipFill>
        <p:spPr>
          <a:xfrm>
            <a:off x="5300425" y="151387"/>
            <a:ext cx="3709250" cy="48407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Objectives</a:t>
            </a:r>
          </a:p>
        </p:txBody>
      </p:sp>
      <p:sp>
        <p:nvSpPr>
          <p:cNvPr id="53" name="Shape 53"/>
          <p:cNvSpPr txBox="1">
            <a:spLocks noGrp="1"/>
          </p:cNvSpPr>
          <p:nvPr>
            <p:ph type="body" idx="1"/>
          </p:nvPr>
        </p:nvSpPr>
        <p:spPr>
          <a:xfrm>
            <a:off x="457200" y="1168577"/>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Reduce Impervious Cover</a:t>
            </a:r>
          </a:p>
          <a:p>
            <a:pPr marL="914400" lvl="1" indent="-381000" rtl="0">
              <a:spcBef>
                <a:spcPts val="0"/>
              </a:spcBef>
              <a:buClr>
                <a:schemeClr val="dk1"/>
              </a:buClr>
              <a:buSzPct val="80000"/>
              <a:buFont typeface="Arial"/>
              <a:buChar char="○"/>
            </a:pPr>
            <a:r>
              <a:rPr lang="en" sz="1800" dirty="0"/>
              <a:t>Reduce Total </a:t>
            </a:r>
            <a:r>
              <a:rPr lang="en" sz="1800" dirty="0" smtClean="0"/>
              <a:t>Runoff</a:t>
            </a:r>
          </a:p>
          <a:p>
            <a:pPr marL="914400" lvl="1" indent="-381000" rtl="0">
              <a:spcBef>
                <a:spcPts val="0"/>
              </a:spcBef>
              <a:buClr>
                <a:schemeClr val="dk1"/>
              </a:buClr>
              <a:buSzPct val="80000"/>
              <a:buFont typeface="Arial"/>
              <a:buChar char="○"/>
            </a:pPr>
            <a:endParaRPr lang="en" sz="1800" dirty="0"/>
          </a:p>
          <a:p>
            <a:pPr marL="457200" lvl="0" indent="-419100" rtl="0">
              <a:spcBef>
                <a:spcPts val="0"/>
              </a:spcBef>
              <a:buClr>
                <a:schemeClr val="dk1"/>
              </a:buClr>
              <a:buSzPct val="100000"/>
              <a:buFont typeface="Arial"/>
              <a:buChar char="➢"/>
            </a:pPr>
            <a:r>
              <a:rPr lang="en" sz="1800" dirty="0"/>
              <a:t>Capture “First Flush” Runoff</a:t>
            </a:r>
          </a:p>
          <a:p>
            <a:pPr marL="914400" lvl="1" indent="-381000" rtl="0">
              <a:spcBef>
                <a:spcPts val="0"/>
              </a:spcBef>
              <a:buClr>
                <a:schemeClr val="dk1"/>
              </a:buClr>
              <a:buSzPct val="80000"/>
              <a:buFont typeface="Arial"/>
              <a:buChar char="○"/>
            </a:pPr>
            <a:r>
              <a:rPr lang="en" sz="1800" dirty="0"/>
              <a:t>Improve Water Quality in Waller </a:t>
            </a:r>
            <a:r>
              <a:rPr lang="en" sz="1800" dirty="0" smtClean="0"/>
              <a:t>Creek</a:t>
            </a:r>
          </a:p>
          <a:p>
            <a:pPr marL="914400" lvl="1" indent="-381000" rtl="0">
              <a:spcBef>
                <a:spcPts val="0"/>
              </a:spcBef>
              <a:buClr>
                <a:schemeClr val="dk1"/>
              </a:buClr>
              <a:buSzPct val="80000"/>
              <a:buFont typeface="Arial"/>
              <a:buChar char="○"/>
            </a:pPr>
            <a:endParaRPr lang="en" sz="1800" dirty="0"/>
          </a:p>
          <a:p>
            <a:pPr marL="457200" lvl="0" indent="-419100" rtl="0">
              <a:spcBef>
                <a:spcPts val="0"/>
              </a:spcBef>
              <a:buClr>
                <a:schemeClr val="dk1"/>
              </a:buClr>
              <a:buSzPct val="100000"/>
              <a:buFont typeface="Arial"/>
              <a:buChar char="➢"/>
            </a:pPr>
            <a:r>
              <a:rPr lang="en" sz="1800" dirty="0"/>
              <a:t>Improve Aesthetics</a:t>
            </a:r>
          </a:p>
          <a:p>
            <a:pPr marL="914400" lvl="1" indent="-381000" rtl="0">
              <a:spcBef>
                <a:spcPts val="0"/>
              </a:spcBef>
              <a:buClr>
                <a:schemeClr val="dk1"/>
              </a:buClr>
              <a:buSzPct val="80000"/>
              <a:buFont typeface="Arial"/>
              <a:buChar char="○"/>
            </a:pPr>
            <a:r>
              <a:rPr lang="en" sz="1800" dirty="0"/>
              <a:t>Assist in UT’s Master Plan to </a:t>
            </a:r>
            <a:r>
              <a:rPr lang="en" sz="1800" dirty="0" smtClean="0"/>
              <a:t>Transform </a:t>
            </a:r>
            <a:r>
              <a:rPr lang="en" sz="1800" dirty="0"/>
              <a:t>and Restore Waller Creek </a:t>
            </a:r>
            <a:r>
              <a:rPr lang="en" sz="1800" dirty="0" smtClean="0"/>
              <a:t>Area</a:t>
            </a:r>
            <a:endParaRPr lang="en" sz="1800" dirty="0"/>
          </a:p>
        </p:txBody>
      </p:sp>
      <p:pic>
        <p:nvPicPr>
          <p:cNvPr id="54" name="Shape 54"/>
          <p:cNvPicPr preferRelativeResize="0"/>
          <p:nvPr/>
        </p:nvPicPr>
        <p:blipFill>
          <a:blip r:embed="rId3">
            <a:alphaModFix/>
          </a:blip>
          <a:stretch>
            <a:fillRect/>
          </a:stretch>
        </p:blipFill>
        <p:spPr>
          <a:xfrm>
            <a:off x="5127400" y="150024"/>
            <a:ext cx="3914198" cy="18812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6393" y="272921"/>
            <a:ext cx="916733" cy="545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Select location</a:t>
            </a:r>
          </a:p>
        </p:txBody>
      </p:sp>
      <p:sp>
        <p:nvSpPr>
          <p:cNvPr id="5" name="Oval 4"/>
          <p:cNvSpPr/>
          <p:nvPr/>
        </p:nvSpPr>
        <p:spPr>
          <a:xfrm>
            <a:off x="2708211" y="1259632"/>
            <a:ext cx="1098680" cy="1035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Research</a:t>
            </a:r>
          </a:p>
        </p:txBody>
      </p:sp>
      <p:sp>
        <p:nvSpPr>
          <p:cNvPr id="6" name="Oval 5"/>
          <p:cNvSpPr/>
          <p:nvPr/>
        </p:nvSpPr>
        <p:spPr>
          <a:xfrm>
            <a:off x="4933560" y="1259633"/>
            <a:ext cx="1097280" cy="1035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125" dirty="0"/>
              <a:t>Existing conditions</a:t>
            </a:r>
          </a:p>
        </p:txBody>
      </p:sp>
      <p:sp>
        <p:nvSpPr>
          <p:cNvPr id="7" name="Rounded Rectangle 6"/>
          <p:cNvSpPr/>
          <p:nvPr/>
        </p:nvSpPr>
        <p:spPr>
          <a:xfrm>
            <a:off x="1176118" y="2826830"/>
            <a:ext cx="1014984" cy="726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Design cross section</a:t>
            </a:r>
          </a:p>
        </p:txBody>
      </p:sp>
      <p:sp>
        <p:nvSpPr>
          <p:cNvPr id="8" name="Rounded Rectangle 7"/>
          <p:cNvSpPr/>
          <p:nvPr/>
        </p:nvSpPr>
        <p:spPr>
          <a:xfrm>
            <a:off x="3248012" y="2778752"/>
            <a:ext cx="1014984" cy="726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Post changes conditions</a:t>
            </a:r>
          </a:p>
        </p:txBody>
      </p:sp>
      <p:sp>
        <p:nvSpPr>
          <p:cNvPr id="9" name="Rounded Rectangle 8"/>
          <p:cNvSpPr/>
          <p:nvPr/>
        </p:nvSpPr>
        <p:spPr>
          <a:xfrm>
            <a:off x="5319907" y="2771191"/>
            <a:ext cx="1014984" cy="726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Compare results</a:t>
            </a:r>
          </a:p>
        </p:txBody>
      </p:sp>
      <p:sp>
        <p:nvSpPr>
          <p:cNvPr id="10" name="Rounded Rectangle 9"/>
          <p:cNvSpPr/>
          <p:nvPr/>
        </p:nvSpPr>
        <p:spPr>
          <a:xfrm>
            <a:off x="7391661" y="2771191"/>
            <a:ext cx="1014704" cy="72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Meet objectives?</a:t>
            </a:r>
          </a:p>
        </p:txBody>
      </p:sp>
      <p:sp>
        <p:nvSpPr>
          <p:cNvPr id="11" name="Isosceles Triangle 10"/>
          <p:cNvSpPr/>
          <p:nvPr/>
        </p:nvSpPr>
        <p:spPr>
          <a:xfrm>
            <a:off x="4040155" y="3848953"/>
            <a:ext cx="1063690" cy="7837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Done</a:t>
            </a:r>
          </a:p>
        </p:txBody>
      </p:sp>
      <p:cxnSp>
        <p:nvCxnSpPr>
          <p:cNvPr id="13" name="Straight Arrow Connector 12"/>
          <p:cNvCxnSpPr/>
          <p:nvPr/>
        </p:nvCxnSpPr>
        <p:spPr>
          <a:xfrm>
            <a:off x="4254759" y="818762"/>
            <a:ext cx="8378" cy="23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48153" y="1054968"/>
            <a:ext cx="0" cy="20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85421" y="2533899"/>
            <a:ext cx="3796779" cy="12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6" idx="2"/>
          </p:cNvCxnSpPr>
          <p:nvPr/>
        </p:nvCxnSpPr>
        <p:spPr>
          <a:xfrm>
            <a:off x="3806890" y="1777412"/>
            <a:ext cx="11266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p:cNvCxnSpPr>
          <p:nvPr/>
        </p:nvCxnSpPr>
        <p:spPr>
          <a:xfrm>
            <a:off x="4262996" y="3142226"/>
            <a:ext cx="1055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192913" y="3190304"/>
            <a:ext cx="1055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336421" y="3134665"/>
            <a:ext cx="1055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248154" y="1054967"/>
            <a:ext cx="10115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6" idx="4"/>
          </p:cNvCxnSpPr>
          <p:nvPr/>
        </p:nvCxnSpPr>
        <p:spPr>
          <a:xfrm>
            <a:off x="5482200" y="2295190"/>
            <a:ext cx="0" cy="251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 idx="2"/>
          </p:cNvCxnSpPr>
          <p:nvPr/>
        </p:nvCxnSpPr>
        <p:spPr>
          <a:xfrm>
            <a:off x="7899013" y="3498980"/>
            <a:ext cx="0" cy="741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839742" y="4240837"/>
            <a:ext cx="3108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600743" y="3969339"/>
            <a:ext cx="348082" cy="253916"/>
          </a:xfrm>
          <a:prstGeom prst="rect">
            <a:avLst/>
          </a:prstGeom>
          <a:noFill/>
        </p:spPr>
        <p:txBody>
          <a:bodyPr wrap="square" rtlCol="0">
            <a:spAutoFit/>
          </a:bodyPr>
          <a:lstStyle/>
          <a:p>
            <a:r>
              <a:rPr lang="en-US" sz="1050" dirty="0"/>
              <a:t>Y</a:t>
            </a:r>
          </a:p>
        </p:txBody>
      </p:sp>
      <p:cxnSp>
        <p:nvCxnSpPr>
          <p:cNvPr id="67" name="Straight Arrow Connector 66"/>
          <p:cNvCxnSpPr/>
          <p:nvPr/>
        </p:nvCxnSpPr>
        <p:spPr>
          <a:xfrm>
            <a:off x="7687095" y="3511202"/>
            <a:ext cx="0" cy="256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678983" y="3778205"/>
            <a:ext cx="6008113" cy="3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1683610" y="3558774"/>
            <a:ext cx="1" cy="275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678983" y="2533436"/>
            <a:ext cx="6439" cy="275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391522" y="3520283"/>
            <a:ext cx="496855" cy="253916"/>
          </a:xfrm>
          <a:prstGeom prst="rect">
            <a:avLst/>
          </a:prstGeom>
          <a:noFill/>
        </p:spPr>
        <p:txBody>
          <a:bodyPr wrap="square" rtlCol="0">
            <a:spAutoFit/>
          </a:bodyPr>
          <a:lstStyle/>
          <a:p>
            <a:r>
              <a:rPr lang="en-US" sz="1050" dirty="0"/>
              <a:t>N</a:t>
            </a:r>
          </a:p>
        </p:txBody>
      </p:sp>
    </p:spTree>
    <p:extLst>
      <p:ext uri="{BB962C8B-B14F-4D97-AF65-F5344CB8AC3E}">
        <p14:creationId xmlns:p14="http://schemas.microsoft.com/office/powerpoint/2010/main" val="280449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Design Approach</a:t>
            </a:r>
          </a:p>
        </p:txBody>
      </p:sp>
      <p:sp>
        <p:nvSpPr>
          <p:cNvPr id="60" name="Shape 60"/>
          <p:cNvSpPr txBox="1">
            <a:spLocks noGrp="1"/>
          </p:cNvSpPr>
          <p:nvPr>
            <p:ph type="body" idx="1"/>
          </p:nvPr>
        </p:nvSpPr>
        <p:spPr>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Select Appropriate Location</a:t>
            </a:r>
          </a:p>
          <a:p>
            <a:pPr marL="914400" lvl="1" indent="-381000" rtl="0">
              <a:spcBef>
                <a:spcPts val="0"/>
              </a:spcBef>
              <a:buClr>
                <a:schemeClr val="dk1"/>
              </a:buClr>
              <a:buSzPct val="80000"/>
              <a:buFont typeface="Arial"/>
              <a:buChar char="○"/>
            </a:pPr>
            <a:r>
              <a:rPr lang="en" sz="1800" dirty="0"/>
              <a:t>San Jacinto Parking </a:t>
            </a:r>
            <a:r>
              <a:rPr lang="en" sz="1800" dirty="0" smtClean="0"/>
              <a:t>Stalls</a:t>
            </a:r>
          </a:p>
          <a:p>
            <a:pPr marL="914400" lvl="1" indent="-381000" rtl="0">
              <a:spcBef>
                <a:spcPts val="0"/>
              </a:spcBef>
              <a:buClr>
                <a:schemeClr val="dk1"/>
              </a:buClr>
              <a:buSzPct val="80000"/>
              <a:buFont typeface="Arial"/>
              <a:buChar char="○"/>
            </a:pPr>
            <a:endParaRPr lang="en" sz="1800" dirty="0"/>
          </a:p>
          <a:p>
            <a:pPr marL="457200" lvl="0" indent="-419100" rtl="0">
              <a:spcBef>
                <a:spcPts val="0"/>
              </a:spcBef>
              <a:buClr>
                <a:schemeClr val="dk1"/>
              </a:buClr>
              <a:buSzPct val="100000"/>
              <a:buFont typeface="Arial"/>
              <a:buChar char="➢"/>
            </a:pPr>
            <a:r>
              <a:rPr lang="en" sz="1800" dirty="0"/>
              <a:t>Determine Hydraulic Model</a:t>
            </a:r>
          </a:p>
          <a:p>
            <a:pPr marL="914400" lvl="1" indent="-381000" rtl="0">
              <a:spcBef>
                <a:spcPts val="0"/>
              </a:spcBef>
              <a:buClr>
                <a:schemeClr val="dk1"/>
              </a:buClr>
              <a:buSzPct val="80000"/>
              <a:buFont typeface="Arial"/>
              <a:buChar char="○"/>
            </a:pPr>
            <a:r>
              <a:rPr lang="en" sz="1800" dirty="0"/>
              <a:t>SCS Method vs. Rational Method</a:t>
            </a:r>
          </a:p>
          <a:p>
            <a:pPr marL="914400" lvl="1" indent="-381000" rtl="0">
              <a:spcBef>
                <a:spcPts val="0"/>
              </a:spcBef>
              <a:buClr>
                <a:schemeClr val="dk1"/>
              </a:buClr>
              <a:buSzPct val="80000"/>
              <a:buFont typeface="Arial"/>
              <a:buChar char="○"/>
            </a:pPr>
            <a:r>
              <a:rPr lang="en" sz="1800" dirty="0"/>
              <a:t>Design Storm: Type III, 25-year, 24-hour</a:t>
            </a:r>
          </a:p>
          <a:p>
            <a:pPr marL="914400" lvl="1" indent="-381000" rtl="0">
              <a:spcBef>
                <a:spcPts val="0"/>
              </a:spcBef>
              <a:buClr>
                <a:schemeClr val="dk1"/>
              </a:buClr>
              <a:buSzPct val="80000"/>
              <a:buFont typeface="Arial"/>
              <a:buChar char="○"/>
            </a:pPr>
            <a:r>
              <a:rPr lang="en" sz="1800" dirty="0"/>
              <a:t>Measure Area, Length, Slope Using GIS and </a:t>
            </a:r>
            <a:r>
              <a:rPr lang="en" sz="1800" dirty="0" smtClean="0"/>
              <a:t>CAD</a:t>
            </a:r>
          </a:p>
          <a:p>
            <a:pPr marL="914400" lvl="1" indent="-381000" rtl="0">
              <a:spcBef>
                <a:spcPts val="0"/>
              </a:spcBef>
              <a:buClr>
                <a:schemeClr val="dk1"/>
              </a:buClr>
              <a:buSzPct val="80000"/>
              <a:buFont typeface="Arial"/>
              <a:buChar char="○"/>
            </a:pPr>
            <a:endParaRPr lang="en" sz="1800" dirty="0"/>
          </a:p>
          <a:p>
            <a:pPr marL="457200" lvl="0" indent="-419100" rtl="0">
              <a:spcBef>
                <a:spcPts val="0"/>
              </a:spcBef>
              <a:buClr>
                <a:schemeClr val="dk1"/>
              </a:buClr>
              <a:buSzPct val="100000"/>
              <a:buFont typeface="Arial"/>
              <a:buChar char="➢"/>
            </a:pPr>
            <a:r>
              <a:rPr lang="en" sz="1800" dirty="0"/>
              <a:t>Compute Existing and Post Hydrograph</a:t>
            </a:r>
          </a:p>
          <a:p>
            <a:pPr marL="914400" lvl="1" indent="-381000" rtl="0">
              <a:spcBef>
                <a:spcPts val="0"/>
              </a:spcBef>
              <a:buClr>
                <a:schemeClr val="dk1"/>
              </a:buClr>
              <a:buSzPct val="80000"/>
              <a:buFont typeface="Arial"/>
              <a:buChar char="○"/>
            </a:pPr>
            <a:r>
              <a:rPr lang="en" sz="1800" dirty="0"/>
              <a:t>HEC-HMS, Permeable Design </a:t>
            </a:r>
            <a:r>
              <a:rPr lang="en" sz="1800" dirty="0" smtClean="0"/>
              <a:t>Pro, Arc gis &amp; Microstation</a:t>
            </a:r>
            <a:endParaRPr lang="en" sz="1800" dirty="0"/>
          </a:p>
          <a:p>
            <a:pPr>
              <a:spcBef>
                <a:spcPts val="0"/>
              </a:spcBef>
              <a:buNone/>
            </a:pPr>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388" y="446964"/>
            <a:ext cx="2384093" cy="2384093"/>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688348" y="-217556"/>
            <a:ext cx="5920161" cy="5361056"/>
            <a:chOff x="1710239" y="-217556"/>
            <a:chExt cx="5399281" cy="536105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239" y="-217556"/>
              <a:ext cx="5399281" cy="536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455042" y="3939071"/>
              <a:ext cx="744279" cy="696724"/>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a:off x="4131628" y="3481871"/>
              <a:ext cx="914400" cy="914400"/>
            </a:xfrm>
            <a:prstGeom prst="arc">
              <a:avLst>
                <a:gd name="adj1" fmla="val 2119559"/>
                <a:gd name="adj2" fmla="val 538025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 name="AutoShape 4" descr="data:image/png;base64,iVBORw0KGgoAAAANSUhEUgAAAL0AAAELCAMAAAC77XfeAAAAilBMVEX///8AAAC/v78/Pz8zMzPR0dHNzc36+vrv7+/39/fg4OD8/Pza2trX19fr6+tubm7ExMS2traioqKXl5cgICBKSkpVVVWurq6FhYWMjIwICAioqKgpKSllZWXIyMjl5eUbGxtzc3MnJydSUlJ7e3tFRUVeXl6IiIgUFBSRkZE5OTlycnIvLy+bm5uIq6qaAAAJr0lEQVR4nO2daXfjLAyF406XpEnXTJfpmrSdbm/n//+9NwiDsY3YjC04h/tlsuepY4OuJJjZrKioqKioqKioqKioqKioqCghXVxSEwzRyyc1wQDtVdUFNUO4flfVb2qGYO0OfVXtUVOE6oHR71NTBOq8Ah1Sc4Rpn9P/peYI0lNV64SaJES/BP01NUmADhn4B+AfU7P46+8O+42fPWfULN46YdjzQ37unFLT+OoVjnlN/0ZN46kVg34W9NWcmsdP7zvkx/r82ekPNY+Xjhnyqv4JmJbURD46q4d5Sf+PmshDzwz4YHfjVNBX1Ege2orwpqG/p2Zy1pzhPrFbz5I+H4t4K8P6uaTPxiIuGkt11NC/EFO56s+OdcNvLhr6TCziUjlPVPpftFiOWisDpEoPQ2jyUsfHI5X+ihTLTZfq3NSiZ6FD6mKYa3GnTf9OyeWkG4a5EPfa9LuQOXFtdpAf8l6H/j9CMBddMMjGi3ToU3cpLPmn+MAu/S0dmYMg76p48C59c0WkqO+qnf9Ydum/yNDsAhPeyj116VO2iFdVN+/Xo0+3kAUZhHbOtUefrkW8rnrBTJ/+hobNKkiDPLUf69NvKNAc9Fj16zx9+kRdyrMOTUP/TUJn01ulqW9q6LsnVxKaay9JHX2KLuVWOxzq6BMsZIGD7U9FWvr0XIrqxRVp6dNzKQxKE4Lp6VMrZIEX14S/evrUXApD0lkPhD6tQtYNdkAR+rRcCvPiWsuN0afkUi7QgQSjT8ml/FTYII7Sp+NSoBFHn+ZD6dNxKawbBAlecPpUXMoBg0E6oHD6zZSIBjEvjnWf4fSJuBSoKJ8jTxrofyalxMRaEtCSmoE+CZcChhAtZ5roU2i32+447tBnTfQJuBQwhHgZ30hP324HhhCf9o305O12YAjX+PNmemqX8sUgDOGumZ643Q7y86aCiIWetpYChtBk8yz0tC6FAWxtLzCJ0qWAITSmN2z0lC6FGcJH4yus9HQuBSqE5uYDKz2dS2HLA17NL7HTU7kUaPC2rMuw01MtCmI96raGJzs9kUs5cflqB3qaWsq1y8/uQE+yKAgqhNYmSxd6iloKqxDahzsXegKXAh3G9qnGiX76Wsqb06F3o5+8lgKuxB5iHdq4uabu+GLduvbw9sSGLTRtLQV6nqzW4tgVfmKX8o99pc3WndqYFU3qUlxO1rmNWJXB2EfXPftCSzpjsfGhn9Kl3FXWQXr54gU/oUuBMpVlgmTdgdXd6tsZfxr0GSzVt6VQr4BoPlv+MjM3mmpdCpSpzOnrdwCCKdQVfyqXwnjMK/UhghOX9YMj/jQu5cD6VVugEXZ9ue9GP83WBa+2n5kvx25WmbjiT+FSoExlSgRAp07rulj8dqKfwqXYXMm95iR2xB9/XQqUqQzrTWEu6P02CyO10PguZcu+Bp/WIb2mqQS5BT1juxSgwNdZczeiC7mcAk5jOjqCYDxBw1nuRvR/3LORu9a4LgVqJWhbFncj2NMuXuUDeW8crU0HiJ8ceCVtZQTnOhqHm8uExy9MUzrfweaO6VJMrmTxyZ40F5AdUgwjUAt94nzcjdhaD86t9OOtnoeZCFklC7GMPR18YaPHWx6G6gU/uiyXXz04mNMbG/5YLsXgSlg2vNo4pTXuLfQPUZkbMVeib2iCyO3Ocar5Z8HH2qyG6QD9XSEj695z8GWmH6fpiLkS7YAGTS4+3Sq3ZvwxVs+jroQfSq/YfGukH6PpCHMllyHH69GIH7/pCHMlfAT0vtLeTfTm5oEQwY/dj6G4GwkYo19N+LGbjhBXwgOXoGK9KUsVe2kEDBO9AZ0HjWEJVGOeJG46f6E9ItxvhDYIHRkSDXH3+Frrzkbu9cKLNjym1iuqS2Ef2B0JuBsZYqQNiYaYe3zpXMniTvcn+cng1Ad9blsMtNNGtITCztBpEXfq8ZqOdK4ERozhARVqdTeDP1qIuZJOGxG4kRidNajVjZXOB1fSjgVgpnyIMjDsIfSx0vlsVmw7HgiyPiNNKZjVjZPO77uSM/j0aFk7xCvGSeczz9raJ8/TStmFeMUY6XwY1NQsC3cjUWPwP1r6GIEynCbKfe5GIjdjvWnxh6fzIbWqZBdvIl5Ris509MMDZTgqTZaJDxAjJC20ZmvowAChcZNV57szj5Lu0pmtoYHyV+sQwOA5VqJUZ7aG9b20ayW8fDDaBrU/ffph33WpXvrPUX5NXDqzNegD2QeIYfc00jiAS2O2hgTKMMLUUx4vGI+7vqtvtjYDPo2FxrUr4cX6savZfbMVHihDaMxdyRIuKcsyjQjqma3w/VjZGPbd3JxkQWzPbIVmlGF059MqtJlN0/7TNVuh1rlZ3ADT+MtELZPdumJYNNssboAQ6nPUMraqjtkKG+ZkaMzD1wnbtDt1xZBvlkuueZvZpCthL1v0Ia0XYg8u3mY28eqEdQvf/5yFDvu1OAyT72T8odL7x2rglBf1KUiwB3bLK3q/m59wPFVEsumE6hV97RCMWgtupYi2K1G8ou+WI6x5+HYV9IdH03WD7/frw0HnswbhfzfRWF2/8JC97wfKC6T7OzVW1ydcaOJU4p3BZF3RZz3ZVryJeufrZvWKe7ggu4bpN8ST/dfuzYIip0u9SQkTL+75zFj1G+I3O4RIOHXXgbu2B/R783DV/deuBpfPEins6sR16jNozhOD92spgDKSZzFzfnhQ6xCvxZ3wVwQULo7dr9vHgLBIKVvi13o9+IXs8qbZ3R3RV0AlVi26ok5m3+/ya4nhu9U89l69rZhKj1Yqh9DPVu/juYxWwRsrag2iH1MtegwvD3rMjGVCj7RxZ0KPxCS50OsXMCRPf1X/q/WTydPL5LvuRcnTr0Svjc4KJU9/ILec0UzXGdCL3Lsmns2AfiayAP0kQA704mY/A5MDvcwg9QoWWdCLUbNXV8+CfiamrK4XyoNerALu2pQ86OV6pI5NyYRedHp0/Hcm9LNtfbdtU3KhF7nHTetFudDLdZCtxqxs6GUFQH1RNvSyVK+WufOhl5Gy0tSTEb2wKUr7Zkb0M9Fb2eSUc6IXHU5N5S4netlWLPuSsqIX3XEyoZ8VvazTi4JTXvQH9YOi+JgXvWxRqR/NjF40a9T1x8zopU3hFafc6MU2Yzyhnxu97OyDhH529MKmQEI/O3q5gpB1t+VHf1Q/wWxKfvSyU2mdJb20KYss6ZuEfo700qYcfedIL567/ZsjvUzob7Kkf6payoxeJvTzpD/Jmr69aDw7+uOs6VuLSPKjn2dNr25smCG9shH4NAtdi4qKioqKioqKioqKioqKioqS1f+BeFqQXQyJd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png;base64,iVBORw0KGgoAAAANSUhEUgAAAL0AAAELCAMAAAC77XfeAAAAilBMVEX///8AAAC/v78/Pz8zMzPR0dHNzc36+vrv7+/39/fg4OD8/Pza2trX19fr6+tubm7ExMS2traioqKXl5cgICBKSkpVVVWurq6FhYWMjIwICAioqKgpKSllZWXIyMjl5eUbGxtzc3MnJydSUlJ7e3tFRUVeXl6IiIgUFBSRkZE5OTlycnIvLy+bm5uIq6qaAAAJr0lEQVR4nO2daXfjLAyF406XpEnXTJfpmrSdbm/n//+9NwiDsY3YjC04h/tlsuepY4OuJJjZrKioqKioqKioqKioqKioqCghXVxSEwzRyyc1wQDtVdUFNUO4flfVb2qGYO0OfVXtUVOE6oHR71NTBOq8Ah1Sc4Rpn9P/peYI0lNV64SaJES/BP01NUmADhn4B+AfU7P46+8O+42fPWfULN46YdjzQ37unFLT+OoVjnlN/0ZN46kVg34W9NWcmsdP7zvkx/r82ekPNY+Xjhnyqv4JmJbURD46q4d5Sf+PmshDzwz4YHfjVNBX1Ege2orwpqG/p2Zy1pzhPrFbz5I+H4t4K8P6uaTPxiIuGkt11NC/EFO56s+OdcNvLhr6TCziUjlPVPpftFiOWisDpEoPQ2jyUsfHI5X+ihTLTZfq3NSiZ6FD6mKYa3GnTf9OyeWkG4a5EPfa9LuQOXFtdpAf8l6H/j9CMBddMMjGi3ToU3cpLPmn+MAu/S0dmYMg76p48C59c0WkqO+qnf9Ydum/yNDsAhPeyj116VO2iFdVN+/Xo0+3kAUZhHbOtUefrkW8rnrBTJ/+hobNKkiDPLUf69NvKNAc9Fj16zx9+kRdyrMOTUP/TUJn01ulqW9q6LsnVxKaay9JHX2KLuVWOxzq6BMsZIGD7U9FWvr0XIrqxRVp6dNzKQxKE4Lp6VMrZIEX14S/evrUXApD0lkPhD6tQtYNdkAR+rRcCvPiWsuN0afkUi7QgQSjT8ml/FTYII7Sp+NSoBFHn+ZD6dNxKawbBAlecPpUXMoBg0E6oHD6zZSIBjEvjnWf4fSJuBSoKJ8jTxrofyalxMRaEtCSmoE+CZcChhAtZ5roU2i32+447tBnTfQJuBQwhHgZ30hP324HhhCf9o305O12YAjX+PNmemqX8sUgDOGumZ643Q7y86aCiIWetpYChtBk8yz0tC6FAWxtLzCJ0qWAITSmN2z0lC6FGcJH4yus9HQuBSqE5uYDKz2dS2HLA17NL7HTU7kUaPC2rMuw01MtCmI96raGJzs9kUs5cflqB3qaWsq1y8/uQE+yKAgqhNYmSxd6iloKqxDahzsXegKXAh3G9qnGiX76Wsqb06F3o5+8lgKuxB5iHdq4uabu+GLduvbw9sSGLTRtLQV6nqzW4tgVfmKX8o99pc3WndqYFU3qUlxO1rmNWJXB2EfXPftCSzpjsfGhn9Kl3FXWQXr54gU/oUuBMpVlgmTdgdXd6tsZfxr0GSzVt6VQr4BoPlv+MjM3mmpdCpSpzOnrdwCCKdQVfyqXwnjMK/UhghOX9YMj/jQu5cD6VVugEXZ9ue9GP83WBa+2n5kvx25WmbjiT+FSoExlSgRAp07rulj8dqKfwqXYXMm95iR2xB9/XQqUqQzrTWEu6P02CyO10PguZcu+Bp/WIb2mqQS5BT1juxSgwNdZczeiC7mcAk5jOjqCYDxBw1nuRvR/3LORu9a4LgVqJWhbFncj2NMuXuUDeW8crU0HiJ8ceCVtZQTnOhqHm8uExy9MUzrfweaO6VJMrmTxyZ40F5AdUgwjUAt94nzcjdhaD86t9OOtnoeZCFklC7GMPR18YaPHWx6G6gU/uiyXXz04mNMbG/5YLsXgSlg2vNo4pTXuLfQPUZkbMVeib2iCyO3Ocar5Z8HH2qyG6QD9XSEj695z8GWmH6fpiLkS7YAGTS4+3Sq3ZvwxVs+jroQfSq/YfGukH6PpCHMllyHH69GIH7/pCHMlfAT0vtLeTfTm5oEQwY/dj6G4GwkYo19N+LGbjhBXwgOXoGK9KUsVe2kEDBO9AZ0HjWEJVGOeJG46f6E9ItxvhDYIHRkSDXH3+Frrzkbu9cKLNjym1iuqS2Ef2B0JuBsZYqQNiYaYe3zpXMniTvcn+cng1Ad9blsMtNNGtITCztBpEXfq8ZqOdK4ERozhARVqdTeDP1qIuZJOGxG4kRidNajVjZXOB1fSjgVgpnyIMjDsIfSx0vlsVmw7HgiyPiNNKZjVjZPO77uSM/j0aFk7xCvGSeczz9raJ8/TStmFeMUY6XwY1NQsC3cjUWPwP1r6GIEynCbKfe5GIjdjvWnxh6fzIbWqZBdvIl5Ris509MMDZTgqTZaJDxAjJC20ZmvowAChcZNV57szj5Lu0pmtoYHyV+sQwOA5VqJUZ7aG9b20ayW8fDDaBrU/ffph33WpXvrPUX5NXDqzNegD2QeIYfc00jiAS2O2hgTKMMLUUx4vGI+7vqtvtjYDPo2FxrUr4cX6savZfbMVHihDaMxdyRIuKcsyjQjqma3w/VjZGPbd3JxkQWzPbIVmlGF059MqtJlN0/7TNVuh1rlZ3ADT+MtELZPdumJYNNssboAQ6nPUMraqjtkKG+ZkaMzD1wnbtDt1xZBvlkuueZvZpCthL1v0Ia0XYg8u3mY28eqEdQvf/5yFDvu1OAyT72T8odL7x2rglBf1KUiwB3bLK3q/m59wPFVEsumE6hV97RCMWgtupYi2K1G8ou+WI6x5+HYV9IdH03WD7/frw0HnswbhfzfRWF2/8JC97wfKC6T7OzVW1ydcaOJU4p3BZF3RZz3ZVryJeufrZvWKe7ggu4bpN8ST/dfuzYIip0u9SQkTL+75zFj1G+I3O4RIOHXXgbu2B/R783DV/deuBpfPEins6sR16jNozhOD92spgDKSZzFzfnhQ6xCvxZ3wVwQULo7dr9vHgLBIKVvi13o9+IXs8qbZ3R3RV0AlVi26ok5m3+/ya4nhu9U89l69rZhKj1Yqh9DPVu/juYxWwRsrag2iH1MtegwvD3rMjGVCj7RxZ0KPxCS50OsXMCRPf1X/q/WTydPL5LvuRcnTr0Svjc4KJU9/ILec0UzXGdCL3Lsmns2AfiayAP0kQA704mY/A5MDvcwg9QoWWdCLUbNXV8+CfiamrK4XyoNerALu2pQ86OV6pI5NyYRedHp0/Hcm9LNtfbdtU3KhF7nHTetFudDLdZCtxqxs6GUFQH1RNvSyVK+WufOhl5Gy0tSTEb2wKUr7Zkb0M9Fb2eSUc6IXHU5N5S4netlWLPuSsqIX3XEyoZ8VvazTi4JTXvQH9YOi+JgXvWxRqR/NjF40a9T1x8zopU3hFafc6MU2Yzyhnxu97OyDhH529MKmQEI/O3q5gpB1t+VHf1Q/wWxKfvSyU2mdJb20KYss6ZuEfo700qYcfedIL567/ZsjvUzob7Kkf6payoxeJvTzpD/Jmr69aDw7+uOs6VuLSPKjn2dNr25smCG9shH4NAtdi4qKioqKioqKioqKioqKioqS1f+BeFqQXQyJd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767" y="404036"/>
            <a:ext cx="741117" cy="104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Study Ar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027" y="404036"/>
            <a:ext cx="7082589" cy="458155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Study Area</a:t>
            </a:r>
          </a:p>
        </p:txBody>
      </p:sp>
    </p:spTree>
    <p:extLst>
      <p:ext uri="{BB962C8B-B14F-4D97-AF65-F5344CB8AC3E}">
        <p14:creationId xmlns:p14="http://schemas.microsoft.com/office/powerpoint/2010/main" val="2469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smtClean="0">
                <a:solidFill>
                  <a:srgbClr val="0070C0"/>
                </a:solidFill>
              </a:rPr>
              <a:t>research</a:t>
            </a:r>
            <a:endParaRPr lang="en" sz="4000" dirty="0">
              <a:solidFill>
                <a:srgbClr val="0070C0"/>
              </a:solidFill>
            </a:endParaRPr>
          </a:p>
        </p:txBody>
      </p:sp>
      <p:pic>
        <p:nvPicPr>
          <p:cNvPr id="92" name="Shape 92"/>
          <p:cNvPicPr preferRelativeResize="0"/>
          <p:nvPr/>
        </p:nvPicPr>
        <p:blipFill rotWithShape="1">
          <a:blip r:embed="rId3">
            <a:alphaModFix/>
          </a:blip>
          <a:srcRect l="7088" t="5399" r="6246" b="5673"/>
          <a:stretch/>
        </p:blipFill>
        <p:spPr>
          <a:xfrm>
            <a:off x="3123209" y="1425039"/>
            <a:ext cx="5854525" cy="3194461"/>
          </a:xfrm>
          <a:prstGeom prst="rect">
            <a:avLst/>
          </a:prstGeom>
          <a:noFill/>
          <a:ln>
            <a:noFill/>
          </a:ln>
        </p:spPr>
      </p:pic>
      <p:sp>
        <p:nvSpPr>
          <p:cNvPr id="4" name="Shape 86"/>
          <p:cNvSpPr txBox="1">
            <a:spLocks noGrp="1"/>
          </p:cNvSpPr>
          <p:nvPr>
            <p:ph type="body" idx="1"/>
          </p:nvPr>
        </p:nvSpPr>
        <p:spPr>
          <a:xfrm>
            <a:off x="54199" y="1223174"/>
            <a:ext cx="3140263" cy="3125276"/>
          </a:xfrm>
          <a:prstGeom prst="rect">
            <a:avLst/>
          </a:prstGeom>
        </p:spPr>
        <p:txBody>
          <a:bodyPr lIns="91425" tIns="91425" rIns="91425" bIns="91425" anchor="t" anchorCtr="0">
            <a:noAutofit/>
          </a:bodyPr>
          <a:lstStyle/>
          <a:p>
            <a:pPr marL="0" indent="0">
              <a:buNone/>
            </a:pPr>
            <a:r>
              <a:rPr lang="en" sz="2400" dirty="0" smtClean="0"/>
              <a:t>Data Gathering</a:t>
            </a:r>
          </a:p>
          <a:p>
            <a:r>
              <a:rPr lang="en" sz="2400" dirty="0" smtClean="0"/>
              <a:t>TNRIS</a:t>
            </a:r>
          </a:p>
          <a:p>
            <a:pPr lvl="0" rtl="0">
              <a:lnSpc>
                <a:spcPct val="100000"/>
              </a:lnSpc>
              <a:spcBef>
                <a:spcPts val="0"/>
              </a:spcBef>
            </a:pPr>
            <a:r>
              <a:rPr lang="en" sz="2400" dirty="0" smtClean="0"/>
              <a:t>USGS</a:t>
            </a:r>
          </a:p>
          <a:p>
            <a:pPr lvl="0" rtl="0">
              <a:lnSpc>
                <a:spcPct val="100000"/>
              </a:lnSpc>
              <a:spcBef>
                <a:spcPts val="0"/>
              </a:spcBef>
            </a:pPr>
            <a:r>
              <a:rPr lang="en" sz="2400" dirty="0" smtClean="0"/>
              <a:t>Web Soil Service</a:t>
            </a:r>
          </a:p>
          <a:p>
            <a:pPr lvl="0" rtl="0">
              <a:lnSpc>
                <a:spcPct val="100000"/>
              </a:lnSpc>
              <a:spcBef>
                <a:spcPts val="0"/>
              </a:spcBef>
            </a:pPr>
            <a:endParaRPr lang="en" sz="2400" dirty="0"/>
          </a:p>
          <a:p>
            <a:pPr marL="0" lvl="0" indent="0" rtl="0">
              <a:lnSpc>
                <a:spcPct val="100000"/>
              </a:lnSpc>
              <a:spcBef>
                <a:spcPts val="0"/>
              </a:spcBef>
              <a:buNone/>
            </a:pPr>
            <a:r>
              <a:rPr lang="en" sz="2400" dirty="0" smtClean="0"/>
              <a:t>Findings</a:t>
            </a:r>
          </a:p>
          <a:p>
            <a:pPr>
              <a:lnSpc>
                <a:spcPct val="100000"/>
              </a:lnSpc>
            </a:pPr>
            <a:r>
              <a:rPr lang="en" sz="2400" dirty="0" smtClean="0"/>
              <a:t>Soil Type: D</a:t>
            </a:r>
          </a:p>
          <a:p>
            <a:pPr>
              <a:lnSpc>
                <a:spcPct val="100000"/>
              </a:lnSpc>
            </a:pPr>
            <a:r>
              <a:rPr lang="en" sz="2400" dirty="0" smtClean="0"/>
              <a:t>Land Cover: Urban</a:t>
            </a:r>
          </a:p>
          <a:p>
            <a:pPr lvl="0" rtl="0">
              <a:lnSpc>
                <a:spcPct val="100000"/>
              </a:lnSpc>
              <a:spcBef>
                <a:spcPts val="0"/>
              </a:spcBef>
              <a:buNone/>
            </a:pPr>
            <a:endParaRPr sz="1200" dirty="0"/>
          </a:p>
          <a:p>
            <a:pPr lvl="0" rtl="0">
              <a:lnSpc>
                <a:spcPct val="100000"/>
              </a:lnSpc>
              <a:spcBef>
                <a:spcPts val="0"/>
              </a:spcBef>
              <a:buNone/>
            </a:pPr>
            <a:endParaRPr sz="1200" dirty="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Existing Conditions </a:t>
            </a:r>
          </a:p>
        </p:txBody>
      </p:sp>
      <p:sp>
        <p:nvSpPr>
          <p:cNvPr id="72" name="Shape 72"/>
          <p:cNvSpPr txBox="1">
            <a:spLocks noGrp="1"/>
          </p:cNvSpPr>
          <p:nvPr>
            <p:ph type="body" idx="1"/>
          </p:nvPr>
        </p:nvSpPr>
        <p:spPr>
          <a:xfrm>
            <a:off x="457200" y="3860021"/>
            <a:ext cx="8545525" cy="1053985"/>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smtClean="0"/>
              <a:t>CN=98 For Paved Surfaces</a:t>
            </a:r>
          </a:p>
          <a:p>
            <a:pPr rtl="0">
              <a:spcBef>
                <a:spcPts val="0"/>
              </a:spcBef>
              <a:buNone/>
            </a:pPr>
            <a:endParaRPr sz="1800" dirty="0" smtClean="0"/>
          </a:p>
          <a:p>
            <a:pPr marL="457200" lvl="0" indent="-419100" rtl="0">
              <a:spcBef>
                <a:spcPts val="0"/>
              </a:spcBef>
              <a:buClr>
                <a:schemeClr val="dk1"/>
              </a:buClr>
              <a:buSzPct val="100000"/>
              <a:buFont typeface="Arial"/>
              <a:buChar char="➢"/>
            </a:pPr>
            <a:r>
              <a:rPr lang="en" sz="1800" dirty="0" smtClean="0"/>
              <a:t>High amount of Rainfall Runoff into Creek</a:t>
            </a:r>
            <a:endParaRPr lang="en" sz="1800" dirty="0"/>
          </a:p>
        </p:txBody>
      </p:sp>
      <p:pic>
        <p:nvPicPr>
          <p:cNvPr id="73" name="Shape 73"/>
          <p:cNvPicPr preferRelativeResize="0"/>
          <p:nvPr/>
        </p:nvPicPr>
        <p:blipFill>
          <a:blip r:embed="rId3">
            <a:alphaModFix/>
          </a:blip>
          <a:stretch>
            <a:fillRect/>
          </a:stretch>
        </p:blipFill>
        <p:spPr>
          <a:xfrm>
            <a:off x="548641" y="1063378"/>
            <a:ext cx="5510307" cy="259207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b" anchorCtr="0">
            <a:noAutofit/>
          </a:bodyPr>
          <a:lstStyle/>
          <a:p>
            <a:pPr algn="l">
              <a:spcBef>
                <a:spcPts val="0"/>
              </a:spcBef>
              <a:buNone/>
            </a:pPr>
            <a:r>
              <a:rPr lang="en" sz="4000" dirty="0">
                <a:solidFill>
                  <a:srgbClr val="0070C0"/>
                </a:solidFill>
              </a:rPr>
              <a:t>HEC-HMS Results - Existing</a:t>
            </a:r>
          </a:p>
        </p:txBody>
      </p:sp>
      <p:sp>
        <p:nvSpPr>
          <p:cNvPr id="79" name="Shape 79"/>
          <p:cNvSpPr txBox="1">
            <a:spLocks noGrp="1"/>
          </p:cNvSpPr>
          <p:nvPr>
            <p:ph type="body" idx="1"/>
          </p:nvPr>
        </p:nvSpPr>
        <p:spPr>
          <a:xfrm>
            <a:off x="578138" y="4663936"/>
            <a:ext cx="7282212" cy="1058327"/>
          </a:xfrm>
          <a:prstGeom prst="rect">
            <a:avLst/>
          </a:prstGeom>
        </p:spPr>
        <p:txBody>
          <a:bodyPr lIns="91425" tIns="91425" rIns="91425" bIns="91425" anchor="t" anchorCtr="0">
            <a:noAutofit/>
          </a:bodyPr>
          <a:lstStyle/>
          <a:p>
            <a:pPr rtl="0">
              <a:spcBef>
                <a:spcPts val="0"/>
              </a:spcBef>
              <a:buNone/>
            </a:pPr>
            <a:r>
              <a:rPr lang="en" dirty="0" smtClean="0"/>
              <a:t>	CN=98								P=7.64</a:t>
            </a:r>
            <a:r>
              <a:rPr lang="en" dirty="0"/>
              <a:t>”</a:t>
            </a:r>
          </a:p>
        </p:txBody>
      </p:sp>
      <p:pic>
        <p:nvPicPr>
          <p:cNvPr id="80" name="Shape 80"/>
          <p:cNvPicPr preferRelativeResize="0"/>
          <p:nvPr/>
        </p:nvPicPr>
        <p:blipFill>
          <a:blip r:embed="rId3">
            <a:alphaModFix/>
          </a:blip>
          <a:stretch>
            <a:fillRect/>
          </a:stretch>
        </p:blipFill>
        <p:spPr>
          <a:xfrm>
            <a:off x="838243" y="1000807"/>
            <a:ext cx="7022106" cy="3725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184</TotalTime>
  <Words>1442</Words>
  <Application>Microsoft Office PowerPoint</Application>
  <PresentationFormat>On-screen Show (16:9)</PresentationFormat>
  <Paragraphs>123</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AngsanaUPC</vt:lpstr>
      <vt:lpstr>Arial</vt:lpstr>
      <vt:lpstr>Baskerville Old Face</vt:lpstr>
      <vt:lpstr>Tw Cen MT</vt:lpstr>
      <vt:lpstr>Droplet</vt:lpstr>
      <vt:lpstr>Water Quality Improvements Along Waller Creek</vt:lpstr>
      <vt:lpstr>Design Problem</vt:lpstr>
      <vt:lpstr>Objectives</vt:lpstr>
      <vt:lpstr>PowerPoint Presentation</vt:lpstr>
      <vt:lpstr>Design Approach</vt:lpstr>
      <vt:lpstr>Study Area</vt:lpstr>
      <vt:lpstr>research</vt:lpstr>
      <vt:lpstr>Existing Conditions </vt:lpstr>
      <vt:lpstr>HEC-HMS Results - Existing</vt:lpstr>
      <vt:lpstr>Permeable Pavement Software</vt:lpstr>
      <vt:lpstr>Software Input - Cross Section</vt:lpstr>
      <vt:lpstr>Software output</vt:lpstr>
      <vt:lpstr>HEC-HMS Results</vt:lpstr>
      <vt:lpstr>HEC-HMS Model - Proposed</vt:lpstr>
      <vt:lpstr>Discharge Hydrograph</vt:lpstr>
      <vt:lpstr>Case study of Pollutant Removal</vt:lpstr>
      <vt:lpstr>Significance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Quality Improvements Along Waller Creek</dc:title>
  <dc:creator>Nagy, Jeffrey L</dc:creator>
  <cp:lastModifiedBy>Maidment, David R</cp:lastModifiedBy>
  <cp:revision>25</cp:revision>
  <dcterms:modified xsi:type="dcterms:W3CDTF">2015-05-05T16:03:55Z</dcterms:modified>
</cp:coreProperties>
</file>