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57" r:id="rId3"/>
    <p:sldId id="258" r:id="rId4"/>
    <p:sldId id="264" r:id="rId5"/>
    <p:sldId id="274" r:id="rId6"/>
    <p:sldId id="276" r:id="rId7"/>
    <p:sldId id="277" r:id="rId8"/>
    <p:sldId id="278" r:id="rId9"/>
    <p:sldId id="268" r:id="rId10"/>
    <p:sldId id="269" r:id="rId11"/>
    <p:sldId id="270" r:id="rId12"/>
    <p:sldId id="271" r:id="rId13"/>
    <p:sldId id="272" r:id="rId14"/>
    <p:sldId id="273" r:id="rId15"/>
    <p:sldId id="266" r:id="rId16"/>
    <p:sldId id="267" r:id="rId17"/>
    <p:sldId id="262" r:id="rId18"/>
    <p:sldId id="265" r:id="rId19"/>
    <p:sldId id="263" r:id="rId20"/>
    <p:sldId id="279" r:id="rId21"/>
  </p:sldIdLst>
  <p:sldSz cx="6858000" cy="51435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E08"/>
    <a:srgbClr val="FB3919"/>
    <a:srgbClr val="DD9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2" d="100"/>
          <a:sy n="152" d="100"/>
        </p:scale>
        <p:origin x="516" y="13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B8591-D403-441F-9560-3A8EF89AD876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4B864-F321-4747-97AC-CED5C50C1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7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http://www.aquagardensfarm.com/sustainable-produce/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4B864-F321-4747-97AC-CED5C50C14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45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http://theaquaponicsource.com/what-is-aquaponics/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4B864-F321-4747-97AC-CED5C50C14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0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47054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18879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72908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http://www.aquagardensfarm.com/aquaponic-advantages/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4B864-F321-4747-97AC-CED5C50C14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4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350" y="3651871"/>
            <a:ext cx="5829300" cy="829915"/>
          </a:xfrm>
        </p:spPr>
        <p:txBody>
          <a:bodyPr/>
          <a:lstStyle>
            <a:lvl1pPr>
              <a:defRPr>
                <a:solidFill>
                  <a:srgbClr val="2D7E08"/>
                </a:solidFill>
              </a:defRPr>
            </a:lvl1pPr>
          </a:lstStyle>
          <a:p>
            <a:r>
              <a:rPr lang="fr-CA" dirty="0" smtClean="0"/>
              <a:t>NAME OF PRESENTATION</a:t>
            </a:r>
            <a:endParaRPr lang="fr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28700" y="4210794"/>
            <a:ext cx="4800600" cy="593204"/>
          </a:xfrm>
        </p:spPr>
        <p:txBody>
          <a:bodyPr/>
          <a:lstStyle>
            <a:lvl1pPr marL="0" indent="0" algn="ctr">
              <a:buNone/>
              <a:defRPr>
                <a:solidFill>
                  <a:srgbClr val="2D7E08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Company Name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16833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00808" y="205979"/>
            <a:ext cx="4814292" cy="857250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en-US" dirty="0" smtClean="0">
                <a:solidFill>
                  <a:srgbClr val="2D7E08"/>
                </a:solidFill>
              </a:rPr>
              <a:t>Title</a:t>
            </a:r>
            <a:endParaRPr lang="fr-CA" dirty="0">
              <a:solidFill>
                <a:srgbClr val="2D7E08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00808" y="1200151"/>
            <a:ext cx="4814292" cy="3394472"/>
          </a:xfrm>
        </p:spPr>
        <p:txBody>
          <a:bodyPr/>
          <a:lstStyle/>
          <a:p>
            <a:pPr lvl="0"/>
            <a:r>
              <a:rPr lang="en-US" dirty="0" err="1" smtClean="0">
                <a:solidFill>
                  <a:srgbClr val="2D7E08"/>
                </a:solidFill>
              </a:rPr>
              <a:t>Lorem</a:t>
            </a:r>
            <a:r>
              <a:rPr lang="en-US" dirty="0" smtClean="0">
                <a:solidFill>
                  <a:srgbClr val="2D7E08"/>
                </a:solidFill>
              </a:rPr>
              <a:t> </a:t>
            </a:r>
            <a:r>
              <a:rPr lang="en-US" dirty="0" err="1" smtClean="0">
                <a:solidFill>
                  <a:srgbClr val="2D7E08"/>
                </a:solidFill>
              </a:rPr>
              <a:t>ipsum</a:t>
            </a:r>
            <a:r>
              <a:rPr lang="en-US" dirty="0" smtClean="0">
                <a:solidFill>
                  <a:srgbClr val="2D7E08"/>
                </a:solidFill>
              </a:rPr>
              <a:t> dolor sit </a:t>
            </a:r>
            <a:r>
              <a:rPr lang="en-US" dirty="0" err="1" smtClean="0">
                <a:solidFill>
                  <a:srgbClr val="2D7E08"/>
                </a:solidFill>
              </a:rPr>
              <a:t>amet</a:t>
            </a:r>
            <a:r>
              <a:rPr lang="en-US" dirty="0" smtClean="0">
                <a:solidFill>
                  <a:srgbClr val="2D7E08"/>
                </a:solidFill>
              </a:rPr>
              <a:t>, </a:t>
            </a:r>
            <a:r>
              <a:rPr lang="en-US" dirty="0" err="1" smtClean="0">
                <a:solidFill>
                  <a:srgbClr val="2D7E08"/>
                </a:solidFill>
              </a:rPr>
              <a:t>consectetur</a:t>
            </a:r>
            <a:r>
              <a:rPr lang="en-US" dirty="0" smtClean="0">
                <a:solidFill>
                  <a:srgbClr val="2D7E08"/>
                </a:solidFill>
              </a:rPr>
              <a:t> </a:t>
            </a:r>
            <a:r>
              <a:rPr lang="en-US" dirty="0" err="1" smtClean="0">
                <a:solidFill>
                  <a:srgbClr val="2D7E08"/>
                </a:solidFill>
              </a:rPr>
              <a:t>adipisicing</a:t>
            </a:r>
            <a:r>
              <a:rPr lang="en-US" dirty="0" smtClean="0">
                <a:solidFill>
                  <a:srgbClr val="2D7E08"/>
                </a:solidFill>
              </a:rPr>
              <a:t> </a:t>
            </a:r>
            <a:r>
              <a:rPr lang="en-US" dirty="0" err="1" smtClean="0">
                <a:solidFill>
                  <a:srgbClr val="2D7E08"/>
                </a:solidFill>
              </a:rPr>
              <a:t>elit</a:t>
            </a:r>
            <a:r>
              <a:rPr lang="en-US" dirty="0" smtClean="0">
                <a:solidFill>
                  <a:srgbClr val="2D7E08"/>
                </a:solidFill>
              </a:rPr>
              <a:t>, </a:t>
            </a:r>
            <a:r>
              <a:rPr lang="en-US" dirty="0" err="1" smtClean="0">
                <a:solidFill>
                  <a:srgbClr val="2D7E08"/>
                </a:solidFill>
              </a:rPr>
              <a:t>sed</a:t>
            </a:r>
            <a:r>
              <a:rPr lang="en-US" dirty="0" smtClean="0">
                <a:solidFill>
                  <a:srgbClr val="2D7E08"/>
                </a:solidFill>
              </a:rPr>
              <a:t> do </a:t>
            </a:r>
            <a:r>
              <a:rPr lang="en-US" dirty="0" err="1" smtClean="0">
                <a:solidFill>
                  <a:srgbClr val="2D7E08"/>
                </a:solidFill>
              </a:rPr>
              <a:t>eiusmod</a:t>
            </a:r>
            <a:r>
              <a:rPr lang="en-US" dirty="0" smtClean="0">
                <a:solidFill>
                  <a:srgbClr val="2D7E08"/>
                </a:solidFill>
              </a:rPr>
              <a:t> </a:t>
            </a:r>
            <a:r>
              <a:rPr lang="en-US" dirty="0" err="1" smtClean="0">
                <a:solidFill>
                  <a:srgbClr val="2D7E08"/>
                </a:solidFill>
              </a:rPr>
              <a:t>tempor</a:t>
            </a:r>
            <a:r>
              <a:rPr lang="en-US" dirty="0" smtClean="0">
                <a:solidFill>
                  <a:srgbClr val="2D7E08"/>
                </a:solidFill>
              </a:rPr>
              <a:t> </a:t>
            </a:r>
            <a:r>
              <a:rPr lang="en-US" dirty="0" err="1" smtClean="0">
                <a:solidFill>
                  <a:srgbClr val="2D7E08"/>
                </a:solidFill>
              </a:rPr>
              <a:t>incididunt</a:t>
            </a:r>
            <a:r>
              <a:rPr lang="en-US" dirty="0" smtClean="0">
                <a:solidFill>
                  <a:srgbClr val="2D7E08"/>
                </a:solidFill>
              </a:rPr>
              <a:t> </a:t>
            </a:r>
            <a:r>
              <a:rPr lang="en-US" dirty="0" err="1" smtClean="0">
                <a:solidFill>
                  <a:srgbClr val="2D7E08"/>
                </a:solidFill>
              </a:rPr>
              <a:t>ut</a:t>
            </a:r>
            <a:r>
              <a:rPr lang="en-US" dirty="0" smtClean="0">
                <a:solidFill>
                  <a:srgbClr val="2D7E08"/>
                </a:solidFill>
              </a:rPr>
              <a:t> </a:t>
            </a:r>
            <a:r>
              <a:rPr lang="en-US" dirty="0" err="1" smtClean="0">
                <a:solidFill>
                  <a:srgbClr val="2D7E08"/>
                </a:solidFill>
              </a:rPr>
              <a:t>labore</a:t>
            </a:r>
            <a:r>
              <a:rPr lang="en-US" dirty="0" smtClean="0">
                <a:solidFill>
                  <a:srgbClr val="2D7E08"/>
                </a:solidFill>
              </a:rPr>
              <a:t> et </a:t>
            </a:r>
            <a:r>
              <a:rPr lang="en-US" dirty="0" err="1" smtClean="0">
                <a:solidFill>
                  <a:srgbClr val="2D7E08"/>
                </a:solidFill>
              </a:rPr>
              <a:t>dolore</a:t>
            </a:r>
            <a:r>
              <a:rPr lang="en-US" dirty="0" smtClean="0">
                <a:solidFill>
                  <a:srgbClr val="2D7E08"/>
                </a:solidFill>
              </a:rPr>
              <a:t> magna </a:t>
            </a:r>
            <a:r>
              <a:rPr lang="en-US" dirty="0" err="1" smtClean="0">
                <a:solidFill>
                  <a:srgbClr val="2D7E08"/>
                </a:solidFill>
              </a:rPr>
              <a:t>aliqua</a:t>
            </a:r>
            <a:r>
              <a:rPr lang="en-US" dirty="0" smtClean="0">
                <a:solidFill>
                  <a:srgbClr val="2D7E08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9472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Title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42900" y="1779662"/>
            <a:ext cx="6172200" cy="316835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 smtClean="0">
                <a:solidFill>
                  <a:srgbClr val="2D7E08"/>
                </a:solidFill>
              </a:rPr>
              <a:t>Lorem</a:t>
            </a:r>
            <a:r>
              <a:rPr lang="en-US" dirty="0" smtClean="0">
                <a:solidFill>
                  <a:srgbClr val="2D7E08"/>
                </a:solidFill>
              </a:rPr>
              <a:t> </a:t>
            </a:r>
            <a:r>
              <a:rPr lang="en-US" dirty="0" err="1" smtClean="0">
                <a:solidFill>
                  <a:srgbClr val="2D7E08"/>
                </a:solidFill>
              </a:rPr>
              <a:t>ipsum</a:t>
            </a:r>
            <a:r>
              <a:rPr lang="en-US" dirty="0" smtClean="0">
                <a:solidFill>
                  <a:srgbClr val="2D7E08"/>
                </a:solidFill>
              </a:rPr>
              <a:t> dolor sit </a:t>
            </a:r>
            <a:r>
              <a:rPr lang="en-US" dirty="0" err="1" smtClean="0">
                <a:solidFill>
                  <a:srgbClr val="2D7E08"/>
                </a:solidFill>
              </a:rPr>
              <a:t>amet</a:t>
            </a:r>
            <a:r>
              <a:rPr lang="en-US" dirty="0" smtClean="0">
                <a:solidFill>
                  <a:srgbClr val="2D7E08"/>
                </a:solidFill>
              </a:rPr>
              <a:t>, </a:t>
            </a:r>
            <a:r>
              <a:rPr lang="en-US" dirty="0" err="1" smtClean="0">
                <a:solidFill>
                  <a:srgbClr val="2D7E08"/>
                </a:solidFill>
              </a:rPr>
              <a:t>consectetur</a:t>
            </a:r>
            <a:r>
              <a:rPr lang="en-US" dirty="0" smtClean="0">
                <a:solidFill>
                  <a:srgbClr val="2D7E08"/>
                </a:solidFill>
              </a:rPr>
              <a:t> </a:t>
            </a:r>
            <a:r>
              <a:rPr lang="en-US" dirty="0" err="1" smtClean="0">
                <a:solidFill>
                  <a:srgbClr val="2D7E08"/>
                </a:solidFill>
              </a:rPr>
              <a:t>adipisicing</a:t>
            </a:r>
            <a:r>
              <a:rPr lang="en-US" dirty="0" smtClean="0">
                <a:solidFill>
                  <a:srgbClr val="2D7E08"/>
                </a:solidFill>
              </a:rPr>
              <a:t> </a:t>
            </a:r>
            <a:r>
              <a:rPr lang="en-US" dirty="0" err="1" smtClean="0">
                <a:solidFill>
                  <a:srgbClr val="2D7E08"/>
                </a:solidFill>
              </a:rPr>
              <a:t>elit</a:t>
            </a:r>
            <a:r>
              <a:rPr lang="en-US" dirty="0" smtClean="0">
                <a:solidFill>
                  <a:srgbClr val="2D7E08"/>
                </a:solidFill>
              </a:rPr>
              <a:t>, </a:t>
            </a:r>
            <a:r>
              <a:rPr lang="en-US" dirty="0" err="1" smtClean="0">
                <a:solidFill>
                  <a:srgbClr val="2D7E08"/>
                </a:solidFill>
              </a:rPr>
              <a:t>sed</a:t>
            </a:r>
            <a:r>
              <a:rPr lang="en-US" dirty="0" smtClean="0">
                <a:solidFill>
                  <a:srgbClr val="2D7E08"/>
                </a:solidFill>
              </a:rPr>
              <a:t> do </a:t>
            </a:r>
            <a:r>
              <a:rPr lang="en-US" dirty="0" err="1" smtClean="0">
                <a:solidFill>
                  <a:srgbClr val="2D7E08"/>
                </a:solidFill>
              </a:rPr>
              <a:t>eiusmod</a:t>
            </a:r>
            <a:r>
              <a:rPr lang="en-US" dirty="0" smtClean="0">
                <a:solidFill>
                  <a:srgbClr val="2D7E08"/>
                </a:solidFill>
              </a:rPr>
              <a:t> </a:t>
            </a:r>
            <a:r>
              <a:rPr lang="en-US" dirty="0" err="1" smtClean="0">
                <a:solidFill>
                  <a:srgbClr val="2D7E08"/>
                </a:solidFill>
              </a:rPr>
              <a:t>tempor</a:t>
            </a:r>
            <a:r>
              <a:rPr lang="en-US" dirty="0" smtClean="0">
                <a:solidFill>
                  <a:srgbClr val="2D7E08"/>
                </a:solidFill>
              </a:rPr>
              <a:t> </a:t>
            </a:r>
            <a:r>
              <a:rPr lang="en-US" dirty="0" err="1" smtClean="0">
                <a:solidFill>
                  <a:srgbClr val="2D7E08"/>
                </a:solidFill>
              </a:rPr>
              <a:t>incididunt</a:t>
            </a:r>
            <a:r>
              <a:rPr lang="en-US" dirty="0" smtClean="0">
                <a:solidFill>
                  <a:srgbClr val="2D7E08"/>
                </a:solidFill>
              </a:rPr>
              <a:t> </a:t>
            </a:r>
            <a:r>
              <a:rPr lang="en-US" dirty="0" err="1" smtClean="0">
                <a:solidFill>
                  <a:srgbClr val="2D7E08"/>
                </a:solidFill>
              </a:rPr>
              <a:t>ut</a:t>
            </a:r>
            <a:r>
              <a:rPr lang="en-US" dirty="0" smtClean="0">
                <a:solidFill>
                  <a:srgbClr val="2D7E08"/>
                </a:solidFill>
              </a:rPr>
              <a:t> </a:t>
            </a:r>
            <a:r>
              <a:rPr lang="en-US" dirty="0" err="1" smtClean="0">
                <a:solidFill>
                  <a:srgbClr val="2D7E08"/>
                </a:solidFill>
              </a:rPr>
              <a:t>labore</a:t>
            </a:r>
            <a:r>
              <a:rPr lang="en-US" dirty="0" smtClean="0">
                <a:solidFill>
                  <a:srgbClr val="2D7E08"/>
                </a:solidFill>
              </a:rPr>
              <a:t> et </a:t>
            </a:r>
            <a:r>
              <a:rPr lang="en-US" dirty="0" err="1" smtClean="0">
                <a:solidFill>
                  <a:srgbClr val="2D7E08"/>
                </a:solidFill>
              </a:rPr>
              <a:t>dolore</a:t>
            </a:r>
            <a:r>
              <a:rPr lang="en-US" dirty="0" smtClean="0">
                <a:solidFill>
                  <a:srgbClr val="2D7E08"/>
                </a:solidFill>
              </a:rPr>
              <a:t> magna </a:t>
            </a:r>
            <a:r>
              <a:rPr lang="en-US" dirty="0" err="1" smtClean="0">
                <a:solidFill>
                  <a:srgbClr val="2D7E08"/>
                </a:solidFill>
              </a:rPr>
              <a:t>aliqua</a:t>
            </a:r>
            <a:r>
              <a:rPr lang="en-US" dirty="0" smtClean="0">
                <a:solidFill>
                  <a:srgbClr val="2D7E08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0223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42900" y="411510"/>
            <a:ext cx="6172200" cy="864097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Title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42900" y="1347614"/>
            <a:ext cx="6172200" cy="3384377"/>
          </a:xfrm>
        </p:spPr>
        <p:txBody>
          <a:bodyPr/>
          <a:lstStyle/>
          <a:p>
            <a:pPr lvl="0"/>
            <a:r>
              <a:rPr lang="en-US" dirty="0" err="1" smtClean="0">
                <a:solidFill>
                  <a:schemeClr val="bg1"/>
                </a:solidFill>
              </a:rPr>
              <a:t>Lorem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ipsum</a:t>
            </a:r>
            <a:r>
              <a:rPr lang="en-US" dirty="0" smtClean="0">
                <a:solidFill>
                  <a:schemeClr val="bg1"/>
                </a:solidFill>
              </a:rPr>
              <a:t> dolor sit </a:t>
            </a:r>
            <a:r>
              <a:rPr lang="en-US" dirty="0" err="1" smtClean="0">
                <a:solidFill>
                  <a:schemeClr val="bg1"/>
                </a:solidFill>
              </a:rPr>
              <a:t>amet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consectetur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adipisicing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elit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sed</a:t>
            </a:r>
            <a:r>
              <a:rPr lang="en-US" dirty="0" smtClean="0">
                <a:solidFill>
                  <a:schemeClr val="bg1"/>
                </a:solidFill>
              </a:rPr>
              <a:t> do </a:t>
            </a:r>
            <a:r>
              <a:rPr lang="en-US" dirty="0" err="1" smtClean="0">
                <a:solidFill>
                  <a:schemeClr val="bg1"/>
                </a:solidFill>
              </a:rPr>
              <a:t>eiusmod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tempor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incididunt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ut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labore</a:t>
            </a:r>
            <a:r>
              <a:rPr lang="en-US" dirty="0" smtClean="0">
                <a:solidFill>
                  <a:schemeClr val="bg1"/>
                </a:solidFill>
              </a:rPr>
              <a:t> et </a:t>
            </a:r>
            <a:r>
              <a:rPr lang="en-US" dirty="0" err="1" smtClean="0">
                <a:solidFill>
                  <a:schemeClr val="bg1"/>
                </a:solidFill>
              </a:rPr>
              <a:t>dolore</a:t>
            </a:r>
            <a:r>
              <a:rPr lang="en-US" dirty="0" smtClean="0">
                <a:solidFill>
                  <a:schemeClr val="bg1"/>
                </a:solidFill>
              </a:rPr>
              <a:t> magna </a:t>
            </a:r>
            <a:r>
              <a:rPr lang="en-US" dirty="0" err="1" smtClean="0">
                <a:solidFill>
                  <a:schemeClr val="bg1"/>
                </a:solidFill>
              </a:rPr>
              <a:t>aliqua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5609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2D7E08"/>
                </a:solidFill>
              </a:defRPr>
            </a:lvl1pPr>
          </a:lstStyle>
          <a:p>
            <a:fld id="{75FC63C8-39F2-4CAE-A8EE-321D228D8CC1}" type="datetimeFigureOut">
              <a:rPr lang="fr-CA" smtClean="0"/>
              <a:pPr/>
              <a:t>2015-05-05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2D7E08"/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2D7E08"/>
                </a:solidFill>
              </a:defRPr>
            </a:lvl1pPr>
          </a:lstStyle>
          <a:p>
            <a:fld id="{3B62BD6C-2CC1-4324-9A2C-5EE737BD0A53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8775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rgbClr val="2D7E08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D7E08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rgbClr val="2D7E08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2D7E08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rgbClr val="2D7E08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rgbClr val="2D7E08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3950"/>
            <a:ext cx="6858000" cy="685800"/>
          </a:xfrm>
          <a:solidFill>
            <a:schemeClr val="bg1">
              <a:alpha val="84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A</a:t>
            </a:r>
            <a:r>
              <a:rPr lang="en-US" dirty="0" smtClean="0">
                <a:latin typeface="Dotum" panose="020B0600000101010101" pitchFamily="34" charset="-127"/>
                <a:ea typeface="Dotum" panose="020B0600000101010101" pitchFamily="34" charset="-127"/>
              </a:rPr>
              <a:t>QUAPONIC  </a:t>
            </a:r>
            <a:r>
              <a:rPr lang="en-US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G</a:t>
            </a:r>
            <a:r>
              <a:rPr lang="en-US" dirty="0" smtClean="0">
                <a:latin typeface="Dotum" panose="020B0600000101010101" pitchFamily="34" charset="-127"/>
                <a:ea typeface="Dotum" panose="020B0600000101010101" pitchFamily="34" charset="-127"/>
              </a:rPr>
              <a:t>REENHOUSE</a:t>
            </a:r>
            <a:endParaRPr lang="en-US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0550" y="3638550"/>
            <a:ext cx="5676900" cy="1071563"/>
          </a:xfrm>
        </p:spPr>
        <p:txBody>
          <a:bodyPr>
            <a:normAutofit/>
          </a:bodyPr>
          <a:lstStyle/>
          <a:p>
            <a:r>
              <a:rPr lang="en-US" sz="1725" dirty="0">
                <a:solidFill>
                  <a:srgbClr val="92D05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Robert Beckett, Lisa Ho, Zachary Irby, Peter </a:t>
            </a:r>
            <a:r>
              <a:rPr lang="en-US" sz="1725" dirty="0" err="1">
                <a:solidFill>
                  <a:srgbClr val="92D05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Klayman</a:t>
            </a:r>
            <a:endParaRPr lang="en-US" sz="1725" dirty="0">
              <a:solidFill>
                <a:srgbClr val="92D050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  <a:p>
            <a:r>
              <a:rPr lang="en-US" sz="2100" dirty="0">
                <a:solidFill>
                  <a:srgbClr val="92D05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CE 365K – Spring 2015</a:t>
            </a:r>
          </a:p>
        </p:txBody>
      </p:sp>
    </p:spTree>
    <p:extLst>
      <p:ext uri="{BB962C8B-B14F-4D97-AF65-F5344CB8AC3E}">
        <p14:creationId xmlns:p14="http://schemas.microsoft.com/office/powerpoint/2010/main" val="10602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latin typeface="Dotum" panose="020B0600000101010101" pitchFamily="34" charset="-127"/>
                <a:ea typeface="Dotum" panose="020B0600000101010101" pitchFamily="34" charset="-127"/>
              </a:rPr>
              <a:t>Rainfall Analysis</a:t>
            </a:r>
            <a:endParaRPr lang="en-US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0807" y="914221"/>
            <a:ext cx="4983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D7E08"/>
                </a:solidFill>
                <a:latin typeface="Dotum" panose="020B0600000101010101" pitchFamily="34" charset="-127"/>
                <a:ea typeface="Dotum" panose="020B0600000101010101" pitchFamily="34" charset="-127"/>
                <a:cs typeface="+mj-cs"/>
              </a:rPr>
              <a:t>COA Drainage Criteria </a:t>
            </a:r>
            <a:r>
              <a:rPr lang="en-US" sz="2400" dirty="0" smtClean="0">
                <a:solidFill>
                  <a:srgbClr val="2D7E08"/>
                </a:solidFill>
                <a:latin typeface="Dotum" panose="020B0600000101010101" pitchFamily="34" charset="-127"/>
                <a:ea typeface="Dotum" panose="020B0600000101010101" pitchFamily="34" charset="-127"/>
                <a:cs typeface="+mj-cs"/>
              </a:rPr>
              <a:t>Manual: </a:t>
            </a:r>
            <a:r>
              <a:rPr lang="en-US" sz="2400" strike="sngStrike" dirty="0" smtClean="0">
                <a:solidFill>
                  <a:srgbClr val="2D7E08"/>
                </a:solidFill>
                <a:latin typeface="Dotum" panose="020B0600000101010101" pitchFamily="34" charset="-127"/>
                <a:ea typeface="Dotum" panose="020B0600000101010101" pitchFamily="34" charset="-127"/>
                <a:cs typeface="+mj-cs"/>
              </a:rPr>
              <a:t>IDF Table</a:t>
            </a:r>
            <a:r>
              <a:rPr lang="en-US" sz="2400" dirty="0" smtClean="0">
                <a:solidFill>
                  <a:srgbClr val="2D7E08"/>
                </a:solidFill>
                <a:latin typeface="Dotum" panose="020B0600000101010101" pitchFamily="34" charset="-127"/>
                <a:ea typeface="Dotum" panose="020B0600000101010101" pitchFamily="34" charset="-127"/>
                <a:cs typeface="+mj-cs"/>
              </a:rPr>
              <a:t> </a:t>
            </a:r>
            <a:r>
              <a:rPr lang="en-US" sz="2400" strike="sngStrike" dirty="0" smtClean="0">
                <a:solidFill>
                  <a:srgbClr val="2D7E08"/>
                </a:solidFill>
                <a:latin typeface="Dotum" panose="020B0600000101010101" pitchFamily="34" charset="-127"/>
                <a:ea typeface="Dotum" panose="020B0600000101010101" pitchFamily="34" charset="-127"/>
                <a:cs typeface="+mj-cs"/>
              </a:rPr>
              <a:t>IDF Curve Equation</a:t>
            </a:r>
            <a:endParaRPr lang="en-US" sz="2400" dirty="0">
              <a:solidFill>
                <a:srgbClr val="2D7E08"/>
              </a:solidFill>
              <a:latin typeface="Dotum" panose="020B0600000101010101" pitchFamily="34" charset="-127"/>
              <a:ea typeface="Dotum" panose="020B0600000101010101" pitchFamily="34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465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Rainfall Analysis</a:t>
            </a:r>
            <a:endParaRPr lang="en-US" dirty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692018"/>
            <a:ext cx="1523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  <a:cs typeface="+mj-cs"/>
              </a:rPr>
              <a:t>COA Drainage Criteria </a:t>
            </a:r>
            <a:r>
              <a:rPr lang="en-US" sz="2000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  <a:cs typeface="+mj-cs"/>
              </a:rPr>
              <a:t>Manual:</a:t>
            </a:r>
          </a:p>
          <a:p>
            <a:pPr algn="ctr"/>
            <a:endParaRPr lang="en-US" sz="2000" dirty="0" smtClean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  <a:cs typeface="+mj-cs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  <a:cs typeface="+mj-cs"/>
              </a:rPr>
              <a:t>Time-Depth Table</a:t>
            </a:r>
            <a:endParaRPr lang="en-US" sz="2000" dirty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367" r="3333" b="6570"/>
          <a:stretch/>
        </p:blipFill>
        <p:spPr>
          <a:xfrm>
            <a:off x="1600200" y="1352550"/>
            <a:ext cx="4814294" cy="323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3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latin typeface="Dotum" panose="020B0600000101010101" pitchFamily="34" charset="-127"/>
                <a:ea typeface="Dotum" panose="020B0600000101010101" pitchFamily="34" charset="-127"/>
              </a:rPr>
              <a:t>Rainfall Analysis</a:t>
            </a:r>
            <a:endParaRPr lang="en-US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 b="4851"/>
          <a:stretch/>
        </p:blipFill>
        <p:spPr>
          <a:xfrm>
            <a:off x="1872257" y="1026802"/>
            <a:ext cx="4471392" cy="27641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6129" y="3790950"/>
            <a:ext cx="4983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D7E08"/>
                </a:solidFill>
                <a:latin typeface="Dotum" panose="020B0600000101010101" pitchFamily="34" charset="-127"/>
                <a:ea typeface="Dotum" panose="020B0600000101010101" pitchFamily="34" charset="-127"/>
                <a:cs typeface="+mj-cs"/>
              </a:rPr>
              <a:t>Roof Area = “Catchment”</a:t>
            </a:r>
          </a:p>
          <a:p>
            <a:pPr algn="ctr"/>
            <a:r>
              <a:rPr lang="en-US" sz="2400" dirty="0" smtClean="0">
                <a:solidFill>
                  <a:srgbClr val="2D7E08"/>
                </a:solidFill>
                <a:latin typeface="Dotum" panose="020B0600000101010101" pitchFamily="34" charset="-127"/>
                <a:ea typeface="Dotum" panose="020B0600000101010101" pitchFamily="34" charset="-127"/>
                <a:cs typeface="+mj-cs"/>
              </a:rPr>
              <a:t>Storage Tank = “Pond”</a:t>
            </a:r>
            <a:endParaRPr lang="en-US" sz="2400" dirty="0">
              <a:solidFill>
                <a:srgbClr val="2D7E08"/>
              </a:solidFill>
              <a:latin typeface="Dotum" panose="020B0600000101010101" pitchFamily="34" charset="-127"/>
              <a:ea typeface="Dotum" panose="020B0600000101010101" pitchFamily="34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8254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Rainfall Analysis</a:t>
            </a:r>
            <a:endParaRPr lang="en-US" dirty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2" b="4878"/>
          <a:stretch/>
        </p:blipFill>
        <p:spPr>
          <a:xfrm>
            <a:off x="986725" y="1428750"/>
            <a:ext cx="48845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latin typeface="Dotum" panose="020B0600000101010101" pitchFamily="34" charset="-127"/>
                <a:ea typeface="Dotum" panose="020B0600000101010101" pitchFamily="34" charset="-127"/>
              </a:rPr>
              <a:t>Rainfall Analysis</a:t>
            </a:r>
            <a:endParaRPr lang="en-US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4390281"/>
            <a:ext cx="4983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D7E08"/>
                </a:solidFill>
                <a:latin typeface="Dotum" panose="020B0600000101010101" pitchFamily="34" charset="-127"/>
                <a:ea typeface="Dotum" panose="020B0600000101010101" pitchFamily="34" charset="-127"/>
                <a:cs typeface="+mj-cs"/>
              </a:rPr>
              <a:t>0.0116 acre-</a:t>
            </a:r>
            <a:r>
              <a:rPr lang="en-US" sz="2400" dirty="0" err="1" smtClean="0">
                <a:solidFill>
                  <a:srgbClr val="2D7E08"/>
                </a:solidFill>
                <a:latin typeface="Dotum" panose="020B0600000101010101" pitchFamily="34" charset="-127"/>
                <a:ea typeface="Dotum" panose="020B0600000101010101" pitchFamily="34" charset="-127"/>
                <a:cs typeface="+mj-cs"/>
              </a:rPr>
              <a:t>ft</a:t>
            </a:r>
            <a:r>
              <a:rPr lang="en-US" sz="2400" dirty="0" smtClean="0">
                <a:solidFill>
                  <a:srgbClr val="2D7E08"/>
                </a:solidFill>
                <a:latin typeface="Dotum" panose="020B0600000101010101" pitchFamily="34" charset="-127"/>
                <a:ea typeface="Dotum" panose="020B0600000101010101" pitchFamily="34" charset="-127"/>
                <a:cs typeface="+mj-cs"/>
              </a:rPr>
              <a:t> = 3793 gal</a:t>
            </a:r>
            <a:endParaRPr lang="en-US" sz="2400" dirty="0">
              <a:solidFill>
                <a:srgbClr val="2D7E08"/>
              </a:solidFill>
              <a:latin typeface="Dotum" panose="020B0600000101010101" pitchFamily="34" charset="-127"/>
              <a:ea typeface="Dotum" panose="020B0600000101010101" pitchFamily="34" charset="-127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309" y="1248486"/>
            <a:ext cx="4733925" cy="299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1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8182" y="411510"/>
            <a:ext cx="3496917" cy="864097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Design </a:t>
            </a:r>
            <a:r>
              <a:rPr lang="en-US" dirty="0" err="1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Pumpflow</a:t>
            </a:r>
            <a:endParaRPr lang="en-US" dirty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pic>
        <p:nvPicPr>
          <p:cNvPr id="1026" name="Picture 2" descr="https://lh5.googleusercontent.com/kCviDU5H6i-b1u8LFVgbiZwew4X4y-rUZw_hpDJmFMv_iFzJ66XH3lU4XNfVL-v43--syaotdWhWsJmSIIjMGEgl7F4JnBIWe98VMBfWGwvVlnB33HAX_Zw_X9Gr4jWi8SQ4b13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5" b="50608"/>
          <a:stretch/>
        </p:blipFill>
        <p:spPr bwMode="auto">
          <a:xfrm>
            <a:off x="457199" y="537651"/>
            <a:ext cx="2560983" cy="16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5.googleusercontent.com/cncsra1ziR04M17MTAi-DTyQPi9ui5DMby1LPbbUPdfOuX8c5L5RRcftlxwUJjkj9zTGFGXLgI4TO5zc3txrtomJQQ-9iub73bZaD2HDOyiqlwVOTM8bPT7S6liDARggQ0RTTx5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5"/>
          <a:stretch/>
        </p:blipFill>
        <p:spPr bwMode="auto">
          <a:xfrm>
            <a:off x="457199" y="2647950"/>
            <a:ext cx="2560983" cy="16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3132482" y="1275607"/>
            <a:ext cx="3382617" cy="3319016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Media filter bed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Max inflow velocity = 2 gal/min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9” water height (3/4 of bed height)</a:t>
            </a:r>
            <a:endParaRPr lang="en-US" sz="1600" dirty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Media used: Pink granite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Porosity = 0.3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Beds flooded once an hour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Due to fish tank (1 lb. per 2 gal.)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3432" y="2169953"/>
            <a:ext cx="230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Media-filled system</a:t>
            </a:r>
            <a:endParaRPr lang="en-US" dirty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3664" y="4288282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Crushed pink granite</a:t>
            </a:r>
            <a:endParaRPr lang="en-US" dirty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789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4300"/>
            <a:ext cx="4814292" cy="85725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latin typeface="Dotum" panose="020B0600000101010101" pitchFamily="34" charset="-127"/>
                <a:ea typeface="Dotum" panose="020B0600000101010101" pitchFamily="34" charset="-127"/>
              </a:rPr>
              <a:t>Pump Schematics</a:t>
            </a:r>
            <a:endParaRPr lang="en-US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42" y="1145446"/>
            <a:ext cx="2871192" cy="165490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en-US" sz="1800" dirty="0" smtClean="0">
                <a:latin typeface="Dotum" panose="020B0600000101010101" pitchFamily="34" charset="-127"/>
                <a:ea typeface="Dotum" panose="020B0600000101010101" pitchFamily="34" charset="-127"/>
              </a:rPr>
              <a:t>400 gallon system (w/ media)</a:t>
            </a:r>
          </a:p>
          <a:p>
            <a:pPr lvl="1"/>
            <a:r>
              <a:rPr lang="en-US" sz="1800" dirty="0" smtClean="0">
                <a:latin typeface="Dotum" panose="020B0600000101010101" pitchFamily="34" charset="-127"/>
                <a:ea typeface="Dotum" panose="020B0600000101010101" pitchFamily="34" charset="-127"/>
              </a:rPr>
              <a:t>Vertical pump height needed: 8’</a:t>
            </a:r>
          </a:p>
          <a:p>
            <a:pPr lvl="1"/>
            <a:r>
              <a:rPr lang="en-US" sz="1800" dirty="0" smtClean="0">
                <a:latin typeface="Dotum" panose="020B0600000101010101" pitchFamily="34" charset="-127"/>
                <a:ea typeface="Dotum" panose="020B0600000101010101" pitchFamily="34" charset="-127"/>
              </a:rPr>
              <a:t>Works with fish tank</a:t>
            </a:r>
          </a:p>
        </p:txBody>
      </p:sp>
      <p:pic>
        <p:nvPicPr>
          <p:cNvPr id="2054" name="Picture 6" descr="https://lh3.googleusercontent.com/P1MPjwGQuzRAmUlDFJOG2rT5rOIWVfR9H2DJBc6VaYvUAOyB9tYQXu5JZ-5CE8loG6GzMeZ4EWlh19GhNWE8r-DhM5zM8MA5RS64ZEu0I_2XS4ITtE3DJGoyo87oc5BxWaRk5v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00350"/>
            <a:ext cx="2732378" cy="199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lh4.googleusercontent.com/5SNcqk9XBHPlfgAcj7CBNJO6HsG8DPOwj4uaKGbi9a-35cZB_wGFYpAR4cwq-WLEZnpO4RySHwExLm4h-JiiqZ7qhTb3Q0gqAq8rel5rfbe-wc0nSxiG-XpUD97eq_JkLJKi3jz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0" r="4414" b="30073"/>
          <a:stretch/>
        </p:blipFill>
        <p:spPr bwMode="auto">
          <a:xfrm>
            <a:off x="3810000" y="971550"/>
            <a:ext cx="2960978" cy="170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76242" y="3028950"/>
            <a:ext cx="2871192" cy="176603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2D7E08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rgbClr val="2D7E08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2D7E08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rgbClr val="2D7E08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rgbClr val="2D7E0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Decision: </a:t>
            </a:r>
            <a:r>
              <a:rPr lang="en-US" sz="1800" dirty="0" err="1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Aquascape</a:t>
            </a:r>
            <a:r>
              <a:rPr lang="en-US" sz="1800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 model 98125</a:t>
            </a:r>
          </a:p>
          <a:p>
            <a:pPr lvl="1"/>
            <a:r>
              <a:rPr lang="en-US" sz="1500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Uses no oil</a:t>
            </a:r>
          </a:p>
          <a:p>
            <a:pPr lvl="1"/>
            <a:r>
              <a:rPr lang="en-US" sz="1500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Can be ran 24/7</a:t>
            </a:r>
          </a:p>
          <a:p>
            <a:pPr lvl="1"/>
            <a:r>
              <a:rPr lang="en-US" sz="1500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27’ max head with 2,500 </a:t>
            </a:r>
            <a:r>
              <a:rPr lang="en-US" sz="1500" dirty="0" err="1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gph</a:t>
            </a:r>
            <a:endParaRPr lang="en-US" sz="1500" dirty="0" smtClean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468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Pump Analysis</a:t>
            </a:r>
            <a:endParaRPr lang="en-US" dirty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355779" y="1428750"/>
            <a:ext cx="6172200" cy="316835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Model 98125 Specs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35 gal/min with 7.5’ vertical pump height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Our 400 gallon system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11.5 minutes to fully drain system</a:t>
            </a:r>
          </a:p>
        </p:txBody>
      </p:sp>
      <p:pic>
        <p:nvPicPr>
          <p:cNvPr id="3074" name="Picture 2" descr="https://lh4.googleusercontent.com/ohTPthaGKxC4f38OaZaFOOScBrO-IZpMH3U64xmklKH3UChVh3bvdpwTLvBfpYXS_DtZTn9XzcMMuM02aEO5fzD4cwZ-8YO9p2SFsqCWLS6ExPwGnp4akjuKrPnrLILmvko65p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129" y="3012926"/>
            <a:ext cx="4381500" cy="179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4774168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</a:rPr>
              <a:t>Simplified System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3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Advantages</a:t>
            </a:r>
            <a:endParaRPr lang="en-US" dirty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Compared to conventional agriculture: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Produces 4 to 10 times more vegetables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Uses 90% less water</a:t>
            </a:r>
          </a:p>
          <a:p>
            <a:r>
              <a:rPr lang="en-US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No need for soil or regular farmland</a:t>
            </a:r>
          </a:p>
          <a:p>
            <a:r>
              <a:rPr lang="en-US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Only inputs are fish food &amp; electricity</a:t>
            </a:r>
          </a:p>
          <a:p>
            <a:r>
              <a:rPr lang="en-US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Naturally organic	</a:t>
            </a:r>
          </a:p>
          <a:p>
            <a:pPr lvl="1"/>
            <a:endParaRPr lang="en-US" dirty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678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Conclusion</a:t>
            </a:r>
            <a:endParaRPr lang="en-US" dirty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 smtClean="0">
                <a:latin typeface="Dotum" panose="020B0600000101010101" pitchFamily="34" charset="-127"/>
                <a:ea typeface="Dotum" panose="020B0600000101010101" pitchFamily="34" charset="-127"/>
              </a:rPr>
              <a:t>Decision:</a:t>
            </a:r>
          </a:p>
          <a:p>
            <a:pPr lvl="1"/>
            <a:r>
              <a:rPr lang="en-US" dirty="0" err="1" smtClean="0">
                <a:latin typeface="Dotum" panose="020B0600000101010101" pitchFamily="34" charset="-127"/>
                <a:ea typeface="Dotum" panose="020B0600000101010101" pitchFamily="34" charset="-127"/>
              </a:rPr>
              <a:t>Aquascape</a:t>
            </a:r>
            <a:r>
              <a:rPr lang="en-US" dirty="0" smtClean="0">
                <a:latin typeface="Dotum" panose="020B0600000101010101" pitchFamily="34" charset="-127"/>
                <a:ea typeface="Dotum" panose="020B0600000101010101" pitchFamily="34" charset="-127"/>
              </a:rPr>
              <a:t> model 98125</a:t>
            </a:r>
          </a:p>
          <a:p>
            <a:pPr lvl="1"/>
            <a:r>
              <a:rPr lang="en-US" dirty="0" smtClean="0">
                <a:latin typeface="Dotum" panose="020B0600000101010101" pitchFamily="34" charset="-127"/>
                <a:ea typeface="Dotum" panose="020B0600000101010101" pitchFamily="34" charset="-127"/>
              </a:rPr>
              <a:t>400 gallon system</a:t>
            </a:r>
            <a:endParaRPr lang="en-US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pic>
        <p:nvPicPr>
          <p:cNvPr id="4" name="Picture 3" descr="Screen Shot 2015-05-05 at 12.52.56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8" t="725" r="23493" b="5910"/>
          <a:stretch/>
        </p:blipFill>
        <p:spPr>
          <a:xfrm>
            <a:off x="2830634" y="2571750"/>
            <a:ext cx="3798765" cy="2491692"/>
          </a:xfrm>
          <a:prstGeom prst="rect">
            <a:avLst/>
          </a:prstGeom>
        </p:spPr>
      </p:pic>
      <p:pic>
        <p:nvPicPr>
          <p:cNvPr id="5" name="Picture 6" descr="https://lh3.googleusercontent.com/P1MPjwGQuzRAmUlDFJOG2rT5rOIWVfR9H2DJBc6VaYvUAOyB9tYQXu5JZ-5CE8loG6GzMeZ4EWlh19GhNWE8r-DhM5zM8MA5RS64ZEu0I_2XS4ITtE3DJGoyo87oc5BxWaRk5v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" y="2724150"/>
            <a:ext cx="2732378" cy="199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67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/>
            <a:r>
              <a:rPr lang="en-US" dirty="0" smtClean="0">
                <a:latin typeface="Dotum" panose="020B0600000101010101" pitchFamily="34" charset="-127"/>
                <a:ea typeface="Dotum" panose="020B0600000101010101" pitchFamily="34" charset="-127"/>
              </a:rPr>
              <a:t>Outline</a:t>
            </a:r>
            <a:endParaRPr lang="en-US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Dotum" panose="020B0600000101010101" pitchFamily="34" charset="-127"/>
                <a:ea typeface="Dotum" panose="020B0600000101010101" pitchFamily="34" charset="-127"/>
              </a:rPr>
              <a:t>Problem statement</a:t>
            </a:r>
          </a:p>
          <a:p>
            <a:r>
              <a:rPr lang="en-US" dirty="0" err="1" smtClean="0">
                <a:latin typeface="Dotum" panose="020B0600000101010101" pitchFamily="34" charset="-127"/>
                <a:ea typeface="Dotum" panose="020B0600000101010101" pitchFamily="34" charset="-127"/>
              </a:rPr>
              <a:t>Aquaponics</a:t>
            </a:r>
            <a:endParaRPr lang="en-US" dirty="0" smtClean="0">
              <a:latin typeface="Dotum" panose="020B0600000101010101" pitchFamily="34" charset="-127"/>
              <a:ea typeface="Dotum" panose="020B0600000101010101" pitchFamily="34" charset="-127"/>
            </a:endParaRPr>
          </a:p>
          <a:p>
            <a:r>
              <a:rPr lang="en-US" dirty="0" smtClean="0">
                <a:latin typeface="Dotum" panose="020B0600000101010101" pitchFamily="34" charset="-127"/>
                <a:ea typeface="Dotum" panose="020B0600000101010101" pitchFamily="34" charset="-127"/>
              </a:rPr>
              <a:t>Design overview</a:t>
            </a:r>
          </a:p>
          <a:p>
            <a:r>
              <a:rPr lang="en-US" dirty="0" smtClean="0">
                <a:latin typeface="Dotum" panose="020B0600000101010101" pitchFamily="34" charset="-127"/>
                <a:ea typeface="Dotum" panose="020B0600000101010101" pitchFamily="34" charset="-127"/>
              </a:rPr>
              <a:t>Rainfall analysis</a:t>
            </a:r>
          </a:p>
          <a:p>
            <a:r>
              <a:rPr lang="en-US" dirty="0" smtClean="0">
                <a:latin typeface="Dotum" panose="020B0600000101010101" pitchFamily="34" charset="-127"/>
                <a:ea typeface="Dotum" panose="020B0600000101010101" pitchFamily="34" charset="-127"/>
              </a:rPr>
              <a:t>Pump schematics</a:t>
            </a:r>
          </a:p>
          <a:p>
            <a:r>
              <a:rPr lang="en-US" dirty="0" smtClean="0">
                <a:latin typeface="Dotum" panose="020B0600000101010101" pitchFamily="34" charset="-127"/>
                <a:ea typeface="Dotum" panose="020B0600000101010101" pitchFamily="34" charset="-127"/>
              </a:rPr>
              <a:t>Conclusion</a:t>
            </a:r>
            <a:endParaRPr lang="en-US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816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3950"/>
            <a:ext cx="6858000" cy="685800"/>
          </a:xfrm>
          <a:solidFill>
            <a:schemeClr val="bg1">
              <a:alpha val="84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4400" dirty="0" smtClean="0">
                <a:latin typeface="Dotum" panose="020B0600000101010101" pitchFamily="34" charset="-127"/>
                <a:ea typeface="Dotum" panose="020B0600000101010101" pitchFamily="34" charset="-127"/>
              </a:rPr>
              <a:t>Questions?</a:t>
            </a:r>
            <a:endParaRPr lang="en-US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568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900" y="14478"/>
            <a:ext cx="6172200" cy="85725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Problem Statement</a:t>
            </a:r>
            <a:endParaRPr lang="en-US" sz="4000" dirty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4294967295"/>
          </p:nvPr>
        </p:nvSpPr>
        <p:spPr>
          <a:xfrm>
            <a:off x="342900" y="1657350"/>
            <a:ext cx="6172200" cy="339447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Dotum" panose="020B0600000101010101" pitchFamily="34" charset="-127"/>
                <a:ea typeface="Dotum" panose="020B0600000101010101" pitchFamily="34" charset="-127"/>
              </a:rPr>
              <a:t>Increasing demand for water &amp; food due to population growth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Dotum" panose="020B0600000101010101" pitchFamily="34" charset="-127"/>
                <a:ea typeface="Dotum" panose="020B0600000101010101" pitchFamily="34" charset="-127"/>
              </a:rPr>
              <a:t>Diminishing arable soil &amp; clean water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Dotum" panose="020B0600000101010101" pitchFamily="34" charset="-127"/>
                <a:ea typeface="Dotum" panose="020B0600000101010101" pitchFamily="34" charset="-127"/>
              </a:rPr>
              <a:t>Diminishing supply of oil &amp; mined mineral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075054" y="3028950"/>
            <a:ext cx="47078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FB3919"/>
                </a:solidFill>
                <a:latin typeface="Gill Sans MT Condensed" panose="020B0506020104020203" pitchFamily="34" charset="0"/>
                <a:ea typeface="Dotum" panose="020B0600000101010101" pitchFamily="34" charset="-127"/>
              </a:rPr>
              <a:t> FOOD SHORTAGES &amp; </a:t>
            </a:r>
            <a:br>
              <a:rPr lang="en-US" sz="5400" b="1" dirty="0" smtClean="0">
                <a:ln/>
                <a:solidFill>
                  <a:srgbClr val="FB3919"/>
                </a:solidFill>
                <a:latin typeface="Gill Sans MT Condensed" panose="020B0506020104020203" pitchFamily="34" charset="0"/>
                <a:ea typeface="Dotum" panose="020B0600000101010101" pitchFamily="34" charset="-127"/>
              </a:rPr>
            </a:br>
            <a:r>
              <a:rPr lang="en-US" sz="5400" b="1" dirty="0" smtClean="0">
                <a:ln/>
                <a:solidFill>
                  <a:srgbClr val="FB3919"/>
                </a:solidFill>
                <a:latin typeface="Gill Sans MT Condensed" panose="020B0506020104020203" pitchFamily="34" charset="0"/>
                <a:ea typeface="Dotum" panose="020B0600000101010101" pitchFamily="34" charset="-127"/>
              </a:rPr>
              <a:t>RISING FOOD PRICES</a:t>
            </a:r>
            <a:endParaRPr lang="en-US" sz="5400" b="1" dirty="0">
              <a:ln/>
              <a:solidFill>
                <a:srgbClr val="FB3919"/>
              </a:solidFill>
              <a:latin typeface="Gill Sans MT Condensed" panose="020B05060201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900" y="3490614"/>
            <a:ext cx="125730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rgbClr val="FB3919"/>
                </a:solidFill>
                <a:latin typeface="Gill Sans MT Condensed" panose="020B0506020104020203" pitchFamily="34" charset="0"/>
                <a:ea typeface="Dotum" panose="020B0600000101010101" pitchFamily="34" charset="-127"/>
              </a:rPr>
              <a:t>=</a:t>
            </a:r>
            <a:endParaRPr lang="en-US" sz="4800" b="1" dirty="0">
              <a:ln/>
              <a:solidFill>
                <a:srgbClr val="FB3919"/>
              </a:solidFill>
              <a:latin typeface="Gill Sans MT Condensed" panose="020B05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49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What is Aquaponics?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2266950"/>
            <a:ext cx="3007021" cy="25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104413" y="285750"/>
            <a:ext cx="4211278" cy="1800492"/>
            <a:chOff x="398562" y="3090603"/>
            <a:chExt cx="5615037" cy="2400655"/>
          </a:xfrm>
        </p:grpSpPr>
        <p:sp>
          <p:nvSpPr>
            <p:cNvPr id="13" name="TextBox 12"/>
            <p:cNvSpPr txBox="1"/>
            <p:nvPr/>
          </p:nvSpPr>
          <p:spPr>
            <a:xfrm>
              <a:off x="398562" y="4460208"/>
              <a:ext cx="2489199" cy="89255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>
                  <a:latin typeface="Dotum" panose="020B0600000101010101" pitchFamily="34" charset="-127"/>
                  <a:ea typeface="Dotum" panose="020B0600000101010101" pitchFamily="34" charset="-127"/>
                </a:rPr>
                <a:t>Aquaculture </a:t>
              </a:r>
              <a:r>
                <a:rPr lang="en-US" sz="1350" dirty="0">
                  <a:latin typeface="Dotum" panose="020B0600000101010101" pitchFamily="34" charset="-127"/>
                  <a:ea typeface="Dotum" panose="020B0600000101010101" pitchFamily="34" charset="-127"/>
                </a:rPr>
                <a:t>[Raising fish]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83878" y="4321708"/>
              <a:ext cx="2629721" cy="116955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>
                  <a:latin typeface="Dotum" panose="020B0600000101010101" pitchFamily="34" charset="-127"/>
                  <a:ea typeface="Dotum" panose="020B0600000101010101" pitchFamily="34" charset="-127"/>
                </a:rPr>
                <a:t>Hydroponics </a:t>
              </a:r>
              <a:r>
                <a:rPr lang="en-US" sz="1350" dirty="0">
                  <a:latin typeface="Dotum" panose="020B0600000101010101" pitchFamily="34" charset="-127"/>
                  <a:ea typeface="Dotum" panose="020B0600000101010101" pitchFamily="34" charset="-127"/>
                </a:rPr>
                <a:t>[Soil-less growing of plants]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03003" y="3090603"/>
              <a:ext cx="2540000" cy="615553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Dotum" panose="020B0600000101010101" pitchFamily="34" charset="-127"/>
                  <a:ea typeface="Dotum" panose="020B0600000101010101" pitchFamily="34" charset="-127"/>
                </a:rPr>
                <a:t>Aquaponics</a:t>
              </a:r>
              <a:endParaRPr lang="en-US" sz="1350" b="1" dirty="0">
                <a:latin typeface="Dotum" panose="020B0600000101010101" pitchFamily="34" charset="-127"/>
                <a:ea typeface="Dotum" panose="020B0600000101010101" pitchFamily="34" charset="-127"/>
              </a:endParaRPr>
            </a:p>
          </p:txBody>
        </p:sp>
      </p:grpSp>
      <p:cxnSp>
        <p:nvCxnSpPr>
          <p:cNvPr id="34" name="Straight Connector 33"/>
          <p:cNvCxnSpPr>
            <a:stCxn id="15" idx="2"/>
          </p:cNvCxnSpPr>
          <p:nvPr/>
        </p:nvCxnSpPr>
        <p:spPr>
          <a:xfrm>
            <a:off x="4185244" y="747415"/>
            <a:ext cx="0" cy="2241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037862" y="971550"/>
            <a:ext cx="23111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037862" y="971550"/>
            <a:ext cx="0" cy="341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349010" y="971550"/>
            <a:ext cx="0" cy="2375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99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Design Overview</a:t>
            </a:r>
            <a:endParaRPr lang="en-US" dirty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pic>
        <p:nvPicPr>
          <p:cNvPr id="6" name="With Demens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" y="1518183"/>
            <a:ext cx="5410200" cy="30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05 at 12.52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348" y="0"/>
            <a:ext cx="3935027" cy="5143500"/>
          </a:xfrm>
          <a:prstGeom prst="rect">
            <a:avLst/>
          </a:prstGeom>
        </p:spPr>
      </p:pic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133350"/>
            <a:ext cx="2106148" cy="857250"/>
          </a:xfrm>
          <a:prstGeom prst="rect">
            <a:avLst/>
          </a:prstGeom>
          <a:solidFill>
            <a:schemeClr val="bg1"/>
          </a:solidFill>
          <a:ln>
            <a:solidFill>
              <a:srgbClr val="2D7E08"/>
            </a:solidFill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D7E08"/>
              </a:buClr>
              <a:buSzPct val="25000"/>
              <a:buFont typeface="Calibri"/>
              <a:buNone/>
            </a:pPr>
            <a:r>
              <a:rPr lang="en-US" sz="3300" dirty="0" smtClean="0">
                <a:solidFill>
                  <a:srgbClr val="2D7E08"/>
                </a:solidFill>
                <a:latin typeface="Dotum" panose="020B0600000101010101" pitchFamily="34" charset="-127"/>
                <a:ea typeface="Dotum" panose="020B0600000101010101" pitchFamily="34" charset="-127"/>
                <a:cs typeface="Calibri"/>
                <a:sym typeface="Calibri"/>
              </a:rPr>
              <a:t>Plan View</a:t>
            </a:r>
            <a:endParaRPr lang="en-US" sz="3300" b="0" i="0" u="none" strike="noStrike" cap="none" baseline="0" dirty="0">
              <a:solidFill>
                <a:srgbClr val="2D7E08"/>
              </a:solidFill>
              <a:latin typeface="Dotum" panose="020B0600000101010101" pitchFamily="34" charset="-127"/>
              <a:ea typeface="Dotum" panose="020B0600000101010101" pitchFamily="34" charset="-127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54349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284383" y="312280"/>
            <a:ext cx="4814291" cy="85725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D7E08"/>
              </a:buClr>
              <a:buSzPct val="25000"/>
              <a:buFont typeface="Calibri"/>
              <a:buNone/>
            </a:pPr>
            <a:r>
              <a:rPr lang="en-US" sz="3300" dirty="0" smtClean="0">
                <a:solidFill>
                  <a:srgbClr val="2D7E08"/>
                </a:solidFill>
                <a:latin typeface="Dotum" panose="020B0600000101010101" pitchFamily="34" charset="-127"/>
                <a:ea typeface="Dotum" panose="020B0600000101010101" pitchFamily="34" charset="-127"/>
                <a:cs typeface="Calibri"/>
                <a:sym typeface="Calibri"/>
              </a:rPr>
              <a:t>Side View</a:t>
            </a:r>
            <a:endParaRPr lang="en-US" sz="3300" b="0" i="0" u="none" strike="noStrike" cap="none" baseline="0" dirty="0">
              <a:solidFill>
                <a:srgbClr val="2D7E08"/>
              </a:solidFill>
              <a:latin typeface="Dotum" panose="020B0600000101010101" pitchFamily="34" charset="-127"/>
              <a:ea typeface="Dotum" panose="020B0600000101010101" pitchFamily="34" charset="-127"/>
              <a:cs typeface="Calibri"/>
              <a:sym typeface="Calibri"/>
            </a:endParaRPr>
          </a:p>
        </p:txBody>
      </p:sp>
      <p:pic>
        <p:nvPicPr>
          <p:cNvPr id="3" name="Picture 2" descr="Screen Shot 2015-05-05 at 12.52.56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656"/>
            <a:ext cx="6858000" cy="315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4328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284383" y="312280"/>
            <a:ext cx="4814291" cy="85725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2D7E08"/>
              </a:buClr>
              <a:buSzPct val="25000"/>
              <a:buFont typeface="Calibri"/>
              <a:buNone/>
            </a:pPr>
            <a:r>
              <a:rPr lang="en-US" sz="3300" dirty="0" smtClean="0">
                <a:solidFill>
                  <a:srgbClr val="2D7E08"/>
                </a:solidFill>
                <a:latin typeface="Calibri"/>
                <a:ea typeface="Calibri"/>
                <a:cs typeface="Calibri"/>
                <a:sym typeface="Calibri"/>
              </a:rPr>
              <a:t>Tank Side View</a:t>
            </a:r>
            <a:endParaRPr lang="en-US" sz="3300" b="0" i="0" u="none" strike="noStrike" cap="none" baseline="0" dirty="0">
              <a:solidFill>
                <a:srgbClr val="2D7E0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15-05-05 at 12.52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69530"/>
            <a:ext cx="4758997" cy="386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988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Rainfall Analysis</a:t>
            </a:r>
            <a:endParaRPr lang="en-US" dirty="0">
              <a:solidFill>
                <a:schemeClr val="bg1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89" y="1260053"/>
            <a:ext cx="5536022" cy="2990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44737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D7E08"/>
                </a:solidFill>
                <a:latin typeface="Dotum" panose="020B0600000101010101" pitchFamily="34" charset="-127"/>
                <a:ea typeface="Dotum" panose="020B0600000101010101" pitchFamily="34" charset="-127"/>
                <a:cs typeface="+mj-cs"/>
              </a:rPr>
              <a:t>COA Drainage Criteria Manual – 50 Year Storm</a:t>
            </a:r>
          </a:p>
        </p:txBody>
      </p:sp>
    </p:spTree>
    <p:extLst>
      <p:ext uri="{BB962C8B-B14F-4D97-AF65-F5344CB8AC3E}">
        <p14:creationId xmlns:p14="http://schemas.microsoft.com/office/powerpoint/2010/main" val="289031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swise.com #17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177</Template>
  <TotalTime>276</TotalTime>
  <Words>311</Words>
  <Application>Microsoft Office PowerPoint</Application>
  <PresentationFormat>Custom</PresentationFormat>
  <Paragraphs>79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Dotum</vt:lpstr>
      <vt:lpstr>Arial</vt:lpstr>
      <vt:lpstr>Calibri</vt:lpstr>
      <vt:lpstr>Gill Sans MT Condensed</vt:lpstr>
      <vt:lpstr>Templateswise.com #177</vt:lpstr>
      <vt:lpstr>AQUAPONIC  GREENHOUSE</vt:lpstr>
      <vt:lpstr>Outline</vt:lpstr>
      <vt:lpstr>Problem Statement</vt:lpstr>
      <vt:lpstr>PowerPoint Presentation</vt:lpstr>
      <vt:lpstr>Design Overview</vt:lpstr>
      <vt:lpstr>Plan View</vt:lpstr>
      <vt:lpstr>Side View</vt:lpstr>
      <vt:lpstr>Tank Side View</vt:lpstr>
      <vt:lpstr>Rainfall Analysis</vt:lpstr>
      <vt:lpstr>Rainfall Analysis</vt:lpstr>
      <vt:lpstr>Rainfall Analysis</vt:lpstr>
      <vt:lpstr>Rainfall Analysis</vt:lpstr>
      <vt:lpstr>Rainfall Analysis</vt:lpstr>
      <vt:lpstr>Rainfall Analysis</vt:lpstr>
      <vt:lpstr>Design Pumpflow</vt:lpstr>
      <vt:lpstr>Pump Schematics</vt:lpstr>
      <vt:lpstr>Pump Analysis</vt:lpstr>
      <vt:lpstr>Advantages</vt:lpstr>
      <vt:lpstr>Conclusion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Aquaponic Greenhouse</dc:title>
  <dc:creator>Ho, Lisa</dc:creator>
  <cp:lastModifiedBy>Maidment, David R</cp:lastModifiedBy>
  <cp:revision>31</cp:revision>
  <dcterms:created xsi:type="dcterms:W3CDTF">2015-05-04T23:16:26Z</dcterms:created>
  <dcterms:modified xsi:type="dcterms:W3CDTF">2015-05-05T16:04:47Z</dcterms:modified>
</cp:coreProperties>
</file>