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image/png" Extension="png"/>
  <Default ContentType="application/xml" Extension="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1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3.xml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2.xml"/>
  <Override ContentType="application/vnd.openxmlformats-officedocument.presentationml.slide+xml" PartName="/ppt/slides/slide9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18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17.xml"/>
  <Override ContentType="application/vnd.openxmlformats-officedocument.presentationml.slide+xml" PartName="/ppt/slides/slide8.xml"/>
  <Override ContentType="application/vnd.openxmlformats-officedocument.presentationml.slide+xml" PartName="/ppt/slides/slide19.xml"/>
  <Override ContentType="application/vnd.openxmlformats-officedocument.presentationml.slide+xml" PartName="/ppt/slides/slide4.xml"/>
  <Override ContentType="application/vnd.openxmlformats-officedocument.presentationml.slide+xml" PartName="/ppt/slides/slide10.xml"/>
  <Override ContentType="application/vnd.openxmlformats-officedocument.presentationml.slide+xml" PartName="/ppt/slides/slide14.xml"/>
  <Override ContentType="application/vnd.openxmlformats-officedocument.presentationml.slide+xml" PartName="/ppt/slides/slide11.xml"/>
  <Override ContentType="application/vnd.openxmlformats-officedocument.presentationml.slide+xml" PartName="/ppt/slides/slide5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" Type="http://schemas.openxmlformats.org/officeDocument/2006/relationships/presProps" Target="presProps.xml"/><Relationship Id="rId21" Type="http://schemas.openxmlformats.org/officeDocument/2006/relationships/slide" Target="slides/slide16.xml"/><Relationship Id="rId1" Type="http://schemas.openxmlformats.org/officeDocument/2006/relationships/theme" Target="theme/theme3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23" Type="http://schemas.openxmlformats.org/officeDocument/2006/relationships/slide" Target="slides/slide18.xml"/><Relationship Id="rId3" Type="http://schemas.openxmlformats.org/officeDocument/2006/relationships/tableStyles" Target="tableStyles.xml"/><Relationship Id="rId24" Type="http://schemas.openxmlformats.org/officeDocument/2006/relationships/slide" Target="slides/slide19.xml"/><Relationship Id="rId20" Type="http://schemas.openxmlformats.org/officeDocument/2006/relationships/slide" Target="slides/slide15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Ethan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Mallory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Mallory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Mallory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Mallory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Shelby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Shelby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Enter a Schematic of the channel here, talk about how it reduces flooding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Shelby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Put in modflow calculations and schematics of new channel and bridge at 33rd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Shelby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Put in modflow calculations and schematics of new channel and bridge at 33rd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INSERT PICTURE OF OUR SCHEMATIC OF CHANNEL RELIGNING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Shelby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Ethan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Shelby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talk about hwat ever you did wit hthe slope!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Shelby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Ethan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Ethan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Ethan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Kiersten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Kiersten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Shelby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Put in modflow calculations and schematics of new channel and bridge at 33rd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Kiersten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35183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0" name="Shape 10"/>
          <p:cNvCxnSpPr/>
          <p:nvPr/>
        </p:nvCxnSpPr>
        <p:spPr>
          <a:xfrm>
            <a:off x="0" y="3496604"/>
            <a:ext cx="9144000" cy="0"/>
          </a:xfrm>
          <a:prstGeom prst="straightConnector1">
            <a:avLst/>
          </a:prstGeom>
          <a:noFill/>
          <a:ln cap="flat" w="57150">
            <a:solidFill>
              <a:srgbClr val="000000">
                <a:alpha val="14901"/>
              </a:srgbClr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" name="Shape 11"/>
          <p:cNvSpPr txBox="1"/>
          <p:nvPr>
            <p:ph type="ctrTitle"/>
          </p:nvPr>
        </p:nvSpPr>
        <p:spPr>
          <a:xfrm>
            <a:off x="685800" y="1867781"/>
            <a:ext cx="7772400" cy="1648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7200"/>
            </a:lvl1pPr>
            <a:lvl2pPr>
              <a:spcBef>
                <a:spcPts val="0"/>
              </a:spcBef>
              <a:buSzPct val="100000"/>
              <a:defRPr sz="7200"/>
            </a:lvl2pPr>
            <a:lvl3pPr>
              <a:spcBef>
                <a:spcPts val="0"/>
              </a:spcBef>
              <a:buSzPct val="100000"/>
              <a:defRPr sz="7200"/>
            </a:lvl3pPr>
            <a:lvl4pPr>
              <a:spcBef>
                <a:spcPts val="0"/>
              </a:spcBef>
              <a:buSzPct val="100000"/>
              <a:defRPr sz="7200"/>
            </a:lvl4pPr>
            <a:lvl5pPr>
              <a:spcBef>
                <a:spcPts val="0"/>
              </a:spcBef>
              <a:buSzPct val="100000"/>
              <a:defRPr sz="7200"/>
            </a:lvl5pPr>
            <a:lvl6pPr>
              <a:spcBef>
                <a:spcPts val="0"/>
              </a:spcBef>
              <a:buSzPct val="100000"/>
              <a:defRPr sz="7200"/>
            </a:lvl6pPr>
            <a:lvl7pPr>
              <a:spcBef>
                <a:spcPts val="0"/>
              </a:spcBef>
              <a:buSzPct val="100000"/>
              <a:defRPr sz="7200"/>
            </a:lvl7pPr>
            <a:lvl8pPr>
              <a:spcBef>
                <a:spcPts val="0"/>
              </a:spcBef>
              <a:buSzPct val="100000"/>
              <a:defRPr sz="7200"/>
            </a:lvl8pPr>
            <a:lvl9pPr>
              <a:spcBef>
                <a:spcPts val="0"/>
              </a:spcBef>
              <a:buSzPct val="100000"/>
              <a:defRPr sz="72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685800" y="3627026"/>
            <a:ext cx="7772400" cy="77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0"/>
            <a:ext cx="9144000" cy="11499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6" name="Shape 16"/>
          <p:cNvCxnSpPr/>
          <p:nvPr/>
        </p:nvCxnSpPr>
        <p:spPr>
          <a:xfrm>
            <a:off x="0" y="1127875"/>
            <a:ext cx="9144000" cy="0"/>
          </a:xfrm>
          <a:prstGeom prst="straightConnector1">
            <a:avLst/>
          </a:prstGeom>
          <a:noFill/>
          <a:ln cap="flat" w="57150">
            <a:solidFill>
              <a:srgbClr val="000000">
                <a:alpha val="14901"/>
              </a:srgbClr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" name="Shape 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0"/>
            <a:ext cx="9144000" cy="1149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2" name="Shape 22"/>
          <p:cNvCxnSpPr/>
          <p:nvPr/>
        </p:nvCxnSpPr>
        <p:spPr>
          <a:xfrm>
            <a:off x="0" y="1127875"/>
            <a:ext cx="9144000" cy="0"/>
          </a:xfrm>
          <a:prstGeom prst="straightConnector1">
            <a:avLst/>
          </a:prstGeom>
          <a:noFill/>
          <a:ln cap="flat" w="57150">
            <a:solidFill>
              <a:srgbClr val="000000">
                <a:alpha val="14901"/>
              </a:srgbClr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" name="Shape 2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0" y="0"/>
            <a:ext cx="9144000" cy="11499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9" name="Shape 29"/>
          <p:cNvCxnSpPr/>
          <p:nvPr/>
        </p:nvCxnSpPr>
        <p:spPr>
          <a:xfrm>
            <a:off x="0" y="1127875"/>
            <a:ext cx="9144000" cy="0"/>
          </a:xfrm>
          <a:prstGeom prst="straightConnector1">
            <a:avLst/>
          </a:prstGeom>
          <a:noFill/>
          <a:ln cap="flat" w="57150">
            <a:solidFill>
              <a:srgbClr val="000000">
                <a:alpha val="14901"/>
              </a:srgbClr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" name="Shape 3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buNone/>
              <a:defRPr sz="1800">
                <a:solidFill>
                  <a:schemeClr val="dk2"/>
                </a:solidFill>
              </a:defRPr>
            </a:lvl1pPr>
          </a:lstStyle>
          <a:p/>
        </p:txBody>
      </p:sp>
      <p:sp>
        <p:nvSpPr>
          <p:cNvPr id="34" name="Shape 34"/>
          <p:cNvSpPr/>
          <p:nvPr/>
        </p:nvSpPr>
        <p:spPr>
          <a:xfrm>
            <a:off x="4274" y="0"/>
            <a:ext cx="9144000" cy="4406399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5" name="Shape 35"/>
          <p:cNvCxnSpPr/>
          <p:nvPr/>
        </p:nvCxnSpPr>
        <p:spPr>
          <a:xfrm>
            <a:off x="0" y="4384371"/>
            <a:ext cx="9144000" cy="0"/>
          </a:xfrm>
          <a:prstGeom prst="straightConnector1">
            <a:avLst/>
          </a:prstGeom>
          <a:noFill/>
          <a:ln cap="flat" w="57150">
            <a:solidFill>
              <a:srgbClr val="000000">
                <a:alpha val="14901"/>
              </a:srgbClr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" name="Shape 36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bg>
      <p:bgPr>
        <a:solidFill>
          <a:schemeClr val="dk2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2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3" Type="http://schemas.openxmlformats.org/officeDocument/2006/relationships/image" Target="../media/image23.jpg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Relationship Id="rId3" Type="http://schemas.openxmlformats.org/officeDocument/2006/relationships/image" Target="../media/image15.png"/><Relationship Id="rId5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3.png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1.png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5.png"/><Relationship Id="rId3" Type="http://schemas.openxmlformats.org/officeDocument/2006/relationships/image" Target="../media/image19.jpg"/><Relationship Id="rId5" Type="http://schemas.openxmlformats.org/officeDocument/2006/relationships/image" Target="../media/image04.png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6.png"/><Relationship Id="rId3" Type="http://schemas.openxmlformats.org/officeDocument/2006/relationships/image" Target="../media/image02.jp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7.jpg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Relationship Id="rId3" Type="http://schemas.openxmlformats.org/officeDocument/2006/relationships/image" Target="../media/image00.png"/><Relationship Id="rId6" Type="http://schemas.openxmlformats.org/officeDocument/2006/relationships/image" Target="../media/image09.png"/><Relationship Id="rId5" Type="http://schemas.openxmlformats.org/officeDocument/2006/relationships/image" Target="../media/image08.jpg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ctrTitle"/>
          </p:nvPr>
        </p:nvSpPr>
        <p:spPr>
          <a:xfrm>
            <a:off x="246300" y="179773"/>
            <a:ext cx="7772400" cy="973800"/>
          </a:xfrm>
          <a:prstGeom prst="rect">
            <a:avLst/>
          </a:prstGeom>
          <a:solidFill>
            <a:srgbClr val="D9D9D9">
              <a:alpha val="64999"/>
            </a:srgbClr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Hemphill Park Channel</a:t>
            </a:r>
          </a:p>
        </p:txBody>
      </p:sp>
      <p:sp>
        <p:nvSpPr>
          <p:cNvPr id="41" name="Shape 41"/>
          <p:cNvSpPr txBox="1"/>
          <p:nvPr>
            <p:ph idx="1" type="subTitle"/>
          </p:nvPr>
        </p:nvSpPr>
        <p:spPr>
          <a:xfrm>
            <a:off x="5672275" y="3000950"/>
            <a:ext cx="3234299" cy="1969799"/>
          </a:xfrm>
          <a:prstGeom prst="rect">
            <a:avLst/>
          </a:prstGeom>
          <a:solidFill>
            <a:srgbClr val="D9D9D9">
              <a:alpha val="50379"/>
            </a:srgbClr>
          </a:solidFill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Ethan Earl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Kiersten Holms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Mallory Stallings</a:t>
            </a:r>
          </a:p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Shelby Wiedrich</a:t>
            </a:r>
          </a:p>
        </p:txBody>
      </p:sp>
      <p:pic>
        <p:nvPicPr>
          <p:cNvPr id="42" name="Shape 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5875" y="1293325"/>
            <a:ext cx="2798926" cy="3731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ctrTitle"/>
          </p:nvPr>
        </p:nvSpPr>
        <p:spPr>
          <a:xfrm>
            <a:off x="685800" y="1867781"/>
            <a:ext cx="7772400" cy="1648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Possible Solutions</a:t>
            </a:r>
          </a:p>
        </p:txBody>
      </p:sp>
      <p:sp>
        <p:nvSpPr>
          <p:cNvPr id="127" name="Shape 127"/>
          <p:cNvSpPr txBox="1"/>
          <p:nvPr>
            <p:ph idx="2" type="ctrTitle"/>
          </p:nvPr>
        </p:nvSpPr>
        <p:spPr>
          <a:xfrm>
            <a:off x="838200" y="3516574"/>
            <a:ext cx="7772400" cy="1082700"/>
          </a:xfrm>
          <a:prstGeom prst="rect">
            <a:avLst/>
          </a:prstGeom>
          <a:ln cap="flat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How might the study area be altered?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What differences would the changes cause?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319075" y="205975"/>
            <a:ext cx="8367600" cy="813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Alternative 1: Install Pervious Bottom </a:t>
            </a:r>
          </a:p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457200" y="1123950"/>
            <a:ext cx="46794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Change the Bottom of the Channel to Pervious Pavement</a:t>
            </a: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Pros: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Increased flow through infiltration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Helps recharge the water table</a:t>
            </a: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Cons: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Soil underneath cannot infiltrate, Classified by class C and D hydrological groups:</a:t>
            </a:r>
          </a:p>
          <a:p>
            <a:pPr indent="-317500" lvl="2" marL="1371600" rtl="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sz="1400">
                <a:latin typeface="Questrial"/>
                <a:ea typeface="Questrial"/>
                <a:cs typeface="Questrial"/>
                <a:sym typeface="Questrial"/>
              </a:rPr>
              <a:t>D: Houston Black soils and Urban land (HsD)</a:t>
            </a:r>
          </a:p>
          <a:p>
            <a:pPr indent="-317500" lvl="2" marL="1371600" rtl="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sz="1400">
                <a:latin typeface="Questrial"/>
                <a:ea typeface="Questrial"/>
                <a:cs typeface="Questrial"/>
                <a:sym typeface="Questrial"/>
              </a:rPr>
              <a:t>C: Urban land, Austin, and Whitewright soils (UtD)</a:t>
            </a:r>
          </a:p>
          <a:p>
            <a:pPr indent="-317500" lvl="2" marL="1371600" rtl="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sz="1400">
                <a:latin typeface="Questrial"/>
                <a:ea typeface="Questrial"/>
                <a:cs typeface="Questrial"/>
                <a:sym typeface="Questrial"/>
              </a:rPr>
              <a:t>C:  Urban land (Ur)</a:t>
            </a: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 b="15194" l="6775" r="22352" t="15201"/>
          <a:stretch/>
        </p:blipFill>
        <p:spPr>
          <a:xfrm>
            <a:off x="5318176" y="1478650"/>
            <a:ext cx="3430224" cy="27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311275" y="205975"/>
            <a:ext cx="8375400" cy="828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Alternative 2: Modify Channel Geometry </a:t>
            </a:r>
          </a:p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457200" y="1200150"/>
            <a:ext cx="46391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Modify the Channel Geometry  </a:t>
            </a: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Pros: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Decreased velocity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Helps reduce water overflow (flooding)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Cons:</a:t>
            </a:r>
          </a:p>
          <a:p>
            <a:pPr indent="-3429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Widening of the channel would cut into the surrounding park area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1521" y="1242300"/>
            <a:ext cx="2794275" cy="37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365750" y="205975"/>
            <a:ext cx="8321099" cy="765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Alternative 3: Install Detention Pond </a:t>
            </a:r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457200" y="1123950"/>
            <a:ext cx="43233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Implement a detention pond upstream of 32nd Street bridge </a:t>
            </a: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Pros: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Detains flow 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Increases Quality </a:t>
            </a: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Cons: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Requires a large amount of space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No way to completely verify where the runoff is coming from (because of complex pipe system shown before)</a:t>
            </a:r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3">
            <a:alphaModFix/>
          </a:blip>
          <a:srcRect b="24696" l="0" r="0" t="23873"/>
          <a:stretch/>
        </p:blipFill>
        <p:spPr>
          <a:xfrm>
            <a:off x="4780500" y="1850862"/>
            <a:ext cx="3824875" cy="196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ctrTitle"/>
          </p:nvPr>
        </p:nvSpPr>
        <p:spPr>
          <a:xfrm>
            <a:off x="685800" y="1867781"/>
            <a:ext cx="7772400" cy="1648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Proposed Solution</a:t>
            </a:r>
          </a:p>
        </p:txBody>
      </p:sp>
      <p:sp>
        <p:nvSpPr>
          <p:cNvPr id="154" name="Shape 154"/>
          <p:cNvSpPr txBox="1"/>
          <p:nvPr>
            <p:ph idx="2" type="ctrTitle"/>
          </p:nvPr>
        </p:nvSpPr>
        <p:spPr>
          <a:xfrm>
            <a:off x="838200" y="3516575"/>
            <a:ext cx="7772400" cy="755699"/>
          </a:xfrm>
          <a:prstGeom prst="rect">
            <a:avLst/>
          </a:prstGeom>
          <a:ln cap="flat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How should the study area be changed?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Design of Modified Channel</a:t>
            </a:r>
          </a:p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457200" y="1200150"/>
            <a:ext cx="8229600" cy="12728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Modify bridge at 32nd street</a:t>
            </a:r>
          </a:p>
          <a:p>
            <a:pPr indent="-419100" lvl="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Change to a rectangular cross-section</a:t>
            </a:r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649" y="2674750"/>
            <a:ext cx="4418500" cy="168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4849" y="2473050"/>
            <a:ext cx="4554900" cy="21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Revised Flow Calculations</a:t>
            </a:r>
          </a:p>
        </p:txBody>
      </p:sp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 b="33669" l="0" r="0" t="0"/>
          <a:stretch/>
        </p:blipFill>
        <p:spPr>
          <a:xfrm>
            <a:off x="482162" y="3239925"/>
            <a:ext cx="2706224" cy="1348975"/>
          </a:xfrm>
          <a:prstGeom prst="rect">
            <a:avLst/>
          </a:pr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175" y="1693750"/>
            <a:ext cx="2738550" cy="1348975"/>
          </a:xfrm>
          <a:prstGeom prst="rect">
            <a:avLst/>
          </a:prstGeom>
          <a:noFill/>
          <a:ln cap="flat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70" name="Shape 170"/>
          <p:cNvSpPr txBox="1"/>
          <p:nvPr/>
        </p:nvSpPr>
        <p:spPr>
          <a:xfrm>
            <a:off x="575950" y="4658725"/>
            <a:ext cx="22074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latin typeface="Questrial"/>
                <a:ea typeface="Questrial"/>
                <a:cs typeface="Questrial"/>
                <a:sym typeface="Questrial"/>
              </a:rPr>
              <a:t>Discharge: 711.83 cfs</a:t>
            </a:r>
          </a:p>
        </p:txBody>
      </p:sp>
      <p:pic>
        <p:nvPicPr>
          <p:cNvPr id="171" name="Shape 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2772" y="2530981"/>
            <a:ext cx="2738550" cy="1446781"/>
          </a:xfrm>
          <a:prstGeom prst="rect">
            <a:avLst/>
          </a:prstGeom>
          <a:noFill/>
          <a:ln cap="flat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72" name="Shape 172"/>
          <p:cNvSpPr txBox="1"/>
          <p:nvPr/>
        </p:nvSpPr>
        <p:spPr>
          <a:xfrm>
            <a:off x="4201200" y="4196775"/>
            <a:ext cx="22074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600">
                <a:latin typeface="Questrial"/>
                <a:ea typeface="Questrial"/>
                <a:cs typeface="Questrial"/>
                <a:sym typeface="Questrial"/>
              </a:rPr>
              <a:t>Discharge: 2654.17 cfs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475700" y="1229725"/>
            <a:ext cx="2738699" cy="35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32nd Street Bridge (current)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3888975" y="1953462"/>
            <a:ext cx="2738699" cy="35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32nd Street Bridge (after)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6961200" y="2512900"/>
            <a:ext cx="1914599" cy="1554899"/>
          </a:xfrm>
          <a:prstGeom prst="rect">
            <a:avLst/>
          </a:pr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latin typeface="Questrial"/>
                <a:ea typeface="Questrial"/>
                <a:cs typeface="Questrial"/>
                <a:sym typeface="Questrial"/>
              </a:rPr>
              <a:t>This is acceptable as the new 32nd street bridge only needs to handle 1709.6 cfs, the discharge from 33rd street bridge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New Bridge Schematic 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2787950" y="4580075"/>
            <a:ext cx="3076799" cy="35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New 32nd St Bridge Design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Channel Modifications</a:t>
            </a:r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457200" y="1200150"/>
            <a:ext cx="35673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Current channel holds correct amount of water but is highly eroded</a:t>
            </a: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Reline entire channel with smooth concrete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increases Flow through channel</a:t>
            </a:r>
          </a:p>
          <a:p>
            <a:pPr indent="-342900" lvl="1" marL="91440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Helps prevent future erosion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5035650" y="4051425"/>
            <a:ext cx="4044599" cy="768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Schematic of Channel Relining between 33rd and 32nd St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Aesthetics of Design</a:t>
            </a:r>
          </a:p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457200" y="1200150"/>
            <a:ext cx="57089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>
                <a:latin typeface="Questrial"/>
                <a:ea typeface="Questrial"/>
                <a:cs typeface="Questrial"/>
                <a:sym typeface="Questrial"/>
              </a:rPr>
              <a:t>Limestone Rocks along the edge of the channel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Keep with Limestone theme in channel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Helps keep water in channel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Space 2” Apart to also allow water to flow in</a:t>
            </a:r>
          </a:p>
          <a:p>
            <a:pPr indent="-3683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>
                <a:latin typeface="Questrial"/>
                <a:ea typeface="Questrial"/>
                <a:cs typeface="Questrial"/>
                <a:sym typeface="Questrial"/>
              </a:rPr>
              <a:t>Imitation Concrete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Helps the channel look more natural, less like concrete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Glaze with help with preservation</a:t>
            </a:r>
          </a:p>
          <a:p>
            <a:pPr indent="-3683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>
                <a:latin typeface="Questrial"/>
                <a:ea typeface="Questrial"/>
                <a:cs typeface="Questrial"/>
                <a:sym typeface="Questrial"/>
              </a:rPr>
              <a:t>Limestone Bridge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Will withstand erosion</a:t>
            </a:r>
          </a:p>
          <a:p>
            <a:pPr indent="-342900" lvl="1" marL="91440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Aesthetically pleasing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3300" y="3449048"/>
            <a:ext cx="2377898" cy="147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0149" y="1200150"/>
            <a:ext cx="1820001" cy="199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/>
        </p:nvSpPr>
        <p:spPr>
          <a:xfrm>
            <a:off x="418900" y="1431675"/>
            <a:ext cx="8233800" cy="3790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Questrial"/>
              <a:buChar char="●"/>
            </a:pPr>
            <a:r>
              <a:rPr b="1" lang="en" sz="3000">
                <a:latin typeface="Questrial"/>
                <a:ea typeface="Questrial"/>
                <a:cs typeface="Questrial"/>
                <a:sym typeface="Questrial"/>
              </a:rPr>
              <a:t>Study Area</a:t>
            </a:r>
          </a:p>
          <a:p>
            <a:pPr indent="-4191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Questrial"/>
              <a:buChar char="●"/>
            </a:pPr>
            <a:r>
              <a:rPr b="1" lang="en" sz="3000">
                <a:latin typeface="Questrial"/>
                <a:ea typeface="Questrial"/>
                <a:cs typeface="Questrial"/>
                <a:sym typeface="Questrial"/>
              </a:rPr>
              <a:t>Water Source</a:t>
            </a:r>
          </a:p>
          <a:p>
            <a:pPr indent="-4191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Questrial"/>
              <a:buChar char="●"/>
            </a:pPr>
            <a:r>
              <a:rPr b="1" lang="en" sz="3000">
                <a:latin typeface="Questrial"/>
                <a:ea typeface="Questrial"/>
                <a:cs typeface="Questrial"/>
                <a:sym typeface="Questrial"/>
              </a:rPr>
              <a:t>Problem Overview</a:t>
            </a:r>
          </a:p>
          <a:p>
            <a:pPr indent="-4191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Questrial"/>
              <a:buChar char="●"/>
            </a:pPr>
            <a:r>
              <a:rPr b="1" lang="en" sz="3000">
                <a:latin typeface="Questrial"/>
                <a:ea typeface="Questrial"/>
                <a:cs typeface="Questrial"/>
                <a:sym typeface="Questrial"/>
              </a:rPr>
              <a:t>Possible Solutions</a:t>
            </a:r>
          </a:p>
          <a:p>
            <a:pPr indent="-419100" lvl="0" marL="457200">
              <a:spcBef>
                <a:spcPts val="0"/>
              </a:spcBef>
              <a:buClr>
                <a:srgbClr val="000000"/>
              </a:buClr>
              <a:buSzPct val="100000"/>
              <a:buFont typeface="Questrial"/>
              <a:buChar char="●"/>
            </a:pPr>
            <a:r>
              <a:rPr b="1" lang="en" sz="3000">
                <a:latin typeface="Questrial"/>
                <a:ea typeface="Questrial"/>
                <a:cs typeface="Questrial"/>
                <a:sym typeface="Questrial"/>
              </a:rPr>
              <a:t>Proposed Plan</a:t>
            </a:r>
          </a:p>
        </p:txBody>
      </p:sp>
      <p:sp>
        <p:nvSpPr>
          <p:cNvPr id="48" name="Shape 48"/>
          <p:cNvSpPr txBox="1"/>
          <p:nvPr/>
        </p:nvSpPr>
        <p:spPr>
          <a:xfrm>
            <a:off x="151075" y="206025"/>
            <a:ext cx="8728199" cy="10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l">
              <a:spcBef>
                <a:spcPts val="0"/>
              </a:spcBef>
              <a:buNone/>
            </a:pPr>
            <a:r>
              <a:rPr b="1" lang="en"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Overview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Slope Amendments along Channel </a:t>
            </a:r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457200" y="1200150"/>
            <a:ext cx="8229600" cy="1239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Current slope: 0.012</a:t>
            </a:r>
          </a:p>
          <a:p>
            <a:pPr indent="-419100" lvl="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New slope: 0.016</a:t>
            </a:r>
          </a:p>
        </p:txBody>
      </p:sp>
      <p:cxnSp>
        <p:nvCxnSpPr>
          <p:cNvPr id="203" name="Shape 203"/>
          <p:cNvCxnSpPr/>
          <p:nvPr/>
        </p:nvCxnSpPr>
        <p:spPr>
          <a:xfrm>
            <a:off x="580275" y="2721050"/>
            <a:ext cx="7295399" cy="969000"/>
          </a:xfrm>
          <a:prstGeom prst="straightConnector1">
            <a:avLst/>
          </a:prstGeom>
          <a:noFill/>
          <a:ln cap="flat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04" name="Shape 204"/>
          <p:cNvCxnSpPr/>
          <p:nvPr/>
        </p:nvCxnSpPr>
        <p:spPr>
          <a:xfrm>
            <a:off x="580275" y="2721050"/>
            <a:ext cx="7329299" cy="1549199"/>
          </a:xfrm>
          <a:prstGeom prst="straightConnector1">
            <a:avLst/>
          </a:prstGeom>
          <a:noFill/>
          <a:ln cap="flat" w="19050">
            <a:solidFill>
              <a:schemeClr val="dk2"/>
            </a:solidFill>
            <a:prstDash val="dash"/>
            <a:round/>
            <a:headEnd len="lg" w="lg" type="none"/>
            <a:tailEnd len="lg" w="lg" type="none"/>
          </a:ln>
        </p:spPr>
      </p:cxnSp>
      <p:sp>
        <p:nvSpPr>
          <p:cNvPr id="205" name="Shape 205"/>
          <p:cNvSpPr txBox="1"/>
          <p:nvPr/>
        </p:nvSpPr>
        <p:spPr>
          <a:xfrm>
            <a:off x="118300" y="2385400"/>
            <a:ext cx="1081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El: 576 ft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7802550" y="3397100"/>
            <a:ext cx="1081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El: 572 ft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7909575" y="4242150"/>
            <a:ext cx="1081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El: 570.5 ft</a:t>
            </a:r>
          </a:p>
        </p:txBody>
      </p:sp>
      <p:cxnSp>
        <p:nvCxnSpPr>
          <p:cNvPr id="208" name="Shape 208"/>
          <p:cNvCxnSpPr/>
          <p:nvPr/>
        </p:nvCxnSpPr>
        <p:spPr>
          <a:xfrm>
            <a:off x="7887075" y="3684400"/>
            <a:ext cx="16799" cy="591600"/>
          </a:xfrm>
          <a:prstGeom prst="straightConnector1">
            <a:avLst/>
          </a:prstGeom>
          <a:noFill/>
          <a:ln cap="flat" w="9525">
            <a:solidFill>
              <a:srgbClr val="FF0000"/>
            </a:solidFill>
            <a:prstDash val="solid"/>
            <a:round/>
            <a:headEnd len="lg" w="lg" type="stealth"/>
            <a:tailEnd len="lg" w="lg" type="stealth"/>
          </a:ln>
        </p:spPr>
      </p:cxnSp>
      <p:sp>
        <p:nvSpPr>
          <p:cNvPr id="209" name="Shape 209"/>
          <p:cNvSpPr txBox="1"/>
          <p:nvPr/>
        </p:nvSpPr>
        <p:spPr>
          <a:xfrm>
            <a:off x="7833375" y="3805450"/>
            <a:ext cx="1081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0000"/>
                </a:solidFill>
              </a:rPr>
              <a:t>1.5 ft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Questions?</a:t>
            </a:r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9826" y="1469800"/>
            <a:ext cx="4045099" cy="344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title"/>
          </p:nvPr>
        </p:nvSpPr>
        <p:spPr>
          <a:xfrm>
            <a:off x="89275" y="205975"/>
            <a:ext cx="8858699" cy="860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Study Area</a:t>
            </a:r>
          </a:p>
        </p:txBody>
      </p:sp>
      <p:sp>
        <p:nvSpPr>
          <p:cNvPr id="54" name="Shape 54"/>
          <p:cNvSpPr txBox="1"/>
          <p:nvPr/>
        </p:nvSpPr>
        <p:spPr>
          <a:xfrm>
            <a:off x="188975" y="1031650"/>
            <a:ext cx="4233600" cy="3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Questrial"/>
                <a:ea typeface="Questrial"/>
                <a:cs typeface="Questrial"/>
                <a:sym typeface="Questrial"/>
              </a:rPr>
              <a:t>How should the study area be described?</a:t>
            </a:r>
          </a:p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Questrial"/>
              <a:buChar char="●"/>
            </a:pPr>
            <a:r>
              <a:rPr lang="en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Part of the Waller Creek Watershed</a:t>
            </a: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●"/>
            </a:pPr>
            <a:r>
              <a:rPr lang="en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Located north of campus in Hemphill Park</a:t>
            </a:r>
          </a:p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Questrial"/>
              <a:buChar char="●"/>
            </a:pPr>
            <a:r>
              <a:rPr lang="en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Begins at 33rd street and runs until it spills into Waller Creek</a:t>
            </a:r>
          </a:p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Masonry channel</a:t>
            </a:r>
          </a:p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Quest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Focusing Specifically at 32nd St Bridge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3300" y="795475"/>
            <a:ext cx="3004575" cy="42738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/>
          <p:nvPr/>
        </p:nvSpPr>
        <p:spPr>
          <a:xfrm rot="1578537">
            <a:off x="5075467" y="2201441"/>
            <a:ext cx="870465" cy="1096266"/>
          </a:xfrm>
          <a:prstGeom prst="roundRect">
            <a:avLst>
              <a:gd fmla="val 16667" name="adj"/>
            </a:avLst>
          </a:prstGeom>
          <a:noFill/>
          <a:ln cap="flat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7" name="Shape 57"/>
          <p:cNvCxnSpPr>
            <a:endCxn id="56" idx="3"/>
          </p:cNvCxnSpPr>
          <p:nvPr/>
        </p:nvCxnSpPr>
        <p:spPr>
          <a:xfrm flipH="1">
            <a:off x="5900850" y="2625075"/>
            <a:ext cx="1725600" cy="317400"/>
          </a:xfrm>
          <a:prstGeom prst="straightConnector1">
            <a:avLst/>
          </a:prstGeom>
          <a:noFill/>
          <a:ln cap="flat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8" name="Shape 58"/>
          <p:cNvSpPr txBox="1"/>
          <p:nvPr/>
        </p:nvSpPr>
        <p:spPr>
          <a:xfrm>
            <a:off x="7651200" y="2349525"/>
            <a:ext cx="1179600" cy="387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Subject Site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225675" y="205975"/>
            <a:ext cx="8461199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Study Area (Cont’d)</a:t>
            </a:r>
          </a:p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Channel designed and Built in the 1930s</a:t>
            </a:r>
          </a:p>
          <a:p>
            <a:pPr lvl="0" algn="ctr">
              <a:spcBef>
                <a:spcPts val="0"/>
              </a:spcBef>
              <a:buNone/>
            </a:pPr>
            <a:r>
              <a:t/>
            </a:r>
            <a:endParaRPr sz="18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5" name="Shape 65"/>
          <p:cNvPicPr preferRelativeResize="0"/>
          <p:nvPr/>
        </p:nvPicPr>
        <p:blipFill rotWithShape="1">
          <a:blip r:embed="rId3">
            <a:alphaModFix/>
          </a:blip>
          <a:srcRect b="43402" l="7214" r="-4965" t="-1558"/>
          <a:stretch/>
        </p:blipFill>
        <p:spPr>
          <a:xfrm>
            <a:off x="2485112" y="2051225"/>
            <a:ext cx="4080375" cy="274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228600" y="205975"/>
            <a:ext cx="8458200" cy="836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Water Sources</a:t>
            </a:r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228600" y="971550"/>
            <a:ext cx="42954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Questrial"/>
                <a:ea typeface="Questrial"/>
                <a:cs typeface="Questrial"/>
                <a:sym typeface="Questrial"/>
              </a:rPr>
              <a:t>How does the study area operate?</a:t>
            </a:r>
          </a:p>
          <a:p>
            <a:pPr indent="-3683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>
                <a:latin typeface="Questrial"/>
                <a:ea typeface="Questrial"/>
                <a:cs typeface="Questrial"/>
                <a:sym typeface="Questrial"/>
              </a:rPr>
              <a:t>Underground stormwater tunnels (main source)</a:t>
            </a:r>
          </a:p>
          <a:p>
            <a:pPr indent="-3683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>
                <a:latin typeface="Questrial"/>
                <a:ea typeface="Questrial"/>
                <a:cs typeface="Questrial"/>
                <a:sym typeface="Questrial"/>
              </a:rPr>
              <a:t>Inlets from street drains</a:t>
            </a:r>
          </a:p>
          <a:p>
            <a:pPr indent="-3683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>
                <a:latin typeface="Questrial"/>
                <a:ea typeface="Questrial"/>
                <a:cs typeface="Questrial"/>
                <a:sym typeface="Questrial"/>
              </a:rPr>
              <a:t>Sheet flow directly into the channel</a:t>
            </a:r>
          </a:p>
        </p:txBody>
      </p:sp>
      <p:pic>
        <p:nvPicPr>
          <p:cNvPr id="72" name="Shape 72"/>
          <p:cNvPicPr preferRelativeResize="0"/>
          <p:nvPr/>
        </p:nvPicPr>
        <p:blipFill rotWithShape="1">
          <a:blip r:embed="rId3">
            <a:alphaModFix/>
          </a:blip>
          <a:srcRect b="12077" l="0" r="0" t="21595"/>
          <a:stretch/>
        </p:blipFill>
        <p:spPr>
          <a:xfrm>
            <a:off x="6540500" y="2069525"/>
            <a:ext cx="2483550" cy="1739222"/>
          </a:xfrm>
          <a:prstGeom prst="rect">
            <a:avLst/>
          </a:prstGeom>
          <a:noFill/>
          <a:ln cap="flat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73" name="Shape 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2925" y="509325"/>
            <a:ext cx="3001474" cy="1560200"/>
          </a:xfrm>
          <a:prstGeom prst="rect">
            <a:avLst/>
          </a:prstGeom>
          <a:noFill/>
          <a:ln cap="flat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4" name="Shape 74"/>
          <p:cNvSpPr/>
          <p:nvPr/>
        </p:nvSpPr>
        <p:spPr>
          <a:xfrm>
            <a:off x="7650050" y="1287525"/>
            <a:ext cx="384299" cy="245099"/>
          </a:xfrm>
          <a:prstGeom prst="ellipse">
            <a:avLst/>
          </a:prstGeom>
          <a:noFill/>
          <a:ln cap="flat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6230850" y="921775"/>
            <a:ext cx="384299" cy="245099"/>
          </a:xfrm>
          <a:prstGeom prst="ellipse">
            <a:avLst/>
          </a:prstGeom>
          <a:noFill/>
          <a:ln cap="flat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7435775" y="1042425"/>
            <a:ext cx="384299" cy="245099"/>
          </a:xfrm>
          <a:prstGeom prst="ellipse">
            <a:avLst/>
          </a:prstGeom>
          <a:noFill/>
          <a:ln cap="flat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5801775" y="1166875"/>
            <a:ext cx="384299" cy="245099"/>
          </a:xfrm>
          <a:prstGeom prst="ellipse">
            <a:avLst/>
          </a:prstGeom>
          <a:noFill/>
          <a:ln cap="flat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5">
            <a:alphaModFix/>
          </a:blip>
          <a:srcRect b="-1190" l="0" r="0" t="1190"/>
          <a:stretch/>
        </p:blipFill>
        <p:spPr>
          <a:xfrm>
            <a:off x="4641400" y="2676250"/>
            <a:ext cx="2003950" cy="228459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/>
          <p:nvPr/>
        </p:nvSpPr>
        <p:spPr>
          <a:xfrm>
            <a:off x="5568375" y="3653400"/>
            <a:ext cx="233399" cy="210000"/>
          </a:xfrm>
          <a:prstGeom prst="ellipse">
            <a:avLst/>
          </a:prstGeom>
          <a:noFill/>
          <a:ln cap="flat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304800" y="205975"/>
            <a:ext cx="8636100" cy="782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Problem Overview</a:t>
            </a:r>
          </a:p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304800" y="1051975"/>
            <a:ext cx="4839300" cy="3645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Is the current study area working well?</a:t>
            </a: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Prone to flooding at 32nd St Bridge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Channel narrowing after initial inlet</a:t>
            </a:r>
          </a:p>
          <a:p>
            <a:pPr indent="-3429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>
                <a:latin typeface="Questrial"/>
                <a:ea typeface="Questrial"/>
                <a:cs typeface="Questrial"/>
                <a:sym typeface="Questrial"/>
              </a:rPr>
              <a:t>Impervious channel bottom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25" y="3385575"/>
            <a:ext cx="5589375" cy="1348024"/>
          </a:xfrm>
          <a:prstGeom prst="rect">
            <a:avLst/>
          </a:prstGeom>
          <a:noFill/>
          <a:ln cap="flat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87" name="Shape 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6859" y="760687"/>
            <a:ext cx="3161865" cy="38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>
            <p:ph idx="2" type="title"/>
          </p:nvPr>
        </p:nvSpPr>
        <p:spPr>
          <a:xfrm>
            <a:off x="5488800" y="4559075"/>
            <a:ext cx="3731400" cy="521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12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Floodplain for Hemphill Park Channel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courtesy of FEMA</a:t>
            </a:r>
          </a:p>
        </p:txBody>
      </p:sp>
      <p:sp>
        <p:nvSpPr>
          <p:cNvPr id="89" name="Shape 89"/>
          <p:cNvSpPr/>
          <p:nvPr/>
        </p:nvSpPr>
        <p:spPr>
          <a:xfrm>
            <a:off x="6579375" y="1516775"/>
            <a:ext cx="970799" cy="689400"/>
          </a:xfrm>
          <a:prstGeom prst="ellipse">
            <a:avLst/>
          </a:prstGeom>
          <a:noFill/>
          <a:ln cap="flat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241250" y="205975"/>
            <a:ext cx="8699699" cy="7901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Problem Overview (Cont’d)</a:t>
            </a:r>
          </a:p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304800" y="899575"/>
            <a:ext cx="4839300" cy="3645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200">
              <a:latin typeface="Questrial"/>
              <a:ea typeface="Questrial"/>
              <a:cs typeface="Questrial"/>
              <a:sym typeface="Questrial"/>
            </a:endParaRPr>
          </a:p>
          <a:p>
            <a:pPr indent="-368300" lvl="0" marL="457200" rtl="0">
              <a:spcBef>
                <a:spcPts val="0"/>
              </a:spcBef>
              <a:buClr>
                <a:schemeClr val="dk1"/>
              </a:buClr>
              <a:buSzPct val="73333"/>
              <a:buFont typeface="Arial"/>
              <a:buChar char="●"/>
            </a:pPr>
            <a:r>
              <a:rPr b="1" lang="en">
                <a:latin typeface="Questrial"/>
                <a:ea typeface="Questrial"/>
                <a:cs typeface="Questrial"/>
                <a:sym typeface="Questrial"/>
              </a:rPr>
              <a:t>Erosion</a:t>
            </a:r>
            <a:r>
              <a:rPr lang="en" sz="2200"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indent="-3683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200">
                <a:latin typeface="Questrial"/>
                <a:ea typeface="Questrial"/>
                <a:cs typeface="Questrial"/>
                <a:sym typeface="Questrial"/>
              </a:rPr>
              <a:t>Very old channel</a:t>
            </a:r>
          </a:p>
          <a:p>
            <a:pPr indent="-3683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200">
                <a:latin typeface="Questrial"/>
                <a:ea typeface="Questrial"/>
                <a:cs typeface="Questrial"/>
                <a:sym typeface="Questrial"/>
              </a:rPr>
              <a:t>parts of channel bottom missing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200">
              <a:latin typeface="Questrial"/>
              <a:ea typeface="Questrial"/>
              <a:cs typeface="Questrial"/>
              <a:sym typeface="Questrial"/>
            </a:endParaRP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b="1" lang="en">
                <a:latin typeface="Questrial"/>
                <a:ea typeface="Questrial"/>
                <a:cs typeface="Questrial"/>
                <a:sym typeface="Questrial"/>
              </a:rPr>
              <a:t>Aesthetics</a:t>
            </a:r>
          </a:p>
          <a:p>
            <a:pPr indent="-3683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200">
                <a:latin typeface="Questrial"/>
                <a:ea typeface="Questrial"/>
                <a:cs typeface="Questrial"/>
                <a:sym typeface="Questrial"/>
              </a:rPr>
              <a:t>In a local neighborhood</a:t>
            </a:r>
          </a:p>
          <a:p>
            <a:pPr indent="-3683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200">
                <a:latin typeface="Questrial"/>
                <a:ea typeface="Questrial"/>
                <a:cs typeface="Questrial"/>
                <a:sym typeface="Questrial"/>
              </a:rPr>
              <a:t>Channel looks dirty and eroded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2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2075" y="539700"/>
            <a:ext cx="3159550" cy="421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349" y="1201950"/>
            <a:ext cx="2579147" cy="14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>
                <a:latin typeface="Questrial"/>
                <a:ea typeface="Questrial"/>
                <a:cs typeface="Questrial"/>
                <a:sym typeface="Questrial"/>
              </a:rPr>
              <a:t>Current Flow Conditions</a:t>
            </a: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4">
            <a:alphaModFix/>
          </a:blip>
          <a:srcRect b="48656" l="0" r="0" t="818"/>
          <a:stretch/>
        </p:blipFill>
        <p:spPr>
          <a:xfrm>
            <a:off x="727300" y="3282200"/>
            <a:ext cx="2274949" cy="1438550"/>
          </a:xfrm>
          <a:prstGeom prst="rect">
            <a:avLst/>
          </a:prstGeom>
          <a:noFill/>
          <a:ln cap="flat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04" name="Shape 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275" y="1982131"/>
            <a:ext cx="2667000" cy="1285193"/>
          </a:xfrm>
          <a:prstGeom prst="rect">
            <a:avLst/>
          </a:prstGeom>
          <a:noFill/>
          <a:ln cap="flat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05" name="Shape 105"/>
          <p:cNvSpPr txBox="1"/>
          <p:nvPr/>
        </p:nvSpPr>
        <p:spPr>
          <a:xfrm>
            <a:off x="751275" y="4668325"/>
            <a:ext cx="22074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>
                <a:latin typeface="Questrial"/>
                <a:ea typeface="Questrial"/>
                <a:cs typeface="Questrial"/>
                <a:sym typeface="Questrial"/>
              </a:rPr>
              <a:t>Discharge: 1709.6 cfs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751275" y="1343500"/>
            <a:ext cx="2207400" cy="35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33rd Street Bridge</a:t>
            </a:r>
          </a:p>
        </p:txBody>
      </p:sp>
      <p:pic>
        <p:nvPicPr>
          <p:cNvPr id="107" name="Shape 1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3825" y="1579425"/>
            <a:ext cx="3054887" cy="3463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/>
          <p:nvPr/>
        </p:nvSpPr>
        <p:spPr>
          <a:xfrm>
            <a:off x="3599775" y="3572775"/>
            <a:ext cx="1483199" cy="857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 txBox="1"/>
          <p:nvPr/>
        </p:nvSpPr>
        <p:spPr>
          <a:xfrm>
            <a:off x="3262725" y="2548150"/>
            <a:ext cx="2207400" cy="4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b="1" lang="en"/>
              <a:t>HEC- RAS Model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625" y="2575875"/>
            <a:ext cx="5943600" cy="22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0625" y="158925"/>
            <a:ext cx="5943600" cy="241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/>
          <p:nvPr/>
        </p:nvSpPr>
        <p:spPr>
          <a:xfrm>
            <a:off x="4038900" y="583675"/>
            <a:ext cx="1470899" cy="887100"/>
          </a:xfrm>
          <a:prstGeom prst="ellipse">
            <a:avLst/>
          </a:prstGeom>
          <a:noFill/>
          <a:ln cap="flat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sp>
        <p:nvSpPr>
          <p:cNvPr id="117" name="Shape 117"/>
          <p:cNvSpPr/>
          <p:nvPr/>
        </p:nvSpPr>
        <p:spPr>
          <a:xfrm>
            <a:off x="3903375" y="3125175"/>
            <a:ext cx="1470899" cy="887100"/>
          </a:xfrm>
          <a:prstGeom prst="ellipse">
            <a:avLst/>
          </a:prstGeom>
          <a:noFill/>
          <a:ln cap="flat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cxnSp>
        <p:nvCxnSpPr>
          <p:cNvPr id="118" name="Shape 118"/>
          <p:cNvCxnSpPr/>
          <p:nvPr/>
        </p:nvCxnSpPr>
        <p:spPr>
          <a:xfrm flipH="1">
            <a:off x="5374250" y="3058375"/>
            <a:ext cx="2314499" cy="455999"/>
          </a:xfrm>
          <a:prstGeom prst="straightConnector1">
            <a:avLst/>
          </a:prstGeom>
          <a:noFill/>
          <a:ln cap="flat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9" name="Shape 119"/>
          <p:cNvCxnSpPr>
            <a:stCxn id="120" idx="3"/>
            <a:endCxn id="116" idx="2"/>
          </p:cNvCxnSpPr>
          <p:nvPr/>
        </p:nvCxnSpPr>
        <p:spPr>
          <a:xfrm>
            <a:off x="1843200" y="802150"/>
            <a:ext cx="2195700" cy="225000"/>
          </a:xfrm>
          <a:prstGeom prst="straightConnector1">
            <a:avLst/>
          </a:prstGeom>
          <a:noFill/>
          <a:ln cap="flat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21" name="Shape 121"/>
          <p:cNvSpPr txBox="1"/>
          <p:nvPr/>
        </p:nvSpPr>
        <p:spPr>
          <a:xfrm>
            <a:off x="7534575" y="2695625"/>
            <a:ext cx="1179600" cy="9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32nd Street Bridge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663600" y="334900"/>
            <a:ext cx="1179600" cy="9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33rd Street Bridge 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iz">
  <a:themeElements>
    <a:clrScheme name="Custom 233">
      <a:dk1>
        <a:srgbClr val="000000"/>
      </a:dk1>
      <a:lt1>
        <a:srgbClr val="FFFFFF"/>
      </a:lt1>
      <a:dk2>
        <a:srgbClr val="2388DB"/>
      </a:dk2>
      <a:lt2>
        <a:srgbClr val="BBD7F8"/>
      </a:lt2>
      <a:accent1>
        <a:srgbClr val="80B606"/>
      </a:accent1>
      <a:accent2>
        <a:srgbClr val="E29F1D"/>
      </a:accent2>
      <a:accent3>
        <a:srgbClr val="1D6FB2"/>
      </a:accent3>
      <a:accent4>
        <a:srgbClr val="3FAC98"/>
      </a:accent4>
      <a:accent5>
        <a:srgbClr val="5B57BB"/>
      </a:accent5>
      <a:accent6>
        <a:srgbClr val="D1505E"/>
      </a:accent6>
      <a:hlink>
        <a:srgbClr val="185DA2"/>
      </a:hlink>
      <a:folHlink>
        <a:srgbClr val="0048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