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7"/>
  </p:notesMasterIdLst>
  <p:sldIdLst>
    <p:sldId id="256" r:id="rId3"/>
    <p:sldId id="259" r:id="rId4"/>
    <p:sldId id="260" r:id="rId5"/>
    <p:sldId id="301" r:id="rId6"/>
    <p:sldId id="266" r:id="rId7"/>
    <p:sldId id="269" r:id="rId8"/>
    <p:sldId id="302" r:id="rId9"/>
    <p:sldId id="274" r:id="rId10"/>
    <p:sldId id="275" r:id="rId11"/>
    <p:sldId id="282" r:id="rId12"/>
    <p:sldId id="300" r:id="rId13"/>
    <p:sldId id="270" r:id="rId14"/>
    <p:sldId id="283" r:id="rId15"/>
    <p:sldId id="284" r:id="rId16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9116C6-772D-4548-B0F1-FC589C77BD55}">
  <a:tblStyle styleId="{1C9116C6-772D-4548-B0F1-FC589C77BD55}" styleName="Table_0"/>
  <a:tblStyle styleId="{9023E866-9957-433A-B91C-85846AF60CC7}" styleName="Table_1"/>
  <a:tblStyle styleId="{515D7C5A-E44D-4545-B81F-87793E05457F}" styleName="Table_2"/>
  <a:tblStyle styleId="{DDE7BF68-DFB3-4334-9EE1-D55241CBB739}" styleName="Table_3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9" autoAdjust="0"/>
    <p:restoredTop sz="94928" autoAdjust="0"/>
  </p:normalViewPr>
  <p:slideViewPr>
    <p:cSldViewPr snapToGrid="0">
      <p:cViewPr varScale="1">
        <p:scale>
          <a:sx n="91" d="100"/>
          <a:sy n="91" d="100"/>
        </p:scale>
        <p:origin x="9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Surface Area (acre)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Volume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'Final Results'!$B$5:$B$36</c:f>
              <c:numCache>
                <c:formatCode>0.0</c:formatCode>
                <c:ptCount val="32"/>
                <c:pt idx="0">
                  <c:v>0</c:v>
                </c:pt>
                <c:pt idx="1">
                  <c:v>2.3660597778276373</c:v>
                </c:pt>
                <c:pt idx="2">
                  <c:v>13.951225677678455</c:v>
                </c:pt>
                <c:pt idx="3">
                  <c:v>43.58736067103986</c:v>
                </c:pt>
                <c:pt idx="4">
                  <c:v>113.13976438833571</c:v>
                </c:pt>
                <c:pt idx="5">
                  <c:v>223.24622237304854</c:v>
                </c:pt>
                <c:pt idx="6">
                  <c:v>372.74668396059644</c:v>
                </c:pt>
                <c:pt idx="7">
                  <c:v>614.73809541692196</c:v>
                </c:pt>
                <c:pt idx="8">
                  <c:v>980.38973615496809</c:v>
                </c:pt>
                <c:pt idx="9">
                  <c:v>1662.2161709389695</c:v>
                </c:pt>
                <c:pt idx="10">
                  <c:v>2912.3847851266655</c:v>
                </c:pt>
                <c:pt idx="11">
                  <c:v>4655.9551610851659</c:v>
                </c:pt>
                <c:pt idx="12">
                  <c:v>7248.2820838817424</c:v>
                </c:pt>
                <c:pt idx="13">
                  <c:v>10847.70125245047</c:v>
                </c:pt>
                <c:pt idx="14">
                  <c:v>15179.854493858735</c:v>
                </c:pt>
                <c:pt idx="15">
                  <c:v>20517.325688823494</c:v>
                </c:pt>
                <c:pt idx="16">
                  <c:v>27447.026358531301</c:v>
                </c:pt>
                <c:pt idx="17">
                  <c:v>35995.403849269002</c:v>
                </c:pt>
                <c:pt idx="18">
                  <c:v>46037.772525453373</c:v>
                </c:pt>
                <c:pt idx="19">
                  <c:v>58156.088413838952</c:v>
                </c:pt>
                <c:pt idx="20">
                  <c:v>72171.004150310764</c:v>
                </c:pt>
                <c:pt idx="21">
                  <c:v>88070.831869472895</c:v>
                </c:pt>
                <c:pt idx="22">
                  <c:v>106480.84271330612</c:v>
                </c:pt>
                <c:pt idx="23">
                  <c:v>126856.29405501117</c:v>
                </c:pt>
                <c:pt idx="24">
                  <c:v>149444.47710828064</c:v>
                </c:pt>
                <c:pt idx="25">
                  <c:v>175253.10681575313</c:v>
                </c:pt>
                <c:pt idx="26">
                  <c:v>203733.73377985228</c:v>
                </c:pt>
                <c:pt idx="27">
                  <c:v>243815.31525585736</c:v>
                </c:pt>
                <c:pt idx="28">
                  <c:v>279190.26656890119</c:v>
                </c:pt>
                <c:pt idx="29">
                  <c:v>317307.48517964332</c:v>
                </c:pt>
                <c:pt idx="30">
                  <c:v>358288.92078006169</c:v>
                </c:pt>
                <c:pt idx="31">
                  <c:v>403061.8700806346</c:v>
                </c:pt>
              </c:numCache>
            </c:numRef>
          </c:xVal>
          <c:yVal>
            <c:numRef>
              <c:f>'Final Results'!$C$5:$C$36</c:f>
              <c:numCache>
                <c:formatCode>General</c:formatCode>
                <c:ptCount val="32"/>
                <c:pt idx="0">
                  <c:v>472.43520000000001</c:v>
                </c:pt>
                <c:pt idx="1">
                  <c:v>475.71600000000001</c:v>
                </c:pt>
                <c:pt idx="2">
                  <c:v>478.99680000000001</c:v>
                </c:pt>
                <c:pt idx="3">
                  <c:v>482.27760000000001</c:v>
                </c:pt>
                <c:pt idx="4">
                  <c:v>485.55840000000001</c:v>
                </c:pt>
                <c:pt idx="5">
                  <c:v>488.83920000000001</c:v>
                </c:pt>
                <c:pt idx="6">
                  <c:v>492.12</c:v>
                </c:pt>
                <c:pt idx="7">
                  <c:v>495.4008</c:v>
                </c:pt>
                <c:pt idx="8">
                  <c:v>498.6816</c:v>
                </c:pt>
                <c:pt idx="9">
                  <c:v>501.9624</c:v>
                </c:pt>
                <c:pt idx="10">
                  <c:v>505.2432</c:v>
                </c:pt>
                <c:pt idx="11">
                  <c:v>508.524</c:v>
                </c:pt>
                <c:pt idx="12">
                  <c:v>511.8048</c:v>
                </c:pt>
                <c:pt idx="13">
                  <c:v>515.0856</c:v>
                </c:pt>
                <c:pt idx="14">
                  <c:v>518.3664</c:v>
                </c:pt>
                <c:pt idx="15">
                  <c:v>521.6472</c:v>
                </c:pt>
                <c:pt idx="16">
                  <c:v>524.928</c:v>
                </c:pt>
                <c:pt idx="17">
                  <c:v>528.2088</c:v>
                </c:pt>
                <c:pt idx="18">
                  <c:v>531.4896</c:v>
                </c:pt>
                <c:pt idx="19">
                  <c:v>534.7704</c:v>
                </c:pt>
                <c:pt idx="20">
                  <c:v>538.05119999999999</c:v>
                </c:pt>
                <c:pt idx="21">
                  <c:v>541.33199999999999</c:v>
                </c:pt>
                <c:pt idx="22">
                  <c:v>544.61279999999999</c:v>
                </c:pt>
                <c:pt idx="23">
                  <c:v>547.89359999999999</c:v>
                </c:pt>
                <c:pt idx="24">
                  <c:v>551.17439999999999</c:v>
                </c:pt>
                <c:pt idx="25">
                  <c:v>554.45519999999999</c:v>
                </c:pt>
                <c:pt idx="26">
                  <c:v>557.73599999999999</c:v>
                </c:pt>
                <c:pt idx="27">
                  <c:v>561.01679999999999</c:v>
                </c:pt>
                <c:pt idx="28">
                  <c:v>564.29759999999999</c:v>
                </c:pt>
                <c:pt idx="29">
                  <c:v>567.57839999999999</c:v>
                </c:pt>
                <c:pt idx="30">
                  <c:v>570.85919999999999</c:v>
                </c:pt>
                <c:pt idx="31">
                  <c:v>574.14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5783456"/>
        <c:axId val="1885782368"/>
      </c:scatterChart>
      <c:scatterChart>
        <c:scatterStyle val="lineMarker"/>
        <c:varyColors val="0"/>
        <c:ser>
          <c:idx val="1"/>
          <c:order val="1"/>
          <c:tx>
            <c:v>Surface Area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'Final Results'!$D$5:$D$36</c:f>
              <c:numCache>
                <c:formatCode>0.00</c:formatCode>
                <c:ptCount val="32"/>
                <c:pt idx="0">
                  <c:v>0</c:v>
                </c:pt>
                <c:pt idx="1">
                  <c:v>2.0853915180382696</c:v>
                </c:pt>
                <c:pt idx="2">
                  <c:v>6.2947521561121063</c:v>
                </c:pt>
                <c:pt idx="3">
                  <c:v>16.468267327721911</c:v>
                </c:pt>
                <c:pt idx="4">
                  <c:v>27.999770575575635</c:v>
                </c:pt>
                <c:pt idx="5">
                  <c:v>41.291199843214713</c:v>
                </c:pt>
                <c:pt idx="6">
                  <c:v>60.561998767314684</c:v>
                </c:pt>
                <c:pt idx="7">
                  <c:v>94.972452672140804</c:v>
                </c:pt>
                <c:pt idx="8">
                  <c:v>143.06264713863135</c:v>
                </c:pt>
                <c:pt idx="9">
                  <c:v>309.95508253153628</c:v>
                </c:pt>
                <c:pt idx="10">
                  <c:v>460.79857867907037</c:v>
                </c:pt>
                <c:pt idx="11">
                  <c:v>622.6362341645912</c:v>
                </c:pt>
                <c:pt idx="12">
                  <c:v>968.89891959445777</c:v>
                </c:pt>
                <c:pt idx="13">
                  <c:v>1218.0894884940551</c:v>
                </c:pt>
                <c:pt idx="14">
                  <c:v>1451.6608972761073</c:v>
                </c:pt>
                <c:pt idx="15">
                  <c:v>1843.8784705570567</c:v>
                </c:pt>
                <c:pt idx="16">
                  <c:v>2393.0918770608805</c:v>
                </c:pt>
                <c:pt idx="17">
                  <c:v>2809.0612249206201</c:v>
                </c:pt>
                <c:pt idx="18">
                  <c:v>3390.0751895512544</c:v>
                </c:pt>
                <c:pt idx="19">
                  <c:v>4006.4679709787706</c:v>
                </c:pt>
                <c:pt idx="20">
                  <c:v>4534.4556035240857</c:v>
                </c:pt>
                <c:pt idx="21">
                  <c:v>5256.0226862099998</c:v>
                </c:pt>
                <c:pt idx="22">
                  <c:v>5944.1186823600001</c:v>
                </c:pt>
                <c:pt idx="23">
                  <c:v>6521.40983125</c:v>
                </c:pt>
                <c:pt idx="24">
                  <c:v>7364.3108264631564</c:v>
                </c:pt>
                <c:pt idx="25">
                  <c:v>8329.3199574700011</c:v>
                </c:pt>
                <c:pt idx="26">
                  <c:v>9072.8959682200002</c:v>
                </c:pt>
                <c:pt idx="27">
                  <c:v>10259.754255316237</c:v>
                </c:pt>
                <c:pt idx="28">
                  <c:v>11257.230871553618</c:v>
                </c:pt>
                <c:pt idx="29">
                  <c:v>12035.164128778892</c:v>
                </c:pt>
                <c:pt idx="30">
                  <c:v>13048.884112303465</c:v>
                </c:pt>
                <c:pt idx="31">
                  <c:v>14184.88501116209</c:v>
                </c:pt>
              </c:numCache>
            </c:numRef>
          </c:xVal>
          <c:yVal>
            <c:numRef>
              <c:f>'Final Results'!$C$5:$C$36</c:f>
              <c:numCache>
                <c:formatCode>General</c:formatCode>
                <c:ptCount val="32"/>
                <c:pt idx="0">
                  <c:v>472.43520000000001</c:v>
                </c:pt>
                <c:pt idx="1">
                  <c:v>475.71600000000001</c:v>
                </c:pt>
                <c:pt idx="2">
                  <c:v>478.99680000000001</c:v>
                </c:pt>
                <c:pt idx="3">
                  <c:v>482.27760000000001</c:v>
                </c:pt>
                <c:pt idx="4">
                  <c:v>485.55840000000001</c:v>
                </c:pt>
                <c:pt idx="5">
                  <c:v>488.83920000000001</c:v>
                </c:pt>
                <c:pt idx="6">
                  <c:v>492.12</c:v>
                </c:pt>
                <c:pt idx="7">
                  <c:v>495.4008</c:v>
                </c:pt>
                <c:pt idx="8">
                  <c:v>498.6816</c:v>
                </c:pt>
                <c:pt idx="9">
                  <c:v>501.9624</c:v>
                </c:pt>
                <c:pt idx="10">
                  <c:v>505.2432</c:v>
                </c:pt>
                <c:pt idx="11">
                  <c:v>508.524</c:v>
                </c:pt>
                <c:pt idx="12">
                  <c:v>511.8048</c:v>
                </c:pt>
                <c:pt idx="13">
                  <c:v>515.0856</c:v>
                </c:pt>
                <c:pt idx="14">
                  <c:v>518.3664</c:v>
                </c:pt>
                <c:pt idx="15">
                  <c:v>521.6472</c:v>
                </c:pt>
                <c:pt idx="16">
                  <c:v>524.928</c:v>
                </c:pt>
                <c:pt idx="17">
                  <c:v>528.2088</c:v>
                </c:pt>
                <c:pt idx="18">
                  <c:v>531.4896</c:v>
                </c:pt>
                <c:pt idx="19">
                  <c:v>534.7704</c:v>
                </c:pt>
                <c:pt idx="20">
                  <c:v>538.05119999999999</c:v>
                </c:pt>
                <c:pt idx="21">
                  <c:v>541.33199999999999</c:v>
                </c:pt>
                <c:pt idx="22">
                  <c:v>544.61279999999999</c:v>
                </c:pt>
                <c:pt idx="23">
                  <c:v>547.89359999999999</c:v>
                </c:pt>
                <c:pt idx="24">
                  <c:v>551.17439999999999</c:v>
                </c:pt>
                <c:pt idx="25">
                  <c:v>554.45519999999999</c:v>
                </c:pt>
                <c:pt idx="26">
                  <c:v>557.73599999999999</c:v>
                </c:pt>
                <c:pt idx="27">
                  <c:v>561.01679999999999</c:v>
                </c:pt>
                <c:pt idx="28">
                  <c:v>564.29759999999999</c:v>
                </c:pt>
                <c:pt idx="29">
                  <c:v>567.57839999999999</c:v>
                </c:pt>
                <c:pt idx="30">
                  <c:v>570.85919999999999</c:v>
                </c:pt>
                <c:pt idx="31">
                  <c:v>574.14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5781280"/>
        <c:axId val="1885780192"/>
      </c:scatterChart>
      <c:valAx>
        <c:axId val="1885783456"/>
        <c:scaling>
          <c:orientation val="minMax"/>
          <c:max val="40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Volume (acre-ft)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782368"/>
        <c:crosses val="autoZero"/>
        <c:crossBetween val="midCat"/>
      </c:valAx>
      <c:valAx>
        <c:axId val="1885782368"/>
        <c:scaling>
          <c:orientation val="minMax"/>
          <c:max val="580"/>
          <c:min val="47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Elevation (ft_above</a:t>
                </a:r>
                <a:r>
                  <a:rPr lang="en-US" b="1" baseline="0"/>
                  <a:t> MSL)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1.4515290527866745E-2"/>
              <c:y val="0.230148069130458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783456"/>
        <c:crosses val="autoZero"/>
        <c:crossBetween val="midCat"/>
        <c:majorUnit val="10"/>
      </c:valAx>
      <c:valAx>
        <c:axId val="1885780192"/>
        <c:scaling>
          <c:orientation val="minMax"/>
          <c:max val="580"/>
          <c:min val="470"/>
        </c:scaling>
        <c:delete val="1"/>
        <c:axPos val="l"/>
        <c:numFmt formatCode="General" sourceLinked="1"/>
        <c:majorTickMark val="out"/>
        <c:minorTickMark val="none"/>
        <c:tickLblPos val="nextTo"/>
        <c:crossAx val="1885781280"/>
        <c:crosses val="max"/>
        <c:crossBetween val="midCat"/>
        <c:majorUnit val="10"/>
      </c:valAx>
      <c:valAx>
        <c:axId val="1885781280"/>
        <c:scaling>
          <c:orientation val="maxMin"/>
          <c:max val="14000"/>
        </c:scaling>
        <c:delete val="0"/>
        <c:axPos val="t"/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780192"/>
        <c:crosses val="max"/>
        <c:crossBetween val="midCat"/>
        <c:majorUnit val="2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0.48523</cdr:x>
      <cdr:y>0.29986</cdr:y>
    </cdr:from>
    <cdr:to>
      <cdr:x>0.48678</cdr:x>
      <cdr:y>0.73601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2971801" y="995366"/>
          <a:ext cx="9525" cy="144779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ysClr val="windowText" lastClr="00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0.09953</cdr:x>
      <cdr:y>0.28838</cdr:y>
    </cdr:from>
    <cdr:to>
      <cdr:x>0.48212</cdr:x>
      <cdr:y>0.29412</cdr:y>
    </cdr:to>
    <cdr:cxnSp macro="">
      <cdr:nvCxnSpPr>
        <cdr:cNvPr id="18" name="Straight Arrow Connector 17"/>
        <cdr:cNvCxnSpPr/>
      </cdr:nvCxnSpPr>
      <cdr:spPr>
        <a:xfrm xmlns:a="http://schemas.openxmlformats.org/drawingml/2006/main" flipH="1" flipV="1">
          <a:off x="609603" y="957265"/>
          <a:ext cx="2343148" cy="1904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ysClr val="windowText" lastClr="00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0.44401</cdr:x>
      <cdr:y>0.33286</cdr:y>
    </cdr:from>
    <cdr:to>
      <cdr:x>0.48756</cdr:x>
      <cdr:y>0.70301</cdr:y>
    </cdr:to>
    <cdr:sp macro="" textlink="">
      <cdr:nvSpPr>
        <cdr:cNvPr id="22" name="TextBox 21"/>
        <cdr:cNvSpPr txBox="1"/>
      </cdr:nvSpPr>
      <cdr:spPr>
        <a:xfrm xmlns:a="http://schemas.openxmlformats.org/drawingml/2006/main" rot="16200000">
          <a:off x="2238377" y="1585914"/>
          <a:ext cx="12287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180,000</a:t>
          </a:r>
          <a:r>
            <a:rPr lang="en-US" sz="1200" b="1" baseline="0" dirty="0"/>
            <a:t> acre-</a:t>
          </a:r>
          <a:r>
            <a:rPr lang="en-US" sz="1200" b="1" baseline="0" dirty="0" err="1"/>
            <a:t>ft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0.12753</cdr:x>
      <cdr:y>0.27977</cdr:y>
    </cdr:from>
    <cdr:to>
      <cdr:x>0.19751</cdr:x>
      <cdr:y>0.36298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81051" y="928689"/>
          <a:ext cx="4286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576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Introduction:</a:t>
            </a:r>
            <a:r>
              <a:rPr lang="en-US" baseline="0" dirty="0" smtClean="0"/>
              <a:t>  Just names and name of our project.</a:t>
            </a:r>
            <a:endParaRPr dirty="0"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2965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Gated</a:t>
            </a:r>
            <a:r>
              <a:rPr lang="en-US" baseline="0" dirty="0" smtClean="0"/>
              <a:t> </a:t>
            </a:r>
            <a:r>
              <a:rPr lang="en-US" dirty="0" err="1" smtClean="0"/>
              <a:t>Enviromental</a:t>
            </a:r>
            <a:r>
              <a:rPr lang="en-US" baseline="0" dirty="0" smtClean="0"/>
              <a:t> orifice at 481’  ( designed to discharge approximately 150 </a:t>
            </a:r>
            <a:r>
              <a:rPr lang="en-US" baseline="0" dirty="0" err="1" smtClean="0"/>
              <a:t>cfs</a:t>
            </a:r>
            <a:r>
              <a:rPr lang="en-US" baseline="0" dirty="0" smtClean="0"/>
              <a:t>  when orifice is open ) </a:t>
            </a:r>
            <a:br>
              <a:rPr lang="en-US" baseline="0" dirty="0" smtClean="0"/>
            </a:br>
            <a:r>
              <a:rPr lang="en-US" baseline="0" dirty="0" smtClean="0"/>
              <a:t>10 auxiliary orifices located at starting at 555</a:t>
            </a:r>
            <a:br>
              <a:rPr lang="en-US" baseline="0" dirty="0" smtClean="0"/>
            </a:br>
            <a:r>
              <a:rPr lang="en-US" baseline="0" dirty="0" smtClean="0"/>
              <a:t>Spillway located at 565 ft.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Dam Height 103 </a:t>
            </a:r>
            <a:r>
              <a:rPr lang="en-US" sz="1200" dirty="0" err="1" smtClean="0">
                <a:latin typeface="Calibri" panose="020F0502020204030204" pitchFamily="34" charset="0"/>
              </a:rPr>
              <a:t>ft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Withstands 100 year design storm while maintaining 7 </a:t>
            </a:r>
            <a:r>
              <a:rPr lang="en-US" sz="1200" dirty="0" err="1" smtClean="0">
                <a:latin typeface="Calibri" panose="020F0502020204030204" pitchFamily="34" charset="0"/>
              </a:rPr>
              <a:t>ft</a:t>
            </a:r>
            <a:r>
              <a:rPr lang="en-US" sz="1200" dirty="0" smtClean="0">
                <a:latin typeface="Calibri" panose="020F0502020204030204" pitchFamily="34" charset="0"/>
              </a:rPr>
              <a:t> freeboard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1 environmental orifice, gate controlled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10 auxiliary orifices, gate controlled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160 </a:t>
            </a:r>
            <a:r>
              <a:rPr lang="en-US" sz="1200" dirty="0" err="1" smtClean="0">
                <a:latin typeface="Calibri" panose="020F0502020204030204" pitchFamily="34" charset="0"/>
              </a:rPr>
              <a:t>ft</a:t>
            </a:r>
            <a:r>
              <a:rPr lang="en-US" sz="1200" dirty="0" smtClean="0">
                <a:latin typeface="Calibri" panose="020F0502020204030204" pitchFamily="34" charset="0"/>
              </a:rPr>
              <a:t> Weir spillway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29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6851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511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Introduce our problem, where it is occurring, what will</a:t>
            </a:r>
            <a:r>
              <a:rPr lang="en-US" baseline="0" dirty="0" smtClean="0"/>
              <a:t> happen if nothing happens, lack of water drought etc.</a:t>
            </a:r>
            <a:endParaRPr dirty="0"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 Proposed to create a manmade</a:t>
            </a:r>
            <a:r>
              <a:rPr lang="en-US" baseline="0" dirty="0" smtClean="0"/>
              <a:t> lake damming up the </a:t>
            </a:r>
            <a:r>
              <a:rPr lang="en-US" baseline="0" dirty="0" err="1" smtClean="0"/>
              <a:t>Sulpher</a:t>
            </a:r>
            <a:r>
              <a:rPr lang="en-US" baseline="0" dirty="0" smtClean="0"/>
              <a:t> river. </a:t>
            </a:r>
            <a:r>
              <a:rPr lang="en-US" dirty="0" smtClean="0"/>
              <a:t>TCEQ storage</a:t>
            </a:r>
            <a:r>
              <a:rPr lang="en-US" baseline="0" dirty="0" smtClean="0"/>
              <a:t> permitting has been acquired, houses are yet to be bought up.</a:t>
            </a:r>
            <a:endParaRPr dirty="0"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0281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Added</a:t>
            </a:r>
            <a:r>
              <a:rPr lang="en-US" baseline="0" dirty="0" smtClean="0"/>
              <a:t> a junction and added a </a:t>
            </a:r>
            <a:r>
              <a:rPr lang="en-US" baseline="0" dirty="0" err="1" smtClean="0"/>
              <a:t>Resevoir</a:t>
            </a:r>
            <a:r>
              <a:rPr lang="en-US" baseline="0" dirty="0" smtClean="0"/>
              <a:t>. Received help from Dr. </a:t>
            </a:r>
            <a:r>
              <a:rPr lang="en-US" baseline="0" dirty="0" err="1" smtClean="0"/>
              <a:t>Maidments</a:t>
            </a:r>
            <a:r>
              <a:rPr lang="en-US" baseline="0" dirty="0" smtClean="0"/>
              <a:t> student  who helped us developed individual basins for the study area. </a:t>
            </a:r>
            <a:br>
              <a:rPr lang="en-US" baseline="0" dirty="0" smtClean="0"/>
            </a:br>
            <a:r>
              <a:rPr lang="en-US" baseline="0" dirty="0" smtClean="0"/>
              <a:t>Some basins were not connected to the model. flow lines needed to be added. </a:t>
            </a:r>
            <a:endParaRPr dirty="0"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1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9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Gated</a:t>
            </a:r>
            <a:r>
              <a:rPr lang="en-US" baseline="0" dirty="0" smtClean="0"/>
              <a:t> </a:t>
            </a:r>
            <a:r>
              <a:rPr lang="en-US" dirty="0" err="1" smtClean="0"/>
              <a:t>Enviromental</a:t>
            </a:r>
            <a:r>
              <a:rPr lang="en-US" baseline="0" dirty="0" smtClean="0"/>
              <a:t> orifice at 481’  ( designed to discharge approximately 150 </a:t>
            </a:r>
            <a:r>
              <a:rPr lang="en-US" baseline="0" dirty="0" err="1" smtClean="0"/>
              <a:t>cfs</a:t>
            </a:r>
            <a:r>
              <a:rPr lang="en-US" baseline="0" dirty="0" smtClean="0"/>
              <a:t>  when orifice is open ) </a:t>
            </a:r>
            <a:br>
              <a:rPr lang="en-US" baseline="0" dirty="0" smtClean="0"/>
            </a:br>
            <a:r>
              <a:rPr lang="en-US" baseline="0" dirty="0" smtClean="0"/>
              <a:t>10 auxiliary orifices located at starting at 555</a:t>
            </a:r>
            <a:br>
              <a:rPr lang="en-US" baseline="0" dirty="0" smtClean="0"/>
            </a:br>
            <a:r>
              <a:rPr lang="en-US" baseline="0" dirty="0" smtClean="0"/>
              <a:t>Spillway located at 565 ft. </a:t>
            </a:r>
            <a:endParaRPr dirty="0"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29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3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25" name="Shape 2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5"/>
            <a:ext cx="4023360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7160639" y="1979038"/>
            <a:ext cx="5757421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0"/>
            <a:ext cx="575742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BB-E631-4080-9988-B44EE3526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6253-00B7-46C3-9573-63DDDB18F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BB-E631-4080-9988-B44EE3526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6253-00B7-46C3-9573-63DDDB18F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0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BB-E631-4080-9988-B44EE3526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6253-00B7-46C3-9573-63DDDB18F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3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BB-E631-4080-9988-B44EE3526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6253-00B7-46C3-9573-63DDDB18F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90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BB-E631-4080-9988-B44EE3526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6253-00B7-46C3-9573-63DDDB18F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BB-E631-4080-9988-B44EE3526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6253-00B7-46C3-9573-63DDDB18F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49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BB-E631-4080-9988-B44EE3526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6253-00B7-46C3-9573-63DDDB18F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39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BB-E631-4080-9988-B44EE3526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6253-00B7-46C3-9573-63DDDB18F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9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21791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BB-E631-4080-9988-B44EE3526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6253-00B7-46C3-9573-63DDDB18F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63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BB-E631-4080-9988-B44EE3526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6253-00B7-46C3-9573-63DDDB18F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64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BB-E631-4080-9988-B44EE35261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6253-00B7-46C3-9573-63DDDB18F7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0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85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53" name="Shape 5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09727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09727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621791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621791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5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399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5" y="491507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81" name="Shape 8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4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6334316"/>
            <a:ext cx="12192000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marL="384048" marR="0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marL="566928" marR="0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marL="749808" marR="0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marL="932688" marR="0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marL="1100000" marR="0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marL="1300000" marR="0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marL="1500000" marR="0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marL="1699999" marR="0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05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cxnSp>
        <p:nvCxnSpPr>
          <p:cNvPr id="16" name="Shape 16"/>
          <p:cNvCxnSpPr/>
          <p:nvPr/>
        </p:nvCxnSpPr>
        <p:spPr>
          <a:xfrm>
            <a:off x="1193532" y="1737844"/>
            <a:ext cx="9966959" cy="0"/>
          </a:xfrm>
          <a:prstGeom prst="straightConnector1">
            <a:avLst/>
          </a:prstGeom>
          <a:noFill/>
          <a:ln w="952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48BB-E631-4080-9988-B44EE35261C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5/7/2015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66253-00B7-46C3-9573-63DDDB18F73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chart" Target="../charts/chart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1242549" y="590062"/>
            <a:ext cx="9773400" cy="3790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850" b="0" i="0" u="sng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5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Lake Ralph Hall</a:t>
            </a: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Upper Trinity Basin, Texas</a:t>
            </a: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</a:pPr>
            <a:endParaRPr sz="36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</a:pPr>
            <a:endParaRPr sz="36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Team 9</a:t>
            </a:r>
            <a:endParaRPr lang="en-US" sz="18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800" b="0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MOSAED 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ALRASHIDI,</a:t>
            </a: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SCOTT </a:t>
            </a:r>
            <a:r>
              <a:rPr lang="en-US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GRZYB, SARA MCNEIL, </a:t>
            </a: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CARLOS </a:t>
            </a:r>
            <a:r>
              <a:rPr lang="en-US" sz="1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MENDEZ </a:t>
            </a:r>
            <a:endParaRPr lang="en-US"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lang="en-US" sz="1800" b="0" i="0" u="none" strike="noStrike" cap="none" baseline="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/201</a:t>
            </a:r>
            <a:r>
              <a:rPr lang="en-US" sz="1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7359600" y="5898525"/>
            <a:ext cx="41754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Hydraulic Engineering Design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/201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3179" y="78835"/>
            <a:ext cx="1804335" cy="1413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4854405" y="1000512"/>
            <a:ext cx="2626795" cy="4224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Comparison of Scenarios</a:t>
            </a:r>
            <a:endParaRPr lang="en-US" sz="2800" dirty="0"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32" y="2230830"/>
            <a:ext cx="4909119" cy="2900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584" y="6324600"/>
            <a:ext cx="12732639" cy="533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40649" y="2230830"/>
            <a:ext cx="4990408" cy="2900568"/>
            <a:chOff x="7570903" y="3634547"/>
            <a:chExt cx="4453847" cy="25204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t="1540"/>
            <a:stretch/>
          </p:blipFill>
          <p:spPr>
            <a:xfrm>
              <a:off x="7570903" y="3634547"/>
              <a:ext cx="4453847" cy="252045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8077200" y="4867275"/>
              <a:ext cx="2947988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069231" y="4616252"/>
              <a:ext cx="1135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Active Zone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8077199" y="4308475"/>
              <a:ext cx="2947988" cy="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166350" y="4056911"/>
              <a:ext cx="1235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spillway </a:t>
              </a:r>
              <a:endParaRPr lang="en-US" dirty="0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249424"/>
            <a:ext cx="10974245" cy="15651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918" y="7631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Design Impact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646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Final Design Decision</a:t>
            </a:r>
            <a:endParaRPr lang="en-US" sz="4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097269" y="2112125"/>
            <a:ext cx="9935699" cy="40232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0" y="0"/>
            <a:ext cx="1904999" cy="1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6865500" y="4784850"/>
            <a:ext cx="683399" cy="518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l="2510" t="9564" r="-3347" b="4884"/>
          <a:stretch/>
        </p:blipFill>
        <p:spPr>
          <a:xfrm>
            <a:off x="1999105" y="1998050"/>
            <a:ext cx="9883718" cy="38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91440" marR="0" lvl="0" indent="355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Thank you Dr. David </a:t>
            </a:r>
            <a:r>
              <a:rPr lang="en-US" sz="2000" b="0" i="0" u="none" strike="noStrike" cap="none" baseline="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Maidment</a:t>
            </a:r>
            <a:r>
              <a:rPr lang="en-US" sz="20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your supervising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suggesting we do this project.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Thank you Cynthia for providing the Basin model.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0" y="59480"/>
            <a:ext cx="1904999" cy="1528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0" y="59480"/>
            <a:ext cx="1904999" cy="152868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>
            <a:off x="1187918" y="941832"/>
            <a:ext cx="6096000" cy="813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4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097270" y="1845725"/>
            <a:ext cx="10027800" cy="402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Location: </a:t>
            </a:r>
            <a:r>
              <a:rPr lang="en-US" sz="24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Fannin</a:t>
            </a:r>
            <a:r>
              <a:rPr lang="en-US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County (Upper Trinity Regional Water District)</a:t>
            </a:r>
          </a:p>
          <a:p>
            <a:pPr marL="2857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Problem: Water shortage due to population growth </a:t>
            </a:r>
          </a:p>
          <a:p>
            <a:pPr marL="2857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Inaction = Water deficit by 2025 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593" y="3351721"/>
            <a:ext cx="3608458" cy="265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0" y="0"/>
            <a:ext cx="1904999" cy="1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937846" y="591975"/>
            <a:ext cx="9835205" cy="97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Background Information and Problem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7164593" y="6014573"/>
            <a:ext cx="25748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City of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Ladonia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Website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045" y="3454474"/>
            <a:ext cx="4208104" cy="2555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5045869"/>
            <a:ext cx="402431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 </a:t>
            </a:r>
            <a:r>
              <a:rPr lang="en-US" sz="48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endParaRPr lang="en-US" sz="4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97279" y="21121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32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Reservoir Specifications:</a:t>
            </a: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0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Active Storage Capacity = </a:t>
            </a:r>
            <a:r>
              <a:rPr lang="en-US" sz="2000" b="0" i="0" u="none" strike="noStrike" cap="none" baseline="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180,000 </a:t>
            </a:r>
            <a:r>
              <a:rPr lang="en-US" sz="2000" b="0" i="0" u="none" strike="noStrike" cap="none" baseline="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acre-</a:t>
            </a:r>
            <a:r>
              <a:rPr lang="en-US" sz="2000" b="0" i="0" u="none" strike="noStrike" cap="none" baseline="0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ft</a:t>
            </a:r>
            <a:endParaRPr lang="en-US" sz="20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Flood attenuation of a 100 year storm with   freeboard of at least 5 ft.</a:t>
            </a: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Estimated time to fill the reservoir = 3 years</a:t>
            </a:r>
          </a:p>
          <a:p>
            <a:pPr marL="342900" indent="-34290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40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</a:pPr>
            <a:endParaRPr sz="3200" b="0" i="0" u="none" strike="noStrike" cap="none" baseline="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35039" y="2112135"/>
            <a:ext cx="5710492" cy="3865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0" y="0"/>
            <a:ext cx="1904999" cy="141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6035039" y="5885650"/>
            <a:ext cx="282742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City of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Ladonia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Website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7" y="1573338"/>
            <a:ext cx="5395544" cy="4293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7" y="1504422"/>
            <a:ext cx="5395544" cy="4679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2865" y="0"/>
            <a:ext cx="348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Design Processes</a:t>
            </a:r>
            <a:endParaRPr lang="en-US" sz="3600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97169" y="1854494"/>
            <a:ext cx="6251394" cy="3515996"/>
            <a:chOff x="5597169" y="1854494"/>
            <a:chExt cx="6251394" cy="3515996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/>
            </p:nvPr>
          </p:nvGraphicFramePr>
          <p:xfrm>
            <a:off x="5597169" y="1854494"/>
            <a:ext cx="6251394" cy="35159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2"/>
            <p:cNvSpPr txBox="1"/>
            <p:nvPr/>
          </p:nvSpPr>
          <p:spPr>
            <a:xfrm>
              <a:off x="6302465" y="2614412"/>
              <a:ext cx="613490" cy="25107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kern="1200" dirty="0">
                  <a:solidFill>
                    <a:prstClr val="black"/>
                  </a:solidFill>
                </a:rPr>
                <a:t>555'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385" y="-51798"/>
            <a:ext cx="4539802" cy="1419333"/>
            <a:chOff x="0" y="276252"/>
            <a:chExt cx="4539802" cy="141933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b="22019"/>
            <a:stretch/>
          </p:blipFill>
          <p:spPr>
            <a:xfrm>
              <a:off x="1584101" y="626398"/>
              <a:ext cx="1275745" cy="82102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9846" y="626398"/>
              <a:ext cx="1261393" cy="778981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0" y="276252"/>
              <a:ext cx="1777284" cy="1419333"/>
              <a:chOff x="0" y="276252"/>
              <a:chExt cx="1777284" cy="141933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436146"/>
                <a:ext cx="1442434" cy="1259439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41667" y="276252"/>
                <a:ext cx="16356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kern="1200" dirty="0" smtClean="0">
                    <a:solidFill>
                      <a:srgbClr val="FF0000"/>
                    </a:solidFill>
                    <a:latin typeface="Calibri" panose="020F0502020204030204"/>
                    <a:ea typeface="+mn-ea"/>
                    <a:cs typeface="+mn-cs"/>
                  </a:rPr>
                  <a:t>100 Year Storm</a:t>
                </a:r>
                <a:endParaRPr lang="en-US" sz="1600" b="1" kern="1200" dirty="0">
                  <a:solidFill>
                    <a:srgbClr val="FF0000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584101" y="282048"/>
              <a:ext cx="1635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kern="1200" dirty="0" smtClean="0">
                  <a:solidFill>
                    <a:srgbClr val="FF0000"/>
                  </a:solidFill>
                  <a:latin typeface="Calibri" panose="020F0502020204030204"/>
                  <a:ea typeface="+mn-ea"/>
                  <a:cs typeface="+mn-cs"/>
                </a:rPr>
                <a:t>50 Year Storm</a:t>
              </a:r>
              <a:endParaRPr lang="en-US" sz="1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04185" y="287844"/>
              <a:ext cx="1635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kern="1200" dirty="0" smtClean="0">
                  <a:solidFill>
                    <a:srgbClr val="FF0000"/>
                  </a:solidFill>
                  <a:latin typeface="Calibri" panose="020F0502020204030204"/>
                  <a:ea typeface="+mn-ea"/>
                  <a:cs typeface="+mn-cs"/>
                </a:rPr>
                <a:t>10 Year Storm</a:t>
              </a:r>
              <a:endParaRPr lang="en-US" sz="1600" b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147" y="1470132"/>
            <a:ext cx="5520040" cy="474832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02917" y="1381564"/>
            <a:ext cx="5536558" cy="4679748"/>
            <a:chOff x="7596113" y="-139386"/>
            <a:chExt cx="4601458" cy="364173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09841" y="-139386"/>
              <a:ext cx="4587730" cy="364173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6113" y="-111524"/>
              <a:ext cx="3535986" cy="414564"/>
            </a:xfrm>
            <a:prstGeom prst="rect">
              <a:avLst/>
            </a:prstGeom>
          </p:spPr>
        </p:pic>
      </p:grpSp>
      <p:pic>
        <p:nvPicPr>
          <p:cNvPr id="44" name="Shape 2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85582" y="1375768"/>
            <a:ext cx="5930074" cy="483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Content Placeholder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7187" y="1950095"/>
            <a:ext cx="6524813" cy="35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r="447"/>
          <a:stretch/>
        </p:blipFill>
        <p:spPr>
          <a:xfrm>
            <a:off x="192125" y="1649350"/>
            <a:ext cx="5475967" cy="31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56027" y="216175"/>
            <a:ext cx="4859699" cy="136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Creation of Lake Ralph Hall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 l="10257"/>
          <a:stretch/>
        </p:blipFill>
        <p:spPr>
          <a:xfrm>
            <a:off x="5824675" y="801262"/>
            <a:ext cx="1407724" cy="45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 l="12472"/>
          <a:stretch/>
        </p:blipFill>
        <p:spPr>
          <a:xfrm>
            <a:off x="7321500" y="179375"/>
            <a:ext cx="1373000" cy="577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6">
            <a:alphaModFix/>
          </a:blip>
          <a:srcRect l="12472"/>
          <a:stretch/>
        </p:blipFill>
        <p:spPr>
          <a:xfrm>
            <a:off x="8862462" y="102262"/>
            <a:ext cx="1372999" cy="592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7">
            <a:alphaModFix/>
          </a:blip>
          <a:srcRect l="17702" b="980"/>
          <a:stretch/>
        </p:blipFill>
        <p:spPr>
          <a:xfrm>
            <a:off x="10303050" y="1247225"/>
            <a:ext cx="1372999" cy="354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1566462" y="5130913"/>
            <a:ext cx="2727299" cy="89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 dirty="0"/>
              <a:t>58 </a:t>
            </a:r>
            <a:r>
              <a:rPr lang="en-US" sz="2000" dirty="0" smtClean="0"/>
              <a:t>catchments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 Scenarios</a:t>
            </a:r>
            <a:endParaRPr lang="en-US" sz="4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054248" y="3991086"/>
            <a:ext cx="9574308" cy="17596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4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*Storm data acquired from Dallas County drainage Criteria</a:t>
            </a:r>
          </a:p>
          <a:p>
            <a:pPr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4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4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*Models were run  in HEC-HMS for 30 days at 15 min increments </a:t>
            </a:r>
            <a:endParaRPr lang="en-US" sz="24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41" y="2092325"/>
            <a:ext cx="10011958" cy="154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48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 Evaluation</a:t>
            </a:r>
            <a:endParaRPr lang="en-US" sz="4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097269" y="2112125"/>
            <a:ext cx="9935699" cy="40232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0" y="0"/>
            <a:ext cx="1904999" cy="1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6865500" y="4784850"/>
            <a:ext cx="683399" cy="518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" b="30640"/>
          <a:stretch/>
        </p:blipFill>
        <p:spPr bwMode="auto">
          <a:xfrm>
            <a:off x="1797983" y="1924048"/>
            <a:ext cx="9250120" cy="405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4119" y="4736273"/>
            <a:ext cx="305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Environmental Orifices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89517" y="3798369"/>
            <a:ext cx="305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Primary Spillway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9516" y="2983366"/>
            <a:ext cx="305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Emergency Spillway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51657" y="2983366"/>
            <a:ext cx="40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179853" y="4921363"/>
            <a:ext cx="40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016043" y="2580569"/>
            <a:ext cx="40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70347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10" y="2855151"/>
            <a:ext cx="431482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306" y="2021714"/>
            <a:ext cx="594360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1088517" y="1141915"/>
            <a:ext cx="8188833" cy="6682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dirty="0"/>
              <a:t>Scenario A: 100 year </a:t>
            </a:r>
            <a:r>
              <a:rPr lang="en-US" sz="2800" dirty="0" smtClean="0"/>
              <a:t>storm with freeboard 20 </a:t>
            </a:r>
            <a:r>
              <a:rPr lang="en-US" sz="2800" dirty="0" err="1" smtClean="0"/>
              <a:t>ft</a:t>
            </a:r>
            <a:endParaRPr lang="en-US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t="43255"/>
          <a:stretch/>
        </p:blipFill>
        <p:spPr>
          <a:xfrm>
            <a:off x="5952744" y="2301287"/>
            <a:ext cx="2848218" cy="267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4">
            <a:alphaModFix/>
          </a:blip>
          <a:srcRect t="42808"/>
          <a:stretch/>
        </p:blipFill>
        <p:spPr>
          <a:xfrm>
            <a:off x="9217152" y="2301287"/>
            <a:ext cx="2757397" cy="266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5">
            <a:alphaModFix/>
          </a:blip>
          <a:srcRect t="41540"/>
          <a:stretch/>
        </p:blipFill>
        <p:spPr>
          <a:xfrm>
            <a:off x="2843784" y="2280197"/>
            <a:ext cx="2820179" cy="269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6">
            <a:alphaModFix/>
          </a:blip>
          <a:srcRect t="39202"/>
          <a:stretch/>
        </p:blipFill>
        <p:spPr>
          <a:xfrm>
            <a:off x="190620" y="2294150"/>
            <a:ext cx="2506860" cy="267180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421637" y="1876575"/>
            <a:ext cx="1937099" cy="3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/>
              <a:t>Environmental Orifice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6" name="Shape 276"/>
          <p:cNvSpPr txBox="1"/>
          <p:nvPr/>
        </p:nvSpPr>
        <p:spPr>
          <a:xfrm>
            <a:off x="3297475" y="1872225"/>
            <a:ext cx="1729499" cy="3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Auxiliary Orifice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6047300" y="1876575"/>
            <a:ext cx="2577000" cy="3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Weir Safety Spillway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10047663" y="1861851"/>
            <a:ext cx="959999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dirty="0"/>
              <a:t>Dam Top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1037230" y="773114"/>
            <a:ext cx="8816570" cy="103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800" dirty="0"/>
              <a:t>Scenario A: Water elevation does not reach dam top.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369</Words>
  <Application>Microsoft Office PowerPoint</Application>
  <PresentationFormat>Widescreen</PresentationFormat>
  <Paragraphs>82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Retrospect</vt:lpstr>
      <vt:lpstr>Office Theme</vt:lpstr>
      <vt:lpstr>      Lake Ralph Hall Upper Trinity Basin, Texas  </vt:lpstr>
      <vt:lpstr>Background Information and Problem</vt:lpstr>
      <vt:lpstr>Design Criteria</vt:lpstr>
      <vt:lpstr>PowerPoint Presentation</vt:lpstr>
      <vt:lpstr>Creation of Lake Ralph Hall</vt:lpstr>
      <vt:lpstr>4 Scenarios</vt:lpstr>
      <vt:lpstr>Design Evaluation</vt:lpstr>
      <vt:lpstr>PowerPoint Presentation</vt:lpstr>
      <vt:lpstr>PowerPoint Presentation</vt:lpstr>
      <vt:lpstr>PowerPoint Presentation</vt:lpstr>
      <vt:lpstr>Design Impact</vt:lpstr>
      <vt:lpstr>Final Design Decision</vt:lpstr>
      <vt:lpstr>Acknowledgements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Ralph Hall Upper Trinity Basin, Texas   Team 9</dc:title>
  <dc:creator>Alrashidi, Mosaed S</dc:creator>
  <cp:lastModifiedBy>Maidment, David R</cp:lastModifiedBy>
  <cp:revision>40</cp:revision>
  <dcterms:modified xsi:type="dcterms:W3CDTF">2015-05-07T15:01:23Z</dcterms:modified>
</cp:coreProperties>
</file>