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85" r:id="rId3"/>
    <p:sldId id="286" r:id="rId4"/>
    <p:sldId id="270" r:id="rId5"/>
    <p:sldId id="28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1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6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3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3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8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59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9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3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2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FD018-271B-4D03-BF9E-9FBDB201FAC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5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ellsworthinc.com/concretework.html" TargetMode="External"/><Relationship Id="rId4" Type="http://schemas.openxmlformats.org/officeDocument/2006/relationships/hyperlink" Target="http://www.sscsitework.com/Photo-Gallery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vermanconcrete.com/concrete-services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Curb and Gutter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41" y="2395818"/>
            <a:ext cx="4207616" cy="31623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1" y="2980484"/>
            <a:ext cx="3124200" cy="1685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0146" y="1781643"/>
            <a:ext cx="3051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Under Construction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5883" y="2427865"/>
            <a:ext cx="1781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Completed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947" y="5649073"/>
            <a:ext cx="5237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hlinkClick r:id="rId4"/>
              </a:rPr>
              <a:t>http://</a:t>
            </a:r>
            <a:r>
              <a:rPr lang="en-US" dirty="0" smtClean="0">
                <a:solidFill>
                  <a:prstClr val="black"/>
                </a:solidFill>
                <a:hlinkClick r:id="rId4"/>
              </a:rPr>
              <a:t>www.sscsitework.com/Photo-Gallery.html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19601" y="4725207"/>
            <a:ext cx="4975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hlinkClick r:id="rId5"/>
              </a:rPr>
              <a:t>http://</a:t>
            </a:r>
            <a:r>
              <a:rPr lang="en-US" dirty="0" smtClean="0">
                <a:solidFill>
                  <a:prstClr val="black"/>
                </a:solidFill>
                <a:hlinkClick r:id="rId5"/>
              </a:rPr>
              <a:t>www.ellsworthinc.com/concretework.html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75695" y="3503595"/>
            <a:ext cx="79605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Gutter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6171747" y="3688261"/>
            <a:ext cx="683744" cy="35965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09945" y="3100423"/>
            <a:ext cx="63190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Curb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7189077" y="3469755"/>
            <a:ext cx="436820" cy="3536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16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Curb and Gutter Formwork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445" y="2102223"/>
            <a:ext cx="3941109" cy="39411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70553" y="6211669"/>
            <a:ext cx="5990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http://overmanconcrete.com/concrete-services.html</a:t>
            </a:r>
          </a:p>
        </p:txBody>
      </p:sp>
    </p:spTree>
    <p:extLst>
      <p:ext uri="{BB962C8B-B14F-4D97-AF65-F5344CB8AC3E}">
        <p14:creationId xmlns:p14="http://schemas.microsoft.com/office/powerpoint/2010/main" val="49461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Curb and Gutter Machine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044" y="1890432"/>
            <a:ext cx="4227980" cy="42279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81200" y="6268849"/>
            <a:ext cx="572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hlinkClick r:id="rId3"/>
              </a:rPr>
              <a:t>http://</a:t>
            </a:r>
            <a:r>
              <a:rPr lang="en-US" dirty="0" smtClean="0">
                <a:solidFill>
                  <a:prstClr val="black"/>
                </a:solidFill>
                <a:hlinkClick r:id="rId3"/>
              </a:rPr>
              <a:t>overmanconcrete.com/concrete-services.html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3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Gutter Flow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60704" y="3273552"/>
            <a:ext cx="950976" cy="914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11680" y="3282696"/>
            <a:ext cx="0" cy="73152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011680" y="3282696"/>
            <a:ext cx="6062472" cy="7315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011680" y="3447288"/>
            <a:ext cx="4590288" cy="182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>
          <a:xfrm>
            <a:off x="3621024" y="3282696"/>
            <a:ext cx="137160" cy="164592"/>
          </a:xfrm>
          <a:prstGeom prst="triangle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792224" y="3465576"/>
            <a:ext cx="219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2224" y="4020312"/>
            <a:ext cx="219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01952" y="3465576"/>
            <a:ext cx="0" cy="5486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38393" y="35552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d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601968" y="3273552"/>
            <a:ext cx="0" cy="192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011680" y="3364992"/>
            <a:ext cx="45902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06824" y="30002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202936" y="3648456"/>
            <a:ext cx="0" cy="13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050792" y="3786509"/>
            <a:ext cx="1152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02936" y="35443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</a:rPr>
              <a:t>S</a:t>
            </a:r>
            <a:r>
              <a:rPr lang="en-US" baseline="-25000" dirty="0" err="1" smtClean="0">
                <a:solidFill>
                  <a:prstClr val="black"/>
                </a:solidFill>
              </a:rPr>
              <a:t>x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67124" y="37289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1</a:t>
            </a:r>
            <a:endParaRPr 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05580" y="1993392"/>
                <a:ext cx="2227469" cy="762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den>
                      </m:f>
                      <m:sSup>
                        <m:s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  <m:sup/>
                                  </m:sSubSup>
                                </m:e>
                                <m:sup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𝐿</m:t>
                                      </m:r>
                                    </m:sub>
                                    <m:sup/>
                                  </m:sSubSup>
                                </m:e>
                                <m:sup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  <m:sub/>
                            <m:sup/>
                          </m:sSubSup>
                        </m:e>
                        <m:sup/>
                      </m:sSup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580" y="1993392"/>
                <a:ext cx="2227469" cy="76245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627632" y="4910328"/>
            <a:ext cx="49259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Q = flow in gutter (</a:t>
            </a:r>
            <a:r>
              <a:rPr lang="en-US" dirty="0" err="1" smtClean="0">
                <a:solidFill>
                  <a:prstClr val="black"/>
                </a:solidFill>
              </a:rPr>
              <a:t>cfs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K</a:t>
            </a:r>
            <a:r>
              <a:rPr lang="en-US" baseline="-25000" dirty="0" smtClean="0">
                <a:solidFill>
                  <a:prstClr val="black"/>
                </a:solidFill>
              </a:rPr>
              <a:t>c</a:t>
            </a:r>
            <a:r>
              <a:rPr lang="en-US" dirty="0" smtClean="0">
                <a:solidFill>
                  <a:prstClr val="black"/>
                </a:solidFill>
              </a:rPr>
              <a:t> = coefficient (0.56 for US units, 0.376 for SI units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S</a:t>
            </a:r>
            <a:r>
              <a:rPr lang="en-US" baseline="-25000" dirty="0" smtClean="0">
                <a:solidFill>
                  <a:prstClr val="black"/>
                </a:solidFill>
              </a:rPr>
              <a:t>L</a:t>
            </a:r>
            <a:r>
              <a:rPr lang="en-US" dirty="0" smtClean="0">
                <a:solidFill>
                  <a:prstClr val="black"/>
                </a:solidFill>
              </a:rPr>
              <a:t> = longitudinal slope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 = spread (</a:t>
            </a:r>
            <a:r>
              <a:rPr lang="en-US" dirty="0" err="1" smtClean="0">
                <a:solidFill>
                  <a:prstClr val="black"/>
                </a:solidFill>
              </a:rPr>
              <a:t>ft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dirty="0" err="1" smtClean="0">
                <a:solidFill>
                  <a:prstClr val="black"/>
                </a:solidFill>
              </a:rPr>
              <a:t>S</a:t>
            </a:r>
            <a:r>
              <a:rPr lang="en-US" baseline="-25000" dirty="0" err="1" smtClean="0">
                <a:solidFill>
                  <a:prstClr val="black"/>
                </a:solidFill>
              </a:rPr>
              <a:t>x</a:t>
            </a:r>
            <a:r>
              <a:rPr lang="en-US" dirty="0" smtClean="0">
                <a:solidFill>
                  <a:prstClr val="black"/>
                </a:solidFill>
              </a:rPr>
              <a:t> = transverse slope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93992" y="5976604"/>
            <a:ext cx="2020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Ref: </a:t>
            </a:r>
            <a:r>
              <a:rPr lang="en-US" dirty="0" err="1" smtClean="0">
                <a:solidFill>
                  <a:prstClr val="black"/>
                </a:solidFill>
              </a:rPr>
              <a:t>Haested</a:t>
            </a:r>
            <a:r>
              <a:rPr lang="en-US" dirty="0" smtClean="0">
                <a:solidFill>
                  <a:prstClr val="black"/>
                </a:solidFill>
              </a:rPr>
              <a:t> p. 99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of Austin Drainage Criteria for Minimum Clear Width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808" y="2085666"/>
            <a:ext cx="5981700" cy="1743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82800" y="4071257"/>
            <a:ext cx="4864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City of Austin, Drainage Criteria Manual, Section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7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into a Curb Inlet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05580" y="1993392"/>
                <a:ext cx="3050835" cy="805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𝑄</m:t>
                                      </m:r>
                                    </m:e>
                                    <m:sup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0.42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0.3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0.6</m:t>
                              </m:r>
                            </m:sup>
                          </m:sSup>
                        </m:e>
                        <m:sub/>
                      </m:sSub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580" y="1993392"/>
                <a:ext cx="3050835" cy="8054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682496" y="3026664"/>
            <a:ext cx="50079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baseline="-25000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= required length </a:t>
            </a:r>
            <a:r>
              <a:rPr lang="en-US" dirty="0" smtClean="0">
                <a:solidFill>
                  <a:prstClr val="black"/>
                </a:solidFill>
              </a:rPr>
              <a:t>to intercept all flow (</a:t>
            </a:r>
            <a:r>
              <a:rPr lang="en-US" dirty="0" err="1" smtClean="0">
                <a:solidFill>
                  <a:prstClr val="black"/>
                </a:solidFill>
              </a:rPr>
              <a:t>ft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Q = flow in gutter (</a:t>
            </a:r>
            <a:r>
              <a:rPr lang="en-US" dirty="0" err="1" smtClean="0">
                <a:solidFill>
                  <a:prstClr val="black"/>
                </a:solidFill>
              </a:rPr>
              <a:t>cfs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K</a:t>
            </a:r>
            <a:r>
              <a:rPr lang="en-US" baseline="-25000" dirty="0" smtClean="0">
                <a:solidFill>
                  <a:prstClr val="black"/>
                </a:solidFill>
              </a:rPr>
              <a:t>c</a:t>
            </a:r>
            <a:r>
              <a:rPr lang="en-US" dirty="0" smtClean="0">
                <a:solidFill>
                  <a:prstClr val="black"/>
                </a:solidFill>
              </a:rPr>
              <a:t> = coefficient (0.60 for US units, 0.817 for SI units)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S</a:t>
            </a:r>
            <a:r>
              <a:rPr lang="en-US" baseline="-25000" dirty="0" smtClean="0">
                <a:solidFill>
                  <a:prstClr val="black"/>
                </a:solidFill>
              </a:rPr>
              <a:t>L</a:t>
            </a:r>
            <a:r>
              <a:rPr lang="en-US" dirty="0" smtClean="0">
                <a:solidFill>
                  <a:prstClr val="black"/>
                </a:solidFill>
              </a:rPr>
              <a:t> = longitudinal slope</a:t>
            </a:r>
          </a:p>
          <a:p>
            <a:r>
              <a:rPr lang="en-US" dirty="0" err="1" smtClean="0">
                <a:solidFill>
                  <a:prstClr val="black"/>
                </a:solidFill>
              </a:rPr>
              <a:t>S</a:t>
            </a:r>
            <a:r>
              <a:rPr lang="en-US" baseline="-25000" dirty="0" err="1" smtClean="0">
                <a:solidFill>
                  <a:prstClr val="black"/>
                </a:solidFill>
              </a:rPr>
              <a:t>x</a:t>
            </a:r>
            <a:r>
              <a:rPr lang="en-US" dirty="0" smtClean="0">
                <a:solidFill>
                  <a:prstClr val="black"/>
                </a:solidFill>
              </a:rPr>
              <a:t> = transverse slope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93992" y="5976604"/>
            <a:ext cx="2020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Ref: </a:t>
            </a:r>
            <a:r>
              <a:rPr lang="en-US" dirty="0" err="1" smtClean="0">
                <a:solidFill>
                  <a:prstClr val="black"/>
                </a:solidFill>
              </a:rPr>
              <a:t>Haested</a:t>
            </a:r>
            <a:r>
              <a:rPr lang="en-US" dirty="0" smtClean="0">
                <a:solidFill>
                  <a:prstClr val="black"/>
                </a:solidFill>
              </a:rPr>
              <a:t> p. 103</a:t>
            </a:r>
            <a:endParaRPr 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93392" y="4965192"/>
                <a:ext cx="2250873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=1−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1.8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392" y="4965192"/>
                <a:ext cx="2250873" cy="7693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626831" y="58381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E </a:t>
            </a:r>
            <a:r>
              <a:rPr lang="en-US" dirty="0">
                <a:solidFill>
                  <a:prstClr val="black"/>
                </a:solidFill>
              </a:rPr>
              <a:t>= </a:t>
            </a:r>
            <a:r>
              <a:rPr lang="en-US" dirty="0" smtClean="0">
                <a:solidFill>
                  <a:prstClr val="black"/>
                </a:solidFill>
              </a:rPr>
              <a:t>efficiency (proportion of flow captured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actual length (</a:t>
            </a:r>
            <a:r>
              <a:rPr lang="en-US" dirty="0" err="1" smtClean="0">
                <a:solidFill>
                  <a:srgbClr val="FF0000"/>
                </a:solidFill>
              </a:rPr>
              <a:t>ft</a:t>
            </a:r>
            <a:r>
              <a:rPr lang="en-US" dirty="0" smtClean="0">
                <a:solidFill>
                  <a:srgbClr val="FF0000"/>
                </a:solidFill>
              </a:rPr>
              <a:t>)  </a:t>
            </a:r>
            <a:r>
              <a:rPr lang="en-US" dirty="0" smtClean="0">
                <a:solidFill>
                  <a:prstClr val="black"/>
                </a:solidFill>
              </a:rPr>
              <a:t>(for L &lt; L</a:t>
            </a:r>
            <a:r>
              <a:rPr lang="en-US" baseline="-25000" dirty="0" smtClean="0">
                <a:solidFill>
                  <a:prstClr val="black"/>
                </a:solidFill>
              </a:rPr>
              <a:t>T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312" y="2121810"/>
            <a:ext cx="2551176" cy="40273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925312" y="1993392"/>
            <a:ext cx="25511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2" descr="data:image/jpeg;base64,/9j/4AAQSkZJRgABAQAAAQABAAD/2wBDAAkGBwgHBgkIBwgKCgkLDRYPDQwMDRsUFRAWIB0iIiAdHx8kKDQsJCYxJx8fLT0tMTU3Ojo6Iys/RD84QzQ5Ojf/2wBDAQoKCg0MDRoPDxo3JR8lNzc3Nzc3Nzc3Nzc3Nzc3Nzc3Nzc3Nzc3Nzc3Nzc3Nzc3Nzc3Nzc3Nzc3Nzc3Nzc3Nzf/wAARCACyAKwDASIAAhEBAxEB/8QAGwAAAQUBAQAAAAAAAAAAAAAABAACAwUGAQf/xAA7EAACAQMDAgQDBgQFBAMAAAABAgMABBESITEFQRMiUWEGcYEUIzKRodFCscHhFTNScvAkQ1NigpLx/8QAGQEAAwEBAQAAAAAAAAAAAAAAAQIDAAQF/8QAIREAAwEAAwEAAwEBAQAAAAAAAAECEQMhMRITQVEEInH/2gAMAwEAAhEDEQA/APQAiwwSRokQZp8L58K2GP6fvVdalZLS6MciQyDSGiLgFsc4/wCdqfctBcBEnigmC/hVxkL8s0NP1O3hxFmMuNlijOpvoBVG0l2Iyna/Mggt7gh0Cs4JbfJO+9ds7Xp19NIJZzCdZCs4BGPeibm5KMtzeCK3i0keGwDO/pt2qhveru+lLaOOGNSSuPxH3J/pUatIzpL0F6zBHb3ssKTllWMMHK4B5G35VmruUs0pTP4hVtLqlmZ5MyLoCBc8AE/vVPeRFCwQbs4xvvjFZXLfRlWk0Lh72NtJOlSf0qXpV5NaSStExyUIOOTkYodIpY7lgC20RYntUdmHfxAH0oELMQPTgUdWbowZHduxjhAyqIyj1A1Ek/nTHnAt2ZHydRJ1LjPYjah0ykxcghFhOcj1Jp1pIi2cYK6maVzzzsKWsaCwj7czqxJESBgMLyV9PlUrXTuVC6hp5QMfTjNUtwjFi6xlAu/ORXdc5XBYbHbsMmkwBdOBJGIbgoZWOUPoMfzpKqWy+FOEfbOWGPpmgTLevboF8FY9WMg4FSTzPpBXTJjfOM4NI0AUt9b2kpNvFGCx85yST8s1JD1BPBjZ48Nv5eSNyf61TSxTSujhcnPKnejI7XUgDEpJtyd96LSGLr7XAZEZnDgjKr4eMe2aCuZJJZFjEZVMgEkE/WphEII2ZZy4Q6e3mb9qHub5lnKpIV0gHY+3HNIvRSWC1zJJJPJEVU7YQb7Y+Yrkt5EJRCUbCHBI4HyqvguJHdgjEudw2anaKVh43iEybZxvRz+gYVJKiBTurH8CqM88/Woog6r5WZATnGojPvimxXDqWDorFAQW9aCkuAzamjRie7KSaGCs9lm6WJE0B1A9lxn9aDi6LNakm1dFz2Kg/wA6vNQ/4a6r13NaUaMvfdCurmTxpMFvQLt/aqyf4fu1zoUfka3gYA+ldLCkcy/RXCZ5s/Rb1TnQrfXFVl/0S9FwrpCwQLuOd/pXrZAbcgEe4prRRn/tof8A4il/HK8CuNHkTW12gIkjOSMbjtUVvDLBqVQVJ78V6+1rbPs8CHPtQ8vRumy/jtUpXx9Zpvh/08qaKV7V4gELMMbnbY7fzNDvbPBaouoF11fhOedq9Tf4b6aTqSLSfZqDm+F7VjlJCB2zSfFI3zSPOoYZJOmzWsSqS7gljsfWni1JeMHwwNLtudl2xWs6h8NrZxGYyqEzjJyPpWdNzYR/ikOrO2Bgg0j+kBtr9AkVvDFEEl0EgfiV8jmgord5Rr1lUOwGrff2q1+2WLjDzOM8ZjBB/Wh5rqCNljTBA/8AWk+mgJlIzy20XlOF1YyB7VYwwStbvdCQ4CcEZztUF1HbtavomB0amHlIyfSjemTwS2ESrjWq4bO2apV/87g+9AcMk89pKVXYNgNnGR32oKTAyFy2rcgCrmPVaKUjtZpE3JJywofpQt43ke4Mq7AI2g4Hz2oTa7YulbbSFX3yoB4zVjDeR5y7MBxpzT7YQzXVy0g+7lkUDI3wOSKd1kRmIeCoCDffk+nFF1rwyZy7h1RmZZNA9CD5qCDoS2Ezvzmj40N3YAGUI2WJB4PoPandMskkty7xq2XOCfSmTSN0ey+EB/Ea7owNmoW1M/UHcWrIEQ4Z37/IVYNb21suqaKeRh3dsgfQbVWuRLoqpbISSByPrUD3cMf43T6NVV8S3rrdtbRgIiAZ0jcnFUBnB4Jrnr/S10kRu/l4jVv1i0XYNIfkKif4ht041n54rvwj0m06rDJJcNqKMPu8/qa18PSLWH/LghU+0YFCeTkpbo8qqW6ZFOqX1wP+l6fI/vpOP2qVY+vTHDW6RD1Zl/etY9izKRhMemois58V21xbdPzEdCsdJaNj5RTa87YalJa2A3SXVmuu+6raW4zjnJ/ICq9Or9KaUx3HX5gFOMpbHB+Rzx9Kz1zH4jNrJL92bc0HJaxsBl9x6Cud8sog+T+Bvxx1Dp5to4uldQubpw3m1Jha8+mnlycjT9Oa101nEoPk157g4oCSx1t93EVA/wBW+apH+iV+gflX8M+JGbBJ3FMaVuQXJznHJFXc3TyhAKD6DiuR2R2ypx7Cn/PAy5pKUmQoAVcfPbNRPLPBjAZV7bYzWjFmjArqcZ7tRdt0/wASIrL4UqkYAxjFFf6ONjrkh/spOndUuwFBlbQBjPIJrQRTNLHpkDan5BOcUFddEVstHGUfOVXgH8qqrt762lEc8UsbIN8A5/WlczfcjNI0xtbe6Ro4gqT48rY2BpsVrc25+8t4ZkK7sHwePeq3o/UhJPFG8elxsW71dvPesF+zxaSm7E7jT7VC1SeIlUv1A03TpJG1QxIm5GUI3B+VDpbSW48NIZAM77OcmtHDcy6QCqY5wyKd6macE5MMJ+S4pPytdE3T0uujT28PlmikOttigbY/SrTqSyG1lS3aUuVOgOx3P1q56NL9zLCRkK2Rn0NEXNuksTeUBuxA4rtuso714YyS3brcZvrd1knjX7yLhgByfeqF0RXJCkAn1rT3Yl6Pfr1C2XC6vvFHGfX61D8R9MjmhXq/TxqglOZEXfw27/SpcsdfSOflh+oqem38/TpxPatpYDBB4I9K3PRfiaDqH3cqiKb0J2b5V5zkg4xj51JG+ACNj7GoRbnojFuT1wXKH0/Oo7o29zC8Uyho3GCDWO6L8SAFLe+AIOwl4x861Uf3qK8a6kb8LBhvXVNql0dc1NLUZDqnwvLE2vp7rNH/AKGbDD96zd5avbPpuIpI2/8AZCBXqhhkI9B7sKHms/HUxvGrqeVYgg1N8EsSuGWeUP4QUkn6AZqD7h8Zx8s1uuo/B0R1PZN4Lnfwy2V+npWWv+myWLabyH21rupPzqF8Lk564qkr0hhYEMAPnSW1iXBQjbjenyRJ/BIRt6UJJG+2HAPtUHLZJoneBN+MnvUa2yjBUnbuDUWtl5OT7Vz7QyEagcH1pPhgCiZEGqP8Q3AY4rs0klzIzzsRJ88/rQ7XGPbVTTcHcHce1HWp+TaT+ERwo+dSqr4xqyKESU6VxqyeK6JZNWSN/QUq030GAHjVgfOn68d6F+0xr+JtLehpNeoDt+gopMHp6f0+fwrxGZsK4KnJ/Kr0FGG36VlmlCgOu7KdQ+laKC4SSNJBjDAEEV7PKu9PUlgPVrSN0cSAtG4wwrMdK6gOjXFzY35Mlmw0uDvlTw1babEsZAbnt61gvjrplwqi5tsnGFb5Z4pYW9MFDrj4auXkd7K4haBzqjLk509uBQr/AA11Ene7t1I/3ftTfg34iV82F65EkeyA5z8q17urbgsM+qmqfgj+EfiTLD4dv/KWu7cep0sf6Vd9Dt7/AKSSJLyOWFjuiqwK+4ozKBdwDSMyfw7Uy4ZXiDKS8LOK7lcao5Q4PcDNOW6d2OpRq9lNU0khBLW0nhyd9sq3z/epre+eXClsOBupXFZxg/0WBmckl0ce9QTrFKhWSIMp5DKN6gNw+dyT9a40iMMEsDQ+Q6Z3q3wxDJmSxcwtz4eny/2rLXdrdWTf9ZAUHAYbg/WvSGcdnxUU0EVwhEwjkQ86jU74ZonUTR5r5CDoJqMovqfke9bLqfwvC6F7BlgfnAfKn6dqyl5a3FlKwuomQZwrg5U/WuS+Fo574mgSWI8jj07UOS6gjA/KrH7RGRhx9RUZSFhhXP51zf8AqJMGhlyukgHHO2K7rYnMBHO4rrw6TqGTgVEA0cmo7HHpit8fsApptSkSKOeCKYIiwBRiB7VNlTljhvY1G8kStghk9hTptAPTPFjG5JH0qz6PcL9neIE5jbbPoaoDMM5JzU3TLxI+opG2VEq4z7iva5J1HoTXZqRcgdqE6kIbqBkfbI3yNiKcJQDgNXHZHUjWB7Vz/OFDyn4hsJenXxltyFeNsgg4yK3Hw18Qr1WxAJj8VBhtQ5qL4g6cLqHCrqZQSPcd6wVrcS9F6mJF2UtuDxXRL+kTaxnqcrjOWVce2DTVaM5yTn0NCWV7DeWgljYnPqNx7Gnhhn8NMgBWgscLjHzpsiqD5zj270OSM5I2+lOZo9Pm0ijhgmO6iACyEKeA+Nj+1TMVUbkj6GqxVV8gbjvU8Zkt0JY64+fUj+1I5wKYSJVY7MT9DT9MhHljfT64FV4uQ51KxKHjSCKnUMRkM2k+9Iwk3iaMhh9KGnjjuQyNEuG51Dn6VIVdPMBke9d8V9S7KMe1YxmepfCSyZe0bwXPYjyn9qzt90656edN3EVxw6nKn616TI8j/i049jUEkEcqbxalOxA3/TvUb4ZoSuOWeZh8jynK0ixb8XHvWu6v8L2jDxLd2tpDwNJ0H6dqyd/b3VgxEseqMf8AcXcf2qFcDXhCuNoGeIblDuaaXkTCkA7c1KkkLDS6877GpNMHYMR71FrPURaNr4J5Db/lUTOsUkcqkhkYEbcV1ZZAuO3sKawdlbyc17Wadm4auOeORFb1Gdq6zahhdJFUvSpC1v4W2YzijiXXAJA+Vc76ZREd7CCNaf8A5WN+IenjBcAEHfatjIzHIJ/MA1V3sKOrK4Ioy0mZmS+HOrPYXBgkYlCdsn/m9btZkkRXVcgjPOa876tYmKTxByDnIq0+FuunP2SXAJPlPv6ftVRDWSXCLszqh9uaEl6zBF5Q2s/LegbuzuSzEjxFO+r1qvkRlJ1nSBsCO37VtCXX+MxcsrfVakj61bliuoo3vWbYsSAHQDt7CngLpB1rj+lD6Dhrre5DHVBoYnkZG/7UUl4CDhSmk4Ksc4rJwRhQjRylZM8AYGKtoBNoVnb7xTs9DNN4Wr3ikYBBPpXEuGJyEc/JTQ6dRbV4cyhDjZux+VEK5x5a2G0e0kzH/Kb6jAqL7TIMhUx8660r8E/pSVlHC6j6VgaQSmXl8HPq1RCBZDlymT25o5omcZ0YHbaoCXQ4x+db0xUXvwxZ3jM0TrBJ3ZFwD7YrPz9A6pHIViiSVOzJIAD+dbkMo3MYz/uph8FjnSv5VOuJMVzL9AfKu4z+VMd1zjJ4p2he7Z+dMCgNwMCugxP0qfw7tlI2kG2fUVcu2T5ht7VQPKsbrIibq2c4rRwEyxKyqCCM1C/Sk+A5MfcbUDcrHg5Yj5Grjwgwwyacd+aHnslbg5+VJqDjMh1K1RozpOR3NYy9jeyuhMmfLzjvXpN5alcjAIrJ9asMoxwc9gPSrQ0K1+zS/DfVouqWKgP96o3X/UPWpLx7ePLSaRvpIIwRXnXRTPB1JLdWZYpWGSDgrvvg+4r0C96LZ3tmfsaGOTGVbWTk++eaFbnQr39Fc3UbPUThcY/WmSdU6clvI5VWcDZcc1QTRPBI8UyESKcMvFQTaCw2wCMEZrl/JRF8lF3bfEMGUxAPc5qxfrsS4MYOCNjjisjpVcKh3qWMSEaUO3elXPyLpCfkZdSfEEkmUKKVPOaM6T8SNCdE+WQ985IrLsg04Z8HimlGjxhgfQ0PyV7pldaeqwutwqyKVKMM5zvUriEMNL15x03q81qw0SEoOQd62XTepRdRQmL8Y5UjiumLVF5tUXBDhcxMWFCzHUfvFp4lOjSMj1FMLRnAbyjvmqrocj0JnOo1OLeNhkjPvQjvFqwkgyPQ11XDDys+P9po4BlZrbONs44Nd8KVvke1c1YySR9BUguMHbO3cjmqAGPC5XSds9s1b9Glle1EaT6Wi8pUoDj+VVTXDEDIOK5Y3L2d7rwQkmFbNTudQ0vDQ6rlWyJkY+6kfyqKX7Uw8un8z+1To8jY0AUQsrBPNGPnUWkPrKmRZifMoOPQ1W39mJEOEYP2IP51fSlSdwPnQsoOPuwD9ayWeGbMF/hkkHUYJWh0hM7jjcHtWm6VftbSaXOYzt8qLu7U3cZiLAOBkDuPeqhY2RvDlGHXb51QUu+v9Di6xCs9uQtyo8rgfiHoa8/ubaSCZreaMpIg8wPY1t+ndQa3bQ5JQ8b13rvTf8WtTJCi+MB5H4z7H2qd8WrUJcqjzcxMkrMx8uBpqUJlgUfRjYDsaddQS2xaO5R1ddmU02IHWuAD3Irlfpy5jFIDsFIOdsVJ4MgyrlcY4G9NXc6jp27VH402ogISO5FZIyJBD4OAqudXBxsKktbya0nEsEpV0PbvXElbSAGOMcE011GkkEA5322qieDb/DSdJ+IXunEd9I4YnAbOBWjjhjkUOih1PBO9eZhwrnC7Dfber3pnxDPb6Fld3hGwXnSKpHLj7Hm/0zaRoUOF8pqbyj8Z83stB215b3MavFJkMM4PNEeIO3FdPpRFakYIyQpwOP70joAxkDPGaiYnk79simgHO2acJKGVRlQc9/emu+oYAx6b0xmGNJOBz610OhO+xxjFDNMaDpV4bm2AOAybH6UWWXfff0rNdNuVtLrUx8kvlx2U1pVXUAd656WMqnowqHGChIphtSMFAB6D1ooaotwc1E0jtlRzSphAixjl1EaWGx2oe/ihukMg0q68k9qMkTUQX5HORn9aEnV1YlACMYBBor0DM6dQZg4wQeKuOk9R8EeFJnSTt7Ghrm1mmjMyrl1/X2oANnzLkMOc1UQs/iHpEXVY9aBVnUeVx39j7VhJrU28rQSKyuOfet7029AASQ/LPaude6NB1KIPHhLhd1kA/Q1K+Pe16JcpnnjqEbA3X+lTQxFcGMHTzjO+aVxbyWtzJDMpVlOnc7U6GbQ4BBA/1GuWtTOZ9M6RvjADcE02JzEBtqPBFTTSoAWUD9jQIkVssp0sKntaAOkdCuRHhfQUDNcbYVSoPaurI6ZLHIPYUkMbhiV3PvvVV36HU/SWy6i8LKVYqedjzWntOsr4P3usnO2B2rKyLAE32b+VITImxJHp5qdXU+B3DfKqnnBPO1IrluTt6jakuNJG2aaAQwPY+ld50kcg7ZweMCuBCB5u3OKnAOAcE77ZHFMY6jhCMk752omI3RGGSTg+laXpd+s9qnGsAKwzxWc0vjI37Y9KJ6a5t7sh8BJABx3qfJP0hpZonccZpRKGNRmPb3rih0HtUcH0IkVVUliPlQMjxDbOR6VKTncmoJ4kYZUEn1FZIGgszrFL4sY3Oxx3qo6hEGczQjBI8y45qzdXKlWDHHBNBhH1HWGx2yKdLAelcjcYPFW3Tr3GI5DsfWqy6gMTaxt6iollIOVqgrLnrXR4upweUqsoHkfn/grz+8t7iwleK5Uo4/h9fce1eg9NvA+EkbHpTOu9Lg6hCAy4lTdX/wCdqjycei1KpHnIY4KNkrnJIpp04Kpz71NcxzWczRyrpIODUG2rIrnaw5qTQ+ONnPoRx71KiAcnBPrzmmw4JxgbHbJqdo18qkksODn+dKZD7iGBUEiRHVtnJ5ON6AaTB4H/ANc0WzSIGGg6QNzUBlT/AMbflTfXfaDbbPQowAuQBzTs8fOlSr0DpGyfhJrg/AD7ilSrGOknQ2/YUxidB3O3FKlWfgV6aSAkwxkkk6Ruam/gpUq5xwf+GopdiMbUqVFGZxSSDk0NfAaRsOKVKiwFHfEmNMn+L+lB9xSpU68BXoRb/wCZV1HvHHn0FKlREMl8WouEbSur1xvzWbX/AC/rSpVy8npLl9HOTgbmnn8NKlUa9JEgJ0IM7EHI9a5IBrOwpUqailn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729" y="2681859"/>
            <a:ext cx="1638300" cy="169545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919473" y="1624060"/>
            <a:ext cx="340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L</a:t>
            </a:r>
            <a:r>
              <a:rPr lang="en-US" baseline="-25000" dirty="0" smtClean="0">
                <a:solidFill>
                  <a:prstClr val="black"/>
                </a:solidFill>
              </a:rPr>
              <a:t>T</a:t>
            </a:r>
            <a:endParaRPr lang="en-US" baseline="-25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175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Curb and Gutter</vt:lpstr>
      <vt:lpstr>Curb and Gutter Formwork</vt:lpstr>
      <vt:lpstr>Curb and Gutter Machine</vt:lpstr>
      <vt:lpstr>Gutter Flow</vt:lpstr>
      <vt:lpstr>City of Austin Drainage Criteria for Minimum Clear Width</vt:lpstr>
      <vt:lpstr>Flow into a Curb Inlet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Maidment, David R</dc:creator>
  <cp:lastModifiedBy>Maidment, David R</cp:lastModifiedBy>
  <cp:revision>28</cp:revision>
  <dcterms:created xsi:type="dcterms:W3CDTF">2014-02-05T23:23:05Z</dcterms:created>
  <dcterms:modified xsi:type="dcterms:W3CDTF">2015-02-03T17:44:55Z</dcterms:modified>
</cp:coreProperties>
</file>