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7" r:id="rId3"/>
    <p:sldId id="317" r:id="rId4"/>
    <p:sldId id="318" r:id="rId5"/>
    <p:sldId id="283" r:id="rId6"/>
    <p:sldId id="290" r:id="rId7"/>
    <p:sldId id="291" r:id="rId8"/>
    <p:sldId id="294" r:id="rId9"/>
    <p:sldId id="295" r:id="rId10"/>
    <p:sldId id="296" r:id="rId11"/>
    <p:sldId id="324" r:id="rId12"/>
    <p:sldId id="325" r:id="rId13"/>
    <p:sldId id="326" r:id="rId14"/>
    <p:sldId id="298" r:id="rId15"/>
    <p:sldId id="319" r:id="rId16"/>
    <p:sldId id="320" r:id="rId17"/>
    <p:sldId id="299" r:id="rId18"/>
    <p:sldId id="321" r:id="rId19"/>
    <p:sldId id="300" r:id="rId20"/>
    <p:sldId id="305" r:id="rId21"/>
    <p:sldId id="307" r:id="rId22"/>
    <p:sldId id="322" r:id="rId23"/>
    <p:sldId id="308" r:id="rId24"/>
    <p:sldId id="309" r:id="rId25"/>
    <p:sldId id="315" r:id="rId26"/>
    <p:sldId id="3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4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ustin.utexas.edu\disk\caee\wwwroot\prof\maidment\CE374KSpr13\PMP\TSAllis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hcoem_raingauge_data!$G$75:$W$75</c:f>
              <c:numCache>
                <c:formatCode>0.00</c:formatCode>
                <c:ptCount val="17"/>
                <c:pt idx="0">
                  <c:v>0</c:v>
                </c:pt>
                <c:pt idx="1">
                  <c:v>0.04</c:v>
                </c:pt>
                <c:pt idx="2">
                  <c:v>1.18</c:v>
                </c:pt>
                <c:pt idx="3">
                  <c:v>0.98</c:v>
                </c:pt>
                <c:pt idx="4">
                  <c:v>2.48</c:v>
                </c:pt>
                <c:pt idx="5">
                  <c:v>2.4</c:v>
                </c:pt>
                <c:pt idx="6">
                  <c:v>1.46</c:v>
                </c:pt>
                <c:pt idx="7">
                  <c:v>1.69</c:v>
                </c:pt>
                <c:pt idx="8">
                  <c:v>4.88</c:v>
                </c:pt>
                <c:pt idx="9">
                  <c:v>3.39</c:v>
                </c:pt>
                <c:pt idx="10">
                  <c:v>3.86</c:v>
                </c:pt>
                <c:pt idx="11">
                  <c:v>3.19</c:v>
                </c:pt>
                <c:pt idx="12">
                  <c:v>0</c:v>
                </c:pt>
                <c:pt idx="13">
                  <c:v>0.2</c:v>
                </c:pt>
                <c:pt idx="14">
                  <c:v>0.08</c:v>
                </c:pt>
                <c:pt idx="15">
                  <c:v>0.04</c:v>
                </c:pt>
                <c:pt idx="16">
                  <c:v>0</c:v>
                </c:pt>
              </c:numCache>
            </c:numRef>
          </c:val>
        </c:ser>
        <c:dLbls>
          <c:showLegendKey val="0"/>
          <c:showVal val="0"/>
          <c:showCatName val="0"/>
          <c:showSerName val="0"/>
          <c:showPercent val="0"/>
          <c:showBubbleSize val="0"/>
        </c:dLbls>
        <c:gapWidth val="300"/>
        <c:axId val="338845936"/>
        <c:axId val="338843216"/>
      </c:barChart>
      <c:catAx>
        <c:axId val="338845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a:t>
                </a:r>
                <a:r>
                  <a:rPr lang="en-US" sz="1200" baseline="0"/>
                  <a:t> (Hours)</a:t>
                </a:r>
                <a:endParaRPr lang="en-US" sz="120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843216"/>
        <c:crosses val="autoZero"/>
        <c:auto val="1"/>
        <c:lblAlgn val="ctr"/>
        <c:lblOffset val="100"/>
        <c:noMultiLvlLbl val="0"/>
      </c:catAx>
      <c:valAx>
        <c:axId val="3388432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Rainfall (inches)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84593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Rainfall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yVal>
            <c:numRef>
              <c:f>Sheet1!$I$20:$I$37</c:f>
              <c:numCache>
                <c:formatCode>General</c:formatCode>
                <c:ptCount val="18"/>
                <c:pt idx="0">
                  <c:v>0</c:v>
                </c:pt>
                <c:pt idx="1">
                  <c:v>0</c:v>
                </c:pt>
                <c:pt idx="2" formatCode="0.00">
                  <c:v>0.04</c:v>
                </c:pt>
                <c:pt idx="3" formatCode="0.00">
                  <c:v>1.22</c:v>
                </c:pt>
                <c:pt idx="4" formatCode="0.00">
                  <c:v>2.2000000000000002</c:v>
                </c:pt>
                <c:pt idx="5" formatCode="0.00">
                  <c:v>4.68</c:v>
                </c:pt>
                <c:pt idx="6" formatCode="0.00">
                  <c:v>7.08</c:v>
                </c:pt>
                <c:pt idx="7" formatCode="0.00">
                  <c:v>8.5399999999999991</c:v>
                </c:pt>
                <c:pt idx="8" formatCode="0.00">
                  <c:v>10.229999999999999</c:v>
                </c:pt>
                <c:pt idx="9" formatCode="0.00">
                  <c:v>15.11</c:v>
                </c:pt>
                <c:pt idx="10" formatCode="0.00">
                  <c:v>18.5</c:v>
                </c:pt>
                <c:pt idx="11" formatCode="0.00">
                  <c:v>22.36</c:v>
                </c:pt>
                <c:pt idx="12" formatCode="0.00">
                  <c:v>25.55</c:v>
                </c:pt>
                <c:pt idx="13" formatCode="0.00">
                  <c:v>25.55</c:v>
                </c:pt>
                <c:pt idx="14" formatCode="0.00">
                  <c:v>25.75</c:v>
                </c:pt>
                <c:pt idx="15" formatCode="0.00">
                  <c:v>25.83</c:v>
                </c:pt>
                <c:pt idx="16" formatCode="0.00">
                  <c:v>25.869999999999997</c:v>
                </c:pt>
                <c:pt idx="17" formatCode="0.00">
                  <c:v>25.869999999999997</c:v>
                </c:pt>
              </c:numCache>
            </c:numRef>
          </c:yVal>
          <c:smooth val="1"/>
        </c:ser>
        <c:dLbls>
          <c:showLegendKey val="0"/>
          <c:showVal val="0"/>
          <c:showCatName val="0"/>
          <c:showSerName val="0"/>
          <c:showPercent val="0"/>
          <c:showBubbleSize val="0"/>
        </c:dLbls>
        <c:axId val="338839408"/>
        <c:axId val="338841584"/>
      </c:scatterChart>
      <c:valAx>
        <c:axId val="33883940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841584"/>
        <c:crosses val="autoZero"/>
        <c:crossBetween val="midCat"/>
      </c:valAx>
      <c:valAx>
        <c:axId val="33884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839408"/>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hcoem_raingauge_data!$G$75:$W$75</c:f>
              <c:numCache>
                <c:formatCode>0.00</c:formatCode>
                <c:ptCount val="17"/>
                <c:pt idx="0">
                  <c:v>0</c:v>
                </c:pt>
                <c:pt idx="1">
                  <c:v>0.04</c:v>
                </c:pt>
                <c:pt idx="2">
                  <c:v>1.18</c:v>
                </c:pt>
                <c:pt idx="3">
                  <c:v>0.98</c:v>
                </c:pt>
                <c:pt idx="4">
                  <c:v>2.48</c:v>
                </c:pt>
                <c:pt idx="5">
                  <c:v>2.4</c:v>
                </c:pt>
                <c:pt idx="6">
                  <c:v>1.46</c:v>
                </c:pt>
                <c:pt idx="7">
                  <c:v>1.69</c:v>
                </c:pt>
                <c:pt idx="8">
                  <c:v>4.88</c:v>
                </c:pt>
                <c:pt idx="9">
                  <c:v>3.39</c:v>
                </c:pt>
                <c:pt idx="10">
                  <c:v>3.86</c:v>
                </c:pt>
                <c:pt idx="11">
                  <c:v>3.19</c:v>
                </c:pt>
                <c:pt idx="12">
                  <c:v>0</c:v>
                </c:pt>
                <c:pt idx="13">
                  <c:v>0.2</c:v>
                </c:pt>
                <c:pt idx="14">
                  <c:v>0.08</c:v>
                </c:pt>
                <c:pt idx="15">
                  <c:v>0.04</c:v>
                </c:pt>
                <c:pt idx="16">
                  <c:v>0</c:v>
                </c:pt>
              </c:numCache>
            </c:numRef>
          </c:val>
        </c:ser>
        <c:dLbls>
          <c:showLegendKey val="0"/>
          <c:showVal val="0"/>
          <c:showCatName val="0"/>
          <c:showSerName val="0"/>
          <c:showPercent val="0"/>
          <c:showBubbleSize val="0"/>
        </c:dLbls>
        <c:gapWidth val="300"/>
        <c:axId val="186465488"/>
        <c:axId val="186456240"/>
      </c:barChart>
      <c:catAx>
        <c:axId val="186465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a:t>
                </a:r>
                <a:r>
                  <a:rPr lang="en-US" sz="1200" baseline="0"/>
                  <a:t> (Hours)</a:t>
                </a:r>
                <a:endParaRPr lang="en-US" sz="120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456240"/>
        <c:crosses val="autoZero"/>
        <c:auto val="1"/>
        <c:lblAlgn val="ctr"/>
        <c:lblOffset val="100"/>
        <c:noMultiLvlLbl val="0"/>
      </c:catAx>
      <c:valAx>
        <c:axId val="186456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Rainfall (inches)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46548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6754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16707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89175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B72DAEB9-1E12-444D-848D-F6438A20BA86}"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76076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AF1DE8FF-1BE5-40B2-A5B1-422D3AD7B754}"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8238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E472A-1C7F-42D0-B34F-D80E12C8C0B0}"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2321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E472A-1C7F-42D0-B34F-D80E12C8C0B0}"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993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E472A-1C7F-42D0-B34F-D80E12C8C0B0}" type="datetimeFigureOut">
              <a:rPr lang="en-US" smtClean="0"/>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92625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E472A-1C7F-42D0-B34F-D80E12C8C0B0}" type="datetimeFigureOut">
              <a:rPr lang="en-US" smtClean="0"/>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234326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E472A-1C7F-42D0-B34F-D80E12C8C0B0}" type="datetimeFigureOut">
              <a:rPr lang="en-US" smtClean="0"/>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099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E472A-1C7F-42D0-B34F-D80E12C8C0B0}" type="datetimeFigureOut">
              <a:rPr lang="en-US" smtClean="0"/>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171298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87355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472A-1C7F-42D0-B34F-D80E12C8C0B0}" type="datetimeFigureOut">
              <a:rPr lang="en-US" smtClean="0"/>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08727-0229-4E0D-80B8-825D08D6AED7}" type="slidenum">
              <a:rPr lang="en-US" smtClean="0"/>
              <a:t>‹#›</a:t>
            </a:fld>
            <a:endParaRPr lang="en-US"/>
          </a:p>
        </p:txBody>
      </p:sp>
    </p:spTree>
    <p:extLst>
      <p:ext uri="{BB962C8B-B14F-4D97-AF65-F5344CB8AC3E}">
        <p14:creationId xmlns:p14="http://schemas.microsoft.com/office/powerpoint/2010/main" val="393314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E472A-1C7F-42D0-B34F-D80E12C8C0B0}" type="datetimeFigureOut">
              <a:rPr lang="en-US" smtClean="0"/>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8727-0229-4E0D-80B8-825D08D6AED7}" type="slidenum">
              <a:rPr lang="en-US" smtClean="0"/>
              <a:t>‹#›</a:t>
            </a:fld>
            <a:endParaRPr lang="en-US"/>
          </a:p>
        </p:txBody>
      </p:sp>
    </p:spTree>
    <p:extLst>
      <p:ext uri="{BB962C8B-B14F-4D97-AF65-F5344CB8AC3E}">
        <p14:creationId xmlns:p14="http://schemas.microsoft.com/office/powerpoint/2010/main" val="287315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hdsc.nws.noaa.gov/hdsc/pfds/index.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7.bin"/><Relationship Id="rId4" Type="http://schemas.openxmlformats.org/officeDocument/2006/relationships/image" Target="../media/image24.wmf"/><Relationship Id="rId9"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emf"/><Relationship Id="rId9" Type="http://schemas.openxmlformats.org/officeDocument/2006/relationships/image" Target="../media/image33.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rh.noaa.gov/er/hq/Tp40s.htm" TargetMode="External"/><Relationship Id="rId2" Type="http://schemas.openxmlformats.org/officeDocument/2006/relationships/hyperlink" Target="http://www.tucson.ars.ag.gov/agwa/rainfall_frequency.html" TargetMode="External"/><Relationship Id="rId1" Type="http://schemas.openxmlformats.org/officeDocument/2006/relationships/slideLayout" Target="../slideLayouts/slideLayout2.xml"/><Relationship Id="rId4" Type="http://schemas.openxmlformats.org/officeDocument/2006/relationships/hyperlink" Target="http://hdsc.nws.noaa.gov/hdsc/pfd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 </a:t>
            </a:r>
            <a:r>
              <a:rPr lang="en-US" dirty="0" smtClean="0"/>
              <a:t>Storms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CE 365K Hydraulic Engineering Design</a:t>
            </a:r>
          </a:p>
          <a:p>
            <a:r>
              <a:rPr lang="en-US" smtClean="0">
                <a:solidFill>
                  <a:srgbClr val="FF0000"/>
                </a:solidFill>
              </a:rPr>
              <a:t>Spring 2015</a:t>
            </a:r>
            <a:endParaRPr lang="en-US" dirty="0">
              <a:solidFill>
                <a:srgbClr val="FF0000"/>
              </a:solidFill>
            </a:endParaRPr>
          </a:p>
        </p:txBody>
      </p:sp>
    </p:spTree>
    <p:extLst>
      <p:ext uri="{BB962C8B-B14F-4D97-AF65-F5344CB8AC3E}">
        <p14:creationId xmlns:p14="http://schemas.microsoft.com/office/powerpoint/2010/main" val="161751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B7B7BF6A-CB42-46F2-BA26-67D9A346C0FA}" type="slidenum">
              <a:rPr lang="en-US"/>
              <a:pPr/>
              <a:t>10</a:t>
            </a:fld>
            <a:endParaRPr lang="en-US"/>
          </a:p>
        </p:txBody>
      </p:sp>
      <p:sp>
        <p:nvSpPr>
          <p:cNvPr id="15365" name="Rectangle 5"/>
          <p:cNvSpPr>
            <a:spLocks noGrp="1" noRot="1" noChangeArrowheads="1"/>
          </p:cNvSpPr>
          <p:nvPr>
            <p:ph type="title"/>
          </p:nvPr>
        </p:nvSpPr>
        <p:spPr>
          <a:xfrm>
            <a:off x="457200" y="76200"/>
            <a:ext cx="8229600" cy="487363"/>
          </a:xfrm>
          <a:noFill/>
          <a:ln/>
        </p:spPr>
        <p:txBody>
          <a:bodyPr>
            <a:normAutofit fontScale="90000"/>
          </a:bodyPr>
          <a:lstStyle/>
          <a:p>
            <a:r>
              <a:rPr lang="en-US" sz="4000"/>
              <a:t>2yr-60min precipitation map</a:t>
            </a:r>
          </a:p>
        </p:txBody>
      </p:sp>
      <p:pic>
        <p:nvPicPr>
          <p:cNvPr id="15367" name="Picture 7" descr="Hydro35%20Two-Yr%2060-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60425"/>
            <a:ext cx="6400800" cy="5616575"/>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6781800" y="1963738"/>
            <a:ext cx="2286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This map is from HYDRO 35 (another publication from NWS) which supersedes TP 40</a:t>
            </a:r>
          </a:p>
        </p:txBody>
      </p:sp>
    </p:spTree>
    <p:extLst>
      <p:ext uri="{BB962C8B-B14F-4D97-AF65-F5344CB8AC3E}">
        <p14:creationId xmlns:p14="http://schemas.microsoft.com/office/powerpoint/2010/main" val="1612621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25" y="1036118"/>
            <a:ext cx="6752400"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5054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5000" y="6324600"/>
            <a:ext cx="6009258" cy="369332"/>
          </a:xfrm>
          <a:prstGeom prst="rect">
            <a:avLst/>
          </a:prstGeom>
        </p:spPr>
        <p:txBody>
          <a:bodyPr wrap="square">
            <a:spAutoFit/>
          </a:bodyPr>
          <a:lstStyle/>
          <a:p>
            <a:r>
              <a:rPr lang="en-US" dirty="0" smtClean="0">
                <a:hlinkClick r:id="rId4"/>
              </a:rPr>
              <a:t>http://hdsc.nws.noaa.gov/hdsc/pfds/index.html</a:t>
            </a:r>
            <a:r>
              <a:rPr lang="en-US" dirty="0" smtClean="0"/>
              <a:t> </a:t>
            </a:r>
            <a:endParaRPr lang="en-US" dirty="0"/>
          </a:p>
        </p:txBody>
      </p:sp>
    </p:spTree>
    <p:extLst>
      <p:ext uri="{BB962C8B-B14F-4D97-AF65-F5344CB8AC3E}">
        <p14:creationId xmlns:p14="http://schemas.microsoft.com/office/powerpoint/2010/main" val="239066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38100"/>
            <a:ext cx="9042227"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0053" y="501134"/>
            <a:ext cx="7198317" cy="369332"/>
          </a:xfrm>
          <a:prstGeom prst="rect">
            <a:avLst/>
          </a:prstGeom>
          <a:noFill/>
        </p:spPr>
        <p:txBody>
          <a:bodyPr wrap="none" rtlCol="0">
            <a:spAutoFit/>
          </a:bodyPr>
          <a:lstStyle/>
          <a:p>
            <a:r>
              <a:rPr lang="en-US" dirty="0" smtClean="0"/>
              <a:t>An example of precipitation frequency estimates for a location in California</a:t>
            </a:r>
            <a:endParaRPr lang="en-US" dirty="0"/>
          </a:p>
        </p:txBody>
      </p:sp>
      <p:sp>
        <p:nvSpPr>
          <p:cNvPr id="3" name="TextBox 2"/>
          <p:cNvSpPr txBox="1"/>
          <p:nvPr/>
        </p:nvSpPr>
        <p:spPr>
          <a:xfrm>
            <a:off x="7315200" y="2514600"/>
            <a:ext cx="1319592" cy="646331"/>
          </a:xfrm>
          <a:prstGeom prst="rect">
            <a:avLst/>
          </a:prstGeom>
          <a:noFill/>
          <a:ln>
            <a:solidFill>
              <a:schemeClr val="tx1"/>
            </a:solidFill>
          </a:ln>
        </p:spPr>
        <p:txBody>
          <a:bodyPr wrap="none" rtlCol="0">
            <a:spAutoFit/>
          </a:bodyPr>
          <a:lstStyle/>
          <a:p>
            <a:r>
              <a:rPr lang="en-US" dirty="0" smtClean="0"/>
              <a:t>37.4349 N</a:t>
            </a:r>
          </a:p>
          <a:p>
            <a:r>
              <a:rPr lang="en-US" dirty="0" smtClean="0"/>
              <a:t>120.6062 W</a:t>
            </a:r>
            <a:endParaRPr lang="en-US" dirty="0"/>
          </a:p>
        </p:txBody>
      </p:sp>
    </p:spTree>
    <p:extLst>
      <p:ext uri="{BB962C8B-B14F-4D97-AF65-F5344CB8AC3E}">
        <p14:creationId xmlns:p14="http://schemas.microsoft.com/office/powerpoint/2010/main" val="25460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t>
            </a:r>
            <a:r>
              <a:rPr lang="en-US" dirty="0" err="1" smtClean="0"/>
              <a:t>Precip</a:t>
            </a:r>
            <a:r>
              <a:rPr lang="en-US" dirty="0" smtClean="0"/>
              <a:t> Frequency Query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143000"/>
            <a:ext cx="70008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50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87A79F4-35EA-4F92-A1B3-C32129B2639A}" type="slidenum">
              <a:rPr lang="en-US"/>
              <a:pPr/>
              <a:t>14</a:t>
            </a:fld>
            <a:endParaRPr lang="en-US"/>
          </a:p>
        </p:txBody>
      </p:sp>
      <p:sp>
        <p:nvSpPr>
          <p:cNvPr id="17410" name="Rectangle 2"/>
          <p:cNvSpPr>
            <a:spLocks noGrp="1" noRot="1" noChangeArrowheads="1"/>
          </p:cNvSpPr>
          <p:nvPr>
            <p:ph type="title"/>
          </p:nvPr>
        </p:nvSpPr>
        <p:spPr/>
        <p:txBody>
          <a:bodyPr/>
          <a:lstStyle/>
          <a:p>
            <a:r>
              <a:rPr lang="en-US" dirty="0"/>
              <a:t>Design </a:t>
            </a:r>
            <a:r>
              <a:rPr lang="en-US" dirty="0" smtClean="0"/>
              <a:t>areal </a:t>
            </a:r>
            <a:r>
              <a:rPr lang="en-US" dirty="0"/>
              <a:t>precipitation</a:t>
            </a:r>
          </a:p>
        </p:txBody>
      </p:sp>
      <p:sp>
        <p:nvSpPr>
          <p:cNvPr id="17411" name="Rectangle 3"/>
          <p:cNvSpPr>
            <a:spLocks noGrp="1" noChangeArrowheads="1"/>
          </p:cNvSpPr>
          <p:nvPr>
            <p:ph type="body" idx="1"/>
          </p:nvPr>
        </p:nvSpPr>
        <p:spPr>
          <a:xfrm>
            <a:off x="457200" y="1600200"/>
            <a:ext cx="8229600" cy="4876800"/>
          </a:xfrm>
        </p:spPr>
        <p:txBody>
          <a:bodyPr/>
          <a:lstStyle/>
          <a:p>
            <a:r>
              <a:rPr lang="en-US"/>
              <a:t>Point precipitation estimates are extended to develop an average precipitation depth over an area</a:t>
            </a:r>
          </a:p>
          <a:p>
            <a:r>
              <a:rPr lang="en-US"/>
              <a:t>Depth-area-duration analysis </a:t>
            </a:r>
          </a:p>
          <a:p>
            <a:pPr lvl="1"/>
            <a:r>
              <a:rPr lang="en-US"/>
              <a:t>Prepare isohyetal maps from point precipitation for different durations</a:t>
            </a:r>
          </a:p>
          <a:p>
            <a:pPr lvl="1"/>
            <a:r>
              <a:rPr lang="en-US"/>
              <a:t>Determine area contained within each isohyet</a:t>
            </a:r>
          </a:p>
          <a:p>
            <a:pPr lvl="1"/>
            <a:r>
              <a:rPr lang="en-US"/>
              <a:t>Plot average precipitation depth vs. area for each duration</a:t>
            </a:r>
          </a:p>
          <a:p>
            <a:pPr lvl="1"/>
            <a:endParaRPr lang="en-US"/>
          </a:p>
        </p:txBody>
      </p:sp>
    </p:spTree>
    <p:extLst>
      <p:ext uri="{BB962C8B-B14F-4D97-AF65-F5344CB8AC3E}">
        <p14:creationId xmlns:p14="http://schemas.microsoft.com/office/powerpoint/2010/main" val="1879609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Storm Allison</a:t>
            </a:r>
            <a:endParaRPr lang="en-US" dirty="0"/>
          </a:p>
        </p:txBody>
      </p:sp>
      <p:pic>
        <p:nvPicPr>
          <p:cNvPr id="3" name="Picture 2"/>
          <p:cNvPicPr>
            <a:picLocks noChangeAspect="1"/>
          </p:cNvPicPr>
          <p:nvPr/>
        </p:nvPicPr>
        <p:blipFill>
          <a:blip r:embed="rId2"/>
          <a:stretch>
            <a:fillRect/>
          </a:stretch>
        </p:blipFill>
        <p:spPr>
          <a:xfrm>
            <a:off x="2134552" y="1943758"/>
            <a:ext cx="5102066" cy="3776957"/>
          </a:xfrm>
          <a:prstGeom prst="rect">
            <a:avLst/>
          </a:prstGeom>
        </p:spPr>
      </p:pic>
    </p:spTree>
    <p:extLst>
      <p:ext uri="{BB962C8B-B14F-4D97-AF65-F5344CB8AC3E}">
        <p14:creationId xmlns:p14="http://schemas.microsoft.com/office/powerpoint/2010/main" val="242780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Allison</a:t>
            </a:r>
            <a:endParaRPr lang="en-US" dirty="0"/>
          </a:p>
        </p:txBody>
      </p:sp>
      <p:pic>
        <p:nvPicPr>
          <p:cNvPr id="3" name="Picture 2"/>
          <p:cNvPicPr>
            <a:picLocks noChangeAspect="1"/>
          </p:cNvPicPr>
          <p:nvPr/>
        </p:nvPicPr>
        <p:blipFill>
          <a:blip r:embed="rId2"/>
          <a:stretch>
            <a:fillRect/>
          </a:stretch>
        </p:blipFill>
        <p:spPr>
          <a:xfrm>
            <a:off x="2417445" y="1230989"/>
            <a:ext cx="5717228" cy="4383998"/>
          </a:xfrm>
          <a:prstGeom prst="rect">
            <a:avLst/>
          </a:prstGeom>
        </p:spPr>
      </p:pic>
    </p:spTree>
    <p:extLst>
      <p:ext uri="{BB962C8B-B14F-4D97-AF65-F5344CB8AC3E}">
        <p14:creationId xmlns:p14="http://schemas.microsoft.com/office/powerpoint/2010/main" val="55748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A05B1DA-FFA8-4D08-9E5D-0CC1BDD2F05E}" type="slidenum">
              <a:rPr lang="en-US"/>
              <a:pPr/>
              <a:t>17</a:t>
            </a:fld>
            <a:endParaRPr lang="en-US"/>
          </a:p>
        </p:txBody>
      </p:sp>
      <p:sp>
        <p:nvSpPr>
          <p:cNvPr id="18434" name="Rectangle 2"/>
          <p:cNvSpPr>
            <a:spLocks noGrp="1" noRot="1" noChangeArrowheads="1"/>
          </p:cNvSpPr>
          <p:nvPr>
            <p:ph type="title"/>
          </p:nvPr>
        </p:nvSpPr>
        <p:spPr>
          <a:xfrm>
            <a:off x="457200" y="198438"/>
            <a:ext cx="8229600" cy="868362"/>
          </a:xfrm>
        </p:spPr>
        <p:txBody>
          <a:bodyPr/>
          <a:lstStyle/>
          <a:p>
            <a:r>
              <a:rPr lang="en-US"/>
              <a:t>Depth-area curve</a:t>
            </a: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0104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 Box 7"/>
          <p:cNvSpPr txBox="1">
            <a:spLocks noChangeArrowheads="1"/>
          </p:cNvSpPr>
          <p:nvPr/>
        </p:nvSpPr>
        <p:spPr bwMode="auto">
          <a:xfrm>
            <a:off x="1600200" y="6248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(World Meteorological Organization, 1983)</a:t>
            </a:r>
          </a:p>
        </p:txBody>
      </p:sp>
    </p:spTree>
    <p:extLst>
      <p:ext uri="{BB962C8B-B14F-4D97-AF65-F5344CB8AC3E}">
        <p14:creationId xmlns:p14="http://schemas.microsoft.com/office/powerpoint/2010/main" val="2043030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TS Allison</a:t>
            </a:r>
            <a:endParaRPr lang="en-US" dirty="0"/>
          </a:p>
        </p:txBody>
      </p:sp>
      <p:pic>
        <p:nvPicPr>
          <p:cNvPr id="3" name="Picture 2"/>
          <p:cNvPicPr>
            <a:picLocks noChangeAspect="1"/>
          </p:cNvPicPr>
          <p:nvPr/>
        </p:nvPicPr>
        <p:blipFill>
          <a:blip r:embed="rId2"/>
          <a:stretch>
            <a:fillRect/>
          </a:stretch>
        </p:blipFill>
        <p:spPr>
          <a:xfrm>
            <a:off x="2417445" y="1230989"/>
            <a:ext cx="5717228" cy="4383998"/>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1476323217"/>
              </p:ext>
            </p:extLst>
          </p:nvPr>
        </p:nvGraphicFramePr>
        <p:xfrm>
          <a:off x="3048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H="1">
            <a:off x="3429000" y="3048000"/>
            <a:ext cx="2971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612016296"/>
              </p:ext>
            </p:extLst>
          </p:nvPr>
        </p:nvGraphicFramePr>
        <p:xfrm>
          <a:off x="381000" y="106680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Arrow Connector 7"/>
          <p:cNvCxnSpPr/>
          <p:nvPr/>
        </p:nvCxnSpPr>
        <p:spPr>
          <a:xfrm flipH="1" flipV="1">
            <a:off x="3581400" y="1828800"/>
            <a:ext cx="28194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8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A261CF40-D3BE-4129-8EAD-0DF4E7D2D1D5}" type="slidenum">
              <a:rPr lang="en-US"/>
              <a:pPr/>
              <a:t>19</a:t>
            </a:fld>
            <a:endParaRPr lang="en-US"/>
          </a:p>
        </p:txBody>
      </p:sp>
      <p:sp>
        <p:nvSpPr>
          <p:cNvPr id="19458" name="Rectangle 2"/>
          <p:cNvSpPr>
            <a:spLocks noGrp="1" noRot="1" noChangeArrowheads="1"/>
          </p:cNvSpPr>
          <p:nvPr>
            <p:ph type="title"/>
          </p:nvPr>
        </p:nvSpPr>
        <p:spPr>
          <a:xfrm>
            <a:off x="457200" y="274638"/>
            <a:ext cx="8229600" cy="715962"/>
          </a:xfrm>
        </p:spPr>
        <p:txBody>
          <a:bodyPr/>
          <a:lstStyle/>
          <a:p>
            <a:r>
              <a:rPr lang="en-US" sz="4000"/>
              <a:t>Depth (intensity)-duration-frequency</a:t>
            </a:r>
          </a:p>
        </p:txBody>
      </p:sp>
      <p:sp>
        <p:nvSpPr>
          <p:cNvPr id="19459" name="Rectangle 3"/>
          <p:cNvSpPr>
            <a:spLocks noGrp="1" noChangeArrowheads="1"/>
          </p:cNvSpPr>
          <p:nvPr>
            <p:ph type="body" idx="1"/>
          </p:nvPr>
        </p:nvSpPr>
        <p:spPr>
          <a:xfrm>
            <a:off x="457200" y="1341438"/>
            <a:ext cx="8229600" cy="4525962"/>
          </a:xfrm>
        </p:spPr>
        <p:txBody>
          <a:bodyPr/>
          <a:lstStyle/>
          <a:p>
            <a:r>
              <a:rPr lang="en-US"/>
              <a:t>DDF/IDF – graph of depth (intensity) versus duration for different frequencies</a:t>
            </a:r>
          </a:p>
          <a:p>
            <a:pPr lvl="1"/>
            <a:r>
              <a:rPr lang="en-US"/>
              <a:t>TP 40 or HYDRO 35 gives spatial distribution of rainfall depths for a given duration and frequency</a:t>
            </a:r>
          </a:p>
          <a:p>
            <a:pPr lvl="1"/>
            <a:r>
              <a:rPr lang="en-US"/>
              <a:t>DDF/IDF curve gives depths for different durations and frequencies at a particular location</a:t>
            </a:r>
          </a:p>
          <a:p>
            <a:pPr lvl="1"/>
            <a:r>
              <a:rPr lang="en-US"/>
              <a:t>TP 40 or HYDRO 35 can be used to develop DDF/IDF curves</a:t>
            </a:r>
          </a:p>
          <a:p>
            <a:r>
              <a:rPr lang="en-US"/>
              <a:t>Depth (P) = intensity (i) x duration (T</a:t>
            </a:r>
            <a:r>
              <a:rPr lang="en-US" baseline="-25000"/>
              <a:t>d</a:t>
            </a:r>
            <a:r>
              <a:rPr lang="en-US"/>
              <a:t>) </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867400"/>
            <a:ext cx="920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1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F398448D-90AD-49BB-9570-B510859EBEA1}" type="slidenum">
              <a:rPr lang="en-US"/>
              <a:pPr/>
              <a:t>2</a:t>
            </a:fld>
            <a:endParaRPr lang="en-US"/>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5602288"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575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1"/>
          </p:nvPr>
        </p:nvSpPr>
        <p:spPr/>
        <p:txBody>
          <a:bodyPr/>
          <a:lstStyle/>
          <a:p>
            <a:fld id="{B7A2A344-7A15-473D-949D-225895416420}" type="slidenum">
              <a:rPr lang="en-US"/>
              <a:pPr/>
              <a:t>20</a:t>
            </a:fld>
            <a:endParaRPr lang="en-US"/>
          </a:p>
        </p:txBody>
      </p:sp>
      <p:sp>
        <p:nvSpPr>
          <p:cNvPr id="31746" name="Rectangle 2"/>
          <p:cNvSpPr>
            <a:spLocks noGrp="1" noRot="1" noChangeArrowheads="1"/>
          </p:cNvSpPr>
          <p:nvPr>
            <p:ph type="title"/>
          </p:nvPr>
        </p:nvSpPr>
        <p:spPr/>
        <p:txBody>
          <a:bodyPr/>
          <a:lstStyle/>
          <a:p>
            <a:r>
              <a:rPr lang="en-US"/>
              <a:t>IDF curves for Austin</a:t>
            </a:r>
          </a:p>
        </p:txBody>
      </p:sp>
      <p:graphicFrame>
        <p:nvGraphicFramePr>
          <p:cNvPr id="31750" name="Object 6"/>
          <p:cNvGraphicFramePr>
            <a:graphicFrameLocks noChangeAspect="1"/>
          </p:cNvGraphicFramePr>
          <p:nvPr>
            <p:extLst>
              <p:ext uri="{D42A27DB-BD31-4B8C-83A1-F6EECF244321}">
                <p14:modId xmlns:p14="http://schemas.microsoft.com/office/powerpoint/2010/main" val="1653294705"/>
              </p:ext>
            </p:extLst>
          </p:nvPr>
        </p:nvGraphicFramePr>
        <p:xfrm>
          <a:off x="838200" y="1676400"/>
          <a:ext cx="1371600" cy="869950"/>
        </p:xfrm>
        <a:graphic>
          <a:graphicData uri="http://schemas.openxmlformats.org/presentationml/2006/ole">
            <mc:AlternateContent xmlns:mc="http://schemas.openxmlformats.org/markup-compatibility/2006">
              <mc:Choice xmlns:v="urn:schemas-microsoft-com:vml" Requires="v">
                <p:oleObj spid="_x0000_s8227" name="Equation" r:id="rId3" imgW="838080" imgH="533160" progId="Equation.3">
                  <p:embed/>
                </p:oleObj>
              </mc:Choice>
              <mc:Fallback>
                <p:oleObj name="Equation" r:id="rId3" imgW="83808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1371600" cy="869950"/>
                      </a:xfrm>
                      <a:prstGeom prst="rect">
                        <a:avLst/>
                      </a:prstGeom>
                      <a:noFill/>
                      <a:ln>
                        <a:noFill/>
                      </a:ln>
                      <a:effectLst/>
                    </p:spPr>
                  </p:pic>
                </p:oleObj>
              </mc:Fallback>
            </mc:AlternateContent>
          </a:graphicData>
        </a:graphic>
      </p:graphicFrame>
      <p:graphicFrame>
        <p:nvGraphicFramePr>
          <p:cNvPr id="31751" name="Object 7"/>
          <p:cNvGraphicFramePr>
            <a:graphicFrameLocks noChangeAspect="1"/>
          </p:cNvGraphicFramePr>
          <p:nvPr>
            <p:extLst>
              <p:ext uri="{D42A27DB-BD31-4B8C-83A1-F6EECF244321}">
                <p14:modId xmlns:p14="http://schemas.microsoft.com/office/powerpoint/2010/main" val="2869523386"/>
              </p:ext>
            </p:extLst>
          </p:nvPr>
        </p:nvGraphicFramePr>
        <p:xfrm>
          <a:off x="2667000" y="1676400"/>
          <a:ext cx="3048000" cy="976313"/>
        </p:xfrm>
        <a:graphic>
          <a:graphicData uri="http://schemas.openxmlformats.org/presentationml/2006/ole">
            <mc:AlternateContent xmlns:mc="http://schemas.openxmlformats.org/markup-compatibility/2006">
              <mc:Choice xmlns:v="urn:schemas-microsoft-com:vml" Requires="v">
                <p:oleObj spid="_x0000_s8228" name="Equation" r:id="rId5" imgW="2539800" imgH="812520" progId="Equation.3">
                  <p:embed/>
                </p:oleObj>
              </mc:Choice>
              <mc:Fallback>
                <p:oleObj name="Equation" r:id="rId5" imgW="253980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76400"/>
                        <a:ext cx="3048000" cy="976313"/>
                      </a:xfrm>
                      <a:prstGeom prst="rect">
                        <a:avLst/>
                      </a:prstGeom>
                      <a:noFill/>
                      <a:ln>
                        <a:noFill/>
                      </a:ln>
                      <a:effectLst/>
                    </p:spPr>
                  </p:pic>
                </p:oleObj>
              </mc:Fallback>
            </mc:AlternateContent>
          </a:graphicData>
        </a:graphic>
      </p:graphicFrame>
      <p:graphicFrame>
        <p:nvGraphicFramePr>
          <p:cNvPr id="31752" name="Object 8"/>
          <p:cNvGraphicFramePr>
            <a:graphicFrameLocks noGrp="1" noChangeAspect="1"/>
          </p:cNvGraphicFramePr>
          <p:nvPr>
            <p:ph sz="quarter" idx="3"/>
            <p:extLst>
              <p:ext uri="{D42A27DB-BD31-4B8C-83A1-F6EECF244321}">
                <p14:modId xmlns:p14="http://schemas.microsoft.com/office/powerpoint/2010/main" val="3241864624"/>
              </p:ext>
            </p:extLst>
          </p:nvPr>
        </p:nvGraphicFramePr>
        <p:xfrm>
          <a:off x="228600" y="3048000"/>
          <a:ext cx="4191000" cy="2844800"/>
        </p:xfrm>
        <a:graphic>
          <a:graphicData uri="http://schemas.openxmlformats.org/presentationml/2006/ole">
            <mc:AlternateContent xmlns:mc="http://schemas.openxmlformats.org/markup-compatibility/2006">
              <mc:Choice xmlns:v="urn:schemas-microsoft-com:vml" Requires="v">
                <p:oleObj spid="_x0000_s8229" name="Document" r:id="rId7" imgW="5596308" imgH="3459469" progId="Word.Document.8">
                  <p:embed/>
                </p:oleObj>
              </mc:Choice>
              <mc:Fallback>
                <p:oleObj name="Document" r:id="rId7" imgW="5596308" imgH="3459469"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12112" b="3484"/>
                      <a:stretch>
                        <a:fillRect/>
                      </a:stretch>
                    </p:blipFill>
                    <p:spPr bwMode="auto">
                      <a:xfrm>
                        <a:off x="228600" y="3048000"/>
                        <a:ext cx="4191000" cy="2844800"/>
                      </a:xfrm>
                      <a:prstGeom prst="rect">
                        <a:avLst/>
                      </a:prstGeom>
                      <a:noFill/>
                      <a:ln>
                        <a:noFill/>
                      </a:ln>
                      <a:effectLst/>
                    </p:spPr>
                  </p:pic>
                </p:oleObj>
              </mc:Fallback>
            </mc:AlternateContent>
          </a:graphicData>
        </a:graphic>
      </p:graphicFrame>
      <p:pic>
        <p:nvPicPr>
          <p:cNvPr id="3175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3124200"/>
            <a:ext cx="4025900" cy="2752725"/>
          </a:xfrm>
          <a:prstGeom prst="rect">
            <a:avLst/>
          </a:prstGeom>
          <a:noFill/>
          <a:ln>
            <a:noFill/>
          </a:ln>
          <a:effectLst/>
        </p:spPr>
      </p:pic>
      <p:sp>
        <p:nvSpPr>
          <p:cNvPr id="31757" name="Text Box 13"/>
          <p:cNvSpPr txBox="1">
            <a:spLocks noChangeArrowheads="1"/>
          </p:cNvSpPr>
          <p:nvPr/>
        </p:nvSpPr>
        <p:spPr bwMode="auto">
          <a:xfrm>
            <a:off x="228600" y="61722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Source: City of Austin, Watershed Management Division</a:t>
            </a:r>
          </a:p>
        </p:txBody>
      </p:sp>
    </p:spTree>
    <p:extLst>
      <p:ext uri="{BB962C8B-B14F-4D97-AF65-F5344CB8AC3E}">
        <p14:creationId xmlns:p14="http://schemas.microsoft.com/office/powerpoint/2010/main" val="131686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8639A40-F3EA-43C8-86B7-E24F0BEC8782}" type="slidenum">
              <a:rPr lang="en-US"/>
              <a:pPr/>
              <a:t>21</a:t>
            </a:fld>
            <a:endParaRPr lang="en-US"/>
          </a:p>
        </p:txBody>
      </p:sp>
      <p:sp>
        <p:nvSpPr>
          <p:cNvPr id="32770" name="Rectangle 2"/>
          <p:cNvSpPr>
            <a:spLocks noGrp="1" noRot="1" noChangeArrowheads="1"/>
          </p:cNvSpPr>
          <p:nvPr>
            <p:ph type="title"/>
          </p:nvPr>
        </p:nvSpPr>
        <p:spPr/>
        <p:txBody>
          <a:bodyPr/>
          <a:lstStyle/>
          <a:p>
            <a:r>
              <a:rPr lang="en-US" sz="4000"/>
              <a:t>Design Precipitation Hyetographs</a:t>
            </a:r>
          </a:p>
        </p:txBody>
      </p:sp>
      <p:sp>
        <p:nvSpPr>
          <p:cNvPr id="32771" name="Rectangle 3"/>
          <p:cNvSpPr>
            <a:spLocks noGrp="1" noChangeArrowheads="1"/>
          </p:cNvSpPr>
          <p:nvPr>
            <p:ph type="body" idx="1"/>
          </p:nvPr>
        </p:nvSpPr>
        <p:spPr>
          <a:xfrm>
            <a:off x="228600" y="1600200"/>
            <a:ext cx="8458200" cy="4525963"/>
          </a:xfrm>
        </p:spPr>
        <p:txBody>
          <a:bodyPr/>
          <a:lstStyle/>
          <a:p>
            <a:pPr marL="609600" indent="-609600"/>
            <a:r>
              <a:rPr lang="en-US"/>
              <a:t>Most often hydrologists are interested in precipitation hyetographs and not just the peak estimates.</a:t>
            </a:r>
          </a:p>
          <a:p>
            <a:pPr marL="609600" indent="-609600"/>
            <a:r>
              <a:rPr lang="en-US"/>
              <a:t>Techniques for developing design precipitation hyetographs</a:t>
            </a:r>
          </a:p>
          <a:p>
            <a:pPr marL="990600" lvl="1" indent="-533400">
              <a:buFont typeface="Wingdings" pitchFamily="2" charset="2"/>
              <a:buAutoNum type="arabicPeriod"/>
            </a:pPr>
            <a:r>
              <a:rPr lang="en-US"/>
              <a:t>SCS method</a:t>
            </a:r>
          </a:p>
          <a:p>
            <a:pPr marL="990600" lvl="1" indent="-533400">
              <a:buFont typeface="Wingdings" pitchFamily="2" charset="2"/>
              <a:buAutoNum type="arabicPeriod"/>
            </a:pPr>
            <a:r>
              <a:rPr lang="en-US"/>
              <a:t>Triangular hyetograph method</a:t>
            </a:r>
          </a:p>
          <a:p>
            <a:pPr marL="990600" lvl="1" indent="-533400">
              <a:buFont typeface="Wingdings" pitchFamily="2" charset="2"/>
              <a:buAutoNum type="arabicPeriod"/>
            </a:pPr>
            <a:r>
              <a:rPr lang="en-US"/>
              <a:t>Using IDF relationships (Alternating block method)</a:t>
            </a:r>
          </a:p>
        </p:txBody>
      </p:sp>
    </p:spTree>
    <p:extLst>
      <p:ext uri="{BB962C8B-B14F-4D97-AF65-F5344CB8AC3E}">
        <p14:creationId xmlns:p14="http://schemas.microsoft.com/office/powerpoint/2010/main" val="90270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Allison</a:t>
            </a:r>
            <a:endParaRPr lang="en-US" dirty="0"/>
          </a:p>
        </p:txBody>
      </p:sp>
      <p:pic>
        <p:nvPicPr>
          <p:cNvPr id="3" name="Picture 2"/>
          <p:cNvPicPr>
            <a:picLocks noChangeAspect="1"/>
          </p:cNvPicPr>
          <p:nvPr/>
        </p:nvPicPr>
        <p:blipFill>
          <a:blip r:embed="rId2"/>
          <a:stretch>
            <a:fillRect/>
          </a:stretch>
        </p:blipFill>
        <p:spPr>
          <a:xfrm>
            <a:off x="2417445" y="1230989"/>
            <a:ext cx="5717228" cy="4383998"/>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233984316"/>
              </p:ext>
            </p:extLst>
          </p:nvPr>
        </p:nvGraphicFramePr>
        <p:xfrm>
          <a:off x="304800" y="381000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H="1">
            <a:off x="3429000" y="3048000"/>
            <a:ext cx="2971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80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90D13300-809B-44AC-A088-66DD5D2514F1}" type="slidenum">
              <a:rPr lang="en-US"/>
              <a:pPr/>
              <a:t>23</a:t>
            </a:fld>
            <a:endParaRPr lang="en-US"/>
          </a:p>
        </p:txBody>
      </p:sp>
      <p:sp>
        <p:nvSpPr>
          <p:cNvPr id="33794" name="Rectangle 2"/>
          <p:cNvSpPr>
            <a:spLocks noGrp="1" noRot="1" noChangeArrowheads="1"/>
          </p:cNvSpPr>
          <p:nvPr>
            <p:ph type="title"/>
          </p:nvPr>
        </p:nvSpPr>
        <p:spPr>
          <a:xfrm>
            <a:off x="457200" y="198438"/>
            <a:ext cx="8229600" cy="715962"/>
          </a:xfrm>
        </p:spPr>
        <p:txBody>
          <a:bodyPr/>
          <a:lstStyle/>
          <a:p>
            <a:r>
              <a:rPr lang="en-US" sz="4000"/>
              <a:t>SCS Method</a:t>
            </a:r>
          </a:p>
        </p:txBody>
      </p:sp>
      <p:pic>
        <p:nvPicPr>
          <p:cNvPr id="33796" name="Picture 4" descr="SCSDistribution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3962400" cy="253365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ChangeArrowheads="1"/>
          </p:cNvSpPr>
          <p:nvPr/>
        </p:nvSpPr>
        <p:spPr bwMode="auto">
          <a:xfrm>
            <a:off x="304800" y="871538"/>
            <a:ext cx="80010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70000"/>
              <a:buFont typeface="Wingdings" pitchFamily="2" charset="2"/>
              <a:buChar char="n"/>
            </a:pPr>
            <a:r>
              <a:rPr lang="en-US" dirty="0"/>
              <a:t>SCS (1973) adopted method similar to DDF to develop dimensionless rainfall temporal patterns called type curves for four different regions in the US.</a:t>
            </a:r>
          </a:p>
          <a:p>
            <a:pPr eaLnBrk="1" hangingPunct="1">
              <a:spcBef>
                <a:spcPct val="20000"/>
              </a:spcBef>
              <a:buClr>
                <a:schemeClr val="hlink"/>
              </a:buClr>
              <a:buSzPct val="70000"/>
              <a:buFont typeface="Wingdings" pitchFamily="2" charset="2"/>
              <a:buChar char="n"/>
            </a:pPr>
            <a:r>
              <a:rPr lang="en-US" dirty="0"/>
              <a:t>SCS type curves are in the form of percentage mass (cumulative) curves based on 24-hr rainfall of the desired frequency.</a:t>
            </a:r>
          </a:p>
          <a:p>
            <a:pPr eaLnBrk="1" hangingPunct="1">
              <a:spcBef>
                <a:spcPct val="20000"/>
              </a:spcBef>
              <a:buClr>
                <a:schemeClr val="hlink"/>
              </a:buClr>
              <a:buSzPct val="70000"/>
              <a:buFont typeface="Wingdings" pitchFamily="2" charset="2"/>
              <a:buChar char="n"/>
            </a:pPr>
            <a:r>
              <a:rPr lang="en-US" dirty="0"/>
              <a:t>If a single precipitation depth of desired frequency is known, the SCS type curve is rescaled (multiplied by the known number) to get the time distribution. </a:t>
            </a:r>
          </a:p>
          <a:p>
            <a:pPr eaLnBrk="1" hangingPunct="1">
              <a:spcBef>
                <a:spcPct val="20000"/>
              </a:spcBef>
              <a:buClr>
                <a:schemeClr val="hlink"/>
              </a:buClr>
              <a:buSzPct val="70000"/>
              <a:buFont typeface="Wingdings" pitchFamily="2" charset="2"/>
              <a:buChar char="n"/>
            </a:pPr>
            <a:r>
              <a:rPr lang="en-US" dirty="0"/>
              <a:t>For durations less than 24 </a:t>
            </a:r>
            <a:r>
              <a:rPr lang="en-US" dirty="0" err="1"/>
              <a:t>hr</a:t>
            </a:r>
            <a:r>
              <a:rPr lang="en-US" dirty="0"/>
              <a:t>, the steepest part of the type curve for required </a:t>
            </a:r>
            <a:r>
              <a:rPr lang="en-US" dirty="0" err="1"/>
              <a:t>duraction</a:t>
            </a:r>
            <a:r>
              <a:rPr lang="en-US" dirty="0"/>
              <a:t> is used</a:t>
            </a:r>
          </a:p>
          <a:p>
            <a:pPr eaLnBrk="1" hangingPunct="1">
              <a:spcBef>
                <a:spcPct val="20000"/>
              </a:spcBef>
              <a:buClr>
                <a:schemeClr val="hlink"/>
              </a:buClr>
              <a:buSzPct val="70000"/>
              <a:buFont typeface="Wingdings" pitchFamily="2" charset="2"/>
              <a:buNone/>
            </a:pPr>
            <a:endParaRPr lang="en-US" dirty="0">
              <a:effectLst>
                <a:outerShdw blurRad="38100" dist="38100" dir="2700000" algn="tl">
                  <a:srgbClr val="000000"/>
                </a:outerShdw>
              </a:effectLst>
            </a:endParaRPr>
          </a:p>
        </p:txBody>
      </p:sp>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267200" cy="275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42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lide Number Placeholder 3"/>
          <p:cNvSpPr>
            <a:spLocks noGrp="1"/>
          </p:cNvSpPr>
          <p:nvPr>
            <p:ph type="sldNum" sz="quarter" idx="11"/>
          </p:nvPr>
        </p:nvSpPr>
        <p:spPr/>
        <p:txBody>
          <a:bodyPr/>
          <a:lstStyle/>
          <a:p>
            <a:fld id="{CCEE6080-EA1D-4D04-9C5A-8751BEB2489B}" type="slidenum">
              <a:rPr lang="en-US"/>
              <a:pPr/>
              <a:t>24</a:t>
            </a:fld>
            <a:endParaRPr lang="en-US"/>
          </a:p>
        </p:txBody>
      </p:sp>
      <p:sp>
        <p:nvSpPr>
          <p:cNvPr id="42235" name="Rectangle 1275"/>
          <p:cNvSpPr>
            <a:spLocks noGrp="1" noRot="1" noChangeArrowheads="1"/>
          </p:cNvSpPr>
          <p:nvPr>
            <p:ph type="title"/>
          </p:nvPr>
        </p:nvSpPr>
        <p:spPr>
          <a:xfrm>
            <a:off x="381000" y="198438"/>
            <a:ext cx="8229600" cy="411162"/>
          </a:xfrm>
        </p:spPr>
        <p:txBody>
          <a:bodyPr>
            <a:normAutofit fontScale="90000"/>
          </a:bodyPr>
          <a:lstStyle/>
          <a:p>
            <a:r>
              <a:rPr lang="en-US" sz="4000"/>
              <a:t>SCS type curves for Texas (II&amp;III)</a:t>
            </a:r>
          </a:p>
        </p:txBody>
      </p:sp>
      <p:graphicFrame>
        <p:nvGraphicFramePr>
          <p:cNvPr id="42589" name="Group 1629"/>
          <p:cNvGraphicFramePr>
            <a:graphicFrameLocks noGrp="1"/>
          </p:cNvGraphicFramePr>
          <p:nvPr>
            <p:ph idx="4294967295"/>
          </p:nvPr>
        </p:nvGraphicFramePr>
        <p:xfrm>
          <a:off x="838200" y="914400"/>
          <a:ext cx="7010400" cy="5760720"/>
        </p:xfrm>
        <a:graphic>
          <a:graphicData uri="http://schemas.openxmlformats.org/drawingml/2006/table">
            <a:tbl>
              <a:tblPr/>
              <a:tblGrid>
                <a:gridCol w="1231900"/>
                <a:gridCol w="925513"/>
                <a:gridCol w="1020762"/>
                <a:gridCol w="923925"/>
                <a:gridCol w="923925"/>
                <a:gridCol w="925513"/>
                <a:gridCol w="1058862"/>
              </a:tblGrid>
              <a:tr h="215900">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SCS 24-Hour Rainfall Distributions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5900">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 (hrs)</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Fraction of 24-hr rainfall</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r>
              <a:tr h="21431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2159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Type III</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0.283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0.339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0.663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0.500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0.031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0.702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0.751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0.799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0.785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0.811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0.089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0.854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0.115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16.0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0.886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0.903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0.148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18.0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0.928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0.167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0.938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0.943</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0.178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0.952</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0.957</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0.189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0.969</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13">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0.204</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0.216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0.976</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0.235</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0.250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23.0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0.988</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0.991</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anchor="b"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1.000</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79890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D31D8C8-FF45-423F-8285-329F2657FABF}" type="slidenum">
              <a:rPr lang="en-US"/>
              <a:pPr/>
              <a:t>25</a:t>
            </a:fld>
            <a:endParaRPr lang="en-US"/>
          </a:p>
        </p:txBody>
      </p:sp>
      <p:sp>
        <p:nvSpPr>
          <p:cNvPr id="36866" name="Rectangle 2"/>
          <p:cNvSpPr>
            <a:spLocks noGrp="1" noRot="1" noChangeArrowheads="1"/>
          </p:cNvSpPr>
          <p:nvPr>
            <p:ph type="title"/>
          </p:nvPr>
        </p:nvSpPr>
        <p:spPr/>
        <p:txBody>
          <a:bodyPr/>
          <a:lstStyle/>
          <a:p>
            <a:r>
              <a:rPr lang="en-US"/>
              <a:t>Alternating block method</a:t>
            </a:r>
          </a:p>
        </p:txBody>
      </p:sp>
      <p:sp>
        <p:nvSpPr>
          <p:cNvPr id="36867" name="Rectangle 3"/>
          <p:cNvSpPr>
            <a:spLocks noGrp="1" noChangeArrowheads="1"/>
          </p:cNvSpPr>
          <p:nvPr>
            <p:ph type="body" idx="1"/>
          </p:nvPr>
        </p:nvSpPr>
        <p:spPr>
          <a:xfrm>
            <a:off x="457200" y="1447800"/>
            <a:ext cx="8229600" cy="5105400"/>
          </a:xfrm>
        </p:spPr>
        <p:txBody>
          <a:bodyPr/>
          <a:lstStyle/>
          <a:p>
            <a:pPr marL="457200" indent="-457200">
              <a:lnSpc>
                <a:spcPct val="90000"/>
              </a:lnSpc>
            </a:pPr>
            <a:r>
              <a:rPr lang="en-US" sz="2800"/>
              <a:t>Given T</a:t>
            </a:r>
            <a:r>
              <a:rPr lang="en-US" sz="2800" baseline="-25000"/>
              <a:t>d</a:t>
            </a:r>
            <a:r>
              <a:rPr lang="en-US" sz="2800"/>
              <a:t> and T/frequency, develop a hyetograph in </a:t>
            </a:r>
            <a:r>
              <a:rPr lang="en-US" sz="2800">
                <a:latin typeface="Symbol" pitchFamily="18" charset="2"/>
              </a:rPr>
              <a:t>D</a:t>
            </a:r>
            <a:r>
              <a:rPr lang="en-US" sz="2800"/>
              <a:t>t increments</a:t>
            </a:r>
          </a:p>
          <a:p>
            <a:pPr marL="838200" lvl="1" indent="-381000">
              <a:lnSpc>
                <a:spcPct val="90000"/>
              </a:lnSpc>
              <a:buFont typeface="Wingdings" pitchFamily="2" charset="2"/>
              <a:buAutoNum type="arabicPeriod"/>
            </a:pPr>
            <a:r>
              <a:rPr lang="en-US" sz="2400"/>
              <a:t>Using T, find i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using the IDF curve for the specified location</a:t>
            </a:r>
          </a:p>
          <a:p>
            <a:pPr marL="838200" lvl="1" indent="-381000">
              <a:lnSpc>
                <a:spcPct val="90000"/>
              </a:lnSpc>
              <a:buFont typeface="Wingdings" pitchFamily="2" charset="2"/>
              <a:buAutoNum type="arabicPeriod"/>
            </a:pPr>
            <a:r>
              <a:rPr lang="en-US" sz="2400"/>
              <a:t>Using i compute P for </a:t>
            </a:r>
            <a:r>
              <a:rPr lang="en-US" sz="2400">
                <a:latin typeface="Symbol" pitchFamily="18" charset="2"/>
              </a:rPr>
              <a:t>D</a:t>
            </a:r>
            <a:r>
              <a:rPr lang="en-US" sz="2400"/>
              <a:t>t, 2</a:t>
            </a:r>
            <a:r>
              <a:rPr lang="en-US" sz="2400">
                <a:latin typeface="Symbol" pitchFamily="18" charset="2"/>
              </a:rPr>
              <a:t>D</a:t>
            </a:r>
            <a:r>
              <a:rPr lang="en-US" sz="2400"/>
              <a:t>t, 3</a:t>
            </a:r>
            <a:r>
              <a:rPr lang="en-US" sz="2400">
                <a:latin typeface="Symbol" pitchFamily="18" charset="2"/>
              </a:rPr>
              <a:t>D</a:t>
            </a:r>
            <a:r>
              <a:rPr lang="en-US" sz="2400"/>
              <a:t>t,…n</a:t>
            </a:r>
            <a:r>
              <a:rPr lang="en-US" sz="2400">
                <a:latin typeface="Symbol" pitchFamily="18" charset="2"/>
              </a:rPr>
              <a:t>D</a:t>
            </a:r>
            <a:r>
              <a:rPr lang="en-US" sz="2400"/>
              <a:t>t. This gives cumulative P.</a:t>
            </a:r>
          </a:p>
          <a:p>
            <a:pPr marL="838200" lvl="1" indent="-381000">
              <a:lnSpc>
                <a:spcPct val="90000"/>
              </a:lnSpc>
              <a:buFont typeface="Wingdings" pitchFamily="2" charset="2"/>
              <a:buAutoNum type="arabicPeriod"/>
            </a:pPr>
            <a:r>
              <a:rPr lang="en-US" sz="2400"/>
              <a:t>Compute incremental precipitation from cumulative P.</a:t>
            </a:r>
          </a:p>
          <a:p>
            <a:pPr marL="838200" lvl="1" indent="-381000">
              <a:lnSpc>
                <a:spcPct val="90000"/>
              </a:lnSpc>
              <a:buFont typeface="Wingdings" pitchFamily="2" charset="2"/>
              <a:buAutoNum type="arabicPeriod"/>
            </a:pPr>
            <a:r>
              <a:rPr lang="en-US" sz="2400"/>
              <a:t>Pick the highest incremental precipitation (maximum block) and place it in the middle of the hyetograph. Pick the second highest block and place it to the right of the maximum block, pick the third highest block and place it to the left of the maximum block, pick the fourth highest block and place it to the right of the maximum block (after second block), and so on until the last block. </a:t>
            </a:r>
          </a:p>
        </p:txBody>
      </p:sp>
    </p:spTree>
    <p:extLst>
      <p:ext uri="{BB962C8B-B14F-4D97-AF65-F5344CB8AC3E}">
        <p14:creationId xmlns:p14="http://schemas.microsoft.com/office/powerpoint/2010/main" val="120782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DD1DB571-EF3E-4F29-B920-167E3412F84C}" type="slidenum">
              <a:rPr lang="en-US"/>
              <a:pPr/>
              <a:t>26</a:t>
            </a:fld>
            <a:endParaRPr lang="en-US"/>
          </a:p>
        </p:txBody>
      </p:sp>
      <p:graphicFrame>
        <p:nvGraphicFramePr>
          <p:cNvPr id="52226" name="Object 2"/>
          <p:cNvGraphicFramePr>
            <a:graphicFrameLocks noGrp="1" noChangeAspect="1"/>
          </p:cNvGraphicFramePr>
          <p:nvPr>
            <p:ph idx="1"/>
            <p:extLst>
              <p:ext uri="{D42A27DB-BD31-4B8C-83A1-F6EECF244321}">
                <p14:modId xmlns:p14="http://schemas.microsoft.com/office/powerpoint/2010/main" val="1888297914"/>
              </p:ext>
            </p:extLst>
          </p:nvPr>
        </p:nvGraphicFramePr>
        <p:xfrm>
          <a:off x="292100" y="3962400"/>
          <a:ext cx="4306888" cy="1985963"/>
        </p:xfrm>
        <a:graphic>
          <a:graphicData uri="http://schemas.openxmlformats.org/presentationml/2006/ole">
            <mc:AlternateContent xmlns:mc="http://schemas.openxmlformats.org/markup-compatibility/2006">
              <mc:Choice xmlns:v="urn:schemas-microsoft-com:vml" Requires="v">
                <p:oleObj spid="_x0000_s13347" name="Document" r:id="rId3" imgW="5644860" imgH="2603939" progId="Word.Document.8">
                  <p:embed/>
                </p:oleObj>
              </mc:Choice>
              <mc:Fallback>
                <p:oleObj name="Document" r:id="rId3" imgW="5644860" imgH="26039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3473"/>
                      <a:stretch>
                        <a:fillRect/>
                      </a:stretch>
                    </p:blipFill>
                    <p:spPr bwMode="auto">
                      <a:xfrm>
                        <a:off x="292100" y="3962400"/>
                        <a:ext cx="4306888" cy="1985963"/>
                      </a:xfrm>
                      <a:prstGeom prst="rect">
                        <a:avLst/>
                      </a:prstGeom>
                      <a:noFill/>
                      <a:ln>
                        <a:noFill/>
                      </a:ln>
                      <a:effectLst/>
                    </p:spPr>
                  </p:pic>
                </p:oleObj>
              </mc:Fallback>
            </mc:AlternateContent>
          </a:graphicData>
        </a:graphic>
      </p:graphicFrame>
      <p:sp>
        <p:nvSpPr>
          <p:cNvPr id="52227" name="Rectangle 3"/>
          <p:cNvSpPr>
            <a:spLocks noGrp="1" noRot="1" noChangeArrowheads="1"/>
          </p:cNvSpPr>
          <p:nvPr>
            <p:ph type="title"/>
          </p:nvPr>
        </p:nvSpPr>
        <p:spPr/>
        <p:txBody>
          <a:bodyPr/>
          <a:lstStyle/>
          <a:p>
            <a:r>
              <a:rPr lang="en-US" sz="4000"/>
              <a:t>Example:  Alternating Block Method</a:t>
            </a:r>
          </a:p>
        </p:txBody>
      </p:sp>
      <p:graphicFrame>
        <p:nvGraphicFramePr>
          <p:cNvPr id="52228" name="Object 4"/>
          <p:cNvGraphicFramePr>
            <a:graphicFrameLocks noChangeAspect="1"/>
          </p:cNvGraphicFramePr>
          <p:nvPr>
            <p:extLst>
              <p:ext uri="{D42A27DB-BD31-4B8C-83A1-F6EECF244321}">
                <p14:modId xmlns:p14="http://schemas.microsoft.com/office/powerpoint/2010/main" val="3052986943"/>
              </p:ext>
            </p:extLst>
          </p:nvPr>
        </p:nvGraphicFramePr>
        <p:xfrm>
          <a:off x="663575" y="2590800"/>
          <a:ext cx="3127375" cy="727075"/>
        </p:xfrm>
        <a:graphic>
          <a:graphicData uri="http://schemas.openxmlformats.org/presentationml/2006/ole">
            <mc:AlternateContent xmlns:mc="http://schemas.openxmlformats.org/markup-compatibility/2006">
              <mc:Choice xmlns:v="urn:schemas-microsoft-com:vml" Requires="v">
                <p:oleObj spid="_x0000_s13348" name="Equation" r:id="rId5" imgW="2349360" imgH="545760" progId="Equation.3">
                  <p:embed/>
                </p:oleObj>
              </mc:Choice>
              <mc:Fallback>
                <p:oleObj name="Equation" r:id="rId5" imgW="2349360" imgH="545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2590800"/>
                        <a:ext cx="3127375" cy="727075"/>
                      </a:xfrm>
                      <a:prstGeom prst="rect">
                        <a:avLst/>
                      </a:prstGeom>
                      <a:noFill/>
                      <a:ln>
                        <a:noFill/>
                      </a:ln>
                      <a:effectLst/>
                    </p:spPr>
                  </p:pic>
                </p:oleObj>
              </mc:Fallback>
            </mc:AlternateContent>
          </a:graphicData>
        </a:graphic>
      </p:graphicFrame>
      <p:graphicFrame>
        <p:nvGraphicFramePr>
          <p:cNvPr id="52229" name="Object 5"/>
          <p:cNvGraphicFramePr>
            <a:graphicFrameLocks noChangeAspect="1"/>
          </p:cNvGraphicFramePr>
          <p:nvPr>
            <p:extLst>
              <p:ext uri="{D42A27DB-BD31-4B8C-83A1-F6EECF244321}">
                <p14:modId xmlns:p14="http://schemas.microsoft.com/office/powerpoint/2010/main" val="3363181771"/>
              </p:ext>
            </p:extLst>
          </p:nvPr>
        </p:nvGraphicFramePr>
        <p:xfrm>
          <a:off x="4094163" y="2544763"/>
          <a:ext cx="2386012" cy="768350"/>
        </p:xfrm>
        <a:graphic>
          <a:graphicData uri="http://schemas.openxmlformats.org/presentationml/2006/ole">
            <mc:AlternateContent xmlns:mc="http://schemas.openxmlformats.org/markup-compatibility/2006">
              <mc:Choice xmlns:v="urn:schemas-microsoft-com:vml" Requires="v">
                <p:oleObj spid="_x0000_s13349" name="Equation" r:id="rId7" imgW="2565360" imgH="825480" progId="Equation.3">
                  <p:embed/>
                </p:oleObj>
              </mc:Choice>
              <mc:Fallback>
                <p:oleObj name="Equation" r:id="rId7" imgW="2565360" imgH="825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163" y="2544763"/>
                        <a:ext cx="2386012" cy="768350"/>
                      </a:xfrm>
                      <a:prstGeom prst="rect">
                        <a:avLst/>
                      </a:prstGeom>
                      <a:noFill/>
                      <a:ln>
                        <a:noFill/>
                      </a:ln>
                      <a:effectLst/>
                    </p:spPr>
                  </p:pic>
                </p:oleObj>
              </mc:Fallback>
            </mc:AlternateContent>
          </a:graphicData>
        </a:graphic>
      </p:graphicFrame>
      <p:sp>
        <p:nvSpPr>
          <p:cNvPr id="52230" name="Line 6"/>
          <p:cNvSpPr>
            <a:spLocks noChangeShapeType="1"/>
          </p:cNvSpPr>
          <p:nvPr/>
        </p:nvSpPr>
        <p:spPr bwMode="auto">
          <a:xfrm flipH="1">
            <a:off x="1276350" y="3314700"/>
            <a:ext cx="409575" cy="819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2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2175" y="3806825"/>
            <a:ext cx="4146550" cy="2835275"/>
          </a:xfrm>
          <a:prstGeom prst="rect">
            <a:avLst/>
          </a:prstGeom>
          <a:noFill/>
          <a:ln>
            <a:noFill/>
          </a:ln>
          <a:effectLst/>
        </p:spPr>
      </p:pic>
      <p:sp>
        <p:nvSpPr>
          <p:cNvPr id="52232" name="Text Box 8"/>
          <p:cNvSpPr txBox="1">
            <a:spLocks noChangeArrowheads="1"/>
          </p:cNvSpPr>
          <p:nvPr/>
        </p:nvSpPr>
        <p:spPr bwMode="auto">
          <a:xfrm>
            <a:off x="708025" y="1381125"/>
            <a:ext cx="6654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Find:  Design precipitation hyetograph for a 2-hour storm (in 10 minute increments) in Denver with a 10-year return period 10-minute</a:t>
            </a:r>
          </a:p>
        </p:txBody>
      </p:sp>
    </p:spTree>
    <p:extLst>
      <p:ext uri="{BB962C8B-B14F-4D97-AF65-F5344CB8AC3E}">
        <p14:creationId xmlns:p14="http://schemas.microsoft.com/office/powerpoint/2010/main" val="172558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1"/>
          </p:nvPr>
        </p:nvSpPr>
        <p:spPr/>
        <p:txBody>
          <a:bodyPr/>
          <a:lstStyle/>
          <a:p>
            <a:fld id="{BBBCD106-9066-4358-B4A8-F7A7D868B31E}" type="slidenum">
              <a:rPr lang="en-US"/>
              <a:pPr/>
              <a:t>3</a:t>
            </a:fld>
            <a:endParaRPr lang="en-US"/>
          </a:p>
        </p:txBody>
      </p:sp>
      <p:sp>
        <p:nvSpPr>
          <p:cNvPr id="9218" name="Rectangle 2"/>
          <p:cNvSpPr>
            <a:spLocks noGrp="1" noRot="1" noChangeArrowheads="1"/>
          </p:cNvSpPr>
          <p:nvPr>
            <p:ph type="title"/>
          </p:nvPr>
        </p:nvSpPr>
        <p:spPr>
          <a:xfrm>
            <a:off x="457200" y="198438"/>
            <a:ext cx="8229600" cy="563562"/>
          </a:xfrm>
        </p:spPr>
        <p:txBody>
          <a:bodyPr>
            <a:normAutofit fontScale="90000"/>
          </a:bodyPr>
          <a:lstStyle/>
          <a:p>
            <a:r>
              <a:rPr lang="en-US" sz="4000"/>
              <a:t>Return Period</a:t>
            </a:r>
          </a:p>
        </p:txBody>
      </p:sp>
      <p:sp>
        <p:nvSpPr>
          <p:cNvPr id="9219" name="Rectangle 3"/>
          <p:cNvSpPr>
            <a:spLocks noGrp="1" noChangeArrowheads="1"/>
          </p:cNvSpPr>
          <p:nvPr>
            <p:ph type="body" sz="half" idx="1"/>
          </p:nvPr>
        </p:nvSpPr>
        <p:spPr>
          <a:xfrm>
            <a:off x="457200" y="960438"/>
            <a:ext cx="7753350" cy="5592762"/>
          </a:xfrm>
        </p:spPr>
        <p:txBody>
          <a:bodyPr/>
          <a:lstStyle/>
          <a:p>
            <a:r>
              <a:rPr lang="en-US" sz="2800" dirty="0"/>
              <a:t>Random variable:</a:t>
            </a:r>
          </a:p>
          <a:p>
            <a:r>
              <a:rPr lang="en-US" sz="2800" dirty="0"/>
              <a:t>Threshold level:</a:t>
            </a:r>
          </a:p>
          <a:p>
            <a:r>
              <a:rPr lang="en-US" sz="2800" dirty="0"/>
              <a:t>Extreme event occurs if: </a:t>
            </a:r>
          </a:p>
          <a:p>
            <a:r>
              <a:rPr lang="en-US" sz="2800" dirty="0"/>
              <a:t>Recurrence interval: </a:t>
            </a:r>
          </a:p>
          <a:p>
            <a:r>
              <a:rPr lang="en-US" sz="2800" dirty="0"/>
              <a:t>Return Period:</a:t>
            </a:r>
          </a:p>
          <a:p>
            <a:pPr lvl="1">
              <a:buFont typeface="Wingdings" pitchFamily="2" charset="2"/>
              <a:buNone/>
            </a:pPr>
            <a:r>
              <a:rPr lang="en-US" sz="2400" dirty="0"/>
              <a:t>Average recurrence interval between events </a:t>
            </a:r>
            <a:r>
              <a:rPr lang="en-US" sz="2400" dirty="0" err="1"/>
              <a:t>equalling</a:t>
            </a:r>
            <a:r>
              <a:rPr lang="en-US" sz="2400" dirty="0"/>
              <a:t> or exceeding a threshold</a:t>
            </a:r>
          </a:p>
          <a:p>
            <a:r>
              <a:rPr lang="en-US" sz="2800" dirty="0"/>
              <a:t>If </a:t>
            </a:r>
            <a:r>
              <a:rPr lang="en-US" sz="2800" i="1" dirty="0"/>
              <a:t>p</a:t>
            </a:r>
            <a:r>
              <a:rPr lang="en-US" sz="2800" dirty="0"/>
              <a:t> is the probability of occurrence of an extreme event, then</a:t>
            </a:r>
          </a:p>
          <a:p>
            <a:endParaRPr lang="en-US" sz="2800" dirty="0"/>
          </a:p>
          <a:p>
            <a:pPr>
              <a:buFont typeface="Wingdings" pitchFamily="2" charset="2"/>
              <a:buNone/>
            </a:pPr>
            <a:r>
              <a:rPr lang="en-US" sz="2800" dirty="0"/>
              <a:t> or </a:t>
            </a:r>
          </a:p>
          <a:p>
            <a:endParaRPr lang="en-US" sz="2800" dirty="0"/>
          </a:p>
        </p:txBody>
      </p:sp>
      <p:graphicFrame>
        <p:nvGraphicFramePr>
          <p:cNvPr id="9220" name="Object 4"/>
          <p:cNvGraphicFramePr>
            <a:graphicFrameLocks noGrp="1" noChangeAspect="1"/>
          </p:cNvGraphicFramePr>
          <p:nvPr>
            <p:ph sz="half" idx="2"/>
            <p:extLst/>
          </p:nvPr>
        </p:nvGraphicFramePr>
        <p:xfrm>
          <a:off x="4505325" y="2009775"/>
          <a:ext cx="898525" cy="398463"/>
        </p:xfrm>
        <a:graphic>
          <a:graphicData uri="http://schemas.openxmlformats.org/presentationml/2006/ole">
            <mc:AlternateContent xmlns:mc="http://schemas.openxmlformats.org/markup-compatibility/2006">
              <mc:Choice xmlns:v="urn:schemas-microsoft-com:vml" Requires="v">
                <p:oleObj spid="_x0000_s14378" name="Equation" r:id="rId3" imgW="571320" imgH="253800" progId="Equation.3">
                  <p:embed/>
                </p:oleObj>
              </mc:Choice>
              <mc:Fallback>
                <p:oleObj name="Equation" r:id="rId3" imgW="57132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2009775"/>
                        <a:ext cx="898525" cy="398463"/>
                      </a:xfrm>
                      <a:prstGeom prst="rect">
                        <a:avLst/>
                      </a:prstGeom>
                      <a:solidFill>
                        <a:schemeClr val="bg1"/>
                      </a:solidFill>
                      <a:ln>
                        <a:noFill/>
                      </a:ln>
                      <a:effectLst/>
                    </p:spPr>
                  </p:pic>
                </p:oleObj>
              </mc:Fallback>
            </mc:AlternateContent>
          </a:graphicData>
        </a:graphic>
      </p:graphicFrame>
      <p:graphicFrame>
        <p:nvGraphicFramePr>
          <p:cNvPr id="9221" name="Object 5"/>
          <p:cNvGraphicFramePr>
            <a:graphicFrameLocks noChangeAspect="1"/>
          </p:cNvGraphicFramePr>
          <p:nvPr>
            <p:extLst/>
          </p:nvPr>
        </p:nvGraphicFramePr>
        <p:xfrm>
          <a:off x="3725863" y="1474788"/>
          <a:ext cx="325437" cy="361950"/>
        </p:xfrm>
        <a:graphic>
          <a:graphicData uri="http://schemas.openxmlformats.org/presentationml/2006/ole">
            <mc:AlternateContent xmlns:mc="http://schemas.openxmlformats.org/markup-compatibility/2006">
              <mc:Choice xmlns:v="urn:schemas-microsoft-com:vml" Requires="v">
                <p:oleObj spid="_x0000_s14379" name="Equation" r:id="rId5" imgW="228600" imgH="253800" progId="Equation.3">
                  <p:embed/>
                </p:oleObj>
              </mc:Choice>
              <mc:Fallback>
                <p:oleObj name="Equation" r:id="rId5" imgW="2286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5863" y="1474788"/>
                        <a:ext cx="325437" cy="361950"/>
                      </a:xfrm>
                      <a:prstGeom prst="rect">
                        <a:avLst/>
                      </a:prstGeom>
                      <a:solidFill>
                        <a:schemeClr val="bg1"/>
                      </a:solidFill>
                      <a:ln>
                        <a:noFill/>
                      </a:ln>
                      <a:effectLst/>
                    </p:spPr>
                  </p:pic>
                </p:oleObj>
              </mc:Fallback>
            </mc:AlternateContent>
          </a:graphicData>
        </a:graphic>
      </p:graphicFrame>
      <p:graphicFrame>
        <p:nvGraphicFramePr>
          <p:cNvPr id="9222" name="Object 6"/>
          <p:cNvGraphicFramePr>
            <a:graphicFrameLocks noChangeAspect="1"/>
          </p:cNvGraphicFramePr>
          <p:nvPr>
            <p:extLst/>
          </p:nvPr>
        </p:nvGraphicFramePr>
        <p:xfrm>
          <a:off x="3700463" y="1058863"/>
          <a:ext cx="328612" cy="307975"/>
        </p:xfrm>
        <a:graphic>
          <a:graphicData uri="http://schemas.openxmlformats.org/presentationml/2006/ole">
            <mc:AlternateContent xmlns:mc="http://schemas.openxmlformats.org/markup-compatibility/2006">
              <mc:Choice xmlns:v="urn:schemas-microsoft-com:vml" Requires="v">
                <p:oleObj spid="_x0000_s14380" name="Equation" r:id="rId7" imgW="203040" imgH="190440" progId="Equation.3">
                  <p:embed/>
                </p:oleObj>
              </mc:Choice>
              <mc:Fallback>
                <p:oleObj name="Equation" r:id="rId7" imgW="20304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0463" y="1058863"/>
                        <a:ext cx="328612" cy="307975"/>
                      </a:xfrm>
                      <a:prstGeom prst="rect">
                        <a:avLst/>
                      </a:prstGeom>
                      <a:solidFill>
                        <a:schemeClr val="bg1"/>
                      </a:solidFill>
                      <a:ln>
                        <a:noFill/>
                      </a:ln>
                      <a:effectLst/>
                    </p:spPr>
                  </p:pic>
                </p:oleObj>
              </mc:Fallback>
            </mc:AlternateContent>
          </a:graphicData>
        </a:graphic>
      </p:graphicFrame>
      <p:graphicFrame>
        <p:nvGraphicFramePr>
          <p:cNvPr id="9223" name="Object 7"/>
          <p:cNvGraphicFramePr>
            <a:graphicFrameLocks noChangeAspect="1"/>
          </p:cNvGraphicFramePr>
          <p:nvPr>
            <p:extLst/>
          </p:nvPr>
        </p:nvGraphicFramePr>
        <p:xfrm>
          <a:off x="3886200" y="2590800"/>
          <a:ext cx="3473450" cy="307975"/>
        </p:xfrm>
        <a:graphic>
          <a:graphicData uri="http://schemas.openxmlformats.org/presentationml/2006/ole">
            <mc:AlternateContent xmlns:mc="http://schemas.openxmlformats.org/markup-compatibility/2006">
              <mc:Choice xmlns:v="urn:schemas-microsoft-com:vml" Requires="v">
                <p:oleObj spid="_x0000_s14381" name="Equation" r:id="rId9" imgW="2425680" imgH="215640" progId="Equation.3">
                  <p:embed/>
                </p:oleObj>
              </mc:Choice>
              <mc:Fallback>
                <p:oleObj name="Equation" r:id="rId9" imgW="24256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590800"/>
                        <a:ext cx="3473450" cy="307975"/>
                      </a:xfrm>
                      <a:prstGeom prst="rect">
                        <a:avLst/>
                      </a:prstGeom>
                      <a:solidFill>
                        <a:schemeClr val="bg1"/>
                      </a:solidFill>
                      <a:ln>
                        <a:noFill/>
                      </a:ln>
                      <a:effectLst/>
                    </p:spPr>
                  </p:pic>
                </p:oleObj>
              </mc:Fallback>
            </mc:AlternateContent>
          </a:graphicData>
        </a:graphic>
      </p:graphicFrame>
      <p:graphicFrame>
        <p:nvGraphicFramePr>
          <p:cNvPr id="9224" name="Object 8"/>
          <p:cNvGraphicFramePr>
            <a:graphicFrameLocks noChangeAspect="1"/>
          </p:cNvGraphicFramePr>
          <p:nvPr>
            <p:extLst/>
          </p:nvPr>
        </p:nvGraphicFramePr>
        <p:xfrm>
          <a:off x="3149600" y="3111500"/>
          <a:ext cx="581025" cy="344488"/>
        </p:xfrm>
        <a:graphic>
          <a:graphicData uri="http://schemas.openxmlformats.org/presentationml/2006/ole">
            <mc:AlternateContent xmlns:mc="http://schemas.openxmlformats.org/markup-compatibility/2006">
              <mc:Choice xmlns:v="urn:schemas-microsoft-com:vml" Requires="v">
                <p:oleObj spid="_x0000_s14382" name="Equation" r:id="rId11" imgW="406080" imgH="241200" progId="Equation.3">
                  <p:embed/>
                </p:oleObj>
              </mc:Choice>
              <mc:Fallback>
                <p:oleObj name="Equation" r:id="rId11" imgW="40608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9600" y="3111500"/>
                        <a:ext cx="581025" cy="344488"/>
                      </a:xfrm>
                      <a:prstGeom prst="rect">
                        <a:avLst/>
                      </a:prstGeom>
                      <a:solidFill>
                        <a:schemeClr val="bg1"/>
                      </a:solidFill>
                      <a:ln>
                        <a:noFill/>
                      </a:ln>
                      <a:effectLst/>
                    </p:spPr>
                  </p:pic>
                </p:oleObj>
              </mc:Fallback>
            </mc:AlternateContent>
          </a:graphicData>
        </a:graphic>
      </p:graphicFrame>
      <p:pic>
        <p:nvPicPr>
          <p:cNvPr id="9226"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90800" y="4876800"/>
            <a:ext cx="12700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3000" y="5791200"/>
            <a:ext cx="16764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2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3963CFB3-785E-4417-BA6C-287818AE9364}" type="slidenum">
              <a:rPr lang="en-US"/>
              <a:pPr/>
              <a:t>4</a:t>
            </a:fld>
            <a:endParaRPr lang="en-US"/>
          </a:p>
        </p:txBody>
      </p:sp>
      <p:sp>
        <p:nvSpPr>
          <p:cNvPr id="14338" name="Rectangle 2"/>
          <p:cNvSpPr>
            <a:spLocks noGrp="1" noRot="1" noChangeArrowheads="1"/>
          </p:cNvSpPr>
          <p:nvPr>
            <p:ph type="title"/>
          </p:nvPr>
        </p:nvSpPr>
        <p:spPr/>
        <p:txBody>
          <a:bodyPr/>
          <a:lstStyle/>
          <a:p>
            <a:r>
              <a:rPr lang="en-US"/>
              <a:t>More on return period</a:t>
            </a:r>
          </a:p>
        </p:txBody>
      </p:sp>
      <p:sp>
        <p:nvSpPr>
          <p:cNvPr id="14339" name="Rectangle 3"/>
          <p:cNvSpPr>
            <a:spLocks noGrp="1" noChangeArrowheads="1"/>
          </p:cNvSpPr>
          <p:nvPr>
            <p:ph type="body" sz="half" idx="1"/>
          </p:nvPr>
        </p:nvSpPr>
        <p:spPr>
          <a:xfrm>
            <a:off x="457200" y="1600200"/>
            <a:ext cx="8382000" cy="4525963"/>
          </a:xfrm>
        </p:spPr>
        <p:txBody>
          <a:bodyPr/>
          <a:lstStyle/>
          <a:p>
            <a:r>
              <a:rPr lang="en-US" sz="2800"/>
              <a:t>If p is probability of success, then (1-p) is the probability of failure</a:t>
            </a:r>
          </a:p>
          <a:p>
            <a:r>
              <a:rPr lang="en-US" sz="2800"/>
              <a:t>Find probability that (X ≥ x</a:t>
            </a:r>
            <a:r>
              <a:rPr lang="en-US" sz="2800" baseline="-25000"/>
              <a:t>T</a:t>
            </a:r>
            <a:r>
              <a:rPr lang="en-US" sz="2800"/>
              <a:t>) at least once in N years. </a:t>
            </a:r>
          </a:p>
        </p:txBody>
      </p:sp>
      <p:pic>
        <p:nvPicPr>
          <p:cNvPr id="1434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40125"/>
            <a:ext cx="8229600"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618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040A389A-9E49-4F20-873A-11C024F42CA7}" type="slidenum">
              <a:rPr lang="en-US"/>
              <a:pPr/>
              <a:t>5</a:t>
            </a:fld>
            <a:endParaRPr lang="en-US"/>
          </a:p>
        </p:txBody>
      </p:sp>
      <p:sp>
        <p:nvSpPr>
          <p:cNvPr id="19458" name="Rectangle 2"/>
          <p:cNvSpPr>
            <a:spLocks noGrp="1" noRot="1" noChangeArrowheads="1"/>
          </p:cNvSpPr>
          <p:nvPr>
            <p:ph type="title"/>
          </p:nvPr>
        </p:nvSpPr>
        <p:spPr/>
        <p:txBody>
          <a:bodyPr/>
          <a:lstStyle/>
          <a:p>
            <a:r>
              <a:rPr lang="en-US" dirty="0" smtClean="0"/>
              <a:t>Example</a:t>
            </a:r>
            <a:endParaRPr lang="en-US" dirty="0"/>
          </a:p>
        </p:txBody>
      </p:sp>
      <p:sp>
        <p:nvSpPr>
          <p:cNvPr id="19459" name="Rectangle 3"/>
          <p:cNvSpPr>
            <a:spLocks noGrp="1" noChangeArrowheads="1"/>
          </p:cNvSpPr>
          <p:nvPr>
            <p:ph type="body" idx="1"/>
          </p:nvPr>
        </p:nvSpPr>
        <p:spPr>
          <a:xfrm>
            <a:off x="457200" y="1600200"/>
            <a:ext cx="5410200" cy="1447800"/>
          </a:xfrm>
        </p:spPr>
        <p:txBody>
          <a:bodyPr/>
          <a:lstStyle/>
          <a:p>
            <a:pPr>
              <a:lnSpc>
                <a:spcPct val="80000"/>
              </a:lnSpc>
            </a:pPr>
            <a:r>
              <a:rPr lang="en-US" sz="2400"/>
              <a:t>Expected life of culvert = 10 yrs</a:t>
            </a:r>
          </a:p>
          <a:p>
            <a:pPr>
              <a:lnSpc>
                <a:spcPct val="80000"/>
              </a:lnSpc>
            </a:pPr>
            <a:r>
              <a:rPr lang="en-US" sz="2400"/>
              <a:t>Acceptable risk of 10 % for the culvert capacity</a:t>
            </a:r>
          </a:p>
          <a:p>
            <a:pPr>
              <a:lnSpc>
                <a:spcPct val="80000"/>
              </a:lnSpc>
            </a:pPr>
            <a:r>
              <a:rPr lang="en-US" sz="2400"/>
              <a:t>Find the design return period</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371600"/>
            <a:ext cx="18034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5"/>
          <p:cNvSpPr>
            <a:spLocks noChangeArrowheads="1"/>
          </p:cNvSpPr>
          <p:nvPr/>
        </p:nvSpPr>
        <p:spPr bwMode="auto">
          <a:xfrm>
            <a:off x="152400" y="3733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hlink"/>
              </a:buClr>
              <a:buSzPct val="70000"/>
              <a:buFont typeface="Wingdings" pitchFamily="2" charset="2"/>
              <a:buChar char="n"/>
            </a:pPr>
            <a:r>
              <a:rPr lang="en-US" sz="2400" dirty="0"/>
              <a:t>What is the chance that the culvert designed for an event of 95 </a:t>
            </a:r>
            <a:r>
              <a:rPr lang="en-US" sz="2400" dirty="0" err="1"/>
              <a:t>yr</a:t>
            </a:r>
            <a:r>
              <a:rPr lang="en-US" sz="2400" dirty="0"/>
              <a:t> return period will </a:t>
            </a:r>
            <a:r>
              <a:rPr lang="en-US" sz="2400" dirty="0" smtClean="0"/>
              <a:t>have </a:t>
            </a:r>
            <a:r>
              <a:rPr lang="en-US" sz="2400" dirty="0"/>
              <a:t>its capacity exceeded </a:t>
            </a:r>
            <a:r>
              <a:rPr lang="en-US" sz="2400" dirty="0" smtClean="0"/>
              <a:t>at least once in </a:t>
            </a:r>
            <a:r>
              <a:rPr lang="en-US" sz="2400" dirty="0"/>
              <a:t>50 </a:t>
            </a:r>
            <a:r>
              <a:rPr lang="en-US" sz="2400" dirty="0" err="1"/>
              <a:t>yrs</a:t>
            </a:r>
            <a:r>
              <a:rPr lang="en-US" sz="2400" dirty="0"/>
              <a:t>?</a:t>
            </a:r>
          </a:p>
        </p:txBody>
      </p:sp>
      <p:pic>
        <p:nvPicPr>
          <p:cNvPr id="194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288" y="4800600"/>
            <a:ext cx="1611312"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304800" y="5927725"/>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The chance that the capacity </a:t>
            </a:r>
            <a:r>
              <a:rPr lang="en-US" sz="2000" dirty="0" smtClean="0"/>
              <a:t>will </a:t>
            </a:r>
            <a:r>
              <a:rPr lang="en-US" sz="2000" dirty="0" smtClean="0">
                <a:solidFill>
                  <a:srgbClr val="FF0000"/>
                </a:solidFill>
              </a:rPr>
              <a:t>not</a:t>
            </a:r>
            <a:r>
              <a:rPr lang="en-US" sz="2000" dirty="0" smtClean="0"/>
              <a:t> be </a:t>
            </a:r>
            <a:r>
              <a:rPr lang="en-US" sz="2000" dirty="0"/>
              <a:t>exceeded during the next 50 </a:t>
            </a:r>
            <a:r>
              <a:rPr lang="en-US" sz="2000" dirty="0" err="1"/>
              <a:t>yrs</a:t>
            </a:r>
            <a:r>
              <a:rPr lang="en-US" sz="2000" dirty="0"/>
              <a:t> is 1-0.41 = 0.59</a:t>
            </a:r>
          </a:p>
        </p:txBody>
      </p:sp>
    </p:spTree>
    <p:extLst>
      <p:ext uri="{BB962C8B-B14F-4D97-AF65-F5344CB8AC3E}">
        <p14:creationId xmlns:p14="http://schemas.microsoft.com/office/powerpoint/2010/main" val="127332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Storms</a:t>
            </a:r>
            <a:endParaRPr lang="en-US" dirty="0"/>
          </a:p>
        </p:txBody>
      </p:sp>
      <p:sp>
        <p:nvSpPr>
          <p:cNvPr id="3" name="Content Placeholder 2"/>
          <p:cNvSpPr>
            <a:spLocks noGrp="1"/>
          </p:cNvSpPr>
          <p:nvPr>
            <p:ph idx="1"/>
          </p:nvPr>
        </p:nvSpPr>
        <p:spPr/>
        <p:txBody>
          <a:bodyPr/>
          <a:lstStyle/>
          <a:p>
            <a:r>
              <a:rPr lang="en-US" dirty="0" smtClean="0"/>
              <a:t>Get Depth, Duration, Frequency Data for the required location</a:t>
            </a:r>
          </a:p>
          <a:p>
            <a:r>
              <a:rPr lang="en-US" dirty="0" smtClean="0"/>
              <a:t>Select a return period</a:t>
            </a:r>
          </a:p>
          <a:p>
            <a:r>
              <a:rPr lang="en-US" dirty="0" smtClean="0"/>
              <a:t>Convert Depth-Duration data to a design hyetograph.</a:t>
            </a:r>
          </a:p>
          <a:p>
            <a:endParaRPr lang="en-US" dirty="0" smtClean="0"/>
          </a:p>
          <a:p>
            <a:endParaRPr lang="en-US" dirty="0" smtClean="0"/>
          </a:p>
          <a:p>
            <a:endParaRPr lang="en-US" dirty="0"/>
          </a:p>
        </p:txBody>
      </p:sp>
    </p:spTree>
    <p:extLst>
      <p:ext uri="{BB962C8B-B14F-4D97-AF65-F5344CB8AC3E}">
        <p14:creationId xmlns:p14="http://schemas.microsoft.com/office/powerpoint/2010/main" val="1361122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3062"/>
            <a:ext cx="25336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505777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241" y="381000"/>
            <a:ext cx="8321509" cy="646331"/>
          </a:xfrm>
          <a:prstGeom prst="rect">
            <a:avLst/>
          </a:prstGeom>
          <a:noFill/>
        </p:spPr>
        <p:txBody>
          <a:bodyPr wrap="none" rtlCol="0">
            <a:spAutoFit/>
          </a:bodyPr>
          <a:lstStyle/>
          <a:p>
            <a:r>
              <a:rPr lang="en-US" sz="3600" dirty="0" smtClean="0"/>
              <a:t>Depth Duration Data to Rainfall Hyetograph</a:t>
            </a:r>
            <a:endParaRPr lang="en-US" sz="3600" dirty="0"/>
          </a:p>
        </p:txBody>
      </p:sp>
      <p:cxnSp>
        <p:nvCxnSpPr>
          <p:cNvPr id="6" name="Straight Arrow Connector 5"/>
          <p:cNvCxnSpPr/>
          <p:nvPr/>
        </p:nvCxnSpPr>
        <p:spPr>
          <a:xfrm flipV="1">
            <a:off x="2819400" y="2286000"/>
            <a:ext cx="1905000" cy="1981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6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99BFF1E-D2CE-48F5-A2EF-B5675DFAFCA3}" type="slidenum">
              <a:rPr lang="en-US"/>
              <a:pPr/>
              <a:t>8</a:t>
            </a:fld>
            <a:endParaRPr lang="en-US"/>
          </a:p>
        </p:txBody>
      </p:sp>
      <p:sp>
        <p:nvSpPr>
          <p:cNvPr id="12290" name="Rectangle 2"/>
          <p:cNvSpPr>
            <a:spLocks noGrp="1" noRot="1" noChangeArrowheads="1"/>
          </p:cNvSpPr>
          <p:nvPr>
            <p:ph type="title"/>
          </p:nvPr>
        </p:nvSpPr>
        <p:spPr/>
        <p:txBody>
          <a:bodyPr/>
          <a:lstStyle/>
          <a:p>
            <a:r>
              <a:rPr lang="en-US"/>
              <a:t>TP 40</a:t>
            </a:r>
          </a:p>
        </p:txBody>
      </p:sp>
      <p:sp>
        <p:nvSpPr>
          <p:cNvPr id="12291" name="Rectangle 3"/>
          <p:cNvSpPr>
            <a:spLocks noGrp="1" noChangeArrowheads="1"/>
          </p:cNvSpPr>
          <p:nvPr>
            <p:ph type="body" idx="1"/>
          </p:nvPr>
        </p:nvSpPr>
        <p:spPr/>
        <p:txBody>
          <a:bodyPr/>
          <a:lstStyle/>
          <a:p>
            <a:pPr>
              <a:lnSpc>
                <a:spcPct val="90000"/>
              </a:lnSpc>
            </a:pPr>
            <a:r>
              <a:rPr lang="en-US" sz="2800"/>
              <a:t>Hershfield (1961) developed isohyetal maps of design rainfall and published in TP 40.</a:t>
            </a:r>
          </a:p>
          <a:p>
            <a:pPr>
              <a:lnSpc>
                <a:spcPct val="90000"/>
              </a:lnSpc>
            </a:pPr>
            <a:r>
              <a:rPr lang="en-US" sz="2800"/>
              <a:t>TP 40 – U. S. Weather Bureau technical paper no. 40. Also called precipitation frequency atlas maps or precipitation atlas of the United States.</a:t>
            </a:r>
          </a:p>
          <a:p>
            <a:pPr lvl="1">
              <a:lnSpc>
                <a:spcPct val="90000"/>
              </a:lnSpc>
            </a:pPr>
            <a:r>
              <a:rPr lang="en-US" sz="2400"/>
              <a:t>30mins to 24hr maps for T = 1 to 100</a:t>
            </a:r>
          </a:p>
          <a:p>
            <a:pPr>
              <a:lnSpc>
                <a:spcPct val="90000"/>
              </a:lnSpc>
            </a:pPr>
            <a:r>
              <a:rPr lang="en-US" sz="2800"/>
              <a:t>Web resources for TP 40 and rainfall frequency maps</a:t>
            </a:r>
          </a:p>
          <a:p>
            <a:pPr lvl="1">
              <a:lnSpc>
                <a:spcPct val="90000"/>
              </a:lnSpc>
            </a:pPr>
            <a:r>
              <a:rPr lang="en-US" sz="2400">
                <a:hlinkClick r:id="rId2"/>
              </a:rPr>
              <a:t>http://www.tucson.ars.ag.gov/agwa/rainfall_frequency.html</a:t>
            </a:r>
            <a:endParaRPr lang="en-US" sz="2400"/>
          </a:p>
          <a:p>
            <a:pPr lvl="1">
              <a:lnSpc>
                <a:spcPct val="90000"/>
              </a:lnSpc>
            </a:pPr>
            <a:r>
              <a:rPr lang="en-US" sz="2400">
                <a:hlinkClick r:id="rId3"/>
              </a:rPr>
              <a:t>http://www.erh.noaa.gov/er/hq/Tp40s.htm</a:t>
            </a:r>
            <a:endParaRPr lang="en-US" sz="2400"/>
          </a:p>
          <a:p>
            <a:pPr lvl="1">
              <a:lnSpc>
                <a:spcPct val="90000"/>
              </a:lnSpc>
            </a:pPr>
            <a:r>
              <a:rPr lang="en-US" sz="2400">
                <a:hlinkClick r:id="rId4"/>
              </a:rPr>
              <a:t>http://hdsc.nws.noaa.gov/hdsc/pfds/</a:t>
            </a:r>
            <a:endParaRPr lang="en-US" sz="2400"/>
          </a:p>
          <a:p>
            <a:pPr>
              <a:lnSpc>
                <a:spcPct val="90000"/>
              </a:lnSpc>
            </a:pPr>
            <a:endParaRPr lang="en-US" sz="2800"/>
          </a:p>
        </p:txBody>
      </p:sp>
    </p:spTree>
    <p:extLst>
      <p:ext uri="{BB962C8B-B14F-4D97-AF65-F5344CB8AC3E}">
        <p14:creationId xmlns:p14="http://schemas.microsoft.com/office/powerpoint/2010/main" val="4026993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55C2B937-F263-4C0B-B32D-B39493E86076}" type="slidenum">
              <a:rPr lang="en-US"/>
              <a:pPr/>
              <a:t>9</a:t>
            </a:fld>
            <a:endParaRPr lang="en-US"/>
          </a:p>
        </p:txBody>
      </p:sp>
      <p:sp>
        <p:nvSpPr>
          <p:cNvPr id="13316" name="Rectangle 4"/>
          <p:cNvSpPr>
            <a:spLocks noGrp="1" noRot="1" noChangeArrowheads="1"/>
          </p:cNvSpPr>
          <p:nvPr>
            <p:ph type="title"/>
          </p:nvPr>
        </p:nvSpPr>
        <p:spPr>
          <a:xfrm>
            <a:off x="457200" y="274638"/>
            <a:ext cx="8229600" cy="639762"/>
          </a:xfrm>
        </p:spPr>
        <p:txBody>
          <a:bodyPr>
            <a:normAutofit fontScale="90000"/>
          </a:bodyPr>
          <a:lstStyle/>
          <a:p>
            <a:r>
              <a:rPr lang="en-US" sz="4000"/>
              <a:t>2yr-60min precipitation GIS map</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0"/>
            <a:ext cx="82296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935</Words>
  <Application>Microsoft Office PowerPoint</Application>
  <PresentationFormat>On-screen Show (4:3)</PresentationFormat>
  <Paragraphs>214</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Garamond</vt:lpstr>
      <vt:lpstr>Symbol</vt:lpstr>
      <vt:lpstr>Times New Roman</vt:lpstr>
      <vt:lpstr>Wingdings</vt:lpstr>
      <vt:lpstr>Office Theme</vt:lpstr>
      <vt:lpstr>Equation</vt:lpstr>
      <vt:lpstr>Document</vt:lpstr>
      <vt:lpstr>Design Storms</vt:lpstr>
      <vt:lpstr>PowerPoint Presentation</vt:lpstr>
      <vt:lpstr>Return Period</vt:lpstr>
      <vt:lpstr>More on return period</vt:lpstr>
      <vt:lpstr>Example</vt:lpstr>
      <vt:lpstr>Design Storms</vt:lpstr>
      <vt:lpstr>PowerPoint Presentation</vt:lpstr>
      <vt:lpstr>TP 40</vt:lpstr>
      <vt:lpstr>2yr-60min precipitation GIS map</vt:lpstr>
      <vt:lpstr>2yr-60min precipitation map</vt:lpstr>
      <vt:lpstr>PowerPoint Presentation</vt:lpstr>
      <vt:lpstr>PowerPoint Presentation</vt:lpstr>
      <vt:lpstr>Results of Precip Frequency Query</vt:lpstr>
      <vt:lpstr>Design areal precipitation</vt:lpstr>
      <vt:lpstr>Tropical Storm Allison</vt:lpstr>
      <vt:lpstr>TS Allison</vt:lpstr>
      <vt:lpstr>Depth-area curve</vt:lpstr>
      <vt:lpstr>TS Allison</vt:lpstr>
      <vt:lpstr>Depth (intensity)-duration-frequency</vt:lpstr>
      <vt:lpstr>IDF curves for Austin</vt:lpstr>
      <vt:lpstr>Design Precipitation Hyetographs</vt:lpstr>
      <vt:lpstr>TS Allison</vt:lpstr>
      <vt:lpstr>SCS Method</vt:lpstr>
      <vt:lpstr>SCS type curves for Texas (II&amp;III)</vt:lpstr>
      <vt:lpstr>Alternating block method</vt:lpstr>
      <vt:lpstr>Example:  Alternating Block Method</vt:lpstr>
    </vt:vector>
  </TitlesOfParts>
  <Company>The 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 David R</dc:creator>
  <cp:lastModifiedBy>Maidment, David R</cp:lastModifiedBy>
  <cp:revision>20</cp:revision>
  <dcterms:created xsi:type="dcterms:W3CDTF">2011-04-25T18:10:48Z</dcterms:created>
  <dcterms:modified xsi:type="dcterms:W3CDTF">2015-04-02T17:25:46Z</dcterms:modified>
</cp:coreProperties>
</file>