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67" r:id="rId3"/>
    <p:sldId id="268" r:id="rId4"/>
    <p:sldId id="269" r:id="rId5"/>
    <p:sldId id="270" r:id="rId6"/>
    <p:sldId id="271" r:id="rId7"/>
    <p:sldId id="265" r:id="rId8"/>
    <p:sldId id="257" r:id="rId9"/>
    <p:sldId id="258" r:id="rId10"/>
    <p:sldId id="261" r:id="rId11"/>
    <p:sldId id="266" r:id="rId12"/>
    <p:sldId id="262" r:id="rId13"/>
    <p:sldId id="264"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4660"/>
  </p:normalViewPr>
  <p:slideViewPr>
    <p:cSldViewPr snapToGrid="0">
      <p:cViewPr varScale="1">
        <p:scale>
          <a:sx n="119" d="100"/>
          <a:sy n="119"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1DDFF-2DB9-43E5-9DFD-EB60C0381F0F}" type="datetimeFigureOut">
              <a:rPr lang="en-US" smtClean="0"/>
              <a:t>4/7/2015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4EAC5-7167-44A6-8199-6A5D06829D62}" type="slidenum">
              <a:rPr lang="en-US" smtClean="0"/>
              <a:t>‹#›</a:t>
            </a:fld>
            <a:endParaRPr lang="en-US"/>
          </a:p>
        </p:txBody>
      </p:sp>
    </p:spTree>
    <p:extLst>
      <p:ext uri="{BB962C8B-B14F-4D97-AF65-F5344CB8AC3E}">
        <p14:creationId xmlns:p14="http://schemas.microsoft.com/office/powerpoint/2010/main" val="191449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782B2-A125-45FE-AD9C-81FC1B9AE1C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525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9BDE9-8ED6-418D-93D2-D0FEBEBA27A2}" type="slidenum">
              <a:rPr lang="en-US">
                <a:solidFill>
                  <a:prstClr val="black"/>
                </a:solidFill>
              </a:rPr>
              <a:pPr/>
              <a:t>3</a:t>
            </a:fld>
            <a:endParaRPr lang="en-US">
              <a:solidFill>
                <a:prstClr val="black"/>
              </a:solidFill>
            </a:endParaRPr>
          </a:p>
        </p:txBody>
      </p:sp>
      <p:sp>
        <p:nvSpPr>
          <p:cNvPr id="2560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lIns="91435" tIns="45717" rIns="91435" bIns="45717"/>
          <a:lstStyle/>
          <a:p>
            <a:pPr>
              <a:spcBef>
                <a:spcPct val="50000"/>
              </a:spcBef>
            </a:pPr>
            <a:r>
              <a:rPr lang="en-US"/>
              <a:t>The channel and floodplain are both integral parts of the natural conveyance of a stream. The floodplain carries flow in excess of the channel capacity. The greater the discharge, the greater the extent of inundation. …. Because of its devastating nature, flooding poses serious hazards to human populations in many parts of the world. “The Flood Disaster Protection Act of 1973” required the identification of all floodplain areas in the United States and the establishments of flood-risk zones within those areas.</a:t>
            </a:r>
          </a:p>
        </p:txBody>
      </p:sp>
    </p:spTree>
    <p:extLst>
      <p:ext uri="{BB962C8B-B14F-4D97-AF65-F5344CB8AC3E}">
        <p14:creationId xmlns:p14="http://schemas.microsoft.com/office/powerpoint/2010/main" val="169039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3C3131-77D8-4007-AAFC-448FE1A89B53}"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291309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3C3131-77D8-4007-AAFC-448FE1A89B53}"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275904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3C3131-77D8-4007-AAFC-448FE1A89B53}"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57661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03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6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31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2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33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73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955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3C3131-77D8-4007-AAFC-448FE1A89B53}"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110931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4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58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75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C3131-77D8-4007-AAFC-448FE1A89B53}"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143641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3C3131-77D8-4007-AAFC-448FE1A89B53}"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265370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3C3131-77D8-4007-AAFC-448FE1A89B53}"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40543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3C3131-77D8-4007-AAFC-448FE1A89B53}"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343679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C3131-77D8-4007-AAFC-448FE1A89B53}"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69309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C3131-77D8-4007-AAFC-448FE1A89B53}"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45885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C3131-77D8-4007-AAFC-448FE1A89B53}"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23EAB-DD04-4DBF-869C-631F9AA828B8}" type="slidenum">
              <a:rPr lang="en-US" smtClean="0"/>
              <a:t>‹#›</a:t>
            </a:fld>
            <a:endParaRPr lang="en-US"/>
          </a:p>
        </p:txBody>
      </p:sp>
    </p:spTree>
    <p:extLst>
      <p:ext uri="{BB962C8B-B14F-4D97-AF65-F5344CB8AC3E}">
        <p14:creationId xmlns:p14="http://schemas.microsoft.com/office/powerpoint/2010/main" val="22553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C3131-77D8-4007-AAFC-448FE1A89B53}" type="datetimeFigureOut">
              <a:rPr lang="en-US" smtClean="0"/>
              <a:t>4/7/2015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23EAB-DD04-4DBF-869C-631F9AA828B8}" type="slidenum">
              <a:rPr lang="en-US" smtClean="0"/>
              <a:t>‹#›</a:t>
            </a:fld>
            <a:endParaRPr lang="en-US"/>
          </a:p>
        </p:txBody>
      </p:sp>
    </p:spTree>
    <p:extLst>
      <p:ext uri="{BB962C8B-B14F-4D97-AF65-F5344CB8AC3E}">
        <p14:creationId xmlns:p14="http://schemas.microsoft.com/office/powerpoint/2010/main" val="4069357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598E2-5EBA-441D-8C17-B1F64C23865F}" type="datetimeFigureOut">
              <a:rPr lang="en-US" smtClean="0">
                <a:solidFill>
                  <a:prstClr val="black">
                    <a:tint val="75000"/>
                  </a:prstClr>
                </a:solidFill>
              </a:rPr>
              <a:pPr/>
              <a:t>4/7/2015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5B477-95E0-4EB5-B94E-7C7116288E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595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hec.usace.army.mil/software/hec-ras/documentation/HEC-RAS_4.1_Reference_Manual.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Routing in Rivers</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pPr lvl="1"/>
            <a:r>
              <a:rPr lang="en-US" dirty="0" smtClean="0"/>
              <a:t>Reading</a:t>
            </a:r>
            <a:r>
              <a:rPr lang="en-US" dirty="0"/>
              <a:t>: HEC-RAS Manual pp. 2-1 to </a:t>
            </a:r>
            <a:r>
              <a:rPr lang="en-US" dirty="0" smtClean="0"/>
              <a:t>2-15</a:t>
            </a:r>
          </a:p>
          <a:p>
            <a:pPr marL="457200" lvl="1" indent="0">
              <a:buNone/>
            </a:pPr>
            <a:endParaRPr lang="en-US" dirty="0"/>
          </a:p>
          <a:p>
            <a:endParaRPr lang="en-US" dirty="0" smtClean="0"/>
          </a:p>
        </p:txBody>
      </p:sp>
      <p:sp>
        <p:nvSpPr>
          <p:cNvPr id="4" name="Text Placeholder 3"/>
          <p:cNvSpPr txBox="1">
            <a:spLocks/>
          </p:cNvSpPr>
          <p:nvPr/>
        </p:nvSpPr>
        <p:spPr>
          <a:xfrm>
            <a:off x="2286000" y="4038600"/>
            <a:ext cx="3008313" cy="46910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prstClr val="black"/>
              </a:solidFill>
            </a:endParaRPr>
          </a:p>
          <a:p>
            <a:endParaRPr lang="en-US" b="1" dirty="0" smtClean="0">
              <a:solidFill>
                <a:prstClr val="black"/>
              </a:solidFill>
            </a:endParaRPr>
          </a:p>
          <a:p>
            <a:endParaRPr lang="en-US"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68016"/>
            <a:ext cx="3843463" cy="49104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 y="6456574"/>
            <a:ext cx="8942757" cy="307777"/>
          </a:xfrm>
          <a:prstGeom prst="rect">
            <a:avLst/>
          </a:prstGeom>
        </p:spPr>
        <p:txBody>
          <a:bodyPr wrap="square">
            <a:spAutoFit/>
          </a:bodyPr>
          <a:lstStyle/>
          <a:p>
            <a:r>
              <a:rPr lang="en-US" sz="1400" dirty="0">
                <a:solidFill>
                  <a:prstClr val="black"/>
                </a:solidFill>
                <a:hlinkClick r:id="rId4"/>
              </a:rPr>
              <a:t>http://</a:t>
            </a:r>
            <a:r>
              <a:rPr lang="en-US" sz="1400" dirty="0" smtClean="0">
                <a:solidFill>
                  <a:prstClr val="black"/>
                </a:solidFill>
                <a:hlinkClick r:id="rId4"/>
              </a:rPr>
              <a:t>www.hec.usace.army.mil/software/hec-ras/documentation/HEC-RAS_4.1_Reference_Manual.pdf</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2727830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Cross-Sections at Lee Elementary School</a:t>
            </a:r>
            <a:endParaRPr lang="en-US" dirty="0"/>
          </a:p>
        </p:txBody>
      </p:sp>
      <p:pic>
        <p:nvPicPr>
          <p:cNvPr id="3" name="Picture 2"/>
          <p:cNvPicPr>
            <a:picLocks noChangeAspect="1"/>
          </p:cNvPicPr>
          <p:nvPr/>
        </p:nvPicPr>
        <p:blipFill>
          <a:blip r:embed="rId2"/>
          <a:stretch>
            <a:fillRect/>
          </a:stretch>
        </p:blipFill>
        <p:spPr>
          <a:xfrm>
            <a:off x="2090057" y="1834510"/>
            <a:ext cx="5256212" cy="4792621"/>
          </a:xfrm>
          <a:prstGeom prst="rect">
            <a:avLst/>
          </a:prstGeom>
        </p:spPr>
      </p:pic>
    </p:spTree>
    <p:extLst>
      <p:ext uri="{BB962C8B-B14F-4D97-AF65-F5344CB8AC3E}">
        <p14:creationId xmlns:p14="http://schemas.microsoft.com/office/powerpoint/2010/main" val="334508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Cross-Sections at </a:t>
            </a:r>
            <a:r>
              <a:rPr lang="en-US" dirty="0" err="1" smtClean="0"/>
              <a:t>Eastwoods</a:t>
            </a:r>
            <a:r>
              <a:rPr lang="en-US" dirty="0" smtClean="0"/>
              <a:t> Park</a:t>
            </a:r>
            <a:endParaRPr lang="en-US" dirty="0"/>
          </a:p>
        </p:txBody>
      </p:sp>
      <p:pic>
        <p:nvPicPr>
          <p:cNvPr id="3" name="Picture 2"/>
          <p:cNvPicPr>
            <a:picLocks noChangeAspect="1"/>
          </p:cNvPicPr>
          <p:nvPr/>
        </p:nvPicPr>
        <p:blipFill>
          <a:blip r:embed="rId2"/>
          <a:stretch>
            <a:fillRect/>
          </a:stretch>
        </p:blipFill>
        <p:spPr>
          <a:xfrm>
            <a:off x="1378857" y="1953013"/>
            <a:ext cx="6320972" cy="4664315"/>
          </a:xfrm>
          <a:prstGeom prst="rect">
            <a:avLst/>
          </a:prstGeom>
        </p:spPr>
      </p:pic>
    </p:spTree>
    <p:extLst>
      <p:ext uri="{BB962C8B-B14F-4D97-AF65-F5344CB8AC3E}">
        <p14:creationId xmlns:p14="http://schemas.microsoft.com/office/powerpoint/2010/main" val="107158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Cross-Sections at ECJ</a:t>
            </a:r>
            <a:endParaRPr lang="en-US" dirty="0"/>
          </a:p>
        </p:txBody>
      </p:sp>
      <p:pic>
        <p:nvPicPr>
          <p:cNvPr id="3" name="Picture 2"/>
          <p:cNvPicPr>
            <a:picLocks noChangeAspect="1"/>
          </p:cNvPicPr>
          <p:nvPr/>
        </p:nvPicPr>
        <p:blipFill>
          <a:blip r:embed="rId2"/>
          <a:stretch>
            <a:fillRect/>
          </a:stretch>
        </p:blipFill>
        <p:spPr>
          <a:xfrm>
            <a:off x="728662" y="1885496"/>
            <a:ext cx="7686675" cy="4857750"/>
          </a:xfrm>
          <a:prstGeom prst="rect">
            <a:avLst/>
          </a:prstGeom>
        </p:spPr>
      </p:pic>
    </p:spTree>
    <p:extLst>
      <p:ext uri="{BB962C8B-B14F-4D97-AF65-F5344CB8AC3E}">
        <p14:creationId xmlns:p14="http://schemas.microsoft.com/office/powerpoint/2010/main" val="73402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Cross-Sections </a:t>
            </a:r>
            <a:r>
              <a:rPr lang="en-US" smtClean="0"/>
              <a:t>at Palm </a:t>
            </a:r>
            <a:r>
              <a:rPr lang="en-US" dirty="0" smtClean="0"/>
              <a:t>Park</a:t>
            </a:r>
            <a:endParaRPr lang="en-US" dirty="0"/>
          </a:p>
        </p:txBody>
      </p:sp>
      <p:pic>
        <p:nvPicPr>
          <p:cNvPr id="3" name="Picture 2"/>
          <p:cNvPicPr>
            <a:picLocks noChangeAspect="1"/>
          </p:cNvPicPr>
          <p:nvPr/>
        </p:nvPicPr>
        <p:blipFill>
          <a:blip r:embed="rId2"/>
          <a:stretch>
            <a:fillRect/>
          </a:stretch>
        </p:blipFill>
        <p:spPr>
          <a:xfrm>
            <a:off x="1778000" y="1851435"/>
            <a:ext cx="5268232" cy="4529634"/>
          </a:xfrm>
          <a:prstGeom prst="rect">
            <a:avLst/>
          </a:prstGeom>
        </p:spPr>
      </p:pic>
    </p:spTree>
    <p:extLst>
      <p:ext uri="{BB962C8B-B14F-4D97-AF65-F5344CB8AC3E}">
        <p14:creationId xmlns:p14="http://schemas.microsoft.com/office/powerpoint/2010/main" val="102190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Flood Inundation</a:t>
            </a:r>
          </a:p>
        </p:txBody>
      </p:sp>
      <p:pic>
        <p:nvPicPr>
          <p:cNvPr id="107523" name="Picture 3" descr="C:\geosnsn\NSNWRCons\Ch05\Images\fpCS0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7767638" cy="3667125"/>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C:\geosnsn\NSNWRCons\Ch05\Images\fpCS0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93888"/>
            <a:ext cx="7767638" cy="36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45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
                                        <p:tgtEl>
                                          <p:spTgt spid="107524"/>
                                        </p:tgtEl>
                                      </p:cBhvr>
                                    </p:animEffect>
                                  </p:childTnLst>
                                  <p:subTnLst>
                                    <p:set>
                                      <p:cBhvr override="childStyle">
                                        <p:cTn dur="1" fill="hold" display="0" masterRel="nextClick" afterEffect="1"/>
                                        <p:tgtEl>
                                          <p:spTgt spid="10752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wipe(down)">
                                      <p:cBhvr>
                                        <p:cTn id="12" dur="500"/>
                                        <p:tgtEl>
                                          <p:spTgt spid="107523"/>
                                        </p:tgtEl>
                                      </p:cBhvr>
                                    </p:animEffect>
                                  </p:childTnLst>
                                  <p:subTnLst>
                                    <p:set>
                                      <p:cBhvr override="childStyle">
                                        <p:cTn dur="1" fill="hold" display="0" masterRel="nextClick" afterEffect="1"/>
                                        <p:tgtEl>
                                          <p:spTgt spid="1075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42900"/>
            <a:ext cx="8458200" cy="685800"/>
          </a:xfrm>
          <a:prstGeom prst="rect">
            <a:avLst/>
          </a:prstGeom>
          <a:gradFill rotWithShape="0">
            <a:gsLst>
              <a:gs pos="0">
                <a:srgbClr val="99CCFF">
                  <a:gamma/>
                  <a:tint val="31373"/>
                  <a:invGamma/>
                </a:srgbClr>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24579" name="Rectangle 3"/>
          <p:cNvSpPr>
            <a:spLocks noGrp="1" noChangeArrowheads="1"/>
          </p:cNvSpPr>
          <p:nvPr>
            <p:ph type="title"/>
          </p:nvPr>
        </p:nvSpPr>
        <p:spPr>
          <a:xfrm>
            <a:off x="1066800" y="317500"/>
            <a:ext cx="8077200" cy="736600"/>
          </a:xfrm>
        </p:spPr>
        <p:txBody>
          <a:bodyPr/>
          <a:lstStyle/>
          <a:p>
            <a:r>
              <a:rPr lang="en-US" sz="4000"/>
              <a:t>Floodplain Delineation</a:t>
            </a:r>
          </a:p>
        </p:txBody>
      </p:sp>
      <p:pic>
        <p:nvPicPr>
          <p:cNvPr id="24580" name="Picture 4" descr="C:\geosnsn\NSNWRCons\Ch05\Images\fpdel.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46323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0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vertical)">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Flow Solution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14575"/>
            <a:ext cx="722047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78342"/>
            <a:ext cx="5534025" cy="1136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89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 name="Object 5"/>
          <p:cNvGraphicFramePr>
            <a:graphicFrameLocks noGrp="1" noChangeAspect="1"/>
          </p:cNvGraphicFramePr>
          <p:nvPr>
            <p:ph idx="4294967295"/>
          </p:nvPr>
        </p:nvGraphicFramePr>
        <p:xfrm>
          <a:off x="1981200" y="1295400"/>
          <a:ext cx="4870450" cy="5181600"/>
        </p:xfrm>
        <a:graphic>
          <a:graphicData uri="http://schemas.openxmlformats.org/presentationml/2006/ole">
            <mc:AlternateContent xmlns:mc="http://schemas.openxmlformats.org/markup-compatibility/2006">
              <mc:Choice xmlns:v="urn:schemas-microsoft-com:vml" Requires="v">
                <p:oleObj spid="_x0000_s1027" name="Bitmap Image" r:id="rId3" imgW="4172532" imgH="4439270" progId="PBrush">
                  <p:embed/>
                </p:oleObj>
              </mc:Choice>
              <mc:Fallback>
                <p:oleObj name="Bitmap Image" r:id="rId3" imgW="4172532" imgH="443927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95400"/>
                        <a:ext cx="48704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p:cNvSpPr txBox="1">
            <a:spLocks noChangeArrowheads="1"/>
          </p:cNvSpPr>
          <p:nvPr/>
        </p:nvSpPr>
        <p:spPr bwMode="auto">
          <a:xfrm>
            <a:off x="2041525" y="4684713"/>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Right Overbank</a:t>
            </a:r>
          </a:p>
        </p:txBody>
      </p:sp>
      <p:sp>
        <p:nvSpPr>
          <p:cNvPr id="2057" name="Line 9"/>
          <p:cNvSpPr>
            <a:spLocks noChangeShapeType="1"/>
          </p:cNvSpPr>
          <p:nvPr/>
        </p:nvSpPr>
        <p:spPr bwMode="auto">
          <a:xfrm>
            <a:off x="3581400" y="5029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058" name="Text Box 10"/>
          <p:cNvSpPr txBox="1">
            <a:spLocks noChangeArrowheads="1"/>
          </p:cNvSpPr>
          <p:nvPr/>
        </p:nvSpPr>
        <p:spPr bwMode="auto">
          <a:xfrm>
            <a:off x="5165725" y="4684713"/>
            <a:ext cx="161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Left Overbank</a:t>
            </a:r>
          </a:p>
        </p:txBody>
      </p:sp>
      <p:sp>
        <p:nvSpPr>
          <p:cNvPr id="2059" name="Line 11"/>
          <p:cNvSpPr>
            <a:spLocks noChangeShapeType="1"/>
          </p:cNvSpPr>
          <p:nvPr/>
        </p:nvSpPr>
        <p:spPr bwMode="auto">
          <a:xfrm flipH="1">
            <a:off x="4724400" y="4876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060" name="Text Box 12"/>
          <p:cNvSpPr txBox="1">
            <a:spLocks noChangeArrowheads="1"/>
          </p:cNvSpPr>
          <p:nvPr/>
        </p:nvSpPr>
        <p:spPr bwMode="auto">
          <a:xfrm>
            <a:off x="5089525" y="3389313"/>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Channel </a:t>
            </a:r>
            <a:r>
              <a:rPr lang="en-US">
                <a:solidFill>
                  <a:srgbClr val="66CCFF"/>
                </a:solidFill>
              </a:rPr>
              <a:t>centerline</a:t>
            </a:r>
          </a:p>
          <a:p>
            <a:r>
              <a:rPr lang="en-US">
                <a:solidFill>
                  <a:prstClr val="black"/>
                </a:solidFill>
              </a:rPr>
              <a:t>and </a:t>
            </a:r>
            <a:r>
              <a:rPr lang="en-US">
                <a:solidFill>
                  <a:srgbClr val="FF3300"/>
                </a:solidFill>
              </a:rPr>
              <a:t>banklines</a:t>
            </a:r>
          </a:p>
        </p:txBody>
      </p:sp>
      <p:sp>
        <p:nvSpPr>
          <p:cNvPr id="2061" name="Line 13"/>
          <p:cNvSpPr>
            <a:spLocks noChangeShapeType="1"/>
          </p:cNvSpPr>
          <p:nvPr/>
        </p:nvSpPr>
        <p:spPr bwMode="auto">
          <a:xfrm flipH="1">
            <a:off x="4419600" y="35814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062" name="Text Box 14"/>
          <p:cNvSpPr txBox="1">
            <a:spLocks noChangeArrowheads="1"/>
          </p:cNvSpPr>
          <p:nvPr/>
        </p:nvSpPr>
        <p:spPr bwMode="auto">
          <a:xfrm>
            <a:off x="1905000" y="28956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Cross-section</a:t>
            </a:r>
          </a:p>
        </p:txBody>
      </p:sp>
      <p:sp>
        <p:nvSpPr>
          <p:cNvPr id="2063" name="Line 15"/>
          <p:cNvSpPr>
            <a:spLocks noChangeShapeType="1"/>
          </p:cNvSpPr>
          <p:nvPr/>
        </p:nvSpPr>
        <p:spPr bwMode="auto">
          <a:xfrm>
            <a:off x="3429000" y="32766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TextBox 1"/>
          <p:cNvSpPr txBox="1"/>
          <p:nvPr/>
        </p:nvSpPr>
        <p:spPr>
          <a:xfrm>
            <a:off x="2041525" y="304800"/>
            <a:ext cx="5616153" cy="523220"/>
          </a:xfrm>
          <a:prstGeom prst="rect">
            <a:avLst/>
          </a:prstGeom>
          <a:noFill/>
        </p:spPr>
        <p:txBody>
          <a:bodyPr wrap="none" rtlCol="0">
            <a:spAutoFit/>
          </a:bodyPr>
          <a:lstStyle/>
          <a:p>
            <a:r>
              <a:rPr lang="en-US" sz="2800" dirty="0" smtClean="0">
                <a:solidFill>
                  <a:srgbClr val="FF0000"/>
                </a:solidFill>
              </a:rPr>
              <a:t>One-Dimensional Flow </a:t>
            </a:r>
            <a:r>
              <a:rPr lang="en-US" sz="2800" dirty="0" smtClean="0">
                <a:solidFill>
                  <a:prstClr val="black"/>
                </a:solidFill>
              </a:rPr>
              <a:t>Computations</a:t>
            </a:r>
            <a:endParaRPr lang="en-US" sz="2800" dirty="0">
              <a:solidFill>
                <a:prstClr val="black"/>
              </a:solidFill>
            </a:endParaRPr>
          </a:p>
        </p:txBody>
      </p:sp>
    </p:spTree>
    <p:extLst>
      <p:ext uri="{BB962C8B-B14F-4D97-AF65-F5344CB8AC3E}">
        <p14:creationId xmlns:p14="http://schemas.microsoft.com/office/powerpoint/2010/main" val="4223657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Waller Creek HEC-RAS model</a:t>
            </a:r>
            <a:endParaRPr lang="en-US" dirty="0"/>
          </a:p>
        </p:txBody>
      </p:sp>
      <p:pic>
        <p:nvPicPr>
          <p:cNvPr id="3" name="Picture 2"/>
          <p:cNvPicPr>
            <a:picLocks noChangeAspect="1"/>
          </p:cNvPicPr>
          <p:nvPr/>
        </p:nvPicPr>
        <p:blipFill>
          <a:blip r:embed="rId2"/>
          <a:stretch>
            <a:fillRect/>
          </a:stretch>
        </p:blipFill>
        <p:spPr>
          <a:xfrm>
            <a:off x="1014867" y="1690689"/>
            <a:ext cx="6010275" cy="495300"/>
          </a:xfrm>
          <a:prstGeom prst="rect">
            <a:avLst/>
          </a:prstGeom>
          <a:ln w="3175">
            <a:solidFill>
              <a:schemeClr val="bg1">
                <a:lumMod val="65000"/>
              </a:schemeClr>
            </a:solidFill>
          </a:ln>
        </p:spPr>
      </p:pic>
      <p:pic>
        <p:nvPicPr>
          <p:cNvPr id="4" name="Picture 3"/>
          <p:cNvPicPr>
            <a:picLocks noChangeAspect="1"/>
          </p:cNvPicPr>
          <p:nvPr/>
        </p:nvPicPr>
        <p:blipFill>
          <a:blip r:embed="rId3"/>
          <a:stretch>
            <a:fillRect/>
          </a:stretch>
        </p:blipFill>
        <p:spPr>
          <a:xfrm>
            <a:off x="1204006" y="2319399"/>
            <a:ext cx="5821136" cy="1519175"/>
          </a:xfrm>
          <a:prstGeom prst="rect">
            <a:avLst/>
          </a:prstGeom>
          <a:ln w="3175">
            <a:solidFill>
              <a:schemeClr val="bg1">
                <a:lumMod val="65000"/>
              </a:schemeClr>
            </a:solidFill>
          </a:ln>
        </p:spPr>
      </p:pic>
      <p:pic>
        <p:nvPicPr>
          <p:cNvPr id="5" name="Picture 4"/>
          <p:cNvPicPr>
            <a:picLocks noChangeAspect="1"/>
          </p:cNvPicPr>
          <p:nvPr/>
        </p:nvPicPr>
        <p:blipFill>
          <a:blip r:embed="rId4"/>
          <a:stretch>
            <a:fillRect/>
          </a:stretch>
        </p:blipFill>
        <p:spPr>
          <a:xfrm>
            <a:off x="759542" y="4216963"/>
            <a:ext cx="6858000" cy="2066925"/>
          </a:xfrm>
          <a:prstGeom prst="rect">
            <a:avLst/>
          </a:prstGeom>
        </p:spPr>
      </p:pic>
    </p:spTree>
    <p:extLst>
      <p:ext uri="{BB962C8B-B14F-4D97-AF65-F5344CB8AC3E}">
        <p14:creationId xmlns:p14="http://schemas.microsoft.com/office/powerpoint/2010/main" val="54567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HEC-RAS Model – Waller Creek at 45</a:t>
            </a:r>
            <a:r>
              <a:rPr lang="en-US" baseline="30000" dirty="0" smtClean="0"/>
              <a:t>th</a:t>
            </a:r>
            <a:r>
              <a:rPr lang="en-US" dirty="0" smtClean="0"/>
              <a:t> St (Station 22597)</a:t>
            </a:r>
            <a:endParaRPr lang="en-US" dirty="0"/>
          </a:p>
        </p:txBody>
      </p:sp>
      <p:pic>
        <p:nvPicPr>
          <p:cNvPr id="3" name="Picture 2"/>
          <p:cNvPicPr>
            <a:picLocks noChangeAspect="1"/>
          </p:cNvPicPr>
          <p:nvPr/>
        </p:nvPicPr>
        <p:blipFill>
          <a:blip r:embed="rId2"/>
          <a:stretch>
            <a:fillRect/>
          </a:stretch>
        </p:blipFill>
        <p:spPr>
          <a:xfrm>
            <a:off x="380187" y="1828008"/>
            <a:ext cx="8383625" cy="4644981"/>
          </a:xfrm>
          <a:prstGeom prst="rect">
            <a:avLst/>
          </a:prstGeom>
          <a:ln w="3175">
            <a:solidFill>
              <a:schemeClr val="bg1">
                <a:lumMod val="65000"/>
              </a:schemeClr>
            </a:solidFill>
          </a:ln>
        </p:spPr>
      </p:pic>
    </p:spTree>
    <p:extLst>
      <p:ext uri="{BB962C8B-B14F-4D97-AF65-F5344CB8AC3E}">
        <p14:creationId xmlns:p14="http://schemas.microsoft.com/office/powerpoint/2010/main" val="344725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Periods of Floods</a:t>
            </a:r>
            <a:endParaRPr lang="en-US" dirty="0"/>
          </a:p>
        </p:txBody>
      </p:sp>
      <p:pic>
        <p:nvPicPr>
          <p:cNvPr id="3" name="Picture 2"/>
          <p:cNvPicPr>
            <a:picLocks noChangeAspect="1"/>
          </p:cNvPicPr>
          <p:nvPr/>
        </p:nvPicPr>
        <p:blipFill>
          <a:blip r:embed="rId2"/>
          <a:stretch>
            <a:fillRect/>
          </a:stretch>
        </p:blipFill>
        <p:spPr>
          <a:xfrm>
            <a:off x="6483879" y="834762"/>
            <a:ext cx="1576387" cy="54858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41662354"/>
              </p:ext>
            </p:extLst>
          </p:nvPr>
        </p:nvGraphicFramePr>
        <p:xfrm>
          <a:off x="387879" y="2277534"/>
          <a:ext cx="6096000" cy="296164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r>
                        <a:rPr lang="en-US" dirty="0" err="1" smtClean="0"/>
                        <a:t>Exceedance</a:t>
                      </a:r>
                      <a:r>
                        <a:rPr lang="en-US" dirty="0" smtClean="0"/>
                        <a:t> %</a:t>
                      </a:r>
                      <a:endParaRPr lang="en-US" dirty="0"/>
                    </a:p>
                  </a:txBody>
                  <a:tcPr/>
                </a:tc>
                <a:tc>
                  <a:txBody>
                    <a:bodyPr/>
                    <a:lstStyle/>
                    <a:p>
                      <a:r>
                        <a:rPr lang="en-US" dirty="0" err="1" smtClean="0"/>
                        <a:t>Exceedance</a:t>
                      </a:r>
                      <a:r>
                        <a:rPr lang="en-US" dirty="0" smtClean="0"/>
                        <a:t> </a:t>
                      </a:r>
                      <a:r>
                        <a:rPr lang="en-US" dirty="0" err="1" smtClean="0"/>
                        <a:t>Prob</a:t>
                      </a:r>
                      <a:endParaRPr lang="en-US" dirty="0"/>
                    </a:p>
                  </a:txBody>
                  <a:tcPr/>
                </a:tc>
                <a:tc>
                  <a:txBody>
                    <a:bodyPr/>
                    <a:lstStyle/>
                    <a:p>
                      <a:r>
                        <a:rPr lang="en-US" dirty="0" smtClean="0"/>
                        <a:t>Return Period (</a:t>
                      </a:r>
                      <a:r>
                        <a:rPr lang="en-US" dirty="0" err="1" smtClean="0"/>
                        <a:t>Yr</a:t>
                      </a:r>
                      <a:r>
                        <a:rPr lang="en-US" dirty="0" smtClean="0"/>
                        <a:t>)</a:t>
                      </a:r>
                      <a:endParaRPr lang="en-US" dirty="0"/>
                    </a:p>
                  </a:txBody>
                  <a:tcPr/>
                </a:tc>
              </a:tr>
              <a:tr h="370840">
                <a:tc>
                  <a:txBody>
                    <a:bodyPr/>
                    <a:lstStyle/>
                    <a:p>
                      <a:r>
                        <a:rPr lang="en-US" dirty="0" smtClean="0"/>
                        <a:t>1</a:t>
                      </a:r>
                      <a:endParaRPr lang="en-US" dirty="0"/>
                    </a:p>
                  </a:txBody>
                  <a:tcPr/>
                </a:tc>
                <a:tc>
                  <a:txBody>
                    <a:bodyPr/>
                    <a:lstStyle/>
                    <a:p>
                      <a:r>
                        <a:rPr lang="en-US" dirty="0" smtClean="0"/>
                        <a:t>0.01</a:t>
                      </a:r>
                      <a:endParaRPr lang="en-US" dirty="0"/>
                    </a:p>
                  </a:txBody>
                  <a:tcPr/>
                </a:tc>
                <a:tc>
                  <a:txBody>
                    <a:bodyPr/>
                    <a:lstStyle/>
                    <a:p>
                      <a:r>
                        <a:rPr lang="en-US" dirty="0" smtClean="0"/>
                        <a:t>100</a:t>
                      </a:r>
                      <a:endParaRPr lang="en-US" dirty="0"/>
                    </a:p>
                  </a:txBody>
                  <a:tcPr/>
                </a:tc>
              </a:tr>
              <a:tr h="370840">
                <a:tc>
                  <a:txBody>
                    <a:bodyPr/>
                    <a:lstStyle/>
                    <a:p>
                      <a:r>
                        <a:rPr lang="en-US" dirty="0" smtClean="0"/>
                        <a:t>2</a:t>
                      </a:r>
                      <a:endParaRPr lang="en-US" dirty="0"/>
                    </a:p>
                  </a:txBody>
                  <a:tcPr/>
                </a:tc>
                <a:tc>
                  <a:txBody>
                    <a:bodyPr/>
                    <a:lstStyle/>
                    <a:p>
                      <a:r>
                        <a:rPr lang="en-US" dirty="0" smtClean="0"/>
                        <a:t>0.02</a:t>
                      </a:r>
                      <a:endParaRPr lang="en-US" dirty="0"/>
                    </a:p>
                  </a:txBody>
                  <a:tcPr/>
                </a:tc>
                <a:tc>
                  <a:txBody>
                    <a:bodyPr/>
                    <a:lstStyle/>
                    <a:p>
                      <a:r>
                        <a:rPr lang="en-US" dirty="0" smtClean="0"/>
                        <a:t>50</a:t>
                      </a:r>
                      <a:endParaRPr lang="en-US" dirty="0"/>
                    </a:p>
                  </a:txBody>
                  <a:tcPr/>
                </a:tc>
              </a:tr>
              <a:tr h="370840">
                <a:tc>
                  <a:txBody>
                    <a:bodyPr/>
                    <a:lstStyle/>
                    <a:p>
                      <a:r>
                        <a:rPr lang="en-US" dirty="0" smtClean="0"/>
                        <a:t>4</a:t>
                      </a:r>
                      <a:endParaRPr lang="en-US" dirty="0"/>
                    </a:p>
                  </a:txBody>
                  <a:tcPr/>
                </a:tc>
                <a:tc>
                  <a:txBody>
                    <a:bodyPr/>
                    <a:lstStyle/>
                    <a:p>
                      <a:r>
                        <a:rPr lang="en-US" dirty="0" smtClean="0"/>
                        <a:t>0.04</a:t>
                      </a:r>
                      <a:endParaRPr lang="en-US" dirty="0"/>
                    </a:p>
                  </a:txBody>
                  <a:tcPr/>
                </a:tc>
                <a:tc>
                  <a:txBody>
                    <a:bodyPr/>
                    <a:lstStyle/>
                    <a:p>
                      <a:r>
                        <a:rPr lang="en-US" dirty="0" smtClean="0"/>
                        <a:t>25</a:t>
                      </a:r>
                      <a:endParaRPr lang="en-US" dirty="0"/>
                    </a:p>
                  </a:txBody>
                  <a:tcPr/>
                </a:tc>
              </a:tr>
              <a:tr h="370840">
                <a:tc>
                  <a:txBody>
                    <a:bodyPr/>
                    <a:lstStyle/>
                    <a:p>
                      <a:r>
                        <a:rPr lang="en-US" dirty="0" smtClean="0"/>
                        <a:t>10</a:t>
                      </a:r>
                      <a:endParaRPr lang="en-US" dirty="0"/>
                    </a:p>
                  </a:txBody>
                  <a:tcPr/>
                </a:tc>
                <a:tc>
                  <a:txBody>
                    <a:bodyPr/>
                    <a:lstStyle/>
                    <a:p>
                      <a:r>
                        <a:rPr lang="en-US" dirty="0" smtClean="0"/>
                        <a:t>0.10</a:t>
                      </a:r>
                      <a:endParaRPr lang="en-US" dirty="0"/>
                    </a:p>
                  </a:txBody>
                  <a:tcPr/>
                </a:tc>
                <a:tc>
                  <a:txBody>
                    <a:bodyPr/>
                    <a:lstStyle/>
                    <a:p>
                      <a:r>
                        <a:rPr lang="en-US" dirty="0" smtClean="0"/>
                        <a:t>10</a:t>
                      </a:r>
                      <a:endParaRPr lang="en-US" dirty="0"/>
                    </a:p>
                  </a:txBody>
                  <a:tcPr/>
                </a:tc>
              </a:tr>
              <a:tr h="370840">
                <a:tc>
                  <a:txBody>
                    <a:bodyPr/>
                    <a:lstStyle/>
                    <a:p>
                      <a:r>
                        <a:rPr lang="en-US" dirty="0" smtClean="0"/>
                        <a:t>20</a:t>
                      </a:r>
                      <a:endParaRPr lang="en-US" dirty="0"/>
                    </a:p>
                  </a:txBody>
                  <a:tcPr/>
                </a:tc>
                <a:tc>
                  <a:txBody>
                    <a:bodyPr/>
                    <a:lstStyle/>
                    <a:p>
                      <a:r>
                        <a:rPr lang="en-US" dirty="0" smtClean="0"/>
                        <a:t>0.20</a:t>
                      </a:r>
                      <a:endParaRPr lang="en-US" dirty="0"/>
                    </a:p>
                  </a:txBody>
                  <a:tcPr/>
                </a:tc>
                <a:tc>
                  <a:txBody>
                    <a:bodyPr/>
                    <a:lstStyle/>
                    <a:p>
                      <a:r>
                        <a:rPr lang="en-US" dirty="0" smtClean="0"/>
                        <a:t>5</a:t>
                      </a:r>
                      <a:endParaRPr lang="en-US" dirty="0"/>
                    </a:p>
                  </a:txBody>
                  <a:tcPr/>
                </a:tc>
              </a:tr>
              <a:tr h="370840">
                <a:tc>
                  <a:txBody>
                    <a:bodyPr/>
                    <a:lstStyle/>
                    <a:p>
                      <a:r>
                        <a:rPr lang="en-US" dirty="0" smtClean="0"/>
                        <a:t>50</a:t>
                      </a:r>
                      <a:endParaRPr lang="en-US" dirty="0"/>
                    </a:p>
                  </a:txBody>
                  <a:tcPr/>
                </a:tc>
                <a:tc>
                  <a:txBody>
                    <a:bodyPr/>
                    <a:lstStyle/>
                    <a:p>
                      <a:r>
                        <a:rPr lang="en-US" dirty="0" smtClean="0"/>
                        <a:t>0.50</a:t>
                      </a:r>
                      <a:endParaRPr lang="en-US" dirty="0"/>
                    </a:p>
                  </a:txBody>
                  <a:tcPr/>
                </a:tc>
                <a:tc>
                  <a:txBody>
                    <a:bodyPr/>
                    <a:lstStyle/>
                    <a:p>
                      <a:r>
                        <a:rPr lang="en-US" dirty="0" smtClean="0"/>
                        <a:t>2</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6217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181350" cy="2259541"/>
          </a:xfrm>
        </p:spPr>
        <p:txBody>
          <a:bodyPr>
            <a:normAutofit/>
          </a:bodyPr>
          <a:lstStyle/>
          <a:p>
            <a:r>
              <a:rPr lang="en-US" dirty="0" smtClean="0"/>
              <a:t>Water Surface Elevations</a:t>
            </a:r>
            <a:endParaRPr lang="en-US" dirty="0"/>
          </a:p>
        </p:txBody>
      </p:sp>
      <p:pic>
        <p:nvPicPr>
          <p:cNvPr id="4" name="Picture 3"/>
          <p:cNvPicPr>
            <a:picLocks noChangeAspect="1"/>
          </p:cNvPicPr>
          <p:nvPr/>
        </p:nvPicPr>
        <p:blipFill>
          <a:blip r:embed="rId2"/>
          <a:stretch>
            <a:fillRect/>
          </a:stretch>
        </p:blipFill>
        <p:spPr>
          <a:xfrm>
            <a:off x="3464984" y="365126"/>
            <a:ext cx="5295900" cy="2505075"/>
          </a:xfrm>
          <a:prstGeom prst="rect">
            <a:avLst/>
          </a:prstGeom>
        </p:spPr>
      </p:pic>
      <p:pic>
        <p:nvPicPr>
          <p:cNvPr id="5" name="Picture 4"/>
          <p:cNvPicPr>
            <a:picLocks noChangeAspect="1"/>
          </p:cNvPicPr>
          <p:nvPr/>
        </p:nvPicPr>
        <p:blipFill>
          <a:blip r:embed="rId3"/>
          <a:stretch>
            <a:fillRect/>
          </a:stretch>
        </p:blipFill>
        <p:spPr>
          <a:xfrm>
            <a:off x="628650" y="3445404"/>
            <a:ext cx="8353425" cy="2676525"/>
          </a:xfrm>
          <a:prstGeom prst="rect">
            <a:avLst/>
          </a:prstGeom>
        </p:spPr>
      </p:pic>
    </p:spTree>
    <p:extLst>
      <p:ext uri="{BB962C8B-B14F-4D97-AF65-F5344CB8AC3E}">
        <p14:creationId xmlns:p14="http://schemas.microsoft.com/office/powerpoint/2010/main" val="3784894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193</Words>
  <Application>Microsoft Office PowerPoint</Application>
  <PresentationFormat>On-screen Show (4:3)</PresentationFormat>
  <Paragraphs>45</Paragraphs>
  <Slides>13</Slides>
  <Notes>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Office Theme</vt:lpstr>
      <vt:lpstr>1_Office Theme</vt:lpstr>
      <vt:lpstr>Bitmap Image</vt:lpstr>
      <vt:lpstr>Hydraulic Routing in Rivers</vt:lpstr>
      <vt:lpstr>Flood Inundation</vt:lpstr>
      <vt:lpstr>Floodplain Delineation</vt:lpstr>
      <vt:lpstr>Steady Flow Solution</vt:lpstr>
      <vt:lpstr>PowerPoint Presentation</vt:lpstr>
      <vt:lpstr>Waller Creek HEC-RAS model</vt:lpstr>
      <vt:lpstr>HEC-RAS Model – Waller Creek at 45th St (Station 22597)</vt:lpstr>
      <vt:lpstr>Return Periods of Floods</vt:lpstr>
      <vt:lpstr>Water Surface Elevations</vt:lpstr>
      <vt:lpstr>Cross-Sections at Lee Elementary School</vt:lpstr>
      <vt:lpstr>Cross-Sections at Eastwoods Park</vt:lpstr>
      <vt:lpstr>Cross-Sections at ECJ</vt:lpstr>
      <vt:lpstr>Cross-Sections at Palm Park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 David R</cp:lastModifiedBy>
  <cp:revision>13</cp:revision>
  <dcterms:created xsi:type="dcterms:W3CDTF">2014-04-10T14:48:39Z</dcterms:created>
  <dcterms:modified xsi:type="dcterms:W3CDTF">2015-04-07T16:12:35Z</dcterms:modified>
</cp:coreProperties>
</file>