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</p:sldMasterIdLst>
  <p:sldIdLst>
    <p:sldId id="256" r:id="rId8"/>
    <p:sldId id="258" r:id="rId9"/>
    <p:sldId id="260" r:id="rId10"/>
    <p:sldId id="261" r:id="rId11"/>
    <p:sldId id="265" r:id="rId12"/>
    <p:sldId id="266" r:id="rId13"/>
    <p:sldId id="267" r:id="rId14"/>
    <p:sldId id="262" r:id="rId15"/>
    <p:sldId id="263" r:id="rId16"/>
    <p:sldId id="264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307" r:id="rId26"/>
    <p:sldId id="308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71" r:id="rId35"/>
    <p:sldId id="272" r:id="rId36"/>
    <p:sldId id="304" r:id="rId37"/>
    <p:sldId id="305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6" r:id="rId5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8" autoAdjust="0"/>
    <p:restoredTop sz="94660"/>
  </p:normalViewPr>
  <p:slideViewPr>
    <p:cSldViewPr snapToGrid="0">
      <p:cViewPr>
        <p:scale>
          <a:sx n="129" d="100"/>
          <a:sy n="129" d="100"/>
        </p:scale>
        <p:origin x="240" y="-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theme" Target="theme/theme1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tableStyles" Target="tableStyles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B3184-E20E-465C-88B0-42B38F1331CE}" type="datetimeFigureOut">
              <a:rPr lang="en-US" smtClean="0"/>
              <a:t>1/20/2015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209D3-57B7-4577-B593-BB37414F3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7967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B3184-E20E-465C-88B0-42B38F1331CE}" type="datetimeFigureOut">
              <a:rPr lang="en-US" smtClean="0"/>
              <a:t>1/20/2015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209D3-57B7-4577-B593-BB37414F3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378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B3184-E20E-465C-88B0-42B38F1331CE}" type="datetimeFigureOut">
              <a:rPr lang="en-US" smtClean="0"/>
              <a:t>1/20/2015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209D3-57B7-4577-B593-BB37414F3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7212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62F49-7E97-40F7-81F8-DD0687519A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782C8-AD9D-4DF0-A541-EF25C67DDD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137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62F49-7E97-40F7-81F8-DD0687519A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782C8-AD9D-4DF0-A541-EF25C67DDD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2024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62F49-7E97-40F7-81F8-DD0687519A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782C8-AD9D-4DF0-A541-EF25C67DDD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3753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62F49-7E97-40F7-81F8-DD0687519A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782C8-AD9D-4DF0-A541-EF25C67DDD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7635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62F49-7E97-40F7-81F8-DD0687519A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782C8-AD9D-4DF0-A541-EF25C67DDD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3450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62F49-7E97-40F7-81F8-DD0687519A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782C8-AD9D-4DF0-A541-EF25C67DDD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7967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62F49-7E97-40F7-81F8-DD0687519A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782C8-AD9D-4DF0-A541-EF25C67DDD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5391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62F49-7E97-40F7-81F8-DD0687519A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782C8-AD9D-4DF0-A541-EF25C67DDD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876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B3184-E20E-465C-88B0-42B38F1331CE}" type="datetimeFigureOut">
              <a:rPr lang="en-US" smtClean="0"/>
              <a:t>1/20/2015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209D3-57B7-4577-B593-BB37414F3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8239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62F49-7E97-40F7-81F8-DD0687519A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782C8-AD9D-4DF0-A541-EF25C67DDD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4589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62F49-7E97-40F7-81F8-DD0687519A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782C8-AD9D-4DF0-A541-EF25C67DDD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0663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62F49-7E97-40F7-81F8-DD0687519A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782C8-AD9D-4DF0-A541-EF25C67DDD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8896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62F49-7E97-40F7-81F8-DD0687519A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782C8-AD9D-4DF0-A541-EF25C67DDD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1543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62F49-7E97-40F7-81F8-DD0687519A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782C8-AD9D-4DF0-A541-EF25C67DDD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5926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62F49-7E97-40F7-81F8-DD0687519A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782C8-AD9D-4DF0-A541-EF25C67DDD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1217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62F49-7E97-40F7-81F8-DD0687519A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782C8-AD9D-4DF0-A541-EF25C67DDD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5091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62F49-7E97-40F7-81F8-DD0687519A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782C8-AD9D-4DF0-A541-EF25C67DDD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3868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62F49-7E97-40F7-81F8-DD0687519A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782C8-AD9D-4DF0-A541-EF25C67DDD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5515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62F49-7E97-40F7-81F8-DD0687519A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782C8-AD9D-4DF0-A541-EF25C67DDD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157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B3184-E20E-465C-88B0-42B38F1331CE}" type="datetimeFigureOut">
              <a:rPr lang="en-US" smtClean="0"/>
              <a:t>1/20/2015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209D3-57B7-4577-B593-BB37414F3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0777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62F49-7E97-40F7-81F8-DD0687519A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782C8-AD9D-4DF0-A541-EF25C67DDD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1407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62F49-7E97-40F7-81F8-DD0687519A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782C8-AD9D-4DF0-A541-EF25C67DDD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9068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62F49-7E97-40F7-81F8-DD0687519A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782C8-AD9D-4DF0-A541-EF25C67DDD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2870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62F49-7E97-40F7-81F8-DD0687519A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782C8-AD9D-4DF0-A541-EF25C67DDD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1560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62F49-7E97-40F7-81F8-DD0687519A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782C8-AD9D-4DF0-A541-EF25C67DDD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6202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62F49-7E97-40F7-81F8-DD0687519A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782C8-AD9D-4DF0-A541-EF25C67DDD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5485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62F49-7E97-40F7-81F8-DD0687519A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782C8-AD9D-4DF0-A541-EF25C67DDD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3832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62F49-7E97-40F7-81F8-DD0687519A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782C8-AD9D-4DF0-A541-EF25C67DDD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0262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62F49-7E97-40F7-81F8-DD0687519A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782C8-AD9D-4DF0-A541-EF25C67DDD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181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62F49-7E97-40F7-81F8-DD0687519A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782C8-AD9D-4DF0-A541-EF25C67DDD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472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B3184-E20E-465C-88B0-42B38F1331CE}" type="datetimeFigureOut">
              <a:rPr lang="en-US" smtClean="0"/>
              <a:t>1/20/2015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209D3-57B7-4577-B593-BB37414F3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1788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62F49-7E97-40F7-81F8-DD0687519A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782C8-AD9D-4DF0-A541-EF25C67DDD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7287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62F49-7E97-40F7-81F8-DD0687519A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782C8-AD9D-4DF0-A541-EF25C67DDD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0283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62F49-7E97-40F7-81F8-DD0687519A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782C8-AD9D-4DF0-A541-EF25C67DDD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3027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62F49-7E97-40F7-81F8-DD0687519A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782C8-AD9D-4DF0-A541-EF25C67DDD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3887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62F49-7E97-40F7-81F8-DD0687519A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782C8-AD9D-4DF0-A541-EF25C67DDD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94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A47BB-C613-4141-8F04-063A436C0D0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1/20/2015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6DE4C-21A8-4ADB-ADE0-AC2A843BB3CE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2890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A47BB-C613-4141-8F04-063A436C0D0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1/20/2015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6DE4C-21A8-4ADB-ADE0-AC2A843BB3CE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02379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A47BB-C613-4141-8F04-063A436C0D0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1/20/2015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6DE4C-21A8-4ADB-ADE0-AC2A843BB3CE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6217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A47BB-C613-4141-8F04-063A436C0D0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1/20/2015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6DE4C-21A8-4ADB-ADE0-AC2A843BB3CE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32379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A47BB-C613-4141-8F04-063A436C0D0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1/20/2015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6DE4C-21A8-4ADB-ADE0-AC2A843BB3CE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55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B3184-E20E-465C-88B0-42B38F1331CE}" type="datetimeFigureOut">
              <a:rPr lang="en-US" smtClean="0"/>
              <a:t>1/20/2015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209D3-57B7-4577-B593-BB37414F3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7879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A47BB-C613-4141-8F04-063A436C0D0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1/20/2015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6DE4C-21A8-4ADB-ADE0-AC2A843BB3CE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2355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A47BB-C613-4141-8F04-063A436C0D0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1/20/2015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6DE4C-21A8-4ADB-ADE0-AC2A843BB3CE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21038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A47BB-C613-4141-8F04-063A436C0D0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1/20/2015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6DE4C-21A8-4ADB-ADE0-AC2A843BB3CE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29866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A47BB-C613-4141-8F04-063A436C0D0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1/20/2015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6DE4C-21A8-4ADB-ADE0-AC2A843BB3CE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79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A47BB-C613-4141-8F04-063A436C0D0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1/20/2015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6DE4C-21A8-4ADB-ADE0-AC2A843BB3CE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79802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A47BB-C613-4141-8F04-063A436C0D0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1/20/2015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6DE4C-21A8-4ADB-ADE0-AC2A843BB3CE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81149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BC7E7-3E06-417E-A0BE-E9AD7ECB6B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2C09C-290B-450D-9245-144EFD2427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33990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BC7E7-3E06-417E-A0BE-E9AD7ECB6B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2C09C-290B-450D-9245-144EFD2427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8400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BC7E7-3E06-417E-A0BE-E9AD7ECB6B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2C09C-290B-450D-9245-144EFD2427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28761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BC7E7-3E06-417E-A0BE-E9AD7ECB6B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2C09C-290B-450D-9245-144EFD2427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929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B3184-E20E-465C-88B0-42B38F1331CE}" type="datetimeFigureOut">
              <a:rPr lang="en-US" smtClean="0"/>
              <a:t>1/20/2015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209D3-57B7-4577-B593-BB37414F3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7686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BC7E7-3E06-417E-A0BE-E9AD7ECB6B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2C09C-290B-450D-9245-144EFD2427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74268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BC7E7-3E06-417E-A0BE-E9AD7ECB6B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2C09C-290B-450D-9245-144EFD2427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57339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BC7E7-3E06-417E-A0BE-E9AD7ECB6B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2C09C-290B-450D-9245-144EFD2427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3404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BC7E7-3E06-417E-A0BE-E9AD7ECB6B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2C09C-290B-450D-9245-144EFD2427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0496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BC7E7-3E06-417E-A0BE-E9AD7ECB6B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2C09C-290B-450D-9245-144EFD2427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52357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BC7E7-3E06-417E-A0BE-E9AD7ECB6B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2C09C-290B-450D-9245-144EFD2427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28247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BC7E7-3E06-417E-A0BE-E9AD7ECB6B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2C09C-290B-450D-9245-144EFD2427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16457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5EE9F-FB65-4135-B3AB-56E7D76FDB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D071D-E0A9-46C5-9293-B54AC43598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21326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5EE9F-FB65-4135-B3AB-56E7D76FDB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D071D-E0A9-46C5-9293-B54AC43598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66856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5EE9F-FB65-4135-B3AB-56E7D76FDB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D071D-E0A9-46C5-9293-B54AC43598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189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B3184-E20E-465C-88B0-42B38F1331CE}" type="datetimeFigureOut">
              <a:rPr lang="en-US" smtClean="0"/>
              <a:t>1/20/2015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209D3-57B7-4577-B593-BB37414F3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4682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5EE9F-FB65-4135-B3AB-56E7D76FDB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D071D-E0A9-46C5-9293-B54AC43598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00706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5EE9F-FB65-4135-B3AB-56E7D76FDB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D071D-E0A9-46C5-9293-B54AC43598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50206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5EE9F-FB65-4135-B3AB-56E7D76FDB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D071D-E0A9-46C5-9293-B54AC43598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73849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5EE9F-FB65-4135-B3AB-56E7D76FDB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D071D-E0A9-46C5-9293-B54AC43598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50810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5EE9F-FB65-4135-B3AB-56E7D76FDB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D071D-E0A9-46C5-9293-B54AC43598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7206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5EE9F-FB65-4135-B3AB-56E7D76FDB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D071D-E0A9-46C5-9293-B54AC43598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95727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5EE9F-FB65-4135-B3AB-56E7D76FDB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D071D-E0A9-46C5-9293-B54AC43598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83932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5EE9F-FB65-4135-B3AB-56E7D76FDB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D071D-E0A9-46C5-9293-B54AC43598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772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B3184-E20E-465C-88B0-42B38F1331CE}" type="datetimeFigureOut">
              <a:rPr lang="en-US" smtClean="0"/>
              <a:t>1/20/2015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209D3-57B7-4577-B593-BB37414F3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359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B3184-E20E-465C-88B0-42B38F1331CE}" type="datetimeFigureOut">
              <a:rPr lang="en-US" smtClean="0"/>
              <a:t>1/20/2015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209D3-57B7-4577-B593-BB37414F3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618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CB3184-E20E-465C-88B0-42B38F1331CE}" type="datetimeFigureOut">
              <a:rPr lang="en-US" smtClean="0"/>
              <a:t>1/20/2015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209D3-57B7-4577-B593-BB37414F3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335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962F49-7E97-40F7-81F8-DD0687519A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E782C8-AD9D-4DF0-A541-EF25C67DDD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421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962F49-7E97-40F7-81F8-DD0687519A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E782C8-AD9D-4DF0-A541-EF25C67DDD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684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962F49-7E97-40F7-81F8-DD0687519A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E782C8-AD9D-4DF0-A541-EF25C67DDD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613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6A47BB-C613-4141-8F04-063A436C0D0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1/20/2015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C6DE4C-21A8-4ADB-ADE0-AC2A843BB3CE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1612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5BC7E7-3E06-417E-A0BE-E9AD7ECB6B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2C09C-290B-450D-9245-144EFD2427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786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25EE9F-FB65-4135-B3AB-56E7D76FDB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AD071D-E0A9-46C5-9293-B54AC43598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204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4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4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entley.com/en-US/Training/Products/Resources/Books/CAiHE+8th+edition.htm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9.xml"/><Relationship Id="rId4" Type="http://schemas.openxmlformats.org/officeDocument/2006/relationships/hyperlink" Target="http://www.tceq.texas.gov/publications/rg/rg-348/rg-348.html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mpaR6YUxiA&amp;feature=youtube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esripress.esri.com/display/index.cfm?fuseaction=display&amp;moduleID=0&amp;websiteID=218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CE 365K Hydraulic Engineering Design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David R. Maidment</a:t>
            </a:r>
            <a:br>
              <a:rPr lang="en-US" dirty="0" smtClean="0"/>
            </a:br>
            <a:r>
              <a:rPr lang="en-US" dirty="0" smtClean="0"/>
              <a:t>Spring Semester 2015</a:t>
            </a:r>
          </a:p>
          <a:p>
            <a:endParaRPr lang="en-US" dirty="0"/>
          </a:p>
          <a:p>
            <a:r>
              <a:rPr lang="en-US" dirty="0" smtClean="0"/>
              <a:t>University of Texas at Austin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706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Project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Needs a team of three people</a:t>
            </a:r>
          </a:p>
          <a:p>
            <a:r>
              <a:rPr lang="en-US" dirty="0" smtClean="0"/>
              <a:t>You are free to form your own team and to give it a name</a:t>
            </a:r>
          </a:p>
          <a:p>
            <a:r>
              <a:rPr lang="en-US" dirty="0" smtClean="0"/>
              <a:t>Think about a design project that you would like to do</a:t>
            </a:r>
          </a:p>
          <a:p>
            <a:r>
              <a:rPr lang="en-US" dirty="0" smtClean="0"/>
              <a:t>I need your group membership by </a:t>
            </a:r>
            <a:r>
              <a:rPr lang="en-US" dirty="0" smtClean="0">
                <a:solidFill>
                  <a:srgbClr val="FF0000"/>
                </a:solidFill>
              </a:rPr>
              <a:t>Thursday 12 February</a:t>
            </a:r>
          </a:p>
          <a:p>
            <a:r>
              <a:rPr lang="en-US" dirty="0" smtClean="0"/>
              <a:t>I will make up groups for students unassigned to groups by 27 February</a:t>
            </a:r>
          </a:p>
          <a:p>
            <a:r>
              <a:rPr lang="en-US" dirty="0" smtClean="0"/>
              <a:t>Your design project proposal is due on </a:t>
            </a:r>
            <a:r>
              <a:rPr lang="en-US" dirty="0" smtClean="0">
                <a:solidFill>
                  <a:srgbClr val="FF0000"/>
                </a:solidFill>
              </a:rPr>
              <a:t>Thursday Mar 12</a:t>
            </a:r>
            <a:r>
              <a:rPr lang="en-US" dirty="0" smtClean="0"/>
              <a:t>.  </a:t>
            </a:r>
            <a:endParaRPr lang="en-US" dirty="0"/>
          </a:p>
          <a:p>
            <a:r>
              <a:rPr lang="en-US" dirty="0" smtClean="0"/>
              <a:t>Oral presentation in last 2 weeks of semester</a:t>
            </a:r>
          </a:p>
          <a:p>
            <a:r>
              <a:rPr lang="en-US" dirty="0" smtClean="0"/>
              <a:t>Written Report on last day of semester, May 8</a:t>
            </a:r>
          </a:p>
        </p:txBody>
      </p:sp>
    </p:spTree>
    <p:extLst>
      <p:ext uri="{BB962C8B-B14F-4D97-AF65-F5344CB8AC3E}">
        <p14:creationId xmlns:p14="http://schemas.microsoft.com/office/powerpoint/2010/main" val="1893273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Players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057400" y="2019300"/>
            <a:ext cx="1595309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</a:rPr>
              <a:t>Owner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10200" y="1981200"/>
            <a:ext cx="2064796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</a:rPr>
              <a:t>Architect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10200" y="4381500"/>
            <a:ext cx="2213298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</a:rPr>
              <a:t>Engineers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76400" y="3695700"/>
            <a:ext cx="2545633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solidFill>
                  <a:prstClr val="black"/>
                </a:solidFill>
              </a:rPr>
              <a:t>City </a:t>
            </a:r>
          </a:p>
          <a:p>
            <a:pPr algn="ctr"/>
            <a:r>
              <a:rPr lang="en-US" sz="4000" dirty="0">
                <a:solidFill>
                  <a:prstClr val="black"/>
                </a:solidFill>
              </a:rPr>
              <a:t>Regulatory </a:t>
            </a:r>
          </a:p>
          <a:p>
            <a:pPr algn="ctr"/>
            <a:r>
              <a:rPr lang="en-US" sz="4000" dirty="0">
                <a:solidFill>
                  <a:prstClr val="black"/>
                </a:solidFill>
              </a:rPr>
              <a:t>Process</a:t>
            </a:r>
          </a:p>
        </p:txBody>
      </p:sp>
      <p:sp>
        <p:nvSpPr>
          <p:cNvPr id="9" name="Left-Right Arrow 8"/>
          <p:cNvSpPr/>
          <p:nvPr/>
        </p:nvSpPr>
        <p:spPr>
          <a:xfrm>
            <a:off x="4343400" y="4495800"/>
            <a:ext cx="914400" cy="3810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Left-Right Arrow 9"/>
          <p:cNvSpPr/>
          <p:nvPr/>
        </p:nvSpPr>
        <p:spPr>
          <a:xfrm>
            <a:off x="4114800" y="2248059"/>
            <a:ext cx="914400" cy="3810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Left-Right Arrow 10"/>
          <p:cNvSpPr/>
          <p:nvPr/>
        </p:nvSpPr>
        <p:spPr>
          <a:xfrm rot="5400000">
            <a:off x="6059649" y="3341529"/>
            <a:ext cx="914400" cy="3810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Up Arrow 11"/>
          <p:cNvSpPr/>
          <p:nvPr/>
        </p:nvSpPr>
        <p:spPr>
          <a:xfrm>
            <a:off x="2667000" y="2895600"/>
            <a:ext cx="282216" cy="7620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33976" y="3105309"/>
            <a:ext cx="898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Permits</a:t>
            </a:r>
          </a:p>
        </p:txBody>
      </p:sp>
    </p:spTree>
    <p:extLst>
      <p:ext uri="{BB962C8B-B14F-4D97-AF65-F5344CB8AC3E}">
        <p14:creationId xmlns:p14="http://schemas.microsoft.com/office/powerpoint/2010/main" val="2959904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prstClr val="white"/>
                </a:solidFill>
              </a:rPr>
              <a:t>UT Austin Landscape Master Plan: </a:t>
            </a:r>
          </a:p>
          <a:p>
            <a:pPr algn="ctr"/>
            <a:r>
              <a:rPr lang="en-US" sz="2800" dirty="0">
                <a:solidFill>
                  <a:prstClr val="white"/>
                </a:solidFill>
                <a:latin typeface="Calibri Light"/>
              </a:rPr>
              <a:t>Evaluating Opportunities for Progressive Storm Water Management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10048" y="5983014"/>
            <a:ext cx="2072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Slide: </a:t>
            </a:r>
            <a:r>
              <a:rPr lang="en-US" dirty="0" err="1" smtClean="0"/>
              <a:t>Kaethe</a:t>
            </a:r>
            <a:r>
              <a:rPr lang="en-US" dirty="0" smtClean="0"/>
              <a:t> Selkirk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1446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fieldFountain_3Cent_700x45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" y="0"/>
            <a:ext cx="31931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FF"/>
                </a:solidFill>
                <a:latin typeface="Calibri Light"/>
              </a:rPr>
              <a:t>CIVIC SPACE</a:t>
            </a:r>
          </a:p>
        </p:txBody>
      </p:sp>
      <p:sp>
        <p:nvSpPr>
          <p:cNvPr id="5" name="Rectangle 4"/>
          <p:cNvSpPr/>
          <p:nvPr/>
        </p:nvSpPr>
        <p:spPr>
          <a:xfrm>
            <a:off x="3982556" y="-13510"/>
            <a:ext cx="516144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Calibri Light"/>
              </a:rPr>
              <a:t>Foundation of campus identity; classical compositions</a:t>
            </a:r>
          </a:p>
          <a:p>
            <a:endParaRPr lang="en-US" sz="2000" dirty="0">
              <a:solidFill>
                <a:srgbClr val="FFFFFF"/>
              </a:solidFill>
              <a:latin typeface="Calibri Light"/>
            </a:endParaRPr>
          </a:p>
          <a:p>
            <a:r>
              <a:rPr lang="en-US" sz="2000" dirty="0">
                <a:solidFill>
                  <a:srgbClr val="FFFFFF"/>
                </a:solidFill>
                <a:latin typeface="Calibri Light"/>
              </a:rPr>
              <a:t>Iconic, institutional, and ceremonial references</a:t>
            </a:r>
          </a:p>
          <a:p>
            <a:endParaRPr lang="en-US" sz="2000" dirty="0">
              <a:solidFill>
                <a:srgbClr val="FFFFFF"/>
              </a:solidFill>
              <a:latin typeface="Calibri Light"/>
            </a:endParaRPr>
          </a:p>
          <a:p>
            <a:r>
              <a:rPr lang="en-US" sz="2000" dirty="0">
                <a:solidFill>
                  <a:srgbClr val="FFFFFF"/>
                </a:solidFill>
                <a:latin typeface="Calibri Light"/>
              </a:rPr>
              <a:t>Vegetation type is limited</a:t>
            </a:r>
          </a:p>
          <a:p>
            <a:endParaRPr lang="en-US" sz="2000" dirty="0">
              <a:solidFill>
                <a:srgbClr val="FFFFFF"/>
              </a:solidFill>
              <a:latin typeface="Calibri Light"/>
            </a:endParaRPr>
          </a:p>
          <a:p>
            <a:r>
              <a:rPr lang="en-US" sz="2000" dirty="0">
                <a:solidFill>
                  <a:srgbClr val="FFFFFF"/>
                </a:solidFill>
                <a:latin typeface="Calibri Light"/>
              </a:rPr>
              <a:t>Spaces experienced as single, non-segmented units</a:t>
            </a:r>
          </a:p>
          <a:p>
            <a:endParaRPr lang="en-US" sz="2000" dirty="0">
              <a:solidFill>
                <a:srgbClr val="FFFFFF"/>
              </a:solidFill>
              <a:latin typeface="Calibri Light"/>
            </a:endParaRPr>
          </a:p>
          <a:p>
            <a:r>
              <a:rPr lang="en-US" sz="2000" dirty="0">
                <a:solidFill>
                  <a:srgbClr val="FFFFFF"/>
                </a:solidFill>
                <a:latin typeface="Calibri Light"/>
              </a:rPr>
              <a:t>View sheds structured by high quality masonry</a:t>
            </a:r>
            <a:endParaRPr lang="en-US" sz="2000" dirty="0">
              <a:solidFill>
                <a:prstClr val="white"/>
              </a:solidFill>
              <a:latin typeface="Calibri Ligh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10048" y="5983014"/>
            <a:ext cx="2072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Slide: </a:t>
            </a:r>
            <a:r>
              <a:rPr lang="en-US" dirty="0" err="1" smtClean="0"/>
              <a:t>Kaethe</a:t>
            </a:r>
            <a:r>
              <a:rPr lang="en-US" dirty="0" smtClean="0"/>
              <a:t> Selkirk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4244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1673689"/>
            <a:ext cx="91440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prstClr val="white"/>
                </a:solidFill>
                <a:latin typeface="Calibri Light"/>
              </a:rPr>
              <a:t>“…Opportunities to reduce water use and improve storm water management in existing Civic landscapes should be explored; </a:t>
            </a:r>
            <a:r>
              <a:rPr lang="en-US" sz="3600" i="1" dirty="0">
                <a:solidFill>
                  <a:srgbClr val="FFC000"/>
                </a:solidFill>
                <a:latin typeface="Calibri Light"/>
              </a:rPr>
              <a:t>however, human use should be prioritized in these important public spaces.”</a:t>
            </a:r>
            <a:endParaRPr lang="en-US" sz="3600" dirty="0">
              <a:solidFill>
                <a:srgbClr val="FFC000"/>
              </a:solidFill>
              <a:latin typeface="Calibri Ligh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10048" y="5983014"/>
            <a:ext cx="2072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Slide: </a:t>
            </a:r>
            <a:r>
              <a:rPr lang="en-US" dirty="0" err="1" smtClean="0"/>
              <a:t>Kaethe</a:t>
            </a:r>
            <a:r>
              <a:rPr lang="en-US" dirty="0" smtClean="0"/>
              <a:t> Selkirk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9421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umblr_n204qcOzm01spn8lyo1_128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0"/>
            <a:ext cx="23948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FF"/>
                </a:solidFill>
                <a:latin typeface="Calibri Light"/>
              </a:rPr>
              <a:t>QUADS, COURTYARDS,</a:t>
            </a:r>
          </a:p>
          <a:p>
            <a:r>
              <a:rPr lang="en-US" sz="2800" dirty="0">
                <a:solidFill>
                  <a:srgbClr val="FFFFFF"/>
                </a:solidFill>
                <a:latin typeface="Calibri Light"/>
              </a:rPr>
              <a:t>PLAZAS 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4611231"/>
            <a:ext cx="812049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prstClr val="white"/>
                </a:solidFill>
                <a:latin typeface="Calibri Light"/>
              </a:rPr>
              <a:t>Self-contained and noncontiguous</a:t>
            </a:r>
          </a:p>
          <a:p>
            <a:endParaRPr lang="en-US" sz="2000" dirty="0">
              <a:solidFill>
                <a:prstClr val="white"/>
              </a:solidFill>
              <a:latin typeface="Calibri Light"/>
            </a:endParaRPr>
          </a:p>
          <a:p>
            <a:r>
              <a:rPr lang="en-US" sz="2000" dirty="0">
                <a:solidFill>
                  <a:prstClr val="white"/>
                </a:solidFill>
                <a:latin typeface="Calibri Light"/>
              </a:rPr>
              <a:t>Structured by formal buildings and walls</a:t>
            </a:r>
          </a:p>
          <a:p>
            <a:endParaRPr lang="en-US" sz="2000" dirty="0">
              <a:solidFill>
                <a:prstClr val="white"/>
              </a:solidFill>
              <a:latin typeface="Calibri Light"/>
            </a:endParaRPr>
          </a:p>
          <a:p>
            <a:r>
              <a:rPr lang="en-US" sz="2000" dirty="0">
                <a:solidFill>
                  <a:prstClr val="white"/>
                </a:solidFill>
                <a:latin typeface="Calibri Light"/>
              </a:rPr>
              <a:t>Aesthetics are defined by adjacent architecture</a:t>
            </a:r>
          </a:p>
          <a:p>
            <a:endParaRPr lang="en-US" sz="2000" dirty="0">
              <a:solidFill>
                <a:prstClr val="white"/>
              </a:solidFill>
              <a:latin typeface="Calibri Light"/>
            </a:endParaRPr>
          </a:p>
          <a:p>
            <a:r>
              <a:rPr lang="en-US" sz="2000" dirty="0">
                <a:solidFill>
                  <a:prstClr val="white"/>
                </a:solidFill>
                <a:latin typeface="Calibri Light"/>
              </a:rPr>
              <a:t>Landscape as laboratory: specific materials and planting types are not explicit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10048" y="5983014"/>
            <a:ext cx="2072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Slide: </a:t>
            </a:r>
            <a:r>
              <a:rPr lang="en-US" dirty="0" err="1" smtClean="0"/>
              <a:t>Kaethe</a:t>
            </a:r>
            <a:r>
              <a:rPr lang="en-US" dirty="0" smtClean="0"/>
              <a:t> Selkirk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2962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102782"/>
            <a:ext cx="9144000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  <a:latin typeface="Calibri Light"/>
              </a:rPr>
              <a:t>Storm water</a:t>
            </a:r>
            <a:r>
              <a:rPr lang="en-US" sz="2800" i="1" dirty="0">
                <a:solidFill>
                  <a:prstClr val="white"/>
                </a:solidFill>
                <a:latin typeface="Calibri Light"/>
              </a:rPr>
              <a:t> “</a:t>
            </a:r>
            <a:r>
              <a:rPr lang="en-US" sz="3600" i="1" dirty="0">
                <a:solidFill>
                  <a:srgbClr val="FFC000"/>
                </a:solidFill>
                <a:latin typeface="Calibri Light"/>
              </a:rPr>
              <a:t>collection, detention and infiltration can be integrated as a design feature</a:t>
            </a:r>
            <a:r>
              <a:rPr lang="en-US" sz="2800" i="1" dirty="0">
                <a:solidFill>
                  <a:prstClr val="white"/>
                </a:solidFill>
                <a:latin typeface="Calibri Light"/>
              </a:rPr>
              <a:t>. Consideration should be given to storing the SITES Prerequisite Water Quality Storm Volume for each space’s immediate catchment area in a small wet-dry infiltration feature. If employed across the campus, this strategy would significantly reduce storm water runoff volume entering Waller Creek during storm events.” </a:t>
            </a:r>
            <a:endParaRPr lang="en-US" sz="2800" dirty="0">
              <a:solidFill>
                <a:prstClr val="white"/>
              </a:solidFill>
              <a:latin typeface="Calibri Ligh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10048" y="5983014"/>
            <a:ext cx="2072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Slide: </a:t>
            </a:r>
            <a:r>
              <a:rPr lang="en-US" dirty="0" err="1" smtClean="0"/>
              <a:t>Kaethe</a:t>
            </a:r>
            <a:r>
              <a:rPr lang="en-US" dirty="0" smtClean="0"/>
              <a:t> Selkirk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70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aved_Pervious_Floodplai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51" y="526889"/>
            <a:ext cx="4401564" cy="5696142"/>
          </a:xfrm>
          <a:prstGeom prst="rect">
            <a:avLst/>
          </a:prstGeom>
        </p:spPr>
      </p:pic>
      <p:pic>
        <p:nvPicPr>
          <p:cNvPr id="8" name="Picture 7" descr="Paved_Pervious_WaterQBuffer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902" y="526319"/>
            <a:ext cx="4402005" cy="56967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10048" y="5983014"/>
            <a:ext cx="2072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Slide: </a:t>
            </a:r>
            <a:r>
              <a:rPr lang="en-US" dirty="0" err="1" smtClean="0">
                <a:solidFill>
                  <a:schemeClr val="bg1"/>
                </a:solidFill>
              </a:rPr>
              <a:t>Kaethe</a:t>
            </a:r>
            <a:r>
              <a:rPr lang="en-US" dirty="0" smtClean="0">
                <a:solidFill>
                  <a:schemeClr val="bg1"/>
                </a:solidFill>
              </a:rPr>
              <a:t> Selkirk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198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atershed_Topograph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701949"/>
            <a:ext cx="4402005" cy="5696712"/>
          </a:xfrm>
          <a:prstGeom prst="rect">
            <a:avLst/>
          </a:prstGeom>
        </p:spPr>
      </p:pic>
      <p:pic>
        <p:nvPicPr>
          <p:cNvPr id="7" name="Picture 6" descr="CAMPUS_DEM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367" y="702519"/>
            <a:ext cx="4402005" cy="56967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78517" y="6398661"/>
            <a:ext cx="2072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Slide: </a:t>
            </a:r>
            <a:r>
              <a:rPr lang="en-US" dirty="0" err="1" smtClean="0">
                <a:solidFill>
                  <a:schemeClr val="bg1"/>
                </a:solidFill>
              </a:rPr>
              <a:t>Kaethe</a:t>
            </a:r>
            <a:r>
              <a:rPr lang="en-US" dirty="0" smtClean="0">
                <a:solidFill>
                  <a:schemeClr val="bg1"/>
                </a:solidFill>
              </a:rPr>
              <a:t> Selkirk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147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GIS Base Mapping:</a:t>
            </a:r>
            <a:br>
              <a:rPr lang="en-US" dirty="0" smtClean="0"/>
            </a:br>
            <a:r>
              <a:rPr lang="en-US" dirty="0" smtClean="0"/>
              <a:t>Study Area: Cockrell Hall(ECJ)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00200"/>
            <a:ext cx="8115300" cy="4705350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1281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Course Reference Book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First five chapters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Basic hydraulics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Basic hydrology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Storm sewer design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Culvert hydraulics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Detention pond design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546" y="1724266"/>
            <a:ext cx="3414178" cy="45540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7690" y="4769069"/>
            <a:ext cx="20569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</a:t>
            </a:r>
            <a:r>
              <a:rPr lang="en-US" baseline="30000" dirty="0" smtClean="0"/>
              <a:t>th</a:t>
            </a:r>
            <a:r>
              <a:rPr lang="en-US" dirty="0" smtClean="0"/>
              <a:t> Edition, 2013, </a:t>
            </a:r>
          </a:p>
          <a:p>
            <a:r>
              <a:rPr lang="en-US" dirty="0" smtClean="0"/>
              <a:t>ISBN 1-934493-16-3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27690" y="5530632"/>
            <a:ext cx="22392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Regular cost is $295</a:t>
            </a:r>
          </a:p>
          <a:p>
            <a:r>
              <a:rPr lang="en-US" dirty="0" smtClean="0"/>
              <a:t>Student edition is $80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77880" y="6324544"/>
            <a:ext cx="82739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hlinkClick r:id="rId3"/>
              </a:rPr>
              <a:t>http://www.bentley.com/en-US/Training/Products/Resources/Books/CAiHE+8th+edition.htm</a:t>
            </a:r>
            <a:r>
              <a:rPr lang="en-US" sz="1400" dirty="0" smtClean="0"/>
              <a:t>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88619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Study Area in Imagery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1676400"/>
            <a:ext cx="7696200" cy="446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5392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923" y="274638"/>
            <a:ext cx="8887271" cy="1143000"/>
          </a:xfrm>
        </p:spPr>
        <p:txBody>
          <a:bodyPr>
            <a:noAutofit/>
          </a:bodyPr>
          <a:lstStyle/>
          <a:p>
            <a:r>
              <a:rPr lang="en-US" sz="2800" dirty="0" smtClean="0"/>
              <a:t>Water Quality Enhancement and Low Impact Development:</a:t>
            </a:r>
            <a:br>
              <a:rPr lang="en-US" sz="2800" dirty="0" smtClean="0"/>
            </a:br>
            <a:r>
              <a:rPr lang="en-US" sz="2800" dirty="0" smtClean="0"/>
              <a:t>Redevelopment of Mueller Airport</a:t>
            </a:r>
            <a:endParaRPr lang="en-US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800" y="1941946"/>
            <a:ext cx="4212395" cy="3962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74273"/>
            <a:ext cx="4448764" cy="3930074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4971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Flood Detention and Water Quality Pond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99" y="1828800"/>
            <a:ext cx="7194791" cy="431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1955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Mueller Wet Pond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600200"/>
            <a:ext cx="5410200" cy="3043238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3505200"/>
            <a:ext cx="5478190" cy="3081482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6248400" y="2133600"/>
            <a:ext cx="2398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>
                <a:solidFill>
                  <a:prstClr val="black"/>
                </a:solidFill>
              </a:rPr>
              <a:t>Stormwater</a:t>
            </a:r>
            <a:r>
              <a:rPr lang="en-US" dirty="0">
                <a:solidFill>
                  <a:prstClr val="black"/>
                </a:solidFill>
              </a:rPr>
              <a:t> Outlet and </a:t>
            </a:r>
          </a:p>
          <a:p>
            <a:pPr algn="ctr"/>
            <a:r>
              <a:rPr lang="en-US" dirty="0">
                <a:solidFill>
                  <a:prstClr val="black"/>
                </a:solidFill>
              </a:rPr>
              <a:t>Upper Pond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8200" y="5562600"/>
            <a:ext cx="21699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Aeration System and </a:t>
            </a:r>
          </a:p>
          <a:p>
            <a:pPr algn="ctr"/>
            <a:r>
              <a:rPr lang="en-US" dirty="0">
                <a:solidFill>
                  <a:prstClr val="black"/>
                </a:solidFill>
              </a:rPr>
              <a:t>Lower Pond</a:t>
            </a:r>
          </a:p>
        </p:txBody>
      </p:sp>
      <p:sp>
        <p:nvSpPr>
          <p:cNvPr id="7" name="Curved Left Arrow 6"/>
          <p:cNvSpPr/>
          <p:nvPr/>
        </p:nvSpPr>
        <p:spPr>
          <a:xfrm>
            <a:off x="6430817" y="2779930"/>
            <a:ext cx="762000" cy="2477869"/>
          </a:xfrm>
          <a:prstGeom prst="curvedLeftArrow">
            <a:avLst/>
          </a:prstGeom>
          <a:scene3d>
            <a:camera prst="orthographicFront">
              <a:rot lat="1080000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15200" y="3733800"/>
            <a:ext cx="1508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Back pumping</a:t>
            </a:r>
          </a:p>
        </p:txBody>
      </p:sp>
    </p:spTree>
    <p:extLst>
      <p:ext uri="{BB962C8B-B14F-4D97-AF65-F5344CB8AC3E}">
        <p14:creationId xmlns:p14="http://schemas.microsoft.com/office/powerpoint/2010/main" val="163739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Pond, Outfall and Overflow</a:t>
            </a:r>
            <a:endParaRPr lang="en-US" dirty="0"/>
          </a:p>
        </p:txBody>
      </p:sp>
      <p:pic>
        <p:nvPicPr>
          <p:cNvPr id="3" name="20140219_113007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600200"/>
            <a:ext cx="8229600" cy="46291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9600" y="4114800"/>
            <a:ext cx="2627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Wet Pond (Water Quality)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0" y="3048000"/>
            <a:ext cx="3124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</a:rPr>
              <a:t>Stormater</a:t>
            </a:r>
            <a:r>
              <a:rPr lang="en-US" dirty="0">
                <a:solidFill>
                  <a:prstClr val="black"/>
                </a:solidFill>
              </a:rPr>
              <a:t> Detention (Flooding)</a:t>
            </a:r>
          </a:p>
        </p:txBody>
      </p:sp>
    </p:spTree>
    <p:extLst>
      <p:ext uri="{BB962C8B-B14F-4D97-AF65-F5344CB8AC3E}">
        <p14:creationId xmlns:p14="http://schemas.microsoft.com/office/powerpoint/2010/main" val="1662571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Normal Sidewalk and </a:t>
            </a:r>
            <a:r>
              <a:rPr lang="en-US" dirty="0" err="1" smtClean="0"/>
              <a:t>Stormwater</a:t>
            </a:r>
            <a:r>
              <a:rPr lang="en-US" dirty="0" smtClean="0"/>
              <a:t> Inlet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743200"/>
            <a:ext cx="4716072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19200"/>
            <a:ext cx="3143250" cy="550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380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Alternative: Infiltration Trench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18" y="1981200"/>
            <a:ext cx="3227635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76581"/>
            <a:ext cx="3904398" cy="4109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ight Arrow 3"/>
          <p:cNvSpPr/>
          <p:nvPr/>
        </p:nvSpPr>
        <p:spPr>
          <a:xfrm>
            <a:off x="4343400" y="3886200"/>
            <a:ext cx="7620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6143199" y="2438400"/>
            <a:ext cx="762000" cy="304800"/>
          </a:xfrm>
          <a:prstGeom prst="rightArrow">
            <a:avLst/>
          </a:prstGeom>
          <a:scene3d>
            <a:camera prst="orthographicFront">
              <a:rot lat="0" lon="0" rev="107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29908" y="1219200"/>
            <a:ext cx="71947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Water flows in from gutter, and along the gravel bed, infiltrating as it goes, </a:t>
            </a:r>
          </a:p>
          <a:p>
            <a:pPr algn="ctr"/>
            <a:r>
              <a:rPr lang="en-US" dirty="0">
                <a:solidFill>
                  <a:prstClr val="black"/>
                </a:solidFill>
              </a:rPr>
              <a:t>and the remainder goes back out into the gutter again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56678" y="6234545"/>
            <a:ext cx="5630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Pike Powers Laboratory, 3924 </a:t>
            </a:r>
            <a:r>
              <a:rPr lang="en-US" dirty="0" err="1">
                <a:solidFill>
                  <a:prstClr val="black"/>
                </a:solidFill>
              </a:rPr>
              <a:t>Berkman</a:t>
            </a:r>
            <a:r>
              <a:rPr lang="en-US" dirty="0">
                <a:solidFill>
                  <a:prstClr val="black"/>
                </a:solidFill>
              </a:rPr>
              <a:t> Drive, Austin Texas</a:t>
            </a:r>
          </a:p>
        </p:txBody>
      </p:sp>
    </p:spTree>
    <p:extLst>
      <p:ext uri="{BB962C8B-B14F-4D97-AF65-F5344CB8AC3E}">
        <p14:creationId xmlns:p14="http://schemas.microsoft.com/office/powerpoint/2010/main" val="2864632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 Impact Development Elements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085" y="1371600"/>
            <a:ext cx="4314825" cy="4882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171700"/>
            <a:ext cx="3066906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90600" y="5389479"/>
            <a:ext cx="2493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Infiltration trench outfall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4000" y="6253946"/>
            <a:ext cx="2684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Alternative Plant Materials</a:t>
            </a:r>
          </a:p>
        </p:txBody>
      </p:sp>
    </p:spTree>
    <p:extLst>
      <p:ext uri="{BB962C8B-B14F-4D97-AF65-F5344CB8AC3E}">
        <p14:creationId xmlns:p14="http://schemas.microsoft.com/office/powerpoint/2010/main" val="1006767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Water Quality Enhancement and     Low Impact Development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2330768"/>
            <a:ext cx="3977091" cy="3871912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5257800" y="1752600"/>
            <a:ext cx="24941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prstClr val="black"/>
                </a:solidFill>
              </a:rPr>
              <a:t>Dr</a:t>
            </a:r>
            <a:r>
              <a:rPr lang="en-US" sz="2400" dirty="0">
                <a:solidFill>
                  <a:prstClr val="black"/>
                </a:solidFill>
              </a:rPr>
              <a:t> Michael Barrett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660" y="1417638"/>
            <a:ext cx="3601171" cy="4785042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800100" y="4211515"/>
            <a:ext cx="2784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Design for sediment control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494692" y="6202680"/>
            <a:ext cx="6752492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u="sng" dirty="0" smtClean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http://www.tceq.texas.gov/publications/rg/rg-348/rg-348.html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6642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Definitions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" y="1905000"/>
            <a:ext cx="4829175" cy="4505325"/>
          </a:xfrm>
          <a:prstGeom prst="rect">
            <a:avLst/>
          </a:prstGeom>
          <a:ln w="3175"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1520" y="2057400"/>
            <a:ext cx="4514850" cy="407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02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Course Reference Book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We will cover these chapters up to Spring Break</a:t>
            </a:r>
          </a:p>
          <a:p>
            <a:r>
              <a:rPr lang="en-US" dirty="0" smtClean="0"/>
              <a:t>Reading for Thursday is Chapter 1</a:t>
            </a:r>
          </a:p>
          <a:p>
            <a:r>
              <a:rPr lang="en-US" dirty="0" smtClean="0"/>
              <a:t>Has a disk at the back with </a:t>
            </a:r>
            <a:r>
              <a:rPr lang="en-US" dirty="0" smtClean="0">
                <a:solidFill>
                  <a:srgbClr val="FF0000"/>
                </a:solidFill>
              </a:rPr>
              <a:t>computer programs</a:t>
            </a:r>
          </a:p>
          <a:p>
            <a:r>
              <a:rPr lang="en-US" dirty="0" smtClean="0"/>
              <a:t>These are licensed through the LRC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546" y="1724266"/>
            <a:ext cx="3414178" cy="455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900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National Flood Interoperability Experiment: </a:t>
            </a:r>
            <a:r>
              <a:rPr lang="en-US" sz="2400" dirty="0" smtClean="0">
                <a:solidFill>
                  <a:srgbClr val="FF0000"/>
                </a:solidFill>
              </a:rPr>
              <a:t/>
            </a:r>
            <a:br>
              <a:rPr lang="en-US" sz="2400" dirty="0" smtClean="0">
                <a:solidFill>
                  <a:srgbClr val="FF0000"/>
                </a:solidFill>
              </a:rPr>
            </a:br>
            <a:r>
              <a:rPr lang="en-US" sz="2400" dirty="0" smtClean="0"/>
              <a:t>Building </a:t>
            </a:r>
            <a:r>
              <a:rPr lang="en-US" sz="2400" dirty="0" smtClean="0"/>
              <a:t>a stronger flood forecasting system for citizens</a:t>
            </a:r>
            <a:endParaRPr lang="en-US" sz="24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4279769" y="2007909"/>
            <a:ext cx="0" cy="454372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 flipV="1">
            <a:off x="1527144" y="4279769"/>
            <a:ext cx="5656081" cy="28281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376314" y="1891885"/>
            <a:ext cx="2573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National Weather Service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76314" y="4693912"/>
            <a:ext cx="2394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Local and State Flood Managers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88817" y="4693912"/>
            <a:ext cx="2931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First Response Community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72000" y="1939891"/>
            <a:ext cx="2931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Citizens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5485" y="5386032"/>
            <a:ext cx="2544943" cy="116559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0074" y="5227751"/>
            <a:ext cx="1712321" cy="1323878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6314" y="2257112"/>
            <a:ext cx="2373761" cy="177345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0537" y="2312692"/>
            <a:ext cx="2743200" cy="1842922"/>
          </a:xfrm>
          <a:prstGeom prst="rect">
            <a:avLst/>
          </a:prstGeom>
        </p:spPr>
      </p:pic>
      <p:sp>
        <p:nvSpPr>
          <p:cNvPr id="17" name="Down Arrow 16"/>
          <p:cNvSpPr/>
          <p:nvPr/>
        </p:nvSpPr>
        <p:spPr>
          <a:xfrm>
            <a:off x="2234153" y="4115262"/>
            <a:ext cx="263803" cy="5850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ight Arrow 17"/>
          <p:cNvSpPr/>
          <p:nvPr/>
        </p:nvSpPr>
        <p:spPr>
          <a:xfrm>
            <a:off x="3921625" y="5750948"/>
            <a:ext cx="838912" cy="2774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ight Arrow 18"/>
          <p:cNvSpPr/>
          <p:nvPr/>
        </p:nvSpPr>
        <p:spPr>
          <a:xfrm>
            <a:off x="3860313" y="3017012"/>
            <a:ext cx="838912" cy="2774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Down Arrow 19"/>
          <p:cNvSpPr/>
          <p:nvPr/>
        </p:nvSpPr>
        <p:spPr>
          <a:xfrm flipV="1">
            <a:off x="6000235" y="4208434"/>
            <a:ext cx="263803" cy="5850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321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584" y="3433731"/>
            <a:ext cx="6495068" cy="27079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Link with the First Response Community</a:t>
            </a:r>
            <a:endParaRPr lang="en-US" sz="3600" dirty="0"/>
          </a:p>
        </p:txBody>
      </p:sp>
      <p:sp>
        <p:nvSpPr>
          <p:cNvPr id="3" name="Rectangle 2"/>
          <p:cNvSpPr/>
          <p:nvPr/>
        </p:nvSpPr>
        <p:spPr>
          <a:xfrm>
            <a:off x="1494147" y="6292095"/>
            <a:ext cx="71030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  <a:hlinkClick r:id="rId3"/>
              </a:rPr>
              <a:t>https://www.youtube.com/watch?v=ympaR6YUxiA&amp;feature=youtube</a:t>
            </a:r>
            <a:r>
              <a:rPr lang="en-US" dirty="0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4169" y="1271262"/>
            <a:ext cx="3949831" cy="31877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28541" y="1690689"/>
            <a:ext cx="30165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Harry Evans, Chief of Staff Austin Fire Department</a:t>
            </a:r>
          </a:p>
          <a:p>
            <a:pPr algn="ctr"/>
            <a:endParaRPr lang="en-US" dirty="0">
              <a:solidFill>
                <a:prstClr val="black"/>
              </a:solidFill>
            </a:endParaRPr>
          </a:p>
          <a:p>
            <a:pPr algn="ctr"/>
            <a:r>
              <a:rPr lang="en-US" dirty="0">
                <a:solidFill>
                  <a:prstClr val="black"/>
                </a:solidFill>
              </a:rPr>
              <a:t>Responsible for flood emergency response in Austin</a:t>
            </a:r>
          </a:p>
        </p:txBody>
      </p:sp>
    </p:spTree>
    <p:extLst>
      <p:ext uri="{BB962C8B-B14F-4D97-AF65-F5344CB8AC3E}">
        <p14:creationId xmlns:p14="http://schemas.microsoft.com/office/powerpoint/2010/main" val="230792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100-year floodplain for Travis and Williamson Counties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0725" y="1415534"/>
            <a:ext cx="5162550" cy="507287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20745" y="6303746"/>
            <a:ext cx="5069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13% ( &gt; 1/8) of the land is in the 100-year floodplain</a:t>
            </a:r>
          </a:p>
        </p:txBody>
      </p:sp>
    </p:spTree>
    <p:extLst>
      <p:ext uri="{BB962C8B-B14F-4D97-AF65-F5344CB8AC3E}">
        <p14:creationId xmlns:p14="http://schemas.microsoft.com/office/powerpoint/2010/main" val="2471434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HUC-10 Watersheds </a:t>
            </a:r>
            <a:r>
              <a:rPr lang="en-US" dirty="0" smtClean="0"/>
              <a:t>for City of Austin-Colorado River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784927"/>
            <a:ext cx="3519376" cy="4084738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05000" y="6105236"/>
            <a:ext cx="5615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19 Watersheds: Prioritize and Rank in Order of Importance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73" y="1727033"/>
            <a:ext cx="4167055" cy="4200525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>
            <a:off x="2743200" y="2362200"/>
            <a:ext cx="2590800" cy="182880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216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HUC-12 </a:t>
            </a:r>
            <a:r>
              <a:rPr lang="en-US" dirty="0" err="1" smtClean="0">
                <a:solidFill>
                  <a:srgbClr val="FF0000"/>
                </a:solidFill>
              </a:rPr>
              <a:t>Subwatersheds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in City of Austin-Colorado River HUC-10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814" y="2057400"/>
            <a:ext cx="2750960" cy="1704253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33600" y="5791200"/>
            <a:ext cx="4448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Use these Units for Wide Area Flood Planning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57400"/>
            <a:ext cx="5466156" cy="3163455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051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NHDPlus</a:t>
            </a:r>
            <a:r>
              <a:rPr lang="en-US" dirty="0" smtClean="0">
                <a:solidFill>
                  <a:srgbClr val="FF0000"/>
                </a:solidFill>
              </a:rPr>
              <a:t> Catchments </a:t>
            </a:r>
            <a:r>
              <a:rPr lang="en-US" dirty="0" smtClean="0"/>
              <a:t>in Lake Austin-Town Lake HUC12 </a:t>
            </a:r>
            <a:r>
              <a:rPr lang="en-US" dirty="0" err="1" smtClean="0"/>
              <a:t>Subwatershed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81846"/>
            <a:ext cx="5362575" cy="3996414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581846"/>
            <a:ext cx="2266950" cy="4023213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66800" y="5943600"/>
            <a:ext cx="75691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Flood forecasting operates at this level.  Each catchment has one stream reach.</a:t>
            </a:r>
          </a:p>
          <a:p>
            <a:pPr algn="ctr"/>
            <a:r>
              <a:rPr lang="en-US" dirty="0">
                <a:solidFill>
                  <a:prstClr val="black"/>
                </a:solidFill>
              </a:rPr>
              <a:t>A flow forecast is made for that stream reach</a:t>
            </a:r>
          </a:p>
        </p:txBody>
      </p:sp>
    </p:spTree>
    <p:extLst>
      <p:ext uri="{BB962C8B-B14F-4D97-AF65-F5344CB8AC3E}">
        <p14:creationId xmlns:p14="http://schemas.microsoft.com/office/powerpoint/2010/main" val="106085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Dry Creek – Flood Response Mapping and Planning 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501241"/>
            <a:ext cx="6453188" cy="4947184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71600" y="5643418"/>
            <a:ext cx="2078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Catchment 5781289</a:t>
            </a:r>
          </a:p>
        </p:txBody>
      </p:sp>
    </p:spTree>
    <p:extLst>
      <p:ext uri="{BB962C8B-B14F-4D97-AF65-F5344CB8AC3E}">
        <p14:creationId xmlns:p14="http://schemas.microsoft.com/office/powerpoint/2010/main" val="2661605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Dry Creek Floodplain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19200"/>
            <a:ext cx="6294121" cy="4800600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495800"/>
            <a:ext cx="2095500" cy="2063556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800600" y="3962400"/>
            <a:ext cx="609600" cy="533400"/>
          </a:xfrm>
          <a:prstGeom prst="rect">
            <a:avLst/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609600" y="3962400"/>
            <a:ext cx="4191000" cy="53340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2705100" y="4495800"/>
            <a:ext cx="2705100" cy="2063556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512455" y="4953000"/>
            <a:ext cx="2962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Identify buildings at flood risk</a:t>
            </a:r>
          </a:p>
        </p:txBody>
      </p:sp>
    </p:spTree>
    <p:extLst>
      <p:ext uri="{BB962C8B-B14F-4D97-AF65-F5344CB8AC3E}">
        <p14:creationId xmlns:p14="http://schemas.microsoft.com/office/powerpoint/2010/main" val="1015552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Dry Creek Transportation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254" y="1676400"/>
            <a:ext cx="6455121" cy="4724400"/>
          </a:xfrm>
          <a:prstGeom prst="rect">
            <a:avLst/>
          </a:prstGeom>
          <a:noFill/>
          <a:ln w="6350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191000" y="3154157"/>
            <a:ext cx="2358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Bee Cave Rd (FM 2244)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3733800" y="3338823"/>
            <a:ext cx="457200" cy="90177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724400" y="4495800"/>
            <a:ext cx="1295400" cy="838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48799" y="5680363"/>
            <a:ext cx="2986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Identify streets with flood risk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4635771" y="5334000"/>
            <a:ext cx="393429" cy="52179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654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908" y="632700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Address Points -- used for directing emergency response vehicles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279" y="2121473"/>
            <a:ext cx="4381500" cy="40290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0364" y="3120616"/>
            <a:ext cx="1057275" cy="390525"/>
          </a:xfrm>
          <a:prstGeom prst="rect">
            <a:avLst/>
          </a:prstGeom>
        </p:spPr>
      </p:pic>
      <p:pic>
        <p:nvPicPr>
          <p:cNvPr id="1026" name="Picture 2" descr="http://louisianarecord.com/wp-content/uploads/2013/01/Ford_E350_ambulance2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839" y="2317500"/>
            <a:ext cx="2403769" cy="1606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240352" y="4472577"/>
            <a:ext cx="37716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All legal residences have an address point</a:t>
            </a:r>
          </a:p>
          <a:p>
            <a:pPr algn="ctr"/>
            <a:endParaRPr lang="en-US" dirty="0">
              <a:solidFill>
                <a:prstClr val="black"/>
              </a:solidFill>
            </a:endParaRPr>
          </a:p>
          <a:p>
            <a:pPr algn="ctr"/>
            <a:r>
              <a:rPr lang="en-US" dirty="0">
                <a:solidFill>
                  <a:prstClr val="black"/>
                </a:solidFill>
              </a:rPr>
              <a:t>Established when the lot is legally platted and registered with the county</a:t>
            </a:r>
          </a:p>
        </p:txBody>
      </p:sp>
      <p:sp>
        <p:nvSpPr>
          <p:cNvPr id="6" name="Right Arrow 5"/>
          <p:cNvSpPr/>
          <p:nvPr/>
        </p:nvSpPr>
        <p:spPr>
          <a:xfrm flipH="1">
            <a:off x="5108378" y="3156845"/>
            <a:ext cx="527901" cy="1952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713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Bentley Computer Programs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Flow Master</a:t>
            </a:r>
          </a:p>
          <a:p>
            <a:pPr lvl="1"/>
            <a:r>
              <a:rPr lang="en-US" dirty="0" smtClean="0"/>
              <a:t>Design of pipes, gutters, inlets, ditches, open channels, weirs and orifices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Culvert Master</a:t>
            </a:r>
          </a:p>
          <a:p>
            <a:pPr lvl="1"/>
            <a:r>
              <a:rPr lang="en-US" dirty="0" smtClean="0"/>
              <a:t>Design and analyze culvert hydraulics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4706664" y="1825625"/>
            <a:ext cx="3886200" cy="4351338"/>
          </a:xfrm>
        </p:spPr>
        <p:txBody>
          <a:bodyPr>
            <a:norm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StormCAD</a:t>
            </a:r>
            <a:endParaRPr lang="en-US" dirty="0" smtClean="0">
              <a:solidFill>
                <a:srgbClr val="FF0000"/>
              </a:solidFill>
            </a:endParaRPr>
          </a:p>
          <a:p>
            <a:pPr lvl="1"/>
            <a:r>
              <a:rPr lang="en-US" dirty="0" smtClean="0"/>
              <a:t>Design and analyze storm sewer systems</a:t>
            </a:r>
          </a:p>
          <a:p>
            <a:r>
              <a:rPr lang="en-US" dirty="0" err="1" smtClean="0">
                <a:solidFill>
                  <a:srgbClr val="FF0000"/>
                </a:solidFill>
              </a:rPr>
              <a:t>PondPack</a:t>
            </a:r>
            <a:endParaRPr lang="en-US" dirty="0" smtClean="0">
              <a:solidFill>
                <a:srgbClr val="FF0000"/>
              </a:solidFill>
            </a:endParaRPr>
          </a:p>
          <a:p>
            <a:pPr lvl="1"/>
            <a:r>
              <a:rPr lang="en-US" dirty="0" smtClean="0"/>
              <a:t>Pre- and Post-developed watershed conditions</a:t>
            </a:r>
          </a:p>
          <a:p>
            <a:pPr lvl="1"/>
            <a:r>
              <a:rPr lang="en-US" dirty="0" smtClean="0"/>
              <a:t>Sizing ponds</a:t>
            </a:r>
          </a:p>
          <a:p>
            <a:pPr lvl="1"/>
            <a:r>
              <a:rPr lang="en-US" dirty="0" smtClean="0"/>
              <a:t>Outlet structure rating curves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39613" y="5817719"/>
            <a:ext cx="1314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Steady Flow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57951" y="5793156"/>
            <a:ext cx="1565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Unsteady Flow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659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Address Points and the Flood Hazard Zone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1667" y="1845646"/>
            <a:ext cx="5295360" cy="49031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7646" y="3016578"/>
            <a:ext cx="211160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495,000 Address points in the two counties</a:t>
            </a:r>
          </a:p>
          <a:p>
            <a:endParaRPr lang="en-US" dirty="0">
              <a:solidFill>
                <a:prstClr val="black"/>
              </a:solidFill>
            </a:endParaRPr>
          </a:p>
          <a:p>
            <a:r>
              <a:rPr lang="en-US" dirty="0">
                <a:solidFill>
                  <a:prstClr val="black"/>
                </a:solidFill>
              </a:rPr>
              <a:t>How many points are in the flood hazard zone? </a:t>
            </a:r>
          </a:p>
          <a:p>
            <a:endParaRPr lang="en-US" dirty="0">
              <a:solidFill>
                <a:prstClr val="black"/>
              </a:solidFill>
            </a:endParaRPr>
          </a:p>
          <a:p>
            <a:r>
              <a:rPr lang="en-US" dirty="0">
                <a:solidFill>
                  <a:prstClr val="black"/>
                </a:solidFill>
              </a:rPr>
              <a:t>Where are the high flood risk areas in these counties?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26144" y="5242874"/>
            <a:ext cx="2111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Travis County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12178" y="2210987"/>
            <a:ext cx="211160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Williamson County</a:t>
            </a:r>
          </a:p>
        </p:txBody>
      </p:sp>
    </p:spTree>
    <p:extLst>
      <p:ext uri="{BB962C8B-B14F-4D97-AF65-F5344CB8AC3E}">
        <p14:creationId xmlns:p14="http://schemas.microsoft.com/office/powerpoint/2010/main" val="11202651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Address Points and the Floodplain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885" y="1938403"/>
            <a:ext cx="6316436" cy="45718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684" y="3468460"/>
            <a:ext cx="1704975" cy="70485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181503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Address Points in the Floodplain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8343" y="1624606"/>
            <a:ext cx="4828552" cy="45339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9123" y="5190984"/>
            <a:ext cx="1186978" cy="11135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99123" y="4911169"/>
            <a:ext cx="1291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</a:rPr>
              <a:t>Floodpoints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210" y="2586394"/>
            <a:ext cx="3951741" cy="269410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0457" y="2261821"/>
            <a:ext cx="4283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Address Points in Floodplain of Onion Creek</a:t>
            </a:r>
          </a:p>
        </p:txBody>
      </p:sp>
    </p:spTree>
    <p:extLst>
      <p:ext uri="{BB962C8B-B14F-4D97-AF65-F5344CB8AC3E}">
        <p14:creationId xmlns:p14="http://schemas.microsoft.com/office/powerpoint/2010/main" val="30269120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Address Points in Floodplain of a </a:t>
            </a:r>
            <a:r>
              <a:rPr lang="en-US" dirty="0" err="1" smtClean="0"/>
              <a:t>Subwatershed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35929" y="2796729"/>
            <a:ext cx="27225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Number of Address Points in the Floodplain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1144" y="1759603"/>
            <a:ext cx="4959350" cy="48226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301" y="3443060"/>
            <a:ext cx="1189718" cy="124505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8457" y="5326743"/>
            <a:ext cx="34471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A total of 12,052 address points are in the floodplain out of 495,468 in the study region (2.5%)</a:t>
            </a:r>
          </a:p>
        </p:txBody>
      </p:sp>
    </p:spTree>
    <p:extLst>
      <p:ext uri="{BB962C8B-B14F-4D97-AF65-F5344CB8AC3E}">
        <p14:creationId xmlns:p14="http://schemas.microsoft.com/office/powerpoint/2010/main" val="14592488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229" y="1690010"/>
            <a:ext cx="6860721" cy="47614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Address Points and Roads in Floodplain of Onion Creek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9425" y="2815090"/>
            <a:ext cx="1552575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9884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Length of Roads in Floodplain of a </a:t>
            </a:r>
            <a:r>
              <a:rPr lang="en-US" dirty="0" err="1" smtClean="0"/>
              <a:t>Subwatershed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3943" y="1857827"/>
            <a:ext cx="4698093" cy="47153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474" y="3283402"/>
            <a:ext cx="1388358" cy="14700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2908" y="2914070"/>
            <a:ext cx="3446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Length of Roads in Floodplain (Km)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8457" y="5326743"/>
            <a:ext cx="34471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A total of 711 km of roads are in the floodplain out of 14,732 km in the study region (4.8%)</a:t>
            </a:r>
          </a:p>
        </p:txBody>
      </p:sp>
    </p:spTree>
    <p:extLst>
      <p:ext uri="{BB962C8B-B14F-4D97-AF65-F5344CB8AC3E}">
        <p14:creationId xmlns:p14="http://schemas.microsoft.com/office/powerpoint/2010/main" val="18861005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We will focus on three design subjects</a:t>
            </a:r>
          </a:p>
          <a:p>
            <a:pPr lvl="1"/>
            <a:r>
              <a:rPr lang="en-US" dirty="0" err="1" smtClean="0"/>
              <a:t>Stormwater</a:t>
            </a:r>
            <a:r>
              <a:rPr lang="en-US" dirty="0" smtClean="0"/>
              <a:t> conveyance</a:t>
            </a:r>
          </a:p>
          <a:p>
            <a:pPr lvl="1"/>
            <a:r>
              <a:rPr lang="en-US" dirty="0" err="1" smtClean="0"/>
              <a:t>Stormwater</a:t>
            </a:r>
            <a:r>
              <a:rPr lang="en-US" dirty="0" smtClean="0"/>
              <a:t> hydrology and storage</a:t>
            </a:r>
          </a:p>
          <a:p>
            <a:pPr lvl="1"/>
            <a:r>
              <a:rPr lang="en-US" dirty="0" smtClean="0"/>
              <a:t>Water Quality Enhancement and Low Impact Development (</a:t>
            </a:r>
            <a:r>
              <a:rPr lang="en-US" dirty="0" err="1" smtClean="0"/>
              <a:t>Dr</a:t>
            </a:r>
            <a:r>
              <a:rPr lang="en-US" dirty="0" smtClean="0"/>
              <a:t> Michael Barrett)</a:t>
            </a:r>
          </a:p>
          <a:p>
            <a:r>
              <a:rPr lang="en-US" dirty="0" smtClean="0"/>
              <a:t>We will work in the context of the </a:t>
            </a:r>
            <a:r>
              <a:rPr lang="en-US" dirty="0" smtClean="0">
                <a:solidFill>
                  <a:srgbClr val="FF0000"/>
                </a:solidFill>
              </a:rPr>
              <a:t>UT Campus and Waller Creek</a:t>
            </a:r>
            <a:r>
              <a:rPr lang="en-US" dirty="0" smtClean="0"/>
              <a:t> for “local” projects</a:t>
            </a:r>
          </a:p>
          <a:p>
            <a:r>
              <a:rPr lang="en-US" dirty="0"/>
              <a:t>We will leverage the GIS, hydrology and hydraulic database being developed for </a:t>
            </a:r>
            <a:r>
              <a:rPr lang="en-US" dirty="0" smtClean="0"/>
              <a:t>the National Flood Interoperability Experiment in </a:t>
            </a:r>
            <a:r>
              <a:rPr lang="en-US" dirty="0" smtClean="0">
                <a:solidFill>
                  <a:srgbClr val="FF0000"/>
                </a:solidFill>
              </a:rPr>
              <a:t>Travis </a:t>
            </a:r>
            <a:r>
              <a:rPr lang="en-US" dirty="0">
                <a:solidFill>
                  <a:srgbClr val="FF0000"/>
                </a:solidFill>
              </a:rPr>
              <a:t>and Williamson </a:t>
            </a:r>
            <a:r>
              <a:rPr lang="en-US" dirty="0" smtClean="0">
                <a:solidFill>
                  <a:srgbClr val="FF0000"/>
                </a:solidFill>
              </a:rPr>
              <a:t>Counties</a:t>
            </a:r>
            <a:r>
              <a:rPr lang="en-US" dirty="0" smtClean="0"/>
              <a:t> for projects elsewhere in this area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0254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Evolution of Hydraulic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Stormwater</a:t>
            </a:r>
            <a:r>
              <a:rPr lang="en-US" dirty="0" smtClean="0">
                <a:solidFill>
                  <a:srgbClr val="FF0000"/>
                </a:solidFill>
              </a:rPr>
              <a:t> runoff disposal</a:t>
            </a:r>
          </a:p>
          <a:p>
            <a:pPr lvl="1"/>
            <a:r>
              <a:rPr lang="en-US" dirty="0"/>
              <a:t>Get the water off the site as quickly and efficiently </a:t>
            </a:r>
            <a:r>
              <a:rPr lang="en-US" dirty="0" smtClean="0"/>
              <a:t>possible</a:t>
            </a:r>
            <a:endParaRPr lang="en-US" dirty="0"/>
          </a:p>
          <a:p>
            <a:r>
              <a:rPr lang="en-US" dirty="0" err="1" smtClean="0">
                <a:solidFill>
                  <a:srgbClr val="FF0000"/>
                </a:solidFill>
              </a:rPr>
              <a:t>Stormwater</a:t>
            </a:r>
            <a:r>
              <a:rPr lang="en-US" dirty="0" smtClean="0">
                <a:solidFill>
                  <a:srgbClr val="FF0000"/>
                </a:solidFill>
              </a:rPr>
              <a:t> detention</a:t>
            </a:r>
          </a:p>
          <a:p>
            <a:pPr lvl="1"/>
            <a:r>
              <a:rPr lang="en-US" dirty="0"/>
              <a:t>Slow down the </a:t>
            </a:r>
            <a:r>
              <a:rPr lang="en-US" dirty="0" err="1"/>
              <a:t>stormwater</a:t>
            </a:r>
            <a:r>
              <a:rPr lang="en-US" dirty="0"/>
              <a:t> so that peak flow after development is not more than </a:t>
            </a:r>
            <a:r>
              <a:rPr lang="en-US" dirty="0" smtClean="0"/>
              <a:t>before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Water Quality </a:t>
            </a:r>
            <a:r>
              <a:rPr lang="en-US" dirty="0" smtClean="0">
                <a:solidFill>
                  <a:srgbClr val="FF0000"/>
                </a:solidFill>
              </a:rPr>
              <a:t>Enhancement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r>
              <a:rPr lang="en-US" dirty="0" smtClean="0"/>
              <a:t>Retain and filter water on site so that bacteria are reduced and water quality improves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Low Impact Development</a:t>
            </a:r>
          </a:p>
          <a:p>
            <a:pPr lvl="1"/>
            <a:r>
              <a:rPr lang="en-US" dirty="0" smtClean="0"/>
              <a:t>Dispersed onsite infiltration, filtration and retention schemes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766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Geodesign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Design</a:t>
            </a:r>
            <a:r>
              <a:rPr lang="en-US" dirty="0" smtClean="0"/>
              <a:t> – Everyone designs who devises courses of action aimed at changing existing situations into better ones (Herbert Simon)</a:t>
            </a:r>
          </a:p>
          <a:p>
            <a:r>
              <a:rPr lang="en-US" dirty="0" err="1" smtClean="0">
                <a:solidFill>
                  <a:srgbClr val="FF0000"/>
                </a:solidFill>
              </a:rPr>
              <a:t>Geodesign</a:t>
            </a:r>
            <a:r>
              <a:rPr lang="en-US" dirty="0" smtClean="0"/>
              <a:t> – understanding the impact of our decisions on the planet and using this information to make the world a better place (Jack </a:t>
            </a:r>
            <a:r>
              <a:rPr lang="en-US" dirty="0" err="1" smtClean="0"/>
              <a:t>Dangermond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540826"/>
            <a:ext cx="3813204" cy="4754205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57200" y="6380946"/>
            <a:ext cx="85251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hlinkClick r:id="rId3"/>
              </a:rPr>
              <a:t>http://esripress.esri.com/display/index.cfm?fuseaction=display&amp;moduleID=0&amp;websiteID=218</a:t>
            </a:r>
            <a:r>
              <a:rPr lang="en-US" sz="1600" dirty="0">
                <a:solidFill>
                  <a:prstClr val="blac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1469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27" y="76200"/>
            <a:ext cx="8984027" cy="6366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25782" y="1143000"/>
            <a:ext cx="29136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>
                <a:solidFill>
                  <a:srgbClr val="FF0000"/>
                </a:solidFill>
              </a:rPr>
              <a:t>Geodesign</a:t>
            </a:r>
            <a:r>
              <a:rPr lang="en-US" sz="2800" i="1" dirty="0">
                <a:solidFill>
                  <a:srgbClr val="FF0000"/>
                </a:solidFill>
              </a:rPr>
              <a:t> Process</a:t>
            </a:r>
          </a:p>
        </p:txBody>
      </p:sp>
    </p:spTree>
    <p:extLst>
      <p:ext uri="{BB962C8B-B14F-4D97-AF65-F5344CB8AC3E}">
        <p14:creationId xmlns:p14="http://schemas.microsoft.com/office/powerpoint/2010/main" val="3016080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5745018" y="4191000"/>
            <a:ext cx="2057400" cy="1524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Information Technology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Hydrodesign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Hydrodesign</a:t>
            </a:r>
            <a:r>
              <a:rPr lang="en-US" dirty="0" smtClean="0"/>
              <a:t> is an analogous process to </a:t>
            </a:r>
            <a:r>
              <a:rPr lang="en-US" dirty="0" err="1" smtClean="0"/>
              <a:t>Geodesign</a:t>
            </a:r>
            <a:r>
              <a:rPr lang="en-US" dirty="0" smtClean="0"/>
              <a:t> for design with </a:t>
            </a:r>
            <a:r>
              <a:rPr lang="en-US" dirty="0" smtClean="0">
                <a:solidFill>
                  <a:srgbClr val="FF0000"/>
                </a:solidFill>
              </a:rPr>
              <a:t>water in the constructed and in the natural environment</a:t>
            </a:r>
          </a:p>
          <a:p>
            <a:pPr lvl="1"/>
            <a:r>
              <a:rPr lang="en-US" dirty="0" smtClean="0"/>
              <a:t>Flooding</a:t>
            </a:r>
          </a:p>
          <a:p>
            <a:pPr lvl="1"/>
            <a:r>
              <a:rPr lang="en-US" dirty="0" smtClean="0"/>
              <a:t>Water use</a:t>
            </a:r>
          </a:p>
          <a:p>
            <a:pPr lvl="1"/>
            <a:r>
              <a:rPr lang="en-US" dirty="0" smtClean="0"/>
              <a:t>Water quality</a:t>
            </a:r>
          </a:p>
          <a:p>
            <a:pPr lvl="1"/>
            <a:r>
              <a:rPr lang="en-US" dirty="0" smtClean="0"/>
              <a:t>Environmental integrity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6553200" y="3059545"/>
            <a:ext cx="2498436" cy="1524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Earth and Natural Sciences: Geology, Biology</a:t>
            </a:r>
          </a:p>
        </p:txBody>
      </p:sp>
      <p:sp>
        <p:nvSpPr>
          <p:cNvPr id="6" name="Oval 5"/>
          <p:cNvSpPr/>
          <p:nvPr/>
        </p:nvSpPr>
        <p:spPr>
          <a:xfrm>
            <a:off x="4572000" y="3059545"/>
            <a:ext cx="2362200" cy="1524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Design Professionals: </a:t>
            </a:r>
            <a:br>
              <a:rPr lang="en-US" dirty="0">
                <a:solidFill>
                  <a:prstClr val="white"/>
                </a:solidFill>
              </a:rPr>
            </a:br>
            <a:r>
              <a:rPr lang="en-US" dirty="0">
                <a:solidFill>
                  <a:prstClr val="white"/>
                </a:solidFill>
              </a:rPr>
              <a:t>Civil Engineers Architects</a:t>
            </a:r>
          </a:p>
        </p:txBody>
      </p:sp>
      <p:sp>
        <p:nvSpPr>
          <p:cNvPr id="5" name="Oval 4"/>
          <p:cNvSpPr/>
          <p:nvPr/>
        </p:nvSpPr>
        <p:spPr>
          <a:xfrm>
            <a:off x="5745018" y="1905000"/>
            <a:ext cx="2057400" cy="1524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People of the Place</a:t>
            </a:r>
          </a:p>
        </p:txBody>
      </p:sp>
    </p:spTree>
    <p:extLst>
      <p:ext uri="{BB962C8B-B14F-4D97-AF65-F5344CB8AC3E}">
        <p14:creationId xmlns:p14="http://schemas.microsoft.com/office/powerpoint/2010/main" val="3508289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How should the study area be </a:t>
            </a:r>
            <a:r>
              <a:rPr lang="en-US" dirty="0" smtClean="0">
                <a:solidFill>
                  <a:srgbClr val="FF0000"/>
                </a:solidFill>
              </a:rPr>
              <a:t>described</a:t>
            </a:r>
            <a:r>
              <a:rPr lang="en-US" dirty="0" smtClean="0"/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How does the study area </a:t>
            </a:r>
            <a:r>
              <a:rPr lang="en-US" dirty="0" smtClean="0">
                <a:solidFill>
                  <a:srgbClr val="FF0000"/>
                </a:solidFill>
              </a:rPr>
              <a:t>operate</a:t>
            </a:r>
            <a:r>
              <a:rPr lang="en-US" dirty="0" smtClean="0"/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Is the current study area </a:t>
            </a:r>
            <a:r>
              <a:rPr lang="en-US" dirty="0" smtClean="0">
                <a:solidFill>
                  <a:srgbClr val="FF0000"/>
                </a:solidFill>
              </a:rPr>
              <a:t>working well</a:t>
            </a:r>
            <a:r>
              <a:rPr lang="en-US" dirty="0" smtClean="0"/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How </a:t>
            </a:r>
            <a:r>
              <a:rPr lang="en-US" dirty="0" smtClean="0">
                <a:solidFill>
                  <a:srgbClr val="FF0000"/>
                </a:solidFill>
              </a:rPr>
              <a:t>might</a:t>
            </a:r>
            <a:r>
              <a:rPr lang="en-US" dirty="0" smtClean="0"/>
              <a:t> the study area be </a:t>
            </a:r>
            <a:r>
              <a:rPr lang="en-US" dirty="0" smtClean="0">
                <a:solidFill>
                  <a:srgbClr val="FF0000"/>
                </a:solidFill>
              </a:rPr>
              <a:t>altered</a:t>
            </a:r>
            <a:r>
              <a:rPr lang="en-US" dirty="0" smtClean="0"/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What </a:t>
            </a:r>
            <a:r>
              <a:rPr lang="en-US" dirty="0" smtClean="0">
                <a:solidFill>
                  <a:srgbClr val="FF0000"/>
                </a:solidFill>
              </a:rPr>
              <a:t>differences</a:t>
            </a:r>
            <a:r>
              <a:rPr lang="en-US" dirty="0" smtClean="0"/>
              <a:t> would the changes </a:t>
            </a:r>
            <a:r>
              <a:rPr lang="en-US" dirty="0" smtClean="0">
                <a:solidFill>
                  <a:srgbClr val="FF0000"/>
                </a:solidFill>
              </a:rPr>
              <a:t>cause</a:t>
            </a:r>
            <a:r>
              <a:rPr lang="en-US" dirty="0" smtClean="0"/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How </a:t>
            </a:r>
            <a:r>
              <a:rPr lang="en-US" dirty="0" smtClean="0">
                <a:solidFill>
                  <a:srgbClr val="FF0000"/>
                </a:solidFill>
              </a:rPr>
              <a:t>should</a:t>
            </a:r>
            <a:r>
              <a:rPr lang="en-US" dirty="0" smtClean="0"/>
              <a:t> the study area be </a:t>
            </a:r>
            <a:r>
              <a:rPr lang="en-US" dirty="0" smtClean="0">
                <a:solidFill>
                  <a:srgbClr val="FF0000"/>
                </a:solidFill>
              </a:rPr>
              <a:t>changed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Representation</a:t>
            </a:r>
          </a:p>
          <a:p>
            <a:endParaRPr lang="en-US" dirty="0"/>
          </a:p>
          <a:p>
            <a:r>
              <a:rPr lang="en-US" dirty="0" smtClean="0"/>
              <a:t>Process</a:t>
            </a:r>
          </a:p>
          <a:p>
            <a:endParaRPr lang="en-US" dirty="0"/>
          </a:p>
          <a:p>
            <a:r>
              <a:rPr lang="en-US" dirty="0" smtClean="0"/>
              <a:t>Evaluation</a:t>
            </a:r>
          </a:p>
          <a:p>
            <a:endParaRPr lang="en-US" dirty="0"/>
          </a:p>
          <a:p>
            <a:r>
              <a:rPr lang="en-US" dirty="0" smtClean="0"/>
              <a:t>Change</a:t>
            </a:r>
          </a:p>
          <a:p>
            <a:endParaRPr lang="en-US" dirty="0"/>
          </a:p>
          <a:p>
            <a:r>
              <a:rPr lang="en-US" dirty="0" smtClean="0"/>
              <a:t>Impact</a:t>
            </a:r>
          </a:p>
          <a:p>
            <a:endParaRPr lang="en-US" dirty="0"/>
          </a:p>
          <a:p>
            <a:r>
              <a:rPr lang="en-US" dirty="0" smtClean="0"/>
              <a:t>Decision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301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79</TotalTime>
  <Words>1168</Words>
  <Application>Microsoft Office PowerPoint</Application>
  <PresentationFormat>On-screen Show (4:3)</PresentationFormat>
  <Paragraphs>205</Paragraphs>
  <Slides>46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46</vt:i4>
      </vt:variant>
    </vt:vector>
  </HeadingPairs>
  <TitlesOfParts>
    <vt:vector size="57" baseType="lpstr">
      <vt:lpstr>Arial</vt:lpstr>
      <vt:lpstr>Calibri</vt:lpstr>
      <vt:lpstr>Calibri Light</vt:lpstr>
      <vt:lpstr>Times New Roman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CE 365K Hydraulic Engineering Design</vt:lpstr>
      <vt:lpstr>Course Reference Book</vt:lpstr>
      <vt:lpstr>Course Reference Book</vt:lpstr>
      <vt:lpstr>Bentley Computer Programs</vt:lpstr>
      <vt:lpstr>Evolution of Hydraulic Design</vt:lpstr>
      <vt:lpstr>Geodesign</vt:lpstr>
      <vt:lpstr>PowerPoint Presentation</vt:lpstr>
      <vt:lpstr>Hydrodesign</vt:lpstr>
      <vt:lpstr>Questions</vt:lpstr>
      <vt:lpstr>Design Project</vt:lpstr>
      <vt:lpstr>Key Players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GIS Base Mapping: Study Area: Cockrell Hall(ECJ)</vt:lpstr>
      <vt:lpstr>Study Area in Imagery</vt:lpstr>
      <vt:lpstr>Water Quality Enhancement and Low Impact Development: Redevelopment of Mueller Airport</vt:lpstr>
      <vt:lpstr>Flood Detention and Water Quality Pond</vt:lpstr>
      <vt:lpstr>Mueller Wet Pond</vt:lpstr>
      <vt:lpstr>Pond, Outfall and Overflow</vt:lpstr>
      <vt:lpstr>Normal Sidewalk and Stormwater Inlet</vt:lpstr>
      <vt:lpstr>An Alternative: Infiltration Trench</vt:lpstr>
      <vt:lpstr>Low Impact Development Elements</vt:lpstr>
      <vt:lpstr>Water Quality Enhancement and     Low Impact Development</vt:lpstr>
      <vt:lpstr>Definitions</vt:lpstr>
      <vt:lpstr>National Flood Interoperability Experiment:  Building a stronger flood forecasting system for citizens</vt:lpstr>
      <vt:lpstr>Link with the First Response Community</vt:lpstr>
      <vt:lpstr>100-year floodplain for Travis and Williamson Counties</vt:lpstr>
      <vt:lpstr>HUC-10 Watersheds for City of Austin-Colorado River</vt:lpstr>
      <vt:lpstr>HUC-12 Subwatersheds in City of Austin-Colorado River HUC-10</vt:lpstr>
      <vt:lpstr>NHDPlus Catchments in Lake Austin-Town Lake HUC12 Subwatershed </vt:lpstr>
      <vt:lpstr>Dry Creek – Flood Response Mapping and Planning </vt:lpstr>
      <vt:lpstr>Dry Creek Floodplain</vt:lpstr>
      <vt:lpstr>Dry Creek Transportation</vt:lpstr>
      <vt:lpstr>Address Points -- used for directing emergency response vehicles</vt:lpstr>
      <vt:lpstr>Address Points and the Flood Hazard Zone</vt:lpstr>
      <vt:lpstr>Address Points and the Floodplain</vt:lpstr>
      <vt:lpstr>Address Points in the Floodplain</vt:lpstr>
      <vt:lpstr>Address Points in Floodplain of a Subwatershed</vt:lpstr>
      <vt:lpstr>Address Points and Roads in Floodplain of Onion Creek</vt:lpstr>
      <vt:lpstr>Length of Roads in Floodplain of a Subwatershed</vt:lpstr>
      <vt:lpstr>Summary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 365K Hydraulic Engineering Design</dc:title>
  <dc:creator>Maidment, David R</dc:creator>
  <cp:lastModifiedBy>Maidment, David R</cp:lastModifiedBy>
  <cp:revision>14</cp:revision>
  <dcterms:created xsi:type="dcterms:W3CDTF">2015-01-20T16:30:34Z</dcterms:created>
  <dcterms:modified xsi:type="dcterms:W3CDTF">2015-01-20T18:27:16Z</dcterms:modified>
</cp:coreProperties>
</file>