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9"/>
  </p:sldMasterIdLst>
  <p:notesMasterIdLst>
    <p:notesMasterId r:id="rId53"/>
  </p:notesMasterIdLst>
  <p:handoutMasterIdLst>
    <p:handoutMasterId r:id="rId54"/>
  </p:handoutMasterIdLst>
  <p:sldIdLst>
    <p:sldId id="256" r:id="rId10"/>
    <p:sldId id="325" r:id="rId11"/>
    <p:sldId id="363" r:id="rId12"/>
    <p:sldId id="364" r:id="rId13"/>
    <p:sldId id="388" r:id="rId14"/>
    <p:sldId id="275" r:id="rId15"/>
    <p:sldId id="278" r:id="rId16"/>
    <p:sldId id="279" r:id="rId17"/>
    <p:sldId id="263" r:id="rId18"/>
    <p:sldId id="264" r:id="rId19"/>
    <p:sldId id="282" r:id="rId20"/>
    <p:sldId id="402" r:id="rId21"/>
    <p:sldId id="280" r:id="rId22"/>
    <p:sldId id="392" r:id="rId23"/>
    <p:sldId id="398" r:id="rId24"/>
    <p:sldId id="399" r:id="rId25"/>
    <p:sldId id="397" r:id="rId26"/>
    <p:sldId id="281" r:id="rId27"/>
    <p:sldId id="259" r:id="rId28"/>
    <p:sldId id="283" r:id="rId29"/>
    <p:sldId id="359" r:id="rId30"/>
    <p:sldId id="360" r:id="rId31"/>
    <p:sldId id="262" r:id="rId32"/>
    <p:sldId id="261" r:id="rId33"/>
    <p:sldId id="308" r:id="rId34"/>
    <p:sldId id="400" r:id="rId35"/>
    <p:sldId id="401" r:id="rId36"/>
    <p:sldId id="285" r:id="rId37"/>
    <p:sldId id="303" r:id="rId38"/>
    <p:sldId id="361" r:id="rId39"/>
    <p:sldId id="286" r:id="rId40"/>
    <p:sldId id="287" r:id="rId41"/>
    <p:sldId id="288" r:id="rId42"/>
    <p:sldId id="268" r:id="rId43"/>
    <p:sldId id="269" r:id="rId44"/>
    <p:sldId id="270" r:id="rId45"/>
    <p:sldId id="375" r:id="rId46"/>
    <p:sldId id="292" r:id="rId47"/>
    <p:sldId id="291" r:id="rId48"/>
    <p:sldId id="293" r:id="rId49"/>
    <p:sldId id="300" r:id="rId50"/>
    <p:sldId id="294" r:id="rId51"/>
    <p:sldId id="304" r:id="rId5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996633"/>
    <a:srgbClr val="FFFF00"/>
    <a:srgbClr val="0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2" d="100"/>
          <a:sy n="122" d="100"/>
        </p:scale>
        <p:origin x="27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presProps" Target="pres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customXml" Target="../customXml/item5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theme" Target="theme/theme1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5569980B-853A-4D16-9B8D-F7479298E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954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A20ED6-5D6C-4FE5-8ADD-1B44B8491A45}" type="datetimeFigureOut">
              <a:rPr lang="en-US"/>
              <a:pPr>
                <a:defRPr/>
              </a:pPr>
              <a:t>2/12/2015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9C3401F-2E2E-47CB-8A55-5D5684A81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4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EB6B0B-AB08-4100-8707-2713EF587E8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1538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56877" indent="-38092141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473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2947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9420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5894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3D7D6E-F54B-6445-9B4F-BFE9DE19D05D}" type="slidenum">
              <a:rPr lang="en-US" sz="1200">
                <a:solidFill>
                  <a:prstClr val="black"/>
                </a:solidFill>
              </a:rPr>
              <a:pPr/>
              <a:t>26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10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A965C-C412-4BCA-83B9-FEFAB5D98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FC38-639D-4BA4-B4C0-9D2F094FD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6DEF-42E8-423C-B048-2B7B9D22C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FCF88-70FA-41BF-BD96-0FFB8F23A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BB358-D620-4EE0-B129-E48D3BD5B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FF952-F39C-4139-A911-D22DE600E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BADE1-DFC7-4A1E-AF2F-067F0535B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7751B-DDD2-46B7-B18E-6751057A6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96F8E-E632-4621-B97E-78A83D88B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9E2E9-A71E-427F-AB09-3152A2423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2BEC6-EDD0-4030-B051-E0C1B39CB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52179-011A-4028-A666-623A656E4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2D9B077-8BD9-4021-8E13-15776B025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Microsoft_Word_97_-_2003_Document1.doc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esources.arcgis.com/en/help/main/10.1/index.html#//00v20000000q00000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arthobservatory.nasa.gov/Features/GRAC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2.wmf"/><Relationship Id="rId4" Type="http://schemas.openxmlformats.org/officeDocument/2006/relationships/oleObject" Target="../embeddings/Microsoft_Word_97_-_2003_Document2.doc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Microsoft_Word_97_-_2003_Document4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5.wmf"/><Relationship Id="rId5" Type="http://schemas.openxmlformats.org/officeDocument/2006/relationships/image" Target="../media/image33.wmf"/><Relationship Id="rId10" Type="http://schemas.openxmlformats.org/officeDocument/2006/relationships/oleObject" Target="../embeddings/Microsoft_Word_97_-_2003_Document5.doc"/><Relationship Id="rId4" Type="http://schemas.openxmlformats.org/officeDocument/2006/relationships/oleObject" Target="../embeddings/Microsoft_Word_97_-_2003_Document3.doc"/><Relationship Id="rId9" Type="http://schemas.openxmlformats.org/officeDocument/2006/relationships/oleObject" Target="../embeddings/oleObject5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Microsoft_Word_97_-_2003_Document7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8.wmf"/><Relationship Id="rId5" Type="http://schemas.openxmlformats.org/officeDocument/2006/relationships/image" Target="../media/image36.wmf"/><Relationship Id="rId10" Type="http://schemas.openxmlformats.org/officeDocument/2006/relationships/oleObject" Target="../embeddings/Microsoft_Word_97_-_2003_Document8.doc"/><Relationship Id="rId4" Type="http://schemas.openxmlformats.org/officeDocument/2006/relationships/oleObject" Target="../embeddings/Microsoft_Word_97_-_2003_Document6.doc"/><Relationship Id="rId9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3.wmf"/><Relationship Id="rId4" Type="http://schemas.openxmlformats.org/officeDocument/2006/relationships/oleObject" Target="../embeddings/Microsoft_Word_97_-_2003_Document9.doc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FF"/>
                </a:solidFill>
              </a:rPr>
              <a:t>Geodesy, Map Projections and Coordinate Systems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3300"/>
                </a:solidFill>
              </a:rPr>
              <a:t>Geodesy</a:t>
            </a:r>
            <a:r>
              <a:rPr lang="en-US" smtClean="0"/>
              <a:t> - the shape of the earth and definition of earth datums</a:t>
            </a:r>
          </a:p>
          <a:p>
            <a:r>
              <a:rPr lang="en-US" smtClean="0">
                <a:solidFill>
                  <a:srgbClr val="FF3300"/>
                </a:solidFill>
              </a:rPr>
              <a:t>Map Projection</a:t>
            </a:r>
            <a:r>
              <a:rPr lang="en-US" smtClean="0"/>
              <a:t> - the transformation of a curved earth to a flat map</a:t>
            </a:r>
          </a:p>
          <a:p>
            <a:r>
              <a:rPr lang="en-US" smtClean="0">
                <a:solidFill>
                  <a:srgbClr val="FF3300"/>
                </a:solidFill>
              </a:rPr>
              <a:t>Coordinate systems</a:t>
            </a:r>
            <a:r>
              <a:rPr lang="en-US" smtClean="0"/>
              <a:t> - (x,y,z) coordinate systems for map data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Ellipsoid or Spheroid</a:t>
            </a:r>
            <a:br>
              <a:rPr lang="en-US" smtClean="0"/>
            </a:br>
            <a:r>
              <a:rPr lang="en-US" sz="3200" smtClean="0"/>
              <a:t>Rotate an ellipse around an axis</a:t>
            </a:r>
            <a:endParaRPr lang="en-US" smtClean="0"/>
          </a:p>
        </p:txBody>
      </p:sp>
      <p:sp>
        <p:nvSpPr>
          <p:cNvPr id="30723" name="Oval 4"/>
          <p:cNvSpPr>
            <a:spLocks noChangeArrowheads="1"/>
          </p:cNvSpPr>
          <p:nvPr/>
        </p:nvSpPr>
        <p:spPr bwMode="auto">
          <a:xfrm>
            <a:off x="2852738" y="2682875"/>
            <a:ext cx="3054350" cy="26511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endParaRPr lang="en-US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2852738" y="4003675"/>
            <a:ext cx="15271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endParaRPr lang="en-US"/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4310063" y="35814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pPr defTabSz="915988"/>
            <a:r>
              <a:rPr lang="en-US" sz="2800" b="0">
                <a:latin typeface="Arial" charset="0"/>
              </a:rPr>
              <a:t>O</a:t>
            </a:r>
            <a:endParaRPr lang="en-US" sz="2800" b="0"/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5907088" y="4003675"/>
            <a:ext cx="3556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lIns="92147" tIns="46073" rIns="92147" bIns="46073">
            <a:spAutoFit/>
          </a:bodyPr>
          <a:lstStyle/>
          <a:p>
            <a:endParaRPr lang="en-US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 flipV="1">
            <a:off x="4379913" y="2297113"/>
            <a:ext cx="0" cy="3857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lIns="92147" tIns="46073" rIns="92147" bIns="46073">
            <a:spAutoFit/>
          </a:bodyPr>
          <a:lstStyle/>
          <a:p>
            <a:endParaRPr lang="en-US"/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2438400" y="436245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pPr defTabSz="915988"/>
            <a:r>
              <a:rPr lang="en-US" sz="2800">
                <a:solidFill>
                  <a:schemeClr val="accent2"/>
                </a:solidFill>
                <a:latin typeface="Arial" charset="0"/>
              </a:rPr>
              <a:t>X</a:t>
            </a:r>
            <a:endParaRPr lang="en-US" sz="2800" b="0"/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4356100" y="190500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pPr defTabSz="915988"/>
            <a:r>
              <a:rPr lang="en-US" sz="2800">
                <a:solidFill>
                  <a:schemeClr val="accent2"/>
                </a:solidFill>
                <a:latin typeface="Arial" charset="0"/>
              </a:rPr>
              <a:t>Z</a:t>
            </a:r>
            <a:endParaRPr lang="en-US" sz="2800" b="0"/>
          </a:p>
        </p:txBody>
      </p:sp>
      <p:sp>
        <p:nvSpPr>
          <p:cNvPr id="30730" name="Line 11"/>
          <p:cNvSpPr>
            <a:spLocks noChangeShapeType="1"/>
          </p:cNvSpPr>
          <p:nvPr/>
        </p:nvSpPr>
        <p:spPr bwMode="auto">
          <a:xfrm flipV="1">
            <a:off x="3771900" y="4003675"/>
            <a:ext cx="608013" cy="206375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lIns="92147" tIns="46073" rIns="92147" bIns="46073">
            <a:spAutoFit/>
          </a:bodyPr>
          <a:lstStyle/>
          <a:p>
            <a:endParaRPr 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4379913" y="4003675"/>
            <a:ext cx="1527175" cy="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endParaRPr lang="en-US"/>
          </a:p>
        </p:txBody>
      </p:sp>
      <p:sp>
        <p:nvSpPr>
          <p:cNvPr id="30732" name="Line 13"/>
          <p:cNvSpPr>
            <a:spLocks noChangeShapeType="1"/>
          </p:cNvSpPr>
          <p:nvPr/>
        </p:nvSpPr>
        <p:spPr bwMode="auto">
          <a:xfrm>
            <a:off x="4379913" y="2682875"/>
            <a:ext cx="0" cy="1320800"/>
          </a:xfrm>
          <a:prstGeom prst="line">
            <a:avLst/>
          </a:prstGeom>
          <a:noFill/>
          <a:ln w="12700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endParaRPr lang="en-US"/>
          </a:p>
        </p:txBody>
      </p:sp>
      <p:sp>
        <p:nvSpPr>
          <p:cNvPr id="30733" name="Text Box 14"/>
          <p:cNvSpPr txBox="1">
            <a:spLocks noChangeArrowheads="1"/>
          </p:cNvSpPr>
          <p:nvPr/>
        </p:nvSpPr>
        <p:spPr bwMode="auto">
          <a:xfrm>
            <a:off x="6248400" y="365125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pPr defTabSz="915988"/>
            <a:r>
              <a:rPr lang="en-US" sz="2800">
                <a:solidFill>
                  <a:schemeClr val="accent2"/>
                </a:solidFill>
                <a:latin typeface="Arial" charset="0"/>
              </a:rPr>
              <a:t>Y</a:t>
            </a:r>
            <a:endParaRPr lang="en-US" sz="2800" b="0"/>
          </a:p>
        </p:txBody>
      </p:sp>
      <p:sp>
        <p:nvSpPr>
          <p:cNvPr id="30734" name="Arc 15"/>
          <p:cNvSpPr>
            <a:spLocks/>
          </p:cNvSpPr>
          <p:nvPr/>
        </p:nvSpPr>
        <p:spPr bwMode="auto">
          <a:xfrm>
            <a:off x="2855913" y="4003675"/>
            <a:ext cx="3052762" cy="222250"/>
          </a:xfrm>
          <a:custGeom>
            <a:avLst/>
            <a:gdLst>
              <a:gd name="T0" fmla="*/ 2147483647 w 43200"/>
              <a:gd name="T1" fmla="*/ 0 h 21714"/>
              <a:gd name="T2" fmla="*/ 0 w 43200"/>
              <a:gd name="T3" fmla="*/ 219794 h 21714"/>
              <a:gd name="T4" fmla="*/ 2147483647 w 43200"/>
              <a:gd name="T5" fmla="*/ 12808311 h 21714"/>
              <a:gd name="T6" fmla="*/ 0 60000 65536"/>
              <a:gd name="T7" fmla="*/ 0 60000 65536"/>
              <a:gd name="T8" fmla="*/ 0 60000 65536"/>
              <a:gd name="T9" fmla="*/ 0 w 43200"/>
              <a:gd name="T10" fmla="*/ 0 h 21714"/>
              <a:gd name="T11" fmla="*/ 43200 w 43200"/>
              <a:gd name="T12" fmla="*/ 21714 h 217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1714" fill="none" extrusionOk="0">
                <a:moveTo>
                  <a:pt x="43199" y="0"/>
                </a:moveTo>
                <a:cubicBezTo>
                  <a:pt x="43199" y="38"/>
                  <a:pt x="43200" y="76"/>
                  <a:pt x="43200" y="114"/>
                </a:cubicBezTo>
                <a:cubicBezTo>
                  <a:pt x="43200" y="12043"/>
                  <a:pt x="33529" y="21714"/>
                  <a:pt x="21600" y="21714"/>
                </a:cubicBezTo>
                <a:cubicBezTo>
                  <a:pt x="9670" y="21714"/>
                  <a:pt x="0" y="12043"/>
                  <a:pt x="0" y="114"/>
                </a:cubicBezTo>
                <a:cubicBezTo>
                  <a:pt x="-1" y="76"/>
                  <a:pt x="0" y="39"/>
                  <a:pt x="0" y="2"/>
                </a:cubicBezTo>
              </a:path>
              <a:path w="43200" h="21714" stroke="0" extrusionOk="0">
                <a:moveTo>
                  <a:pt x="43199" y="0"/>
                </a:moveTo>
                <a:cubicBezTo>
                  <a:pt x="43199" y="38"/>
                  <a:pt x="43200" y="76"/>
                  <a:pt x="43200" y="114"/>
                </a:cubicBezTo>
                <a:cubicBezTo>
                  <a:pt x="43200" y="12043"/>
                  <a:pt x="33529" y="21714"/>
                  <a:pt x="21600" y="21714"/>
                </a:cubicBezTo>
                <a:cubicBezTo>
                  <a:pt x="9670" y="21714"/>
                  <a:pt x="0" y="12043"/>
                  <a:pt x="0" y="114"/>
                </a:cubicBezTo>
                <a:cubicBezTo>
                  <a:pt x="-1" y="76"/>
                  <a:pt x="0" y="39"/>
                  <a:pt x="0" y="2"/>
                </a:cubicBezTo>
                <a:lnTo>
                  <a:pt x="21600" y="114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endParaRPr lang="en-US"/>
          </a:p>
        </p:txBody>
      </p:sp>
      <p:sp>
        <p:nvSpPr>
          <p:cNvPr id="30735" name="Arc 16"/>
          <p:cNvSpPr>
            <a:spLocks/>
          </p:cNvSpPr>
          <p:nvPr/>
        </p:nvSpPr>
        <p:spPr bwMode="auto">
          <a:xfrm>
            <a:off x="3771900" y="2690813"/>
            <a:ext cx="619125" cy="2638425"/>
          </a:xfrm>
          <a:custGeom>
            <a:avLst/>
            <a:gdLst>
              <a:gd name="T0" fmla="*/ 2147483647 w 21939"/>
              <a:gd name="T1" fmla="*/ 2147483647 h 43194"/>
              <a:gd name="T2" fmla="*/ 2147483647 w 21939"/>
              <a:gd name="T3" fmla="*/ 0 h 43194"/>
              <a:gd name="T4" fmla="*/ 2147483647 w 21939"/>
              <a:gd name="T5" fmla="*/ 2147483647 h 43194"/>
              <a:gd name="T6" fmla="*/ 0 60000 65536"/>
              <a:gd name="T7" fmla="*/ 0 60000 65536"/>
              <a:gd name="T8" fmla="*/ 0 60000 65536"/>
              <a:gd name="T9" fmla="*/ 0 w 21939"/>
              <a:gd name="T10" fmla="*/ 0 h 43194"/>
              <a:gd name="T11" fmla="*/ 21939 w 21939"/>
              <a:gd name="T12" fmla="*/ 43194 h 431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39" h="43194" fill="none" extrusionOk="0">
                <a:moveTo>
                  <a:pt x="21939" y="43191"/>
                </a:moveTo>
                <a:cubicBezTo>
                  <a:pt x="21826" y="43193"/>
                  <a:pt x="21713" y="43193"/>
                  <a:pt x="21600" y="43194"/>
                </a:cubicBezTo>
                <a:cubicBezTo>
                  <a:pt x="9670" y="43194"/>
                  <a:pt x="0" y="33523"/>
                  <a:pt x="0" y="21594"/>
                </a:cubicBezTo>
                <a:cubicBezTo>
                  <a:pt x="-1" y="9865"/>
                  <a:pt x="9359" y="279"/>
                  <a:pt x="21085" y="0"/>
                </a:cubicBezTo>
              </a:path>
              <a:path w="21939" h="43194" stroke="0" extrusionOk="0">
                <a:moveTo>
                  <a:pt x="21939" y="43191"/>
                </a:moveTo>
                <a:cubicBezTo>
                  <a:pt x="21826" y="43193"/>
                  <a:pt x="21713" y="43193"/>
                  <a:pt x="21600" y="43194"/>
                </a:cubicBezTo>
                <a:cubicBezTo>
                  <a:pt x="9670" y="43194"/>
                  <a:pt x="0" y="33523"/>
                  <a:pt x="0" y="21594"/>
                </a:cubicBezTo>
                <a:cubicBezTo>
                  <a:pt x="-1" y="9865"/>
                  <a:pt x="9359" y="279"/>
                  <a:pt x="21085" y="0"/>
                </a:cubicBezTo>
                <a:lnTo>
                  <a:pt x="21600" y="21594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endParaRPr lang="en-US"/>
          </a:p>
        </p:txBody>
      </p:sp>
      <p:sp>
        <p:nvSpPr>
          <p:cNvPr id="30736" name="Line 17"/>
          <p:cNvSpPr>
            <a:spLocks noChangeShapeType="1"/>
          </p:cNvSpPr>
          <p:nvPr/>
        </p:nvSpPr>
        <p:spPr bwMode="auto">
          <a:xfrm flipH="1">
            <a:off x="2801938" y="4206875"/>
            <a:ext cx="979487" cy="3492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lIns="92147" tIns="46073" rIns="92147" bIns="46073">
            <a:spAutoFit/>
          </a:bodyPr>
          <a:lstStyle/>
          <a:p>
            <a:endParaRPr lang="en-US"/>
          </a:p>
        </p:txBody>
      </p:sp>
      <p:sp>
        <p:nvSpPr>
          <p:cNvPr id="30737" name="Text Box 18"/>
          <p:cNvSpPr txBox="1">
            <a:spLocks noChangeArrowheads="1"/>
          </p:cNvSpPr>
          <p:nvPr/>
        </p:nvSpPr>
        <p:spPr bwMode="auto">
          <a:xfrm>
            <a:off x="3781425" y="36957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pPr defTabSz="915988"/>
            <a:r>
              <a:rPr lang="en-US" sz="2800" b="0">
                <a:solidFill>
                  <a:srgbClr val="FF3300"/>
                </a:solidFill>
                <a:latin typeface="Arial" charset="0"/>
              </a:rPr>
              <a:t>a</a:t>
            </a:r>
            <a:endParaRPr lang="en-US" sz="2800" b="0"/>
          </a:p>
        </p:txBody>
      </p:sp>
      <p:sp>
        <p:nvSpPr>
          <p:cNvPr id="30738" name="Text Box 19"/>
          <p:cNvSpPr txBox="1">
            <a:spLocks noChangeArrowheads="1"/>
          </p:cNvSpPr>
          <p:nvPr/>
        </p:nvSpPr>
        <p:spPr bwMode="auto">
          <a:xfrm>
            <a:off x="4919663" y="353218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pPr defTabSz="915988"/>
            <a:r>
              <a:rPr lang="en-US" sz="2800" b="0">
                <a:solidFill>
                  <a:srgbClr val="FF3300"/>
                </a:solidFill>
                <a:latin typeface="Arial" charset="0"/>
              </a:rPr>
              <a:t>a</a:t>
            </a:r>
            <a:endParaRPr lang="en-US" sz="2800" b="0"/>
          </a:p>
        </p:txBody>
      </p:sp>
      <p:sp>
        <p:nvSpPr>
          <p:cNvPr id="30739" name="Text Box 20"/>
          <p:cNvSpPr txBox="1">
            <a:spLocks noChangeArrowheads="1"/>
          </p:cNvSpPr>
          <p:nvPr/>
        </p:nvSpPr>
        <p:spPr bwMode="auto">
          <a:xfrm>
            <a:off x="4298950" y="3068638"/>
            <a:ext cx="382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pPr defTabSz="915988"/>
            <a:r>
              <a:rPr lang="en-US" sz="2800" b="0">
                <a:solidFill>
                  <a:srgbClr val="FF3300"/>
                </a:solidFill>
                <a:latin typeface="Arial" charset="0"/>
              </a:rPr>
              <a:t>b</a:t>
            </a:r>
            <a:endParaRPr lang="en-US" sz="2800" b="0"/>
          </a:p>
        </p:txBody>
      </p:sp>
      <p:grpSp>
        <p:nvGrpSpPr>
          <p:cNvPr id="30740" name="Group 21"/>
          <p:cNvGrpSpPr>
            <a:grpSpLocks/>
          </p:cNvGrpSpPr>
          <p:nvPr/>
        </p:nvGrpSpPr>
        <p:grpSpPr bwMode="auto">
          <a:xfrm>
            <a:off x="4125913" y="2460625"/>
            <a:ext cx="557212" cy="168275"/>
            <a:chOff x="2643" y="816"/>
            <a:chExt cx="527" cy="146"/>
          </a:xfrm>
        </p:grpSpPr>
        <p:sp>
          <p:nvSpPr>
            <p:cNvPr id="30747" name="Arc 22"/>
            <p:cNvSpPr>
              <a:spLocks/>
            </p:cNvSpPr>
            <p:nvPr/>
          </p:nvSpPr>
          <p:spPr bwMode="auto">
            <a:xfrm>
              <a:off x="2643" y="827"/>
              <a:ext cx="527" cy="135"/>
            </a:xfrm>
            <a:custGeom>
              <a:avLst/>
              <a:gdLst>
                <a:gd name="T0" fmla="*/ 0 w 43200"/>
                <a:gd name="T1" fmla="*/ 0 h 40999"/>
                <a:gd name="T2" fmla="*/ 0 w 43200"/>
                <a:gd name="T3" fmla="*/ 0 h 40999"/>
                <a:gd name="T4" fmla="*/ 0 w 43200"/>
                <a:gd name="T5" fmla="*/ 0 h 40999"/>
                <a:gd name="T6" fmla="*/ 0 60000 65536"/>
                <a:gd name="T7" fmla="*/ 0 60000 65536"/>
                <a:gd name="T8" fmla="*/ 0 60000 65536"/>
                <a:gd name="T9" fmla="*/ 0 w 43200"/>
                <a:gd name="T10" fmla="*/ 0 h 40999"/>
                <a:gd name="T11" fmla="*/ 43200 w 43200"/>
                <a:gd name="T12" fmla="*/ 40999 h 409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0999" fill="none" extrusionOk="0">
                  <a:moveTo>
                    <a:pt x="31360" y="130"/>
                  </a:moveTo>
                  <a:cubicBezTo>
                    <a:pt x="38623" y="3808"/>
                    <a:pt x="43200" y="11258"/>
                    <a:pt x="43200" y="19399"/>
                  </a:cubicBezTo>
                  <a:cubicBezTo>
                    <a:pt x="43200" y="31328"/>
                    <a:pt x="33529" y="40999"/>
                    <a:pt x="21600" y="40999"/>
                  </a:cubicBezTo>
                  <a:cubicBezTo>
                    <a:pt x="9670" y="40999"/>
                    <a:pt x="0" y="31328"/>
                    <a:pt x="0" y="19399"/>
                  </a:cubicBezTo>
                  <a:cubicBezTo>
                    <a:pt x="-1" y="11153"/>
                    <a:pt x="4694" y="3626"/>
                    <a:pt x="12100" y="0"/>
                  </a:cubicBezTo>
                </a:path>
                <a:path w="43200" h="40999" stroke="0" extrusionOk="0">
                  <a:moveTo>
                    <a:pt x="31360" y="130"/>
                  </a:moveTo>
                  <a:cubicBezTo>
                    <a:pt x="38623" y="3808"/>
                    <a:pt x="43200" y="11258"/>
                    <a:pt x="43200" y="19399"/>
                  </a:cubicBezTo>
                  <a:cubicBezTo>
                    <a:pt x="43200" y="31328"/>
                    <a:pt x="33529" y="40999"/>
                    <a:pt x="21600" y="40999"/>
                  </a:cubicBezTo>
                  <a:cubicBezTo>
                    <a:pt x="9670" y="40999"/>
                    <a:pt x="0" y="31328"/>
                    <a:pt x="0" y="19399"/>
                  </a:cubicBezTo>
                  <a:cubicBezTo>
                    <a:pt x="-1" y="11153"/>
                    <a:pt x="4694" y="3626"/>
                    <a:pt x="12100" y="0"/>
                  </a:cubicBezTo>
                  <a:lnTo>
                    <a:pt x="21600" y="19399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2147" tIns="46073" rIns="92147" bIns="46073">
              <a:spAutoFit/>
            </a:bodyPr>
            <a:lstStyle/>
            <a:p>
              <a:endParaRPr lang="en-US"/>
            </a:p>
          </p:txBody>
        </p:sp>
        <p:sp>
          <p:nvSpPr>
            <p:cNvPr id="30748" name="Line 23"/>
            <p:cNvSpPr>
              <a:spLocks noChangeShapeType="1"/>
            </p:cNvSpPr>
            <p:nvPr/>
          </p:nvSpPr>
          <p:spPr bwMode="auto">
            <a:xfrm rot="1466637" flipH="1">
              <a:off x="2976" y="816"/>
              <a:ext cx="96" cy="2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lIns="92147" tIns="46073" rIns="92147" bIns="46073">
              <a:spAutoFit/>
            </a:bodyPr>
            <a:lstStyle/>
            <a:p>
              <a:endParaRPr lang="en-US"/>
            </a:p>
          </p:txBody>
        </p:sp>
      </p:grpSp>
      <p:sp>
        <p:nvSpPr>
          <p:cNvPr id="30741" name="Line 24"/>
          <p:cNvSpPr>
            <a:spLocks noChangeShapeType="1"/>
          </p:cNvSpPr>
          <p:nvPr/>
        </p:nvSpPr>
        <p:spPr bwMode="auto">
          <a:xfrm>
            <a:off x="4379913" y="4003675"/>
            <a:ext cx="7937" cy="1309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92147" tIns="46073" rIns="92147" bIns="46073">
            <a:spAutoFit/>
          </a:bodyPr>
          <a:lstStyle/>
          <a:p>
            <a:endParaRPr lang="en-US"/>
          </a:p>
        </p:txBody>
      </p:sp>
      <p:sp>
        <p:nvSpPr>
          <p:cNvPr id="30742" name="Line 25"/>
          <p:cNvSpPr>
            <a:spLocks noChangeShapeType="1"/>
          </p:cNvSpPr>
          <p:nvPr/>
        </p:nvSpPr>
        <p:spPr bwMode="auto">
          <a:xfrm>
            <a:off x="4381500" y="5353050"/>
            <a:ext cx="0" cy="3810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43" name="Group 26"/>
          <p:cNvGrpSpPr>
            <a:grpSpLocks/>
          </p:cNvGrpSpPr>
          <p:nvPr/>
        </p:nvGrpSpPr>
        <p:grpSpPr bwMode="auto">
          <a:xfrm>
            <a:off x="4114800" y="5410200"/>
            <a:ext cx="557213" cy="168275"/>
            <a:chOff x="2643" y="816"/>
            <a:chExt cx="527" cy="146"/>
          </a:xfrm>
        </p:grpSpPr>
        <p:sp>
          <p:nvSpPr>
            <p:cNvPr id="30745" name="Arc 27"/>
            <p:cNvSpPr>
              <a:spLocks/>
            </p:cNvSpPr>
            <p:nvPr/>
          </p:nvSpPr>
          <p:spPr bwMode="auto">
            <a:xfrm>
              <a:off x="2643" y="827"/>
              <a:ext cx="527" cy="135"/>
            </a:xfrm>
            <a:custGeom>
              <a:avLst/>
              <a:gdLst>
                <a:gd name="T0" fmla="*/ 0 w 43200"/>
                <a:gd name="T1" fmla="*/ 0 h 40999"/>
                <a:gd name="T2" fmla="*/ 0 w 43200"/>
                <a:gd name="T3" fmla="*/ 0 h 40999"/>
                <a:gd name="T4" fmla="*/ 0 w 43200"/>
                <a:gd name="T5" fmla="*/ 0 h 40999"/>
                <a:gd name="T6" fmla="*/ 0 60000 65536"/>
                <a:gd name="T7" fmla="*/ 0 60000 65536"/>
                <a:gd name="T8" fmla="*/ 0 60000 65536"/>
                <a:gd name="T9" fmla="*/ 0 w 43200"/>
                <a:gd name="T10" fmla="*/ 0 h 40999"/>
                <a:gd name="T11" fmla="*/ 43200 w 43200"/>
                <a:gd name="T12" fmla="*/ 40999 h 409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0999" fill="none" extrusionOk="0">
                  <a:moveTo>
                    <a:pt x="31360" y="130"/>
                  </a:moveTo>
                  <a:cubicBezTo>
                    <a:pt x="38623" y="3808"/>
                    <a:pt x="43200" y="11258"/>
                    <a:pt x="43200" y="19399"/>
                  </a:cubicBezTo>
                  <a:cubicBezTo>
                    <a:pt x="43200" y="31328"/>
                    <a:pt x="33529" y="40999"/>
                    <a:pt x="21600" y="40999"/>
                  </a:cubicBezTo>
                  <a:cubicBezTo>
                    <a:pt x="9670" y="40999"/>
                    <a:pt x="0" y="31328"/>
                    <a:pt x="0" y="19399"/>
                  </a:cubicBezTo>
                  <a:cubicBezTo>
                    <a:pt x="-1" y="11153"/>
                    <a:pt x="4694" y="3626"/>
                    <a:pt x="12100" y="0"/>
                  </a:cubicBezTo>
                </a:path>
                <a:path w="43200" h="40999" stroke="0" extrusionOk="0">
                  <a:moveTo>
                    <a:pt x="31360" y="130"/>
                  </a:moveTo>
                  <a:cubicBezTo>
                    <a:pt x="38623" y="3808"/>
                    <a:pt x="43200" y="11258"/>
                    <a:pt x="43200" y="19399"/>
                  </a:cubicBezTo>
                  <a:cubicBezTo>
                    <a:pt x="43200" y="31328"/>
                    <a:pt x="33529" y="40999"/>
                    <a:pt x="21600" y="40999"/>
                  </a:cubicBezTo>
                  <a:cubicBezTo>
                    <a:pt x="9670" y="40999"/>
                    <a:pt x="0" y="31328"/>
                    <a:pt x="0" y="19399"/>
                  </a:cubicBezTo>
                  <a:cubicBezTo>
                    <a:pt x="-1" y="11153"/>
                    <a:pt x="4694" y="3626"/>
                    <a:pt x="12100" y="0"/>
                  </a:cubicBezTo>
                  <a:lnTo>
                    <a:pt x="21600" y="19399"/>
                  </a:lnTo>
                  <a:close/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2147" tIns="46073" rIns="92147" bIns="46073">
              <a:spAutoFit/>
            </a:bodyPr>
            <a:lstStyle/>
            <a:p>
              <a:endParaRPr lang="en-US"/>
            </a:p>
          </p:txBody>
        </p:sp>
        <p:sp>
          <p:nvSpPr>
            <p:cNvPr id="30746" name="Line 28"/>
            <p:cNvSpPr>
              <a:spLocks noChangeShapeType="1"/>
            </p:cNvSpPr>
            <p:nvPr/>
          </p:nvSpPr>
          <p:spPr bwMode="auto">
            <a:xfrm rot="1466637" flipH="1">
              <a:off x="2976" y="816"/>
              <a:ext cx="96" cy="2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 type="triangle" w="med" len="lg"/>
            </a:ln>
          </p:spPr>
          <p:txBody>
            <a:bodyPr wrap="none" lIns="92147" tIns="46073" rIns="92147" bIns="46073">
              <a:spAutoFit/>
            </a:bodyPr>
            <a:lstStyle/>
            <a:p>
              <a:endParaRPr lang="en-US"/>
            </a:p>
          </p:txBody>
        </p:sp>
      </p:grpSp>
      <p:sp>
        <p:nvSpPr>
          <p:cNvPr id="30744" name="Text Box 29"/>
          <p:cNvSpPr txBox="1">
            <a:spLocks noChangeArrowheads="1"/>
          </p:cNvSpPr>
          <p:nvPr/>
        </p:nvSpPr>
        <p:spPr bwMode="auto">
          <a:xfrm>
            <a:off x="3581400" y="5638800"/>
            <a:ext cx="2017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Rotational axis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Standard Ellipsoids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684213" y="2020888"/>
          <a:ext cx="7624762" cy="389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4" imgW="7759080" imgH="3960000" progId="Word.Document.8">
                  <p:embed/>
                </p:oleObj>
              </mc:Choice>
              <mc:Fallback>
                <p:oleObj name="Document" r:id="rId4" imgW="7759080" imgH="3960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020888"/>
                        <a:ext cx="7624762" cy="3890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746125" y="5451475"/>
            <a:ext cx="717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Ref: Snyder, Map Projections, A working manual, USGS</a:t>
            </a:r>
          </a:p>
          <a:p>
            <a:r>
              <a:rPr lang="en-US" sz="2400" b="0"/>
              <a:t>Professional Paper 1395, p.12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Geodetic </a:t>
            </a:r>
            <a:r>
              <a:rPr lang="en-US" dirty="0" err="1" smtClean="0"/>
              <a:t>Datums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World Geodetic System (WGS) </a:t>
            </a:r>
            <a:r>
              <a:rPr lang="en-US" dirty="0" smtClean="0"/>
              <a:t>– is a global system for defining latitude and longitude on earth independently of tectonic movement (military)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North American Datum (NAD) </a:t>
            </a:r>
            <a:r>
              <a:rPr lang="en-US" dirty="0" smtClean="0"/>
              <a:t>– is a system defined for locating fixed objects on the earth’s surface and includes tectonic movement (civilian)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048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Horizontal Earth Datums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848600" cy="4724400"/>
          </a:xfrm>
        </p:spPr>
        <p:txBody>
          <a:bodyPr/>
          <a:lstStyle/>
          <a:p>
            <a:r>
              <a:rPr lang="en-US" smtClean="0"/>
              <a:t>An earth datum is defined by an </a:t>
            </a:r>
            <a:r>
              <a:rPr lang="en-US" smtClean="0">
                <a:solidFill>
                  <a:srgbClr val="FF3300"/>
                </a:solidFill>
              </a:rPr>
              <a:t>ellipse</a:t>
            </a:r>
            <a:r>
              <a:rPr lang="en-US" smtClean="0"/>
              <a:t> and an </a:t>
            </a:r>
            <a:r>
              <a:rPr lang="en-US" smtClean="0">
                <a:solidFill>
                  <a:srgbClr val="FF3300"/>
                </a:solidFill>
              </a:rPr>
              <a:t>axis of rotation</a:t>
            </a:r>
            <a:endParaRPr lang="en-US" smtClean="0">
              <a:solidFill>
                <a:srgbClr val="0000FF"/>
              </a:solidFill>
            </a:endParaRPr>
          </a:p>
          <a:p>
            <a:r>
              <a:rPr lang="en-US" smtClean="0">
                <a:solidFill>
                  <a:srgbClr val="FF3300"/>
                </a:solidFill>
              </a:rPr>
              <a:t>NAD27 </a:t>
            </a:r>
            <a:r>
              <a:rPr lang="en-US" smtClean="0"/>
              <a:t>(North American Datum of 1927) uses the Clarke (1866) ellipsoid on a non geocentric axis of rotation</a:t>
            </a:r>
          </a:p>
          <a:p>
            <a:r>
              <a:rPr lang="en-US" smtClean="0">
                <a:solidFill>
                  <a:srgbClr val="FF3300"/>
                </a:solidFill>
              </a:rPr>
              <a:t>NAD83 </a:t>
            </a:r>
            <a:r>
              <a:rPr lang="en-US" smtClean="0"/>
              <a:t>(NAD,1983) uses the GRS80 ellipsoid on a geocentric axis of rotation</a:t>
            </a:r>
          </a:p>
          <a:p>
            <a:r>
              <a:rPr lang="en-US" smtClean="0">
                <a:solidFill>
                  <a:srgbClr val="FF3300"/>
                </a:solidFill>
              </a:rPr>
              <a:t>WGS84</a:t>
            </a:r>
            <a:r>
              <a:rPr lang="en-US" smtClean="0"/>
              <a:t> (World Geodetic System of 1984) uses GRS80, almost the same as NAD83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Adjustments of the NAD83 Datum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471" y="3222081"/>
            <a:ext cx="2895600" cy="1608667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62915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5400" y="4844052"/>
            <a:ext cx="1294770" cy="7632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295400" y="3222081"/>
            <a:ext cx="4155071" cy="16219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Survey\Control\Photographs\Monuments\FLAGSTAFF NCMN.JPG"/>
          <p:cNvPicPr>
            <a:picLocks noChangeAspect="1" noChangeArrowheads="1"/>
          </p:cNvPicPr>
          <p:nvPr/>
        </p:nvPicPr>
        <p:blipFill>
          <a:blip r:embed="rId4"/>
          <a:srcRect l="11174" t="528" r="15081" b="1928"/>
          <a:stretch>
            <a:fillRect/>
          </a:stretch>
        </p:blipFill>
        <p:spPr bwMode="auto">
          <a:xfrm>
            <a:off x="6121953" y="1066800"/>
            <a:ext cx="1319694" cy="130920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00861" y="2570002"/>
            <a:ext cx="3794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Slightly different (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l</a:t>
            </a:r>
            <a:r>
              <a:rPr lang="en-US" dirty="0" smtClean="0"/>
              <a:t>) for benchmarks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3405" y="4953000"/>
            <a:ext cx="39191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</a:t>
            </a:r>
            <a:r>
              <a:rPr lang="en-US" sz="1600" dirty="0" smtClean="0"/>
              <a:t>ontinuously</a:t>
            </a:r>
            <a:r>
              <a:rPr lang="en-US" sz="1600" dirty="0" smtClean="0">
                <a:solidFill>
                  <a:srgbClr val="FF0000"/>
                </a:solidFill>
              </a:rPr>
              <a:t> O</a:t>
            </a:r>
            <a:r>
              <a:rPr lang="en-US" sz="1600" dirty="0" smtClean="0"/>
              <a:t>perating</a:t>
            </a:r>
            <a:r>
              <a:rPr lang="en-US" sz="1600" dirty="0" smtClean="0">
                <a:solidFill>
                  <a:srgbClr val="FF0000"/>
                </a:solidFill>
              </a:rPr>
              <a:t> R</a:t>
            </a:r>
            <a:r>
              <a:rPr lang="en-US" sz="1600" dirty="0" smtClean="0"/>
              <a:t>eference</a:t>
            </a:r>
            <a:r>
              <a:rPr lang="en-US" sz="1600" dirty="0" smtClean="0">
                <a:solidFill>
                  <a:srgbClr val="FF0000"/>
                </a:solidFill>
              </a:rPr>
              <a:t> S</a:t>
            </a:r>
            <a:r>
              <a:rPr lang="en-US" sz="1600" dirty="0" smtClean="0"/>
              <a:t>ystem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</a:t>
            </a:r>
            <a:r>
              <a:rPr lang="en-US" sz="1600" dirty="0" smtClean="0"/>
              <a:t>anadian </a:t>
            </a:r>
            <a:r>
              <a:rPr lang="en-US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/>
              <a:t>patial </a:t>
            </a:r>
            <a:r>
              <a:rPr lang="en-US" sz="1600" dirty="0" smtClean="0">
                <a:solidFill>
                  <a:srgbClr val="FF0000"/>
                </a:solidFill>
              </a:rPr>
              <a:t>R</a:t>
            </a:r>
            <a:r>
              <a:rPr lang="en-US" sz="1600" dirty="0" smtClean="0"/>
              <a:t>eference </a:t>
            </a:r>
            <a:r>
              <a:rPr lang="en-US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/>
              <a:t>ystem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ational </a:t>
            </a:r>
            <a:r>
              <a:rPr lang="en-US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/>
              <a:t>patial </a:t>
            </a:r>
            <a:r>
              <a:rPr lang="en-US" sz="1600" dirty="0" smtClean="0">
                <a:solidFill>
                  <a:srgbClr val="FF0000"/>
                </a:solidFill>
              </a:rPr>
              <a:t>R</a:t>
            </a:r>
            <a:r>
              <a:rPr lang="en-US" sz="1600" dirty="0" smtClean="0"/>
              <a:t>eference </a:t>
            </a:r>
            <a:r>
              <a:rPr lang="en-US" sz="1600" dirty="0" smtClean="0">
                <a:solidFill>
                  <a:srgbClr val="FF0000"/>
                </a:solidFill>
              </a:rPr>
              <a:t>S</a:t>
            </a:r>
            <a:r>
              <a:rPr lang="en-US" sz="1600" dirty="0" smtClean="0"/>
              <a:t>ystem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H</a:t>
            </a:r>
            <a:r>
              <a:rPr lang="en-US" sz="1600" dirty="0" smtClean="0"/>
              <a:t>igh </a:t>
            </a:r>
            <a:r>
              <a:rPr lang="en-US" sz="1600" dirty="0" smtClean="0">
                <a:solidFill>
                  <a:srgbClr val="FF0000"/>
                </a:solidFill>
              </a:rPr>
              <a:t>A</a:t>
            </a:r>
            <a:r>
              <a:rPr lang="en-US" sz="1600" dirty="0" smtClean="0"/>
              <a:t>ccuracy </a:t>
            </a:r>
            <a:r>
              <a:rPr lang="en-US" sz="1600" dirty="0" smtClean="0">
                <a:solidFill>
                  <a:srgbClr val="FF0000"/>
                </a:solidFill>
              </a:rPr>
              <a:t>R</a:t>
            </a:r>
            <a:r>
              <a:rPr lang="en-US" sz="1600" dirty="0" smtClean="0"/>
              <a:t>eference </a:t>
            </a:r>
            <a:r>
              <a:rPr lang="en-US" sz="1600" dirty="0" smtClean="0">
                <a:solidFill>
                  <a:srgbClr val="FF0000"/>
                </a:solidFill>
              </a:rPr>
              <a:t>N</a:t>
            </a:r>
            <a:r>
              <a:rPr lang="en-US" sz="1600" dirty="0" smtClean="0"/>
              <a:t>etwork</a:t>
            </a:r>
            <a:endParaRPr lang="en-US" sz="16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295399" y="4844052"/>
            <a:ext cx="4155071" cy="763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47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Representations of the Earth</a:t>
            </a:r>
          </a:p>
        </p:txBody>
      </p:sp>
      <p:grpSp>
        <p:nvGrpSpPr>
          <p:cNvPr id="38915" name="Group 16"/>
          <p:cNvGrpSpPr>
            <a:grpSpLocks/>
          </p:cNvGrpSpPr>
          <p:nvPr/>
        </p:nvGrpSpPr>
        <p:grpSpPr bwMode="auto">
          <a:xfrm>
            <a:off x="1447800" y="2286000"/>
            <a:ext cx="7175500" cy="4176713"/>
            <a:chOff x="806" y="1040"/>
            <a:chExt cx="4520" cy="2631"/>
          </a:xfrm>
        </p:grpSpPr>
        <p:sp>
          <p:nvSpPr>
            <p:cNvPr id="38917" name="Freeform 3"/>
            <p:cNvSpPr>
              <a:spLocks/>
            </p:cNvSpPr>
            <p:nvPr/>
          </p:nvSpPr>
          <p:spPr bwMode="auto">
            <a:xfrm>
              <a:off x="1046" y="1152"/>
              <a:ext cx="2948" cy="2423"/>
            </a:xfrm>
            <a:custGeom>
              <a:avLst/>
              <a:gdLst>
                <a:gd name="T0" fmla="*/ 1430 w 2064"/>
                <a:gd name="T1" fmla="*/ 2281 h 1568"/>
                <a:gd name="T2" fmla="*/ 2032 w 2064"/>
                <a:gd name="T3" fmla="*/ 2553 h 1568"/>
                <a:gd name="T4" fmla="*/ 2829 w 2064"/>
                <a:gd name="T5" fmla="*/ 2553 h 1568"/>
                <a:gd name="T6" fmla="*/ 3429 w 2064"/>
                <a:gd name="T7" fmla="*/ 1734 h 1568"/>
                <a:gd name="T8" fmla="*/ 3628 w 2064"/>
                <a:gd name="T9" fmla="*/ 912 h 1568"/>
                <a:gd name="T10" fmla="*/ 4029 w 2064"/>
                <a:gd name="T11" fmla="*/ 365 h 1568"/>
                <a:gd name="T12" fmla="*/ 4829 w 2064"/>
                <a:gd name="T13" fmla="*/ 93 h 1568"/>
                <a:gd name="T14" fmla="*/ 5829 w 2064"/>
                <a:gd name="T15" fmla="*/ 912 h 1568"/>
                <a:gd name="T16" fmla="*/ 7424 w 2064"/>
                <a:gd name="T17" fmla="*/ 1734 h 1568"/>
                <a:gd name="T18" fmla="*/ 8026 w 2064"/>
                <a:gd name="T19" fmla="*/ 3376 h 1568"/>
                <a:gd name="T20" fmla="*/ 8423 w 2064"/>
                <a:gd name="T21" fmla="*/ 5291 h 1568"/>
                <a:gd name="T22" fmla="*/ 7026 w 2064"/>
                <a:gd name="T23" fmla="*/ 7479 h 1568"/>
                <a:gd name="T24" fmla="*/ 5226 w 2064"/>
                <a:gd name="T25" fmla="*/ 8303 h 1568"/>
                <a:gd name="T26" fmla="*/ 4829 w 2064"/>
                <a:gd name="T27" fmla="*/ 7756 h 1568"/>
                <a:gd name="T28" fmla="*/ 4226 w 2064"/>
                <a:gd name="T29" fmla="*/ 8031 h 1568"/>
                <a:gd name="T30" fmla="*/ 4029 w 2064"/>
                <a:gd name="T31" fmla="*/ 8303 h 1568"/>
                <a:gd name="T32" fmla="*/ 3229 w 2064"/>
                <a:gd name="T33" fmla="*/ 8850 h 1568"/>
                <a:gd name="T34" fmla="*/ 2032 w 2064"/>
                <a:gd name="T35" fmla="*/ 7756 h 1568"/>
                <a:gd name="T36" fmla="*/ 233 w 2064"/>
                <a:gd name="T37" fmla="*/ 6388 h 1568"/>
                <a:gd name="T38" fmla="*/ 633 w 2064"/>
                <a:gd name="T39" fmla="*/ 3376 h 1568"/>
                <a:gd name="T40" fmla="*/ 633 w 2064"/>
                <a:gd name="T41" fmla="*/ 2009 h 1568"/>
                <a:gd name="T42" fmla="*/ 1430 w 2064"/>
                <a:gd name="T43" fmla="*/ 2281 h 15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64"/>
                <a:gd name="T67" fmla="*/ 0 h 1568"/>
                <a:gd name="T68" fmla="*/ 2064 w 2064"/>
                <a:gd name="T69" fmla="*/ 1568 h 15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64" h="1568">
                  <a:moveTo>
                    <a:pt x="344" y="400"/>
                  </a:moveTo>
                  <a:cubicBezTo>
                    <a:pt x="400" y="416"/>
                    <a:pt x="432" y="440"/>
                    <a:pt x="488" y="448"/>
                  </a:cubicBezTo>
                  <a:cubicBezTo>
                    <a:pt x="544" y="456"/>
                    <a:pt x="624" y="472"/>
                    <a:pt x="680" y="448"/>
                  </a:cubicBezTo>
                  <a:cubicBezTo>
                    <a:pt x="736" y="424"/>
                    <a:pt x="792" y="352"/>
                    <a:pt x="824" y="304"/>
                  </a:cubicBezTo>
                  <a:cubicBezTo>
                    <a:pt x="856" y="256"/>
                    <a:pt x="848" y="200"/>
                    <a:pt x="872" y="160"/>
                  </a:cubicBezTo>
                  <a:cubicBezTo>
                    <a:pt x="896" y="120"/>
                    <a:pt x="920" y="88"/>
                    <a:pt x="968" y="64"/>
                  </a:cubicBezTo>
                  <a:cubicBezTo>
                    <a:pt x="1016" y="40"/>
                    <a:pt x="1088" y="0"/>
                    <a:pt x="1160" y="16"/>
                  </a:cubicBezTo>
                  <a:cubicBezTo>
                    <a:pt x="1232" y="32"/>
                    <a:pt x="1296" y="112"/>
                    <a:pt x="1400" y="160"/>
                  </a:cubicBezTo>
                  <a:cubicBezTo>
                    <a:pt x="1504" y="208"/>
                    <a:pt x="1696" y="232"/>
                    <a:pt x="1784" y="304"/>
                  </a:cubicBezTo>
                  <a:cubicBezTo>
                    <a:pt x="1872" y="376"/>
                    <a:pt x="1888" y="488"/>
                    <a:pt x="1928" y="592"/>
                  </a:cubicBezTo>
                  <a:cubicBezTo>
                    <a:pt x="1968" y="696"/>
                    <a:pt x="2064" y="808"/>
                    <a:pt x="2024" y="928"/>
                  </a:cubicBezTo>
                  <a:cubicBezTo>
                    <a:pt x="1984" y="1048"/>
                    <a:pt x="1816" y="1224"/>
                    <a:pt x="1688" y="1312"/>
                  </a:cubicBezTo>
                  <a:cubicBezTo>
                    <a:pt x="1560" y="1400"/>
                    <a:pt x="1344" y="1448"/>
                    <a:pt x="1256" y="1456"/>
                  </a:cubicBezTo>
                  <a:cubicBezTo>
                    <a:pt x="1168" y="1464"/>
                    <a:pt x="1200" y="1368"/>
                    <a:pt x="1160" y="1360"/>
                  </a:cubicBezTo>
                  <a:cubicBezTo>
                    <a:pt x="1120" y="1352"/>
                    <a:pt x="1048" y="1392"/>
                    <a:pt x="1016" y="1408"/>
                  </a:cubicBezTo>
                  <a:cubicBezTo>
                    <a:pt x="984" y="1424"/>
                    <a:pt x="1008" y="1432"/>
                    <a:pt x="968" y="1456"/>
                  </a:cubicBezTo>
                  <a:cubicBezTo>
                    <a:pt x="928" y="1480"/>
                    <a:pt x="856" y="1568"/>
                    <a:pt x="776" y="1552"/>
                  </a:cubicBezTo>
                  <a:cubicBezTo>
                    <a:pt x="696" y="1536"/>
                    <a:pt x="608" y="1432"/>
                    <a:pt x="488" y="1360"/>
                  </a:cubicBezTo>
                  <a:cubicBezTo>
                    <a:pt x="368" y="1288"/>
                    <a:pt x="112" y="1248"/>
                    <a:pt x="56" y="1120"/>
                  </a:cubicBezTo>
                  <a:cubicBezTo>
                    <a:pt x="0" y="992"/>
                    <a:pt x="136" y="720"/>
                    <a:pt x="152" y="592"/>
                  </a:cubicBezTo>
                  <a:cubicBezTo>
                    <a:pt x="168" y="464"/>
                    <a:pt x="120" y="384"/>
                    <a:pt x="152" y="352"/>
                  </a:cubicBezTo>
                  <a:cubicBezTo>
                    <a:pt x="184" y="320"/>
                    <a:pt x="288" y="384"/>
                    <a:pt x="344" y="400"/>
                  </a:cubicBezTo>
                  <a:close/>
                </a:path>
              </a:pathLst>
            </a:custGeom>
            <a:noFill/>
            <a:ln w="9525">
              <a:solidFill>
                <a:srgbClr val="996633"/>
              </a:solidFill>
              <a:round/>
              <a:headEnd/>
              <a:tailEnd/>
            </a:ln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38918" name="Oval 4"/>
            <p:cNvSpPr>
              <a:spLocks noChangeArrowheads="1"/>
            </p:cNvSpPr>
            <p:nvPr/>
          </p:nvSpPr>
          <p:spPr bwMode="auto">
            <a:xfrm>
              <a:off x="1263" y="1463"/>
              <a:ext cx="2537" cy="194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prstDash val="dash"/>
              <a:round/>
              <a:headEnd/>
              <a:tailEnd/>
            </a:ln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38919" name="Line 5"/>
            <p:cNvSpPr>
              <a:spLocks noChangeShapeType="1"/>
            </p:cNvSpPr>
            <p:nvPr/>
          </p:nvSpPr>
          <p:spPr bwMode="auto">
            <a:xfrm>
              <a:off x="1252" y="1295"/>
              <a:ext cx="411" cy="43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sm" len="lg"/>
            </a:ln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38920" name="Line 6"/>
            <p:cNvSpPr>
              <a:spLocks noChangeShapeType="1"/>
            </p:cNvSpPr>
            <p:nvPr/>
          </p:nvSpPr>
          <p:spPr bwMode="auto">
            <a:xfrm flipH="1">
              <a:off x="3377" y="1223"/>
              <a:ext cx="343" cy="50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 type="triangle" w="sm" len="lg"/>
            </a:ln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38921" name="Line 7"/>
            <p:cNvSpPr>
              <a:spLocks noChangeShapeType="1"/>
            </p:cNvSpPr>
            <p:nvPr/>
          </p:nvSpPr>
          <p:spPr bwMode="auto">
            <a:xfrm flipH="1">
              <a:off x="3771" y="2664"/>
              <a:ext cx="343" cy="216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/>
              <a:tailEnd type="triangle" w="sm" len="lg"/>
            </a:ln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38922" name="Freeform 8"/>
            <p:cNvSpPr>
              <a:spLocks/>
            </p:cNvSpPr>
            <p:nvPr/>
          </p:nvSpPr>
          <p:spPr bwMode="auto">
            <a:xfrm>
              <a:off x="1246" y="1440"/>
              <a:ext cx="2628" cy="1980"/>
            </a:xfrm>
            <a:custGeom>
              <a:avLst/>
              <a:gdLst>
                <a:gd name="T0" fmla="*/ 2964 w 1840"/>
                <a:gd name="T1" fmla="*/ 243 h 1320"/>
                <a:gd name="T2" fmla="*/ 3362 w 1840"/>
                <a:gd name="T3" fmla="*/ 0 h 1320"/>
                <a:gd name="T4" fmla="*/ 4162 w 1840"/>
                <a:gd name="T5" fmla="*/ 243 h 1320"/>
                <a:gd name="T6" fmla="*/ 4762 w 1840"/>
                <a:gd name="T7" fmla="*/ 243 h 1320"/>
                <a:gd name="T8" fmla="*/ 5559 w 1840"/>
                <a:gd name="T9" fmla="*/ 486 h 1320"/>
                <a:gd name="T10" fmla="*/ 5760 w 1840"/>
                <a:gd name="T11" fmla="*/ 729 h 1320"/>
                <a:gd name="T12" fmla="*/ 6559 w 1840"/>
                <a:gd name="T13" fmla="*/ 972 h 1320"/>
                <a:gd name="T14" fmla="*/ 6756 w 1840"/>
                <a:gd name="T15" fmla="*/ 1458 h 1320"/>
                <a:gd name="T16" fmla="*/ 6958 w 1840"/>
                <a:gd name="T17" fmla="*/ 1701 h 1320"/>
                <a:gd name="T18" fmla="*/ 7558 w 1840"/>
                <a:gd name="T19" fmla="*/ 2673 h 1320"/>
                <a:gd name="T20" fmla="*/ 7558 w 1840"/>
                <a:gd name="T21" fmla="*/ 3645 h 1320"/>
                <a:gd name="T22" fmla="*/ 6958 w 1840"/>
                <a:gd name="T23" fmla="*/ 5103 h 1320"/>
                <a:gd name="T24" fmla="*/ 6356 w 1840"/>
                <a:gd name="T25" fmla="*/ 6075 h 1320"/>
                <a:gd name="T26" fmla="*/ 4559 w 1840"/>
                <a:gd name="T27" fmla="*/ 6561 h 1320"/>
                <a:gd name="T28" fmla="*/ 3362 w 1840"/>
                <a:gd name="T29" fmla="*/ 6561 h 1320"/>
                <a:gd name="T30" fmla="*/ 2362 w 1840"/>
                <a:gd name="T31" fmla="*/ 6561 h 1320"/>
                <a:gd name="T32" fmla="*/ 1165 w 1840"/>
                <a:gd name="T33" fmla="*/ 5832 h 1320"/>
                <a:gd name="T34" fmla="*/ 166 w 1840"/>
                <a:gd name="T35" fmla="*/ 4860 h 1320"/>
                <a:gd name="T36" fmla="*/ 166 w 1840"/>
                <a:gd name="T37" fmla="*/ 3402 h 1320"/>
                <a:gd name="T38" fmla="*/ 367 w 1840"/>
                <a:gd name="T39" fmla="*/ 1701 h 1320"/>
                <a:gd name="T40" fmla="*/ 966 w 1840"/>
                <a:gd name="T41" fmla="*/ 1215 h 1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40"/>
                <a:gd name="T64" fmla="*/ 0 h 1320"/>
                <a:gd name="T65" fmla="*/ 1840 w 1840"/>
                <a:gd name="T66" fmla="*/ 1320 h 13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40" h="1320">
                  <a:moveTo>
                    <a:pt x="712" y="48"/>
                  </a:moveTo>
                  <a:cubicBezTo>
                    <a:pt x="736" y="24"/>
                    <a:pt x="760" y="0"/>
                    <a:pt x="808" y="0"/>
                  </a:cubicBezTo>
                  <a:cubicBezTo>
                    <a:pt x="856" y="0"/>
                    <a:pt x="944" y="40"/>
                    <a:pt x="1000" y="48"/>
                  </a:cubicBezTo>
                  <a:cubicBezTo>
                    <a:pt x="1056" y="56"/>
                    <a:pt x="1088" y="40"/>
                    <a:pt x="1144" y="48"/>
                  </a:cubicBezTo>
                  <a:cubicBezTo>
                    <a:pt x="1200" y="56"/>
                    <a:pt x="1296" y="80"/>
                    <a:pt x="1336" y="96"/>
                  </a:cubicBezTo>
                  <a:cubicBezTo>
                    <a:pt x="1376" y="112"/>
                    <a:pt x="1344" y="128"/>
                    <a:pt x="1384" y="144"/>
                  </a:cubicBezTo>
                  <a:cubicBezTo>
                    <a:pt x="1424" y="160"/>
                    <a:pt x="1536" y="168"/>
                    <a:pt x="1576" y="192"/>
                  </a:cubicBezTo>
                  <a:cubicBezTo>
                    <a:pt x="1616" y="216"/>
                    <a:pt x="1608" y="264"/>
                    <a:pt x="1624" y="288"/>
                  </a:cubicBezTo>
                  <a:cubicBezTo>
                    <a:pt x="1640" y="312"/>
                    <a:pt x="1640" y="296"/>
                    <a:pt x="1672" y="336"/>
                  </a:cubicBezTo>
                  <a:cubicBezTo>
                    <a:pt x="1704" y="376"/>
                    <a:pt x="1792" y="464"/>
                    <a:pt x="1816" y="528"/>
                  </a:cubicBezTo>
                  <a:cubicBezTo>
                    <a:pt x="1840" y="592"/>
                    <a:pt x="1840" y="640"/>
                    <a:pt x="1816" y="720"/>
                  </a:cubicBezTo>
                  <a:cubicBezTo>
                    <a:pt x="1792" y="800"/>
                    <a:pt x="1720" y="928"/>
                    <a:pt x="1672" y="1008"/>
                  </a:cubicBezTo>
                  <a:cubicBezTo>
                    <a:pt x="1624" y="1088"/>
                    <a:pt x="1624" y="1152"/>
                    <a:pt x="1528" y="1200"/>
                  </a:cubicBezTo>
                  <a:cubicBezTo>
                    <a:pt x="1432" y="1248"/>
                    <a:pt x="1216" y="1280"/>
                    <a:pt x="1096" y="1296"/>
                  </a:cubicBezTo>
                  <a:cubicBezTo>
                    <a:pt x="976" y="1312"/>
                    <a:pt x="896" y="1296"/>
                    <a:pt x="808" y="1296"/>
                  </a:cubicBezTo>
                  <a:cubicBezTo>
                    <a:pt x="720" y="1296"/>
                    <a:pt x="656" y="1320"/>
                    <a:pt x="568" y="1296"/>
                  </a:cubicBezTo>
                  <a:cubicBezTo>
                    <a:pt x="480" y="1272"/>
                    <a:pt x="368" y="1208"/>
                    <a:pt x="280" y="1152"/>
                  </a:cubicBezTo>
                  <a:cubicBezTo>
                    <a:pt x="192" y="1096"/>
                    <a:pt x="80" y="1040"/>
                    <a:pt x="40" y="960"/>
                  </a:cubicBezTo>
                  <a:cubicBezTo>
                    <a:pt x="0" y="880"/>
                    <a:pt x="32" y="776"/>
                    <a:pt x="40" y="672"/>
                  </a:cubicBezTo>
                  <a:cubicBezTo>
                    <a:pt x="48" y="568"/>
                    <a:pt x="56" y="408"/>
                    <a:pt x="88" y="336"/>
                  </a:cubicBezTo>
                  <a:cubicBezTo>
                    <a:pt x="120" y="264"/>
                    <a:pt x="176" y="252"/>
                    <a:pt x="232" y="240"/>
                  </a:cubicBezTo>
                </a:path>
              </a:pathLst>
            </a:custGeom>
            <a:noFill/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38923" name="Arc 9"/>
            <p:cNvSpPr>
              <a:spLocks/>
            </p:cNvSpPr>
            <p:nvPr/>
          </p:nvSpPr>
          <p:spPr bwMode="auto">
            <a:xfrm>
              <a:off x="1609" y="1496"/>
              <a:ext cx="917" cy="951"/>
            </a:xfrm>
            <a:custGeom>
              <a:avLst/>
              <a:gdLst>
                <a:gd name="T0" fmla="*/ 0 w 15780"/>
                <a:gd name="T1" fmla="*/ 0 h 21139"/>
                <a:gd name="T2" fmla="*/ 0 w 15780"/>
                <a:gd name="T3" fmla="*/ 0 h 21139"/>
                <a:gd name="T4" fmla="*/ 0 w 15780"/>
                <a:gd name="T5" fmla="*/ 0 h 21139"/>
                <a:gd name="T6" fmla="*/ 0 60000 65536"/>
                <a:gd name="T7" fmla="*/ 0 60000 65536"/>
                <a:gd name="T8" fmla="*/ 0 60000 65536"/>
                <a:gd name="T9" fmla="*/ 0 w 15780"/>
                <a:gd name="T10" fmla="*/ 0 h 21139"/>
                <a:gd name="T11" fmla="*/ 15780 w 15780"/>
                <a:gd name="T12" fmla="*/ 21139 h 21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80" h="21139" fill="none" extrusionOk="0">
                  <a:moveTo>
                    <a:pt x="0" y="6389"/>
                  </a:moveTo>
                  <a:cubicBezTo>
                    <a:pt x="3033" y="3143"/>
                    <a:pt x="6994" y="912"/>
                    <a:pt x="11341" y="-1"/>
                  </a:cubicBezTo>
                </a:path>
                <a:path w="15780" h="21139" stroke="0" extrusionOk="0">
                  <a:moveTo>
                    <a:pt x="0" y="6389"/>
                  </a:moveTo>
                  <a:cubicBezTo>
                    <a:pt x="3033" y="3143"/>
                    <a:pt x="6994" y="912"/>
                    <a:pt x="11341" y="-1"/>
                  </a:cubicBezTo>
                  <a:lnTo>
                    <a:pt x="15780" y="21139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38924" name="Arc 10"/>
            <p:cNvSpPr>
              <a:spLocks/>
            </p:cNvSpPr>
            <p:nvPr/>
          </p:nvSpPr>
          <p:spPr bwMode="auto">
            <a:xfrm>
              <a:off x="2443" y="2432"/>
              <a:ext cx="324" cy="972"/>
            </a:xfrm>
            <a:custGeom>
              <a:avLst/>
              <a:gdLst>
                <a:gd name="T0" fmla="*/ 0 w 5567"/>
                <a:gd name="T1" fmla="*/ 0 h 21600"/>
                <a:gd name="T2" fmla="*/ 0 w 5567"/>
                <a:gd name="T3" fmla="*/ 0 h 21600"/>
                <a:gd name="T4" fmla="*/ 0 w 5567"/>
                <a:gd name="T5" fmla="*/ 0 h 21600"/>
                <a:gd name="T6" fmla="*/ 0 60000 65536"/>
                <a:gd name="T7" fmla="*/ 0 60000 65536"/>
                <a:gd name="T8" fmla="*/ 0 60000 65536"/>
                <a:gd name="T9" fmla="*/ 0 w 5567"/>
                <a:gd name="T10" fmla="*/ 0 h 21600"/>
                <a:gd name="T11" fmla="*/ 5567 w 556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67" h="21600" fill="none" extrusionOk="0">
                  <a:moveTo>
                    <a:pt x="5567" y="21175"/>
                  </a:moveTo>
                  <a:cubicBezTo>
                    <a:pt x="4163" y="21457"/>
                    <a:pt x="2735" y="21599"/>
                    <a:pt x="1304" y="21600"/>
                  </a:cubicBezTo>
                  <a:cubicBezTo>
                    <a:pt x="869" y="21600"/>
                    <a:pt x="434" y="21586"/>
                    <a:pt x="0" y="21560"/>
                  </a:cubicBezTo>
                </a:path>
                <a:path w="5567" h="21600" stroke="0" extrusionOk="0">
                  <a:moveTo>
                    <a:pt x="5567" y="21175"/>
                  </a:moveTo>
                  <a:cubicBezTo>
                    <a:pt x="4163" y="21457"/>
                    <a:pt x="2735" y="21599"/>
                    <a:pt x="1304" y="21600"/>
                  </a:cubicBezTo>
                  <a:cubicBezTo>
                    <a:pt x="869" y="21600"/>
                    <a:pt x="434" y="21586"/>
                    <a:pt x="0" y="21560"/>
                  </a:cubicBezTo>
                  <a:lnTo>
                    <a:pt x="1304" y="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38925" name="Line 11"/>
            <p:cNvSpPr>
              <a:spLocks noChangeShapeType="1"/>
            </p:cNvSpPr>
            <p:nvPr/>
          </p:nvSpPr>
          <p:spPr bwMode="auto">
            <a:xfrm flipH="1">
              <a:off x="1440" y="3240"/>
              <a:ext cx="274" cy="288"/>
            </a:xfrm>
            <a:prstGeom prst="line">
              <a:avLst/>
            </a:prstGeom>
            <a:noFill/>
            <a:ln w="12700">
              <a:solidFill>
                <a:srgbClr val="FF0066"/>
              </a:solidFill>
              <a:round/>
              <a:headEnd type="triangle" w="med" len="med"/>
              <a:tailEnd type="none" w="sm" len="sm"/>
            </a:ln>
          </p:spPr>
          <p:txBody>
            <a:bodyPr wrap="none" lIns="2724556" tIns="1362287" rIns="2724556" bIns="1362287">
              <a:spAutoFit/>
            </a:bodyPr>
            <a:lstStyle/>
            <a:p>
              <a:endParaRPr lang="en-US"/>
            </a:p>
          </p:txBody>
        </p:sp>
        <p:sp>
          <p:nvSpPr>
            <p:cNvPr id="38926" name="Text Box 12"/>
            <p:cNvSpPr txBox="1">
              <a:spLocks noChangeArrowheads="1"/>
            </p:cNvSpPr>
            <p:nvPr/>
          </p:nvSpPr>
          <p:spPr bwMode="auto">
            <a:xfrm>
              <a:off x="4118" y="2480"/>
              <a:ext cx="120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300" b="0">
                  <a:solidFill>
                    <a:srgbClr val="996633"/>
                  </a:solidFill>
                  <a:latin typeface="Arial" charset="0"/>
                </a:rPr>
                <a:t>Earth surface</a:t>
              </a:r>
            </a:p>
          </p:txBody>
        </p:sp>
        <p:sp>
          <p:nvSpPr>
            <p:cNvPr id="38927" name="Text Box 13"/>
            <p:cNvSpPr txBox="1">
              <a:spLocks noChangeArrowheads="1"/>
            </p:cNvSpPr>
            <p:nvPr/>
          </p:nvSpPr>
          <p:spPr bwMode="auto">
            <a:xfrm>
              <a:off x="3734" y="1088"/>
              <a:ext cx="801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300" b="0">
                  <a:solidFill>
                    <a:schemeClr val="accent1"/>
                  </a:solidFill>
                  <a:latin typeface="Arial" charset="0"/>
                </a:rPr>
                <a:t>Ellipsoid</a:t>
              </a:r>
            </a:p>
          </p:txBody>
        </p:sp>
        <p:sp>
          <p:nvSpPr>
            <p:cNvPr id="38928" name="Text Box 14"/>
            <p:cNvSpPr txBox="1">
              <a:spLocks noChangeArrowheads="1"/>
            </p:cNvSpPr>
            <p:nvPr/>
          </p:nvSpPr>
          <p:spPr bwMode="auto">
            <a:xfrm>
              <a:off x="806" y="1040"/>
              <a:ext cx="109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300" b="0">
                  <a:solidFill>
                    <a:schemeClr val="accent2"/>
                  </a:solidFill>
                  <a:latin typeface="Arial" charset="0"/>
                </a:rPr>
                <a:t>Sea surface</a:t>
              </a:r>
            </a:p>
          </p:txBody>
        </p:sp>
        <p:sp>
          <p:nvSpPr>
            <p:cNvPr id="38929" name="Text Box 15"/>
            <p:cNvSpPr txBox="1">
              <a:spLocks noChangeArrowheads="1"/>
            </p:cNvSpPr>
            <p:nvPr/>
          </p:nvSpPr>
          <p:spPr bwMode="auto">
            <a:xfrm>
              <a:off x="902" y="3392"/>
              <a:ext cx="60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300" b="0">
                  <a:solidFill>
                    <a:srgbClr val="FF0066"/>
                  </a:solidFill>
                  <a:latin typeface="Arial" charset="0"/>
                </a:rPr>
                <a:t>Geoid</a:t>
              </a:r>
            </a:p>
          </p:txBody>
        </p:sp>
      </p:grpSp>
      <p:sp>
        <p:nvSpPr>
          <p:cNvPr id="38916" name="Rectangle 17"/>
          <p:cNvSpPr>
            <a:spLocks noChangeArrowheads="1"/>
          </p:cNvSpPr>
          <p:nvPr/>
        </p:nvSpPr>
        <p:spPr bwMode="auto">
          <a:xfrm>
            <a:off x="2286000" y="1447800"/>
            <a:ext cx="510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Mean Sea Level is a surface of constant </a:t>
            </a:r>
          </a:p>
          <a:p>
            <a:r>
              <a:rPr lang="en-US" sz="2400" b="0">
                <a:solidFill>
                  <a:srgbClr val="FF3300"/>
                </a:solidFill>
              </a:rPr>
              <a:t>gravitational potential</a:t>
            </a:r>
            <a:r>
              <a:rPr lang="en-US" sz="2400" b="0"/>
              <a:t> called the </a:t>
            </a:r>
            <a:r>
              <a:rPr lang="en-US" sz="2400" b="0">
                <a:solidFill>
                  <a:srgbClr val="FF3300"/>
                </a:solidFill>
              </a:rPr>
              <a:t>Geoid</a:t>
            </a:r>
          </a:p>
        </p:txBody>
      </p:sp>
    </p:spTree>
    <p:extLst>
      <p:ext uri="{BB962C8B-B14F-4D97-AF65-F5344CB8AC3E}">
        <p14:creationId xmlns:p14="http://schemas.microsoft.com/office/powerpoint/2010/main" val="1124235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533400"/>
            <a:ext cx="4648200" cy="1143000"/>
          </a:xfrm>
          <a:solidFill>
            <a:srgbClr val="003399"/>
          </a:solidFill>
        </p:spPr>
        <p:txBody>
          <a:bodyPr/>
          <a:lstStyle/>
          <a:p>
            <a:r>
              <a:rPr lang="en-US" sz="2800" smtClean="0">
                <a:solidFill>
                  <a:srgbClr val="FF9933"/>
                </a:solidFill>
                <a:latin typeface="Arial" charset="0"/>
              </a:rPr>
              <a:t>THE GEOID AND TWO ELLIPSOIDS</a:t>
            </a:r>
            <a:endParaRPr lang="en-US" sz="2600" smtClean="0">
              <a:solidFill>
                <a:srgbClr val="FF9933"/>
              </a:solidFill>
              <a:latin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 "/>
            </a:pPr>
            <a:r>
              <a:rPr lang="en-US" sz="2400" dirty="0" smtClean="0">
                <a:solidFill>
                  <a:srgbClr val="003300"/>
                </a:solidFill>
              </a:rPr>
              <a:t>                      </a:t>
            </a:r>
            <a:endParaRPr lang="en-US" sz="1400" dirty="0" smtClean="0">
              <a:solidFill>
                <a:srgbClr val="003300"/>
              </a:solidFill>
            </a:endParaRPr>
          </a:p>
        </p:txBody>
      </p:sp>
      <p:sp>
        <p:nvSpPr>
          <p:cNvPr id="459783" name="Freeform 7"/>
          <p:cNvSpPr>
            <a:spLocks/>
          </p:cNvSpPr>
          <p:nvPr/>
        </p:nvSpPr>
        <p:spPr bwMode="auto">
          <a:xfrm>
            <a:off x="2590800" y="2286000"/>
            <a:ext cx="4002088" cy="3535363"/>
          </a:xfrm>
          <a:custGeom>
            <a:avLst/>
            <a:gdLst>
              <a:gd name="T0" fmla="*/ 2050120 w 2528"/>
              <a:gd name="T1" fmla="*/ 25400 h 2227"/>
              <a:gd name="T2" fmla="*/ 1698671 w 2528"/>
              <a:gd name="T3" fmla="*/ 42863 h 2227"/>
              <a:gd name="T4" fmla="*/ 1503949 w 2528"/>
              <a:gd name="T5" fmla="*/ 149225 h 2227"/>
              <a:gd name="T6" fmla="*/ 1310810 w 2528"/>
              <a:gd name="T7" fmla="*/ 290513 h 2227"/>
              <a:gd name="T8" fmla="*/ 1187328 w 2528"/>
              <a:gd name="T9" fmla="*/ 414338 h 2227"/>
              <a:gd name="T10" fmla="*/ 924533 w 2528"/>
              <a:gd name="T11" fmla="*/ 501650 h 2227"/>
              <a:gd name="T12" fmla="*/ 766223 w 2528"/>
              <a:gd name="T13" fmla="*/ 573088 h 2227"/>
              <a:gd name="T14" fmla="*/ 554087 w 2528"/>
              <a:gd name="T15" fmla="*/ 731838 h 2227"/>
              <a:gd name="T16" fmla="*/ 501844 w 2528"/>
              <a:gd name="T17" fmla="*/ 749300 h 2227"/>
              <a:gd name="T18" fmla="*/ 395776 w 2528"/>
              <a:gd name="T19" fmla="*/ 819150 h 2227"/>
              <a:gd name="T20" fmla="*/ 254880 w 2528"/>
              <a:gd name="T21" fmla="*/ 995363 h 2227"/>
              <a:gd name="T22" fmla="*/ 167809 w 2528"/>
              <a:gd name="T23" fmla="*/ 1154113 h 2227"/>
              <a:gd name="T24" fmla="*/ 115567 w 2528"/>
              <a:gd name="T25" fmla="*/ 1312863 h 2227"/>
              <a:gd name="T26" fmla="*/ 96569 w 2528"/>
              <a:gd name="T27" fmla="*/ 1366838 h 2227"/>
              <a:gd name="T28" fmla="*/ 96569 w 2528"/>
              <a:gd name="T29" fmla="*/ 2019300 h 2227"/>
              <a:gd name="T30" fmla="*/ 308705 w 2528"/>
              <a:gd name="T31" fmla="*/ 2300288 h 2227"/>
              <a:gd name="T32" fmla="*/ 378362 w 2528"/>
              <a:gd name="T33" fmla="*/ 2389188 h 2227"/>
              <a:gd name="T34" fmla="*/ 414773 w 2528"/>
              <a:gd name="T35" fmla="*/ 2495550 h 2227"/>
              <a:gd name="T36" fmla="*/ 625326 w 2528"/>
              <a:gd name="T37" fmla="*/ 2724150 h 2227"/>
              <a:gd name="T38" fmla="*/ 959361 w 2528"/>
              <a:gd name="T39" fmla="*/ 3041650 h 2227"/>
              <a:gd name="T40" fmla="*/ 1275982 w 2528"/>
              <a:gd name="T41" fmla="*/ 3148013 h 2227"/>
              <a:gd name="T42" fmla="*/ 1451707 w 2528"/>
              <a:gd name="T43" fmla="*/ 3200400 h 2227"/>
              <a:gd name="T44" fmla="*/ 1503949 w 2528"/>
              <a:gd name="T45" fmla="*/ 3235325 h 2227"/>
              <a:gd name="T46" fmla="*/ 1610017 w 2528"/>
              <a:gd name="T47" fmla="*/ 3270250 h 2227"/>
              <a:gd name="T48" fmla="*/ 2119777 w 2528"/>
              <a:gd name="T49" fmla="*/ 3535363 h 2227"/>
              <a:gd name="T50" fmla="*/ 2824258 w 2528"/>
              <a:gd name="T51" fmla="*/ 3517900 h 2227"/>
              <a:gd name="T52" fmla="*/ 2965155 w 2528"/>
              <a:gd name="T53" fmla="*/ 3482975 h 2227"/>
              <a:gd name="T54" fmla="*/ 3071223 w 2528"/>
              <a:gd name="T55" fmla="*/ 3448050 h 2227"/>
              <a:gd name="T56" fmla="*/ 3546154 w 2528"/>
              <a:gd name="T57" fmla="*/ 3076575 h 2227"/>
              <a:gd name="T58" fmla="*/ 3685467 w 2528"/>
              <a:gd name="T59" fmla="*/ 2935288 h 2227"/>
              <a:gd name="T60" fmla="*/ 3756707 w 2528"/>
              <a:gd name="T61" fmla="*/ 2830513 h 2227"/>
              <a:gd name="T62" fmla="*/ 4002088 w 2528"/>
              <a:gd name="T63" fmla="*/ 1912938 h 2227"/>
              <a:gd name="T64" fmla="*/ 3984674 w 2528"/>
              <a:gd name="T65" fmla="*/ 1277938 h 2227"/>
              <a:gd name="T66" fmla="*/ 3967260 w 2528"/>
              <a:gd name="T67" fmla="*/ 1208088 h 2227"/>
              <a:gd name="T68" fmla="*/ 3915017 w 2528"/>
              <a:gd name="T69" fmla="*/ 977900 h 2227"/>
              <a:gd name="T70" fmla="*/ 3791535 w 2528"/>
              <a:gd name="T71" fmla="*/ 871538 h 2227"/>
              <a:gd name="T72" fmla="*/ 3633225 w 2528"/>
              <a:gd name="T73" fmla="*/ 784225 h 2227"/>
              <a:gd name="T74" fmla="*/ 3527157 w 2528"/>
              <a:gd name="T75" fmla="*/ 749300 h 2227"/>
              <a:gd name="T76" fmla="*/ 3474914 w 2528"/>
              <a:gd name="T77" fmla="*/ 731838 h 2227"/>
              <a:gd name="T78" fmla="*/ 3368846 w 2528"/>
              <a:gd name="T79" fmla="*/ 677863 h 2227"/>
              <a:gd name="T80" fmla="*/ 3123465 w 2528"/>
              <a:gd name="T81" fmla="*/ 501650 h 2227"/>
              <a:gd name="T82" fmla="*/ 2947740 w 2528"/>
              <a:gd name="T83" fmla="*/ 290513 h 2227"/>
              <a:gd name="T84" fmla="*/ 2594708 w 2528"/>
              <a:gd name="T85" fmla="*/ 149225 h 2227"/>
              <a:gd name="T86" fmla="*/ 2455395 w 2528"/>
              <a:gd name="T87" fmla="*/ 60325 h 2227"/>
              <a:gd name="T88" fmla="*/ 2050120 w 2528"/>
              <a:gd name="T89" fmla="*/ 25400 h 22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528" h="2227">
                <a:moveTo>
                  <a:pt x="1295" y="16"/>
                </a:moveTo>
                <a:cubicBezTo>
                  <a:pt x="1221" y="20"/>
                  <a:pt x="1147" y="21"/>
                  <a:pt x="1073" y="27"/>
                </a:cubicBezTo>
                <a:cubicBezTo>
                  <a:pt x="1028" y="31"/>
                  <a:pt x="994" y="80"/>
                  <a:pt x="950" y="94"/>
                </a:cubicBezTo>
                <a:cubicBezTo>
                  <a:pt x="906" y="123"/>
                  <a:pt x="871" y="155"/>
                  <a:pt x="828" y="183"/>
                </a:cubicBezTo>
                <a:cubicBezTo>
                  <a:pt x="810" y="210"/>
                  <a:pt x="780" y="246"/>
                  <a:pt x="750" y="261"/>
                </a:cubicBezTo>
                <a:cubicBezTo>
                  <a:pt x="701" y="286"/>
                  <a:pt x="630" y="286"/>
                  <a:pt x="584" y="316"/>
                </a:cubicBezTo>
                <a:cubicBezTo>
                  <a:pt x="530" y="351"/>
                  <a:pt x="563" y="334"/>
                  <a:pt x="484" y="361"/>
                </a:cubicBezTo>
                <a:cubicBezTo>
                  <a:pt x="424" y="382"/>
                  <a:pt x="398" y="429"/>
                  <a:pt x="350" y="461"/>
                </a:cubicBezTo>
                <a:cubicBezTo>
                  <a:pt x="340" y="467"/>
                  <a:pt x="327" y="466"/>
                  <a:pt x="317" y="472"/>
                </a:cubicBezTo>
                <a:cubicBezTo>
                  <a:pt x="294" y="485"/>
                  <a:pt x="250" y="516"/>
                  <a:pt x="250" y="516"/>
                </a:cubicBezTo>
                <a:cubicBezTo>
                  <a:pt x="223" y="556"/>
                  <a:pt x="191" y="590"/>
                  <a:pt x="161" y="627"/>
                </a:cubicBezTo>
                <a:cubicBezTo>
                  <a:pt x="136" y="658"/>
                  <a:pt x="128" y="694"/>
                  <a:pt x="106" y="727"/>
                </a:cubicBezTo>
                <a:cubicBezTo>
                  <a:pt x="105" y="730"/>
                  <a:pt x="79" y="809"/>
                  <a:pt x="73" y="827"/>
                </a:cubicBezTo>
                <a:cubicBezTo>
                  <a:pt x="69" y="838"/>
                  <a:pt x="61" y="861"/>
                  <a:pt x="61" y="861"/>
                </a:cubicBezTo>
                <a:cubicBezTo>
                  <a:pt x="44" y="979"/>
                  <a:pt x="0" y="1163"/>
                  <a:pt x="61" y="1272"/>
                </a:cubicBezTo>
                <a:cubicBezTo>
                  <a:pt x="97" y="1336"/>
                  <a:pt x="150" y="1392"/>
                  <a:pt x="195" y="1449"/>
                </a:cubicBezTo>
                <a:cubicBezTo>
                  <a:pt x="217" y="1476"/>
                  <a:pt x="223" y="1470"/>
                  <a:pt x="239" y="1505"/>
                </a:cubicBezTo>
                <a:cubicBezTo>
                  <a:pt x="249" y="1527"/>
                  <a:pt x="254" y="1550"/>
                  <a:pt x="262" y="1572"/>
                </a:cubicBezTo>
                <a:cubicBezTo>
                  <a:pt x="277" y="1615"/>
                  <a:pt x="356" y="1690"/>
                  <a:pt x="395" y="1716"/>
                </a:cubicBezTo>
                <a:cubicBezTo>
                  <a:pt x="450" y="1799"/>
                  <a:pt x="524" y="1862"/>
                  <a:pt x="606" y="1916"/>
                </a:cubicBezTo>
                <a:cubicBezTo>
                  <a:pt x="637" y="1936"/>
                  <a:pt x="762" y="1968"/>
                  <a:pt x="806" y="1983"/>
                </a:cubicBezTo>
                <a:cubicBezTo>
                  <a:pt x="842" y="1995"/>
                  <a:pt x="883" y="1999"/>
                  <a:pt x="917" y="2016"/>
                </a:cubicBezTo>
                <a:cubicBezTo>
                  <a:pt x="929" y="2022"/>
                  <a:pt x="938" y="2033"/>
                  <a:pt x="950" y="2038"/>
                </a:cubicBezTo>
                <a:cubicBezTo>
                  <a:pt x="972" y="2047"/>
                  <a:pt x="1017" y="2060"/>
                  <a:pt x="1017" y="2060"/>
                </a:cubicBezTo>
                <a:cubicBezTo>
                  <a:pt x="1097" y="2143"/>
                  <a:pt x="1240" y="2161"/>
                  <a:pt x="1339" y="2227"/>
                </a:cubicBezTo>
                <a:cubicBezTo>
                  <a:pt x="1487" y="2223"/>
                  <a:pt x="1636" y="2225"/>
                  <a:pt x="1784" y="2216"/>
                </a:cubicBezTo>
                <a:cubicBezTo>
                  <a:pt x="1815" y="2214"/>
                  <a:pt x="1843" y="2201"/>
                  <a:pt x="1873" y="2194"/>
                </a:cubicBezTo>
                <a:cubicBezTo>
                  <a:pt x="1896" y="2188"/>
                  <a:pt x="1940" y="2172"/>
                  <a:pt x="1940" y="2172"/>
                </a:cubicBezTo>
                <a:cubicBezTo>
                  <a:pt x="2047" y="2099"/>
                  <a:pt x="2143" y="2023"/>
                  <a:pt x="2240" y="1938"/>
                </a:cubicBezTo>
                <a:cubicBezTo>
                  <a:pt x="2260" y="1920"/>
                  <a:pt x="2303" y="1875"/>
                  <a:pt x="2328" y="1849"/>
                </a:cubicBezTo>
                <a:cubicBezTo>
                  <a:pt x="2346" y="1830"/>
                  <a:pt x="2373" y="1783"/>
                  <a:pt x="2373" y="1783"/>
                </a:cubicBezTo>
                <a:cubicBezTo>
                  <a:pt x="2435" y="1594"/>
                  <a:pt x="2500" y="1403"/>
                  <a:pt x="2528" y="1205"/>
                </a:cubicBezTo>
                <a:cubicBezTo>
                  <a:pt x="2524" y="1072"/>
                  <a:pt x="2524" y="938"/>
                  <a:pt x="2517" y="805"/>
                </a:cubicBezTo>
                <a:cubicBezTo>
                  <a:pt x="2516" y="790"/>
                  <a:pt x="2509" y="776"/>
                  <a:pt x="2506" y="761"/>
                </a:cubicBezTo>
                <a:cubicBezTo>
                  <a:pt x="2504" y="748"/>
                  <a:pt x="2493" y="629"/>
                  <a:pt x="2473" y="616"/>
                </a:cubicBezTo>
                <a:cubicBezTo>
                  <a:pt x="2444" y="597"/>
                  <a:pt x="2428" y="560"/>
                  <a:pt x="2395" y="549"/>
                </a:cubicBezTo>
                <a:cubicBezTo>
                  <a:pt x="2337" y="530"/>
                  <a:pt x="2372" y="544"/>
                  <a:pt x="2295" y="494"/>
                </a:cubicBezTo>
                <a:cubicBezTo>
                  <a:pt x="2275" y="481"/>
                  <a:pt x="2250" y="479"/>
                  <a:pt x="2228" y="472"/>
                </a:cubicBezTo>
                <a:cubicBezTo>
                  <a:pt x="2217" y="468"/>
                  <a:pt x="2195" y="461"/>
                  <a:pt x="2195" y="461"/>
                </a:cubicBezTo>
                <a:cubicBezTo>
                  <a:pt x="2071" y="375"/>
                  <a:pt x="2247" y="492"/>
                  <a:pt x="2128" y="427"/>
                </a:cubicBezTo>
                <a:cubicBezTo>
                  <a:pt x="2070" y="395"/>
                  <a:pt x="2027" y="352"/>
                  <a:pt x="1973" y="316"/>
                </a:cubicBezTo>
                <a:cubicBezTo>
                  <a:pt x="1955" y="263"/>
                  <a:pt x="1915" y="201"/>
                  <a:pt x="1862" y="183"/>
                </a:cubicBezTo>
                <a:cubicBezTo>
                  <a:pt x="1780" y="101"/>
                  <a:pt x="1745" y="124"/>
                  <a:pt x="1639" y="94"/>
                </a:cubicBezTo>
                <a:cubicBezTo>
                  <a:pt x="1599" y="83"/>
                  <a:pt x="1584" y="58"/>
                  <a:pt x="1551" y="38"/>
                </a:cubicBezTo>
                <a:cubicBezTo>
                  <a:pt x="1488" y="0"/>
                  <a:pt x="1354" y="16"/>
                  <a:pt x="1295" y="1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84" name="Oval 8"/>
          <p:cNvSpPr>
            <a:spLocks noChangeArrowheads="1"/>
          </p:cNvSpPr>
          <p:nvPr/>
        </p:nvSpPr>
        <p:spPr bwMode="auto">
          <a:xfrm>
            <a:off x="2362200" y="2438400"/>
            <a:ext cx="4419600" cy="3429000"/>
          </a:xfrm>
          <a:prstGeom prst="ellips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85" name="Line 9"/>
          <p:cNvSpPr>
            <a:spLocks noChangeShapeType="1"/>
          </p:cNvSpPr>
          <p:nvPr/>
        </p:nvSpPr>
        <p:spPr bwMode="auto">
          <a:xfrm flipV="1">
            <a:off x="4572000" y="1981200"/>
            <a:ext cx="0" cy="38862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86" name="Line 10"/>
          <p:cNvSpPr>
            <a:spLocks noChangeShapeType="1"/>
          </p:cNvSpPr>
          <p:nvPr/>
        </p:nvSpPr>
        <p:spPr bwMode="auto">
          <a:xfrm>
            <a:off x="2362200" y="4114800"/>
            <a:ext cx="4419600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87" name="Oval 11"/>
          <p:cNvSpPr>
            <a:spLocks noChangeArrowheads="1"/>
          </p:cNvSpPr>
          <p:nvPr/>
        </p:nvSpPr>
        <p:spPr bwMode="auto">
          <a:xfrm>
            <a:off x="2590800" y="2514600"/>
            <a:ext cx="4419600" cy="2743200"/>
          </a:xfrm>
          <a:prstGeom prst="ellipse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88" name="Line 12"/>
          <p:cNvSpPr>
            <a:spLocks noChangeShapeType="1"/>
          </p:cNvSpPr>
          <p:nvPr/>
        </p:nvSpPr>
        <p:spPr bwMode="auto">
          <a:xfrm>
            <a:off x="2590800" y="3886200"/>
            <a:ext cx="441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89" name="Line 13"/>
          <p:cNvSpPr>
            <a:spLocks noChangeShapeType="1"/>
          </p:cNvSpPr>
          <p:nvPr/>
        </p:nvSpPr>
        <p:spPr bwMode="auto">
          <a:xfrm flipV="1">
            <a:off x="4800600" y="1905000"/>
            <a:ext cx="0" cy="3352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90" name="Text Box 14"/>
          <p:cNvSpPr txBox="1">
            <a:spLocks noChangeArrowheads="1"/>
          </p:cNvSpPr>
          <p:nvPr/>
        </p:nvSpPr>
        <p:spPr bwMode="auto">
          <a:xfrm>
            <a:off x="900113" y="2327275"/>
            <a:ext cx="21868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/>
              <a:t>GRS80-WGS84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srgbClr val="3333CC"/>
                </a:solidFill>
              </a:rPr>
              <a:t>(NAD83)</a:t>
            </a:r>
            <a:endParaRPr lang="en-US" sz="2400" b="0" dirty="0">
              <a:solidFill>
                <a:srgbClr val="3333CC"/>
              </a:solidFill>
            </a:endParaRPr>
          </a:p>
        </p:txBody>
      </p:sp>
      <p:sp>
        <p:nvSpPr>
          <p:cNvPr id="459791" name="Text Box 15"/>
          <p:cNvSpPr txBox="1">
            <a:spLocks noChangeArrowheads="1"/>
          </p:cNvSpPr>
          <p:nvPr/>
        </p:nvSpPr>
        <p:spPr bwMode="auto">
          <a:xfrm>
            <a:off x="6172200" y="2022475"/>
            <a:ext cx="236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 dirty="0">
                <a:solidFill>
                  <a:srgbClr val="3333CC"/>
                </a:solidFill>
              </a:rPr>
              <a:t>CLARKE </a:t>
            </a:r>
            <a:r>
              <a:rPr lang="en-US" sz="2400" b="0" dirty="0" smtClean="0">
                <a:solidFill>
                  <a:srgbClr val="3333CC"/>
                </a:solidFill>
              </a:rPr>
              <a:t>1866 (NAD27)</a:t>
            </a:r>
            <a:endParaRPr lang="en-US" sz="2400" b="0" dirty="0">
              <a:solidFill>
                <a:srgbClr val="3333CC"/>
              </a:solidFill>
            </a:endParaRPr>
          </a:p>
        </p:txBody>
      </p:sp>
      <p:sp>
        <p:nvSpPr>
          <p:cNvPr id="459792" name="Text Box 16"/>
          <p:cNvSpPr txBox="1">
            <a:spLocks noChangeArrowheads="1"/>
          </p:cNvSpPr>
          <p:nvPr/>
        </p:nvSpPr>
        <p:spPr bwMode="auto">
          <a:xfrm>
            <a:off x="6081713" y="5603875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0">
                <a:solidFill>
                  <a:srgbClr val="FF7C80"/>
                </a:solidFill>
              </a:rPr>
              <a:t>GEOID</a:t>
            </a:r>
          </a:p>
        </p:txBody>
      </p:sp>
      <p:sp>
        <p:nvSpPr>
          <p:cNvPr id="459793" name="Line 17"/>
          <p:cNvSpPr>
            <a:spLocks noChangeShapeType="1"/>
          </p:cNvSpPr>
          <p:nvPr/>
        </p:nvSpPr>
        <p:spPr bwMode="auto">
          <a:xfrm>
            <a:off x="2133600" y="2667000"/>
            <a:ext cx="685800" cy="4572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94" name="Line 18"/>
          <p:cNvSpPr>
            <a:spLocks noChangeShapeType="1"/>
          </p:cNvSpPr>
          <p:nvPr/>
        </p:nvSpPr>
        <p:spPr bwMode="auto">
          <a:xfrm flipH="1">
            <a:off x="6172200" y="2362200"/>
            <a:ext cx="152400" cy="4572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95" name="Line 19"/>
          <p:cNvSpPr>
            <a:spLocks noChangeShapeType="1"/>
          </p:cNvSpPr>
          <p:nvPr/>
        </p:nvSpPr>
        <p:spPr bwMode="auto">
          <a:xfrm flipH="1" flipV="1">
            <a:off x="5715000" y="5715000"/>
            <a:ext cx="457200" cy="1524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96" name="Text Box 20"/>
          <p:cNvSpPr txBox="1">
            <a:spLocks noChangeArrowheads="1"/>
          </p:cNvSpPr>
          <p:nvPr/>
        </p:nvSpPr>
        <p:spPr bwMode="auto">
          <a:xfrm>
            <a:off x="3276600" y="4267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Earth Mass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  Center</a:t>
            </a:r>
          </a:p>
        </p:txBody>
      </p:sp>
      <p:sp>
        <p:nvSpPr>
          <p:cNvPr id="459797" name="Line 21"/>
          <p:cNvSpPr>
            <a:spLocks noChangeShapeType="1"/>
          </p:cNvSpPr>
          <p:nvPr/>
        </p:nvSpPr>
        <p:spPr bwMode="auto">
          <a:xfrm flipV="1">
            <a:off x="4038600" y="4191000"/>
            <a:ext cx="457200" cy="1524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98" name="Line 22"/>
          <p:cNvSpPr>
            <a:spLocks noChangeShapeType="1"/>
          </p:cNvSpPr>
          <p:nvPr/>
        </p:nvSpPr>
        <p:spPr bwMode="auto">
          <a:xfrm flipV="1">
            <a:off x="4572000" y="3886200"/>
            <a:ext cx="2286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59799" name="Text Box 23"/>
          <p:cNvSpPr txBox="1">
            <a:spLocks noChangeArrowheads="1"/>
          </p:cNvSpPr>
          <p:nvPr/>
        </p:nvSpPr>
        <p:spPr bwMode="auto">
          <a:xfrm>
            <a:off x="5091113" y="4303713"/>
            <a:ext cx="1109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Approximately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   236 meters</a:t>
            </a:r>
          </a:p>
        </p:txBody>
      </p:sp>
      <p:sp>
        <p:nvSpPr>
          <p:cNvPr id="459800" name="Line 24"/>
          <p:cNvSpPr>
            <a:spLocks noChangeShapeType="1"/>
          </p:cNvSpPr>
          <p:nvPr/>
        </p:nvSpPr>
        <p:spPr bwMode="auto">
          <a:xfrm flipH="1" flipV="1">
            <a:off x="4724400" y="4038600"/>
            <a:ext cx="381000" cy="381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6166" name="Picture 26" descr="C:\Linda\Lews\logo final scg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75275"/>
            <a:ext cx="18288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8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9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9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9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9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9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459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9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9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5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9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5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5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83" grpId="0" animBg="1"/>
      <p:bldP spid="459784" grpId="0" animBg="1"/>
      <p:bldP spid="459785" grpId="0" animBg="1"/>
      <p:bldP spid="459786" grpId="0" animBg="1"/>
      <p:bldP spid="459787" grpId="0" animBg="1"/>
      <p:bldP spid="459788" grpId="0" animBg="1"/>
      <p:bldP spid="459789" grpId="0" animBg="1"/>
      <p:bldP spid="459790" grpId="0" autoUpdateAnimBg="0"/>
      <p:bldP spid="459791" grpId="0" autoUpdateAnimBg="0"/>
      <p:bldP spid="459792" grpId="0" autoUpdateAnimBg="0"/>
      <p:bldP spid="459793" grpId="0" animBg="1"/>
      <p:bldP spid="459794" grpId="0" animBg="1"/>
      <p:bldP spid="459795" grpId="0" animBg="1"/>
      <p:bldP spid="459796" grpId="0" autoUpdateAnimBg="0"/>
      <p:bldP spid="459797" grpId="0" animBg="1"/>
      <p:bldP spid="459798" grpId="0" animBg="1"/>
      <p:bldP spid="459799" grpId="0" autoUpdateAnimBg="0"/>
      <p:bldP spid="45980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5372100" cy="1143000"/>
          </a:xfrm>
          <a:solidFill>
            <a:srgbClr val="003399"/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9933"/>
                </a:solidFill>
                <a:latin typeface="Arial" charset="0"/>
              </a:rPr>
              <a:t>WGS 84 and NAD 83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 "/>
            </a:pPr>
            <a:r>
              <a:rPr lang="en-US" sz="2400" dirty="0" smtClean="0">
                <a:solidFill>
                  <a:srgbClr val="003300"/>
                </a:solidFill>
              </a:rPr>
              <a:t>                      </a:t>
            </a:r>
            <a:endParaRPr lang="en-US" sz="1400" dirty="0" smtClean="0">
              <a:solidFill>
                <a:srgbClr val="003300"/>
              </a:solidFill>
            </a:endParaRPr>
          </a:p>
        </p:txBody>
      </p:sp>
      <p:sp>
        <p:nvSpPr>
          <p:cNvPr id="10244" name="Freeform 7"/>
          <p:cNvSpPr>
            <a:spLocks/>
          </p:cNvSpPr>
          <p:nvPr/>
        </p:nvSpPr>
        <p:spPr bwMode="auto">
          <a:xfrm>
            <a:off x="2514600" y="2362200"/>
            <a:ext cx="4002088" cy="3535363"/>
          </a:xfrm>
          <a:custGeom>
            <a:avLst/>
            <a:gdLst>
              <a:gd name="T0" fmla="*/ 2050120 w 2528"/>
              <a:gd name="T1" fmla="*/ 25400 h 2227"/>
              <a:gd name="T2" fmla="*/ 1698671 w 2528"/>
              <a:gd name="T3" fmla="*/ 42863 h 2227"/>
              <a:gd name="T4" fmla="*/ 1503949 w 2528"/>
              <a:gd name="T5" fmla="*/ 149225 h 2227"/>
              <a:gd name="T6" fmla="*/ 1310810 w 2528"/>
              <a:gd name="T7" fmla="*/ 290513 h 2227"/>
              <a:gd name="T8" fmla="*/ 1187328 w 2528"/>
              <a:gd name="T9" fmla="*/ 414338 h 2227"/>
              <a:gd name="T10" fmla="*/ 924533 w 2528"/>
              <a:gd name="T11" fmla="*/ 501650 h 2227"/>
              <a:gd name="T12" fmla="*/ 766223 w 2528"/>
              <a:gd name="T13" fmla="*/ 573088 h 2227"/>
              <a:gd name="T14" fmla="*/ 554087 w 2528"/>
              <a:gd name="T15" fmla="*/ 731838 h 2227"/>
              <a:gd name="T16" fmla="*/ 501844 w 2528"/>
              <a:gd name="T17" fmla="*/ 749300 h 2227"/>
              <a:gd name="T18" fmla="*/ 395776 w 2528"/>
              <a:gd name="T19" fmla="*/ 819150 h 2227"/>
              <a:gd name="T20" fmla="*/ 254880 w 2528"/>
              <a:gd name="T21" fmla="*/ 995363 h 2227"/>
              <a:gd name="T22" fmla="*/ 167809 w 2528"/>
              <a:gd name="T23" fmla="*/ 1154113 h 2227"/>
              <a:gd name="T24" fmla="*/ 115567 w 2528"/>
              <a:gd name="T25" fmla="*/ 1312863 h 2227"/>
              <a:gd name="T26" fmla="*/ 96569 w 2528"/>
              <a:gd name="T27" fmla="*/ 1366838 h 2227"/>
              <a:gd name="T28" fmla="*/ 96569 w 2528"/>
              <a:gd name="T29" fmla="*/ 2019300 h 2227"/>
              <a:gd name="T30" fmla="*/ 308705 w 2528"/>
              <a:gd name="T31" fmla="*/ 2300288 h 2227"/>
              <a:gd name="T32" fmla="*/ 378362 w 2528"/>
              <a:gd name="T33" fmla="*/ 2389188 h 2227"/>
              <a:gd name="T34" fmla="*/ 414773 w 2528"/>
              <a:gd name="T35" fmla="*/ 2495550 h 2227"/>
              <a:gd name="T36" fmla="*/ 625326 w 2528"/>
              <a:gd name="T37" fmla="*/ 2724150 h 2227"/>
              <a:gd name="T38" fmla="*/ 959361 w 2528"/>
              <a:gd name="T39" fmla="*/ 3041650 h 2227"/>
              <a:gd name="T40" fmla="*/ 1275982 w 2528"/>
              <a:gd name="T41" fmla="*/ 3148013 h 2227"/>
              <a:gd name="T42" fmla="*/ 1451707 w 2528"/>
              <a:gd name="T43" fmla="*/ 3200400 h 2227"/>
              <a:gd name="T44" fmla="*/ 1503949 w 2528"/>
              <a:gd name="T45" fmla="*/ 3235325 h 2227"/>
              <a:gd name="T46" fmla="*/ 1610017 w 2528"/>
              <a:gd name="T47" fmla="*/ 3270250 h 2227"/>
              <a:gd name="T48" fmla="*/ 2119777 w 2528"/>
              <a:gd name="T49" fmla="*/ 3535363 h 2227"/>
              <a:gd name="T50" fmla="*/ 2824258 w 2528"/>
              <a:gd name="T51" fmla="*/ 3517900 h 2227"/>
              <a:gd name="T52" fmla="*/ 2965155 w 2528"/>
              <a:gd name="T53" fmla="*/ 3482975 h 2227"/>
              <a:gd name="T54" fmla="*/ 3071223 w 2528"/>
              <a:gd name="T55" fmla="*/ 3448050 h 2227"/>
              <a:gd name="T56" fmla="*/ 3546154 w 2528"/>
              <a:gd name="T57" fmla="*/ 3076575 h 2227"/>
              <a:gd name="T58" fmla="*/ 3685467 w 2528"/>
              <a:gd name="T59" fmla="*/ 2935288 h 2227"/>
              <a:gd name="T60" fmla="*/ 3756707 w 2528"/>
              <a:gd name="T61" fmla="*/ 2830513 h 2227"/>
              <a:gd name="T62" fmla="*/ 4002088 w 2528"/>
              <a:gd name="T63" fmla="*/ 1912938 h 2227"/>
              <a:gd name="T64" fmla="*/ 3984674 w 2528"/>
              <a:gd name="T65" fmla="*/ 1277938 h 2227"/>
              <a:gd name="T66" fmla="*/ 3967260 w 2528"/>
              <a:gd name="T67" fmla="*/ 1208088 h 2227"/>
              <a:gd name="T68" fmla="*/ 3915017 w 2528"/>
              <a:gd name="T69" fmla="*/ 977900 h 2227"/>
              <a:gd name="T70" fmla="*/ 3791535 w 2528"/>
              <a:gd name="T71" fmla="*/ 871538 h 2227"/>
              <a:gd name="T72" fmla="*/ 3633225 w 2528"/>
              <a:gd name="T73" fmla="*/ 784225 h 2227"/>
              <a:gd name="T74" fmla="*/ 3527157 w 2528"/>
              <a:gd name="T75" fmla="*/ 749300 h 2227"/>
              <a:gd name="T76" fmla="*/ 3474914 w 2528"/>
              <a:gd name="T77" fmla="*/ 731838 h 2227"/>
              <a:gd name="T78" fmla="*/ 3368846 w 2528"/>
              <a:gd name="T79" fmla="*/ 677863 h 2227"/>
              <a:gd name="T80" fmla="*/ 3123465 w 2528"/>
              <a:gd name="T81" fmla="*/ 501650 h 2227"/>
              <a:gd name="T82" fmla="*/ 2947740 w 2528"/>
              <a:gd name="T83" fmla="*/ 290513 h 2227"/>
              <a:gd name="T84" fmla="*/ 2594708 w 2528"/>
              <a:gd name="T85" fmla="*/ 149225 h 2227"/>
              <a:gd name="T86" fmla="*/ 2455395 w 2528"/>
              <a:gd name="T87" fmla="*/ 60325 h 2227"/>
              <a:gd name="T88" fmla="*/ 2050120 w 2528"/>
              <a:gd name="T89" fmla="*/ 25400 h 222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528" h="2227">
                <a:moveTo>
                  <a:pt x="1295" y="16"/>
                </a:moveTo>
                <a:cubicBezTo>
                  <a:pt x="1221" y="20"/>
                  <a:pt x="1147" y="21"/>
                  <a:pt x="1073" y="27"/>
                </a:cubicBezTo>
                <a:cubicBezTo>
                  <a:pt x="1028" y="31"/>
                  <a:pt x="994" y="80"/>
                  <a:pt x="950" y="94"/>
                </a:cubicBezTo>
                <a:cubicBezTo>
                  <a:pt x="906" y="123"/>
                  <a:pt x="871" y="155"/>
                  <a:pt x="828" y="183"/>
                </a:cubicBezTo>
                <a:cubicBezTo>
                  <a:pt x="810" y="210"/>
                  <a:pt x="780" y="246"/>
                  <a:pt x="750" y="261"/>
                </a:cubicBezTo>
                <a:cubicBezTo>
                  <a:pt x="701" y="286"/>
                  <a:pt x="630" y="286"/>
                  <a:pt x="584" y="316"/>
                </a:cubicBezTo>
                <a:cubicBezTo>
                  <a:pt x="530" y="351"/>
                  <a:pt x="563" y="334"/>
                  <a:pt x="484" y="361"/>
                </a:cubicBezTo>
                <a:cubicBezTo>
                  <a:pt x="424" y="382"/>
                  <a:pt x="398" y="429"/>
                  <a:pt x="350" y="461"/>
                </a:cubicBezTo>
                <a:cubicBezTo>
                  <a:pt x="340" y="467"/>
                  <a:pt x="327" y="466"/>
                  <a:pt x="317" y="472"/>
                </a:cubicBezTo>
                <a:cubicBezTo>
                  <a:pt x="294" y="485"/>
                  <a:pt x="250" y="516"/>
                  <a:pt x="250" y="516"/>
                </a:cubicBezTo>
                <a:cubicBezTo>
                  <a:pt x="223" y="556"/>
                  <a:pt x="191" y="590"/>
                  <a:pt x="161" y="627"/>
                </a:cubicBezTo>
                <a:cubicBezTo>
                  <a:pt x="136" y="658"/>
                  <a:pt x="128" y="694"/>
                  <a:pt x="106" y="727"/>
                </a:cubicBezTo>
                <a:cubicBezTo>
                  <a:pt x="105" y="730"/>
                  <a:pt x="79" y="809"/>
                  <a:pt x="73" y="827"/>
                </a:cubicBezTo>
                <a:cubicBezTo>
                  <a:pt x="69" y="838"/>
                  <a:pt x="61" y="861"/>
                  <a:pt x="61" y="861"/>
                </a:cubicBezTo>
                <a:cubicBezTo>
                  <a:pt x="44" y="979"/>
                  <a:pt x="0" y="1163"/>
                  <a:pt x="61" y="1272"/>
                </a:cubicBezTo>
                <a:cubicBezTo>
                  <a:pt x="97" y="1336"/>
                  <a:pt x="150" y="1392"/>
                  <a:pt x="195" y="1449"/>
                </a:cubicBezTo>
                <a:cubicBezTo>
                  <a:pt x="217" y="1476"/>
                  <a:pt x="223" y="1470"/>
                  <a:pt x="239" y="1505"/>
                </a:cubicBezTo>
                <a:cubicBezTo>
                  <a:pt x="249" y="1527"/>
                  <a:pt x="254" y="1550"/>
                  <a:pt x="262" y="1572"/>
                </a:cubicBezTo>
                <a:cubicBezTo>
                  <a:pt x="277" y="1615"/>
                  <a:pt x="356" y="1690"/>
                  <a:pt x="395" y="1716"/>
                </a:cubicBezTo>
                <a:cubicBezTo>
                  <a:pt x="450" y="1799"/>
                  <a:pt x="524" y="1862"/>
                  <a:pt x="606" y="1916"/>
                </a:cubicBezTo>
                <a:cubicBezTo>
                  <a:pt x="637" y="1936"/>
                  <a:pt x="762" y="1968"/>
                  <a:pt x="806" y="1983"/>
                </a:cubicBezTo>
                <a:cubicBezTo>
                  <a:pt x="842" y="1995"/>
                  <a:pt x="883" y="1999"/>
                  <a:pt x="917" y="2016"/>
                </a:cubicBezTo>
                <a:cubicBezTo>
                  <a:pt x="929" y="2022"/>
                  <a:pt x="938" y="2033"/>
                  <a:pt x="950" y="2038"/>
                </a:cubicBezTo>
                <a:cubicBezTo>
                  <a:pt x="972" y="2047"/>
                  <a:pt x="1017" y="2060"/>
                  <a:pt x="1017" y="2060"/>
                </a:cubicBezTo>
                <a:cubicBezTo>
                  <a:pt x="1097" y="2143"/>
                  <a:pt x="1240" y="2161"/>
                  <a:pt x="1339" y="2227"/>
                </a:cubicBezTo>
                <a:cubicBezTo>
                  <a:pt x="1487" y="2223"/>
                  <a:pt x="1636" y="2225"/>
                  <a:pt x="1784" y="2216"/>
                </a:cubicBezTo>
                <a:cubicBezTo>
                  <a:pt x="1815" y="2214"/>
                  <a:pt x="1843" y="2201"/>
                  <a:pt x="1873" y="2194"/>
                </a:cubicBezTo>
                <a:cubicBezTo>
                  <a:pt x="1896" y="2188"/>
                  <a:pt x="1940" y="2172"/>
                  <a:pt x="1940" y="2172"/>
                </a:cubicBezTo>
                <a:cubicBezTo>
                  <a:pt x="2047" y="2099"/>
                  <a:pt x="2143" y="2023"/>
                  <a:pt x="2240" y="1938"/>
                </a:cubicBezTo>
                <a:cubicBezTo>
                  <a:pt x="2260" y="1920"/>
                  <a:pt x="2303" y="1875"/>
                  <a:pt x="2328" y="1849"/>
                </a:cubicBezTo>
                <a:cubicBezTo>
                  <a:pt x="2346" y="1830"/>
                  <a:pt x="2373" y="1783"/>
                  <a:pt x="2373" y="1783"/>
                </a:cubicBezTo>
                <a:cubicBezTo>
                  <a:pt x="2435" y="1594"/>
                  <a:pt x="2500" y="1403"/>
                  <a:pt x="2528" y="1205"/>
                </a:cubicBezTo>
                <a:cubicBezTo>
                  <a:pt x="2524" y="1072"/>
                  <a:pt x="2524" y="938"/>
                  <a:pt x="2517" y="805"/>
                </a:cubicBezTo>
                <a:cubicBezTo>
                  <a:pt x="2516" y="790"/>
                  <a:pt x="2509" y="776"/>
                  <a:pt x="2506" y="761"/>
                </a:cubicBezTo>
                <a:cubicBezTo>
                  <a:pt x="2504" y="748"/>
                  <a:pt x="2493" y="629"/>
                  <a:pt x="2473" y="616"/>
                </a:cubicBezTo>
                <a:cubicBezTo>
                  <a:pt x="2444" y="597"/>
                  <a:pt x="2428" y="560"/>
                  <a:pt x="2395" y="549"/>
                </a:cubicBezTo>
                <a:cubicBezTo>
                  <a:pt x="2337" y="530"/>
                  <a:pt x="2372" y="544"/>
                  <a:pt x="2295" y="494"/>
                </a:cubicBezTo>
                <a:cubicBezTo>
                  <a:pt x="2275" y="481"/>
                  <a:pt x="2250" y="479"/>
                  <a:pt x="2228" y="472"/>
                </a:cubicBezTo>
                <a:cubicBezTo>
                  <a:pt x="2217" y="468"/>
                  <a:pt x="2195" y="461"/>
                  <a:pt x="2195" y="461"/>
                </a:cubicBezTo>
                <a:cubicBezTo>
                  <a:pt x="2071" y="375"/>
                  <a:pt x="2247" y="492"/>
                  <a:pt x="2128" y="427"/>
                </a:cubicBezTo>
                <a:cubicBezTo>
                  <a:pt x="2070" y="395"/>
                  <a:pt x="2027" y="352"/>
                  <a:pt x="1973" y="316"/>
                </a:cubicBezTo>
                <a:cubicBezTo>
                  <a:pt x="1955" y="263"/>
                  <a:pt x="1915" y="201"/>
                  <a:pt x="1862" y="183"/>
                </a:cubicBezTo>
                <a:cubicBezTo>
                  <a:pt x="1780" y="101"/>
                  <a:pt x="1745" y="124"/>
                  <a:pt x="1639" y="94"/>
                </a:cubicBezTo>
                <a:cubicBezTo>
                  <a:pt x="1599" y="83"/>
                  <a:pt x="1584" y="58"/>
                  <a:pt x="1551" y="38"/>
                </a:cubicBezTo>
                <a:cubicBezTo>
                  <a:pt x="1488" y="0"/>
                  <a:pt x="1354" y="16"/>
                  <a:pt x="1295" y="16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45" name="Oval 8"/>
          <p:cNvSpPr>
            <a:spLocks noChangeArrowheads="1"/>
          </p:cNvSpPr>
          <p:nvPr/>
        </p:nvSpPr>
        <p:spPr bwMode="auto">
          <a:xfrm>
            <a:off x="2362200" y="2438400"/>
            <a:ext cx="4419600" cy="3429000"/>
          </a:xfrm>
          <a:prstGeom prst="ellips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46" name="Line 9"/>
          <p:cNvSpPr>
            <a:spLocks noChangeShapeType="1"/>
          </p:cNvSpPr>
          <p:nvPr/>
        </p:nvSpPr>
        <p:spPr bwMode="auto">
          <a:xfrm flipV="1">
            <a:off x="4572000" y="1981200"/>
            <a:ext cx="0" cy="38862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47" name="Line 10"/>
          <p:cNvSpPr>
            <a:spLocks noChangeShapeType="1"/>
          </p:cNvSpPr>
          <p:nvPr/>
        </p:nvSpPr>
        <p:spPr bwMode="auto">
          <a:xfrm>
            <a:off x="2362200" y="4114800"/>
            <a:ext cx="4419600" cy="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48" name="Line 11"/>
          <p:cNvSpPr>
            <a:spLocks noChangeShapeType="1"/>
          </p:cNvSpPr>
          <p:nvPr/>
        </p:nvSpPr>
        <p:spPr bwMode="auto">
          <a:xfrm>
            <a:off x="2514600" y="4267200"/>
            <a:ext cx="4419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49" name="Line 12"/>
          <p:cNvSpPr>
            <a:spLocks noChangeShapeType="1"/>
          </p:cNvSpPr>
          <p:nvPr/>
        </p:nvSpPr>
        <p:spPr bwMode="auto">
          <a:xfrm flipV="1">
            <a:off x="4800600" y="1905000"/>
            <a:ext cx="0" cy="396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270361" y="2709208"/>
            <a:ext cx="211073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dirty="0" smtClean="0"/>
              <a:t>International Terrestrial Reference Frame </a:t>
            </a:r>
            <a:r>
              <a:rPr lang="en-US" sz="2000" b="0" dirty="0" smtClean="0">
                <a:solidFill>
                  <a:srgbClr val="3333CC"/>
                </a:solidFill>
              </a:rPr>
              <a:t>(ITRF) includes updates to WGS-84 (~ 2 cm)</a:t>
            </a:r>
            <a:endParaRPr lang="en-US" sz="2000" b="0" dirty="0">
              <a:solidFill>
                <a:srgbClr val="3333CC"/>
              </a:solidFill>
            </a:endParaRPr>
          </a:p>
        </p:txBody>
      </p: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6754997" y="1849904"/>
            <a:ext cx="2362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dirty="0" smtClean="0"/>
              <a:t>North American Datum of 1983 </a:t>
            </a:r>
            <a:r>
              <a:rPr lang="en-US" sz="2000" b="0" dirty="0" smtClean="0">
                <a:solidFill>
                  <a:srgbClr val="3333CC"/>
                </a:solidFill>
              </a:rPr>
              <a:t>(NAD 83) (Civilian Datum of US)</a:t>
            </a:r>
            <a:endParaRPr lang="en-US" sz="2000" b="0" dirty="0">
              <a:solidFill>
                <a:srgbClr val="3333CC"/>
              </a:solidFill>
            </a:endParaRPr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6049963" y="5603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0">
              <a:solidFill>
                <a:srgbClr val="3333CC"/>
              </a:solidFill>
            </a:endParaRPr>
          </a:p>
        </p:txBody>
      </p:sp>
      <p:sp>
        <p:nvSpPr>
          <p:cNvPr id="10253" name="Line 16"/>
          <p:cNvSpPr>
            <a:spLocks noChangeShapeType="1"/>
          </p:cNvSpPr>
          <p:nvPr/>
        </p:nvSpPr>
        <p:spPr bwMode="auto">
          <a:xfrm>
            <a:off x="1905000" y="3173341"/>
            <a:ext cx="609600" cy="331858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4" name="Line 17"/>
          <p:cNvSpPr>
            <a:spLocks noChangeShapeType="1"/>
          </p:cNvSpPr>
          <p:nvPr/>
        </p:nvSpPr>
        <p:spPr bwMode="auto">
          <a:xfrm flipH="1">
            <a:off x="6172200" y="2590800"/>
            <a:ext cx="609600" cy="2286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5" name="Line 18"/>
          <p:cNvSpPr>
            <a:spLocks noChangeShapeType="1"/>
          </p:cNvSpPr>
          <p:nvPr/>
        </p:nvSpPr>
        <p:spPr bwMode="auto">
          <a:xfrm flipH="1" flipV="1">
            <a:off x="6369050" y="4952999"/>
            <a:ext cx="609600" cy="193675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6" name="Text Box 19"/>
          <p:cNvSpPr txBox="1">
            <a:spLocks noChangeArrowheads="1"/>
          </p:cNvSpPr>
          <p:nvPr/>
        </p:nvSpPr>
        <p:spPr bwMode="auto">
          <a:xfrm>
            <a:off x="3276600" y="350520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Earth Mass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  Center</a:t>
            </a:r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>
            <a:off x="3962400" y="3810000"/>
            <a:ext cx="457200" cy="2286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8" name="Oval 21"/>
          <p:cNvSpPr>
            <a:spLocks noChangeArrowheads="1"/>
          </p:cNvSpPr>
          <p:nvPr/>
        </p:nvSpPr>
        <p:spPr bwMode="auto">
          <a:xfrm>
            <a:off x="2514600" y="2438400"/>
            <a:ext cx="4419600" cy="34290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59" name="Text Box 22"/>
          <p:cNvSpPr txBox="1">
            <a:spLocks noChangeArrowheads="1"/>
          </p:cNvSpPr>
          <p:nvPr/>
        </p:nvSpPr>
        <p:spPr bwMode="auto">
          <a:xfrm>
            <a:off x="5091113" y="3581400"/>
            <a:ext cx="106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 2.2  m (3-D)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0">
                <a:solidFill>
                  <a:srgbClr val="003300"/>
                </a:solidFill>
              </a:rPr>
              <a:t>  dX,dY,dZ</a:t>
            </a:r>
            <a:endParaRPr lang="en-US" sz="2000" b="0">
              <a:solidFill>
                <a:srgbClr val="003300"/>
              </a:solidFill>
            </a:endParaRPr>
          </a:p>
        </p:txBody>
      </p:sp>
      <p:sp>
        <p:nvSpPr>
          <p:cNvPr id="10260" name="Line 23"/>
          <p:cNvSpPr>
            <a:spLocks noChangeShapeType="1"/>
          </p:cNvSpPr>
          <p:nvPr/>
        </p:nvSpPr>
        <p:spPr bwMode="auto">
          <a:xfrm flipH="1">
            <a:off x="4724400" y="3810000"/>
            <a:ext cx="457200" cy="38100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61" name="Line 24"/>
          <p:cNvSpPr>
            <a:spLocks noChangeShapeType="1"/>
          </p:cNvSpPr>
          <p:nvPr/>
        </p:nvSpPr>
        <p:spPr bwMode="auto">
          <a:xfrm>
            <a:off x="4572000" y="4114800"/>
            <a:ext cx="2286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262" name="Rectangle 25"/>
          <p:cNvSpPr>
            <a:spLocks noChangeArrowheads="1"/>
          </p:cNvSpPr>
          <p:nvPr/>
        </p:nvSpPr>
        <p:spPr bwMode="auto">
          <a:xfrm>
            <a:off x="6978650" y="4114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333CC"/>
              </a:solidFill>
            </a:endParaRPr>
          </a:p>
        </p:txBody>
      </p:sp>
      <p:sp>
        <p:nvSpPr>
          <p:cNvPr id="10263" name="Rectangle 26"/>
          <p:cNvSpPr>
            <a:spLocks noChangeArrowheads="1"/>
          </p:cNvSpPr>
          <p:nvPr/>
        </p:nvSpPr>
        <p:spPr bwMode="auto">
          <a:xfrm>
            <a:off x="7085013" y="42910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3333CC"/>
              </a:solidFill>
            </a:endParaRPr>
          </a:p>
        </p:txBody>
      </p:sp>
      <p:sp>
        <p:nvSpPr>
          <p:cNvPr id="10264" name="Rectangle 27"/>
          <p:cNvSpPr>
            <a:spLocks noChangeArrowheads="1"/>
          </p:cNvSpPr>
          <p:nvPr/>
        </p:nvSpPr>
        <p:spPr bwMode="auto">
          <a:xfrm>
            <a:off x="6937979" y="4918075"/>
            <a:ext cx="113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3333CC"/>
                </a:solidFill>
              </a:rPr>
              <a:t>GEOID</a:t>
            </a:r>
          </a:p>
        </p:txBody>
      </p:sp>
      <p:pic>
        <p:nvPicPr>
          <p:cNvPr id="10265" name="Picture 29" descr="C:\Linda\Lews\logo final scg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75275"/>
            <a:ext cx="18288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304800" y="4758289"/>
            <a:ext cx="24526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0" dirty="0" smtClean="0"/>
              <a:t>World Geodetic System of 1984 </a:t>
            </a:r>
            <a:r>
              <a:rPr lang="en-US" sz="2000" b="0" dirty="0" smtClean="0">
                <a:solidFill>
                  <a:srgbClr val="3333CC"/>
                </a:solidFill>
              </a:rPr>
              <a:t>(WGS 84) is reference frame for Global Positioning Systems</a:t>
            </a:r>
            <a:endParaRPr lang="en-US" sz="2000" b="0" dirty="0">
              <a:solidFill>
                <a:srgbClr val="3333CC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50905"/>
            <a:ext cx="1133555" cy="2616095"/>
            <a:chOff x="2476500" y="4184388"/>
            <a:chExt cx="1133555" cy="2616095"/>
          </a:xfrm>
        </p:grpSpPr>
        <p:pic>
          <p:nvPicPr>
            <p:cNvPr id="1843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5155" y="5571758"/>
              <a:ext cx="1104900" cy="1228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3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00" y="4184388"/>
              <a:ext cx="933450" cy="137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55" y="3173343"/>
            <a:ext cx="2109840" cy="11721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90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 of Latitude, </a:t>
            </a:r>
            <a:r>
              <a:rPr lang="en-US" smtClean="0">
                <a:latin typeface="Symbol" pitchFamily="18" charset="2"/>
              </a:rPr>
              <a:t>f</a:t>
            </a:r>
            <a:endParaRPr lang="en-US" smtClean="0"/>
          </a:p>
        </p:txBody>
      </p:sp>
      <p:sp>
        <p:nvSpPr>
          <p:cNvPr id="32771" name="Text Box 44"/>
          <p:cNvSpPr txBox="1">
            <a:spLocks noChangeArrowheads="1"/>
          </p:cNvSpPr>
          <p:nvPr/>
        </p:nvSpPr>
        <p:spPr bwMode="auto">
          <a:xfrm>
            <a:off x="1066800" y="4191000"/>
            <a:ext cx="7848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(1) Take a point </a:t>
            </a:r>
            <a:r>
              <a:rPr lang="en-US" sz="2400" b="0">
                <a:solidFill>
                  <a:srgbClr val="FF3300"/>
                </a:solidFill>
              </a:rPr>
              <a:t>S</a:t>
            </a:r>
            <a:r>
              <a:rPr lang="en-US" sz="2400" b="0"/>
              <a:t> on the surface of the ellipsoid and define there the </a:t>
            </a:r>
            <a:r>
              <a:rPr lang="en-US" sz="2400" b="0">
                <a:solidFill>
                  <a:srgbClr val="0000FF"/>
                </a:solidFill>
              </a:rPr>
              <a:t>tangent plane</a:t>
            </a:r>
            <a:r>
              <a:rPr lang="en-US" sz="2400" b="0"/>
              <a:t>, </a:t>
            </a:r>
            <a:r>
              <a:rPr lang="en-US" sz="2400" b="0">
                <a:solidFill>
                  <a:srgbClr val="0000FF"/>
                </a:solidFill>
              </a:rPr>
              <a:t>mn</a:t>
            </a:r>
            <a:endParaRPr lang="en-US" sz="2400" b="0"/>
          </a:p>
          <a:p>
            <a:r>
              <a:rPr lang="en-US" sz="2400" b="0"/>
              <a:t>(2) Define the line </a:t>
            </a:r>
            <a:r>
              <a:rPr lang="en-US" sz="2400" b="0">
                <a:solidFill>
                  <a:srgbClr val="008000"/>
                </a:solidFill>
              </a:rPr>
              <a:t>pq</a:t>
            </a:r>
            <a:r>
              <a:rPr lang="en-US" sz="2400" b="0"/>
              <a:t> through S and </a:t>
            </a:r>
            <a:r>
              <a:rPr lang="en-US" sz="2400" b="0">
                <a:solidFill>
                  <a:srgbClr val="008000"/>
                </a:solidFill>
              </a:rPr>
              <a:t>normal</a:t>
            </a:r>
            <a:r>
              <a:rPr lang="en-US" sz="2400" b="0"/>
              <a:t> to the</a:t>
            </a:r>
          </a:p>
          <a:p>
            <a:r>
              <a:rPr lang="en-US" sz="2400" b="0"/>
              <a:t>tangent plane</a:t>
            </a:r>
          </a:p>
          <a:p>
            <a:r>
              <a:rPr lang="en-US" sz="2400" b="0"/>
              <a:t>(3) </a:t>
            </a:r>
            <a:r>
              <a:rPr lang="en-US" sz="2400" b="0">
                <a:solidFill>
                  <a:srgbClr val="FF3300"/>
                </a:solidFill>
              </a:rPr>
              <a:t>Angle pqr</a:t>
            </a:r>
            <a:r>
              <a:rPr lang="en-US" sz="2400" b="0"/>
              <a:t> which this line makes with the equatorial</a:t>
            </a:r>
          </a:p>
          <a:p>
            <a:r>
              <a:rPr lang="en-US" sz="2400" b="0"/>
              <a:t>plane is the latitude </a:t>
            </a:r>
            <a:r>
              <a:rPr lang="en-US" sz="2400" b="0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sz="2400" b="0"/>
              <a:t>, of point S</a:t>
            </a:r>
          </a:p>
        </p:txBody>
      </p:sp>
      <p:sp>
        <p:nvSpPr>
          <p:cNvPr id="32772" name="Oval 6"/>
          <p:cNvSpPr>
            <a:spLocks noChangeArrowheads="1"/>
          </p:cNvSpPr>
          <p:nvPr/>
        </p:nvSpPr>
        <p:spPr bwMode="auto">
          <a:xfrm>
            <a:off x="2895600" y="1914525"/>
            <a:ext cx="2774950" cy="2181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2895600" y="30051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3886200" y="2549525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latin typeface="Arial" charset="0"/>
              </a:rPr>
              <a:t>O</a:t>
            </a:r>
            <a:endParaRPr lang="en-US" sz="2800" b="0"/>
          </a:p>
        </p:txBody>
      </p:sp>
      <p:sp>
        <p:nvSpPr>
          <p:cNvPr id="32775" name="Line 11"/>
          <p:cNvSpPr>
            <a:spLocks noChangeShapeType="1"/>
          </p:cNvSpPr>
          <p:nvPr/>
        </p:nvSpPr>
        <p:spPr bwMode="auto">
          <a:xfrm>
            <a:off x="5670550" y="3005138"/>
            <a:ext cx="3222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Line 12"/>
          <p:cNvSpPr>
            <a:spLocks noChangeShapeType="1"/>
          </p:cNvSpPr>
          <p:nvPr/>
        </p:nvSpPr>
        <p:spPr bwMode="auto">
          <a:xfrm flipV="1">
            <a:off x="4281488" y="1639888"/>
            <a:ext cx="0" cy="136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4281488" y="3005138"/>
            <a:ext cx="138906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Line 14"/>
          <p:cNvSpPr>
            <a:spLocks noChangeShapeType="1"/>
          </p:cNvSpPr>
          <p:nvPr/>
        </p:nvSpPr>
        <p:spPr bwMode="auto">
          <a:xfrm>
            <a:off x="4281488" y="1914525"/>
            <a:ext cx="0" cy="109061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Line 25"/>
          <p:cNvSpPr>
            <a:spLocks noChangeShapeType="1"/>
          </p:cNvSpPr>
          <p:nvPr/>
        </p:nvSpPr>
        <p:spPr bwMode="auto">
          <a:xfrm>
            <a:off x="4281488" y="2987675"/>
            <a:ext cx="0" cy="11080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Line 29"/>
          <p:cNvSpPr>
            <a:spLocks noChangeShapeType="1"/>
          </p:cNvSpPr>
          <p:nvPr/>
        </p:nvSpPr>
        <p:spPr bwMode="auto">
          <a:xfrm>
            <a:off x="5022850" y="1955800"/>
            <a:ext cx="723900" cy="774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30"/>
          <p:cNvSpPr>
            <a:spLocks noChangeShapeType="1"/>
          </p:cNvSpPr>
          <p:nvPr/>
        </p:nvSpPr>
        <p:spPr bwMode="auto">
          <a:xfrm flipH="1">
            <a:off x="4594225" y="2125663"/>
            <a:ext cx="1033463" cy="8810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31"/>
          <p:cNvSpPr>
            <a:spLocks noChangeArrowheads="1"/>
          </p:cNvSpPr>
          <p:nvPr/>
        </p:nvSpPr>
        <p:spPr bwMode="auto">
          <a:xfrm>
            <a:off x="5349875" y="2311400"/>
            <a:ext cx="61913" cy="55563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83" name="Group 34"/>
          <p:cNvGrpSpPr>
            <a:grpSpLocks/>
          </p:cNvGrpSpPr>
          <p:nvPr/>
        </p:nvGrpSpPr>
        <p:grpSpPr bwMode="auto">
          <a:xfrm rot="241450">
            <a:off x="5449888" y="2287588"/>
            <a:ext cx="80962" cy="128587"/>
            <a:chOff x="3777" y="1920"/>
            <a:chExt cx="63" cy="111"/>
          </a:xfrm>
        </p:grpSpPr>
        <p:sp>
          <p:nvSpPr>
            <p:cNvPr id="32792" name="Line 32"/>
            <p:cNvSpPr>
              <a:spLocks noChangeShapeType="1"/>
            </p:cNvSpPr>
            <p:nvPr/>
          </p:nvSpPr>
          <p:spPr bwMode="auto">
            <a:xfrm>
              <a:off x="3792" y="192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33"/>
            <p:cNvSpPr>
              <a:spLocks noChangeShapeType="1"/>
            </p:cNvSpPr>
            <p:nvPr/>
          </p:nvSpPr>
          <p:spPr bwMode="auto">
            <a:xfrm flipH="1">
              <a:off x="3777" y="1968"/>
              <a:ext cx="63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4" name="Arc 35"/>
          <p:cNvSpPr>
            <a:spLocks/>
          </p:cNvSpPr>
          <p:nvPr/>
        </p:nvSpPr>
        <p:spPr bwMode="auto">
          <a:xfrm rot="800161">
            <a:off x="4791075" y="2841625"/>
            <a:ext cx="136525" cy="144463"/>
          </a:xfrm>
          <a:custGeom>
            <a:avLst/>
            <a:gdLst>
              <a:gd name="T0" fmla="*/ 0 w 23961"/>
              <a:gd name="T1" fmla="*/ 1726781 h 21600"/>
              <a:gd name="T2" fmla="*/ 143893349 w 23961"/>
              <a:gd name="T3" fmla="*/ 289046495 h 21600"/>
              <a:gd name="T4" fmla="*/ 14179183 w 23961"/>
              <a:gd name="T5" fmla="*/ 289046495 h 21600"/>
              <a:gd name="T6" fmla="*/ 0 60000 65536"/>
              <a:gd name="T7" fmla="*/ 0 60000 65536"/>
              <a:gd name="T8" fmla="*/ 0 60000 65536"/>
              <a:gd name="T9" fmla="*/ 0 w 23961"/>
              <a:gd name="T10" fmla="*/ 0 h 21600"/>
              <a:gd name="T11" fmla="*/ 23961 w 2396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961" h="21600" fill="none" extrusionOk="0">
                <a:moveTo>
                  <a:pt x="0" y="129"/>
                </a:moveTo>
                <a:cubicBezTo>
                  <a:pt x="784" y="43"/>
                  <a:pt x="1572" y="-1"/>
                  <a:pt x="2361" y="0"/>
                </a:cubicBezTo>
                <a:cubicBezTo>
                  <a:pt x="14290" y="0"/>
                  <a:pt x="23961" y="9670"/>
                  <a:pt x="23961" y="21600"/>
                </a:cubicBezTo>
              </a:path>
              <a:path w="23961" h="21600" stroke="0" extrusionOk="0">
                <a:moveTo>
                  <a:pt x="0" y="129"/>
                </a:moveTo>
                <a:cubicBezTo>
                  <a:pt x="784" y="43"/>
                  <a:pt x="1572" y="-1"/>
                  <a:pt x="2361" y="0"/>
                </a:cubicBezTo>
                <a:cubicBezTo>
                  <a:pt x="14290" y="0"/>
                  <a:pt x="23961" y="9670"/>
                  <a:pt x="23961" y="21600"/>
                </a:cubicBezTo>
                <a:lnTo>
                  <a:pt x="2361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Text Box 36"/>
          <p:cNvSpPr txBox="1">
            <a:spLocks noChangeArrowheads="1"/>
          </p:cNvSpPr>
          <p:nvPr/>
        </p:nvSpPr>
        <p:spPr bwMode="auto">
          <a:xfrm>
            <a:off x="4962525" y="2644775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Symbol" pitchFamily="18" charset="2"/>
              </a:rPr>
              <a:t>f</a:t>
            </a:r>
            <a:endParaRPr lang="en-US" sz="2400" b="0"/>
          </a:p>
        </p:txBody>
      </p:sp>
      <p:sp>
        <p:nvSpPr>
          <p:cNvPr id="32786" name="Text Box 39"/>
          <p:cNvSpPr txBox="1">
            <a:spLocks noChangeArrowheads="1"/>
          </p:cNvSpPr>
          <p:nvPr/>
        </p:nvSpPr>
        <p:spPr bwMode="auto">
          <a:xfrm>
            <a:off x="5257800" y="186372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3300"/>
                </a:solidFill>
              </a:rPr>
              <a:t>S</a:t>
            </a:r>
            <a:endParaRPr lang="en-US" sz="2400" b="0"/>
          </a:p>
        </p:txBody>
      </p:sp>
      <p:sp>
        <p:nvSpPr>
          <p:cNvPr id="32787" name="Text Box 40"/>
          <p:cNvSpPr txBox="1">
            <a:spLocks noChangeArrowheads="1"/>
          </p:cNvSpPr>
          <p:nvPr/>
        </p:nvSpPr>
        <p:spPr bwMode="auto">
          <a:xfrm>
            <a:off x="4860925" y="1600200"/>
            <a:ext cx="42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00FF"/>
                </a:solidFill>
              </a:rPr>
              <a:t>m</a:t>
            </a:r>
            <a:endParaRPr lang="en-US" sz="2400" b="0"/>
          </a:p>
        </p:txBody>
      </p:sp>
      <p:sp>
        <p:nvSpPr>
          <p:cNvPr id="32788" name="Text Box 41"/>
          <p:cNvSpPr txBox="1">
            <a:spLocks noChangeArrowheads="1"/>
          </p:cNvSpPr>
          <p:nvPr/>
        </p:nvSpPr>
        <p:spPr bwMode="auto">
          <a:xfrm>
            <a:off x="5699125" y="2438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00FF"/>
                </a:solidFill>
              </a:rPr>
              <a:t>n</a:t>
            </a:r>
            <a:endParaRPr lang="en-US" sz="2400" b="0"/>
          </a:p>
        </p:txBody>
      </p:sp>
      <p:sp>
        <p:nvSpPr>
          <p:cNvPr id="32789" name="Text Box 42"/>
          <p:cNvSpPr txBox="1">
            <a:spLocks noChangeArrowheads="1"/>
          </p:cNvSpPr>
          <p:nvPr/>
        </p:nvSpPr>
        <p:spPr bwMode="auto">
          <a:xfrm>
            <a:off x="4343400" y="28543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8000"/>
                </a:solidFill>
              </a:rPr>
              <a:t>q</a:t>
            </a:r>
            <a:endParaRPr lang="en-US" sz="2400" b="0"/>
          </a:p>
        </p:txBody>
      </p:sp>
      <p:sp>
        <p:nvSpPr>
          <p:cNvPr id="32790" name="Text Box 43"/>
          <p:cNvSpPr txBox="1">
            <a:spLocks noChangeArrowheads="1"/>
          </p:cNvSpPr>
          <p:nvPr/>
        </p:nvSpPr>
        <p:spPr bwMode="auto">
          <a:xfrm>
            <a:off x="5622925" y="1828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8000"/>
                </a:solidFill>
              </a:rPr>
              <a:t>p</a:t>
            </a:r>
            <a:endParaRPr lang="en-US" sz="2400" b="0"/>
          </a:p>
        </p:txBody>
      </p:sp>
      <p:sp>
        <p:nvSpPr>
          <p:cNvPr id="32791" name="Text Box 45"/>
          <p:cNvSpPr txBox="1">
            <a:spLocks noChangeArrowheads="1"/>
          </p:cNvSpPr>
          <p:nvPr/>
        </p:nvSpPr>
        <p:spPr bwMode="auto">
          <a:xfrm>
            <a:off x="5410200" y="2854325"/>
            <a:ext cx="28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Cutting Plane of a Meridian</a:t>
            </a:r>
          </a:p>
        </p:txBody>
      </p:sp>
      <p:grpSp>
        <p:nvGrpSpPr>
          <p:cNvPr id="33795" name="Group 39"/>
          <p:cNvGrpSpPr>
            <a:grpSpLocks/>
          </p:cNvGrpSpPr>
          <p:nvPr/>
        </p:nvGrpSpPr>
        <p:grpSpPr bwMode="auto">
          <a:xfrm>
            <a:off x="685800" y="1662113"/>
            <a:ext cx="7454900" cy="4419600"/>
            <a:chOff x="432" y="1047"/>
            <a:chExt cx="4696" cy="2784"/>
          </a:xfrm>
        </p:grpSpPr>
        <p:sp>
          <p:nvSpPr>
            <p:cNvPr id="33796" name="Arc 23"/>
            <p:cNvSpPr>
              <a:spLocks/>
            </p:cNvSpPr>
            <p:nvPr/>
          </p:nvSpPr>
          <p:spPr bwMode="auto">
            <a:xfrm>
              <a:off x="1920" y="2496"/>
              <a:ext cx="1246" cy="136"/>
            </a:xfrm>
            <a:custGeom>
              <a:avLst/>
              <a:gdLst>
                <a:gd name="T0" fmla="*/ 0 w 18655"/>
                <a:gd name="T1" fmla="*/ 0 h 15106"/>
                <a:gd name="T2" fmla="*/ 0 w 18655"/>
                <a:gd name="T3" fmla="*/ 0 h 15106"/>
                <a:gd name="T4" fmla="*/ 0 w 18655"/>
                <a:gd name="T5" fmla="*/ 0 h 15106"/>
                <a:gd name="T6" fmla="*/ 0 60000 65536"/>
                <a:gd name="T7" fmla="*/ 0 60000 65536"/>
                <a:gd name="T8" fmla="*/ 0 60000 65536"/>
                <a:gd name="T9" fmla="*/ 0 w 18655"/>
                <a:gd name="T10" fmla="*/ 0 h 15106"/>
                <a:gd name="T11" fmla="*/ 18655 w 18655"/>
                <a:gd name="T12" fmla="*/ 15106 h 15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55" h="15106" fill="none" extrusionOk="0">
                  <a:moveTo>
                    <a:pt x="3215" y="15105"/>
                  </a:moveTo>
                  <a:cubicBezTo>
                    <a:pt x="1974" y="13837"/>
                    <a:pt x="894" y="12421"/>
                    <a:pt x="0" y="10888"/>
                  </a:cubicBezTo>
                </a:path>
                <a:path w="18655" h="15106" stroke="0" extrusionOk="0">
                  <a:moveTo>
                    <a:pt x="3215" y="15105"/>
                  </a:moveTo>
                  <a:cubicBezTo>
                    <a:pt x="1974" y="13837"/>
                    <a:pt x="894" y="12421"/>
                    <a:pt x="0" y="10888"/>
                  </a:cubicBezTo>
                  <a:lnTo>
                    <a:pt x="18655" y="0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7" name="Arc 4"/>
            <p:cNvSpPr>
              <a:spLocks/>
            </p:cNvSpPr>
            <p:nvPr/>
          </p:nvSpPr>
          <p:spPr bwMode="auto">
            <a:xfrm>
              <a:off x="1710" y="1805"/>
              <a:ext cx="1166" cy="1407"/>
            </a:xfrm>
            <a:custGeom>
              <a:avLst/>
              <a:gdLst>
                <a:gd name="T0" fmla="*/ 0 w 21600"/>
                <a:gd name="T1" fmla="*/ 0 h 29031"/>
                <a:gd name="T2" fmla="*/ 0 w 21600"/>
                <a:gd name="T3" fmla="*/ 0 h 29031"/>
                <a:gd name="T4" fmla="*/ 0 w 21600"/>
                <a:gd name="T5" fmla="*/ 0 h 2903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031"/>
                <a:gd name="T11" fmla="*/ 21600 w 21600"/>
                <a:gd name="T12" fmla="*/ 29031 h 290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031" fill="none" extrusionOk="0">
                  <a:moveTo>
                    <a:pt x="5565" y="29030"/>
                  </a:moveTo>
                  <a:cubicBezTo>
                    <a:pt x="1982" y="25061"/>
                    <a:pt x="0" y="19905"/>
                    <a:pt x="0" y="14559"/>
                  </a:cubicBezTo>
                  <a:cubicBezTo>
                    <a:pt x="-1" y="9171"/>
                    <a:pt x="2012" y="3979"/>
                    <a:pt x="5643" y="-1"/>
                  </a:cubicBezTo>
                </a:path>
                <a:path w="21600" h="29031" stroke="0" extrusionOk="0">
                  <a:moveTo>
                    <a:pt x="5565" y="29030"/>
                  </a:moveTo>
                  <a:cubicBezTo>
                    <a:pt x="1982" y="25061"/>
                    <a:pt x="0" y="19905"/>
                    <a:pt x="0" y="14559"/>
                  </a:cubicBezTo>
                  <a:cubicBezTo>
                    <a:pt x="-1" y="9171"/>
                    <a:pt x="2012" y="3979"/>
                    <a:pt x="5643" y="-1"/>
                  </a:cubicBezTo>
                  <a:lnTo>
                    <a:pt x="21600" y="14559"/>
                  </a:lnTo>
                  <a:close/>
                </a:path>
              </a:pathLst>
            </a:cu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Line 5"/>
            <p:cNvSpPr>
              <a:spLocks noChangeShapeType="1"/>
            </p:cNvSpPr>
            <p:nvPr/>
          </p:nvSpPr>
          <p:spPr bwMode="auto">
            <a:xfrm>
              <a:off x="3756" y="1913"/>
              <a:ext cx="0" cy="1204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9" name="AutoShape 6"/>
            <p:cNvSpPr>
              <a:spLocks noChangeArrowheads="1"/>
            </p:cNvSpPr>
            <p:nvPr/>
          </p:nvSpPr>
          <p:spPr bwMode="auto">
            <a:xfrm rot="9946861">
              <a:off x="1584" y="1453"/>
              <a:ext cx="2387" cy="2154"/>
            </a:xfrm>
            <a:prstGeom prst="parallelogram">
              <a:avLst>
                <a:gd name="adj" fmla="val 27704"/>
              </a:avLst>
            </a:prstGeom>
            <a:solidFill>
              <a:srgbClr val="C9FFE4"/>
            </a:solidFill>
            <a:ln w="19050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0" name="Line 7"/>
            <p:cNvSpPr>
              <a:spLocks noChangeShapeType="1"/>
            </p:cNvSpPr>
            <p:nvPr/>
          </p:nvSpPr>
          <p:spPr bwMode="auto">
            <a:xfrm>
              <a:off x="2767" y="2040"/>
              <a:ext cx="0" cy="1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1" name="Line 8"/>
            <p:cNvSpPr>
              <a:spLocks noChangeShapeType="1"/>
            </p:cNvSpPr>
            <p:nvPr/>
          </p:nvSpPr>
          <p:spPr bwMode="auto">
            <a:xfrm>
              <a:off x="2837" y="1470"/>
              <a:ext cx="0" cy="20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2" name="Arc 9"/>
            <p:cNvSpPr>
              <a:spLocks/>
            </p:cNvSpPr>
            <p:nvPr/>
          </p:nvSpPr>
          <p:spPr bwMode="auto">
            <a:xfrm>
              <a:off x="1919" y="1467"/>
              <a:ext cx="960" cy="1052"/>
            </a:xfrm>
            <a:custGeom>
              <a:avLst/>
              <a:gdLst>
                <a:gd name="T0" fmla="*/ 0 w 17773"/>
                <a:gd name="T1" fmla="*/ 0 h 21600"/>
                <a:gd name="T2" fmla="*/ 0 w 17773"/>
                <a:gd name="T3" fmla="*/ 0 h 21600"/>
                <a:gd name="T4" fmla="*/ 0 w 17773"/>
                <a:gd name="T5" fmla="*/ 0 h 21600"/>
                <a:gd name="T6" fmla="*/ 0 60000 65536"/>
                <a:gd name="T7" fmla="*/ 0 60000 65536"/>
                <a:gd name="T8" fmla="*/ 0 60000 65536"/>
                <a:gd name="T9" fmla="*/ 0 w 17773"/>
                <a:gd name="T10" fmla="*/ 0 h 21600"/>
                <a:gd name="T11" fmla="*/ 17773 w 17773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73" h="21600" fill="none" extrusionOk="0">
                  <a:moveTo>
                    <a:pt x="-1" y="9285"/>
                  </a:moveTo>
                  <a:cubicBezTo>
                    <a:pt x="4036" y="3469"/>
                    <a:pt x="10666" y="-1"/>
                    <a:pt x="17746" y="0"/>
                  </a:cubicBezTo>
                  <a:cubicBezTo>
                    <a:pt x="17754" y="0"/>
                    <a:pt x="17763" y="0"/>
                    <a:pt x="17772" y="0"/>
                  </a:cubicBezTo>
                </a:path>
                <a:path w="17773" h="21600" stroke="0" extrusionOk="0">
                  <a:moveTo>
                    <a:pt x="-1" y="9285"/>
                  </a:moveTo>
                  <a:cubicBezTo>
                    <a:pt x="4036" y="3469"/>
                    <a:pt x="10666" y="-1"/>
                    <a:pt x="17746" y="0"/>
                  </a:cubicBezTo>
                  <a:cubicBezTo>
                    <a:pt x="17754" y="0"/>
                    <a:pt x="17763" y="0"/>
                    <a:pt x="17772" y="0"/>
                  </a:cubicBezTo>
                  <a:lnTo>
                    <a:pt x="17746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3" name="Arc 10"/>
            <p:cNvSpPr>
              <a:spLocks/>
            </p:cNvSpPr>
            <p:nvPr/>
          </p:nvSpPr>
          <p:spPr bwMode="auto">
            <a:xfrm>
              <a:off x="1856" y="2514"/>
              <a:ext cx="1020" cy="1047"/>
            </a:xfrm>
            <a:custGeom>
              <a:avLst/>
              <a:gdLst>
                <a:gd name="T0" fmla="*/ 0 w 18890"/>
                <a:gd name="T1" fmla="*/ 0 h 21589"/>
                <a:gd name="T2" fmla="*/ 0 w 18890"/>
                <a:gd name="T3" fmla="*/ 0 h 21589"/>
                <a:gd name="T4" fmla="*/ 0 w 18890"/>
                <a:gd name="T5" fmla="*/ 0 h 21589"/>
                <a:gd name="T6" fmla="*/ 0 60000 65536"/>
                <a:gd name="T7" fmla="*/ 0 60000 65536"/>
                <a:gd name="T8" fmla="*/ 0 60000 65536"/>
                <a:gd name="T9" fmla="*/ 0 w 18890"/>
                <a:gd name="T10" fmla="*/ 0 h 21589"/>
                <a:gd name="T11" fmla="*/ 18890 w 18890"/>
                <a:gd name="T12" fmla="*/ 21589 h 215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90" h="21589" fill="none" extrusionOk="0">
                  <a:moveTo>
                    <a:pt x="18187" y="21588"/>
                  </a:moveTo>
                  <a:cubicBezTo>
                    <a:pt x="10592" y="21341"/>
                    <a:pt x="3685" y="17121"/>
                    <a:pt x="0" y="10475"/>
                  </a:cubicBezTo>
                </a:path>
                <a:path w="18890" h="21589" stroke="0" extrusionOk="0">
                  <a:moveTo>
                    <a:pt x="18187" y="21588"/>
                  </a:moveTo>
                  <a:cubicBezTo>
                    <a:pt x="10592" y="21341"/>
                    <a:pt x="3685" y="17121"/>
                    <a:pt x="0" y="10475"/>
                  </a:cubicBezTo>
                  <a:lnTo>
                    <a:pt x="1889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4" name="Line 11"/>
            <p:cNvSpPr>
              <a:spLocks noChangeShapeType="1"/>
            </p:cNvSpPr>
            <p:nvPr/>
          </p:nvSpPr>
          <p:spPr bwMode="auto">
            <a:xfrm>
              <a:off x="2837" y="1470"/>
              <a:ext cx="0" cy="20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5" name="Arc 12"/>
            <p:cNvSpPr>
              <a:spLocks/>
            </p:cNvSpPr>
            <p:nvPr/>
          </p:nvSpPr>
          <p:spPr bwMode="auto">
            <a:xfrm>
              <a:off x="2792" y="1467"/>
              <a:ext cx="1211" cy="2091"/>
            </a:xfrm>
            <a:custGeom>
              <a:avLst/>
              <a:gdLst>
                <a:gd name="T0" fmla="*/ 0 w 22446"/>
                <a:gd name="T1" fmla="*/ 0 h 43189"/>
                <a:gd name="T2" fmla="*/ 0 w 22446"/>
                <a:gd name="T3" fmla="*/ 0 h 43189"/>
                <a:gd name="T4" fmla="*/ 0 w 22446"/>
                <a:gd name="T5" fmla="*/ 0 h 43189"/>
                <a:gd name="T6" fmla="*/ 0 60000 65536"/>
                <a:gd name="T7" fmla="*/ 0 60000 65536"/>
                <a:gd name="T8" fmla="*/ 0 60000 65536"/>
                <a:gd name="T9" fmla="*/ 0 w 22446"/>
                <a:gd name="T10" fmla="*/ 0 h 43189"/>
                <a:gd name="T11" fmla="*/ 22446 w 22446"/>
                <a:gd name="T12" fmla="*/ 43189 h 431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46" h="43189" fill="none" extrusionOk="0">
                  <a:moveTo>
                    <a:pt x="-1" y="16"/>
                  </a:moveTo>
                  <a:cubicBezTo>
                    <a:pt x="281" y="5"/>
                    <a:pt x="563" y="-1"/>
                    <a:pt x="846" y="0"/>
                  </a:cubicBezTo>
                  <a:cubicBezTo>
                    <a:pt x="12775" y="0"/>
                    <a:pt x="22446" y="9670"/>
                    <a:pt x="22446" y="21600"/>
                  </a:cubicBezTo>
                  <a:cubicBezTo>
                    <a:pt x="22446" y="33263"/>
                    <a:pt x="13186" y="42820"/>
                    <a:pt x="1529" y="43189"/>
                  </a:cubicBezTo>
                </a:path>
                <a:path w="22446" h="43189" stroke="0" extrusionOk="0">
                  <a:moveTo>
                    <a:pt x="-1" y="16"/>
                  </a:moveTo>
                  <a:cubicBezTo>
                    <a:pt x="281" y="5"/>
                    <a:pt x="563" y="-1"/>
                    <a:pt x="846" y="0"/>
                  </a:cubicBezTo>
                  <a:cubicBezTo>
                    <a:pt x="12775" y="0"/>
                    <a:pt x="22446" y="9670"/>
                    <a:pt x="22446" y="21600"/>
                  </a:cubicBezTo>
                  <a:cubicBezTo>
                    <a:pt x="22446" y="33263"/>
                    <a:pt x="13186" y="42820"/>
                    <a:pt x="1529" y="43189"/>
                  </a:cubicBezTo>
                  <a:lnTo>
                    <a:pt x="846" y="2160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0"/>
            </a:p>
          </p:txBody>
        </p:sp>
        <p:sp>
          <p:nvSpPr>
            <p:cNvPr id="33806" name="Arc 13"/>
            <p:cNvSpPr>
              <a:spLocks/>
            </p:cNvSpPr>
            <p:nvPr/>
          </p:nvSpPr>
          <p:spPr bwMode="auto">
            <a:xfrm>
              <a:off x="2272" y="1470"/>
              <a:ext cx="1294" cy="2091"/>
            </a:xfrm>
            <a:custGeom>
              <a:avLst/>
              <a:gdLst>
                <a:gd name="T0" fmla="*/ 0 w 43181"/>
                <a:gd name="T1" fmla="*/ 0 h 43200"/>
                <a:gd name="T2" fmla="*/ 0 w 43181"/>
                <a:gd name="T3" fmla="*/ 0 h 43200"/>
                <a:gd name="T4" fmla="*/ 0 w 43181"/>
                <a:gd name="T5" fmla="*/ 0 h 43200"/>
                <a:gd name="T6" fmla="*/ 0 60000 65536"/>
                <a:gd name="T7" fmla="*/ 0 60000 65536"/>
                <a:gd name="T8" fmla="*/ 0 60000 65536"/>
                <a:gd name="T9" fmla="*/ 0 w 43181"/>
                <a:gd name="T10" fmla="*/ 0 h 43200"/>
                <a:gd name="T11" fmla="*/ 43181 w 43181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81" h="43200" fill="none" extrusionOk="0">
                  <a:moveTo>
                    <a:pt x="4267" y="8685"/>
                  </a:moveTo>
                  <a:cubicBezTo>
                    <a:pt x="8344" y="3219"/>
                    <a:pt x="14762" y="-1"/>
                    <a:pt x="21581" y="0"/>
                  </a:cubicBezTo>
                  <a:cubicBezTo>
                    <a:pt x="33510" y="0"/>
                    <a:pt x="43181" y="9670"/>
                    <a:pt x="43181" y="21600"/>
                  </a:cubicBezTo>
                  <a:cubicBezTo>
                    <a:pt x="43181" y="33529"/>
                    <a:pt x="33510" y="43200"/>
                    <a:pt x="21581" y="43200"/>
                  </a:cubicBezTo>
                  <a:cubicBezTo>
                    <a:pt x="10004" y="43200"/>
                    <a:pt x="486" y="34073"/>
                    <a:pt x="0" y="22506"/>
                  </a:cubicBezTo>
                </a:path>
                <a:path w="43181" h="43200" stroke="0" extrusionOk="0">
                  <a:moveTo>
                    <a:pt x="4267" y="8685"/>
                  </a:moveTo>
                  <a:cubicBezTo>
                    <a:pt x="8344" y="3219"/>
                    <a:pt x="14762" y="-1"/>
                    <a:pt x="21581" y="0"/>
                  </a:cubicBezTo>
                  <a:cubicBezTo>
                    <a:pt x="33510" y="0"/>
                    <a:pt x="43181" y="9670"/>
                    <a:pt x="43181" y="21600"/>
                  </a:cubicBezTo>
                  <a:cubicBezTo>
                    <a:pt x="43181" y="33529"/>
                    <a:pt x="33510" y="43200"/>
                    <a:pt x="21581" y="43200"/>
                  </a:cubicBezTo>
                  <a:cubicBezTo>
                    <a:pt x="10004" y="43200"/>
                    <a:pt x="486" y="34073"/>
                    <a:pt x="0" y="22506"/>
                  </a:cubicBezTo>
                  <a:lnTo>
                    <a:pt x="21581" y="21600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rgbClr val="339966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0"/>
            </a:p>
          </p:txBody>
        </p:sp>
        <p:sp>
          <p:nvSpPr>
            <p:cNvPr id="33807" name="Arc 14"/>
            <p:cNvSpPr>
              <a:spLocks/>
            </p:cNvSpPr>
            <p:nvPr/>
          </p:nvSpPr>
          <p:spPr bwMode="auto">
            <a:xfrm>
              <a:off x="2142" y="1472"/>
              <a:ext cx="790" cy="2090"/>
            </a:xfrm>
            <a:custGeom>
              <a:avLst/>
              <a:gdLst>
                <a:gd name="T0" fmla="*/ 0 w 22859"/>
                <a:gd name="T1" fmla="*/ 0 h 43162"/>
                <a:gd name="T2" fmla="*/ 0 w 22859"/>
                <a:gd name="T3" fmla="*/ 0 h 43162"/>
                <a:gd name="T4" fmla="*/ 0 w 22859"/>
                <a:gd name="T5" fmla="*/ 0 h 43162"/>
                <a:gd name="T6" fmla="*/ 0 60000 65536"/>
                <a:gd name="T7" fmla="*/ 0 60000 65536"/>
                <a:gd name="T8" fmla="*/ 0 60000 65536"/>
                <a:gd name="T9" fmla="*/ 0 w 22859"/>
                <a:gd name="T10" fmla="*/ 0 h 43162"/>
                <a:gd name="T11" fmla="*/ 22859 w 22859"/>
                <a:gd name="T12" fmla="*/ 43162 h 43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859" h="43162" fill="none" extrusionOk="0">
                  <a:moveTo>
                    <a:pt x="20317" y="43161"/>
                  </a:moveTo>
                  <a:cubicBezTo>
                    <a:pt x="8906" y="42482"/>
                    <a:pt x="0" y="330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19" y="-1"/>
                    <a:pt x="22439" y="12"/>
                    <a:pt x="22859" y="36"/>
                  </a:cubicBezTo>
                </a:path>
                <a:path w="22859" h="43162" stroke="0" extrusionOk="0">
                  <a:moveTo>
                    <a:pt x="20317" y="43161"/>
                  </a:moveTo>
                  <a:cubicBezTo>
                    <a:pt x="8906" y="42482"/>
                    <a:pt x="0" y="33031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019" y="-1"/>
                    <a:pt x="22439" y="12"/>
                    <a:pt x="22859" y="36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DDDDDD"/>
            </a:solidFill>
            <a:ln w="19050">
              <a:solidFill>
                <a:srgbClr val="3399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 b="0">
                <a:solidFill>
                  <a:srgbClr val="339966"/>
                </a:solidFill>
              </a:endParaRPr>
            </a:p>
          </p:txBody>
        </p:sp>
        <p:sp>
          <p:nvSpPr>
            <p:cNvPr id="33808" name="Text Box 15"/>
            <p:cNvSpPr txBox="1">
              <a:spLocks noChangeArrowheads="1"/>
            </p:cNvSpPr>
            <p:nvPr/>
          </p:nvSpPr>
          <p:spPr bwMode="auto">
            <a:xfrm>
              <a:off x="2741" y="1248"/>
              <a:ext cx="2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600" b="0">
                  <a:latin typeface="Arial" charset="0"/>
                </a:rPr>
                <a:t>P</a:t>
              </a:r>
              <a:endParaRPr lang="de-DE" sz="2400" b="0"/>
            </a:p>
          </p:txBody>
        </p:sp>
        <p:grpSp>
          <p:nvGrpSpPr>
            <p:cNvPr id="33809" name="Group 16"/>
            <p:cNvGrpSpPr>
              <a:grpSpLocks/>
            </p:cNvGrpSpPr>
            <p:nvPr/>
          </p:nvGrpSpPr>
          <p:grpSpPr bwMode="auto">
            <a:xfrm>
              <a:off x="2839" y="2486"/>
              <a:ext cx="71" cy="64"/>
              <a:chOff x="2016" y="2352"/>
              <a:chExt cx="96" cy="96"/>
            </a:xfrm>
          </p:grpSpPr>
          <p:sp>
            <p:nvSpPr>
              <p:cNvPr id="33821" name="Line 17"/>
              <p:cNvSpPr>
                <a:spLocks noChangeShapeType="1"/>
              </p:cNvSpPr>
              <p:nvPr/>
            </p:nvSpPr>
            <p:spPr bwMode="auto">
              <a:xfrm>
                <a:off x="2064" y="2352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2" name="Line 18"/>
              <p:cNvSpPr>
                <a:spLocks noChangeShapeType="1"/>
              </p:cNvSpPr>
              <p:nvPr/>
            </p:nvSpPr>
            <p:spPr bwMode="auto">
              <a:xfrm>
                <a:off x="2016" y="240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10" name="Arc 21"/>
            <p:cNvSpPr>
              <a:spLocks/>
            </p:cNvSpPr>
            <p:nvPr/>
          </p:nvSpPr>
          <p:spPr bwMode="auto">
            <a:xfrm>
              <a:off x="2150" y="2486"/>
              <a:ext cx="1855" cy="190"/>
            </a:xfrm>
            <a:custGeom>
              <a:avLst/>
              <a:gdLst>
                <a:gd name="T0" fmla="*/ 0 w 34818"/>
                <a:gd name="T1" fmla="*/ 0 h 21600"/>
                <a:gd name="T2" fmla="*/ 0 w 34818"/>
                <a:gd name="T3" fmla="*/ 0 h 21600"/>
                <a:gd name="T4" fmla="*/ 0 w 34818"/>
                <a:gd name="T5" fmla="*/ 0 h 21600"/>
                <a:gd name="T6" fmla="*/ 0 60000 65536"/>
                <a:gd name="T7" fmla="*/ 0 60000 65536"/>
                <a:gd name="T8" fmla="*/ 0 60000 65536"/>
                <a:gd name="T9" fmla="*/ 0 w 34818"/>
                <a:gd name="T10" fmla="*/ 0 h 21600"/>
                <a:gd name="T11" fmla="*/ 34818 w 3481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8" h="21600" fill="none" extrusionOk="0">
                  <a:moveTo>
                    <a:pt x="34817" y="3054"/>
                  </a:moveTo>
                  <a:cubicBezTo>
                    <a:pt x="33297" y="13696"/>
                    <a:pt x="24184" y="21599"/>
                    <a:pt x="13435" y="21600"/>
                  </a:cubicBezTo>
                  <a:cubicBezTo>
                    <a:pt x="8555" y="21600"/>
                    <a:pt x="3820" y="19948"/>
                    <a:pt x="-1" y="16913"/>
                  </a:cubicBezTo>
                </a:path>
                <a:path w="34818" h="21600" stroke="0" extrusionOk="0">
                  <a:moveTo>
                    <a:pt x="34817" y="3054"/>
                  </a:moveTo>
                  <a:cubicBezTo>
                    <a:pt x="33297" y="13696"/>
                    <a:pt x="24184" y="21599"/>
                    <a:pt x="13435" y="21600"/>
                  </a:cubicBezTo>
                  <a:cubicBezTo>
                    <a:pt x="8555" y="21600"/>
                    <a:pt x="3820" y="19948"/>
                    <a:pt x="-1" y="16913"/>
                  </a:cubicBezTo>
                  <a:lnTo>
                    <a:pt x="13435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1" name="Arc 22"/>
            <p:cNvSpPr>
              <a:spLocks/>
            </p:cNvSpPr>
            <p:nvPr/>
          </p:nvSpPr>
          <p:spPr bwMode="auto">
            <a:xfrm>
              <a:off x="1723" y="2371"/>
              <a:ext cx="2290" cy="123"/>
            </a:xfrm>
            <a:custGeom>
              <a:avLst/>
              <a:gdLst>
                <a:gd name="T0" fmla="*/ 0 w 42912"/>
                <a:gd name="T1" fmla="*/ 0 h 21600"/>
                <a:gd name="T2" fmla="*/ 0 w 42912"/>
                <a:gd name="T3" fmla="*/ 0 h 21600"/>
                <a:gd name="T4" fmla="*/ 0 w 42912"/>
                <a:gd name="T5" fmla="*/ 0 h 21600"/>
                <a:gd name="T6" fmla="*/ 0 60000 65536"/>
                <a:gd name="T7" fmla="*/ 0 60000 65536"/>
                <a:gd name="T8" fmla="*/ 0 60000 65536"/>
                <a:gd name="T9" fmla="*/ 0 w 42912"/>
                <a:gd name="T10" fmla="*/ 0 h 21600"/>
                <a:gd name="T11" fmla="*/ 42912 w 42912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912" h="21600" fill="none" extrusionOk="0">
                  <a:moveTo>
                    <a:pt x="0" y="21371"/>
                  </a:moveTo>
                  <a:cubicBezTo>
                    <a:pt x="125" y="9531"/>
                    <a:pt x="9758" y="-1"/>
                    <a:pt x="21599" y="0"/>
                  </a:cubicBezTo>
                  <a:cubicBezTo>
                    <a:pt x="32174" y="0"/>
                    <a:pt x="41195" y="7657"/>
                    <a:pt x="42912" y="18092"/>
                  </a:cubicBezTo>
                </a:path>
                <a:path w="42912" h="21600" stroke="0" extrusionOk="0">
                  <a:moveTo>
                    <a:pt x="0" y="21371"/>
                  </a:moveTo>
                  <a:cubicBezTo>
                    <a:pt x="125" y="9531"/>
                    <a:pt x="9758" y="-1"/>
                    <a:pt x="21599" y="0"/>
                  </a:cubicBezTo>
                  <a:cubicBezTo>
                    <a:pt x="32174" y="0"/>
                    <a:pt x="41195" y="7657"/>
                    <a:pt x="42912" y="18092"/>
                  </a:cubicBezTo>
                  <a:lnTo>
                    <a:pt x="21599" y="21600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2" name="Text Box 28"/>
            <p:cNvSpPr txBox="1">
              <a:spLocks noChangeArrowheads="1"/>
            </p:cNvSpPr>
            <p:nvPr/>
          </p:nvSpPr>
          <p:spPr bwMode="auto">
            <a:xfrm>
              <a:off x="432" y="2784"/>
              <a:ext cx="7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0">
                  <a:solidFill>
                    <a:srgbClr val="339966"/>
                  </a:solidFill>
                  <a:latin typeface="Arial" charset="0"/>
                </a:rPr>
                <a:t>Meridian</a:t>
              </a:r>
              <a:endParaRPr lang="de-DE" sz="1200" b="0">
                <a:solidFill>
                  <a:srgbClr val="339966"/>
                </a:solidFill>
                <a:latin typeface="Arial" charset="0"/>
              </a:endParaRPr>
            </a:p>
          </p:txBody>
        </p:sp>
        <p:sp>
          <p:nvSpPr>
            <p:cNvPr id="33813" name="Text Box 29"/>
            <p:cNvSpPr txBox="1">
              <a:spLocks noChangeArrowheads="1"/>
            </p:cNvSpPr>
            <p:nvPr/>
          </p:nvSpPr>
          <p:spPr bwMode="auto">
            <a:xfrm>
              <a:off x="3954" y="2107"/>
              <a:ext cx="6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0">
                  <a:latin typeface="Arial" charset="0"/>
                </a:rPr>
                <a:t>Equator</a:t>
              </a:r>
            </a:p>
          </p:txBody>
        </p:sp>
        <p:sp>
          <p:nvSpPr>
            <p:cNvPr id="33814" name="Line 31"/>
            <p:cNvSpPr>
              <a:spLocks noChangeShapeType="1"/>
            </p:cNvSpPr>
            <p:nvPr/>
          </p:nvSpPr>
          <p:spPr bwMode="auto">
            <a:xfrm flipV="1">
              <a:off x="1104" y="2106"/>
              <a:ext cx="1107" cy="726"/>
            </a:xfrm>
            <a:prstGeom prst="line">
              <a:avLst/>
            </a:prstGeom>
            <a:noFill/>
            <a:ln w="127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5" name="Line 32"/>
            <p:cNvSpPr>
              <a:spLocks noChangeShapeType="1"/>
            </p:cNvSpPr>
            <p:nvPr/>
          </p:nvSpPr>
          <p:spPr bwMode="auto">
            <a:xfrm flipH="1">
              <a:off x="3453" y="1536"/>
              <a:ext cx="431" cy="388"/>
            </a:xfrm>
            <a:prstGeom prst="line">
              <a:avLst/>
            </a:prstGeom>
            <a:noFill/>
            <a:ln w="12700">
              <a:solidFill>
                <a:srgbClr val="339966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6" name="Line 34"/>
            <p:cNvSpPr>
              <a:spLocks noChangeShapeType="1"/>
            </p:cNvSpPr>
            <p:nvPr/>
          </p:nvSpPr>
          <p:spPr bwMode="auto">
            <a:xfrm flipH="1">
              <a:off x="3675" y="2296"/>
              <a:ext cx="349" cy="3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7" name="Text Box 35"/>
            <p:cNvSpPr txBox="1">
              <a:spLocks noChangeArrowheads="1"/>
            </p:cNvSpPr>
            <p:nvPr/>
          </p:nvSpPr>
          <p:spPr bwMode="auto">
            <a:xfrm rot="-848401">
              <a:off x="1927" y="3578"/>
              <a:ext cx="34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 b="0">
                  <a:solidFill>
                    <a:srgbClr val="339966"/>
                  </a:solidFill>
                  <a:latin typeface="Arial" charset="0"/>
                </a:rPr>
                <a:t>plane</a:t>
              </a:r>
              <a:endParaRPr lang="de-DE" sz="1200" b="0">
                <a:latin typeface="Arial" charset="0"/>
              </a:endParaRPr>
            </a:p>
          </p:txBody>
        </p:sp>
        <p:sp>
          <p:nvSpPr>
            <p:cNvPr id="33818" name="Line 36"/>
            <p:cNvSpPr>
              <a:spLocks noChangeShapeType="1"/>
            </p:cNvSpPr>
            <p:nvPr/>
          </p:nvSpPr>
          <p:spPr bwMode="auto">
            <a:xfrm>
              <a:off x="2944" y="1047"/>
              <a:ext cx="0" cy="2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9" name="Arc 20"/>
            <p:cNvSpPr>
              <a:spLocks/>
            </p:cNvSpPr>
            <p:nvPr/>
          </p:nvSpPr>
          <p:spPr bwMode="auto">
            <a:xfrm>
              <a:off x="1728" y="2496"/>
              <a:ext cx="1444" cy="94"/>
            </a:xfrm>
            <a:custGeom>
              <a:avLst/>
              <a:gdLst>
                <a:gd name="T0" fmla="*/ 0 w 21529"/>
                <a:gd name="T1" fmla="*/ 0 h 10419"/>
                <a:gd name="T2" fmla="*/ 0 w 21529"/>
                <a:gd name="T3" fmla="*/ 0 h 10419"/>
                <a:gd name="T4" fmla="*/ 0 w 21529"/>
                <a:gd name="T5" fmla="*/ 0 h 10419"/>
                <a:gd name="T6" fmla="*/ 0 60000 65536"/>
                <a:gd name="T7" fmla="*/ 0 60000 65536"/>
                <a:gd name="T8" fmla="*/ 0 60000 65536"/>
                <a:gd name="T9" fmla="*/ 0 w 21529"/>
                <a:gd name="T10" fmla="*/ 0 h 10419"/>
                <a:gd name="T11" fmla="*/ 21529 w 21529"/>
                <a:gd name="T12" fmla="*/ 10419 h 104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9" h="10419" fill="none" extrusionOk="0">
                  <a:moveTo>
                    <a:pt x="2607" y="10419"/>
                  </a:moveTo>
                  <a:cubicBezTo>
                    <a:pt x="1135" y="7745"/>
                    <a:pt x="247" y="4790"/>
                    <a:pt x="-1" y="1749"/>
                  </a:cubicBezTo>
                </a:path>
                <a:path w="21529" h="10419" stroke="0" extrusionOk="0">
                  <a:moveTo>
                    <a:pt x="2607" y="10419"/>
                  </a:moveTo>
                  <a:cubicBezTo>
                    <a:pt x="1135" y="7745"/>
                    <a:pt x="247" y="4790"/>
                    <a:pt x="-1" y="1749"/>
                  </a:cubicBezTo>
                  <a:lnTo>
                    <a:pt x="21529" y="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0" name="Text Box 38"/>
            <p:cNvSpPr txBox="1">
              <a:spLocks noChangeArrowheads="1"/>
            </p:cNvSpPr>
            <p:nvPr/>
          </p:nvSpPr>
          <p:spPr bwMode="auto">
            <a:xfrm>
              <a:off x="3936" y="1440"/>
              <a:ext cx="1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b="0">
                  <a:solidFill>
                    <a:srgbClr val="339966"/>
                  </a:solidFill>
                  <a:latin typeface="Arial" charset="0"/>
                </a:rPr>
                <a:t>Prime Meridian</a:t>
              </a:r>
              <a:endParaRPr lang="de-DE" sz="1200" b="0">
                <a:solidFill>
                  <a:srgbClr val="339966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r>
              <a:rPr lang="en-US" dirty="0" smtClean="0"/>
              <a:t>Readings: Introduction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99402" y="1353697"/>
            <a:ext cx="845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2"/>
              </a:rPr>
              <a:t>http://resources.arcgis.com/en/help/main/10.1/index.html#//</a:t>
            </a:r>
            <a:r>
              <a:rPr lang="en-US" sz="1800" dirty="0" smtClean="0">
                <a:hlinkClick r:id="rId2"/>
              </a:rPr>
              <a:t>00v20000000q000000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30" y="1752058"/>
            <a:ext cx="7173543" cy="4561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smtClean="0"/>
              <a:t>Definition of Longitude, </a:t>
            </a:r>
            <a:r>
              <a:rPr lang="en-US" smtClean="0">
                <a:latin typeface="Symbol" pitchFamily="18" charset="2"/>
              </a:rPr>
              <a:t>l</a:t>
            </a:r>
            <a:endParaRPr lang="en-US" smtClean="0"/>
          </a:p>
        </p:txBody>
      </p:sp>
      <p:pic>
        <p:nvPicPr>
          <p:cNvPr id="34819" name="Picture 3" descr="lo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2509838"/>
            <a:ext cx="3729038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4976813" y="4246563"/>
            <a:ext cx="9525" cy="16144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403725" y="6042025"/>
            <a:ext cx="935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0°E, W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427288" y="4098925"/>
            <a:ext cx="855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90°W</a:t>
            </a:r>
          </a:p>
          <a:p>
            <a:pPr algn="ctr"/>
            <a:r>
              <a:rPr lang="en-US" b="0"/>
              <a:t>(-90 °)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4271963" y="2281238"/>
            <a:ext cx="1189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/>
              <a:t>180°E, W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6792913" y="4110038"/>
            <a:ext cx="91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0"/>
              <a:t>90°E</a:t>
            </a:r>
          </a:p>
          <a:p>
            <a:pPr algn="ctr"/>
            <a:r>
              <a:rPr lang="en-US" b="0"/>
              <a:t>(+90 °)</a:t>
            </a:r>
          </a:p>
        </p:txBody>
      </p:sp>
      <p:sp>
        <p:nvSpPr>
          <p:cNvPr id="34825" name="Text Box 12"/>
          <p:cNvSpPr txBox="1">
            <a:spLocks noChangeArrowheads="1"/>
          </p:cNvSpPr>
          <p:nvPr/>
        </p:nvSpPr>
        <p:spPr bwMode="auto">
          <a:xfrm>
            <a:off x="2514600" y="3073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-120°</a:t>
            </a: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3284538" y="5643563"/>
            <a:ext cx="74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-30°</a:t>
            </a:r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2690813" y="4954588"/>
            <a:ext cx="749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-60°</a:t>
            </a:r>
          </a:p>
        </p:txBody>
      </p:sp>
      <p:sp>
        <p:nvSpPr>
          <p:cNvPr id="34828" name="Text Box 16"/>
          <p:cNvSpPr txBox="1">
            <a:spLocks noChangeArrowheads="1"/>
          </p:cNvSpPr>
          <p:nvPr/>
        </p:nvSpPr>
        <p:spPr bwMode="auto">
          <a:xfrm>
            <a:off x="3429000" y="2446338"/>
            <a:ext cx="933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-150°</a:t>
            </a:r>
          </a:p>
        </p:txBody>
      </p:sp>
      <p:sp>
        <p:nvSpPr>
          <p:cNvPr id="34829" name="Text Box 17"/>
          <p:cNvSpPr txBox="1">
            <a:spLocks noChangeArrowheads="1"/>
          </p:cNvSpPr>
          <p:nvPr/>
        </p:nvSpPr>
        <p:spPr bwMode="auto">
          <a:xfrm>
            <a:off x="5919788" y="5705475"/>
            <a:ext cx="74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30°</a:t>
            </a:r>
          </a:p>
        </p:txBody>
      </p:sp>
      <p:sp>
        <p:nvSpPr>
          <p:cNvPr id="34830" name="Text Box 18"/>
          <p:cNvSpPr txBox="1">
            <a:spLocks noChangeArrowheads="1"/>
          </p:cNvSpPr>
          <p:nvPr/>
        </p:nvSpPr>
        <p:spPr bwMode="auto">
          <a:xfrm>
            <a:off x="6643688" y="5016500"/>
            <a:ext cx="74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-60°</a:t>
            </a:r>
          </a:p>
        </p:txBody>
      </p:sp>
      <p:sp>
        <p:nvSpPr>
          <p:cNvPr id="34831" name="Text Box 19"/>
          <p:cNvSpPr txBox="1">
            <a:spLocks noChangeArrowheads="1"/>
          </p:cNvSpPr>
          <p:nvPr/>
        </p:nvSpPr>
        <p:spPr bwMode="auto">
          <a:xfrm>
            <a:off x="6578600" y="3136900"/>
            <a:ext cx="74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120°</a:t>
            </a:r>
          </a:p>
        </p:txBody>
      </p:sp>
      <p:sp>
        <p:nvSpPr>
          <p:cNvPr id="34832" name="Text Box 20"/>
          <p:cNvSpPr txBox="1">
            <a:spLocks noChangeArrowheads="1"/>
          </p:cNvSpPr>
          <p:nvPr/>
        </p:nvSpPr>
        <p:spPr bwMode="auto">
          <a:xfrm>
            <a:off x="5788025" y="2446338"/>
            <a:ext cx="74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0"/>
              <a:t>150°</a:t>
            </a:r>
          </a:p>
        </p:txBody>
      </p:sp>
      <p:sp>
        <p:nvSpPr>
          <p:cNvPr id="34833" name="Line 21"/>
          <p:cNvSpPr>
            <a:spLocks noChangeShapeType="1"/>
          </p:cNvSpPr>
          <p:nvPr/>
        </p:nvSpPr>
        <p:spPr bwMode="auto">
          <a:xfrm flipH="1">
            <a:off x="4098925" y="4246563"/>
            <a:ext cx="887413" cy="14525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4" name="Freeform 26"/>
          <p:cNvSpPr>
            <a:spLocks/>
          </p:cNvSpPr>
          <p:nvPr/>
        </p:nvSpPr>
        <p:spPr bwMode="auto">
          <a:xfrm>
            <a:off x="4543425" y="4948238"/>
            <a:ext cx="460375" cy="125412"/>
          </a:xfrm>
          <a:custGeom>
            <a:avLst/>
            <a:gdLst>
              <a:gd name="T0" fmla="*/ 0 w 336"/>
              <a:gd name="T1" fmla="*/ 0 h 96"/>
              <a:gd name="T2" fmla="*/ 2147483647 w 336"/>
              <a:gd name="T3" fmla="*/ 2147483647 h 96"/>
              <a:gd name="T4" fmla="*/ 2147483647 w 336"/>
              <a:gd name="T5" fmla="*/ 2147483647 h 96"/>
              <a:gd name="T6" fmla="*/ 2147483647 w 336"/>
              <a:gd name="T7" fmla="*/ 2147483647 h 96"/>
              <a:gd name="T8" fmla="*/ 2147483647 w 336"/>
              <a:gd name="T9" fmla="*/ 2147483647 h 96"/>
              <a:gd name="T10" fmla="*/ 2147483647 w 336"/>
              <a:gd name="T11" fmla="*/ 2147483647 h 96"/>
              <a:gd name="T12" fmla="*/ 2147483647 w 336"/>
              <a:gd name="T13" fmla="*/ 2147483647 h 96"/>
              <a:gd name="T14" fmla="*/ 2147483647 w 336"/>
              <a:gd name="T15" fmla="*/ 2147483647 h 96"/>
              <a:gd name="T16" fmla="*/ 2147483647 w 336"/>
              <a:gd name="T17" fmla="*/ 2147483647 h 96"/>
              <a:gd name="T18" fmla="*/ 2147483647 w 336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36"/>
              <a:gd name="T31" fmla="*/ 0 h 96"/>
              <a:gd name="T32" fmla="*/ 336 w 336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36" h="96">
                <a:moveTo>
                  <a:pt x="0" y="0"/>
                </a:moveTo>
                <a:cubicBezTo>
                  <a:pt x="26" y="12"/>
                  <a:pt x="52" y="25"/>
                  <a:pt x="72" y="34"/>
                </a:cubicBezTo>
                <a:cubicBezTo>
                  <a:pt x="92" y="43"/>
                  <a:pt x="109" y="49"/>
                  <a:pt x="120" y="53"/>
                </a:cubicBezTo>
                <a:cubicBezTo>
                  <a:pt x="131" y="57"/>
                  <a:pt x="130" y="57"/>
                  <a:pt x="142" y="60"/>
                </a:cubicBezTo>
                <a:cubicBezTo>
                  <a:pt x="154" y="63"/>
                  <a:pt x="178" y="69"/>
                  <a:pt x="194" y="72"/>
                </a:cubicBezTo>
                <a:cubicBezTo>
                  <a:pt x="210" y="75"/>
                  <a:pt x="228" y="77"/>
                  <a:pt x="240" y="79"/>
                </a:cubicBezTo>
                <a:cubicBezTo>
                  <a:pt x="252" y="81"/>
                  <a:pt x="260" y="85"/>
                  <a:pt x="269" y="86"/>
                </a:cubicBezTo>
                <a:cubicBezTo>
                  <a:pt x="278" y="87"/>
                  <a:pt x="287" y="86"/>
                  <a:pt x="295" y="86"/>
                </a:cubicBezTo>
                <a:cubicBezTo>
                  <a:pt x="303" y="86"/>
                  <a:pt x="310" y="87"/>
                  <a:pt x="317" y="89"/>
                </a:cubicBezTo>
                <a:cubicBezTo>
                  <a:pt x="324" y="91"/>
                  <a:pt x="330" y="93"/>
                  <a:pt x="336" y="9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Text Box 27"/>
          <p:cNvSpPr txBox="1">
            <a:spLocks noChangeArrowheads="1"/>
          </p:cNvSpPr>
          <p:nvPr/>
        </p:nvSpPr>
        <p:spPr bwMode="auto">
          <a:xfrm>
            <a:off x="4535488" y="4954588"/>
            <a:ext cx="442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latin typeface="Symbol" pitchFamily="18" charset="2"/>
              </a:rPr>
              <a:t>l</a:t>
            </a:r>
            <a:endParaRPr lang="en-US" b="0"/>
          </a:p>
        </p:txBody>
      </p:sp>
      <p:sp>
        <p:nvSpPr>
          <p:cNvPr id="34836" name="Text Box 29"/>
          <p:cNvSpPr txBox="1">
            <a:spLocks noChangeArrowheads="1"/>
          </p:cNvSpPr>
          <p:nvPr/>
        </p:nvSpPr>
        <p:spPr bwMode="auto">
          <a:xfrm>
            <a:off x="1143000" y="1447800"/>
            <a:ext cx="7510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latin typeface="Symbol" pitchFamily="18" charset="2"/>
              </a:rPr>
              <a:t>l</a:t>
            </a:r>
            <a:r>
              <a:rPr lang="en-US" sz="2400" b="0"/>
              <a:t> = the angle between a cutting plane on the prime meridian</a:t>
            </a:r>
          </a:p>
          <a:p>
            <a:r>
              <a:rPr lang="en-US" sz="2400" b="0"/>
              <a:t>and the cutting plane on the meridian through the point, P</a:t>
            </a:r>
          </a:p>
        </p:txBody>
      </p:sp>
      <p:sp>
        <p:nvSpPr>
          <p:cNvPr id="34837" name="Oval 30"/>
          <p:cNvSpPr>
            <a:spLocks noChangeArrowheads="1"/>
          </p:cNvSpPr>
          <p:nvPr/>
        </p:nvSpPr>
        <p:spPr bwMode="auto">
          <a:xfrm>
            <a:off x="4297363" y="5287963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Text Box 31"/>
          <p:cNvSpPr txBox="1">
            <a:spLocks noChangeArrowheads="1"/>
          </p:cNvSpPr>
          <p:nvPr/>
        </p:nvSpPr>
        <p:spPr bwMode="auto">
          <a:xfrm>
            <a:off x="4098925" y="4918075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systems for measuring elevation</a:t>
            </a:r>
          </a:p>
        </p:txBody>
      </p:sp>
      <p:pic>
        <p:nvPicPr>
          <p:cNvPr id="26627" name="Content Placeholder 5" descr="Figure 3.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8325" y="2514600"/>
            <a:ext cx="3810000" cy="3155950"/>
          </a:xfrm>
        </p:spPr>
      </p:pic>
      <p:pic>
        <p:nvPicPr>
          <p:cNvPr id="26628" name="Content Placeholder 6" descr="Figure 3.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94238" y="2779713"/>
            <a:ext cx="4292600" cy="3108325"/>
          </a:xfrm>
        </p:spPr>
      </p:pic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334963" y="1755775"/>
            <a:ext cx="3044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Orthometric</a:t>
            </a:r>
            <a:r>
              <a:rPr lang="en-US" sz="2400"/>
              <a:t> heights</a:t>
            </a:r>
          </a:p>
          <a:p>
            <a:pPr algn="ctr"/>
            <a:r>
              <a:rPr lang="en-US" sz="2400"/>
              <a:t>(land surveys, geoid)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3602038" y="1755775"/>
            <a:ext cx="26527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Ellipsoidal</a:t>
            </a:r>
            <a:r>
              <a:rPr lang="en-US" sz="2400"/>
              <a:t> heights</a:t>
            </a:r>
          </a:p>
          <a:p>
            <a:pPr algn="ctr"/>
            <a:r>
              <a:rPr lang="en-US" sz="2400"/>
              <a:t>(lidar, GPS)</a:t>
            </a: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6380163" y="1755775"/>
            <a:ext cx="2495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Tidal </a:t>
            </a:r>
            <a:r>
              <a:rPr lang="en-US" sz="2400"/>
              <a:t>heights</a:t>
            </a:r>
          </a:p>
          <a:p>
            <a:pPr algn="ctr"/>
            <a:r>
              <a:rPr lang="en-US" sz="2400"/>
              <a:t>(Sea water level)</a:t>
            </a:r>
          </a:p>
        </p:txBody>
      </p:sp>
      <p:sp>
        <p:nvSpPr>
          <p:cNvPr id="26632" name="TextBox 11"/>
          <p:cNvSpPr txBox="1">
            <a:spLocks noChangeArrowheads="1"/>
          </p:cNvSpPr>
          <p:nvPr/>
        </p:nvSpPr>
        <p:spPr bwMode="auto">
          <a:xfrm>
            <a:off x="382588" y="5740400"/>
            <a:ext cx="87614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Conversion among these height systems has some 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425" y="1339850"/>
            <a:ext cx="4243388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563563"/>
          </a:xfrm>
        </p:spPr>
        <p:txBody>
          <a:bodyPr/>
          <a:lstStyle/>
          <a:p>
            <a:r>
              <a:rPr lang="en-US" smtClean="0"/>
              <a:t>Trends in Tide Levels</a:t>
            </a:r>
            <a:br>
              <a:rPr lang="en-US" smtClean="0"/>
            </a:br>
            <a:r>
              <a:rPr lang="en-US" sz="2400" smtClean="0"/>
              <a:t>(coastal flood risk is changing)</a:t>
            </a:r>
          </a:p>
        </p:txBody>
      </p:sp>
      <p:pic>
        <p:nvPicPr>
          <p:cNvPr id="27652" name="Content Placeholder 4" descr="Figure 3.11 botto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8938" y="4041775"/>
            <a:ext cx="4025900" cy="1368425"/>
          </a:xfrm>
        </p:spPr>
      </p:pic>
      <p:pic>
        <p:nvPicPr>
          <p:cNvPr id="27653" name="Content Placeholder 5" descr="Figure 3.11 middl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21213" y="4314825"/>
            <a:ext cx="4260850" cy="1508125"/>
          </a:xfrm>
        </p:spPr>
      </p:pic>
      <p:pic>
        <p:nvPicPr>
          <p:cNvPr id="27654" name="Picture 6" descr="Figure 3.11 to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19613" y="1738313"/>
            <a:ext cx="43624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9"/>
          <p:cNvSpPr txBox="1">
            <a:spLocks noChangeArrowheads="1"/>
          </p:cNvSpPr>
          <p:nvPr/>
        </p:nvSpPr>
        <p:spPr bwMode="auto">
          <a:xfrm>
            <a:off x="5241925" y="1312863"/>
            <a:ext cx="2963863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Charleston, SC</a:t>
            </a: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5340350" y="2027238"/>
            <a:ext cx="18446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+ 1.08 ft/century</a:t>
            </a:r>
          </a:p>
        </p:txBody>
      </p:sp>
      <p:sp>
        <p:nvSpPr>
          <p:cNvPr id="27657" name="TextBox 11"/>
          <p:cNvSpPr txBox="1">
            <a:spLocks noChangeArrowheads="1"/>
          </p:cNvSpPr>
          <p:nvPr/>
        </p:nvSpPr>
        <p:spPr bwMode="auto">
          <a:xfrm>
            <a:off x="649288" y="4795838"/>
            <a:ext cx="18446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- 4.16 ft/century</a:t>
            </a:r>
          </a:p>
        </p:txBody>
      </p:sp>
      <p:sp>
        <p:nvSpPr>
          <p:cNvPr id="27658" name="TextBox 12"/>
          <p:cNvSpPr txBox="1">
            <a:spLocks noChangeArrowheads="1"/>
          </p:cNvSpPr>
          <p:nvPr/>
        </p:nvSpPr>
        <p:spPr bwMode="auto">
          <a:xfrm>
            <a:off x="5318125" y="4513263"/>
            <a:ext cx="1846263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+ 2.13 ft/century</a:t>
            </a:r>
          </a:p>
        </p:txBody>
      </p:sp>
      <p:sp>
        <p:nvSpPr>
          <p:cNvPr id="27659" name="TextBox 13"/>
          <p:cNvSpPr txBox="1">
            <a:spLocks noChangeArrowheads="1"/>
          </p:cNvSpPr>
          <p:nvPr/>
        </p:nvSpPr>
        <p:spPr bwMode="auto">
          <a:xfrm>
            <a:off x="650875" y="5440363"/>
            <a:ext cx="2281238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Juneau, AK</a:t>
            </a:r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5673725" y="3862388"/>
            <a:ext cx="2865438" cy="5857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Galveston, TX</a:t>
            </a:r>
          </a:p>
        </p:txBody>
      </p:sp>
      <p:sp>
        <p:nvSpPr>
          <p:cNvPr id="27661" name="TextBox 15"/>
          <p:cNvSpPr txBox="1">
            <a:spLocks noChangeArrowheads="1"/>
          </p:cNvSpPr>
          <p:nvPr/>
        </p:nvSpPr>
        <p:spPr bwMode="auto">
          <a:xfrm>
            <a:off x="4418013" y="3113088"/>
            <a:ext cx="63976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1900</a:t>
            </a:r>
          </a:p>
        </p:txBody>
      </p:sp>
      <p:sp>
        <p:nvSpPr>
          <p:cNvPr id="27662" name="TextBox 16"/>
          <p:cNvSpPr txBox="1">
            <a:spLocks noChangeArrowheads="1"/>
          </p:cNvSpPr>
          <p:nvPr/>
        </p:nvSpPr>
        <p:spPr bwMode="auto">
          <a:xfrm>
            <a:off x="8382000" y="3113088"/>
            <a:ext cx="63976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2000</a:t>
            </a:r>
          </a:p>
        </p:txBody>
      </p:sp>
      <p:sp>
        <p:nvSpPr>
          <p:cNvPr id="27663" name="TextBox 17"/>
          <p:cNvSpPr txBox="1">
            <a:spLocks noChangeArrowheads="1"/>
          </p:cNvSpPr>
          <p:nvPr/>
        </p:nvSpPr>
        <p:spPr bwMode="auto">
          <a:xfrm>
            <a:off x="4452938" y="5602288"/>
            <a:ext cx="639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1900</a:t>
            </a:r>
          </a:p>
        </p:txBody>
      </p:sp>
      <p:sp>
        <p:nvSpPr>
          <p:cNvPr id="27664" name="TextBox 18"/>
          <p:cNvSpPr txBox="1">
            <a:spLocks noChangeArrowheads="1"/>
          </p:cNvSpPr>
          <p:nvPr/>
        </p:nvSpPr>
        <p:spPr bwMode="auto">
          <a:xfrm>
            <a:off x="8416925" y="5602288"/>
            <a:ext cx="639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2000</a:t>
            </a:r>
          </a:p>
        </p:txBody>
      </p:sp>
      <p:sp>
        <p:nvSpPr>
          <p:cNvPr id="27665" name="TextBox 19"/>
          <p:cNvSpPr txBox="1">
            <a:spLocks noChangeArrowheads="1"/>
          </p:cNvSpPr>
          <p:nvPr/>
        </p:nvSpPr>
        <p:spPr bwMode="auto">
          <a:xfrm>
            <a:off x="280988" y="5229225"/>
            <a:ext cx="6397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1900</a:t>
            </a:r>
          </a:p>
        </p:txBody>
      </p:sp>
      <p:sp>
        <p:nvSpPr>
          <p:cNvPr id="27666" name="TextBox 20"/>
          <p:cNvSpPr txBox="1">
            <a:spLocks noChangeArrowheads="1"/>
          </p:cNvSpPr>
          <p:nvPr/>
        </p:nvSpPr>
        <p:spPr bwMode="auto">
          <a:xfrm>
            <a:off x="3917950" y="5229225"/>
            <a:ext cx="6413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2000</a:t>
            </a:r>
          </a:p>
        </p:txBody>
      </p:sp>
      <p:cxnSp>
        <p:nvCxnSpPr>
          <p:cNvPr id="27667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4002088" y="2906713"/>
            <a:ext cx="606425" cy="2349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8" name="Straight Arrow Connector 24"/>
          <p:cNvCxnSpPr>
            <a:cxnSpLocks noChangeShapeType="1"/>
          </p:cNvCxnSpPr>
          <p:nvPr/>
        </p:nvCxnSpPr>
        <p:spPr bwMode="auto">
          <a:xfrm rot="10800000">
            <a:off x="2887663" y="3540125"/>
            <a:ext cx="1973262" cy="922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9" name="Straight Arrow Connector 26"/>
          <p:cNvCxnSpPr>
            <a:cxnSpLocks noChangeShapeType="1"/>
          </p:cNvCxnSpPr>
          <p:nvPr/>
        </p:nvCxnSpPr>
        <p:spPr bwMode="auto">
          <a:xfrm rot="10800000">
            <a:off x="1258888" y="3703638"/>
            <a:ext cx="903287" cy="450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Geoid and Ellipsoid</a:t>
            </a:r>
          </a:p>
        </p:txBody>
      </p:sp>
      <p:sp>
        <p:nvSpPr>
          <p:cNvPr id="39939" name="Arc 4"/>
          <p:cNvSpPr>
            <a:spLocks/>
          </p:cNvSpPr>
          <p:nvPr/>
        </p:nvSpPr>
        <p:spPr bwMode="auto">
          <a:xfrm>
            <a:off x="1425575" y="3881438"/>
            <a:ext cx="5484813" cy="1452562"/>
          </a:xfrm>
          <a:custGeom>
            <a:avLst/>
            <a:gdLst>
              <a:gd name="T0" fmla="*/ 0 w 17606"/>
              <a:gd name="T1" fmla="*/ 2147483647 h 21600"/>
              <a:gd name="T2" fmla="*/ 2147483647 w 17606"/>
              <a:gd name="T3" fmla="*/ 2147483647 h 21600"/>
              <a:gd name="T4" fmla="*/ 2147483647 w 17606"/>
              <a:gd name="T5" fmla="*/ 2147483647 h 21600"/>
              <a:gd name="T6" fmla="*/ 0 60000 65536"/>
              <a:gd name="T7" fmla="*/ 0 60000 65536"/>
              <a:gd name="T8" fmla="*/ 0 60000 65536"/>
              <a:gd name="T9" fmla="*/ 0 w 17606"/>
              <a:gd name="T10" fmla="*/ 0 h 21600"/>
              <a:gd name="T11" fmla="*/ 17606 w 1760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06" h="21600" fill="none" extrusionOk="0">
                <a:moveTo>
                  <a:pt x="0" y="1455"/>
                </a:moveTo>
                <a:cubicBezTo>
                  <a:pt x="2486" y="493"/>
                  <a:pt x="5128" y="-1"/>
                  <a:pt x="7794" y="0"/>
                </a:cubicBezTo>
                <a:cubicBezTo>
                  <a:pt x="11204" y="0"/>
                  <a:pt x="14567" y="807"/>
                  <a:pt x="17605" y="2357"/>
                </a:cubicBezTo>
              </a:path>
              <a:path w="17606" h="21600" stroke="0" extrusionOk="0">
                <a:moveTo>
                  <a:pt x="0" y="1455"/>
                </a:moveTo>
                <a:cubicBezTo>
                  <a:pt x="2486" y="493"/>
                  <a:pt x="5128" y="-1"/>
                  <a:pt x="7794" y="0"/>
                </a:cubicBezTo>
                <a:cubicBezTo>
                  <a:pt x="11204" y="0"/>
                  <a:pt x="14567" y="807"/>
                  <a:pt x="17605" y="2357"/>
                </a:cubicBezTo>
                <a:lnTo>
                  <a:pt x="7794" y="21600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Freeform 6"/>
          <p:cNvSpPr>
            <a:spLocks/>
          </p:cNvSpPr>
          <p:nvPr/>
        </p:nvSpPr>
        <p:spPr bwMode="auto">
          <a:xfrm>
            <a:off x="1371600" y="3243263"/>
            <a:ext cx="5634038" cy="1695450"/>
          </a:xfrm>
          <a:custGeom>
            <a:avLst/>
            <a:gdLst>
              <a:gd name="T0" fmla="*/ 0 w 3840"/>
              <a:gd name="T1" fmla="*/ 2147483647 h 1016"/>
              <a:gd name="T2" fmla="*/ 2147483647 w 3840"/>
              <a:gd name="T3" fmla="*/ 2147483647 h 1016"/>
              <a:gd name="T4" fmla="*/ 2147483647 w 3840"/>
              <a:gd name="T5" fmla="*/ 2147483647 h 1016"/>
              <a:gd name="T6" fmla="*/ 2147483647 w 3840"/>
              <a:gd name="T7" fmla="*/ 2147483647 h 1016"/>
              <a:gd name="T8" fmla="*/ 2147483647 w 3840"/>
              <a:gd name="T9" fmla="*/ 2147483647 h 1016"/>
              <a:gd name="T10" fmla="*/ 2147483647 w 3840"/>
              <a:gd name="T11" fmla="*/ 2147483647 h 1016"/>
              <a:gd name="T12" fmla="*/ 2147483647 w 3840"/>
              <a:gd name="T13" fmla="*/ 2147483647 h 1016"/>
              <a:gd name="T14" fmla="*/ 2147483647 w 3840"/>
              <a:gd name="T15" fmla="*/ 2147483647 h 101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40"/>
              <a:gd name="T25" fmla="*/ 0 h 1016"/>
              <a:gd name="T26" fmla="*/ 3840 w 3840"/>
              <a:gd name="T27" fmla="*/ 1016 h 101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40" h="1016">
                <a:moveTo>
                  <a:pt x="0" y="1016"/>
                </a:moveTo>
                <a:cubicBezTo>
                  <a:pt x="260" y="1000"/>
                  <a:pt x="520" y="984"/>
                  <a:pt x="720" y="920"/>
                </a:cubicBezTo>
                <a:cubicBezTo>
                  <a:pt x="920" y="856"/>
                  <a:pt x="1040" y="736"/>
                  <a:pt x="1200" y="632"/>
                </a:cubicBezTo>
                <a:cubicBezTo>
                  <a:pt x="1360" y="528"/>
                  <a:pt x="1512" y="344"/>
                  <a:pt x="1680" y="296"/>
                </a:cubicBezTo>
                <a:cubicBezTo>
                  <a:pt x="1848" y="248"/>
                  <a:pt x="2056" y="360"/>
                  <a:pt x="2208" y="344"/>
                </a:cubicBezTo>
                <a:cubicBezTo>
                  <a:pt x="2360" y="328"/>
                  <a:pt x="2456" y="256"/>
                  <a:pt x="2592" y="200"/>
                </a:cubicBezTo>
                <a:cubicBezTo>
                  <a:pt x="2728" y="144"/>
                  <a:pt x="2816" y="16"/>
                  <a:pt x="3024" y="8"/>
                </a:cubicBezTo>
                <a:cubicBezTo>
                  <a:pt x="3232" y="0"/>
                  <a:pt x="3536" y="76"/>
                  <a:pt x="3840" y="152"/>
                </a:cubicBezTo>
              </a:path>
            </a:pathLst>
          </a:custGeom>
          <a:noFill/>
          <a:ln w="1905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Freeform 7"/>
          <p:cNvSpPr>
            <a:spLocks/>
          </p:cNvSpPr>
          <p:nvPr/>
        </p:nvSpPr>
        <p:spPr bwMode="auto">
          <a:xfrm>
            <a:off x="5884863" y="3613150"/>
            <a:ext cx="1125537" cy="153988"/>
          </a:xfrm>
          <a:custGeom>
            <a:avLst/>
            <a:gdLst>
              <a:gd name="T0" fmla="*/ 0 w 768"/>
              <a:gd name="T1" fmla="*/ 2147483647 h 56"/>
              <a:gd name="T2" fmla="*/ 2147483647 w 768"/>
              <a:gd name="T3" fmla="*/ 2147483647 h 56"/>
              <a:gd name="T4" fmla="*/ 2147483647 w 768"/>
              <a:gd name="T5" fmla="*/ 2147483647 h 56"/>
              <a:gd name="T6" fmla="*/ 0 60000 65536"/>
              <a:gd name="T7" fmla="*/ 0 60000 65536"/>
              <a:gd name="T8" fmla="*/ 0 60000 65536"/>
              <a:gd name="T9" fmla="*/ 0 w 768"/>
              <a:gd name="T10" fmla="*/ 0 h 56"/>
              <a:gd name="T11" fmla="*/ 768 w 768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68" h="56">
                <a:moveTo>
                  <a:pt x="0" y="8"/>
                </a:moveTo>
                <a:cubicBezTo>
                  <a:pt x="104" y="4"/>
                  <a:pt x="208" y="0"/>
                  <a:pt x="336" y="8"/>
                </a:cubicBezTo>
                <a:cubicBezTo>
                  <a:pt x="464" y="16"/>
                  <a:pt x="696" y="48"/>
                  <a:pt x="768" y="56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Text Box 8"/>
          <p:cNvSpPr txBox="1">
            <a:spLocks noChangeArrowheads="1"/>
          </p:cNvSpPr>
          <p:nvPr/>
        </p:nvSpPr>
        <p:spPr bwMode="auto">
          <a:xfrm>
            <a:off x="1479550" y="413385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0">
                <a:solidFill>
                  <a:schemeClr val="accent2"/>
                </a:solidFill>
                <a:latin typeface="Arial" charset="0"/>
              </a:rPr>
              <a:t>Ocean</a:t>
            </a:r>
            <a:endParaRPr lang="de-DE" b="0"/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3962400" y="4800600"/>
            <a:ext cx="862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="0">
                <a:solidFill>
                  <a:schemeClr val="accent2"/>
                </a:solidFill>
                <a:latin typeface="Arial" charset="0"/>
              </a:rPr>
              <a:t>Geoid</a:t>
            </a:r>
            <a:endParaRPr lang="de-DE" b="0"/>
          </a:p>
        </p:txBody>
      </p:sp>
      <p:sp>
        <p:nvSpPr>
          <p:cNvPr id="39944" name="Line 10"/>
          <p:cNvSpPr>
            <a:spLocks noChangeShapeType="1"/>
          </p:cNvSpPr>
          <p:nvPr/>
        </p:nvSpPr>
        <p:spPr bwMode="auto">
          <a:xfrm flipV="1">
            <a:off x="4391025" y="3887788"/>
            <a:ext cx="261938" cy="9128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20"/>
          <p:cNvSpPr txBox="1">
            <a:spLocks noChangeArrowheads="1"/>
          </p:cNvSpPr>
          <p:nvPr/>
        </p:nvSpPr>
        <p:spPr bwMode="auto">
          <a:xfrm>
            <a:off x="4181475" y="2263775"/>
            <a:ext cx="169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rgbClr val="996633"/>
                </a:solidFill>
                <a:latin typeface="Arial" charset="0"/>
              </a:rPr>
              <a:t>Earth surface</a:t>
            </a:r>
            <a:endParaRPr lang="en-US" b="0"/>
          </a:p>
        </p:txBody>
      </p:sp>
      <p:sp>
        <p:nvSpPr>
          <p:cNvPr id="39946" name="Line 21"/>
          <p:cNvSpPr>
            <a:spLocks noChangeShapeType="1"/>
          </p:cNvSpPr>
          <p:nvPr/>
        </p:nvSpPr>
        <p:spPr bwMode="auto">
          <a:xfrm>
            <a:off x="4910138" y="2813050"/>
            <a:ext cx="230187" cy="7620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Freeform 22"/>
          <p:cNvSpPr>
            <a:spLocks/>
          </p:cNvSpPr>
          <p:nvPr/>
        </p:nvSpPr>
        <p:spPr bwMode="auto">
          <a:xfrm rot="265595">
            <a:off x="3471863" y="3543300"/>
            <a:ext cx="2395537" cy="482600"/>
          </a:xfrm>
          <a:custGeom>
            <a:avLst/>
            <a:gdLst>
              <a:gd name="T0" fmla="*/ 0 w 1680"/>
              <a:gd name="T1" fmla="*/ 2147483647 h 240"/>
              <a:gd name="T2" fmla="*/ 2147483647 w 1680"/>
              <a:gd name="T3" fmla="*/ 2147483647 h 240"/>
              <a:gd name="T4" fmla="*/ 2147483647 w 1680"/>
              <a:gd name="T5" fmla="*/ 2147483647 h 240"/>
              <a:gd name="T6" fmla="*/ 2147483647 w 1680"/>
              <a:gd name="T7" fmla="*/ 2147483647 h 240"/>
              <a:gd name="T8" fmla="*/ 2147483647 w 1680"/>
              <a:gd name="T9" fmla="*/ 2147483647 h 240"/>
              <a:gd name="T10" fmla="*/ 2147483647 w 1680"/>
              <a:gd name="T11" fmla="*/ 0 h 2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80"/>
              <a:gd name="T19" fmla="*/ 0 h 240"/>
              <a:gd name="T20" fmla="*/ 1680 w 1680"/>
              <a:gd name="T21" fmla="*/ 240 h 2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80" h="240">
                <a:moveTo>
                  <a:pt x="0" y="240"/>
                </a:moveTo>
                <a:cubicBezTo>
                  <a:pt x="68" y="220"/>
                  <a:pt x="136" y="200"/>
                  <a:pt x="240" y="192"/>
                </a:cubicBezTo>
                <a:cubicBezTo>
                  <a:pt x="344" y="184"/>
                  <a:pt x="472" y="200"/>
                  <a:pt x="624" y="192"/>
                </a:cubicBezTo>
                <a:cubicBezTo>
                  <a:pt x="776" y="184"/>
                  <a:pt x="1000" y="168"/>
                  <a:pt x="1152" y="144"/>
                </a:cubicBezTo>
                <a:cubicBezTo>
                  <a:pt x="1304" y="120"/>
                  <a:pt x="1448" y="72"/>
                  <a:pt x="1536" y="48"/>
                </a:cubicBezTo>
                <a:cubicBezTo>
                  <a:pt x="1624" y="24"/>
                  <a:pt x="1652" y="12"/>
                  <a:pt x="1680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AutoShape 24"/>
          <p:cNvSpPr>
            <a:spLocks noChangeArrowheads="1"/>
          </p:cNvSpPr>
          <p:nvPr/>
        </p:nvSpPr>
        <p:spPr bwMode="auto">
          <a:xfrm rot="10726868">
            <a:off x="2578100" y="3910013"/>
            <a:ext cx="117475" cy="15081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Freeform 25"/>
          <p:cNvSpPr>
            <a:spLocks/>
          </p:cNvSpPr>
          <p:nvPr/>
        </p:nvSpPr>
        <p:spPr bwMode="auto">
          <a:xfrm>
            <a:off x="1447800" y="3886200"/>
            <a:ext cx="2154238" cy="347663"/>
          </a:xfrm>
          <a:custGeom>
            <a:avLst/>
            <a:gdLst>
              <a:gd name="T0" fmla="*/ 0 w 880"/>
              <a:gd name="T1" fmla="*/ 2147483647 h 109"/>
              <a:gd name="T2" fmla="*/ 2147483647 w 880"/>
              <a:gd name="T3" fmla="*/ 2147483647 h 109"/>
              <a:gd name="T4" fmla="*/ 2147483647 w 880"/>
              <a:gd name="T5" fmla="*/ 2147483647 h 109"/>
              <a:gd name="T6" fmla="*/ 2147483647 w 880"/>
              <a:gd name="T7" fmla="*/ 0 h 109"/>
              <a:gd name="T8" fmla="*/ 0 60000 65536"/>
              <a:gd name="T9" fmla="*/ 0 60000 65536"/>
              <a:gd name="T10" fmla="*/ 0 60000 65536"/>
              <a:gd name="T11" fmla="*/ 0 60000 65536"/>
              <a:gd name="T12" fmla="*/ 0 w 880"/>
              <a:gd name="T13" fmla="*/ 0 h 109"/>
              <a:gd name="T14" fmla="*/ 880 w 880"/>
              <a:gd name="T15" fmla="*/ 109 h 1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0" h="109">
                <a:moveTo>
                  <a:pt x="0" y="109"/>
                </a:moveTo>
                <a:cubicBezTo>
                  <a:pt x="136" y="91"/>
                  <a:pt x="272" y="73"/>
                  <a:pt x="384" y="61"/>
                </a:cubicBezTo>
                <a:cubicBezTo>
                  <a:pt x="496" y="49"/>
                  <a:pt x="592" y="45"/>
                  <a:pt x="675" y="35"/>
                </a:cubicBezTo>
                <a:cubicBezTo>
                  <a:pt x="758" y="25"/>
                  <a:pt x="819" y="12"/>
                  <a:pt x="880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Text Box 26"/>
          <p:cNvSpPr txBox="1">
            <a:spLocks noChangeArrowheads="1"/>
          </p:cNvSpPr>
          <p:nvPr/>
        </p:nvSpPr>
        <p:spPr bwMode="auto">
          <a:xfrm rot="165994">
            <a:off x="6934200" y="3886200"/>
            <a:ext cx="1133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accent1"/>
                </a:solidFill>
                <a:latin typeface="Arial" charset="0"/>
              </a:rPr>
              <a:t>Ellipsoid</a:t>
            </a:r>
            <a:endParaRPr lang="en-US" b="0"/>
          </a:p>
        </p:txBody>
      </p:sp>
      <p:sp>
        <p:nvSpPr>
          <p:cNvPr id="39951" name="Line 31"/>
          <p:cNvSpPr>
            <a:spLocks noChangeShapeType="1"/>
          </p:cNvSpPr>
          <p:nvPr/>
        </p:nvSpPr>
        <p:spPr bwMode="auto">
          <a:xfrm flipH="1">
            <a:off x="6319838" y="2895600"/>
            <a:ext cx="80962" cy="752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Line 32"/>
          <p:cNvSpPr>
            <a:spLocks noChangeShapeType="1"/>
          </p:cNvSpPr>
          <p:nvPr/>
        </p:nvSpPr>
        <p:spPr bwMode="auto">
          <a:xfrm flipH="1">
            <a:off x="6188075" y="4002088"/>
            <a:ext cx="80963" cy="752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3" name="Text Box 33"/>
          <p:cNvSpPr txBox="1">
            <a:spLocks noChangeArrowheads="1"/>
          </p:cNvSpPr>
          <p:nvPr/>
        </p:nvSpPr>
        <p:spPr bwMode="auto">
          <a:xfrm>
            <a:off x="5334000" y="4800600"/>
            <a:ext cx="232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Gravity Anomaly</a:t>
            </a:r>
          </a:p>
        </p:txBody>
      </p:sp>
      <p:sp>
        <p:nvSpPr>
          <p:cNvPr id="39954" name="Text Box 34"/>
          <p:cNvSpPr txBox="1">
            <a:spLocks noChangeArrowheads="1"/>
          </p:cNvSpPr>
          <p:nvPr/>
        </p:nvSpPr>
        <p:spPr bwMode="auto">
          <a:xfrm>
            <a:off x="838200" y="5334000"/>
            <a:ext cx="66690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3300"/>
                </a:solidFill>
              </a:rPr>
              <a:t>Gravity anomaly</a:t>
            </a:r>
            <a:r>
              <a:rPr lang="en-US" sz="2400" b="0"/>
              <a:t> is the elevation difference between</a:t>
            </a:r>
          </a:p>
          <a:p>
            <a:r>
              <a:rPr lang="en-US" sz="2400" b="0"/>
              <a:t>a standard shape of the earth (ellipsoid) and a surface</a:t>
            </a:r>
          </a:p>
          <a:p>
            <a:r>
              <a:rPr lang="en-US" sz="2400" b="0"/>
              <a:t>of constant gravitational potential (geoid)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 of Elevation</a:t>
            </a:r>
          </a:p>
        </p:txBody>
      </p:sp>
      <p:sp>
        <p:nvSpPr>
          <p:cNvPr id="40963" name="Arc 14"/>
          <p:cNvSpPr>
            <a:spLocks/>
          </p:cNvSpPr>
          <p:nvPr/>
        </p:nvSpPr>
        <p:spPr bwMode="auto">
          <a:xfrm>
            <a:off x="1905000" y="3584575"/>
            <a:ext cx="3440113" cy="1208088"/>
          </a:xfrm>
          <a:custGeom>
            <a:avLst/>
            <a:gdLst>
              <a:gd name="T0" fmla="*/ 0 w 36770"/>
              <a:gd name="T1" fmla="*/ 2147483647 h 21600"/>
              <a:gd name="T2" fmla="*/ 2147483647 w 36770"/>
              <a:gd name="T3" fmla="*/ 2147483647 h 21600"/>
              <a:gd name="T4" fmla="*/ 2147483647 w 36770"/>
              <a:gd name="T5" fmla="*/ 2147483647 h 21600"/>
              <a:gd name="T6" fmla="*/ 0 60000 65536"/>
              <a:gd name="T7" fmla="*/ 0 60000 65536"/>
              <a:gd name="T8" fmla="*/ 0 60000 65536"/>
              <a:gd name="T9" fmla="*/ 0 w 36770"/>
              <a:gd name="T10" fmla="*/ 0 h 21600"/>
              <a:gd name="T11" fmla="*/ 36770 w 3677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770" h="21600" fill="none" extrusionOk="0">
                <a:moveTo>
                  <a:pt x="0" y="10668"/>
                </a:moveTo>
                <a:cubicBezTo>
                  <a:pt x="3878" y="4059"/>
                  <a:pt x="10967" y="-1"/>
                  <a:pt x="18630" y="0"/>
                </a:cubicBezTo>
                <a:cubicBezTo>
                  <a:pt x="25960" y="0"/>
                  <a:pt x="32790" y="3717"/>
                  <a:pt x="36769" y="9873"/>
                </a:cubicBezTo>
              </a:path>
              <a:path w="36770" h="21600" stroke="0" extrusionOk="0">
                <a:moveTo>
                  <a:pt x="0" y="10668"/>
                </a:moveTo>
                <a:cubicBezTo>
                  <a:pt x="3878" y="4059"/>
                  <a:pt x="10967" y="-1"/>
                  <a:pt x="18630" y="0"/>
                </a:cubicBezTo>
                <a:cubicBezTo>
                  <a:pt x="25960" y="0"/>
                  <a:pt x="32790" y="3717"/>
                  <a:pt x="36769" y="9873"/>
                </a:cubicBezTo>
                <a:lnTo>
                  <a:pt x="18630" y="2160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 flipH="1">
            <a:off x="3667125" y="2332038"/>
            <a:ext cx="730250" cy="536575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sm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813175" y="1752600"/>
            <a:ext cx="1965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  <a:latin typeface="Arial" charset="0"/>
              </a:rPr>
              <a:t>Elevation Z</a:t>
            </a:r>
            <a:endParaRPr lang="en-US" sz="2800" b="0">
              <a:solidFill>
                <a:schemeClr val="accent2"/>
              </a:solidFill>
            </a:endParaRPr>
          </a:p>
        </p:txBody>
      </p:sp>
      <p:sp>
        <p:nvSpPr>
          <p:cNvPr id="40966" name="Freeform 6"/>
          <p:cNvSpPr>
            <a:spLocks/>
          </p:cNvSpPr>
          <p:nvPr/>
        </p:nvSpPr>
        <p:spPr bwMode="auto">
          <a:xfrm>
            <a:off x="2057400" y="2857500"/>
            <a:ext cx="3511550" cy="1200150"/>
          </a:xfrm>
          <a:custGeom>
            <a:avLst/>
            <a:gdLst>
              <a:gd name="T0" fmla="*/ 0 w 624"/>
              <a:gd name="T1" fmla="*/ 2147483647 h 240"/>
              <a:gd name="T2" fmla="*/ 2147483647 w 624"/>
              <a:gd name="T3" fmla="*/ 2147483647 h 240"/>
              <a:gd name="T4" fmla="*/ 2147483647 w 624"/>
              <a:gd name="T5" fmla="*/ 2147483647 h 240"/>
              <a:gd name="T6" fmla="*/ 2147483647 w 624"/>
              <a:gd name="T7" fmla="*/ 2147483647 h 240"/>
              <a:gd name="T8" fmla="*/ 2147483647 w 624"/>
              <a:gd name="T9" fmla="*/ 2147483647 h 240"/>
              <a:gd name="T10" fmla="*/ 2147483647 w 624"/>
              <a:gd name="T11" fmla="*/ 0 h 240"/>
              <a:gd name="T12" fmla="*/ 2147483647 w 624"/>
              <a:gd name="T13" fmla="*/ 2147483647 h 240"/>
              <a:gd name="T14" fmla="*/ 2147483647 w 624"/>
              <a:gd name="T15" fmla="*/ 2147483647 h 240"/>
              <a:gd name="T16" fmla="*/ 2147483647 w 624"/>
              <a:gd name="T17" fmla="*/ 2147483647 h 240"/>
              <a:gd name="T18" fmla="*/ 2147483647 w 624"/>
              <a:gd name="T19" fmla="*/ 2147483647 h 240"/>
              <a:gd name="T20" fmla="*/ 2147483647 w 624"/>
              <a:gd name="T21" fmla="*/ 2147483647 h 2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24"/>
              <a:gd name="T34" fmla="*/ 0 h 240"/>
              <a:gd name="T35" fmla="*/ 624 w 624"/>
              <a:gd name="T36" fmla="*/ 240 h 2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24" h="240">
                <a:moveTo>
                  <a:pt x="0" y="240"/>
                </a:moveTo>
                <a:cubicBezTo>
                  <a:pt x="16" y="200"/>
                  <a:pt x="32" y="160"/>
                  <a:pt x="48" y="144"/>
                </a:cubicBezTo>
                <a:cubicBezTo>
                  <a:pt x="64" y="128"/>
                  <a:pt x="80" y="144"/>
                  <a:pt x="96" y="144"/>
                </a:cubicBezTo>
                <a:cubicBezTo>
                  <a:pt x="112" y="144"/>
                  <a:pt x="120" y="160"/>
                  <a:pt x="144" y="144"/>
                </a:cubicBezTo>
                <a:cubicBezTo>
                  <a:pt x="168" y="128"/>
                  <a:pt x="216" y="72"/>
                  <a:pt x="240" y="48"/>
                </a:cubicBezTo>
                <a:cubicBezTo>
                  <a:pt x="264" y="24"/>
                  <a:pt x="264" y="0"/>
                  <a:pt x="288" y="0"/>
                </a:cubicBezTo>
                <a:cubicBezTo>
                  <a:pt x="312" y="0"/>
                  <a:pt x="360" y="32"/>
                  <a:pt x="384" y="48"/>
                </a:cubicBezTo>
                <a:cubicBezTo>
                  <a:pt x="408" y="64"/>
                  <a:pt x="408" y="88"/>
                  <a:pt x="432" y="96"/>
                </a:cubicBezTo>
                <a:cubicBezTo>
                  <a:pt x="456" y="104"/>
                  <a:pt x="504" y="80"/>
                  <a:pt x="528" y="96"/>
                </a:cubicBezTo>
                <a:cubicBezTo>
                  <a:pt x="552" y="112"/>
                  <a:pt x="560" y="176"/>
                  <a:pt x="576" y="192"/>
                </a:cubicBezTo>
                <a:cubicBezTo>
                  <a:pt x="592" y="208"/>
                  <a:pt x="608" y="184"/>
                  <a:pt x="624" y="192"/>
                </a:cubicBezTo>
              </a:path>
            </a:pathLst>
          </a:custGeom>
          <a:noFill/>
          <a:ln w="2857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678238" y="2857500"/>
            <a:ext cx="0" cy="7191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3521075" y="3070225"/>
            <a:ext cx="3079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</a:rPr>
              <a:t>•</a:t>
            </a:r>
            <a:endParaRPr lang="en-US" sz="2800" b="0"/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>
            <a:off x="3408363" y="2857500"/>
            <a:ext cx="80962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3373438" y="2286000"/>
            <a:ext cx="420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996633"/>
                </a:solidFill>
                <a:latin typeface="Arial" charset="0"/>
              </a:rPr>
              <a:t>P</a:t>
            </a:r>
            <a:endParaRPr lang="en-US" sz="2800" b="0"/>
          </a:p>
        </p:txBody>
      </p:sp>
      <p:sp>
        <p:nvSpPr>
          <p:cNvPr id="40971" name="Text Box 12"/>
          <p:cNvSpPr txBox="1">
            <a:spLocks noChangeArrowheads="1"/>
          </p:cNvSpPr>
          <p:nvPr/>
        </p:nvSpPr>
        <p:spPr bwMode="auto">
          <a:xfrm>
            <a:off x="4292600" y="2544763"/>
            <a:ext cx="1076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>
                <a:latin typeface="Arial" charset="0"/>
              </a:rPr>
              <a:t>z = z</a:t>
            </a:r>
            <a:r>
              <a:rPr lang="en-US" sz="2400" b="0" baseline="-25000">
                <a:latin typeface="Arial" charset="0"/>
              </a:rPr>
              <a:t>p</a:t>
            </a:r>
            <a:endParaRPr lang="en-US" sz="2800" b="0"/>
          </a:p>
        </p:txBody>
      </p:sp>
      <p:sp>
        <p:nvSpPr>
          <p:cNvPr id="40972" name="Text Box 13"/>
          <p:cNvSpPr txBox="1">
            <a:spLocks noChangeArrowheads="1"/>
          </p:cNvSpPr>
          <p:nvPr/>
        </p:nvSpPr>
        <p:spPr bwMode="auto">
          <a:xfrm>
            <a:off x="4114800" y="3276600"/>
            <a:ext cx="96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latin typeface="Arial" charset="0"/>
              </a:rPr>
              <a:t>z = 0</a:t>
            </a:r>
            <a:endParaRPr lang="en-US" sz="2800" b="0"/>
          </a:p>
        </p:txBody>
      </p:sp>
      <p:sp>
        <p:nvSpPr>
          <p:cNvPr id="40973" name="Line 15"/>
          <p:cNvSpPr>
            <a:spLocks noChangeShapeType="1"/>
          </p:cNvSpPr>
          <p:nvPr/>
        </p:nvSpPr>
        <p:spPr bwMode="auto">
          <a:xfrm>
            <a:off x="3408363" y="3576638"/>
            <a:ext cx="809625" cy="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Text Box 16"/>
          <p:cNvSpPr txBox="1">
            <a:spLocks noChangeArrowheads="1"/>
          </p:cNvSpPr>
          <p:nvPr/>
        </p:nvSpPr>
        <p:spPr bwMode="auto">
          <a:xfrm>
            <a:off x="2057400" y="4114800"/>
            <a:ext cx="312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3300"/>
                </a:solidFill>
              </a:rPr>
              <a:t>Mean Sea level = Geoid</a:t>
            </a:r>
            <a:endParaRPr lang="en-US" sz="2400" b="0"/>
          </a:p>
        </p:txBody>
      </p:sp>
      <p:sp>
        <p:nvSpPr>
          <p:cNvPr id="40975" name="Text Box 17"/>
          <p:cNvSpPr txBox="1">
            <a:spLocks noChangeArrowheads="1"/>
          </p:cNvSpPr>
          <p:nvPr/>
        </p:nvSpPr>
        <p:spPr bwMode="auto">
          <a:xfrm>
            <a:off x="5248275" y="3233738"/>
            <a:ext cx="181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996633"/>
                </a:solidFill>
              </a:rPr>
              <a:t>Land Surface</a:t>
            </a:r>
            <a:endParaRPr lang="en-US" sz="2400" b="0"/>
          </a:p>
        </p:txBody>
      </p:sp>
      <p:sp>
        <p:nvSpPr>
          <p:cNvPr id="40976" name="Text Box 20"/>
          <p:cNvSpPr txBox="1">
            <a:spLocks noChangeArrowheads="1"/>
          </p:cNvSpPr>
          <p:nvPr/>
        </p:nvSpPr>
        <p:spPr bwMode="auto">
          <a:xfrm>
            <a:off x="2016125" y="4856163"/>
            <a:ext cx="480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Elevation is measured from the Geoid</a:t>
            </a:r>
          </a:p>
        </p:txBody>
      </p:sp>
      <p:sp>
        <p:nvSpPr>
          <p:cNvPr id="40977" name="Line 22"/>
          <p:cNvSpPr>
            <a:spLocks noChangeShapeType="1"/>
          </p:cNvSpPr>
          <p:nvPr/>
        </p:nvSpPr>
        <p:spPr bwMode="auto">
          <a:xfrm>
            <a:off x="3657600" y="3352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8" name="Line 23"/>
          <p:cNvSpPr>
            <a:spLocks noChangeShapeType="1"/>
          </p:cNvSpPr>
          <p:nvPr/>
        </p:nvSpPr>
        <p:spPr bwMode="auto">
          <a:xfrm>
            <a:off x="3886200" y="3352800"/>
            <a:ext cx="4763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974450"/>
            <a:ext cx="5415213" cy="357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35456"/>
            <a:ext cx="2908300" cy="18168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304800"/>
            <a:ext cx="6629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Gravity Recovery and Climate Experiment (GRACE)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1109" y="1142660"/>
            <a:ext cx="57230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NASA Mission launched in 2002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Designed to measure gravity anomaly of the earth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Two satellites, 220 km apart, one leading, one trailing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Distance between them measured by microwave to 2µm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High gravity force pulls satellites together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Lower gravity force, lets them fly apart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Gravity anomaly = difference from average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1768" y="682787"/>
            <a:ext cx="6477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http://earthobservatory.nasa.gov/Features/GRACE/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" y="3769127"/>
            <a:ext cx="7865441" cy="290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csr300lnd_RL04_500x260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106122"/>
            <a:ext cx="5446888" cy="2723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7212" y="3941700"/>
            <a:ext cx="3754643" cy="358669"/>
          </a:xfrm>
          <a:prstGeom prst="rect">
            <a:avLst/>
          </a:prstGeom>
          <a:noFill/>
          <a:effectLst/>
        </p:spPr>
        <p:txBody>
          <a:bodyPr wrap="none" lIns="0" tIns="0" rIns="0" bIns="0" rtlCol="0" anchor="b">
            <a:noAutofit/>
          </a:bodyPr>
          <a:lstStyle/>
          <a:p>
            <a:pPr eaLnBrk="0" hangingPunct="0">
              <a:lnSpc>
                <a:spcPts val="18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Gravity Anomaly of Texas, 2002 – 2012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91400" y="4956996"/>
            <a:ext cx="898519" cy="52456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Normal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6611940" y="5696209"/>
            <a:ext cx="543723" cy="43234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619579" y="6077227"/>
            <a:ext cx="5771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 2011, we lost </a:t>
            </a:r>
            <a:r>
              <a:rPr lang="en-US" dirty="0">
                <a:solidFill>
                  <a:prstClr val="black"/>
                </a:solidFill>
              </a:rPr>
              <a:t>100 </a:t>
            </a:r>
            <a:r>
              <a:rPr lang="en-US" dirty="0" smtClean="0">
                <a:solidFill>
                  <a:prstClr val="black"/>
                </a:solidFill>
              </a:rPr>
              <a:t>Km</a:t>
            </a:r>
            <a:r>
              <a:rPr lang="en-US" baseline="30000" dirty="0" smtClean="0">
                <a:solidFill>
                  <a:prstClr val="black"/>
                </a:solidFill>
              </a:rPr>
              <a:t>3</a:t>
            </a:r>
            <a:r>
              <a:rPr lang="en-US" dirty="0" smtClean="0">
                <a:solidFill>
                  <a:prstClr val="black"/>
                </a:solidFill>
              </a:rPr>
              <a:t> of water or 3 Lake Mead’s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848993" y="320594"/>
            <a:ext cx="7312991" cy="785528"/>
          </a:xfrm>
        </p:spPr>
        <p:txBody>
          <a:bodyPr/>
          <a:lstStyle/>
          <a:p>
            <a:r>
              <a:rPr lang="en-US" sz="2400" dirty="0" smtClean="0"/>
              <a:t>Gravity Recovery and Climate Experiment (GRACE)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/>
              <a:t>Force of gravity responds to changes in water volume</a:t>
            </a:r>
            <a:br>
              <a:rPr lang="en-US" sz="1800" dirty="0" smtClean="0"/>
            </a:br>
            <a:r>
              <a:rPr lang="en-US" sz="1800" dirty="0" smtClean="0"/>
              <a:t>Water is really heavy!  Gravity is varying in time and space.</a:t>
            </a: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796717" y="5241281"/>
            <a:ext cx="895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883802" y="6173423"/>
            <a:ext cx="8958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01468" y="5241281"/>
            <a:ext cx="13732" cy="927290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546395"/>
            <a:ext cx="2908300" cy="181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5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196" y="1352620"/>
            <a:ext cx="6457604" cy="238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3876675"/>
            <a:ext cx="62579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569" y="292885"/>
            <a:ext cx="7312991" cy="48463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GRACE and Texas Reservoir Water Storage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43400"/>
            <a:ext cx="1844040" cy="1152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733800"/>
            <a:ext cx="212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Surface Water Reservoirs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705360" y="4800600"/>
            <a:ext cx="838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743548" y="5611523"/>
            <a:ext cx="838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162560" y="4800600"/>
            <a:ext cx="0" cy="805934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88450" y="5237202"/>
            <a:ext cx="4531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 2011 we lost </a:t>
            </a:r>
            <a:r>
              <a:rPr lang="en-US" dirty="0" smtClean="0">
                <a:solidFill>
                  <a:srgbClr val="1F497D"/>
                </a:solidFill>
              </a:rPr>
              <a:t>9 Km</a:t>
            </a:r>
            <a:r>
              <a:rPr lang="en-US" baseline="30000" dirty="0" smtClean="0">
                <a:solidFill>
                  <a:srgbClr val="1F497D"/>
                </a:solidFill>
              </a:rPr>
              <a:t>3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of water from reservoirs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257" y="1306252"/>
            <a:ext cx="162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Grace Satellites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7142" y="803698"/>
            <a:ext cx="700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Surface water reservoir storage is closely correlated with the GRACE data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7630293" y="2582385"/>
            <a:ext cx="838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630293" y="3296218"/>
            <a:ext cx="838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8102461" y="2543210"/>
            <a:ext cx="0" cy="769941"/>
          </a:xfrm>
          <a:prstGeom prst="straightConnector1">
            <a:avLst/>
          </a:prstGeom>
          <a:ln>
            <a:headEnd type="stealt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04363" y="2943819"/>
            <a:ext cx="396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In 2011 we lost </a:t>
            </a:r>
            <a:r>
              <a:rPr lang="en-US" dirty="0" smtClean="0">
                <a:solidFill>
                  <a:srgbClr val="1F497D"/>
                </a:solidFill>
              </a:rPr>
              <a:t>100 Km</a:t>
            </a:r>
            <a:r>
              <a:rPr lang="en-US" baseline="30000" dirty="0" smtClean="0">
                <a:solidFill>
                  <a:srgbClr val="1F497D"/>
                </a:solidFill>
              </a:rPr>
              <a:t>3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of water overall</a:t>
            </a:r>
            <a:endParaRPr lang="en-US" baseline="30000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36438" y="2280926"/>
            <a:ext cx="898519" cy="52456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Normal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13300" y="4538316"/>
            <a:ext cx="898519" cy="52456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noAutofit/>
          </a:bodyPr>
          <a:lstStyle/>
          <a:p>
            <a:pPr algn="ctr" eaLnBrk="0" hangingPunct="0">
              <a:lnSpc>
                <a:spcPts val="1800"/>
              </a:lnSpc>
            </a:pPr>
            <a:r>
              <a:rPr lang="en-US" b="1" dirty="0" smtClean="0">
                <a:solidFill>
                  <a:prstClr val="black"/>
                </a:solidFill>
              </a:rPr>
              <a:t>Normal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770340"/>
            <a:ext cx="2174090" cy="135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1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Vertical Earth Datums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smtClean="0"/>
              <a:t>A vertical datum defines elevation, z</a:t>
            </a:r>
          </a:p>
          <a:p>
            <a:r>
              <a:rPr lang="en-US" smtClean="0">
                <a:solidFill>
                  <a:srgbClr val="FF3300"/>
                </a:solidFill>
              </a:rPr>
              <a:t>NGVD29</a:t>
            </a:r>
            <a:r>
              <a:rPr lang="en-US" smtClean="0"/>
              <a:t> (National Geodetic Vertical Datum of 1929)</a:t>
            </a:r>
          </a:p>
          <a:p>
            <a:r>
              <a:rPr lang="en-US" smtClean="0">
                <a:solidFill>
                  <a:srgbClr val="FF3300"/>
                </a:solidFill>
              </a:rPr>
              <a:t>NAVD88</a:t>
            </a:r>
            <a:r>
              <a:rPr lang="en-US" smtClean="0"/>
              <a:t> (North American Vertical Datum of 1988)</a:t>
            </a:r>
          </a:p>
          <a:p>
            <a:r>
              <a:rPr lang="en-US" smtClean="0"/>
              <a:t>takes into account a map of gravity anomalies between the ellipsoid and the geoid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Converting Vertical Datums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114800"/>
          </a:xfrm>
        </p:spPr>
        <p:txBody>
          <a:bodyPr/>
          <a:lstStyle/>
          <a:p>
            <a:r>
              <a:rPr lang="en-US" smtClean="0"/>
              <a:t>Corps program Corpscon  (not in ArcInfo)</a:t>
            </a:r>
          </a:p>
          <a:p>
            <a:pPr lvl="1"/>
            <a:r>
              <a:rPr lang="en-US" sz="1800" smtClean="0">
                <a:solidFill>
                  <a:srgbClr val="0000FF"/>
                </a:solidFill>
              </a:rPr>
              <a:t>http://crunch.tec.army.mil/software/corpscon/corpscon.html</a:t>
            </a:r>
          </a:p>
        </p:txBody>
      </p:sp>
      <p:pic>
        <p:nvPicPr>
          <p:cNvPr id="44036" name="Picture 5" descr="fig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14600"/>
            <a:ext cx="2035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8"/>
          <p:cNvSpPr>
            <a:spLocks noChangeArrowheads="1"/>
          </p:cNvSpPr>
          <p:nvPr/>
        </p:nvSpPr>
        <p:spPr bwMode="auto">
          <a:xfrm>
            <a:off x="914400" y="5334000"/>
            <a:ext cx="3124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0">
                <a:cs typeface="Times New Roman" pitchFamily="18" charset="0"/>
              </a:rPr>
              <a:t>Point file attributed with the elevation difference between NGVD 29 and NAVD 88</a:t>
            </a:r>
          </a:p>
        </p:txBody>
      </p:sp>
      <p:sp>
        <p:nvSpPr>
          <p:cNvPr id="44038" name="Rectangle 11"/>
          <p:cNvSpPr>
            <a:spLocks noChangeArrowheads="1"/>
          </p:cNvSpPr>
          <p:nvPr/>
        </p:nvSpPr>
        <p:spPr bwMode="auto">
          <a:xfrm>
            <a:off x="2773363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4039" name="Picture 10" descr="fig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3597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13"/>
          <p:cNvSpPr txBox="1">
            <a:spLocks noChangeArrowheads="1"/>
          </p:cNvSpPr>
          <p:nvPr/>
        </p:nvSpPr>
        <p:spPr bwMode="auto">
          <a:xfrm>
            <a:off x="4327525" y="5603875"/>
            <a:ext cx="39766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NGVD 29 terrain + adjustment</a:t>
            </a:r>
          </a:p>
          <a:p>
            <a:r>
              <a:rPr lang="en-US" sz="2400" b="0"/>
              <a:t>= NAVD 88 terrain elevation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Revolution in Earth Measurement</a:t>
            </a:r>
            <a:endParaRPr lang="en-US" dirty="0"/>
          </a:p>
        </p:txBody>
      </p:sp>
      <p:pic>
        <p:nvPicPr>
          <p:cNvPr id="3" name="Picture 5" descr="bilby_tower_light"/>
          <p:cNvPicPr>
            <a:picLocks noChangeAspect="1" noChangeArrowheads="1"/>
          </p:cNvPicPr>
          <p:nvPr/>
        </p:nvPicPr>
        <p:blipFill>
          <a:blip r:embed="rId2"/>
          <a:srcRect r="24116"/>
          <a:stretch>
            <a:fillRect/>
          </a:stretch>
        </p:blipFill>
        <p:spPr>
          <a:xfrm>
            <a:off x="304800" y="1447800"/>
            <a:ext cx="1797148" cy="32004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gps_s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443" y="4756260"/>
            <a:ext cx="1818688" cy="200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8" descr="Corbin_VA"/>
          <p:cNvPicPr>
            <a:picLocks noChangeAspect="1" noChangeArrowheads="1"/>
          </p:cNvPicPr>
          <p:nvPr/>
        </p:nvPicPr>
        <p:blipFill>
          <a:blip r:embed="rId4"/>
          <a:srcRect l="15018" r="20513" b="5383"/>
          <a:stretch>
            <a:fillRect/>
          </a:stretch>
        </p:blipFill>
        <p:spPr>
          <a:xfrm>
            <a:off x="3733800" y="4267200"/>
            <a:ext cx="1276234" cy="24974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2" descr="C:\Survey\Control\Photographs\Monuments\FLAGSTAFF NCMN.JPG"/>
          <p:cNvPicPr>
            <a:picLocks noChangeAspect="1" noChangeArrowheads="1"/>
          </p:cNvPicPr>
          <p:nvPr/>
        </p:nvPicPr>
        <p:blipFill>
          <a:blip r:embed="rId5"/>
          <a:srcRect l="11174" t="528" r="15081" b="1928"/>
          <a:stretch>
            <a:fillRect/>
          </a:stretch>
        </p:blipFill>
        <p:spPr bwMode="auto">
          <a:xfrm>
            <a:off x="3289194" y="1828800"/>
            <a:ext cx="1940378" cy="1924962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Left-Right Arrow 6"/>
          <p:cNvSpPr/>
          <p:nvPr/>
        </p:nvSpPr>
        <p:spPr>
          <a:xfrm>
            <a:off x="2286000" y="5515903"/>
            <a:ext cx="1219200" cy="42769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>
            <a:off x="2280332" y="2583243"/>
            <a:ext cx="850794" cy="304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2121578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 Surveying uses </a:t>
            </a:r>
            <a:r>
              <a:rPr lang="en-US" dirty="0" smtClean="0">
                <a:solidFill>
                  <a:srgbClr val="FF0000"/>
                </a:solidFill>
              </a:rPr>
              <a:t>benchmarks </a:t>
            </a:r>
            <a:r>
              <a:rPr lang="en-US" dirty="0" smtClean="0"/>
              <a:t>as reference points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475626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Positioning uses </a:t>
            </a:r>
            <a:r>
              <a:rPr lang="en-US" dirty="0" smtClean="0">
                <a:solidFill>
                  <a:srgbClr val="FF0000"/>
                </a:solidFill>
              </a:rPr>
              <a:t>fixed GPS receivers </a:t>
            </a:r>
            <a:r>
              <a:rPr lang="en-US" dirty="0" smtClean="0"/>
              <a:t>as reference points (Continuously Operating Reference System, CORS)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05311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Some images and slides from Michael Dennis, National Geodetic Survey and Lewis </a:t>
            </a:r>
            <a:r>
              <a:rPr lang="en-US" dirty="0" err="1" smtClean="0"/>
              <a:t>Lapine</a:t>
            </a:r>
            <a:r>
              <a:rPr lang="en-US" dirty="0" smtClean="0"/>
              <a:t>, South Carolina Geodetic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323850"/>
            <a:ext cx="7772400" cy="774700"/>
          </a:xfrm>
        </p:spPr>
        <p:txBody>
          <a:bodyPr/>
          <a:lstStyle/>
          <a:p>
            <a:r>
              <a:rPr lang="en-US" sz="4000" smtClean="0"/>
              <a:t>Importance of geodetic datums</a:t>
            </a:r>
            <a:br>
              <a:rPr lang="en-US" sz="4000" smtClean="0"/>
            </a:br>
            <a:r>
              <a:rPr lang="en-US" sz="2800" smtClean="0"/>
              <a:t>NAVD88 – NGVD29 (cm)</a:t>
            </a:r>
          </a:p>
        </p:txBody>
      </p:sp>
      <p:pic>
        <p:nvPicPr>
          <p:cNvPr id="28675" name="Content Placeholder 3" descr="Figure 3.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03325" y="1227138"/>
            <a:ext cx="6862763" cy="4348162"/>
          </a:xfrm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384300" y="4535488"/>
            <a:ext cx="195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NAVD88 higher in West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5448300" y="1311275"/>
            <a:ext cx="22002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NGVD29 higher in East</a:t>
            </a:r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868363" y="5540375"/>
            <a:ext cx="7462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CC0000"/>
                </a:solidFill>
              </a:rPr>
              <a:t>Orthometric datum height shifts are significant relative to BFE accuracy, so standardization on NAVD88 is justified</a:t>
            </a:r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2489200" y="3095625"/>
            <a:ext cx="987425" cy="55245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180975" y="3757613"/>
            <a:ext cx="31432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More than 1 meter difference</a:t>
            </a:r>
          </a:p>
        </p:txBody>
      </p:sp>
      <p:cxnSp>
        <p:nvCxnSpPr>
          <p:cNvPr id="28681" name="Straight Arrow Connector 11"/>
          <p:cNvCxnSpPr>
            <a:cxnSpLocks noChangeShapeType="1"/>
          </p:cNvCxnSpPr>
          <p:nvPr/>
        </p:nvCxnSpPr>
        <p:spPr bwMode="auto">
          <a:xfrm flipV="1">
            <a:off x="1992313" y="3513138"/>
            <a:ext cx="533400" cy="2984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Geodesy and Map Projections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Geodesy - the shape of the earth and definition of earth datums</a:t>
            </a:r>
          </a:p>
          <a:p>
            <a:r>
              <a:rPr lang="en-US" smtClean="0">
                <a:solidFill>
                  <a:srgbClr val="FF3300"/>
                </a:solidFill>
              </a:rPr>
              <a:t>Map Projection - the transformation of a curved earth to a flat map</a:t>
            </a:r>
            <a:endParaRPr lang="en-US" smtClean="0"/>
          </a:p>
          <a:p>
            <a:r>
              <a:rPr lang="en-US" smtClean="0"/>
              <a:t>Coordinate systems - (x,y) coordinate systems for map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mtClean="0"/>
              <a:t>Earth to Globe to Map</a:t>
            </a:r>
          </a:p>
        </p:txBody>
      </p:sp>
      <p:pic>
        <p:nvPicPr>
          <p:cNvPr id="46083" name="Picture 4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288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5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133600"/>
            <a:ext cx="13001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1981200" y="1371600"/>
            <a:ext cx="2860675" cy="7524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 flipV="1">
            <a:off x="1971675" y="3413125"/>
            <a:ext cx="2890838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87" name="Group 10"/>
          <p:cNvGrpSpPr>
            <a:grpSpLocks/>
          </p:cNvGrpSpPr>
          <p:nvPr/>
        </p:nvGrpSpPr>
        <p:grpSpPr bwMode="auto">
          <a:xfrm>
            <a:off x="6310313" y="2046288"/>
            <a:ext cx="2514600" cy="1447800"/>
            <a:chOff x="3792" y="1872"/>
            <a:chExt cx="1584" cy="912"/>
          </a:xfrm>
        </p:grpSpPr>
        <p:pic>
          <p:nvPicPr>
            <p:cNvPr id="46100" name="Picture 8" descr="m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01" name="Rectangle 9"/>
            <p:cNvSpPr>
              <a:spLocks noChangeArrowheads="1"/>
            </p:cNvSpPr>
            <p:nvPr/>
          </p:nvSpPr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1905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088" name="Group 14"/>
          <p:cNvGrpSpPr>
            <a:grpSpLocks/>
          </p:cNvGrpSpPr>
          <p:nvPr/>
        </p:nvGrpSpPr>
        <p:grpSpPr bwMode="auto">
          <a:xfrm>
            <a:off x="1519238" y="4733925"/>
            <a:ext cx="3482975" cy="1370013"/>
            <a:chOff x="3566" y="1440"/>
            <a:chExt cx="2194" cy="863"/>
          </a:xfrm>
        </p:grpSpPr>
        <p:sp>
          <p:nvSpPr>
            <p:cNvPr id="46098" name="Text Box 12"/>
            <p:cNvSpPr txBox="1">
              <a:spLocks noChangeArrowheads="1"/>
            </p:cNvSpPr>
            <p:nvPr/>
          </p:nvSpPr>
          <p:spPr bwMode="auto">
            <a:xfrm>
              <a:off x="3566" y="1440"/>
              <a:ext cx="2194" cy="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0">
                  <a:solidFill>
                    <a:srgbClr val="0000FF"/>
                  </a:solidFill>
                </a:rPr>
                <a:t>Representative Fraction</a:t>
              </a:r>
              <a:endParaRPr lang="en-US" sz="2400" b="0"/>
            </a:p>
            <a:p>
              <a:pPr algn="ctr">
                <a:spcBef>
                  <a:spcPct val="50000"/>
                </a:spcBef>
              </a:pPr>
              <a:r>
                <a:rPr lang="en-US" sz="2400" b="0" u="sng"/>
                <a:t>Globe distance</a:t>
              </a:r>
              <a:br>
                <a:rPr lang="en-US" sz="2400" b="0" u="sng"/>
              </a:br>
              <a:r>
                <a:rPr lang="en-US" sz="2400" b="0"/>
                <a:t>Earth distance </a:t>
              </a:r>
            </a:p>
          </p:txBody>
        </p:sp>
        <p:sp>
          <p:nvSpPr>
            <p:cNvPr id="46099" name="Text Box 13"/>
            <p:cNvSpPr txBox="1">
              <a:spLocks noChangeArrowheads="1"/>
            </p:cNvSpPr>
            <p:nvPr/>
          </p:nvSpPr>
          <p:spPr bwMode="auto">
            <a:xfrm>
              <a:off x="3859" y="1863"/>
              <a:ext cx="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/>
                <a:t>=</a:t>
              </a:r>
            </a:p>
          </p:txBody>
        </p:sp>
      </p:grpSp>
      <p:sp>
        <p:nvSpPr>
          <p:cNvPr id="46089" name="Text Box 15"/>
          <p:cNvSpPr txBox="1">
            <a:spLocks noChangeArrowheads="1"/>
          </p:cNvSpPr>
          <p:nvPr/>
        </p:nvSpPr>
        <p:spPr bwMode="auto">
          <a:xfrm>
            <a:off x="2357438" y="4241800"/>
            <a:ext cx="1562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3300"/>
                </a:solidFill>
              </a:rPr>
              <a:t>Map Scale:</a:t>
            </a:r>
            <a:endParaRPr lang="en-US" sz="2400" b="0"/>
          </a:p>
        </p:txBody>
      </p:sp>
      <p:sp>
        <p:nvSpPr>
          <p:cNvPr id="46090" name="AutoShape 22"/>
          <p:cNvSpPr>
            <a:spLocks noChangeArrowheads="1"/>
          </p:cNvSpPr>
          <p:nvPr/>
        </p:nvSpPr>
        <p:spPr bwMode="auto">
          <a:xfrm>
            <a:off x="3505200" y="2590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AutoShape 23"/>
          <p:cNvSpPr>
            <a:spLocks noChangeArrowheads="1"/>
          </p:cNvSpPr>
          <p:nvPr/>
        </p:nvSpPr>
        <p:spPr bwMode="auto">
          <a:xfrm>
            <a:off x="5562600" y="25908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Text Box 24"/>
          <p:cNvSpPr txBox="1">
            <a:spLocks noChangeArrowheads="1"/>
          </p:cNvSpPr>
          <p:nvPr/>
        </p:nvSpPr>
        <p:spPr bwMode="auto">
          <a:xfrm>
            <a:off x="6273800" y="4165600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3300"/>
                </a:solidFill>
              </a:rPr>
              <a:t>Map Projection:</a:t>
            </a:r>
            <a:endParaRPr lang="en-US" sz="2400" b="0"/>
          </a:p>
        </p:txBody>
      </p:sp>
      <p:sp>
        <p:nvSpPr>
          <p:cNvPr id="46093" name="Text Box 25"/>
          <p:cNvSpPr txBox="1">
            <a:spLocks noChangeArrowheads="1"/>
          </p:cNvSpPr>
          <p:nvPr/>
        </p:nvSpPr>
        <p:spPr bwMode="auto">
          <a:xfrm>
            <a:off x="6527800" y="4705350"/>
            <a:ext cx="1697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00FF"/>
                </a:solidFill>
              </a:rPr>
              <a:t>Scale Factor</a:t>
            </a:r>
            <a:endParaRPr lang="en-US" sz="2400" b="0"/>
          </a:p>
        </p:txBody>
      </p:sp>
      <p:sp>
        <p:nvSpPr>
          <p:cNvPr id="46094" name="Text Box 26"/>
          <p:cNvSpPr txBox="1">
            <a:spLocks noChangeArrowheads="1"/>
          </p:cNvSpPr>
          <p:nvPr/>
        </p:nvSpPr>
        <p:spPr bwMode="auto">
          <a:xfrm>
            <a:off x="6477000" y="5257800"/>
            <a:ext cx="2111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0" u="sng"/>
              <a:t>Map distance</a:t>
            </a:r>
            <a:r>
              <a:rPr lang="en-US" sz="2400" b="0"/>
              <a:t/>
            </a:r>
            <a:br>
              <a:rPr lang="en-US" sz="2400" b="0"/>
            </a:br>
            <a:r>
              <a:rPr lang="en-US" sz="2400" b="0"/>
              <a:t>Globe distance </a:t>
            </a:r>
          </a:p>
        </p:txBody>
      </p:sp>
      <p:sp>
        <p:nvSpPr>
          <p:cNvPr id="46095" name="Text Box 27"/>
          <p:cNvSpPr txBox="1">
            <a:spLocks noChangeArrowheads="1"/>
          </p:cNvSpPr>
          <p:nvPr/>
        </p:nvSpPr>
        <p:spPr bwMode="auto">
          <a:xfrm>
            <a:off x="6161088" y="5430838"/>
            <a:ext cx="35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=</a:t>
            </a:r>
          </a:p>
        </p:txBody>
      </p:sp>
      <p:sp>
        <p:nvSpPr>
          <p:cNvPr id="46096" name="Text Box 28"/>
          <p:cNvSpPr txBox="1">
            <a:spLocks noChangeArrowheads="1"/>
          </p:cNvSpPr>
          <p:nvPr/>
        </p:nvSpPr>
        <p:spPr bwMode="auto">
          <a:xfrm>
            <a:off x="2295525" y="5791200"/>
            <a:ext cx="1978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0"/>
          </a:p>
          <a:p>
            <a:r>
              <a:rPr lang="en-US" sz="2400" b="0"/>
              <a:t>(e.g. 1:24,000)</a:t>
            </a:r>
          </a:p>
        </p:txBody>
      </p:sp>
      <p:sp>
        <p:nvSpPr>
          <p:cNvPr id="46097" name="Text Box 29"/>
          <p:cNvSpPr txBox="1">
            <a:spLocks noChangeArrowheads="1"/>
          </p:cNvSpPr>
          <p:nvPr/>
        </p:nvSpPr>
        <p:spPr bwMode="auto">
          <a:xfrm>
            <a:off x="6761163" y="5765800"/>
            <a:ext cx="1741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0"/>
          </a:p>
          <a:p>
            <a:r>
              <a:rPr lang="en-US" sz="2400" b="0"/>
              <a:t>(e.g. 0.9996)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Projections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3300"/>
                </a:solidFill>
              </a:rPr>
              <a:t>Conic</a:t>
            </a:r>
            <a:r>
              <a:rPr lang="en-US" smtClean="0"/>
              <a:t> (Albers Equal Area, Lambert Conformal Conic) - good for East-West land areas</a:t>
            </a:r>
          </a:p>
          <a:p>
            <a:r>
              <a:rPr lang="en-US" smtClean="0">
                <a:solidFill>
                  <a:srgbClr val="FF3300"/>
                </a:solidFill>
              </a:rPr>
              <a:t>Cylindrical</a:t>
            </a:r>
            <a:r>
              <a:rPr lang="en-US" smtClean="0"/>
              <a:t> (Transverse Mercator) - good for North-South land areas</a:t>
            </a:r>
          </a:p>
          <a:p>
            <a:r>
              <a:rPr lang="en-US" smtClean="0">
                <a:solidFill>
                  <a:srgbClr val="FF3300"/>
                </a:solidFill>
              </a:rPr>
              <a:t>Azimuthal</a:t>
            </a:r>
            <a:r>
              <a:rPr lang="en-US" smtClean="0"/>
              <a:t> (Lambert Azimuthal Equal Area) - good for global views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Conic Projections</a:t>
            </a:r>
            <a:br>
              <a:rPr lang="en-US" smtClean="0"/>
            </a:br>
            <a:r>
              <a:rPr lang="en-US" sz="2800" smtClean="0"/>
              <a:t>(Albers, Lambert)</a:t>
            </a:r>
            <a:endParaRPr lang="en-US" smtClean="0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447800" y="1925638"/>
          <a:ext cx="5791200" cy="420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Document" r:id="rId4" imgW="2568600" imgH="1866960" progId="Word.Document.8">
                  <p:embed/>
                </p:oleObj>
              </mc:Choice>
              <mc:Fallback>
                <p:oleObj name="Document" r:id="rId4" imgW="2568600" imgH="18669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925638"/>
                        <a:ext cx="5791200" cy="420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Cylindrical Projections</a:t>
            </a:r>
            <a:br>
              <a:rPr lang="en-US" smtClean="0"/>
            </a:br>
            <a:r>
              <a:rPr lang="en-US" sz="2800" smtClean="0"/>
              <a:t>(Mercator)</a:t>
            </a:r>
            <a:endParaRPr lang="en-US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533400" y="4343400"/>
          <a:ext cx="335280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Document" r:id="rId4" imgW="1882800" imgH="1247760" progId="Word.Document.8">
                  <p:embed/>
                </p:oleObj>
              </mc:Choice>
              <mc:Fallback>
                <p:oleObj name="Document" r:id="rId4" imgW="1882800" imgH="12477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43400"/>
                        <a:ext cx="335280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1066800" y="4038600"/>
            <a:ext cx="152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Transverse</a:t>
            </a:r>
          </a:p>
        </p:txBody>
      </p:sp>
      <p:graphicFrame>
        <p:nvGraphicFramePr>
          <p:cNvPr id="5123" name="Object 6"/>
          <p:cNvGraphicFramePr>
            <a:graphicFrameLocks noChangeAspect="1"/>
          </p:cNvGraphicFramePr>
          <p:nvPr/>
        </p:nvGraphicFramePr>
        <p:xfrm>
          <a:off x="5791200" y="3733800"/>
          <a:ext cx="3162300" cy="296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Document" r:id="rId7" imgW="1943640" imgH="1819440" progId="Word.Document.8">
                  <p:embed/>
                </p:oleObj>
              </mc:Choice>
              <mc:Fallback>
                <p:oleObj name="Document" r:id="rId7" imgW="1943640" imgH="181944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733800"/>
                        <a:ext cx="3162300" cy="296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3"/>
          <p:cNvGraphicFramePr>
            <a:graphicFrameLocks noChangeAspect="1"/>
          </p:cNvGraphicFramePr>
          <p:nvPr/>
        </p:nvGraphicFramePr>
        <p:xfrm>
          <a:off x="2819400" y="1981200"/>
          <a:ext cx="342900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Document" r:id="rId10" imgW="2362680" imgH="1685880" progId="Word.Document.8">
                  <p:embed/>
                </p:oleObj>
              </mc:Choice>
              <mc:Fallback>
                <p:oleObj name="Document" r:id="rId10" imgW="2362680" imgH="168588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981200"/>
                        <a:ext cx="3429000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334000" y="5410200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Oblique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Azimuthal </a:t>
            </a:r>
            <a:br>
              <a:rPr lang="en-US" smtClean="0"/>
            </a:br>
            <a:r>
              <a:rPr lang="en-US" sz="2800" smtClean="0"/>
              <a:t>(Lambert)</a:t>
            </a:r>
            <a:endParaRPr lang="en-US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381000" y="2209800"/>
          <a:ext cx="32004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Document" r:id="rId4" imgW="2019960" imgH="1971720" progId="Word.Document.8">
                  <p:embed/>
                </p:oleObj>
              </mc:Choice>
              <mc:Fallback>
                <p:oleObj name="Document" r:id="rId4" imgW="2019960" imgH="197172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209800"/>
                        <a:ext cx="32004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3733800" y="1752600"/>
          <a:ext cx="2379663" cy="3786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Document" r:id="rId7" imgW="1501920" imgH="2390760" progId="Word.Document.8">
                  <p:embed/>
                </p:oleObj>
              </mc:Choice>
              <mc:Fallback>
                <p:oleObj name="Document" r:id="rId7" imgW="1501920" imgH="23907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752600"/>
                        <a:ext cx="2379663" cy="3786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5"/>
          <p:cNvGraphicFramePr>
            <a:graphicFrameLocks noChangeAspect="1"/>
          </p:cNvGraphicFramePr>
          <p:nvPr/>
        </p:nvGraphicFramePr>
        <p:xfrm>
          <a:off x="6553200" y="1676400"/>
          <a:ext cx="2466975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Document" r:id="rId10" imgW="1631160" imgH="2266920" progId="Word.Document.8">
                  <p:embed/>
                </p:oleObj>
              </mc:Choice>
              <mc:Fallback>
                <p:oleObj name="Document" r:id="rId10" imgW="1631160" imgH="226692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676400"/>
                        <a:ext cx="2466975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327252"/>
            <a:ext cx="7772400" cy="1143000"/>
          </a:xfrm>
        </p:spPr>
        <p:txBody>
          <a:bodyPr/>
          <a:lstStyle/>
          <a:p>
            <a:r>
              <a:rPr lang="en-US" dirty="0" smtClean="0"/>
              <a:t>Web Mercator Projection</a:t>
            </a:r>
            <a:br>
              <a:rPr lang="en-US" dirty="0" smtClean="0"/>
            </a:br>
            <a:r>
              <a:rPr lang="en-US" sz="2400" dirty="0" smtClean="0"/>
              <a:t>(used for ESRI </a:t>
            </a:r>
            <a:r>
              <a:rPr lang="en-US" sz="2400" dirty="0" err="1" smtClean="0"/>
              <a:t>Basemaps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AutoShape 2" descr="Illustration of the Mercator proj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llustration of the Mercator projec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7289" y="4114800"/>
            <a:ext cx="3124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 smtClean="0"/>
              <a:t>The spatial reference for the ArcGIS Online / Google Maps / Bing Maps tiling scheme is </a:t>
            </a:r>
            <a:r>
              <a:rPr lang="en-US" b="0" dirty="0" smtClean="0">
                <a:solidFill>
                  <a:srgbClr val="FF0000"/>
                </a:solidFill>
              </a:rPr>
              <a:t>WGS 1984 Web Mercator </a:t>
            </a:r>
            <a:r>
              <a:rPr lang="en-US" b="0" dirty="0" smtClean="0"/>
              <a:t>(Auxiliary Sphere).</a:t>
            </a:r>
            <a:endParaRPr lang="en-US" b="0" dirty="0"/>
          </a:p>
        </p:txBody>
      </p:sp>
      <p:sp>
        <p:nvSpPr>
          <p:cNvPr id="6" name="Rectangle 5"/>
          <p:cNvSpPr/>
          <p:nvPr/>
        </p:nvSpPr>
        <p:spPr>
          <a:xfrm>
            <a:off x="612775" y="1600200"/>
            <a:ext cx="32734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dirty="0"/>
              <a:t>Web Mercator is one of the most popular coordinate systems used in web applications because it fits the </a:t>
            </a:r>
            <a:r>
              <a:rPr lang="en-US" b="0" dirty="0">
                <a:solidFill>
                  <a:srgbClr val="FF0000"/>
                </a:solidFill>
              </a:rPr>
              <a:t>entire globe into a square area </a:t>
            </a:r>
            <a:r>
              <a:rPr lang="en-US" b="0" dirty="0"/>
              <a:t>that can be covered by </a:t>
            </a:r>
            <a:r>
              <a:rPr lang="en-US" b="0" dirty="0">
                <a:solidFill>
                  <a:srgbClr val="FF0000"/>
                </a:solidFill>
              </a:rPr>
              <a:t>256 by 256 pixel tiles</a:t>
            </a:r>
            <a:r>
              <a:rPr lang="en-US" b="0" dirty="0"/>
              <a:t>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6229"/>
            <a:ext cx="4467225" cy="442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stCxn id="12293" idx="0"/>
            <a:endCxn id="12293" idx="2"/>
          </p:cNvCxnSpPr>
          <p:nvPr/>
        </p:nvCxnSpPr>
        <p:spPr bwMode="auto">
          <a:xfrm>
            <a:off x="6272213" y="1756229"/>
            <a:ext cx="0" cy="4429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12293" idx="1"/>
            <a:endCxn id="12293" idx="3"/>
          </p:cNvCxnSpPr>
          <p:nvPr/>
        </p:nvCxnSpPr>
        <p:spPr bwMode="auto">
          <a:xfrm>
            <a:off x="4038600" y="3970792"/>
            <a:ext cx="44672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92513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Coordinate Systems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FF3300"/>
                </a:solidFill>
              </a:rPr>
              <a:t>Universal Transverse Mercator</a:t>
            </a:r>
            <a:r>
              <a:rPr lang="en-US" smtClean="0"/>
              <a:t> (UTM) - a global system developed by the US Military Services </a:t>
            </a:r>
          </a:p>
          <a:p>
            <a:r>
              <a:rPr lang="en-US" smtClean="0">
                <a:solidFill>
                  <a:srgbClr val="FF3300"/>
                </a:solidFill>
              </a:rPr>
              <a:t>State Plane Coordinate System</a:t>
            </a:r>
            <a:r>
              <a:rPr lang="en-US" smtClean="0"/>
              <a:t> - civilian system for defining legal boundaries</a:t>
            </a:r>
          </a:p>
          <a:p>
            <a:r>
              <a:rPr lang="en-US" smtClean="0">
                <a:solidFill>
                  <a:srgbClr val="FF3300"/>
                </a:solidFill>
              </a:rPr>
              <a:t>Texas Centric Mapping System</a:t>
            </a:r>
            <a:r>
              <a:rPr lang="en-US" smtClean="0"/>
              <a:t> - a statewide coordinate system for Texas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Coordinate System</a:t>
            </a:r>
          </a:p>
        </p:txBody>
      </p:sp>
      <p:grpSp>
        <p:nvGrpSpPr>
          <p:cNvPr id="52227" name="Group 3"/>
          <p:cNvGrpSpPr>
            <a:grpSpLocks/>
          </p:cNvGrpSpPr>
          <p:nvPr/>
        </p:nvGrpSpPr>
        <p:grpSpPr bwMode="auto">
          <a:xfrm>
            <a:off x="5257800" y="3505200"/>
            <a:ext cx="2514600" cy="1447800"/>
            <a:chOff x="3792" y="1872"/>
            <a:chExt cx="1584" cy="912"/>
          </a:xfrm>
        </p:grpSpPr>
        <p:pic>
          <p:nvPicPr>
            <p:cNvPr id="52242" name="Picture 4" descr="ma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3" name="Rectangle 5"/>
            <p:cNvSpPr>
              <a:spLocks noChangeArrowheads="1"/>
            </p:cNvSpPr>
            <p:nvPr/>
          </p:nvSpPr>
          <p:spPr bwMode="auto">
            <a:xfrm>
              <a:off x="3792" y="1872"/>
              <a:ext cx="1584" cy="912"/>
            </a:xfrm>
            <a:prstGeom prst="rect">
              <a:avLst/>
            </a:prstGeom>
            <a:noFill/>
            <a:ln w="19050">
              <a:solidFill>
                <a:srgbClr val="9966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2228" name="Picture 6" descr="ear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0988" y="3205163"/>
            <a:ext cx="20955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Oval 7"/>
          <p:cNvSpPr>
            <a:spLocks noChangeArrowheads="1"/>
          </p:cNvSpPr>
          <p:nvPr/>
        </p:nvSpPr>
        <p:spPr bwMode="auto">
          <a:xfrm>
            <a:off x="2514600" y="4678363"/>
            <a:ext cx="136525" cy="142875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Oval 8"/>
          <p:cNvSpPr>
            <a:spLocks noChangeArrowheads="1"/>
          </p:cNvSpPr>
          <p:nvPr/>
        </p:nvSpPr>
        <p:spPr bwMode="auto">
          <a:xfrm>
            <a:off x="5837238" y="4181475"/>
            <a:ext cx="136525" cy="142875"/>
          </a:xfrm>
          <a:prstGeom prst="ellipse">
            <a:avLst/>
          </a:pr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9"/>
          <p:cNvSpPr txBox="1">
            <a:spLocks noChangeArrowheads="1"/>
          </p:cNvSpPr>
          <p:nvPr/>
        </p:nvSpPr>
        <p:spPr bwMode="auto">
          <a:xfrm>
            <a:off x="1219200" y="5410200"/>
            <a:ext cx="99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3300"/>
                </a:solidFill>
              </a:rPr>
              <a:t>(</a:t>
            </a:r>
            <a:r>
              <a:rPr lang="en-US" sz="2400" b="0">
                <a:solidFill>
                  <a:srgbClr val="FF3300"/>
                </a:solidFill>
                <a:latin typeface="Symbol" pitchFamily="18" charset="2"/>
              </a:rPr>
              <a:t>f</a:t>
            </a:r>
            <a:r>
              <a:rPr lang="en-US" sz="2400" b="0" baseline="-25000">
                <a:solidFill>
                  <a:srgbClr val="FF3300"/>
                </a:solidFill>
              </a:rPr>
              <a:t>o</a:t>
            </a:r>
            <a:r>
              <a:rPr lang="en-US" sz="2400" b="0">
                <a:solidFill>
                  <a:srgbClr val="FF3300"/>
                </a:solidFill>
              </a:rPr>
              <a:t>,</a:t>
            </a:r>
            <a:r>
              <a:rPr lang="en-US" sz="2400" b="0">
                <a:solidFill>
                  <a:srgbClr val="FF3300"/>
                </a:solidFill>
                <a:latin typeface="Symbol" pitchFamily="18" charset="2"/>
              </a:rPr>
              <a:t>l</a:t>
            </a:r>
            <a:r>
              <a:rPr lang="en-US" sz="2400" b="0" baseline="-25000">
                <a:solidFill>
                  <a:srgbClr val="FF3300"/>
                </a:solidFill>
              </a:rPr>
              <a:t>o</a:t>
            </a:r>
            <a:r>
              <a:rPr lang="en-US" sz="2400" b="0">
                <a:solidFill>
                  <a:srgbClr val="FF3300"/>
                </a:solidFill>
              </a:rPr>
              <a:t>)</a:t>
            </a:r>
            <a:endParaRPr lang="en-US" sz="2400" b="0"/>
          </a:p>
        </p:txBody>
      </p:sp>
      <p:sp>
        <p:nvSpPr>
          <p:cNvPr id="52232" name="Text Box 10"/>
          <p:cNvSpPr txBox="1">
            <a:spLocks noChangeArrowheads="1"/>
          </p:cNvSpPr>
          <p:nvPr/>
        </p:nvSpPr>
        <p:spPr bwMode="auto">
          <a:xfrm>
            <a:off x="6226175" y="5005388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996633"/>
                </a:solidFill>
              </a:rPr>
              <a:t>(x</a:t>
            </a:r>
            <a:r>
              <a:rPr lang="en-US" sz="2400" b="0" baseline="-25000">
                <a:solidFill>
                  <a:srgbClr val="996633"/>
                </a:solidFill>
              </a:rPr>
              <a:t>o</a:t>
            </a:r>
            <a:r>
              <a:rPr lang="en-US" sz="2400" b="0">
                <a:solidFill>
                  <a:srgbClr val="996633"/>
                </a:solidFill>
              </a:rPr>
              <a:t>,y</a:t>
            </a:r>
            <a:r>
              <a:rPr lang="en-US" sz="2400" b="0" baseline="-25000">
                <a:solidFill>
                  <a:srgbClr val="996633"/>
                </a:solidFill>
              </a:rPr>
              <a:t>o</a:t>
            </a:r>
            <a:r>
              <a:rPr lang="en-US" sz="2400" b="0">
                <a:solidFill>
                  <a:srgbClr val="996633"/>
                </a:solidFill>
              </a:rPr>
              <a:t>)</a:t>
            </a:r>
            <a:endParaRPr lang="en-US" sz="2400" b="0"/>
          </a:p>
        </p:txBody>
      </p:sp>
      <p:sp>
        <p:nvSpPr>
          <p:cNvPr id="52233" name="Line 11"/>
          <p:cNvSpPr>
            <a:spLocks noChangeShapeType="1"/>
          </p:cNvSpPr>
          <p:nvPr/>
        </p:nvSpPr>
        <p:spPr bwMode="auto">
          <a:xfrm>
            <a:off x="5943600" y="4343400"/>
            <a:ext cx="381000" cy="838200"/>
          </a:xfrm>
          <a:prstGeom prst="line">
            <a:avLst/>
          </a:prstGeom>
          <a:noFill/>
          <a:ln w="9525">
            <a:solidFill>
              <a:srgbClr val="9966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12"/>
          <p:cNvSpPr>
            <a:spLocks noChangeShapeType="1"/>
          </p:cNvSpPr>
          <p:nvPr/>
        </p:nvSpPr>
        <p:spPr bwMode="auto">
          <a:xfrm flipV="1">
            <a:off x="2133600" y="4876800"/>
            <a:ext cx="3810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Line 13"/>
          <p:cNvSpPr>
            <a:spLocks noChangeShapeType="1"/>
          </p:cNvSpPr>
          <p:nvPr/>
        </p:nvSpPr>
        <p:spPr bwMode="auto">
          <a:xfrm flipH="1">
            <a:off x="5943600" y="2743200"/>
            <a:ext cx="0" cy="1620838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4"/>
          <p:cNvSpPr>
            <a:spLocks noChangeShapeType="1"/>
          </p:cNvSpPr>
          <p:nvPr/>
        </p:nvSpPr>
        <p:spPr bwMode="auto">
          <a:xfrm rot="5400000" flipH="1">
            <a:off x="7173119" y="3058319"/>
            <a:ext cx="0" cy="2417762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Text Box 16"/>
          <p:cNvSpPr txBox="1">
            <a:spLocks noChangeArrowheads="1"/>
          </p:cNvSpPr>
          <p:nvPr/>
        </p:nvSpPr>
        <p:spPr bwMode="auto">
          <a:xfrm>
            <a:off x="8229600" y="4343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996633"/>
                </a:solidFill>
              </a:rPr>
              <a:t>X</a:t>
            </a:r>
            <a:endParaRPr lang="en-US" sz="2400" b="0"/>
          </a:p>
        </p:txBody>
      </p:sp>
      <p:sp>
        <p:nvSpPr>
          <p:cNvPr id="52238" name="Text Box 17"/>
          <p:cNvSpPr txBox="1">
            <a:spLocks noChangeArrowheads="1"/>
          </p:cNvSpPr>
          <p:nvPr/>
        </p:nvSpPr>
        <p:spPr bwMode="auto">
          <a:xfrm>
            <a:off x="6019800" y="27432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996633"/>
                </a:solidFill>
              </a:rPr>
              <a:t>Y</a:t>
            </a:r>
            <a:endParaRPr lang="en-US" sz="2400" b="0"/>
          </a:p>
        </p:txBody>
      </p:sp>
      <p:sp>
        <p:nvSpPr>
          <p:cNvPr id="52239" name="Line 18"/>
          <p:cNvSpPr>
            <a:spLocks noChangeShapeType="1"/>
          </p:cNvSpPr>
          <p:nvPr/>
        </p:nvSpPr>
        <p:spPr bwMode="auto">
          <a:xfrm flipV="1">
            <a:off x="2667000" y="4276725"/>
            <a:ext cx="3144838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Text Box 19"/>
          <p:cNvSpPr txBox="1">
            <a:spLocks noChangeArrowheads="1"/>
          </p:cNvSpPr>
          <p:nvPr/>
        </p:nvSpPr>
        <p:spPr bwMode="auto">
          <a:xfrm>
            <a:off x="3946525" y="4460875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Origin</a:t>
            </a:r>
          </a:p>
        </p:txBody>
      </p:sp>
      <p:sp>
        <p:nvSpPr>
          <p:cNvPr id="52241" name="Text Box 20"/>
          <p:cNvSpPr txBox="1">
            <a:spLocks noChangeArrowheads="1"/>
          </p:cNvSpPr>
          <p:nvPr/>
        </p:nvSpPr>
        <p:spPr bwMode="auto">
          <a:xfrm>
            <a:off x="1905000" y="1676400"/>
            <a:ext cx="614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A planar coordinate system is defined by a pair</a:t>
            </a:r>
          </a:p>
          <a:p>
            <a:r>
              <a:rPr lang="en-US" sz="2400" b="0"/>
              <a:t>of orthogonal (x,y) axes drawn through an origin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Differential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6626"/>
            <a:ext cx="43434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Differential GPS uses the time sequence of </a:t>
            </a:r>
            <a:r>
              <a:rPr lang="en-US" sz="2400" dirty="0" smtClean="0">
                <a:solidFill>
                  <a:srgbClr val="FF0000"/>
                </a:solidFill>
              </a:rPr>
              <a:t>observed errors at fixed locations </a:t>
            </a:r>
            <a:r>
              <a:rPr lang="en-US" sz="2400" dirty="0" smtClean="0"/>
              <a:t>to adjust simultaneous measurements at mobile receivers</a:t>
            </a:r>
          </a:p>
          <a:p>
            <a:r>
              <a:rPr lang="en-US" sz="2400" dirty="0" smtClean="0"/>
              <a:t>A location measurement accurate to </a:t>
            </a:r>
            <a:r>
              <a:rPr lang="en-US" sz="2400" dirty="0" smtClean="0">
                <a:solidFill>
                  <a:srgbClr val="FF0000"/>
                </a:solidFill>
              </a:rPr>
              <a:t>1 cm horizontally and 2cm vertically is now possible in 3 minutes</a:t>
            </a:r>
            <a:r>
              <a:rPr lang="en-US" sz="2400" dirty="0" smtClean="0"/>
              <a:t> with a mobile receiver</a:t>
            </a:r>
          </a:p>
          <a:p>
            <a:r>
              <a:rPr lang="en-US" sz="2400" dirty="0" smtClean="0"/>
              <a:t>More accurate measurements if the instrument is left in place longer</a:t>
            </a:r>
            <a:endParaRPr lang="en-US" sz="2400" dirty="0"/>
          </a:p>
        </p:txBody>
      </p:sp>
      <p:pic>
        <p:nvPicPr>
          <p:cNvPr id="10" name="Picture 8" descr="Corbin_VA"/>
          <p:cNvPicPr>
            <a:picLocks noChangeAspect="1" noChangeArrowheads="1"/>
          </p:cNvPicPr>
          <p:nvPr/>
        </p:nvPicPr>
        <p:blipFill>
          <a:blip r:embed="rId2"/>
          <a:srcRect l="15018" r="20513" b="5383"/>
          <a:stretch>
            <a:fillRect/>
          </a:stretch>
        </p:blipFill>
        <p:spPr>
          <a:xfrm>
            <a:off x="5975717" y="990600"/>
            <a:ext cx="1371600" cy="26840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http://ts4.mm.bing.net/images/thumbnail.aspx?q=1343862874523&amp;id=82e4b92a7e2b104ac68aa2f8450bd254&amp;url=http%3a%2f%2fearth-info.nga.mil%2fGandG%2fimages%2ftgps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02839"/>
            <a:ext cx="2209800" cy="212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p-Down Arrow 11"/>
          <p:cNvSpPr/>
          <p:nvPr/>
        </p:nvSpPr>
        <p:spPr>
          <a:xfrm>
            <a:off x="6477000" y="3674623"/>
            <a:ext cx="457200" cy="82821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Universal Transverse </a:t>
            </a:r>
            <a:br>
              <a:rPr lang="en-US" smtClean="0"/>
            </a:br>
            <a:r>
              <a:rPr lang="en-US" smtClean="0"/>
              <a:t>Mercator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848600" cy="4114800"/>
          </a:xfrm>
        </p:spPr>
        <p:txBody>
          <a:bodyPr/>
          <a:lstStyle/>
          <a:p>
            <a:r>
              <a:rPr lang="en-US" smtClean="0"/>
              <a:t>Uses the </a:t>
            </a:r>
            <a:r>
              <a:rPr lang="en-US" smtClean="0">
                <a:solidFill>
                  <a:srgbClr val="FF3300"/>
                </a:solidFill>
              </a:rPr>
              <a:t>Transverse Mercator</a:t>
            </a:r>
            <a:r>
              <a:rPr lang="en-US" smtClean="0"/>
              <a:t> projection</a:t>
            </a:r>
          </a:p>
          <a:p>
            <a:r>
              <a:rPr lang="en-US" smtClean="0"/>
              <a:t>Each zone has a </a:t>
            </a:r>
            <a:r>
              <a:rPr lang="en-US" smtClean="0">
                <a:solidFill>
                  <a:srgbClr val="FF3300"/>
                </a:solidFill>
              </a:rPr>
              <a:t>Central Meridian</a:t>
            </a:r>
            <a:r>
              <a:rPr lang="en-US" smtClean="0"/>
              <a:t> </a:t>
            </a:r>
            <a:r>
              <a:rPr lang="en-US" smtClean="0">
                <a:solidFill>
                  <a:schemeClr val="tx2"/>
                </a:solidFill>
              </a:rPr>
              <a:t>(</a:t>
            </a:r>
            <a:r>
              <a:rPr lang="en-US" smtClean="0">
                <a:solidFill>
                  <a:schemeClr val="tx2"/>
                </a:solidFill>
                <a:latin typeface="Symbol" pitchFamily="18" charset="2"/>
              </a:rPr>
              <a:t>l</a:t>
            </a:r>
            <a:r>
              <a:rPr lang="en-US" baseline="-25000" smtClean="0">
                <a:solidFill>
                  <a:schemeClr val="tx2"/>
                </a:solidFill>
              </a:rPr>
              <a:t>o</a:t>
            </a:r>
            <a:r>
              <a:rPr lang="en-US" smtClean="0">
                <a:solidFill>
                  <a:schemeClr val="tx2"/>
                </a:solidFill>
              </a:rPr>
              <a:t>),</a:t>
            </a:r>
            <a:r>
              <a:rPr lang="en-US" smtClean="0"/>
              <a:t> zones are 6° wide, and go from pole to pole</a:t>
            </a:r>
          </a:p>
          <a:p>
            <a:r>
              <a:rPr lang="en-US" smtClean="0"/>
              <a:t>60 zones cover the earth from East to West</a:t>
            </a:r>
          </a:p>
          <a:p>
            <a:r>
              <a:rPr lang="en-US" smtClean="0">
                <a:solidFill>
                  <a:srgbClr val="FF3300"/>
                </a:solidFill>
              </a:rPr>
              <a:t>Reference Latitude</a:t>
            </a:r>
            <a:r>
              <a:rPr lang="en-US" smtClean="0"/>
              <a:t> (</a:t>
            </a:r>
            <a:r>
              <a:rPr lang="en-US" smtClean="0">
                <a:solidFill>
                  <a:schemeClr val="tx2"/>
                </a:solidFill>
                <a:latin typeface="Symbol" pitchFamily="18" charset="2"/>
              </a:rPr>
              <a:t>f</a:t>
            </a:r>
            <a:r>
              <a:rPr lang="en-US" baseline="-25000" smtClean="0">
                <a:solidFill>
                  <a:schemeClr val="tx2"/>
                </a:solidFill>
              </a:rPr>
              <a:t>o</a:t>
            </a:r>
            <a:r>
              <a:rPr lang="en-US" smtClean="0">
                <a:solidFill>
                  <a:schemeClr val="tx2"/>
                </a:solidFill>
              </a:rPr>
              <a:t>),</a:t>
            </a:r>
            <a:r>
              <a:rPr lang="en-US" smtClean="0"/>
              <a:t> is the equator</a:t>
            </a:r>
          </a:p>
          <a:p>
            <a:r>
              <a:rPr lang="en-US" smtClean="0">
                <a:solidFill>
                  <a:schemeClr val="tx2"/>
                </a:solidFill>
              </a:rPr>
              <a:t>(Xshift, Yshift) = (x</a:t>
            </a:r>
            <a:r>
              <a:rPr lang="en-US" baseline="-25000" smtClean="0">
                <a:solidFill>
                  <a:schemeClr val="tx2"/>
                </a:solidFill>
              </a:rPr>
              <a:t>o</a:t>
            </a:r>
            <a:r>
              <a:rPr lang="en-US" smtClean="0">
                <a:solidFill>
                  <a:schemeClr val="tx2"/>
                </a:solidFill>
              </a:rPr>
              <a:t>,y</a:t>
            </a:r>
            <a:r>
              <a:rPr lang="en-US" baseline="-25000" smtClean="0">
                <a:solidFill>
                  <a:schemeClr val="tx2"/>
                </a:solidFill>
              </a:rPr>
              <a:t>o</a:t>
            </a:r>
            <a:r>
              <a:rPr lang="en-US" smtClean="0">
                <a:solidFill>
                  <a:schemeClr val="tx2"/>
                </a:solidFill>
              </a:rPr>
              <a:t>) = (500000, 0) in the Northern Hemisphere, units are meters</a:t>
            </a:r>
          </a:p>
          <a:p>
            <a:endParaRPr lang="en-US" smtClean="0">
              <a:solidFill>
                <a:srgbClr val="996633"/>
              </a:solidFill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6019800" y="457200"/>
          <a:ext cx="251460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Document" r:id="rId4" imgW="1882800" imgH="1247760" progId="Word.Document.8">
                  <p:embed/>
                </p:oleObj>
              </mc:Choice>
              <mc:Fallback>
                <p:oleObj name="Document" r:id="rId4" imgW="1882800" imgH="124776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57200"/>
                        <a:ext cx="251460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UTM Zone 14</a:t>
            </a: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6689725" y="5756275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Equator</a:t>
            </a:r>
          </a:p>
        </p:txBody>
      </p:sp>
      <p:sp>
        <p:nvSpPr>
          <p:cNvPr id="53252" name="Text Box 6"/>
          <p:cNvSpPr txBox="1">
            <a:spLocks noChangeArrowheads="1"/>
          </p:cNvSpPr>
          <p:nvPr/>
        </p:nvSpPr>
        <p:spPr bwMode="auto">
          <a:xfrm>
            <a:off x="3468688" y="6105525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-120°</a:t>
            </a:r>
          </a:p>
        </p:txBody>
      </p:sp>
      <p:sp>
        <p:nvSpPr>
          <p:cNvPr id="53253" name="Text Box 7"/>
          <p:cNvSpPr txBox="1">
            <a:spLocks noChangeArrowheads="1"/>
          </p:cNvSpPr>
          <p:nvPr/>
        </p:nvSpPr>
        <p:spPr bwMode="auto">
          <a:xfrm>
            <a:off x="4953000" y="6096000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-90 °</a:t>
            </a:r>
          </a:p>
        </p:txBody>
      </p:sp>
      <p:sp>
        <p:nvSpPr>
          <p:cNvPr id="53254" name="Text Box 8"/>
          <p:cNvSpPr txBox="1">
            <a:spLocks noChangeArrowheads="1"/>
          </p:cNvSpPr>
          <p:nvPr/>
        </p:nvSpPr>
        <p:spPr bwMode="auto">
          <a:xfrm>
            <a:off x="6248400" y="6110288"/>
            <a:ext cx="788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-60 °</a:t>
            </a:r>
          </a:p>
        </p:txBody>
      </p:sp>
      <p:pic>
        <p:nvPicPr>
          <p:cNvPr id="53255" name="Picture 10" descr="ut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981200"/>
            <a:ext cx="4062413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6" name="Line 4"/>
          <p:cNvSpPr>
            <a:spLocks noChangeShapeType="1"/>
          </p:cNvSpPr>
          <p:nvPr/>
        </p:nvSpPr>
        <p:spPr bwMode="auto">
          <a:xfrm>
            <a:off x="2514600" y="6019800"/>
            <a:ext cx="4038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Rectangle 11" descr="20%"/>
          <p:cNvSpPr>
            <a:spLocks noChangeArrowheads="1"/>
          </p:cNvSpPr>
          <p:nvPr/>
        </p:nvSpPr>
        <p:spPr bwMode="auto">
          <a:xfrm>
            <a:off x="4686300" y="2005013"/>
            <a:ext cx="250825" cy="4010025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  <a:ln w="28575">
            <a:solidFill>
              <a:srgbClr val="9966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2"/>
          <p:cNvSpPr>
            <a:spLocks noChangeShapeType="1"/>
          </p:cNvSpPr>
          <p:nvPr/>
        </p:nvSpPr>
        <p:spPr bwMode="auto">
          <a:xfrm>
            <a:off x="4810125" y="1992313"/>
            <a:ext cx="7938" cy="40036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3"/>
          <p:cNvSpPr txBox="1">
            <a:spLocks noChangeArrowheads="1"/>
          </p:cNvSpPr>
          <p:nvPr/>
        </p:nvSpPr>
        <p:spPr bwMode="auto">
          <a:xfrm>
            <a:off x="6537325" y="95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 b="0"/>
          </a:p>
        </p:txBody>
      </p:sp>
      <p:sp>
        <p:nvSpPr>
          <p:cNvPr id="53260" name="Oval 14"/>
          <p:cNvSpPr>
            <a:spLocks noChangeArrowheads="1"/>
          </p:cNvSpPr>
          <p:nvPr/>
        </p:nvSpPr>
        <p:spPr bwMode="auto">
          <a:xfrm>
            <a:off x="4718050" y="5929313"/>
            <a:ext cx="174625" cy="16668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5"/>
          <p:cNvSpPr txBox="1">
            <a:spLocks noChangeArrowheads="1"/>
          </p:cNvSpPr>
          <p:nvPr/>
        </p:nvSpPr>
        <p:spPr bwMode="auto">
          <a:xfrm>
            <a:off x="3878263" y="1981200"/>
            <a:ext cx="865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996633"/>
                </a:solidFill>
              </a:rPr>
              <a:t>-102°</a:t>
            </a:r>
            <a:endParaRPr lang="en-US" sz="2400" b="0"/>
          </a:p>
        </p:txBody>
      </p:sp>
      <p:sp>
        <p:nvSpPr>
          <p:cNvPr id="53262" name="Text Box 16"/>
          <p:cNvSpPr txBox="1">
            <a:spLocks noChangeArrowheads="1"/>
          </p:cNvSpPr>
          <p:nvPr/>
        </p:nvSpPr>
        <p:spPr bwMode="auto">
          <a:xfrm>
            <a:off x="4876800" y="1981200"/>
            <a:ext cx="71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996633"/>
                </a:solidFill>
              </a:rPr>
              <a:t>-96°</a:t>
            </a:r>
            <a:endParaRPr lang="en-US" sz="2400" b="0"/>
          </a:p>
        </p:txBody>
      </p:sp>
      <p:sp>
        <p:nvSpPr>
          <p:cNvPr id="53263" name="Text Box 17"/>
          <p:cNvSpPr txBox="1">
            <a:spLocks noChangeArrowheads="1"/>
          </p:cNvSpPr>
          <p:nvPr/>
        </p:nvSpPr>
        <p:spPr bwMode="auto">
          <a:xfrm>
            <a:off x="4419600" y="1524000"/>
            <a:ext cx="71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0000FF"/>
                </a:solidFill>
              </a:rPr>
              <a:t>-99°</a:t>
            </a:r>
            <a:endParaRPr lang="en-US" sz="2400" b="0"/>
          </a:p>
        </p:txBody>
      </p:sp>
      <p:sp>
        <p:nvSpPr>
          <p:cNvPr id="53264" name="Text Box 18"/>
          <p:cNvSpPr txBox="1">
            <a:spLocks noChangeArrowheads="1"/>
          </p:cNvSpPr>
          <p:nvPr/>
        </p:nvSpPr>
        <p:spPr bwMode="auto">
          <a:xfrm>
            <a:off x="3733800" y="5554663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Origin</a:t>
            </a:r>
          </a:p>
        </p:txBody>
      </p:sp>
      <p:sp>
        <p:nvSpPr>
          <p:cNvPr id="53265" name="Line 19"/>
          <p:cNvSpPr>
            <a:spLocks noChangeShapeType="1"/>
          </p:cNvSpPr>
          <p:nvPr/>
        </p:nvSpPr>
        <p:spPr bwMode="auto">
          <a:xfrm>
            <a:off x="4267200" y="4191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Line 20"/>
          <p:cNvSpPr>
            <a:spLocks noChangeShapeType="1"/>
          </p:cNvSpPr>
          <p:nvPr/>
        </p:nvSpPr>
        <p:spPr bwMode="auto">
          <a:xfrm>
            <a:off x="4975225" y="42052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Text Box 21"/>
          <p:cNvSpPr txBox="1">
            <a:spLocks noChangeArrowheads="1"/>
          </p:cNvSpPr>
          <p:nvPr/>
        </p:nvSpPr>
        <p:spPr bwMode="auto">
          <a:xfrm>
            <a:off x="3946525" y="3927475"/>
            <a:ext cx="45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/>
              <a:t>6°</a:t>
            </a:r>
            <a:endParaRPr lang="en-US" sz="2400" b="0">
              <a:solidFill>
                <a:srgbClr val="996633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Plane Coordinate System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Defined for each </a:t>
            </a:r>
            <a:r>
              <a:rPr lang="en-US" smtClean="0">
                <a:solidFill>
                  <a:srgbClr val="FF3300"/>
                </a:solidFill>
              </a:rPr>
              <a:t>State</a:t>
            </a:r>
            <a:r>
              <a:rPr lang="en-US" smtClean="0"/>
              <a:t> in the United States</a:t>
            </a:r>
          </a:p>
          <a:p>
            <a:r>
              <a:rPr lang="en-US" smtClean="0">
                <a:solidFill>
                  <a:srgbClr val="FF3300"/>
                </a:solidFill>
              </a:rPr>
              <a:t>East-West States</a:t>
            </a:r>
            <a:r>
              <a:rPr lang="en-US" smtClean="0"/>
              <a:t> (e.g. Texas) use Lambert Conformal Conic, </a:t>
            </a:r>
            <a:r>
              <a:rPr lang="en-US" smtClean="0">
                <a:solidFill>
                  <a:srgbClr val="FF3300"/>
                </a:solidFill>
              </a:rPr>
              <a:t>North-South States</a:t>
            </a:r>
            <a:r>
              <a:rPr lang="en-US" smtClean="0"/>
              <a:t> (e.g. California) use Transverse Mercator</a:t>
            </a:r>
          </a:p>
          <a:p>
            <a:r>
              <a:rPr lang="en-US" smtClean="0"/>
              <a:t>Texas has </a:t>
            </a:r>
            <a:r>
              <a:rPr lang="en-US" smtClean="0">
                <a:solidFill>
                  <a:srgbClr val="FF3300"/>
                </a:solidFill>
              </a:rPr>
              <a:t>five zones</a:t>
            </a:r>
            <a:r>
              <a:rPr lang="en-US" smtClean="0"/>
              <a:t> (North, North Central, Central, South Central, South) to give accurate representation</a:t>
            </a:r>
          </a:p>
          <a:p>
            <a:r>
              <a:rPr lang="en-US" smtClean="0">
                <a:solidFill>
                  <a:srgbClr val="FF3300"/>
                </a:solidFill>
              </a:rPr>
              <a:t>Greatest accuracy</a:t>
            </a:r>
            <a:r>
              <a:rPr lang="en-US" smtClean="0"/>
              <a:t> for local measurements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sz="4000" smtClean="0"/>
              <a:t>ArcGIS </a:t>
            </a:r>
            <a:r>
              <a:rPr lang="en-US" sz="4000" smtClean="0">
                <a:solidFill>
                  <a:srgbClr val="FF0000"/>
                </a:solidFill>
              </a:rPr>
              <a:t>Spatial Reference </a:t>
            </a:r>
            <a:r>
              <a:rPr lang="en-US" sz="4000" smtClean="0"/>
              <a:t>Frames</a:t>
            </a:r>
          </a:p>
        </p:txBody>
      </p:sp>
      <p:sp>
        <p:nvSpPr>
          <p:cNvPr id="5632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/>
          <a:p>
            <a:r>
              <a:rPr lang="en-US" sz="2400" dirty="0" smtClean="0"/>
              <a:t>Defined for a </a:t>
            </a:r>
            <a:r>
              <a:rPr lang="en-US" sz="2400" dirty="0" smtClean="0">
                <a:solidFill>
                  <a:srgbClr val="FF3300"/>
                </a:solidFill>
              </a:rPr>
              <a:t>feature dataset</a:t>
            </a:r>
            <a:r>
              <a:rPr lang="en-US" sz="2400" dirty="0" smtClean="0"/>
              <a:t> in </a:t>
            </a:r>
            <a:r>
              <a:rPr lang="en-US" sz="2400" dirty="0" err="1" smtClean="0">
                <a:solidFill>
                  <a:srgbClr val="FF3300"/>
                </a:solidFill>
              </a:rPr>
              <a:t>ArcCatalog</a:t>
            </a:r>
            <a:endParaRPr lang="en-US" sz="2400" dirty="0" smtClean="0">
              <a:solidFill>
                <a:srgbClr val="FF3300"/>
              </a:solidFill>
            </a:endParaRPr>
          </a:p>
          <a:p>
            <a:r>
              <a:rPr lang="en-US" sz="2400" dirty="0" smtClean="0"/>
              <a:t>XY Coordinate System</a:t>
            </a:r>
          </a:p>
          <a:p>
            <a:pPr lvl="1"/>
            <a:r>
              <a:rPr lang="en-US" sz="2000" dirty="0" smtClean="0"/>
              <a:t>Projected</a:t>
            </a:r>
          </a:p>
          <a:p>
            <a:pPr lvl="1"/>
            <a:r>
              <a:rPr lang="en-US" sz="2000" dirty="0" smtClean="0"/>
              <a:t>Geographic</a:t>
            </a:r>
          </a:p>
          <a:p>
            <a:r>
              <a:rPr lang="en-US" sz="2400" dirty="0" smtClean="0"/>
              <a:t>Z Coordinate system</a:t>
            </a:r>
          </a:p>
          <a:p>
            <a:r>
              <a:rPr lang="en-US" sz="2400" dirty="0" smtClean="0"/>
              <a:t>Domain, resolution and tolerance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191000" y="1143000"/>
            <a:ext cx="4714875" cy="5609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39700"/>
            <a:ext cx="9144000" cy="1384300"/>
          </a:xfrm>
        </p:spPr>
        <p:txBody>
          <a:bodyPr/>
          <a:lstStyle/>
          <a:p>
            <a:pPr eaLnBrk="1" hangingPunct="1"/>
            <a:r>
              <a:rPr lang="en-US" sz="3600" smtClean="0"/>
              <a:t>Tectonic Motions</a:t>
            </a:r>
          </a:p>
        </p:txBody>
      </p:sp>
      <p:pic>
        <p:nvPicPr>
          <p:cNvPr id="50177" name="Picture 1" descr="C:\NGS\Presentations\Global tectonic image.jpg"/>
          <p:cNvPicPr>
            <a:picLocks noChangeAspect="1" noChangeArrowheads="1"/>
          </p:cNvPicPr>
          <p:nvPr/>
        </p:nvPicPr>
        <p:blipFill>
          <a:blip r:embed="rId3"/>
          <a:srcRect l="678" t="1916"/>
          <a:stretch>
            <a:fillRect/>
          </a:stretch>
        </p:blipFill>
        <p:spPr bwMode="auto">
          <a:xfrm>
            <a:off x="0" y="463588"/>
            <a:ext cx="9144000" cy="6394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677" y="6355912"/>
            <a:ext cx="241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ea typeface="ＭＳ Ｐゴシック" charset="0"/>
              </a:rPr>
              <a:t>From Sella et al., 2002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9455" y="463587"/>
            <a:ext cx="594508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This has to take </a:t>
            </a: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Tectonic Motions </a:t>
            </a:r>
            <a:r>
              <a:rPr lang="en-US" sz="2400" dirty="0">
                <a:solidFill>
                  <a:prstClr val="black"/>
                </a:solidFill>
                <a:ea typeface="ＭＳ Ｐゴシック" charset="0"/>
              </a:rPr>
              <a:t>into account</a:t>
            </a:r>
          </a:p>
        </p:txBody>
      </p:sp>
    </p:spTree>
    <p:extLst>
      <p:ext uri="{BB962C8B-B14F-4D97-AF65-F5344CB8AC3E}">
        <p14:creationId xmlns:p14="http://schemas.microsoft.com/office/powerpoint/2010/main" val="38967716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Coordinate Systems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772400" cy="4572000"/>
          </a:xfrm>
        </p:spPr>
        <p:txBody>
          <a:bodyPr/>
          <a:lstStyle/>
          <a:p>
            <a:r>
              <a:rPr lang="en-US" smtClean="0">
                <a:solidFill>
                  <a:srgbClr val="FF3300"/>
                </a:solidFill>
              </a:rPr>
              <a:t>(1) Global Cartesian</a:t>
            </a:r>
            <a:r>
              <a:rPr lang="en-US" smtClean="0"/>
              <a:t> coordinates (x,y,z) for the whole earth</a:t>
            </a:r>
          </a:p>
          <a:p>
            <a:r>
              <a:rPr lang="en-US" smtClean="0">
                <a:solidFill>
                  <a:srgbClr val="FF3300"/>
                </a:solidFill>
              </a:rPr>
              <a:t>(2) Geographic</a:t>
            </a:r>
            <a:r>
              <a:rPr lang="en-US" smtClean="0"/>
              <a:t> coordinates (</a:t>
            </a:r>
            <a:r>
              <a:rPr lang="en-US" smtClean="0">
                <a:latin typeface="Symbol" pitchFamily="18" charset="2"/>
              </a:rPr>
              <a:t>f, l</a:t>
            </a:r>
            <a:r>
              <a:rPr lang="en-US" smtClean="0"/>
              <a:t>, z) </a:t>
            </a:r>
          </a:p>
          <a:p>
            <a:r>
              <a:rPr lang="en-US" smtClean="0">
                <a:solidFill>
                  <a:srgbClr val="FF3300"/>
                </a:solidFill>
              </a:rPr>
              <a:t>(3) Projected</a:t>
            </a:r>
            <a:r>
              <a:rPr lang="en-US" smtClean="0"/>
              <a:t> coordinates (x, y, z) on a local area of the earth’s surface</a:t>
            </a:r>
          </a:p>
          <a:p>
            <a:r>
              <a:rPr lang="en-US" smtClean="0"/>
              <a:t>The z-coordinate in (1) and (3) is defined </a:t>
            </a:r>
            <a:r>
              <a:rPr lang="en-US" smtClean="0">
                <a:solidFill>
                  <a:srgbClr val="FF3300"/>
                </a:solidFill>
              </a:rPr>
              <a:t>geometrically</a:t>
            </a:r>
            <a:r>
              <a:rPr lang="en-US" smtClean="0"/>
              <a:t>; in (2) the z-coordinate is defined </a:t>
            </a:r>
            <a:r>
              <a:rPr lang="en-US" smtClean="0">
                <a:solidFill>
                  <a:srgbClr val="FF3300"/>
                </a:solidFill>
              </a:rPr>
              <a:t>gravitationally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3300"/>
                </a:solidFill>
              </a:rPr>
              <a:t>Geographic Coordinates</a:t>
            </a:r>
            <a:r>
              <a:rPr lang="en-US" smtClean="0"/>
              <a:t> (</a:t>
            </a:r>
            <a:r>
              <a:rPr lang="en-US" smtClean="0">
                <a:latin typeface="Symbol" pitchFamily="18" charset="2"/>
              </a:rPr>
              <a:t>f, l</a:t>
            </a:r>
            <a:r>
              <a:rPr lang="en-US" smtClean="0"/>
              <a:t>, z)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Latitude (</a:t>
            </a:r>
            <a:r>
              <a:rPr lang="en-US" smtClean="0">
                <a:latin typeface="Symbol" pitchFamily="18" charset="2"/>
              </a:rPr>
              <a:t>f</a:t>
            </a:r>
            <a:r>
              <a:rPr lang="en-US" smtClean="0"/>
              <a:t>) and Longitude (</a:t>
            </a:r>
            <a:r>
              <a:rPr lang="en-US" smtClean="0">
                <a:latin typeface="Symbol" pitchFamily="18" charset="2"/>
              </a:rPr>
              <a:t>l</a:t>
            </a:r>
            <a:r>
              <a:rPr lang="en-US" smtClean="0"/>
              <a:t>) defined using an </a:t>
            </a:r>
            <a:r>
              <a:rPr lang="en-US" smtClean="0">
                <a:solidFill>
                  <a:srgbClr val="FF3300"/>
                </a:solidFill>
              </a:rPr>
              <a:t>ellipsoid</a:t>
            </a:r>
            <a:r>
              <a:rPr lang="en-US" smtClean="0"/>
              <a:t>, an ellipse rotated about an axis</a:t>
            </a:r>
          </a:p>
          <a:p>
            <a:r>
              <a:rPr lang="en-US" smtClean="0"/>
              <a:t>Elevation (z) defined using </a:t>
            </a:r>
            <a:r>
              <a:rPr lang="en-US" smtClean="0">
                <a:solidFill>
                  <a:srgbClr val="FF3300"/>
                </a:solidFill>
              </a:rPr>
              <a:t>geoid</a:t>
            </a:r>
            <a:r>
              <a:rPr lang="en-US" smtClean="0"/>
              <a:t>, a surface of constant gravitational potential</a:t>
            </a:r>
          </a:p>
          <a:p>
            <a:r>
              <a:rPr lang="en-US" smtClean="0"/>
              <a:t>Earth </a:t>
            </a:r>
            <a:r>
              <a:rPr lang="en-US" smtClean="0">
                <a:solidFill>
                  <a:srgbClr val="FF3300"/>
                </a:solidFill>
              </a:rPr>
              <a:t>datums</a:t>
            </a:r>
            <a:r>
              <a:rPr lang="en-US" smtClean="0"/>
              <a:t> define standard values of the ellipsoid and geoid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3300"/>
                </a:solidFill>
              </a:rPr>
              <a:t>Shape</a:t>
            </a:r>
            <a:r>
              <a:rPr lang="en-US" smtClean="0"/>
              <a:t> of the Earth</a:t>
            </a:r>
          </a:p>
        </p:txBody>
      </p:sp>
      <p:pic>
        <p:nvPicPr>
          <p:cNvPr id="28675" name="Picture 3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05200"/>
            <a:ext cx="22606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371600" y="2286000"/>
            <a:ext cx="254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0"/>
              <a:t>We think of the </a:t>
            </a:r>
          </a:p>
          <a:p>
            <a:pPr algn="ctr"/>
            <a:r>
              <a:rPr lang="en-US" sz="2800" b="0"/>
              <a:t>earth as a </a:t>
            </a:r>
            <a:r>
              <a:rPr lang="en-US" sz="2800" b="0">
                <a:solidFill>
                  <a:srgbClr val="FF3300"/>
                </a:solidFill>
              </a:rPr>
              <a:t>sphere</a:t>
            </a:r>
            <a:endParaRPr lang="en-US" sz="2400" b="0"/>
          </a:p>
        </p:txBody>
      </p:sp>
      <p:pic>
        <p:nvPicPr>
          <p:cNvPr id="28677" name="Picture 5" descr="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581400"/>
            <a:ext cx="25908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648200" y="2133600"/>
            <a:ext cx="4191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0"/>
              <a:t>It is actually a </a:t>
            </a:r>
            <a:r>
              <a:rPr lang="en-US" sz="2800" b="0">
                <a:solidFill>
                  <a:srgbClr val="FF3300"/>
                </a:solidFill>
              </a:rPr>
              <a:t>spheroid</a:t>
            </a:r>
            <a:r>
              <a:rPr lang="en-US" sz="2800" b="0"/>
              <a:t>, slightly larger in radius at the equator than at the poles</a:t>
            </a:r>
            <a:endParaRPr lang="en-US" sz="2400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1"/>
          <p:cNvSpPr>
            <a:spLocks noChangeShapeType="1"/>
          </p:cNvSpPr>
          <p:nvPr/>
        </p:nvSpPr>
        <p:spPr bwMode="auto">
          <a:xfrm>
            <a:off x="5181600" y="3962400"/>
            <a:ext cx="190500" cy="13335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Line 32"/>
          <p:cNvSpPr>
            <a:spLocks noChangeShapeType="1"/>
          </p:cNvSpPr>
          <p:nvPr/>
        </p:nvSpPr>
        <p:spPr bwMode="auto">
          <a:xfrm flipV="1">
            <a:off x="5372100" y="3981450"/>
            <a:ext cx="1866900" cy="131445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Ellipse</a:t>
            </a:r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5029200" y="5410200"/>
            <a:ext cx="420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latin typeface="Arial" charset="0"/>
              </a:rPr>
              <a:t>P</a:t>
            </a:r>
            <a:endParaRPr lang="en-US" sz="2800" b="0"/>
          </a:p>
        </p:txBody>
      </p:sp>
      <p:sp>
        <p:nvSpPr>
          <p:cNvPr id="29702" name="Oval 7"/>
          <p:cNvSpPr>
            <a:spLocks noChangeArrowheads="1"/>
          </p:cNvSpPr>
          <p:nvPr/>
        </p:nvSpPr>
        <p:spPr bwMode="auto">
          <a:xfrm>
            <a:off x="4495800" y="2482850"/>
            <a:ext cx="3427413" cy="30035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4495800" y="3984625"/>
            <a:ext cx="17113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7162800" y="4038600"/>
            <a:ext cx="53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1"/>
                </a:solidFill>
                <a:latin typeface="Arial" charset="0"/>
              </a:rPr>
              <a:t>F</a:t>
            </a:r>
            <a:r>
              <a:rPr lang="en-US" sz="2800" b="0" baseline="-25000">
                <a:solidFill>
                  <a:schemeClr val="accent1"/>
                </a:solidFill>
                <a:latin typeface="Arial" charset="0"/>
              </a:rPr>
              <a:t>2</a:t>
            </a:r>
            <a:endParaRPr lang="en-US" sz="2800" b="0"/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5846763" y="3454400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latin typeface="Arial" charset="0"/>
              </a:rPr>
              <a:t>O</a:t>
            </a:r>
            <a:endParaRPr lang="en-US" sz="2800" b="0"/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4800600" y="3962400"/>
            <a:ext cx="536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0">
                <a:solidFill>
                  <a:schemeClr val="accent1"/>
                </a:solidFill>
                <a:latin typeface="Arial" charset="0"/>
              </a:rPr>
              <a:t>F</a:t>
            </a:r>
            <a:r>
              <a:rPr lang="en-US" sz="2800" b="0" baseline="-25000">
                <a:solidFill>
                  <a:schemeClr val="accent1"/>
                </a:solidFill>
                <a:latin typeface="Arial" charset="0"/>
              </a:rPr>
              <a:t>1</a:t>
            </a:r>
            <a:endParaRPr lang="en-US" sz="2800" b="0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7923213" y="3984625"/>
            <a:ext cx="398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Line 13"/>
          <p:cNvSpPr>
            <a:spLocks noChangeShapeType="1"/>
          </p:cNvSpPr>
          <p:nvPr/>
        </p:nvSpPr>
        <p:spPr bwMode="auto">
          <a:xfrm flipV="1">
            <a:off x="6207125" y="2106613"/>
            <a:ext cx="0" cy="187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Line 14"/>
          <p:cNvSpPr>
            <a:spLocks noChangeShapeType="1"/>
          </p:cNvSpPr>
          <p:nvPr/>
        </p:nvSpPr>
        <p:spPr bwMode="auto">
          <a:xfrm>
            <a:off x="6207125" y="3984625"/>
            <a:ext cx="171608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6207125" y="2482850"/>
            <a:ext cx="0" cy="15017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Text Box 16"/>
          <p:cNvSpPr txBox="1">
            <a:spLocks noChangeArrowheads="1"/>
          </p:cNvSpPr>
          <p:nvPr/>
        </p:nvSpPr>
        <p:spPr bwMode="auto">
          <a:xfrm>
            <a:off x="6772275" y="3521075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3300"/>
                </a:solidFill>
                <a:latin typeface="Arial" charset="0"/>
              </a:rPr>
              <a:t>a</a:t>
            </a:r>
            <a:endParaRPr lang="en-US" sz="2800" b="0"/>
          </a:p>
        </p:txBody>
      </p:sp>
      <p:sp>
        <p:nvSpPr>
          <p:cNvPr id="29712" name="Text Box 17"/>
          <p:cNvSpPr txBox="1">
            <a:spLocks noChangeArrowheads="1"/>
          </p:cNvSpPr>
          <p:nvPr/>
        </p:nvSpPr>
        <p:spPr bwMode="auto">
          <a:xfrm>
            <a:off x="6234113" y="3017838"/>
            <a:ext cx="382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rgbClr val="FF3300"/>
                </a:solidFill>
                <a:latin typeface="Arial" charset="0"/>
              </a:rPr>
              <a:t>b</a:t>
            </a:r>
            <a:endParaRPr lang="en-US" sz="2800" b="0"/>
          </a:p>
        </p:txBody>
      </p:sp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8191500" y="355758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X</a:t>
            </a:r>
            <a:endParaRPr lang="en-US" sz="2800" b="0"/>
          </a:p>
        </p:txBody>
      </p:sp>
      <p:sp>
        <p:nvSpPr>
          <p:cNvPr id="29714" name="Text Box 19"/>
          <p:cNvSpPr txBox="1">
            <a:spLocks noChangeArrowheads="1"/>
          </p:cNvSpPr>
          <p:nvPr/>
        </p:nvSpPr>
        <p:spPr bwMode="auto">
          <a:xfrm>
            <a:off x="6172200" y="1679575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charset="0"/>
              </a:rPr>
              <a:t>Z</a:t>
            </a:r>
            <a:endParaRPr lang="en-US" sz="2800" b="0"/>
          </a:p>
        </p:txBody>
      </p:sp>
      <p:sp>
        <p:nvSpPr>
          <p:cNvPr id="29715" name="Text Box 20"/>
          <p:cNvSpPr txBox="1">
            <a:spLocks noChangeArrowheads="1"/>
          </p:cNvSpPr>
          <p:nvPr/>
        </p:nvSpPr>
        <p:spPr bwMode="auto">
          <a:xfrm>
            <a:off x="5499100" y="3911600"/>
            <a:ext cx="33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</a:t>
            </a:r>
            <a:endParaRPr lang="en-US" sz="2800" b="0"/>
          </a:p>
        </p:txBody>
      </p:sp>
      <p:sp>
        <p:nvSpPr>
          <p:cNvPr id="29716" name="AutoShape 21"/>
          <p:cNvSpPr>
            <a:spLocks/>
          </p:cNvSpPr>
          <p:nvPr/>
        </p:nvSpPr>
        <p:spPr bwMode="auto">
          <a:xfrm rot="-5400000">
            <a:off x="5631656" y="3534569"/>
            <a:ext cx="125413" cy="1025525"/>
          </a:xfrm>
          <a:prstGeom prst="leftBrace">
            <a:avLst>
              <a:gd name="adj1" fmla="val 68143"/>
              <a:gd name="adj2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AutoShape 22"/>
          <p:cNvSpPr>
            <a:spLocks/>
          </p:cNvSpPr>
          <p:nvPr/>
        </p:nvSpPr>
        <p:spPr bwMode="auto">
          <a:xfrm rot="-5400000">
            <a:off x="6659562" y="3532188"/>
            <a:ext cx="125413" cy="1030288"/>
          </a:xfrm>
          <a:prstGeom prst="leftBrace">
            <a:avLst>
              <a:gd name="adj1" fmla="val 68460"/>
              <a:gd name="adj2" fmla="val 50000"/>
            </a:avLst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Text Box 25"/>
          <p:cNvSpPr txBox="1">
            <a:spLocks noChangeArrowheads="1"/>
          </p:cNvSpPr>
          <p:nvPr/>
        </p:nvSpPr>
        <p:spPr bwMode="auto">
          <a:xfrm>
            <a:off x="6519863" y="3948113"/>
            <a:ext cx="3397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</a:t>
            </a:r>
            <a:endParaRPr lang="en-US" sz="2800" b="0"/>
          </a:p>
        </p:txBody>
      </p:sp>
      <p:sp>
        <p:nvSpPr>
          <p:cNvPr id="29719" name="Line 26"/>
          <p:cNvSpPr>
            <a:spLocks noChangeShapeType="1"/>
          </p:cNvSpPr>
          <p:nvPr/>
        </p:nvSpPr>
        <p:spPr bwMode="auto">
          <a:xfrm>
            <a:off x="5181600" y="3922713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Line 27"/>
          <p:cNvSpPr>
            <a:spLocks noChangeShapeType="1"/>
          </p:cNvSpPr>
          <p:nvPr/>
        </p:nvSpPr>
        <p:spPr bwMode="auto">
          <a:xfrm>
            <a:off x="7237413" y="3922713"/>
            <a:ext cx="0" cy="123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Line 28"/>
          <p:cNvSpPr>
            <a:spLocks noChangeShapeType="1"/>
          </p:cNvSpPr>
          <p:nvPr/>
        </p:nvSpPr>
        <p:spPr bwMode="auto">
          <a:xfrm>
            <a:off x="6207125" y="3960813"/>
            <a:ext cx="0" cy="15255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Text Box 29"/>
          <p:cNvSpPr txBox="1">
            <a:spLocks noChangeArrowheads="1"/>
          </p:cNvSpPr>
          <p:nvPr/>
        </p:nvSpPr>
        <p:spPr bwMode="auto">
          <a:xfrm>
            <a:off x="609600" y="1524000"/>
            <a:ext cx="357663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An ellipse is defined by:</a:t>
            </a:r>
            <a:endParaRPr lang="en-US" sz="2400" b="0"/>
          </a:p>
          <a:p>
            <a:r>
              <a:rPr lang="en-US" sz="2400" b="0">
                <a:solidFill>
                  <a:srgbClr val="FF3300"/>
                </a:solidFill>
              </a:rPr>
              <a:t>Focal length</a:t>
            </a:r>
            <a:r>
              <a:rPr lang="en-US" sz="2400" b="0"/>
              <a:t> = </a:t>
            </a:r>
            <a:r>
              <a:rPr lang="en-US" sz="2800" b="0">
                <a:sym typeface="Symbol" pitchFamily="18" charset="2"/>
              </a:rPr>
              <a:t></a:t>
            </a:r>
            <a:endParaRPr lang="en-US" sz="2800" b="0">
              <a:latin typeface="Arial" charset="0"/>
              <a:sym typeface="Symbol" pitchFamily="18" charset="2"/>
            </a:endParaRPr>
          </a:p>
          <a:p>
            <a:r>
              <a:rPr lang="en-US" sz="2400" b="0">
                <a:sym typeface="Symbol" pitchFamily="18" charset="2"/>
              </a:rPr>
              <a:t>Distance </a:t>
            </a:r>
            <a:r>
              <a:rPr lang="en-US" sz="2400" b="0">
                <a:solidFill>
                  <a:srgbClr val="FF3300"/>
                </a:solidFill>
                <a:sym typeface="Symbol" pitchFamily="18" charset="2"/>
              </a:rPr>
              <a:t>(F1, P, F2)</a:t>
            </a:r>
            <a:r>
              <a:rPr lang="en-US" sz="2400" b="0">
                <a:sym typeface="Symbol" pitchFamily="18" charset="2"/>
              </a:rPr>
              <a:t> is</a:t>
            </a:r>
          </a:p>
          <a:p>
            <a:r>
              <a:rPr lang="en-US" sz="2400" b="0">
                <a:solidFill>
                  <a:srgbClr val="FF3300"/>
                </a:solidFill>
                <a:sym typeface="Symbol" pitchFamily="18" charset="2"/>
              </a:rPr>
              <a:t>constant</a:t>
            </a:r>
            <a:r>
              <a:rPr lang="en-US" sz="2400" b="0">
                <a:sym typeface="Symbol" pitchFamily="18" charset="2"/>
              </a:rPr>
              <a:t> for all points</a:t>
            </a:r>
          </a:p>
          <a:p>
            <a:r>
              <a:rPr lang="en-US" sz="2400" b="0">
                <a:sym typeface="Symbol" pitchFamily="18" charset="2"/>
              </a:rPr>
              <a:t>on ellipse</a:t>
            </a:r>
          </a:p>
          <a:p>
            <a:r>
              <a:rPr lang="en-US" sz="2400" b="0">
                <a:sym typeface="Symbol" pitchFamily="18" charset="2"/>
              </a:rPr>
              <a:t>When </a:t>
            </a:r>
            <a:r>
              <a:rPr lang="en-US" sz="2800" b="0">
                <a:sym typeface="Symbol" pitchFamily="18" charset="2"/>
              </a:rPr>
              <a:t> </a:t>
            </a:r>
            <a:r>
              <a:rPr lang="en-US" sz="2400" b="0"/>
              <a:t>= 0, ellipse = circle</a:t>
            </a:r>
          </a:p>
        </p:txBody>
      </p:sp>
      <p:sp>
        <p:nvSpPr>
          <p:cNvPr id="29723" name="Oval 30"/>
          <p:cNvSpPr>
            <a:spLocks noChangeArrowheads="1"/>
          </p:cNvSpPr>
          <p:nvPr/>
        </p:nvSpPr>
        <p:spPr bwMode="auto">
          <a:xfrm>
            <a:off x="5334000" y="5257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Oval 33"/>
          <p:cNvSpPr>
            <a:spLocks noChangeArrowheads="1"/>
          </p:cNvSpPr>
          <p:nvPr/>
        </p:nvSpPr>
        <p:spPr bwMode="auto">
          <a:xfrm>
            <a:off x="7181850" y="3924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Oval 34"/>
          <p:cNvSpPr>
            <a:spLocks noChangeArrowheads="1"/>
          </p:cNvSpPr>
          <p:nvPr/>
        </p:nvSpPr>
        <p:spPr bwMode="auto">
          <a:xfrm>
            <a:off x="5143500" y="3924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Rectangle 35"/>
          <p:cNvSpPr>
            <a:spLocks noChangeArrowheads="1"/>
          </p:cNvSpPr>
          <p:nvPr/>
        </p:nvSpPr>
        <p:spPr bwMode="auto">
          <a:xfrm>
            <a:off x="609600" y="4419600"/>
            <a:ext cx="35163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For the earth:</a:t>
            </a:r>
            <a:endParaRPr lang="en-US" sz="2400" b="0">
              <a:solidFill>
                <a:srgbClr val="FF3300"/>
              </a:solidFill>
            </a:endParaRPr>
          </a:p>
          <a:p>
            <a:r>
              <a:rPr lang="en-US" sz="2400" b="0">
                <a:solidFill>
                  <a:srgbClr val="FF3300"/>
                </a:solidFill>
              </a:rPr>
              <a:t>Major axis, a</a:t>
            </a:r>
            <a:r>
              <a:rPr lang="en-US" sz="2400" b="0"/>
              <a:t> = 6378 km</a:t>
            </a:r>
          </a:p>
          <a:p>
            <a:r>
              <a:rPr lang="en-US" sz="2400" b="0">
                <a:solidFill>
                  <a:srgbClr val="FF3300"/>
                </a:solidFill>
              </a:rPr>
              <a:t>Minor axis, b</a:t>
            </a:r>
            <a:r>
              <a:rPr lang="en-US" sz="2400" b="0"/>
              <a:t> = 6357 km</a:t>
            </a:r>
          </a:p>
          <a:p>
            <a:r>
              <a:rPr lang="en-US" sz="2400" b="0">
                <a:solidFill>
                  <a:srgbClr val="FF3300"/>
                </a:solidFill>
              </a:rPr>
              <a:t>Flattening ratio, f</a:t>
            </a:r>
            <a:r>
              <a:rPr lang="en-US" sz="2400" b="0"/>
              <a:t> = (a-b)/a </a:t>
            </a:r>
          </a:p>
          <a:p>
            <a:r>
              <a:rPr lang="en-US" sz="2400" b="0"/>
              <a:t>                             ~ 1/300</a:t>
            </a:r>
          </a:p>
          <a:p>
            <a:endParaRPr lang="en-US" sz="2400" b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06E3E5F-4521-4660-A976-36F46DE82F3E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B3BFA65-6526-4983-9CCE-F741164BEBC5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66080009-D97E-4013-9E95-B600AA6C55D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650F63C-128A-4049-AE2A-CE1392BCBF6D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B135007-E379-46CA-9847-01A077D7E954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981D42FF-B114-4D92-91C1-9C47E0F432C8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135782C-CD69-4BF5-A5BB-78A27BAD5C2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8EED6AA-AFC4-40E9-A323-EB8C43444C4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1644</Words>
  <Application>Microsoft Office PowerPoint</Application>
  <PresentationFormat>On-screen Show (4:3)</PresentationFormat>
  <Paragraphs>291</Paragraphs>
  <Slides>43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ＭＳ Ｐゴシック</vt:lpstr>
      <vt:lpstr>Arial</vt:lpstr>
      <vt:lpstr>Calibri</vt:lpstr>
      <vt:lpstr>Symbol</vt:lpstr>
      <vt:lpstr>Times New Roman</vt:lpstr>
      <vt:lpstr>Default Design</vt:lpstr>
      <vt:lpstr>Document</vt:lpstr>
      <vt:lpstr>Geodesy, Map Projections and Coordinate Systems</vt:lpstr>
      <vt:lpstr>Readings: Introduction </vt:lpstr>
      <vt:lpstr>Revolution in Earth Measurement</vt:lpstr>
      <vt:lpstr>Differential GPS</vt:lpstr>
      <vt:lpstr>Tectonic Motions</vt:lpstr>
      <vt:lpstr>Types of Coordinate Systems</vt:lpstr>
      <vt:lpstr>Geographic Coordinates (f, l, z)</vt:lpstr>
      <vt:lpstr>Shape of the Earth</vt:lpstr>
      <vt:lpstr>Ellipse</vt:lpstr>
      <vt:lpstr>Ellipsoid or Spheroid Rotate an ellipse around an axis</vt:lpstr>
      <vt:lpstr>Standard Ellipsoids</vt:lpstr>
      <vt:lpstr>Geodetic Datums</vt:lpstr>
      <vt:lpstr>Horizontal Earth Datums</vt:lpstr>
      <vt:lpstr>Adjustments of the NAD83 Datum</vt:lpstr>
      <vt:lpstr>Representations of the Earth</vt:lpstr>
      <vt:lpstr>THE GEOID AND TWO ELLIPSOIDS</vt:lpstr>
      <vt:lpstr>WGS 84 and NAD 83</vt:lpstr>
      <vt:lpstr>Definition of Latitude, f</vt:lpstr>
      <vt:lpstr>Cutting Plane of a Meridian</vt:lpstr>
      <vt:lpstr>Definition of Longitude, l</vt:lpstr>
      <vt:lpstr>Three systems for measuring elevation</vt:lpstr>
      <vt:lpstr>Trends in Tide Levels (coastal flood risk is changing)</vt:lpstr>
      <vt:lpstr>Geoid and Ellipsoid</vt:lpstr>
      <vt:lpstr>Definition of Elevation</vt:lpstr>
      <vt:lpstr>PowerPoint Presentation</vt:lpstr>
      <vt:lpstr>Gravity Recovery and Climate Experiment (GRACE) Force of gravity responds to changes in water volume Water is really heavy!  Gravity is varying in time and space.</vt:lpstr>
      <vt:lpstr>GRACE and Texas Reservoir Water Storage</vt:lpstr>
      <vt:lpstr>Vertical Earth Datums</vt:lpstr>
      <vt:lpstr>Converting Vertical Datums</vt:lpstr>
      <vt:lpstr>Importance of geodetic datums NAVD88 – NGVD29 (cm)</vt:lpstr>
      <vt:lpstr>Geodesy and Map Projections</vt:lpstr>
      <vt:lpstr>Earth to Globe to Map</vt:lpstr>
      <vt:lpstr>Types of Projections</vt:lpstr>
      <vt:lpstr>Conic Projections (Albers, Lambert)</vt:lpstr>
      <vt:lpstr>Cylindrical Projections (Mercator)</vt:lpstr>
      <vt:lpstr>Azimuthal  (Lambert)</vt:lpstr>
      <vt:lpstr>Web Mercator Projection (used for ESRI Basemaps)</vt:lpstr>
      <vt:lpstr>Coordinate Systems</vt:lpstr>
      <vt:lpstr>Coordinate System</vt:lpstr>
      <vt:lpstr>Universal Transverse  Mercator</vt:lpstr>
      <vt:lpstr>UTM Zone 14</vt:lpstr>
      <vt:lpstr>State Plane Coordinate System</vt:lpstr>
      <vt:lpstr>ArcGIS Spatial Reference Frames</vt:lpstr>
    </vt:vector>
  </TitlesOfParts>
  <Company>CRWR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Geodesy and Map Projections</dc:title>
  <dc:creator>maidment</dc:creator>
  <cp:lastModifiedBy>Maidment, David R</cp:lastModifiedBy>
  <cp:revision>146</cp:revision>
  <cp:lastPrinted>2011-09-10T08:46:57Z</cp:lastPrinted>
  <dcterms:created xsi:type="dcterms:W3CDTF">1998-09-22T03:35:01Z</dcterms:created>
  <dcterms:modified xsi:type="dcterms:W3CDTF">2015-02-12T20:29:57Z</dcterms:modified>
</cp:coreProperties>
</file>