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6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6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57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5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8021-AA42-4BA3-B206-C1E30E911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73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2B94-D6CE-40B2-9CC9-CE0FD71177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503B-4B35-442C-8872-5D26F204C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493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338-A78D-4C0E-874C-B20C7FA0EBD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5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3A62-C2FE-43C2-B288-CCC483C5F3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9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248D4-746F-4DF2-81B2-A6AAE13DE9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4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0AFE-574D-4A24-B93B-1D4F6028597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657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8F0E-5F2F-4AF2-8A23-DC7B1A7027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19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933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9D7A-EBC2-490A-A283-86D34CBA7E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46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7B-09AC-496C-ACC0-9B2D36A917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558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F98B-D03F-438F-9ECA-C5ADEC0CF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04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5A9C-535E-4FF7-AE7B-B4FECB21E2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767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13E0-2B5D-4015-A4BE-6D252040A2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6510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986F-428D-46AB-A005-8C59AB8F06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83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1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6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8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3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9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23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8AA15-2872-4C0A-91FC-74E8ECDABFBC}" type="datetimeFigureOut">
              <a:rPr lang="en-US" smtClean="0"/>
              <a:t>3/31/2015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4BA6E-D9F3-4857-BEF1-123E2078B2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8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CF0C9-74F8-47CB-8335-5A9F3082E9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8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5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wmf"/><Relationship Id="rId20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11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10" Type="http://schemas.openxmlformats.org/officeDocument/2006/relationships/image" Target="../media/image4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1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6.wmf"/><Relationship Id="rId22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Rainfall and Runoff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Reading: </a:t>
            </a:r>
            <a:r>
              <a:rPr lang="en-US" dirty="0" err="1" smtClean="0"/>
              <a:t>Haested</a:t>
            </a:r>
            <a:r>
              <a:rPr lang="en-US" dirty="0" smtClean="0"/>
              <a:t> Section 2.4 Computing Hydrographs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9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Brushy Creek Watershed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1219200"/>
            <a:ext cx="5686425" cy="539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32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Watersheds upstream of Dam 6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485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816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Subbasin</a:t>
            </a:r>
            <a:r>
              <a:rPr lang="en-US" dirty="0" smtClean="0"/>
              <a:t> BUT_060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400"/>
            <a:ext cx="5657850" cy="461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935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HEC-HMS simulation of </a:t>
            </a:r>
            <a:r>
              <a:rPr lang="en-US" dirty="0" err="1" smtClean="0"/>
              <a:t>Subbasin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88632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1" y="1981200"/>
            <a:ext cx="320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Two questions: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How much of the precipitation becomes </a:t>
            </a:r>
            <a:r>
              <a:rPr lang="en-US" dirty="0">
                <a:solidFill>
                  <a:srgbClr val="FF0000"/>
                </a:solidFill>
              </a:rPr>
              <a:t>“losses” </a:t>
            </a:r>
            <a:r>
              <a:rPr lang="en-US" dirty="0">
                <a:solidFill>
                  <a:srgbClr val="000000"/>
                </a:solidFill>
              </a:rPr>
              <a:t>and how much becomes </a:t>
            </a:r>
            <a:r>
              <a:rPr lang="en-US" dirty="0">
                <a:solidFill>
                  <a:srgbClr val="000000">
                    <a:lumMod val="60000"/>
                    <a:lumOff val="40000"/>
                  </a:srgbClr>
                </a:solidFill>
              </a:rPr>
              <a:t>runoff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What is the </a:t>
            </a:r>
            <a:r>
              <a:rPr lang="en-US" dirty="0">
                <a:solidFill>
                  <a:srgbClr val="0070C0"/>
                </a:solidFill>
              </a:rPr>
              <a:t>time lag </a:t>
            </a:r>
            <a:r>
              <a:rPr lang="en-US" dirty="0">
                <a:solidFill>
                  <a:srgbClr val="000000"/>
                </a:solidFill>
              </a:rPr>
              <a:t>between the time that the rainfall occurs over the </a:t>
            </a:r>
            <a:r>
              <a:rPr lang="en-US" dirty="0" err="1">
                <a:solidFill>
                  <a:srgbClr val="000000"/>
                </a:solidFill>
              </a:rPr>
              <a:t>subbasin</a:t>
            </a:r>
            <a:r>
              <a:rPr lang="en-US" dirty="0">
                <a:solidFill>
                  <a:srgbClr val="000000"/>
                </a:solidFill>
              </a:rPr>
              <a:t> and the time the runoff appears at the outlet?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7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Use in BUT_060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362575" cy="50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14800" y="1990184"/>
            <a:ext cx="59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Park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62600" y="235951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School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83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Imagery and Impervious Cover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1330"/>
            <a:ext cx="4209293" cy="39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511" y="2061330"/>
            <a:ext cx="4655369" cy="396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6172200"/>
            <a:ext cx="3151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42% of land cover is impervious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98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Units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40944"/>
            <a:ext cx="6324600" cy="5055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5830587"/>
            <a:ext cx="51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All soils in this </a:t>
            </a:r>
            <a:r>
              <a:rPr lang="en-US" dirty="0" err="1">
                <a:solidFill>
                  <a:srgbClr val="000000"/>
                </a:solidFill>
              </a:rPr>
              <a:t>Subbasin</a:t>
            </a:r>
            <a:r>
              <a:rPr lang="en-US" dirty="0">
                <a:solidFill>
                  <a:srgbClr val="000000"/>
                </a:solidFill>
              </a:rPr>
              <a:t> are classified as SCS Class D (very limited drainage)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34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Flow along the longest path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482983"/>
            <a:ext cx="6281738" cy="517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326719"/>
            <a:ext cx="1606731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72200" y="5058925"/>
            <a:ext cx="1216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Sheet Flow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629400" y="5334000"/>
            <a:ext cx="533400" cy="10990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64468" y="4082534"/>
            <a:ext cx="141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Shallow Flow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76842" y="4267200"/>
            <a:ext cx="79535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49405" y="2057400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Channel </a:t>
            </a:r>
            <a:r>
              <a:rPr lang="en-US" dirty="0">
                <a:solidFill>
                  <a:srgbClr val="000000"/>
                </a:solidFill>
              </a:rPr>
              <a:t>Flow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99546" y="2242066"/>
            <a:ext cx="406054" cy="42493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451865"/>
            <a:ext cx="16478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686" y="2426732"/>
            <a:ext cx="18288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247" y="5181600"/>
            <a:ext cx="140017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03" y="4217578"/>
                <a:ext cx="1281698" cy="8712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70204" y="5428257"/>
            <a:ext cx="16797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Sum travel times over each segment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22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Time of Concentration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" y="1036638"/>
            <a:ext cx="4454525" cy="55165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Different areas of a watershed contribute to runoff at different times after precipitation begins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Time of concentration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Time at which all parts of the watershed begin contributing to the runoff from the basin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Time of flow from the farthest point in the watershed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5791200" y="3733800"/>
            <a:ext cx="76200" cy="9144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5786438" y="2971800"/>
            <a:ext cx="1300162" cy="1652588"/>
          </a:xfrm>
          <a:custGeom>
            <a:avLst/>
            <a:gdLst>
              <a:gd name="T0" fmla="*/ 0 w 819"/>
              <a:gd name="T1" fmla="*/ 1041 h 1041"/>
              <a:gd name="T2" fmla="*/ 819 w 819"/>
              <a:gd name="T3" fmla="*/ 0 h 1041"/>
              <a:gd name="T4" fmla="*/ 0 60000 65536"/>
              <a:gd name="T5" fmla="*/ 0 60000 65536"/>
              <a:gd name="T6" fmla="*/ 0 w 819"/>
              <a:gd name="T7" fmla="*/ 0 h 1041"/>
              <a:gd name="T8" fmla="*/ 819 w 819"/>
              <a:gd name="T9" fmla="*/ 1041 h 10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9" h="1041">
                <a:moveTo>
                  <a:pt x="0" y="1041"/>
                </a:moveTo>
                <a:lnTo>
                  <a:pt x="819" y="0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953000" y="4572000"/>
            <a:ext cx="35814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Garamond" pitchFamily="18" charset="0"/>
              </a:rPr>
              <a:t>Isochrones</a:t>
            </a:r>
            <a:r>
              <a:rPr lang="en-US">
                <a:solidFill>
                  <a:srgbClr val="000000"/>
                </a:solidFill>
                <a:latin typeface="Garamond" pitchFamily="18" charset="0"/>
              </a:rPr>
              <a:t>: boundaries of contributing areas with equal time of flow to the watershed outlet</a:t>
            </a:r>
          </a:p>
        </p:txBody>
      </p:sp>
    </p:spTree>
    <p:extLst>
      <p:ext uri="{BB962C8B-B14F-4D97-AF65-F5344CB8AC3E}">
        <p14:creationId xmlns:p14="http://schemas.microsoft.com/office/powerpoint/2010/main" val="259790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Runoff from BUT_060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32393"/>
            <a:ext cx="364807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2" y="2209800"/>
            <a:ext cx="2286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876800"/>
            <a:ext cx="23717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5181600"/>
            <a:ext cx="23431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9600" y="5943600"/>
            <a:ext cx="1983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How much runoff?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6038" y="4787696"/>
            <a:ext cx="269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How quickly does it move?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838637"/>
            <a:ext cx="344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How to characterize this </a:t>
            </a:r>
            <a:r>
              <a:rPr lang="en-US" dirty="0" err="1">
                <a:solidFill>
                  <a:srgbClr val="000000"/>
                </a:solidFill>
              </a:rPr>
              <a:t>subbasin</a:t>
            </a:r>
            <a:r>
              <a:rPr lang="en-US" dirty="0">
                <a:solidFill>
                  <a:srgbClr val="000000"/>
                </a:solidFill>
              </a:rPr>
              <a:t>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0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Excess </a:t>
            </a:r>
            <a:r>
              <a:rPr lang="en-US" sz="3200" dirty="0" smtClean="0"/>
              <a:t>Rainfall and Direct Runoff </a:t>
            </a:r>
            <a:endParaRPr lang="en-US" sz="32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Rainfall that is neither retained on the land surface nor infiltrated into the soil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 of excess rainfall versus time is called excess rainfall hyetograph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Direct runoff = observed </a:t>
            </a:r>
            <a:r>
              <a:rPr lang="en-US" sz="2800" dirty="0" err="1" smtClean="0">
                <a:solidFill>
                  <a:srgbClr val="FF0000"/>
                </a:solidFill>
              </a:rPr>
              <a:t>streamflow</a:t>
            </a:r>
            <a:r>
              <a:rPr lang="en-US" sz="2800" dirty="0" smtClean="0">
                <a:solidFill>
                  <a:srgbClr val="FF0000"/>
                </a:solidFill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</a:rPr>
              <a:t>baseflow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Excess rainfall = observed rainfall - abstractions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Abstractions/losses – difference between total rainfall hyetograph and excess rainfall hyetograph</a:t>
            </a:r>
          </a:p>
        </p:txBody>
      </p:sp>
    </p:spTree>
    <p:extLst>
      <p:ext uri="{BB962C8B-B14F-4D97-AF65-F5344CB8AC3E}">
        <p14:creationId xmlns:p14="http://schemas.microsoft.com/office/powerpoint/2010/main" val="30560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SCS method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Soil conservation service (SCS) method is an experimentally derived method to determine rainfall excess using information about soils, vegetative cover, hydrologic condition and antecedent moisture conditions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is based on the simple relationship that P</a:t>
            </a:r>
            <a:r>
              <a:rPr lang="en-US" sz="2800" baseline="-25000" smtClean="0"/>
              <a:t>e</a:t>
            </a:r>
            <a:r>
              <a:rPr lang="en-US" sz="2800" smtClean="0"/>
              <a:t> = P - F</a:t>
            </a:r>
            <a:r>
              <a:rPr lang="en-US" sz="2800" baseline="-25000" smtClean="0"/>
              <a:t>a</a:t>
            </a:r>
            <a:r>
              <a:rPr lang="en-US" sz="2800" smtClean="0"/>
              <a:t> – I</a:t>
            </a:r>
            <a:r>
              <a:rPr lang="en-US" sz="2800" baseline="-25000" smtClean="0"/>
              <a:t>a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4175125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0000"/>
              <a:buFont typeface="Wingdings" pitchFamily="2" charset="2"/>
              <a:buNone/>
              <a:defRPr/>
            </a:pP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runoff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depth,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 is precipitation 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depth,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</a:t>
            </a:r>
            <a:r>
              <a:rPr lang="en-US" sz="2000" i="1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continuing abstraction, and </a:t>
            </a:r>
            <a:r>
              <a:rPr lang="en-US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</a:t>
            </a:r>
            <a:r>
              <a:rPr lang="en-US" sz="2000" baseline="-25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the sum of initial losses (depression storage, interception, ET)</a:t>
            </a:r>
            <a:r>
              <a:rPr lang="en-US" sz="2000" dirty="0">
                <a:solidFill>
                  <a:srgbClr val="000000"/>
                </a:solidFill>
                <a:latin typeface="Garamond" pitchFamily="18" charset="0"/>
              </a:rPr>
              <a:t> </a:t>
            </a: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4572000" y="3429000"/>
            <a:ext cx="3657600" cy="3136900"/>
            <a:chOff x="3112" y="1136"/>
            <a:chExt cx="2304" cy="1976"/>
          </a:xfrm>
        </p:grpSpPr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0" name="Rectangle 7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4" name="Line 11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7" name="Line 14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Time</a:t>
              </a:r>
            </a:p>
          </p:txBody>
        </p:sp>
        <p:sp>
          <p:nvSpPr>
            <p:cNvPr id="7190" name="Text Box 17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Precipitation</a:t>
              </a:r>
              <a:endParaRPr lang="en-US" sz="1000" b="1" i="1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aphicFrame>
          <p:nvGraphicFramePr>
            <p:cNvPr id="7170" name="Object 18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Line 19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2" name="Line 20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3" name="Line 21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4" name="Line 22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6" name="Line 24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3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8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9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59009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Abstractions – SCS Method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950" y="1295400"/>
            <a:ext cx="4038600" cy="4665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general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After runoff begins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Potential runoff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SCS Assumption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Combining SCS assumption with P=P</a:t>
            </a:r>
            <a:r>
              <a:rPr lang="en-US" sz="2400" baseline="-25000" smtClean="0"/>
              <a:t>e</a:t>
            </a:r>
            <a:r>
              <a:rPr lang="en-US" sz="2400" smtClean="0"/>
              <a:t>+I</a:t>
            </a:r>
            <a:r>
              <a:rPr lang="en-US" sz="2400" baseline="-25000" smtClean="0"/>
              <a:t>a</a:t>
            </a:r>
            <a:r>
              <a:rPr lang="en-US" sz="2400" smtClean="0"/>
              <a:t>+F</a:t>
            </a:r>
            <a:r>
              <a:rPr lang="en-US" sz="2400" baseline="-25000" smtClean="0"/>
              <a:t>a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8207" name="Group 4"/>
          <p:cNvGrpSpPr>
            <a:grpSpLocks/>
          </p:cNvGrpSpPr>
          <p:nvPr/>
        </p:nvGrpSpPr>
        <p:grpSpPr bwMode="auto">
          <a:xfrm>
            <a:off x="4940300" y="1803400"/>
            <a:ext cx="3657600" cy="3136900"/>
            <a:chOff x="3112" y="1136"/>
            <a:chExt cx="2304" cy="1976"/>
          </a:xfrm>
        </p:grpSpPr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09" name="Rectangle 6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0" name="Freeform 7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1" name="Freeform 8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5" name="Line 12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Time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>
                  <a:solidFill>
                    <a:srgbClr val="000000"/>
                  </a:solidFill>
                  <a:latin typeface="Garamond" pitchFamily="18" charset="0"/>
                </a:rPr>
                <a:t>Precipitation</a:t>
              </a:r>
              <a:endParaRPr lang="en-US" sz="1000" b="1" i="1">
                <a:solidFill>
                  <a:srgbClr val="000000"/>
                </a:solidFill>
                <a:latin typeface="Garamond" pitchFamily="18" charset="0"/>
              </a:endParaRPr>
            </a:p>
          </p:txBody>
        </p:sp>
        <p:graphicFrame>
          <p:nvGraphicFramePr>
            <p:cNvPr id="8200" name="Object 17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1" name="Line 19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2" name="Line 20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3" name="Line 21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4" name="Line 22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5" name="Line 23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26" name="Freeform 24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aphicFrame>
          <p:nvGraphicFramePr>
            <p:cNvPr id="8201" name="Object 25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6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3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7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4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8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4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1963" y="5094288"/>
          <a:ext cx="25812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13" imgW="3225600" imgH="1841400" progId="Equation.3">
                  <p:embed/>
                </p:oleObj>
              </mc:Choice>
              <mc:Fallback>
                <p:oleObj name="Equation" r:id="rId13" imgW="322560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5094288"/>
                        <a:ext cx="25812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0"/>
          <p:cNvGraphicFramePr>
            <a:graphicFrameLocks noChangeAspect="1"/>
          </p:cNvGraphicFramePr>
          <p:nvPr/>
        </p:nvGraphicFramePr>
        <p:xfrm>
          <a:off x="1371600" y="1754188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15" imgW="723600" imgH="330120" progId="Equation.3">
                  <p:embed/>
                </p:oleObj>
              </mc:Choice>
              <mc:Fallback>
                <p:oleObj name="Equation" r:id="rId15" imgW="723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4188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1371600" y="2536825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17" imgW="749160" imgH="330120" progId="Equation.3">
                  <p:embed/>
                </p:oleObj>
              </mc:Choice>
              <mc:Fallback>
                <p:oleObj name="Equation" r:id="rId17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6825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2"/>
          <p:cNvGraphicFramePr>
            <a:graphicFrameLocks noChangeAspect="1"/>
          </p:cNvGraphicFramePr>
          <p:nvPr/>
        </p:nvGraphicFramePr>
        <p:xfrm>
          <a:off x="1371600" y="3328988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19" imgW="660240" imgH="330120" progId="Equation.3">
                  <p:embed/>
                </p:oleObj>
              </mc:Choice>
              <mc:Fallback>
                <p:oleObj name="Equation" r:id="rId19" imgW="660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28988"/>
                        <a:ext cx="660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3"/>
          <p:cNvGraphicFramePr>
            <a:graphicFrameLocks noChangeAspect="1"/>
          </p:cNvGraphicFramePr>
          <p:nvPr/>
        </p:nvGraphicFramePr>
        <p:xfrm>
          <a:off x="1341438" y="4149725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21" imgW="1295280" imgH="685800" progId="Equation.3">
                  <p:embed/>
                </p:oleObj>
              </mc:Choice>
              <mc:Fallback>
                <p:oleObj name="Equation" r:id="rId21" imgW="1295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149725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4"/>
          <p:cNvGraphicFramePr>
            <a:graphicFrameLocks noChangeAspect="1"/>
          </p:cNvGraphicFramePr>
          <p:nvPr/>
        </p:nvGraphicFramePr>
        <p:xfrm>
          <a:off x="1295400" y="5867400"/>
          <a:ext cx="161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23" imgW="1612800" imgH="761760" progId="Equation.3">
                  <p:embed/>
                </p:oleObj>
              </mc:Choice>
              <mc:Fallback>
                <p:oleObj name="Equation" r:id="rId23" imgW="1612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67400"/>
                        <a:ext cx="161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3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Experiments showed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0750" y="2197100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028520" imgH="330120" progId="Equation.3">
                  <p:embed/>
                </p:oleObj>
              </mc:Choice>
              <mc:Fallback>
                <p:oleObj name="Equation" r:id="rId3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197100"/>
                        <a:ext cx="1028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95350" y="3141663"/>
          <a:ext cx="161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141663"/>
                        <a:ext cx="16129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43313" y="2773363"/>
          <a:ext cx="5253037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Chart" r:id="rId7" imgW="7096049" imgH="4848149" progId="Excel.Chart.8">
                  <p:embed/>
                </p:oleObj>
              </mc:Choice>
              <mc:Fallback>
                <p:oleObj name="Chart" r:id="rId7" imgW="70960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773363"/>
                        <a:ext cx="5253037" cy="358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991100" y="1587500"/>
            <a:ext cx="2908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000000"/>
                </a:solidFill>
              </a:rPr>
              <a:t>Surface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>
                <a:solidFill>
                  <a:srgbClr val="000000"/>
                </a:solidFill>
              </a:rPr>
              <a:t>Impervious:  CN = 100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1600">
                <a:solidFill>
                  <a:srgbClr val="000000"/>
                </a:solidFill>
              </a:rPr>
              <a:t>Natural:  CN &lt; 100</a:t>
            </a: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460375" y="4106863"/>
          <a:ext cx="29924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9" imgW="3251160" imgH="990360" progId="Equation.3">
                  <p:embed/>
                </p:oleObj>
              </mc:Choice>
              <mc:Fallback>
                <p:oleObj name="Equation" r:id="rId9" imgW="3251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106863"/>
                        <a:ext cx="29924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84188" y="5199063"/>
          <a:ext cx="23844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11" imgW="2590560" imgH="990360" progId="Equation.3">
                  <p:embed/>
                </p:oleObj>
              </mc:Choice>
              <mc:Fallback>
                <p:oleObj name="Equation" r:id="rId11" imgW="2590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199063"/>
                        <a:ext cx="23844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70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SCS Curve Numbers depend on soil conditions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381000" y="2301875"/>
          <a:ext cx="8305800" cy="4297650"/>
        </p:xfrm>
        <a:graphic>
          <a:graphicData uri="http://schemas.openxmlformats.org/drawingml/2006/table">
            <a:tbl>
              <a:tblPr/>
              <a:tblGrid>
                <a:gridCol w="1425575"/>
                <a:gridCol w="2754313"/>
                <a:gridCol w="4125912"/>
              </a:tblGrid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Infiltration Rate (in/hr)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Hydrologic Soil Group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infiltration rates. Deep, well drained sands and gravels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 – 0.30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infiltration rates. Moderately deep, moderately well drained soils with moderately coarse textures (silt, silt loam)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 – 0.15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infiltration rates. Soils with layers, or soils with moderately fine textures (clay loams)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 – 0.05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slow infiltration rates. Clayey soils, high water table, or shallow impervious layer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1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Hydrologic Soil Group in Brushy Creek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18488"/>
            <a:ext cx="5184077" cy="48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143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186" y="2558534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Water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96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1371600"/>
            <a:ext cx="4953000" cy="46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7133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1722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</a:rPr>
              <a:t>Interpreted from remote sensing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91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CN Table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5410200" cy="674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66538" cy="26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0" y="4038600"/>
            <a:ext cx="2791728" cy="259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147538" y="914400"/>
            <a:ext cx="1043462" cy="160641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71280" y="838200"/>
            <a:ext cx="4543920" cy="419307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7943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501</Words>
  <Application>Microsoft Office PowerPoint</Application>
  <PresentationFormat>On-screen Show (4:3)</PresentationFormat>
  <Paragraphs>86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Default Design</vt:lpstr>
      <vt:lpstr>Equation</vt:lpstr>
      <vt:lpstr>Chart</vt:lpstr>
      <vt:lpstr>Rainfall and Runoff</vt:lpstr>
      <vt:lpstr>Excess Rainfall and Direct Runoff </vt:lpstr>
      <vt:lpstr>SCS method</vt:lpstr>
      <vt:lpstr>Abstractions – SCS Method</vt:lpstr>
      <vt:lpstr>SCS Method (Cont.)</vt:lpstr>
      <vt:lpstr>SCS Method (Cont.)</vt:lpstr>
      <vt:lpstr>Hydrologic Soil Group in Brushy Creek</vt:lpstr>
      <vt:lpstr>Land Cover</vt:lpstr>
      <vt:lpstr>CN Table</vt:lpstr>
      <vt:lpstr>Upper Brushy Creek Watershed</vt:lpstr>
      <vt:lpstr>Watersheds upstream of Dam 6</vt:lpstr>
      <vt:lpstr>Subbasin BUT_060</vt:lpstr>
      <vt:lpstr>HEC-HMS simulation of Subbasin</vt:lpstr>
      <vt:lpstr>Land Use in BUT_060</vt:lpstr>
      <vt:lpstr>Imagery and Impervious Cover</vt:lpstr>
      <vt:lpstr>Soil Map Units</vt:lpstr>
      <vt:lpstr>Flow along the longest path</vt:lpstr>
      <vt:lpstr>Time of Concentration</vt:lpstr>
      <vt:lpstr>Modeling Runoff from BUT_060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Rainfall and Runoff</dc:title>
  <dc:creator>Maidment, David R</dc:creator>
  <cp:lastModifiedBy>Maidment, David R</cp:lastModifiedBy>
  <cp:revision>2</cp:revision>
  <dcterms:created xsi:type="dcterms:W3CDTF">2015-03-31T16:53:35Z</dcterms:created>
  <dcterms:modified xsi:type="dcterms:W3CDTF">2015-03-31T16:57:49Z</dcterms:modified>
</cp:coreProperties>
</file>