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60" r:id="rId3"/>
  </p:sldMasterIdLst>
  <p:sldIdLst>
    <p:sldId id="271" r:id="rId4"/>
    <p:sldId id="268" r:id="rId5"/>
    <p:sldId id="267" r:id="rId6"/>
    <p:sldId id="269" r:id="rId7"/>
    <p:sldId id="270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0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ustin.utexas.edu\disk\caee\wwwroot\prof\maidment\CE365KSpr14\Docs\AustinID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72338145231846"/>
          <c:y val="2.7777777777777776E-2"/>
          <c:w val="0.62762707786526684"/>
          <c:h val="0.8277544473607465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2-yr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Sheet1!$C$2:$C$10</c:f>
              <c:numCache>
                <c:formatCode>General</c:formatCode>
                <c:ptCount val="9"/>
                <c:pt idx="0">
                  <c:v>5.76</c:v>
                </c:pt>
                <c:pt idx="1">
                  <c:v>3.92</c:v>
                </c:pt>
                <c:pt idx="2">
                  <c:v>2.64</c:v>
                </c:pt>
                <c:pt idx="3">
                  <c:v>1.72</c:v>
                </c:pt>
                <c:pt idx="4">
                  <c:v>1.08</c:v>
                </c:pt>
                <c:pt idx="5">
                  <c:v>0.77300000000000002</c:v>
                </c:pt>
                <c:pt idx="6">
                  <c:v>0.44500000000000001</c:v>
                </c:pt>
                <c:pt idx="7">
                  <c:v>0.255</c:v>
                </c:pt>
                <c:pt idx="8">
                  <c:v>0.14299999999999999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5-yr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Sheet1!$D$2:$D$10</c:f>
              <c:numCache>
                <c:formatCode>General</c:formatCode>
                <c:ptCount val="9"/>
                <c:pt idx="0">
                  <c:v>7.39</c:v>
                </c:pt>
                <c:pt idx="1">
                  <c:v>5.04</c:v>
                </c:pt>
                <c:pt idx="2">
                  <c:v>3.42</c:v>
                </c:pt>
                <c:pt idx="3">
                  <c:v>2.2799999999999998</c:v>
                </c:pt>
                <c:pt idx="4">
                  <c:v>1.45</c:v>
                </c:pt>
                <c:pt idx="5">
                  <c:v>1.04</c:v>
                </c:pt>
                <c:pt idx="6">
                  <c:v>0.59299999999999997</c:v>
                </c:pt>
                <c:pt idx="7">
                  <c:v>0.33900000000000002</c:v>
                </c:pt>
                <c:pt idx="8">
                  <c:v>0.20799999999999999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Sheet1!$F$1</c:f>
              <c:strCache>
                <c:ptCount val="1"/>
                <c:pt idx="0">
                  <c:v>25-yr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Sheet1!$F$2:$F$10</c:f>
              <c:numCache>
                <c:formatCode>General</c:formatCode>
                <c:ptCount val="9"/>
                <c:pt idx="0">
                  <c:v>10.1</c:v>
                </c:pt>
                <c:pt idx="1">
                  <c:v>7.04</c:v>
                </c:pt>
                <c:pt idx="2">
                  <c:v>4.72</c:v>
                </c:pt>
                <c:pt idx="3">
                  <c:v>3.28</c:v>
                </c:pt>
                <c:pt idx="4">
                  <c:v>2.1</c:v>
                </c:pt>
                <c:pt idx="5">
                  <c:v>1.52</c:v>
                </c:pt>
                <c:pt idx="6">
                  <c:v>0.85699999999999998</c:v>
                </c:pt>
                <c:pt idx="7">
                  <c:v>0.49199999999999999</c:v>
                </c:pt>
                <c:pt idx="8">
                  <c:v>0.318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Sheet1!$H$1</c:f>
              <c:strCache>
                <c:ptCount val="1"/>
                <c:pt idx="0">
                  <c:v>100-yr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Sheet1!$B$2:$B$10</c:f>
              <c:numCache>
                <c:formatCode>General</c:formatCode>
                <c:ptCount val="9"/>
                <c:pt idx="0">
                  <c:v>5</c:v>
                </c:pt>
                <c:pt idx="1">
                  <c:v>15</c:v>
                </c:pt>
                <c:pt idx="2">
                  <c:v>30</c:v>
                </c:pt>
                <c:pt idx="3">
                  <c:v>60</c:v>
                </c:pt>
                <c:pt idx="4">
                  <c:v>120</c:v>
                </c:pt>
                <c:pt idx="5">
                  <c:v>180</c:v>
                </c:pt>
                <c:pt idx="6">
                  <c:v>360</c:v>
                </c:pt>
                <c:pt idx="7">
                  <c:v>720</c:v>
                </c:pt>
                <c:pt idx="8">
                  <c:v>1440</c:v>
                </c:pt>
              </c:numCache>
            </c:numRef>
          </c:xVal>
          <c:yVal>
            <c:numRef>
              <c:f>Sheet1!$H$2:$H$10</c:f>
              <c:numCache>
                <c:formatCode>General</c:formatCode>
                <c:ptCount val="9"/>
                <c:pt idx="0">
                  <c:v>12.5</c:v>
                </c:pt>
                <c:pt idx="1">
                  <c:v>9.16</c:v>
                </c:pt>
                <c:pt idx="2">
                  <c:v>6.08</c:v>
                </c:pt>
                <c:pt idx="3">
                  <c:v>4.37</c:v>
                </c:pt>
                <c:pt idx="4">
                  <c:v>2.83</c:v>
                </c:pt>
                <c:pt idx="5">
                  <c:v>2.04</c:v>
                </c:pt>
                <c:pt idx="6">
                  <c:v>1.1399999999999999</c:v>
                </c:pt>
                <c:pt idx="7">
                  <c:v>0.66300000000000003</c:v>
                </c:pt>
                <c:pt idx="8">
                  <c:v>0.42399999999999999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66628624"/>
        <c:axId val="-166628080"/>
      </c:scatterChart>
      <c:valAx>
        <c:axId val="-166628624"/>
        <c:scaling>
          <c:logBase val="10"/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Duration</a:t>
                </a:r>
                <a:r>
                  <a:rPr lang="en-US" sz="1200" baseline="0" dirty="0"/>
                  <a:t> (</a:t>
                </a:r>
                <a:r>
                  <a:rPr lang="en-US" sz="1200" baseline="0" dirty="0" err="1"/>
                  <a:t>Mins</a:t>
                </a:r>
                <a:r>
                  <a:rPr lang="en-US" sz="1200" baseline="0" dirty="0"/>
                  <a:t>)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35281824146981627"/>
              <c:y val="0.892569262175561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6628080"/>
        <c:crosses val="autoZero"/>
        <c:crossBetween val="midCat"/>
      </c:valAx>
      <c:valAx>
        <c:axId val="-166628080"/>
        <c:scaling>
          <c:logBase val="1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/>
                  <a:t>Precipitation</a:t>
                </a:r>
                <a:r>
                  <a:rPr lang="en-US" sz="1200" baseline="0" dirty="0"/>
                  <a:t> Intensity (in/</a:t>
                </a:r>
                <a:r>
                  <a:rPr lang="en-US" sz="1200" baseline="0" dirty="0" err="1"/>
                  <a:t>hr</a:t>
                </a:r>
                <a:r>
                  <a:rPr lang="en-US" sz="1200" baseline="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66286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58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8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27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19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73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449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2290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383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759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965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544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389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985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7374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94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7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6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9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6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8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5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29459-D167-4553-A369-9C5A9E8F0888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D4A62-302A-488C-B249-CF8249450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6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FD018-271B-4D03-BF9E-9FBDB201FA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2/3/2015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094D3-0F3C-4962-8E6C-72887D63F9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43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unicode.com/library/#!/tx/austin/codes/drainage_criteria_manual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City of Austin Drainage Criteria Manual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855233" y="1363096"/>
            <a:ext cx="78907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prstClr val="black"/>
                </a:solidFill>
                <a:hlinkClick r:id="rId2"/>
              </a:rPr>
              <a:t>ht</a:t>
            </a:r>
            <a:r>
              <a:rPr lang="en-US" sz="1600" dirty="0">
                <a:solidFill>
                  <a:prstClr val="black"/>
                </a:solidFill>
                <a:hlinkClick r:id="rId2"/>
              </a:rPr>
              <a:t>tps://www.municode.com/library/#!/</a:t>
            </a:r>
            <a:r>
              <a:rPr lang="en-US" sz="1600" dirty="0" smtClean="0">
                <a:solidFill>
                  <a:prstClr val="black"/>
                </a:solidFill>
                <a:hlinkClick r:id="rId2"/>
              </a:rPr>
              <a:t>tx/austin/codes/drainage_criteria_manual</a:t>
            </a:r>
            <a:r>
              <a:rPr lang="en-US" sz="1600" dirty="0" smtClean="0">
                <a:solidFill>
                  <a:prstClr val="black"/>
                </a:solidFill>
              </a:rPr>
              <a:t> </a:t>
            </a:r>
            <a:endParaRPr lang="en-US" sz="16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24" y="2001369"/>
            <a:ext cx="8166351" cy="392457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3800" y="3429000"/>
            <a:ext cx="3076575" cy="2276475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cxnSp>
        <p:nvCxnSpPr>
          <p:cNvPr id="6" name="Straight Arrow Connector 5"/>
          <p:cNvCxnSpPr>
            <a:endCxn id="3" idx="1"/>
          </p:cNvCxnSpPr>
          <p:nvPr/>
        </p:nvCxnSpPr>
        <p:spPr>
          <a:xfrm>
            <a:off x="1676400" y="3733800"/>
            <a:ext cx="2057400" cy="833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93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 Method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7924800" cy="4895850"/>
          </a:xfrm>
          <a:prstGeom prst="rect">
            <a:avLst/>
          </a:prstGeom>
          <a:ln w="3175">
            <a:solidFill>
              <a:schemeClr val="bg1">
                <a:lumMod val="65000"/>
              </a:schemeClr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905000" y="6248400"/>
            <a:ext cx="4960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Austin Drainage Criteria Manual, Chapter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56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066800" y="152400"/>
            <a:ext cx="6239844" cy="6521528"/>
            <a:chOff x="1066800" y="152400"/>
            <a:chExt cx="6239844" cy="6521528"/>
          </a:xfrm>
        </p:grpSpPr>
        <p:grpSp>
          <p:nvGrpSpPr>
            <p:cNvPr id="9" name="Group 8"/>
            <p:cNvGrpSpPr/>
            <p:nvPr/>
          </p:nvGrpSpPr>
          <p:grpSpPr>
            <a:xfrm>
              <a:off x="1066800" y="152400"/>
              <a:ext cx="6239844" cy="6521528"/>
              <a:chOff x="1151557" y="228601"/>
              <a:chExt cx="6239844" cy="6521528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1151557" y="228601"/>
                <a:ext cx="6239844" cy="5791200"/>
                <a:chOff x="1185862" y="228600"/>
                <a:chExt cx="6619875" cy="6152197"/>
              </a:xfrm>
            </p:grpSpPr>
            <p:pic>
              <p:nvPicPr>
                <p:cNvPr id="3" name="Picture 2"/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219200" y="228600"/>
                  <a:ext cx="6534150" cy="2895600"/>
                </a:xfrm>
                <a:prstGeom prst="rect">
                  <a:avLst/>
                </a:prstGeom>
              </p:spPr>
            </p:pic>
            <p:pic>
              <p:nvPicPr>
                <p:cNvPr id="4" name="Picture 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198245" y="3040380"/>
                  <a:ext cx="6600825" cy="2581275"/>
                </a:xfrm>
                <a:prstGeom prst="rect">
                  <a:avLst/>
                </a:prstGeom>
              </p:spPr>
            </p:pic>
            <p:pic>
              <p:nvPicPr>
                <p:cNvPr id="5" name="Picture 4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185862" y="4637722"/>
                  <a:ext cx="6619875" cy="1743075"/>
                </a:xfrm>
                <a:prstGeom prst="rect">
                  <a:avLst/>
                </a:prstGeom>
              </p:spPr>
            </p:pic>
          </p:grpSp>
          <p:sp>
            <p:nvSpPr>
              <p:cNvPr id="7" name="TextBox 6"/>
              <p:cNvSpPr txBox="1"/>
              <p:nvPr/>
            </p:nvSpPr>
            <p:spPr>
              <a:xfrm>
                <a:off x="1981200" y="6380797"/>
                <a:ext cx="49605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Source: Austin Drainage Criteria Manual, Chapter 2</a:t>
                </a:r>
                <a:endParaRPr lang="en-US" dirty="0"/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2791" y="5989320"/>
                <a:ext cx="6202136" cy="710100"/>
              </a:xfrm>
              <a:prstGeom prst="rect">
                <a:avLst/>
              </a:prstGeom>
            </p:spPr>
          </p:pic>
        </p:grp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67815" y="6066472"/>
              <a:ext cx="400050" cy="1809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12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Manning’s N values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875" y="1676400"/>
            <a:ext cx="5810250" cy="27717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3545" y="4426267"/>
            <a:ext cx="653415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77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Intensity-Duration-Frequency Curves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295400"/>
            <a:ext cx="6724650" cy="2619375"/>
          </a:xfrm>
          <a:prstGeom prst="rect">
            <a:avLst/>
          </a:prstGeom>
        </p:spPr>
      </p:pic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2045922"/>
              </p:ext>
            </p:extLst>
          </p:nvPr>
        </p:nvGraphicFramePr>
        <p:xfrm>
          <a:off x="1981200" y="4038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4359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BAAF22A7-F5EA-4A27-9B6C-A874A1A5D8D1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45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City of Austin Drainage Criteria Manual</vt:lpstr>
      <vt:lpstr>Rational Method</vt:lpstr>
      <vt:lpstr>PowerPoint Presentation</vt:lpstr>
      <vt:lpstr>Manning’s N values</vt:lpstr>
      <vt:lpstr>Intensity-Duration-Frequency Curves</vt:lpstr>
    </vt:vector>
  </TitlesOfParts>
  <Company>The University of Texas at Austin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Brushy Creek Watershed</dc:title>
  <dc:creator>Maidment, David R</dc:creator>
  <cp:lastModifiedBy>Maidment, David R</cp:lastModifiedBy>
  <cp:revision>16</cp:revision>
  <cp:lastPrinted>2014-01-28T17:59:52Z</cp:lastPrinted>
  <dcterms:created xsi:type="dcterms:W3CDTF">2013-02-11T22:02:41Z</dcterms:created>
  <dcterms:modified xsi:type="dcterms:W3CDTF">2015-02-03T17:38:43Z</dcterms:modified>
</cp:coreProperties>
</file>