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35"/>
  </p:notesMasterIdLst>
  <p:handoutMasterIdLst>
    <p:handoutMasterId r:id="rId36"/>
  </p:handoutMasterIdLst>
  <p:sldIdLst>
    <p:sldId id="475" r:id="rId2"/>
    <p:sldId id="539" r:id="rId3"/>
    <p:sldId id="607" r:id="rId4"/>
    <p:sldId id="608" r:id="rId5"/>
    <p:sldId id="609" r:id="rId6"/>
    <p:sldId id="610" r:id="rId7"/>
    <p:sldId id="611" r:id="rId8"/>
    <p:sldId id="612" r:id="rId9"/>
    <p:sldId id="613" r:id="rId10"/>
    <p:sldId id="614" r:id="rId11"/>
    <p:sldId id="625" r:id="rId12"/>
    <p:sldId id="541" r:id="rId13"/>
    <p:sldId id="542" r:id="rId14"/>
    <p:sldId id="543" r:id="rId15"/>
    <p:sldId id="544" r:id="rId16"/>
    <p:sldId id="545" r:id="rId17"/>
    <p:sldId id="561" r:id="rId18"/>
    <p:sldId id="562" r:id="rId19"/>
    <p:sldId id="564" r:id="rId20"/>
    <p:sldId id="565" r:id="rId21"/>
    <p:sldId id="581" r:id="rId22"/>
    <p:sldId id="592" r:id="rId23"/>
    <p:sldId id="615" r:id="rId24"/>
    <p:sldId id="616" r:id="rId25"/>
    <p:sldId id="617" r:id="rId26"/>
    <p:sldId id="619" r:id="rId27"/>
    <p:sldId id="620" r:id="rId28"/>
    <p:sldId id="618" r:id="rId29"/>
    <p:sldId id="621" r:id="rId30"/>
    <p:sldId id="622" r:id="rId31"/>
    <p:sldId id="623" r:id="rId32"/>
    <p:sldId id="624" r:id="rId33"/>
    <p:sldId id="626" r:id="rId3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9" autoAdjust="0"/>
    <p:restoredTop sz="94660" autoAdjust="0"/>
  </p:normalViewPr>
  <p:slideViewPr>
    <p:cSldViewPr>
      <p:cViewPr varScale="1">
        <p:scale>
          <a:sx n="79" d="100"/>
          <a:sy n="79" d="100"/>
        </p:scale>
        <p:origin x="108" y="1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17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barrett\Documents\TCEQ\manual%20revision\DailyRain48-94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25563909774436"/>
          <c:y val="6.5989929496561572E-2"/>
          <c:w val="0.86015037593984967"/>
          <c:h val="0.75888418921045819"/>
        </c:manualLayout>
      </c:layout>
      <c:scatterChart>
        <c:scatterStyle val="smoothMarker"/>
        <c:varyColors val="0"/>
        <c:ser>
          <c:idx val="0"/>
          <c:order val="0"/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'edited data'!$R$2:$R$13</c:f>
              <c:numCache>
                <c:formatCode>General</c:formatCode>
                <c:ptCount val="12"/>
                <c:pt idx="0">
                  <c:v>4</c:v>
                </c:pt>
                <c:pt idx="1">
                  <c:v>3</c:v>
                </c:pt>
                <c:pt idx="2">
                  <c:v>2</c:v>
                </c:pt>
                <c:pt idx="3">
                  <c:v>1.5</c:v>
                </c:pt>
                <c:pt idx="4">
                  <c:v>1.2</c:v>
                </c:pt>
                <c:pt idx="5">
                  <c:v>1</c:v>
                </c:pt>
                <c:pt idx="6">
                  <c:v>0.75</c:v>
                </c:pt>
                <c:pt idx="7">
                  <c:v>0.5</c:v>
                </c:pt>
                <c:pt idx="8">
                  <c:v>0.25</c:v>
                </c:pt>
                <c:pt idx="9">
                  <c:v>0.15</c:v>
                </c:pt>
                <c:pt idx="10">
                  <c:v>0.1</c:v>
                </c:pt>
                <c:pt idx="11">
                  <c:v>0.04</c:v>
                </c:pt>
              </c:numCache>
            </c:numRef>
          </c:xVal>
          <c:yVal>
            <c:numRef>
              <c:f>'edited data'!$S$2:$S$13</c:f>
              <c:numCache>
                <c:formatCode>General</c:formatCode>
                <c:ptCount val="12"/>
                <c:pt idx="0">
                  <c:v>1</c:v>
                </c:pt>
                <c:pt idx="1">
                  <c:v>0.98</c:v>
                </c:pt>
                <c:pt idx="2">
                  <c:v>0.92</c:v>
                </c:pt>
                <c:pt idx="3">
                  <c:v>0.88</c:v>
                </c:pt>
                <c:pt idx="4">
                  <c:v>0.83</c:v>
                </c:pt>
                <c:pt idx="5">
                  <c:v>0.78</c:v>
                </c:pt>
                <c:pt idx="6">
                  <c:v>0.69</c:v>
                </c:pt>
                <c:pt idx="7">
                  <c:v>0.56000000000000005</c:v>
                </c:pt>
                <c:pt idx="8">
                  <c:v>0.37</c:v>
                </c:pt>
                <c:pt idx="9">
                  <c:v>0.25</c:v>
                </c:pt>
                <c:pt idx="10">
                  <c:v>0.18</c:v>
                </c:pt>
                <c:pt idx="11">
                  <c:v>0.08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9976696"/>
        <c:axId val="479977872"/>
      </c:scatterChart>
      <c:valAx>
        <c:axId val="479976696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Rainfall Depth</a:t>
                </a:r>
              </a:p>
            </c:rich>
          </c:tx>
          <c:layout>
            <c:manualLayout>
              <c:xMode val="edge"/>
              <c:yMode val="edge"/>
              <c:x val="0.46165413533834587"/>
              <c:y val="0.9035543653490013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479977872"/>
        <c:crosses val="autoZero"/>
        <c:crossBetween val="midCat"/>
        <c:minorUnit val="0.25"/>
      </c:valAx>
      <c:valAx>
        <c:axId val="479977872"/>
        <c:scaling>
          <c:orientation val="minMax"/>
          <c:max val="1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Fraction Treated</a:t>
                </a:r>
              </a:p>
            </c:rich>
          </c:tx>
          <c:layout>
            <c:manualLayout>
              <c:xMode val="edge"/>
              <c:yMode val="edge"/>
              <c:x val="2.4060150375939851E-2"/>
              <c:y val="0.2994926522509559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479976696"/>
        <c:crosses val="autoZero"/>
        <c:crossBetween val="midCat"/>
        <c:majorUnit val="0.1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5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BC548674-03AC-4B89-8815-350D37DCB1F2}" type="datetimeFigureOut">
              <a:rPr lang="en-US"/>
              <a:pPr>
                <a:defRPr/>
              </a:pPr>
              <a:t>2/6/2015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8E1055A8-A377-433A-A54B-066A8EB3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76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5857A4C-1E7D-487A-87D3-3B02A1FD0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961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D94A87-2C81-4CAE-8322-E1E5089161FE}" type="slidenum">
              <a:rPr lang="en-US" altLang="en-US" b="0" smtClean="0">
                <a:latin typeface="Times New Roman" panose="02020603050405020304" pitchFamily="18" charset="0"/>
              </a:rPr>
              <a:pPr/>
              <a:t>1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51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72013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21637E-904F-48E5-A147-9A53C450AA0E}" type="slidenum">
              <a:rPr lang="en-US" altLang="en-US" b="0" smtClean="0">
                <a:latin typeface="Times New Roman" panose="02020603050405020304" pitchFamily="18" charset="0"/>
              </a:rPr>
              <a:pPr/>
              <a:t>10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614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76477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B16D1B-B209-46AC-AFD7-2144D84EA5A2}" type="slidenum">
              <a:rPr lang="en-US" altLang="en-US" b="0" smtClean="0">
                <a:latin typeface="Times New Roman" panose="02020603050405020304" pitchFamily="18" charset="0"/>
              </a:rPr>
              <a:pPr/>
              <a:t>12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634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22299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B5809EA-2A88-470B-A61F-20E28B97ADED}" type="slidenum">
              <a:rPr lang="en-US" altLang="en-US" b="0" smtClean="0">
                <a:latin typeface="Times New Roman" panose="02020603050405020304" pitchFamily="18" charset="0"/>
              </a:rPr>
              <a:pPr/>
              <a:t>13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655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22289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D5CED8-9F64-4C34-BEB0-FC4E7FDBEF56}" type="slidenum">
              <a:rPr lang="en-US" altLang="en-US" b="0" smtClean="0">
                <a:latin typeface="Times New Roman" panose="02020603050405020304" pitchFamily="18" charset="0"/>
              </a:rPr>
              <a:pPr/>
              <a:t>14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675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The vegetation at this site has filled in rapidly, vector monitoring concerns are becoming a challenge to ensure access for inspection.</a:t>
            </a:r>
          </a:p>
        </p:txBody>
      </p:sp>
    </p:spTree>
    <p:extLst>
      <p:ext uri="{BB962C8B-B14F-4D97-AF65-F5344CB8AC3E}">
        <p14:creationId xmlns:p14="http://schemas.microsoft.com/office/powerpoint/2010/main" val="192854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41A9F7-3C23-44F4-9627-250162C12944}" type="slidenum">
              <a:rPr lang="en-US" altLang="en-US" b="0" smtClean="0">
                <a:latin typeface="Times New Roman" panose="02020603050405020304" pitchFamily="18" charset="0"/>
              </a:rPr>
              <a:pPr/>
              <a:t>15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696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26400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EDDF2E-E79A-4184-91DE-C7C7624D252B}" type="slidenum">
              <a:rPr lang="en-US" altLang="en-US" b="0" smtClean="0">
                <a:latin typeface="Times New Roman" panose="02020603050405020304" pitchFamily="18" charset="0"/>
              </a:rPr>
              <a:pPr/>
              <a:t>16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716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36379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1A7A710-4B3F-44A9-B980-3CC91E1060CB}" type="slidenum">
              <a:rPr lang="en-US" altLang="en-US" b="0" smtClean="0">
                <a:latin typeface="Times New Roman" panose="02020603050405020304" pitchFamily="18" charset="0"/>
              </a:rPr>
              <a:pPr/>
              <a:t>17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7373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solidFill>
            <a:srgbClr val="FFFFFF"/>
          </a:solidFill>
          <a:ln/>
        </p:spPr>
      </p:sp>
      <p:sp>
        <p:nvSpPr>
          <p:cNvPr id="7373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20786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1CECED-DB43-40AC-8B24-76EF6E1ABB68}" type="slidenum">
              <a:rPr lang="en-US" altLang="en-US" b="0" smtClean="0">
                <a:latin typeface="Times New Roman" panose="02020603050405020304" pitchFamily="18" charset="0"/>
              </a:rPr>
              <a:pPr/>
              <a:t>18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75779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After the basin had been in operation for several months.  Two outlet risers to get the capacity for flood control, since this is a flow through EDB, couldn't put any more of a backwater on the existing upstream SD.  </a:t>
            </a:r>
          </a:p>
          <a:p>
            <a:endParaRPr lang="en-US" altLang="en-US" smtClean="0"/>
          </a:p>
          <a:p>
            <a:r>
              <a:rPr lang="en-US" altLang="en-US" smtClean="0"/>
              <a:t>There was a buried bridge at this locaiton, not shown on the as-builts, large amounts of broken concrete with rebar.  We took two boring logs, niether hit the material.  The CCO for this site exceeded the bid price for the basin.</a:t>
            </a:r>
          </a:p>
          <a:p>
            <a:endParaRPr lang="en-US" altLang="en-US" smtClean="0"/>
          </a:p>
          <a:p>
            <a:r>
              <a:rPr lang="en-US" altLang="en-US" smtClean="0"/>
              <a:t>The contractor constructed the outlet too high, ended up leaving that, with reduced slope between inlet and outlet, a retrofit issue.</a:t>
            </a:r>
          </a:p>
        </p:txBody>
      </p:sp>
    </p:spTree>
    <p:extLst>
      <p:ext uri="{BB962C8B-B14F-4D97-AF65-F5344CB8AC3E}">
        <p14:creationId xmlns:p14="http://schemas.microsoft.com/office/powerpoint/2010/main" val="38060965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4354F1-571A-434F-9B84-A28AA20ECFAD}" type="slidenum">
              <a:rPr lang="en-US" altLang="en-US" b="0" smtClean="0">
                <a:latin typeface="Times New Roman" panose="02020603050405020304" pitchFamily="18" charset="0"/>
              </a:rPr>
              <a:pPr/>
              <a:t>19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778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37001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55CA9E-8385-4E71-BDB3-FB3DE2039C9A}" type="slidenum">
              <a:rPr lang="en-US" altLang="en-US" b="0" smtClean="0">
                <a:latin typeface="Times New Roman" panose="02020603050405020304" pitchFamily="18" charset="0"/>
              </a:rPr>
              <a:pPr/>
              <a:t>20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798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40371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0BFCA7-8419-47D0-BB2D-594435050252}" type="slidenum">
              <a:rPr lang="en-US" altLang="en-US" b="0" smtClean="0">
                <a:latin typeface="Times New Roman" panose="02020603050405020304" pitchFamily="18" charset="0"/>
              </a:rPr>
              <a:pPr/>
              <a:t>2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450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83524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243A14-E4A1-44F0-A79C-3ABE9D6313CD}" type="slidenum">
              <a:rPr lang="en-US" altLang="en-US" b="0" smtClean="0">
                <a:latin typeface="Times New Roman" panose="02020603050405020304" pitchFamily="18" charset="0"/>
              </a:rPr>
              <a:pPr/>
              <a:t>21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1126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49015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1C8DE4-A49C-4386-A0B6-22E1134C881A}" type="slidenum">
              <a:rPr lang="en-US" altLang="en-US" b="0" smtClean="0">
                <a:latin typeface="Times New Roman" panose="02020603050405020304" pitchFamily="18" charset="0"/>
              </a:rPr>
              <a:pPr/>
              <a:t>22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006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9C8E2A-050F-4B71-A846-4DBE4C8951EF}" type="slidenum">
              <a:rPr lang="en-US" altLang="en-US" b="0" smtClean="0">
                <a:latin typeface="Times New Roman" panose="02020603050405020304" pitchFamily="18" charset="0"/>
              </a:rPr>
              <a:pPr/>
              <a:t>3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471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50 acrea area would be a BIG filter, not out of concrete, but earth</a:t>
            </a:r>
          </a:p>
          <a:p>
            <a:r>
              <a:rPr lang="en-US" altLang="en-US" smtClean="0"/>
              <a:t>Size orifice for release of sed basin water.</a:t>
            </a:r>
          </a:p>
        </p:txBody>
      </p:sp>
    </p:spTree>
    <p:extLst>
      <p:ext uri="{BB962C8B-B14F-4D97-AF65-F5344CB8AC3E}">
        <p14:creationId xmlns:p14="http://schemas.microsoft.com/office/powerpoint/2010/main" val="2356976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46A40E-FFB7-4AB3-9558-290F40F73A41}" type="slidenum">
              <a:rPr lang="en-US" altLang="en-US" b="0" smtClean="0">
                <a:latin typeface="Times New Roman" panose="02020603050405020304" pitchFamily="18" charset="0"/>
              </a:rPr>
              <a:pPr/>
              <a:t>4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491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90056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00E346-567E-4935-9C2F-AA0F6610AD8A}" type="slidenum">
              <a:rPr lang="en-US" altLang="en-US" b="0" smtClean="0">
                <a:latin typeface="Times New Roman" panose="02020603050405020304" pitchFamily="18" charset="0"/>
              </a:rPr>
              <a:pPr/>
              <a:t>5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512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84158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07D8AD-06AE-4E67-9AE5-394A06508446}" type="slidenum">
              <a:rPr lang="en-US" altLang="en-US" b="0" smtClean="0">
                <a:latin typeface="Times New Roman" panose="02020603050405020304" pitchFamily="18" charset="0"/>
              </a:rPr>
              <a:pPr/>
              <a:t>6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532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94137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FDF7BC-9064-4A87-AD6B-26DA5B3A31FB}" type="slidenum">
              <a:rPr lang="en-US" altLang="en-US" b="0" smtClean="0">
                <a:latin typeface="Times New Roman" panose="02020603050405020304" pitchFamily="18" charset="0"/>
              </a:rPr>
              <a:pPr/>
              <a:t>7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552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53252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F704B6-792B-4908-90D5-6D9A70D03046}" type="slidenum">
              <a:rPr lang="en-US" altLang="en-US" b="0" smtClean="0">
                <a:latin typeface="Times New Roman" panose="02020603050405020304" pitchFamily="18" charset="0"/>
              </a:rPr>
              <a:pPr/>
              <a:t>8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573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54580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35C1F5-E8F5-4D06-AFE0-0BFC55C6FAF0}" type="slidenum">
              <a:rPr lang="en-US" altLang="en-US" b="0" smtClean="0">
                <a:latin typeface="Times New Roman" panose="02020603050405020304" pitchFamily="18" charset="0"/>
              </a:rPr>
              <a:pPr/>
              <a:t>9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593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36711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7CA17-32C6-4E81-AE82-C27F7850E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93120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82498-F1AB-4B7C-B8E9-39918BFC8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67624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533400"/>
            <a:ext cx="19812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791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A3ACD-1A5A-4DBB-8B96-B8490BF44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77541"/>
      </p:ext>
    </p:extLst>
  </p:cSld>
  <p:clrMapOvr>
    <a:masterClrMapping/>
  </p:clrMapOvr>
  <p:transition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7E08E-8E89-41C9-A25D-58F3242F2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4040"/>
      </p:ext>
    </p:extLst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12BBA-717A-407C-BE79-CEEA2F6D0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67308"/>
      </p:ext>
    </p:extLst>
  </p:cSld>
  <p:clrMapOvr>
    <a:masterClrMapping/>
  </p:clrMapOvr>
  <p:transition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897FE-9740-4895-B47B-A01C7F891A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927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AA155-62E4-4CAD-BA8B-09D12E4F6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35415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84364-00BE-4AF2-BEDA-1511023A2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72466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AEDD8-4888-4C82-BE90-EECC868EC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93484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10259-4B74-41A1-BFE2-924318535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970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24AB0-A5B4-4285-9F77-9502765F4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55514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5887F-E3D4-4F49-99E4-69D18124D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31411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A7C7F-6ED5-439B-9F1F-4C3A38EEA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83715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0C728-CD74-47C0-9F12-36114A23F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19948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050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90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0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0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AB9BF0C-89BA-48A0-8E3E-3505CCF3F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90503" name="Text Box 7"/>
          <p:cNvSpPr txBox="1">
            <a:spLocks noChangeArrowheads="1"/>
          </p:cNvSpPr>
          <p:nvPr/>
        </p:nvSpPr>
        <p:spPr bwMode="auto">
          <a:xfrm>
            <a:off x="7489825" y="19843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</p:sldLayoutIdLst>
  <p:transition>
    <p:split orient="vert"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 sz="26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EFE00"/>
        </a:buClr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0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1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5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altLang="en-US" dirty="0" smtClean="0"/>
              <a:t>Stormwater Best Management </a:t>
            </a:r>
            <a:r>
              <a:rPr lang="en-US" altLang="en-US" dirty="0" smtClean="0"/>
              <a:t>Practices Continued</a:t>
            </a:r>
            <a:endParaRPr lang="en-US" altLang="en-US" dirty="0" smtClean="0"/>
          </a:p>
        </p:txBody>
      </p:sp>
      <p:sp>
        <p:nvSpPr>
          <p:cNvPr id="4099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mtClean="0"/>
              <a:t>Michael Barrett, Ph.D., P.E.</a:t>
            </a:r>
          </a:p>
          <a:p>
            <a:r>
              <a:rPr lang="en-US" altLang="en-US" sz="2400" smtClean="0"/>
              <a:t>University of Texas at Austin</a:t>
            </a:r>
          </a:p>
        </p:txBody>
      </p:sp>
      <p:sp>
        <p:nvSpPr>
          <p:cNvPr id="4100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Integrated SF Design</a:t>
            </a:r>
          </a:p>
        </p:txBody>
      </p:sp>
      <p:graphicFrame>
        <p:nvGraphicFramePr>
          <p:cNvPr id="60420" name="Object 2"/>
          <p:cNvGraphicFramePr>
            <a:graphicFrameLocks noChangeAspect="1"/>
          </p:cNvGraphicFramePr>
          <p:nvPr/>
        </p:nvGraphicFramePr>
        <p:xfrm>
          <a:off x="1600200" y="1905000"/>
          <a:ext cx="6119813" cy="459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9" name="CorelPhotoPaint.Image.8" r:id="rId4" imgW="8126984" imgH="6095238" progId="CorelPhotoPaint.Image.8">
                  <p:embed/>
                </p:oleObj>
              </mc:Choice>
              <mc:Fallback>
                <p:oleObj name="CorelPhotoPaint.Image.8" r:id="rId4" imgW="8126984" imgH="6095238" progId="CorelPhotoPaint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905000"/>
                        <a:ext cx="6119813" cy="459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Retention Irrigation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50530" name="Picture 2" descr="detai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58112"/>
            <a:ext cx="50292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302169"/>
      </p:ext>
    </p:extLst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Central Park Wet Pond (TX)</a:t>
            </a:r>
          </a:p>
        </p:txBody>
      </p:sp>
      <p:pic>
        <p:nvPicPr>
          <p:cNvPr id="62468" name="Picture 3" descr="P2190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66850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pic>
        <p:nvPicPr>
          <p:cNvPr id="64515" name="Picture 2" descr="fig3-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609600"/>
            <a:ext cx="5065713" cy="5602288"/>
          </a:xfrm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r>
              <a:rPr lang="en-US" altLang="en-US" sz="3500" smtClean="0"/>
              <a:t>Wet Pond</a:t>
            </a:r>
          </a:p>
        </p:txBody>
      </p:sp>
      <p:pic>
        <p:nvPicPr>
          <p:cNvPr id="66564" name="Picture 3" descr="WB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25575"/>
            <a:ext cx="7696200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Orlando Pond</a:t>
            </a:r>
          </a:p>
        </p:txBody>
      </p:sp>
      <p:pic>
        <p:nvPicPr>
          <p:cNvPr id="68612" name="Picture 3" descr="DSC00797 smal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600200"/>
            <a:ext cx="7486650" cy="502285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Retention Pond, Denver</a:t>
            </a:r>
          </a:p>
        </p:txBody>
      </p:sp>
      <p:pic>
        <p:nvPicPr>
          <p:cNvPr id="70660" name="Picture 3" descr="DSC00617 smal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447800"/>
            <a:ext cx="7007225" cy="5260975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Typical Detention Basin</a:t>
            </a:r>
          </a:p>
        </p:txBody>
      </p:sp>
      <p:pic>
        <p:nvPicPr>
          <p:cNvPr id="72708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620000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800" smtClean="0"/>
              <a:t>Extended Detention Basin</a:t>
            </a:r>
          </a:p>
        </p:txBody>
      </p:sp>
      <p:pic>
        <p:nvPicPr>
          <p:cNvPr id="74756" name="Picture 3" descr="Photo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620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7680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6804" name="Picture 6" descr="DSC00605 smal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Typical Stormwater BMPs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Sand </a:t>
            </a:r>
            <a:r>
              <a:rPr lang="en-US" altLang="en-US" dirty="0" smtClean="0"/>
              <a:t>filters</a:t>
            </a:r>
          </a:p>
          <a:p>
            <a:r>
              <a:rPr lang="en-US" altLang="en-US" dirty="0" smtClean="0"/>
              <a:t>Retention irrigation</a:t>
            </a:r>
            <a:endParaRPr lang="en-US" altLang="en-US" dirty="0" smtClean="0"/>
          </a:p>
          <a:p>
            <a:r>
              <a:rPr lang="en-US" altLang="en-US" dirty="0" smtClean="0"/>
              <a:t>Retention (wet) ponds</a:t>
            </a:r>
          </a:p>
          <a:p>
            <a:r>
              <a:rPr lang="en-US" altLang="en-US" dirty="0" smtClean="0"/>
              <a:t>Extended detention</a:t>
            </a:r>
          </a:p>
          <a:p>
            <a:r>
              <a:rPr lang="en-US" altLang="en-US" dirty="0" smtClean="0"/>
              <a:t>Infiltration </a:t>
            </a:r>
            <a:r>
              <a:rPr lang="en-US" altLang="en-US" dirty="0" smtClean="0"/>
              <a:t>basins and trenches</a:t>
            </a:r>
          </a:p>
          <a:p>
            <a:r>
              <a:rPr lang="en-US" altLang="en-US" dirty="0" smtClean="0"/>
              <a:t>Proprietary </a:t>
            </a:r>
            <a:r>
              <a:rPr lang="en-US" altLang="en-US" dirty="0" smtClean="0"/>
              <a:t>devices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7885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8852" name="Picture 6" descr="IM000240 smal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0245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1116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CDS Technology</a:t>
            </a:r>
          </a:p>
        </p:txBody>
      </p:sp>
      <p:pic>
        <p:nvPicPr>
          <p:cNvPr id="111620" name="Picture 3" descr="C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1905000"/>
            <a:ext cx="5621337" cy="41449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BMP Performance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533400" y="1905000"/>
          <a:ext cx="7772400" cy="484663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590800"/>
                <a:gridCol w="1752600"/>
                <a:gridCol w="3429000"/>
              </a:tblGrid>
              <a:tr h="82301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BMP</a:t>
                      </a:r>
                      <a:endParaRPr lang="en-US" sz="2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TSS </a:t>
                      </a:r>
                    </a:p>
                    <a:p>
                      <a:pPr algn="ctr"/>
                      <a:r>
                        <a:rPr lang="en-US" sz="2400" dirty="0" smtClean="0"/>
                        <a:t>Removal</a:t>
                      </a:r>
                      <a:endParaRPr lang="en-US" sz="2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TSS Effluent Concentration (mg/L)</a:t>
                      </a:r>
                      <a:endParaRPr lang="en-US" sz="2400" dirty="0"/>
                    </a:p>
                  </a:txBody>
                  <a:tcPr marT="45723" marB="45723"/>
                </a:tc>
              </a:tr>
              <a:tr h="45723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Retention/</a:t>
                      </a:r>
                      <a:r>
                        <a:rPr lang="en-US" sz="2400" dirty="0" err="1" smtClean="0"/>
                        <a:t>Irr</a:t>
                      </a:r>
                      <a:r>
                        <a:rPr lang="en-US" sz="2400" dirty="0" smtClean="0"/>
                        <a:t>.	 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100%</a:t>
                      </a:r>
                      <a:endParaRPr lang="en-US" sz="2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NA</a:t>
                      </a:r>
                      <a:endParaRPr lang="en-US" sz="2400" dirty="0"/>
                    </a:p>
                  </a:txBody>
                  <a:tcPr marT="45723" marB="45723"/>
                </a:tc>
              </a:tr>
              <a:tr h="45723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Wet Pond	 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93%</a:t>
                      </a:r>
                      <a:endParaRPr lang="en-US" sz="2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10 - 20</a:t>
                      </a:r>
                      <a:endParaRPr lang="en-US" sz="2400" dirty="0"/>
                    </a:p>
                  </a:txBody>
                  <a:tcPr marT="45723" marB="45723"/>
                </a:tc>
              </a:tr>
              <a:tr h="45723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Austin Sand Filter</a:t>
                      </a:r>
                      <a:endParaRPr lang="en-US" sz="2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89%</a:t>
                      </a:r>
                      <a:endParaRPr lang="en-US" sz="2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5 - 15 </a:t>
                      </a:r>
                    </a:p>
                  </a:txBody>
                  <a:tcPr marT="45723" marB="45723"/>
                </a:tc>
              </a:tr>
              <a:tr h="45723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Buffer Strip</a:t>
                      </a:r>
                      <a:endParaRPr lang="en-US" sz="2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85%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20 - 30</a:t>
                      </a:r>
                    </a:p>
                  </a:txBody>
                  <a:tcPr marT="45723" marB="45723"/>
                </a:tc>
              </a:tr>
              <a:tr h="45723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Detention Basin </a:t>
                      </a:r>
                      <a:endParaRPr lang="en-US" sz="2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75%</a:t>
                      </a:r>
                      <a:endParaRPr lang="en-US" sz="2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30 - 45</a:t>
                      </a:r>
                    </a:p>
                  </a:txBody>
                  <a:tcPr marT="45723" marB="45723"/>
                </a:tc>
              </a:tr>
              <a:tr h="45723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Grassy Swale</a:t>
                      </a:r>
                      <a:endParaRPr lang="en-US" sz="2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70%</a:t>
                      </a:r>
                      <a:endParaRPr lang="en-US" sz="2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40</a:t>
                      </a:r>
                      <a:endParaRPr lang="en-US" sz="2400" dirty="0"/>
                    </a:p>
                  </a:txBody>
                  <a:tcPr marT="45723" marB="45723"/>
                </a:tc>
              </a:tr>
              <a:tr h="82301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Proprietary Controls</a:t>
                      </a:r>
                      <a:endParaRPr lang="en-US" sz="2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Varies</a:t>
                      </a:r>
                      <a:endParaRPr lang="en-US" sz="2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Varies</a:t>
                      </a:r>
                      <a:endParaRPr lang="en-US" sz="2400" dirty="0"/>
                    </a:p>
                  </a:txBody>
                  <a:tcPr marT="45723" marB="45723"/>
                </a:tc>
              </a:tr>
              <a:tr h="45723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11369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for BMP Sizing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772400" cy="4114800"/>
          </a:xfrm>
        </p:spPr>
        <p:txBody>
          <a:bodyPr/>
          <a:lstStyle/>
          <a:p>
            <a:r>
              <a:rPr lang="en-US" dirty="0" smtClean="0"/>
              <a:t>Determine increase in pollutant load associated with the project</a:t>
            </a:r>
          </a:p>
          <a:p>
            <a:r>
              <a:rPr lang="en-US" dirty="0"/>
              <a:t>Select a BMP or combination of BMPs that are appropriate for the site</a:t>
            </a:r>
            <a:endParaRPr lang="en-US" dirty="0" smtClean="0"/>
          </a:p>
          <a:p>
            <a:r>
              <a:rPr lang="en-US" dirty="0"/>
              <a:t>Calculate the TSS load removed by each </a:t>
            </a:r>
            <a:r>
              <a:rPr lang="en-US" dirty="0" smtClean="0"/>
              <a:t>BMP</a:t>
            </a:r>
          </a:p>
          <a:p>
            <a:r>
              <a:rPr lang="en-US" dirty="0"/>
              <a:t>Calculate the percentage of runoff that must be treated to achieve the 80% removal of the increase in TSS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79234"/>
      </p:ext>
    </p:extLst>
  </p:cSld>
  <p:clrMapOvr>
    <a:masterClrMapping/>
  </p:clrMapOvr>
  <p:transition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426208"/>
            <a:ext cx="7772400" cy="3828288"/>
          </a:xfrm>
        </p:spPr>
        <p:txBody>
          <a:bodyPr/>
          <a:lstStyle/>
          <a:p>
            <a:r>
              <a:rPr lang="en-US" i="1" dirty="0"/>
              <a:t>L</a:t>
            </a:r>
            <a:r>
              <a:rPr lang="en-US" dirty="0"/>
              <a:t> = annual pollutant load (</a:t>
            </a:r>
            <a:r>
              <a:rPr lang="en-US" dirty="0" smtClean="0"/>
              <a:t>pounds)</a:t>
            </a:r>
          </a:p>
          <a:p>
            <a:r>
              <a:rPr lang="en-US" i="1" dirty="0" smtClean="0"/>
              <a:t>A</a:t>
            </a:r>
            <a:r>
              <a:rPr lang="en-US" dirty="0" smtClean="0"/>
              <a:t> </a:t>
            </a:r>
            <a:r>
              <a:rPr lang="en-US" dirty="0"/>
              <a:t>= Contributing drainage area (acres)</a:t>
            </a:r>
          </a:p>
          <a:p>
            <a:r>
              <a:rPr lang="en-US" i="1" dirty="0" smtClean="0"/>
              <a:t>P</a:t>
            </a:r>
            <a:r>
              <a:rPr lang="en-US" dirty="0" smtClean="0"/>
              <a:t> </a:t>
            </a:r>
            <a:r>
              <a:rPr lang="en-US" dirty="0"/>
              <a:t>= Average annual precipitation (</a:t>
            </a:r>
            <a:r>
              <a:rPr lang="en-US" dirty="0" smtClean="0"/>
              <a:t>inch)</a:t>
            </a:r>
            <a:endParaRPr lang="en-US" dirty="0"/>
          </a:p>
          <a:p>
            <a:r>
              <a:rPr lang="en-US" i="1" dirty="0" err="1" smtClean="0"/>
              <a:t>Rv</a:t>
            </a:r>
            <a:r>
              <a:rPr lang="en-US" dirty="0" smtClean="0"/>
              <a:t> </a:t>
            </a:r>
            <a:r>
              <a:rPr lang="en-US" dirty="0"/>
              <a:t>= Appropriate runoff coefficient </a:t>
            </a:r>
          </a:p>
          <a:p>
            <a:r>
              <a:rPr lang="en-US" i="1" dirty="0" smtClean="0"/>
              <a:t>C</a:t>
            </a:r>
            <a:r>
              <a:rPr lang="en-US" dirty="0" smtClean="0"/>
              <a:t> </a:t>
            </a:r>
            <a:r>
              <a:rPr lang="en-US" dirty="0"/>
              <a:t>= Average TSS concentration (mg/L)</a:t>
            </a:r>
          </a:p>
          <a:p>
            <a:r>
              <a:rPr lang="en-US" dirty="0" smtClean="0"/>
              <a:t>0.226 </a:t>
            </a:r>
            <a:r>
              <a:rPr lang="en-US" dirty="0"/>
              <a:t>= units conversion factor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0688" y="21031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668438"/>
              </p:ext>
            </p:extLst>
          </p:nvPr>
        </p:nvGraphicFramePr>
        <p:xfrm>
          <a:off x="2124868" y="1712149"/>
          <a:ext cx="5046663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7" name="Equation" r:id="rId3" imgW="1587240" imgH="177480" progId="Equation.3">
                  <p:embed/>
                </p:oleObj>
              </mc:Choice>
              <mc:Fallback>
                <p:oleObj name="Equation" r:id="rId3" imgW="1587240" imgH="17748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868" y="1712149"/>
                        <a:ext cx="5046663" cy="5746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7531315"/>
      </p:ext>
    </p:extLst>
  </p:cSld>
  <p:clrMapOvr>
    <a:masterClrMapping/>
  </p:clrMapOvr>
  <p:transition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Concentration is constant for each event</a:t>
            </a:r>
          </a:p>
          <a:p>
            <a:r>
              <a:rPr lang="en-US" dirty="0" smtClean="0"/>
              <a:t>Undeveloped TSS = 80 mg/L</a:t>
            </a:r>
          </a:p>
          <a:p>
            <a:r>
              <a:rPr lang="en-US" dirty="0" smtClean="0"/>
              <a:t>Developed TSS = 170 mg/L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89669"/>
      </p:ext>
    </p:extLst>
  </p:cSld>
  <p:clrMapOvr>
    <a:masterClrMapping/>
  </p:clrMapOvr>
  <p:transition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Required Load Reduction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80999" y="1523999"/>
            <a:ext cx="10089931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0589"/>
              </p:ext>
            </p:extLst>
          </p:nvPr>
        </p:nvGraphicFramePr>
        <p:xfrm>
          <a:off x="380999" y="2484117"/>
          <a:ext cx="83788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99" name="Equation" r:id="rId3" imgW="3594100" imgH="228600" progId="Equation.3">
                  <p:embed/>
                </p:oleObj>
              </mc:Choice>
              <mc:Fallback>
                <p:oleObj name="Equation" r:id="rId3" imgW="3594100" imgH="2286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99" y="2484117"/>
                        <a:ext cx="8378825" cy="5334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81400" y="3048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042891"/>
              </p:ext>
            </p:extLst>
          </p:nvPr>
        </p:nvGraphicFramePr>
        <p:xfrm>
          <a:off x="2352673" y="3406134"/>
          <a:ext cx="443547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00" name="Equation" r:id="rId5" imgW="1206500" imgH="228600" progId="Equation.3">
                  <p:embed/>
                </p:oleObj>
              </mc:Choice>
              <mc:Fallback>
                <p:oleObj name="Equation" r:id="rId5" imgW="120650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2673" y="3406134"/>
                        <a:ext cx="4435475" cy="838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1447800" y="4876800"/>
            <a:ext cx="6553200" cy="1017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457200">
              <a:lnSpc>
                <a:spcPts val="1445"/>
              </a:lnSpc>
              <a:spcBef>
                <a:spcPts val="0"/>
              </a:spcBef>
              <a:spcAft>
                <a:spcPts val="0"/>
              </a:spcAft>
              <a:tabLst>
                <a:tab pos="129540" algn="l"/>
                <a:tab pos="457200" algn="l"/>
              </a:tabLst>
            </a:pPr>
            <a:r>
              <a:rPr lang="en-US" sz="24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 i="1" baseline="-25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 Required TSS removal (pounds)</a:t>
            </a:r>
          </a:p>
          <a:p>
            <a:pPr marL="457200" marR="0" indent="457200" algn="just">
              <a:lnSpc>
                <a:spcPts val="1445"/>
              </a:lnSpc>
              <a:spcBef>
                <a:spcPts val="0"/>
              </a:spcBef>
              <a:spcAft>
                <a:spcPts val="0"/>
              </a:spcAft>
              <a:tabLst>
                <a:tab pos="129540" algn="l"/>
                <a:tab pos="457200" algn="l"/>
              </a:tabLst>
            </a:pPr>
            <a:endPara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ts val="1445"/>
              </a:lnSpc>
              <a:spcBef>
                <a:spcPts val="0"/>
              </a:spcBef>
              <a:spcAft>
                <a:spcPts val="0"/>
              </a:spcAft>
              <a:tabLst>
                <a:tab pos="129540" algn="l"/>
                <a:tab pos="457200" algn="l"/>
              </a:tabLs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en-US" sz="24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400" i="1" baseline="-25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Net increase in impervious area (acres)</a:t>
            </a:r>
          </a:p>
          <a:p>
            <a:pPr marL="0" marR="0" algn="just">
              <a:lnSpc>
                <a:spcPts val="1445"/>
              </a:lnSpc>
              <a:spcBef>
                <a:spcPts val="0"/>
              </a:spcBef>
              <a:spcAft>
                <a:spcPts val="0"/>
              </a:spcAft>
              <a:tabLst>
                <a:tab pos="129540" algn="l"/>
                <a:tab pos="457200" algn="l"/>
              </a:tabLst>
            </a:pPr>
            <a:endPara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ts val="1445"/>
              </a:lnSpc>
              <a:spcBef>
                <a:spcPts val="0"/>
              </a:spcBef>
              <a:spcAft>
                <a:spcPts val="0"/>
              </a:spcAft>
              <a:tabLst>
                <a:tab pos="129540" algn="l"/>
                <a:tab pos="457200" algn="l"/>
              </a:tabLs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en-US" sz="24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Average annual precipitation (inches)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70938"/>
      </p:ext>
    </p:extLst>
  </p:cSld>
  <p:clrMapOvr>
    <a:masterClrMapping/>
  </p:clrMapOvr>
  <p:transition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Maximum Removal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L</a:t>
            </a:r>
            <a:r>
              <a:rPr lang="en-US" i="1" baseline="-25000" dirty="0"/>
              <a:t>R</a:t>
            </a:r>
            <a:r>
              <a:rPr lang="en-US" dirty="0"/>
              <a:t> = </a:t>
            </a:r>
            <a:r>
              <a:rPr lang="en-US" b="1" dirty="0"/>
              <a:t>(BMP efficiency) x 0.226 x P x (A</a:t>
            </a:r>
            <a:r>
              <a:rPr lang="en-US" b="1" baseline="-25000" dirty="0"/>
              <a:t>I</a:t>
            </a:r>
            <a:r>
              <a:rPr lang="en-US" b="1" dirty="0"/>
              <a:t> x 0.9 x 170 mg/L + A</a:t>
            </a:r>
            <a:r>
              <a:rPr lang="en-US" b="1" baseline="-25000" dirty="0"/>
              <a:t>P</a:t>
            </a:r>
            <a:r>
              <a:rPr lang="en-US" b="1" dirty="0"/>
              <a:t> x 0.03 x  80 mg/L</a:t>
            </a:r>
            <a:r>
              <a:rPr lang="en-US" b="1" dirty="0" smtClean="0"/>
              <a:t>)</a:t>
            </a:r>
          </a:p>
          <a:p>
            <a:r>
              <a:rPr lang="en-US" b="1" i="1" dirty="0"/>
              <a:t>L</a:t>
            </a:r>
            <a:r>
              <a:rPr lang="en-US" b="1" i="1" baseline="-25000" dirty="0"/>
              <a:t>R</a:t>
            </a:r>
            <a:r>
              <a:rPr lang="en-US" b="1" dirty="0"/>
              <a:t> = (BMP efficiency) x P x (A</a:t>
            </a:r>
            <a:r>
              <a:rPr lang="en-US" b="1" baseline="-25000" dirty="0"/>
              <a:t>I</a:t>
            </a:r>
            <a:r>
              <a:rPr lang="en-US" b="1" dirty="0"/>
              <a:t> x 34.6 + A</a:t>
            </a:r>
            <a:r>
              <a:rPr lang="en-US" b="1" baseline="-25000" dirty="0"/>
              <a:t>P</a:t>
            </a:r>
            <a:r>
              <a:rPr lang="en-US" b="1" dirty="0"/>
              <a:t> x 0.54)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25129"/>
      </p:ext>
    </p:extLst>
  </p:cSld>
  <p:clrMapOvr>
    <a:masterClrMapping/>
  </p:clrMapOvr>
  <p:transition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BMP TSS Removal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3853474"/>
              </p:ext>
            </p:extLst>
          </p:nvPr>
        </p:nvGraphicFramePr>
        <p:xfrm>
          <a:off x="1371600" y="1706880"/>
          <a:ext cx="6172200" cy="46905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84093"/>
                <a:gridCol w="2088107"/>
              </a:tblGrid>
              <a:tr h="507558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Ext. Detention Basin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75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7558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Grassy Swales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70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7558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Vegetated Filter Strips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85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7558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Sand Filters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89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3007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effectLst/>
                        </a:rPr>
                        <a:t>AquaLogic</a:t>
                      </a:r>
                      <a:r>
                        <a:rPr lang="en-US" sz="1600" b="1" dirty="0" smtClean="0">
                          <a:effectLst/>
                        </a:rPr>
                        <a:t> </a:t>
                      </a:r>
                      <a:r>
                        <a:rPr lang="en-US" sz="1600" b="1" dirty="0">
                          <a:effectLst/>
                        </a:rPr>
                        <a:t>Cartridge Filter System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95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7558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Wet Basins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93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7558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Constructed Wetlands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93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7558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Bioretention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89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7558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Permeable </a:t>
                      </a:r>
                      <a:r>
                        <a:rPr lang="en-US" sz="1600" b="1" dirty="0" smtClean="0">
                          <a:effectLst/>
                        </a:rPr>
                        <a:t>Pavement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89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42011"/>
      </p:ext>
    </p:extLst>
  </p:cSld>
  <p:clrMapOvr>
    <a:masterClrMapping/>
  </p:clrMapOvr>
  <p:transition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04800"/>
            <a:ext cx="7772400" cy="1143000"/>
          </a:xfrm>
        </p:spPr>
        <p:txBody>
          <a:bodyPr/>
          <a:lstStyle/>
          <a:p>
            <a:r>
              <a:rPr lang="en-US" dirty="0" smtClean="0"/>
              <a:t>Calculate Fraction of Rainfall to Treat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352800"/>
            <a:ext cx="7772400" cy="2667000"/>
          </a:xfrm>
        </p:spPr>
        <p:txBody>
          <a:bodyPr/>
          <a:lstStyle/>
          <a:p>
            <a:r>
              <a:rPr lang="en-US" i="1" dirty="0"/>
              <a:t>F</a:t>
            </a:r>
            <a:r>
              <a:rPr lang="en-US" dirty="0"/>
              <a:t> = Fraction of the annual rainfall treated by the BMP</a:t>
            </a:r>
            <a:r>
              <a:rPr lang="en-US" i="1" dirty="0"/>
              <a:t> </a:t>
            </a:r>
            <a:endParaRPr lang="en-US" dirty="0"/>
          </a:p>
          <a:p>
            <a:r>
              <a:rPr lang="en-US" i="1" dirty="0"/>
              <a:t>L</a:t>
            </a:r>
            <a:r>
              <a:rPr lang="en-US" i="1" baseline="-25000" dirty="0"/>
              <a:t>R</a:t>
            </a:r>
            <a:r>
              <a:rPr lang="en-US" dirty="0"/>
              <a:t> = Load removed for each BMP from Step 3 calculation (pounds)</a:t>
            </a:r>
          </a:p>
          <a:p>
            <a:r>
              <a:rPr lang="en-US" i="1" dirty="0" smtClean="0"/>
              <a:t>L</a:t>
            </a:r>
            <a:r>
              <a:rPr lang="en-US" i="1" baseline="-25000" dirty="0" smtClean="0"/>
              <a:t>M</a:t>
            </a:r>
            <a:r>
              <a:rPr lang="en-US" dirty="0" smtClean="0"/>
              <a:t> </a:t>
            </a:r>
            <a:r>
              <a:rPr lang="en-US" dirty="0"/>
              <a:t>= Required load reduction from Step 1 (pounds)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720" y="-228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4780041"/>
              </p:ext>
            </p:extLst>
          </p:nvPr>
        </p:nvGraphicFramePr>
        <p:xfrm>
          <a:off x="3543300" y="1956565"/>
          <a:ext cx="1752600" cy="1152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4" name="Equation" r:id="rId3" imgW="698500" imgH="457200" progId="Equation.3">
                  <p:embed/>
                </p:oleObj>
              </mc:Choice>
              <mc:Fallback>
                <p:oleObj name="Equation" r:id="rId3" imgW="698500" imgH="457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3300" y="1956565"/>
                        <a:ext cx="1752600" cy="115239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500642"/>
      </p:ext>
    </p:extLst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Sand Filter Design Guidance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Design as Offline device</a:t>
            </a:r>
          </a:p>
          <a:p>
            <a:r>
              <a:rPr lang="en-US" altLang="en-US" smtClean="0"/>
              <a:t>“Full Sedimentation” discharge runoff from sedimentation basin to filter basin over 24 hours</a:t>
            </a:r>
          </a:p>
          <a:p>
            <a:r>
              <a:rPr lang="en-US" altLang="en-US" smtClean="0"/>
              <a:t>“Partial Sedimentation” water quality volume includes area over the filter – no separate sedimentation basin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Rainfall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3575533"/>
              </p:ext>
            </p:extLst>
          </p:nvPr>
        </p:nvGraphicFramePr>
        <p:xfrm>
          <a:off x="1264730" y="1781175"/>
          <a:ext cx="7053262" cy="4467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27913547"/>
      </p:ext>
    </p:extLst>
  </p:cSld>
  <p:clrMapOvr>
    <a:masterClrMapping/>
  </p:clrMapOvr>
  <p:transition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Quality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WQV = Rainfall depth x Runoff Coefficient x </a:t>
            </a:r>
            <a:r>
              <a:rPr lang="en-US" dirty="0" smtClean="0"/>
              <a:t>Area</a:t>
            </a:r>
          </a:p>
          <a:p>
            <a:r>
              <a:rPr lang="en-US" dirty="0"/>
              <a:t>Runoff Coefficient = 1.72(IC)</a:t>
            </a:r>
            <a:r>
              <a:rPr lang="en-US" baseline="30000" dirty="0"/>
              <a:t>3</a:t>
            </a:r>
            <a:r>
              <a:rPr lang="en-US" dirty="0"/>
              <a:t> – 1.97(IC)</a:t>
            </a:r>
            <a:r>
              <a:rPr lang="en-US" baseline="30000" dirty="0"/>
              <a:t>2</a:t>
            </a:r>
            <a:r>
              <a:rPr lang="en-US" dirty="0"/>
              <a:t> + 1.23(IC) + </a:t>
            </a:r>
            <a:r>
              <a:rPr lang="en-US" dirty="0" smtClean="0"/>
              <a:t>0.02</a:t>
            </a:r>
          </a:p>
          <a:p>
            <a:r>
              <a:rPr lang="en-US" dirty="0"/>
              <a:t>Where: IC = fraction of impervious cover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57811"/>
      </p:ext>
    </p:extLst>
  </p:cSld>
  <p:clrMapOvr>
    <a:masterClrMapping/>
  </p:clrMapOvr>
  <p:transition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Info in: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Complying with the Edwards Aquifer Rules: Technical Guidance on Best Management Practices</a:t>
            </a:r>
          </a:p>
          <a:p>
            <a:r>
              <a:rPr lang="en-US" dirty="0" smtClean="0"/>
              <a:t>Google: RG-348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36665"/>
      </p:ext>
    </p:extLst>
  </p:cSld>
  <p:clrMapOvr>
    <a:masterClrMapping/>
  </p:clrMapOvr>
  <p:transition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Stormwater Conferences in Austin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40864"/>
            <a:ext cx="7772400" cy="4114800"/>
          </a:xfrm>
        </p:spPr>
        <p:txBody>
          <a:bodyPr/>
          <a:lstStyle/>
          <a:p>
            <a:r>
              <a:rPr lang="en-US" dirty="0" smtClean="0"/>
              <a:t>ASCE Environmental &amp; Water Resources Institute: May 17-21, 2015</a:t>
            </a:r>
          </a:p>
          <a:p>
            <a:r>
              <a:rPr lang="en-US" dirty="0" err="1" smtClean="0"/>
              <a:t>StormCon</a:t>
            </a:r>
            <a:r>
              <a:rPr lang="en-US" dirty="0" smtClean="0"/>
              <a:t>: August 2-6, 2015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01272"/>
      </p:ext>
    </p:extLst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Austin Sand Filter Schematic</a:t>
            </a:r>
          </a:p>
        </p:txBody>
      </p:sp>
      <p:sp>
        <p:nvSpPr>
          <p:cNvPr id="48132" name="Rectangle 3"/>
          <p:cNvSpPr>
            <a:spLocks noChangeArrowheads="1"/>
          </p:cNvSpPr>
          <p:nvPr/>
        </p:nvSpPr>
        <p:spPr bwMode="auto">
          <a:xfrm>
            <a:off x="1900238" y="1866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93838"/>
            <a:ext cx="85344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Offline Filter Design</a:t>
            </a:r>
          </a:p>
        </p:txBody>
      </p:sp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938213" y="16335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8258175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Austin Filter Bed</a:t>
            </a:r>
          </a:p>
        </p:txBody>
      </p:sp>
      <p:sp>
        <p:nvSpPr>
          <p:cNvPr id="52228" name="Rectangle 3"/>
          <p:cNvSpPr>
            <a:spLocks noChangeArrowheads="1"/>
          </p:cNvSpPr>
          <p:nvPr/>
        </p:nvSpPr>
        <p:spPr bwMode="auto">
          <a:xfrm>
            <a:off x="2195513" y="1866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graphicFrame>
        <p:nvGraphicFramePr>
          <p:cNvPr id="52229" name="Object 2"/>
          <p:cNvGraphicFramePr>
            <a:graphicFrameLocks noChangeAspect="1"/>
          </p:cNvGraphicFramePr>
          <p:nvPr>
            <p:ph idx="1"/>
          </p:nvPr>
        </p:nvGraphicFramePr>
        <p:xfrm>
          <a:off x="1371600" y="1971675"/>
          <a:ext cx="6934200" cy="450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8" name="CorelPhotoPaint.Image.8" r:id="rId4" imgW="1249559" imgH="811083" progId="CorelPhotoPaint.Image.8">
                  <p:embed/>
                </p:oleObj>
              </mc:Choice>
              <mc:Fallback>
                <p:oleObj name="CorelPhotoPaint.Image.8" r:id="rId4" imgW="1249559" imgH="811083" progId="CorelPhotoPaint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971675"/>
                        <a:ext cx="6934200" cy="450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Failed Sand Filter</a:t>
            </a:r>
          </a:p>
        </p:txBody>
      </p:sp>
      <p:graphicFrame>
        <p:nvGraphicFramePr>
          <p:cNvPr id="54276" name="Object 2"/>
          <p:cNvGraphicFramePr>
            <a:graphicFrameLocks noChangeAspect="1"/>
          </p:cNvGraphicFramePr>
          <p:nvPr/>
        </p:nvGraphicFramePr>
        <p:xfrm>
          <a:off x="1143000" y="1409700"/>
          <a:ext cx="6805613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5" name="CorelPhotoPaint.Image.8" r:id="rId4" imgW="8126984" imgH="6095238" progId="CorelPhotoPaint.Image.8">
                  <p:embed/>
                </p:oleObj>
              </mc:Choice>
              <mc:Fallback>
                <p:oleObj name="CorelPhotoPaint.Image.8" r:id="rId4" imgW="8126984" imgH="6095238" progId="CorelPhotoPaint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409700"/>
                        <a:ext cx="6805613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Partial Sedimentation</a:t>
            </a:r>
          </a:p>
        </p:txBody>
      </p:sp>
      <p:graphicFrame>
        <p:nvGraphicFramePr>
          <p:cNvPr id="563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8787745"/>
              </p:ext>
            </p:extLst>
          </p:nvPr>
        </p:nvGraphicFramePr>
        <p:xfrm>
          <a:off x="1473993" y="1676400"/>
          <a:ext cx="6348413" cy="476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3" name="CorelPhotoPaint.Image.8" r:id="rId4" imgW="8126984" imgH="6095238" progId="CorelPhotoPaint.Image.8">
                  <p:embed/>
                </p:oleObj>
              </mc:Choice>
              <mc:Fallback>
                <p:oleObj name="CorelPhotoPaint.Image.8" r:id="rId4" imgW="8126984" imgH="6095238" progId="CorelPhotoPaint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3993" y="1676400"/>
                        <a:ext cx="6348413" cy="476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Gabion Construction</a:t>
            </a:r>
          </a:p>
        </p:txBody>
      </p:sp>
      <p:pic>
        <p:nvPicPr>
          <p:cNvPr id="58372" name="Picture 3" descr="P129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WA_OC_Template_R3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FFFF00"/>
      </a:accent1>
      <a:accent2>
        <a:srgbClr val="000000"/>
      </a:accent2>
      <a:accent3>
        <a:srgbClr val="AAAAAA"/>
      </a:accent3>
      <a:accent4>
        <a:srgbClr val="DADADA"/>
      </a:accent4>
      <a:accent5>
        <a:srgbClr val="FFFFAA"/>
      </a:accent5>
      <a:accent6>
        <a:srgbClr val="000000"/>
      </a:accent6>
      <a:hlink>
        <a:srgbClr val="000000"/>
      </a:hlink>
      <a:folHlink>
        <a:srgbClr val="000000"/>
      </a:folHlink>
    </a:clrScheme>
    <a:fontScheme name="RWA_OC_Template_R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WA_OC_Template_R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WA_OC_Template_R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8">
        <a:dk1>
          <a:srgbClr val="000000"/>
        </a:dk1>
        <a:lt1>
          <a:srgbClr val="000000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000000"/>
        </a:accent2>
        <a:accent3>
          <a:srgbClr val="AAAAAA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ripples</Template>
  <TotalTime>22562</TotalTime>
  <Words>687</Words>
  <Application>Microsoft Office PowerPoint</Application>
  <PresentationFormat>On-screen Show (4:3)</PresentationFormat>
  <Paragraphs>146</Paragraphs>
  <Slides>33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Wingdings</vt:lpstr>
      <vt:lpstr>Times New Roman</vt:lpstr>
      <vt:lpstr>Wingdings 2</vt:lpstr>
      <vt:lpstr>Tahoma</vt:lpstr>
      <vt:lpstr>RWA_OC_Template_R3</vt:lpstr>
      <vt:lpstr>Corel PHOTO-PAINT 8.0 Image</vt:lpstr>
      <vt:lpstr>Microsoft Equation 3.0</vt:lpstr>
      <vt:lpstr>Stormwater Best Management Practices Continued</vt:lpstr>
      <vt:lpstr>Typical Stormwater BMPs</vt:lpstr>
      <vt:lpstr>Sand Filter Design Guidance</vt:lpstr>
      <vt:lpstr>Austin Sand Filter Schematic</vt:lpstr>
      <vt:lpstr>Offline Filter Design</vt:lpstr>
      <vt:lpstr>Austin Filter Bed</vt:lpstr>
      <vt:lpstr>Failed Sand Filter</vt:lpstr>
      <vt:lpstr>Partial Sedimentation</vt:lpstr>
      <vt:lpstr>Gabion Construction</vt:lpstr>
      <vt:lpstr>Integrated SF Design</vt:lpstr>
      <vt:lpstr>Retention Irrigation</vt:lpstr>
      <vt:lpstr>Central Park Wet Pond (TX)</vt:lpstr>
      <vt:lpstr>PowerPoint Presentation</vt:lpstr>
      <vt:lpstr>Wet Pond</vt:lpstr>
      <vt:lpstr>Orlando Pond</vt:lpstr>
      <vt:lpstr>Retention Pond, Denver</vt:lpstr>
      <vt:lpstr>Typical Detention Basin</vt:lpstr>
      <vt:lpstr>Extended Detention Basin</vt:lpstr>
      <vt:lpstr>PowerPoint Presentation</vt:lpstr>
      <vt:lpstr>PowerPoint Presentation</vt:lpstr>
      <vt:lpstr>CDS Technology</vt:lpstr>
      <vt:lpstr>BMP Performance</vt:lpstr>
      <vt:lpstr>Process for BMP Sizing</vt:lpstr>
      <vt:lpstr>Load Equation</vt:lpstr>
      <vt:lpstr>Assumptions</vt:lpstr>
      <vt:lpstr>Required Load Reduction</vt:lpstr>
      <vt:lpstr>Maximum Removal</vt:lpstr>
      <vt:lpstr>BMP TSS Removal</vt:lpstr>
      <vt:lpstr>Calculate Fraction of Rainfall to Treat</vt:lpstr>
      <vt:lpstr>Rainfall Distribution</vt:lpstr>
      <vt:lpstr>Water Quality Volume</vt:lpstr>
      <vt:lpstr>More Info in:</vt:lpstr>
      <vt:lpstr>National Stormwater Conferences in Austin</vt:lpstr>
    </vt:vector>
  </TitlesOfParts>
  <Company>RBF &amp; Associates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Caltrans Long Range Strategy</dc:title>
  <dc:creator>Scott Taylor</dc:creator>
  <cp:lastModifiedBy>Barrett, Michael E</cp:lastModifiedBy>
  <cp:revision>180</cp:revision>
  <cp:lastPrinted>1998-12-23T16:49:50Z</cp:lastPrinted>
  <dcterms:created xsi:type="dcterms:W3CDTF">1998-12-15T20:24:12Z</dcterms:created>
  <dcterms:modified xsi:type="dcterms:W3CDTF">2015-02-16T15:36:29Z</dcterms:modified>
</cp:coreProperties>
</file>