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2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62F49-7E97-40F7-81F8-DD0687519A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782C8-AD9D-4DF0-A541-EF25C67DDD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782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62F49-7E97-40F7-81F8-DD0687519A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782C8-AD9D-4DF0-A541-EF25C67DDD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928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62F49-7E97-40F7-81F8-DD0687519A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782C8-AD9D-4DF0-A541-EF25C67DDD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826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62F49-7E97-40F7-81F8-DD0687519A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782C8-AD9D-4DF0-A541-EF25C67DDD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478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62F49-7E97-40F7-81F8-DD0687519A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782C8-AD9D-4DF0-A541-EF25C67DDD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575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62F49-7E97-40F7-81F8-DD0687519A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782C8-AD9D-4DF0-A541-EF25C67DDD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530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62F49-7E97-40F7-81F8-DD0687519A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782C8-AD9D-4DF0-A541-EF25C67DDD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964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62F49-7E97-40F7-81F8-DD0687519A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782C8-AD9D-4DF0-A541-EF25C67DDD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902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62F49-7E97-40F7-81F8-DD0687519A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782C8-AD9D-4DF0-A541-EF25C67DDD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762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62F49-7E97-40F7-81F8-DD0687519A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782C8-AD9D-4DF0-A541-EF25C67DDD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042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62F49-7E97-40F7-81F8-DD0687519A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782C8-AD9D-4DF0-A541-EF25C67DDD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414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962F49-7E97-40F7-81F8-DD0687519A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E782C8-AD9D-4DF0-A541-EF25C67DDD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017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tceq.texas.gov/publications/rg/rg-348/rg-348.html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esripress.esri.com/display/index.cfm?fuseaction=display&amp;moduleID=0&amp;websiteID=218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Evolution of Hydraulic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Stormwater</a:t>
            </a:r>
            <a:r>
              <a:rPr lang="en-US" dirty="0" smtClean="0">
                <a:solidFill>
                  <a:srgbClr val="FF0000"/>
                </a:solidFill>
              </a:rPr>
              <a:t> runoff disposal</a:t>
            </a:r>
          </a:p>
          <a:p>
            <a:pPr lvl="1"/>
            <a:r>
              <a:rPr lang="en-US" dirty="0"/>
              <a:t>Get the water off the site as quickly and efficiently </a:t>
            </a:r>
            <a:r>
              <a:rPr lang="en-US" dirty="0" smtClean="0"/>
              <a:t>possible</a:t>
            </a:r>
            <a:endParaRPr lang="en-US" dirty="0"/>
          </a:p>
          <a:p>
            <a:r>
              <a:rPr lang="en-US" dirty="0" err="1" smtClean="0">
                <a:solidFill>
                  <a:srgbClr val="FF0000"/>
                </a:solidFill>
              </a:rPr>
              <a:t>Stormwater</a:t>
            </a:r>
            <a:r>
              <a:rPr lang="en-US" dirty="0" smtClean="0">
                <a:solidFill>
                  <a:srgbClr val="FF0000"/>
                </a:solidFill>
              </a:rPr>
              <a:t> detention</a:t>
            </a:r>
          </a:p>
          <a:p>
            <a:pPr lvl="1"/>
            <a:r>
              <a:rPr lang="en-US" dirty="0"/>
              <a:t>Slow down the </a:t>
            </a:r>
            <a:r>
              <a:rPr lang="en-US" dirty="0" err="1"/>
              <a:t>stormwater</a:t>
            </a:r>
            <a:r>
              <a:rPr lang="en-US" dirty="0"/>
              <a:t> so that peak flow after development is not more than </a:t>
            </a:r>
            <a:r>
              <a:rPr lang="en-US" dirty="0" smtClean="0"/>
              <a:t>before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Water Quality </a:t>
            </a:r>
            <a:r>
              <a:rPr lang="en-US" dirty="0" smtClean="0">
                <a:solidFill>
                  <a:srgbClr val="FF0000"/>
                </a:solidFill>
              </a:rPr>
              <a:t>Enhancement</a:t>
            </a:r>
            <a:endParaRPr lang="en-US" dirty="0">
              <a:solidFill>
                <a:srgbClr val="FF0000"/>
              </a:solidFill>
            </a:endParaRPr>
          </a:p>
          <a:p>
            <a:pPr lvl="1"/>
            <a:r>
              <a:rPr lang="en-US" dirty="0" smtClean="0"/>
              <a:t>Retain and filter water on site so that bacteria are reduced and water quality improves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Low Impact Development</a:t>
            </a:r>
          </a:p>
          <a:p>
            <a:pPr lvl="1"/>
            <a:r>
              <a:rPr lang="en-US" dirty="0" smtClean="0"/>
              <a:t>Dispersed onsite infiltration, filtration and retention schemes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7584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Flood Detention and Water Quality Pond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99" y="1828800"/>
            <a:ext cx="7194791" cy="431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7664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Mueller Wet Pond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600200"/>
            <a:ext cx="5410200" cy="3043238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3505200"/>
            <a:ext cx="5478190" cy="3081482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6248400" y="2133600"/>
            <a:ext cx="2398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>
                <a:solidFill>
                  <a:prstClr val="black"/>
                </a:solidFill>
              </a:rPr>
              <a:t>Stormwater</a:t>
            </a:r>
            <a:r>
              <a:rPr lang="en-US" dirty="0">
                <a:solidFill>
                  <a:prstClr val="black"/>
                </a:solidFill>
              </a:rPr>
              <a:t> Outlet and </a:t>
            </a:r>
          </a:p>
          <a:p>
            <a:pPr algn="ctr"/>
            <a:r>
              <a:rPr lang="en-US" dirty="0">
                <a:solidFill>
                  <a:prstClr val="black"/>
                </a:solidFill>
              </a:rPr>
              <a:t>Upper Pond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8200" y="5562600"/>
            <a:ext cx="21699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Aeration System and </a:t>
            </a:r>
          </a:p>
          <a:p>
            <a:pPr algn="ctr"/>
            <a:r>
              <a:rPr lang="en-US" dirty="0">
                <a:solidFill>
                  <a:prstClr val="black"/>
                </a:solidFill>
              </a:rPr>
              <a:t>Lower Pond</a:t>
            </a:r>
          </a:p>
        </p:txBody>
      </p:sp>
      <p:sp>
        <p:nvSpPr>
          <p:cNvPr id="7" name="Curved Left Arrow 6"/>
          <p:cNvSpPr/>
          <p:nvPr/>
        </p:nvSpPr>
        <p:spPr>
          <a:xfrm>
            <a:off x="6430817" y="2779930"/>
            <a:ext cx="762000" cy="2477869"/>
          </a:xfrm>
          <a:prstGeom prst="curvedLeftArrow">
            <a:avLst/>
          </a:prstGeom>
          <a:scene3d>
            <a:camera prst="orthographicFront">
              <a:rot lat="1080000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15200" y="3733800"/>
            <a:ext cx="1508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Back pumping</a:t>
            </a:r>
          </a:p>
        </p:txBody>
      </p:sp>
    </p:spTree>
    <p:extLst>
      <p:ext uri="{BB962C8B-B14F-4D97-AF65-F5344CB8AC3E}">
        <p14:creationId xmlns:p14="http://schemas.microsoft.com/office/powerpoint/2010/main" val="3422549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Pond, Outfall and Overflow</a:t>
            </a:r>
            <a:endParaRPr lang="en-US" dirty="0"/>
          </a:p>
        </p:txBody>
      </p:sp>
      <p:pic>
        <p:nvPicPr>
          <p:cNvPr id="3" name="20140219_113007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600200"/>
            <a:ext cx="8229600" cy="46291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9600" y="4114800"/>
            <a:ext cx="2627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Wet Pond (Water Quality)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0" y="3048000"/>
            <a:ext cx="3124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</a:rPr>
              <a:t>Stormater</a:t>
            </a:r>
            <a:r>
              <a:rPr lang="en-US" dirty="0">
                <a:solidFill>
                  <a:prstClr val="black"/>
                </a:solidFill>
              </a:rPr>
              <a:t> Detention (Flooding)</a:t>
            </a:r>
          </a:p>
        </p:txBody>
      </p:sp>
    </p:spTree>
    <p:extLst>
      <p:ext uri="{BB962C8B-B14F-4D97-AF65-F5344CB8AC3E}">
        <p14:creationId xmlns:p14="http://schemas.microsoft.com/office/powerpoint/2010/main" val="1398838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Normal Sidewalk and </a:t>
            </a:r>
            <a:r>
              <a:rPr lang="en-US" dirty="0" err="1" smtClean="0"/>
              <a:t>Stormwater</a:t>
            </a:r>
            <a:r>
              <a:rPr lang="en-US" dirty="0" smtClean="0"/>
              <a:t> Inlet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743200"/>
            <a:ext cx="4716072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19200"/>
            <a:ext cx="3143250" cy="550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3850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 Alternative: Infiltration Trench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818" y="1981200"/>
            <a:ext cx="3227635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76581"/>
            <a:ext cx="3904398" cy="4109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ight Arrow 3"/>
          <p:cNvSpPr/>
          <p:nvPr/>
        </p:nvSpPr>
        <p:spPr>
          <a:xfrm>
            <a:off x="4343400" y="3886200"/>
            <a:ext cx="7620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6143199" y="2438400"/>
            <a:ext cx="762000" cy="304800"/>
          </a:xfrm>
          <a:prstGeom prst="rightArrow">
            <a:avLst/>
          </a:prstGeom>
          <a:scene3d>
            <a:camera prst="orthographicFront">
              <a:rot lat="0" lon="0" rev="107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29908" y="1219200"/>
            <a:ext cx="71947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Water flows in from gutter, and along the gravel bed, infiltrating as it goes, </a:t>
            </a:r>
          </a:p>
          <a:p>
            <a:pPr algn="ctr"/>
            <a:r>
              <a:rPr lang="en-US" dirty="0">
                <a:solidFill>
                  <a:prstClr val="black"/>
                </a:solidFill>
              </a:rPr>
              <a:t>and the remainder goes back out into the gutter again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56678" y="6234545"/>
            <a:ext cx="5630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Pike Powers Laboratory, 3924 </a:t>
            </a:r>
            <a:r>
              <a:rPr lang="en-US" dirty="0" err="1">
                <a:solidFill>
                  <a:prstClr val="black"/>
                </a:solidFill>
              </a:rPr>
              <a:t>Berkman</a:t>
            </a:r>
            <a:r>
              <a:rPr lang="en-US" dirty="0">
                <a:solidFill>
                  <a:prstClr val="black"/>
                </a:solidFill>
              </a:rPr>
              <a:t> Drive, Austin Texas</a:t>
            </a:r>
          </a:p>
        </p:txBody>
      </p:sp>
    </p:spTree>
    <p:extLst>
      <p:ext uri="{BB962C8B-B14F-4D97-AF65-F5344CB8AC3E}">
        <p14:creationId xmlns:p14="http://schemas.microsoft.com/office/powerpoint/2010/main" val="4269165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Low Impact Development Elements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085" y="1371600"/>
            <a:ext cx="4314825" cy="4882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171700"/>
            <a:ext cx="3066906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90600" y="5389479"/>
            <a:ext cx="2493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Infiltration trench outfall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4000" y="6253946"/>
            <a:ext cx="2684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Alternative Plant Materials</a:t>
            </a:r>
          </a:p>
        </p:txBody>
      </p:sp>
    </p:spTree>
    <p:extLst>
      <p:ext uri="{BB962C8B-B14F-4D97-AF65-F5344CB8AC3E}">
        <p14:creationId xmlns:p14="http://schemas.microsoft.com/office/powerpoint/2010/main" val="3001465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Water Quality Enhancement and     Low Impact Development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2330768"/>
            <a:ext cx="3977091" cy="3871912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5257800" y="1752600"/>
            <a:ext cx="24941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prstClr val="black"/>
                </a:solidFill>
              </a:rPr>
              <a:t>Dr</a:t>
            </a:r>
            <a:r>
              <a:rPr lang="en-US" sz="2400" dirty="0">
                <a:solidFill>
                  <a:prstClr val="black"/>
                </a:solidFill>
              </a:rPr>
              <a:t> Michael Barrett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660" y="1417638"/>
            <a:ext cx="3601171" cy="4785042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800100" y="4211515"/>
            <a:ext cx="2784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Design for sediment control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94692" y="6202680"/>
            <a:ext cx="6752492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u="sng" dirty="0">
                <a:solidFill>
                  <a:srgbClr val="0563C1"/>
                </a:solidFill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http://www.tceq.texas.gov/publications/rg/rg-348/rg-348.html</a:t>
            </a:r>
            <a:endParaRPr lang="en-US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384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Definitions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5" y="1905000"/>
            <a:ext cx="4829175" cy="4505325"/>
          </a:xfrm>
          <a:prstGeom prst="rect">
            <a:avLst/>
          </a:prstGeom>
          <a:ln w="3175"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1520" y="2057400"/>
            <a:ext cx="4514850" cy="407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794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Geodesign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Design</a:t>
            </a:r>
            <a:r>
              <a:rPr lang="en-US" dirty="0" smtClean="0"/>
              <a:t> – Everyone designs who devises courses of action aimed at changing existing situations into better ones (Herbert Simon)</a:t>
            </a:r>
          </a:p>
          <a:p>
            <a:r>
              <a:rPr lang="en-US" dirty="0" err="1" smtClean="0">
                <a:solidFill>
                  <a:srgbClr val="FF0000"/>
                </a:solidFill>
              </a:rPr>
              <a:t>Geodesign</a:t>
            </a:r>
            <a:r>
              <a:rPr lang="en-US" dirty="0" smtClean="0"/>
              <a:t> – understanding the impact of our decisions on the planet and using this information to make the world a better place (Jack </a:t>
            </a:r>
            <a:r>
              <a:rPr lang="en-US" dirty="0" err="1" smtClean="0"/>
              <a:t>Dangermond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540826"/>
            <a:ext cx="3813204" cy="4754205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57200" y="6380946"/>
            <a:ext cx="85251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hlinkClick r:id="rId3"/>
              </a:rPr>
              <a:t>http://esripress.esri.com/display/index.cfm?fuseaction=display&amp;moduleID=0&amp;websiteID=218</a:t>
            </a:r>
            <a:r>
              <a:rPr lang="en-US" sz="1600" dirty="0">
                <a:solidFill>
                  <a:prstClr val="blac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40672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27" y="76200"/>
            <a:ext cx="8984027" cy="6366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25782" y="1143000"/>
            <a:ext cx="29136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err="1">
                <a:solidFill>
                  <a:srgbClr val="FF0000"/>
                </a:solidFill>
              </a:rPr>
              <a:t>Geodesign</a:t>
            </a:r>
            <a:r>
              <a:rPr lang="en-US" sz="2800" i="1" dirty="0">
                <a:solidFill>
                  <a:srgbClr val="FF0000"/>
                </a:solidFill>
              </a:rPr>
              <a:t> Process</a:t>
            </a:r>
          </a:p>
        </p:txBody>
      </p:sp>
    </p:spTree>
    <p:extLst>
      <p:ext uri="{BB962C8B-B14F-4D97-AF65-F5344CB8AC3E}">
        <p14:creationId xmlns:p14="http://schemas.microsoft.com/office/powerpoint/2010/main" val="1308672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5745018" y="4191000"/>
            <a:ext cx="2057400" cy="1524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Information Technology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Hydrodesign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Hydrodesign</a:t>
            </a:r>
            <a:r>
              <a:rPr lang="en-US" dirty="0" smtClean="0"/>
              <a:t> is an analogous process to </a:t>
            </a:r>
            <a:r>
              <a:rPr lang="en-US" dirty="0" err="1" smtClean="0"/>
              <a:t>Geodesign</a:t>
            </a:r>
            <a:r>
              <a:rPr lang="en-US" dirty="0" smtClean="0"/>
              <a:t> for design with </a:t>
            </a:r>
            <a:r>
              <a:rPr lang="en-US" dirty="0" smtClean="0">
                <a:solidFill>
                  <a:srgbClr val="FF0000"/>
                </a:solidFill>
              </a:rPr>
              <a:t>water in the constructed and in the natural environment</a:t>
            </a:r>
          </a:p>
          <a:p>
            <a:pPr lvl="1"/>
            <a:r>
              <a:rPr lang="en-US" dirty="0" smtClean="0"/>
              <a:t>Flooding</a:t>
            </a:r>
          </a:p>
          <a:p>
            <a:pPr lvl="1"/>
            <a:r>
              <a:rPr lang="en-US" dirty="0" smtClean="0"/>
              <a:t>Water use</a:t>
            </a:r>
          </a:p>
          <a:p>
            <a:pPr lvl="1"/>
            <a:r>
              <a:rPr lang="en-US" dirty="0" smtClean="0"/>
              <a:t>Water quality</a:t>
            </a:r>
          </a:p>
          <a:p>
            <a:pPr lvl="1"/>
            <a:r>
              <a:rPr lang="en-US" dirty="0" smtClean="0"/>
              <a:t>Environmental integrity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6553200" y="3059545"/>
            <a:ext cx="2498436" cy="1524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Earth and Natural Sciences: Geology, Biology</a:t>
            </a:r>
          </a:p>
        </p:txBody>
      </p:sp>
      <p:sp>
        <p:nvSpPr>
          <p:cNvPr id="6" name="Oval 5"/>
          <p:cNvSpPr/>
          <p:nvPr/>
        </p:nvSpPr>
        <p:spPr>
          <a:xfrm>
            <a:off x="4572000" y="3059545"/>
            <a:ext cx="2362200" cy="1524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Design Professionals: </a:t>
            </a:r>
            <a:br>
              <a:rPr lang="en-US" dirty="0">
                <a:solidFill>
                  <a:prstClr val="white"/>
                </a:solidFill>
              </a:rPr>
            </a:br>
            <a:r>
              <a:rPr lang="en-US" dirty="0">
                <a:solidFill>
                  <a:prstClr val="white"/>
                </a:solidFill>
              </a:rPr>
              <a:t>Civil Engineers Architects</a:t>
            </a:r>
          </a:p>
        </p:txBody>
      </p:sp>
      <p:sp>
        <p:nvSpPr>
          <p:cNvPr id="5" name="Oval 4"/>
          <p:cNvSpPr/>
          <p:nvPr/>
        </p:nvSpPr>
        <p:spPr>
          <a:xfrm>
            <a:off x="5745018" y="1905000"/>
            <a:ext cx="2057400" cy="1524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People of the Place</a:t>
            </a:r>
          </a:p>
        </p:txBody>
      </p:sp>
    </p:spTree>
    <p:extLst>
      <p:ext uri="{BB962C8B-B14F-4D97-AF65-F5344CB8AC3E}">
        <p14:creationId xmlns:p14="http://schemas.microsoft.com/office/powerpoint/2010/main" val="3535407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How should the study area be </a:t>
            </a:r>
            <a:r>
              <a:rPr lang="en-US" dirty="0" smtClean="0">
                <a:solidFill>
                  <a:srgbClr val="FF0000"/>
                </a:solidFill>
              </a:rPr>
              <a:t>described</a:t>
            </a:r>
            <a:r>
              <a:rPr lang="en-US" dirty="0" smtClean="0"/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How does the study area </a:t>
            </a:r>
            <a:r>
              <a:rPr lang="en-US" dirty="0" smtClean="0">
                <a:solidFill>
                  <a:srgbClr val="FF0000"/>
                </a:solidFill>
              </a:rPr>
              <a:t>operate</a:t>
            </a:r>
            <a:r>
              <a:rPr lang="en-US" dirty="0" smtClean="0"/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Is the current study area </a:t>
            </a:r>
            <a:r>
              <a:rPr lang="en-US" dirty="0" smtClean="0">
                <a:solidFill>
                  <a:srgbClr val="FF0000"/>
                </a:solidFill>
              </a:rPr>
              <a:t>working well</a:t>
            </a:r>
            <a:r>
              <a:rPr lang="en-US" dirty="0" smtClean="0"/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How </a:t>
            </a:r>
            <a:r>
              <a:rPr lang="en-US" dirty="0" smtClean="0">
                <a:solidFill>
                  <a:srgbClr val="FF0000"/>
                </a:solidFill>
              </a:rPr>
              <a:t>might</a:t>
            </a:r>
            <a:r>
              <a:rPr lang="en-US" dirty="0" smtClean="0"/>
              <a:t> the study area be </a:t>
            </a:r>
            <a:r>
              <a:rPr lang="en-US" dirty="0" smtClean="0">
                <a:solidFill>
                  <a:srgbClr val="FF0000"/>
                </a:solidFill>
              </a:rPr>
              <a:t>altered</a:t>
            </a:r>
            <a:r>
              <a:rPr lang="en-US" dirty="0" smtClean="0"/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What </a:t>
            </a:r>
            <a:r>
              <a:rPr lang="en-US" dirty="0" smtClean="0">
                <a:solidFill>
                  <a:srgbClr val="FF0000"/>
                </a:solidFill>
              </a:rPr>
              <a:t>differences</a:t>
            </a:r>
            <a:r>
              <a:rPr lang="en-US" dirty="0" smtClean="0"/>
              <a:t> would the changes </a:t>
            </a:r>
            <a:r>
              <a:rPr lang="en-US" dirty="0" smtClean="0">
                <a:solidFill>
                  <a:srgbClr val="FF0000"/>
                </a:solidFill>
              </a:rPr>
              <a:t>cause</a:t>
            </a:r>
            <a:r>
              <a:rPr lang="en-US" dirty="0" smtClean="0"/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How </a:t>
            </a:r>
            <a:r>
              <a:rPr lang="en-US" dirty="0" smtClean="0">
                <a:solidFill>
                  <a:srgbClr val="FF0000"/>
                </a:solidFill>
              </a:rPr>
              <a:t>should</a:t>
            </a:r>
            <a:r>
              <a:rPr lang="en-US" dirty="0" smtClean="0"/>
              <a:t> the study area be </a:t>
            </a:r>
            <a:r>
              <a:rPr lang="en-US" dirty="0" smtClean="0">
                <a:solidFill>
                  <a:srgbClr val="FF0000"/>
                </a:solidFill>
              </a:rPr>
              <a:t>changed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Representation</a:t>
            </a:r>
          </a:p>
          <a:p>
            <a:endParaRPr lang="en-US" dirty="0"/>
          </a:p>
          <a:p>
            <a:r>
              <a:rPr lang="en-US" dirty="0" smtClean="0"/>
              <a:t>Process</a:t>
            </a:r>
          </a:p>
          <a:p>
            <a:endParaRPr lang="en-US" dirty="0"/>
          </a:p>
          <a:p>
            <a:r>
              <a:rPr lang="en-US" dirty="0" smtClean="0"/>
              <a:t>Evaluation</a:t>
            </a:r>
          </a:p>
          <a:p>
            <a:endParaRPr lang="en-US" dirty="0"/>
          </a:p>
          <a:p>
            <a:r>
              <a:rPr lang="en-US" dirty="0" smtClean="0"/>
              <a:t>Change</a:t>
            </a:r>
          </a:p>
          <a:p>
            <a:endParaRPr lang="en-US" dirty="0"/>
          </a:p>
          <a:p>
            <a:r>
              <a:rPr lang="en-US" dirty="0" smtClean="0"/>
              <a:t>Impact</a:t>
            </a:r>
          </a:p>
          <a:p>
            <a:endParaRPr lang="en-US" dirty="0"/>
          </a:p>
          <a:p>
            <a:r>
              <a:rPr lang="en-US" dirty="0" smtClean="0"/>
              <a:t>Decision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5476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Project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Needs a team of three people</a:t>
            </a:r>
          </a:p>
          <a:p>
            <a:r>
              <a:rPr lang="en-US" dirty="0" smtClean="0"/>
              <a:t>You are free to form your own team and to give it a name</a:t>
            </a:r>
          </a:p>
          <a:p>
            <a:r>
              <a:rPr lang="en-US" dirty="0" smtClean="0"/>
              <a:t>Think about a design project that you would like to do</a:t>
            </a:r>
          </a:p>
          <a:p>
            <a:r>
              <a:rPr lang="en-US" dirty="0" smtClean="0"/>
              <a:t>I need your group membership by </a:t>
            </a:r>
            <a:r>
              <a:rPr lang="en-US" dirty="0" smtClean="0">
                <a:solidFill>
                  <a:srgbClr val="FF0000"/>
                </a:solidFill>
              </a:rPr>
              <a:t>Thursday 12 February</a:t>
            </a:r>
          </a:p>
          <a:p>
            <a:r>
              <a:rPr lang="en-US" dirty="0" smtClean="0"/>
              <a:t>I will make up groups for students unassigned to groups by 27 February</a:t>
            </a:r>
          </a:p>
          <a:p>
            <a:r>
              <a:rPr lang="en-US" dirty="0" smtClean="0"/>
              <a:t>Your design project proposal is due on </a:t>
            </a:r>
            <a:r>
              <a:rPr lang="en-US" dirty="0" smtClean="0">
                <a:solidFill>
                  <a:srgbClr val="FF0000"/>
                </a:solidFill>
              </a:rPr>
              <a:t>Thursday Mar 12</a:t>
            </a:r>
            <a:r>
              <a:rPr lang="en-US" dirty="0" smtClean="0"/>
              <a:t>.  </a:t>
            </a:r>
            <a:endParaRPr lang="en-US" dirty="0"/>
          </a:p>
          <a:p>
            <a:r>
              <a:rPr lang="en-US" dirty="0" smtClean="0"/>
              <a:t>Oral presentation in last 2 weeks of semester</a:t>
            </a:r>
          </a:p>
          <a:p>
            <a:r>
              <a:rPr lang="en-US" dirty="0" smtClean="0"/>
              <a:t>Written Report on last day of semester, May 8</a:t>
            </a:r>
          </a:p>
        </p:txBody>
      </p:sp>
    </p:spTree>
    <p:extLst>
      <p:ext uri="{BB962C8B-B14F-4D97-AF65-F5344CB8AC3E}">
        <p14:creationId xmlns:p14="http://schemas.microsoft.com/office/powerpoint/2010/main" val="1683813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Players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057400" y="2019300"/>
            <a:ext cx="1595309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</a:rPr>
              <a:t>Owner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10200" y="1981200"/>
            <a:ext cx="2064796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</a:rPr>
              <a:t>Architect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10200" y="4381500"/>
            <a:ext cx="2213298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</a:rPr>
              <a:t>Engineers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76400" y="3695700"/>
            <a:ext cx="2545633" cy="19389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solidFill>
                  <a:prstClr val="black"/>
                </a:solidFill>
              </a:rPr>
              <a:t>City </a:t>
            </a:r>
          </a:p>
          <a:p>
            <a:pPr algn="ctr"/>
            <a:r>
              <a:rPr lang="en-US" sz="4000" dirty="0">
                <a:solidFill>
                  <a:prstClr val="black"/>
                </a:solidFill>
              </a:rPr>
              <a:t>Regulatory </a:t>
            </a:r>
          </a:p>
          <a:p>
            <a:pPr algn="ctr"/>
            <a:r>
              <a:rPr lang="en-US" sz="4000" dirty="0">
                <a:solidFill>
                  <a:prstClr val="black"/>
                </a:solidFill>
              </a:rPr>
              <a:t>Process</a:t>
            </a:r>
          </a:p>
        </p:txBody>
      </p:sp>
      <p:sp>
        <p:nvSpPr>
          <p:cNvPr id="9" name="Left-Right Arrow 8"/>
          <p:cNvSpPr/>
          <p:nvPr/>
        </p:nvSpPr>
        <p:spPr>
          <a:xfrm>
            <a:off x="4343400" y="4495800"/>
            <a:ext cx="914400" cy="38100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Left-Right Arrow 9"/>
          <p:cNvSpPr/>
          <p:nvPr/>
        </p:nvSpPr>
        <p:spPr>
          <a:xfrm>
            <a:off x="4114800" y="2248059"/>
            <a:ext cx="914400" cy="38100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Left-Right Arrow 10"/>
          <p:cNvSpPr/>
          <p:nvPr/>
        </p:nvSpPr>
        <p:spPr>
          <a:xfrm rot="5400000">
            <a:off x="6059649" y="3341529"/>
            <a:ext cx="914400" cy="38100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Up Arrow 11"/>
          <p:cNvSpPr/>
          <p:nvPr/>
        </p:nvSpPr>
        <p:spPr>
          <a:xfrm>
            <a:off x="2667000" y="2895600"/>
            <a:ext cx="282216" cy="7620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33976" y="3105309"/>
            <a:ext cx="898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Permits</a:t>
            </a:r>
          </a:p>
        </p:txBody>
      </p:sp>
    </p:spTree>
    <p:extLst>
      <p:ext uri="{BB962C8B-B14F-4D97-AF65-F5344CB8AC3E}">
        <p14:creationId xmlns:p14="http://schemas.microsoft.com/office/powerpoint/2010/main" val="4190871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923" y="274638"/>
            <a:ext cx="8887271" cy="1143000"/>
          </a:xfrm>
        </p:spPr>
        <p:txBody>
          <a:bodyPr>
            <a:noAutofit/>
          </a:bodyPr>
          <a:lstStyle/>
          <a:p>
            <a:r>
              <a:rPr lang="en-US" sz="2800" dirty="0" smtClean="0"/>
              <a:t>Water Quality Enhancement and Low Impact Development:</a:t>
            </a:r>
            <a:br>
              <a:rPr lang="en-US" sz="2800" dirty="0" smtClean="0"/>
            </a:br>
            <a:r>
              <a:rPr lang="en-US" sz="2800" dirty="0" smtClean="0"/>
              <a:t>Redevelopment of Mueller Airport</a:t>
            </a:r>
            <a:endParaRPr lang="en-US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800" y="1941946"/>
            <a:ext cx="4212395" cy="3962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74273"/>
            <a:ext cx="4448764" cy="3930074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6828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923" y="274638"/>
            <a:ext cx="8887271" cy="1143000"/>
          </a:xfrm>
        </p:spPr>
        <p:txBody>
          <a:bodyPr>
            <a:noAutofit/>
          </a:bodyPr>
          <a:lstStyle/>
          <a:p>
            <a:r>
              <a:rPr lang="en-US" sz="2800" dirty="0" smtClean="0"/>
              <a:t>Water Quality Enhancement and Low Impact Development:</a:t>
            </a:r>
            <a:br>
              <a:rPr lang="en-US" sz="2800" dirty="0" smtClean="0"/>
            </a:br>
            <a:r>
              <a:rPr lang="en-US" sz="2800" dirty="0" smtClean="0"/>
              <a:t>Redevelopment of Mueller Airport</a:t>
            </a:r>
            <a:endParaRPr lang="en-US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800" y="1941946"/>
            <a:ext cx="4212395" cy="3962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74273"/>
            <a:ext cx="4448764" cy="3930074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8109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</TotalTime>
  <Words>435</Words>
  <Application>Microsoft Office PowerPoint</Application>
  <PresentationFormat>On-screen Show (4:3)</PresentationFormat>
  <Paragraphs>84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Times New Roman</vt:lpstr>
      <vt:lpstr>1_Office Theme</vt:lpstr>
      <vt:lpstr>Evolution of Hydraulic Design</vt:lpstr>
      <vt:lpstr>Geodesign</vt:lpstr>
      <vt:lpstr>PowerPoint Presentation</vt:lpstr>
      <vt:lpstr>Hydrodesign</vt:lpstr>
      <vt:lpstr>Questions</vt:lpstr>
      <vt:lpstr>Design Project</vt:lpstr>
      <vt:lpstr>Key Players</vt:lpstr>
      <vt:lpstr>Water Quality Enhancement and Low Impact Development: Redevelopment of Mueller Airport</vt:lpstr>
      <vt:lpstr>Water Quality Enhancement and Low Impact Development: Redevelopment of Mueller Airport</vt:lpstr>
      <vt:lpstr>Flood Detention and Water Quality Pond</vt:lpstr>
      <vt:lpstr>Mueller Wet Pond</vt:lpstr>
      <vt:lpstr>Pond, Outfall and Overflow</vt:lpstr>
      <vt:lpstr>Normal Sidewalk and Stormwater Inlet</vt:lpstr>
      <vt:lpstr>An Alternative: Infiltration Trench</vt:lpstr>
      <vt:lpstr>Low Impact Development Elements</vt:lpstr>
      <vt:lpstr>Water Quality Enhancement and     Low Impact Development</vt:lpstr>
      <vt:lpstr>Definitions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Evolution of Hydraulic Design</dc:title>
  <dc:creator>Maidment, David R</dc:creator>
  <cp:lastModifiedBy>Maidment, David R</cp:lastModifiedBy>
  <cp:revision>2</cp:revision>
  <dcterms:created xsi:type="dcterms:W3CDTF">2016-03-24T17:12:19Z</dcterms:created>
  <dcterms:modified xsi:type="dcterms:W3CDTF">2016-03-24T17:14:31Z</dcterms:modified>
</cp:coreProperties>
</file>