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63" r:id="rId6"/>
    <p:sldId id="269" r:id="rId7"/>
    <p:sldId id="264" r:id="rId8"/>
    <p:sldId id="265" r:id="rId9"/>
    <p:sldId id="266" r:id="rId10"/>
    <p:sldId id="267" r:id="rId11"/>
    <p:sldId id="268" r:id="rId12"/>
    <p:sldId id="258" r:id="rId13"/>
    <p:sldId id="259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ustin.utexas.edu\disk\caee\wwwroot\prof\maidment\CE365KSpr14\Docs\AustinID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2338145231846"/>
          <c:y val="2.7777777777777776E-2"/>
          <c:w val="0.62762707786526684"/>
          <c:h val="0.8277544473607465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2-yr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120</c:v>
                </c:pt>
                <c:pt idx="5">
                  <c:v>180</c:v>
                </c:pt>
                <c:pt idx="6">
                  <c:v>360</c:v>
                </c:pt>
                <c:pt idx="7">
                  <c:v>720</c:v>
                </c:pt>
                <c:pt idx="8">
                  <c:v>1440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5.76</c:v>
                </c:pt>
                <c:pt idx="1">
                  <c:v>3.92</c:v>
                </c:pt>
                <c:pt idx="2">
                  <c:v>2.64</c:v>
                </c:pt>
                <c:pt idx="3">
                  <c:v>1.72</c:v>
                </c:pt>
                <c:pt idx="4">
                  <c:v>1.08</c:v>
                </c:pt>
                <c:pt idx="5">
                  <c:v>0.77300000000000002</c:v>
                </c:pt>
                <c:pt idx="6">
                  <c:v>0.44500000000000001</c:v>
                </c:pt>
                <c:pt idx="7">
                  <c:v>0.255</c:v>
                </c:pt>
                <c:pt idx="8">
                  <c:v>0.14299999999999999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5-yr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120</c:v>
                </c:pt>
                <c:pt idx="5">
                  <c:v>180</c:v>
                </c:pt>
                <c:pt idx="6">
                  <c:v>360</c:v>
                </c:pt>
                <c:pt idx="7">
                  <c:v>720</c:v>
                </c:pt>
                <c:pt idx="8">
                  <c:v>1440</c:v>
                </c:pt>
              </c:numCache>
            </c:numRef>
          </c:xVal>
          <c:yVal>
            <c:numRef>
              <c:f>Sheet1!$D$2:$D$10</c:f>
              <c:numCache>
                <c:formatCode>General</c:formatCode>
                <c:ptCount val="9"/>
                <c:pt idx="0">
                  <c:v>7.39</c:v>
                </c:pt>
                <c:pt idx="1">
                  <c:v>5.04</c:v>
                </c:pt>
                <c:pt idx="2">
                  <c:v>3.42</c:v>
                </c:pt>
                <c:pt idx="3">
                  <c:v>2.2799999999999998</c:v>
                </c:pt>
                <c:pt idx="4">
                  <c:v>1.45</c:v>
                </c:pt>
                <c:pt idx="5">
                  <c:v>1.04</c:v>
                </c:pt>
                <c:pt idx="6">
                  <c:v>0.59299999999999997</c:v>
                </c:pt>
                <c:pt idx="7">
                  <c:v>0.33900000000000002</c:v>
                </c:pt>
                <c:pt idx="8">
                  <c:v>0.20799999999999999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25-yr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120</c:v>
                </c:pt>
                <c:pt idx="5">
                  <c:v>180</c:v>
                </c:pt>
                <c:pt idx="6">
                  <c:v>360</c:v>
                </c:pt>
                <c:pt idx="7">
                  <c:v>720</c:v>
                </c:pt>
                <c:pt idx="8">
                  <c:v>1440</c:v>
                </c:pt>
              </c:numCache>
            </c:numRef>
          </c:xVal>
          <c:yVal>
            <c:numRef>
              <c:f>Sheet1!$F$2:$F$10</c:f>
              <c:numCache>
                <c:formatCode>General</c:formatCode>
                <c:ptCount val="9"/>
                <c:pt idx="0">
                  <c:v>10.1</c:v>
                </c:pt>
                <c:pt idx="1">
                  <c:v>7.04</c:v>
                </c:pt>
                <c:pt idx="2">
                  <c:v>4.72</c:v>
                </c:pt>
                <c:pt idx="3">
                  <c:v>3.28</c:v>
                </c:pt>
                <c:pt idx="4">
                  <c:v>2.1</c:v>
                </c:pt>
                <c:pt idx="5">
                  <c:v>1.52</c:v>
                </c:pt>
                <c:pt idx="6">
                  <c:v>0.85699999999999998</c:v>
                </c:pt>
                <c:pt idx="7">
                  <c:v>0.49199999999999999</c:v>
                </c:pt>
                <c:pt idx="8">
                  <c:v>0.318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100-yr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120</c:v>
                </c:pt>
                <c:pt idx="5">
                  <c:v>180</c:v>
                </c:pt>
                <c:pt idx="6">
                  <c:v>360</c:v>
                </c:pt>
                <c:pt idx="7">
                  <c:v>720</c:v>
                </c:pt>
                <c:pt idx="8">
                  <c:v>1440</c:v>
                </c:pt>
              </c:numCache>
            </c:numRef>
          </c:xVal>
          <c:yVal>
            <c:numRef>
              <c:f>Sheet1!$H$2:$H$10</c:f>
              <c:numCache>
                <c:formatCode>General</c:formatCode>
                <c:ptCount val="9"/>
                <c:pt idx="0">
                  <c:v>12.5</c:v>
                </c:pt>
                <c:pt idx="1">
                  <c:v>9.16</c:v>
                </c:pt>
                <c:pt idx="2">
                  <c:v>6.08</c:v>
                </c:pt>
                <c:pt idx="3">
                  <c:v>4.37</c:v>
                </c:pt>
                <c:pt idx="4">
                  <c:v>2.83</c:v>
                </c:pt>
                <c:pt idx="5">
                  <c:v>2.04</c:v>
                </c:pt>
                <c:pt idx="6">
                  <c:v>1.1399999999999999</c:v>
                </c:pt>
                <c:pt idx="7">
                  <c:v>0.66300000000000003</c:v>
                </c:pt>
                <c:pt idx="8">
                  <c:v>0.42399999999999999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25683408"/>
        <c:axId val="-925687760"/>
      </c:scatterChart>
      <c:valAx>
        <c:axId val="-925683408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Duration</a:t>
                </a:r>
                <a:r>
                  <a:rPr lang="en-US" sz="1200" baseline="0" dirty="0"/>
                  <a:t> (</a:t>
                </a:r>
                <a:r>
                  <a:rPr lang="en-US" sz="1200" baseline="0" dirty="0" err="1"/>
                  <a:t>Mins</a:t>
                </a:r>
                <a:r>
                  <a:rPr lang="en-US" sz="1200" baseline="0" dirty="0"/>
                  <a:t>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35281824146981627"/>
              <c:y val="0.892569262175561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25687760"/>
        <c:crosses val="autoZero"/>
        <c:crossBetween val="midCat"/>
      </c:valAx>
      <c:valAx>
        <c:axId val="-92568776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Precipitation</a:t>
                </a:r>
                <a:r>
                  <a:rPr lang="en-US" sz="1200" baseline="0" dirty="0"/>
                  <a:t> Intensity (in/</a:t>
                </a:r>
                <a:r>
                  <a:rPr lang="en-US" sz="1200" baseline="0" dirty="0" err="1"/>
                  <a:t>hr</a:t>
                </a:r>
                <a:r>
                  <a:rPr lang="en-US" sz="1200" baseline="0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25683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C37-4EE6-44C0-8C35-C166DFC34FDA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C7DB-3EC5-4058-BEAC-A49CF20C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3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C37-4EE6-44C0-8C35-C166DFC34FDA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C7DB-3EC5-4058-BEAC-A49CF20C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C37-4EE6-44C0-8C35-C166DFC34FDA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C7DB-3EC5-4058-BEAC-A49CF20C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15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5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20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0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28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61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39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79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8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C37-4EE6-44C0-8C35-C166DFC34FDA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C7DB-3EC5-4058-BEAC-A49CF20C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83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92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73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35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22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20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86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7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8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9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C37-4EE6-44C0-8C35-C166DFC34FDA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C7DB-3EC5-4058-BEAC-A49CF20C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06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19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97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73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07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48021-AA42-4BA3-B206-C1E30E911E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58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2B94-D6CE-40B2-9CC9-CE0FD71177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40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503B-4B35-442C-8872-5D26F204C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70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C338-A78D-4C0E-874C-B20C7FA0EB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88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E3A62-C2FE-43C2-B288-CCC483C5F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177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248D4-746F-4DF2-81B2-A6AAE13DE9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4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C37-4EE6-44C0-8C35-C166DFC34FDA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C7DB-3EC5-4058-BEAC-A49CF20C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07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0AFE-574D-4A24-B93B-1D4F602859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26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E8F0E-5F2F-4AF2-8A23-DC7B1A7027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95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C9D7A-EBC2-490A-A283-86D34CBA7E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393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4A7B-09AC-496C-ACC0-9B2D36A917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F98B-D03F-438F-9ECA-C5ADEC0CF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47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15A9C-535E-4FF7-AE7B-B4FECB21E2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88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13E0-2B5D-4015-A4BE-6D252040A2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08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986F-428D-46AB-A005-8C59AB8F06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2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C37-4EE6-44C0-8C35-C166DFC34FDA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C7DB-3EC5-4058-BEAC-A49CF20C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9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C37-4EE6-44C0-8C35-C166DFC34FDA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C7DB-3EC5-4058-BEAC-A49CF20C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1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C37-4EE6-44C0-8C35-C166DFC34FDA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C7DB-3EC5-4058-BEAC-A49CF20C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2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C37-4EE6-44C0-8C35-C166DFC34FDA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C7DB-3EC5-4058-BEAC-A49CF20C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1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C37-4EE6-44C0-8C35-C166DFC34FDA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C7DB-3EC5-4058-BEAC-A49CF20C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1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09C37-4EE6-44C0-8C35-C166DFC34FDA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C7DB-3EC5-4058-BEAC-A49CF20C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5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FD018-271B-4D03-BF9E-9FBDB201FA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094D3-0F3C-4962-8E6C-72887D63F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7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3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DCF0C9-74F8-47CB-8335-5A9F3082E9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municode.com/library/#!/tx/austin/codes/drainage_criteria_manua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Watersheds in Austin Area</a:t>
            </a:r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35" y="1690689"/>
            <a:ext cx="53244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20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Method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7924800" cy="489585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05000" y="6248400"/>
            <a:ext cx="496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Source: Austin Drainage Criteria Manual, Chapter 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7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6800" y="152400"/>
            <a:ext cx="6239844" cy="6521528"/>
            <a:chOff x="1066800" y="152400"/>
            <a:chExt cx="6239844" cy="6521528"/>
          </a:xfrm>
        </p:grpSpPr>
        <p:grpSp>
          <p:nvGrpSpPr>
            <p:cNvPr id="9" name="Group 8"/>
            <p:cNvGrpSpPr/>
            <p:nvPr/>
          </p:nvGrpSpPr>
          <p:grpSpPr>
            <a:xfrm>
              <a:off x="1066800" y="152400"/>
              <a:ext cx="6239844" cy="6521528"/>
              <a:chOff x="1151557" y="228601"/>
              <a:chExt cx="6239844" cy="652152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151557" y="228601"/>
                <a:ext cx="6239844" cy="5791200"/>
                <a:chOff x="1185862" y="228600"/>
                <a:chExt cx="6619875" cy="6152197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19200" y="228600"/>
                  <a:ext cx="6534150" cy="2895600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98245" y="3040380"/>
                  <a:ext cx="6600825" cy="2581275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85862" y="4637722"/>
                  <a:ext cx="6619875" cy="1743075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6"/>
              <p:cNvSpPr txBox="1"/>
              <p:nvPr/>
            </p:nvSpPr>
            <p:spPr>
              <a:xfrm>
                <a:off x="1981200" y="6380797"/>
                <a:ext cx="4960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Source: Austin Drainage Criteria Manual, Chapter 2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2791" y="5989320"/>
                <a:ext cx="6202136" cy="710100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67815" y="6066472"/>
              <a:ext cx="400050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66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Manning’s N values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1676400"/>
            <a:ext cx="5810250" cy="2771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545" y="4426267"/>
            <a:ext cx="6534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8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Intensity-Duration-Frequency Curves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6724650" cy="2619375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981200" y="4038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117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SCS method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3058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Soil conservation service (SCS) method is an experimentally derived method to determine rainfall excess using information about soils, vegetative cover, hydrologic condition and antecedent moisture conditions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method is based on the simple relationship that P</a:t>
            </a:r>
            <a:r>
              <a:rPr lang="en-US" sz="2800" baseline="-25000" smtClean="0"/>
              <a:t>e</a:t>
            </a:r>
            <a:r>
              <a:rPr lang="en-US" sz="2800" smtClean="0"/>
              <a:t> = P - F</a:t>
            </a:r>
            <a:r>
              <a:rPr lang="en-US" sz="2800" baseline="-25000" smtClean="0"/>
              <a:t>a</a:t>
            </a:r>
            <a:r>
              <a:rPr lang="en-US" sz="2800" smtClean="0"/>
              <a:t> – I</a:t>
            </a:r>
            <a:r>
              <a:rPr lang="en-US" sz="2800" baseline="-25000" smtClean="0"/>
              <a:t>a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4175125"/>
            <a:ext cx="335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70000"/>
              <a:buFont typeface="Wingdings" pitchFamily="2" charset="2"/>
              <a:buNone/>
              <a:defRPr/>
            </a:pP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</a:t>
            </a:r>
            <a:r>
              <a:rPr lang="en-US" sz="2000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is runoff depth, P is precipitation depth,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</a:t>
            </a:r>
            <a:r>
              <a:rPr lang="en-US" sz="2000" i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is continuing abstraction, and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is the sum of initial losses (depression storage, interception, ET)</a:t>
            </a:r>
            <a:r>
              <a:rPr lang="en-US" sz="2000" dirty="0">
                <a:solidFill>
                  <a:srgbClr val="000000"/>
                </a:solidFill>
                <a:latin typeface="Garamond" pitchFamily="18" charset="0"/>
              </a:rPr>
              <a:t> </a:t>
            </a:r>
          </a:p>
        </p:txBody>
      </p:sp>
      <p:grpSp>
        <p:nvGrpSpPr>
          <p:cNvPr id="7178" name="Group 5"/>
          <p:cNvGrpSpPr>
            <a:grpSpLocks/>
          </p:cNvGrpSpPr>
          <p:nvPr/>
        </p:nvGrpSpPr>
        <p:grpSpPr bwMode="auto">
          <a:xfrm>
            <a:off x="4572000" y="3429000"/>
            <a:ext cx="3657600" cy="3136900"/>
            <a:chOff x="3112" y="1136"/>
            <a:chExt cx="2304" cy="1976"/>
          </a:xfrm>
        </p:grpSpPr>
        <p:sp>
          <p:nvSpPr>
            <p:cNvPr id="7179" name="Rectangle 6"/>
            <p:cNvSpPr>
              <a:spLocks noChangeArrowheads="1"/>
            </p:cNvSpPr>
            <p:nvPr/>
          </p:nvSpPr>
          <p:spPr bwMode="auto">
            <a:xfrm>
              <a:off x="3112" y="1136"/>
              <a:ext cx="2304" cy="19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0" name="Rectangle 7"/>
            <p:cNvSpPr>
              <a:spLocks noChangeArrowheads="1"/>
            </p:cNvSpPr>
            <p:nvPr/>
          </p:nvSpPr>
          <p:spPr bwMode="auto">
            <a:xfrm>
              <a:off x="3383" y="2350"/>
              <a:ext cx="384" cy="4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1" name="Freeform 8"/>
            <p:cNvSpPr>
              <a:spLocks/>
            </p:cNvSpPr>
            <p:nvPr/>
          </p:nvSpPr>
          <p:spPr bwMode="auto">
            <a:xfrm>
              <a:off x="3764" y="1765"/>
              <a:ext cx="1113" cy="621"/>
            </a:xfrm>
            <a:custGeom>
              <a:avLst/>
              <a:gdLst>
                <a:gd name="T0" fmla="*/ 3 w 1113"/>
                <a:gd name="T1" fmla="*/ 243 h 621"/>
                <a:gd name="T2" fmla="*/ 0 w 1113"/>
                <a:gd name="T3" fmla="*/ 402 h 621"/>
                <a:gd name="T4" fmla="*/ 69 w 1113"/>
                <a:gd name="T5" fmla="*/ 447 h 621"/>
                <a:gd name="T6" fmla="*/ 135 w 1113"/>
                <a:gd name="T7" fmla="*/ 492 h 621"/>
                <a:gd name="T8" fmla="*/ 216 w 1113"/>
                <a:gd name="T9" fmla="*/ 519 h 621"/>
                <a:gd name="T10" fmla="*/ 309 w 1113"/>
                <a:gd name="T11" fmla="*/ 540 h 621"/>
                <a:gd name="T12" fmla="*/ 369 w 1113"/>
                <a:gd name="T13" fmla="*/ 546 h 621"/>
                <a:gd name="T14" fmla="*/ 555 w 1113"/>
                <a:gd name="T15" fmla="*/ 579 h 621"/>
                <a:gd name="T16" fmla="*/ 738 w 1113"/>
                <a:gd name="T17" fmla="*/ 597 h 621"/>
                <a:gd name="T18" fmla="*/ 987 w 1113"/>
                <a:gd name="T19" fmla="*/ 615 h 621"/>
                <a:gd name="T20" fmla="*/ 1113 w 1113"/>
                <a:gd name="T21" fmla="*/ 621 h 621"/>
                <a:gd name="T22" fmla="*/ 1113 w 1113"/>
                <a:gd name="T23" fmla="*/ 417 h 621"/>
                <a:gd name="T24" fmla="*/ 741 w 1113"/>
                <a:gd name="T25" fmla="*/ 411 h 621"/>
                <a:gd name="T26" fmla="*/ 741 w 1113"/>
                <a:gd name="T27" fmla="*/ 3 h 621"/>
                <a:gd name="T28" fmla="*/ 369 w 1113"/>
                <a:gd name="T29" fmla="*/ 0 h 621"/>
                <a:gd name="T30" fmla="*/ 369 w 1113"/>
                <a:gd name="T31" fmla="*/ 243 h 621"/>
                <a:gd name="T32" fmla="*/ 3 w 1113"/>
                <a:gd name="T33" fmla="*/ 243 h 6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3"/>
                <a:gd name="T52" fmla="*/ 0 h 621"/>
                <a:gd name="T53" fmla="*/ 1113 w 1113"/>
                <a:gd name="T54" fmla="*/ 621 h 6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3" h="621">
                  <a:moveTo>
                    <a:pt x="3" y="243"/>
                  </a:moveTo>
                  <a:lnTo>
                    <a:pt x="0" y="402"/>
                  </a:lnTo>
                  <a:lnTo>
                    <a:pt x="69" y="447"/>
                  </a:lnTo>
                  <a:lnTo>
                    <a:pt x="135" y="492"/>
                  </a:lnTo>
                  <a:lnTo>
                    <a:pt x="216" y="519"/>
                  </a:lnTo>
                  <a:lnTo>
                    <a:pt x="309" y="540"/>
                  </a:lnTo>
                  <a:lnTo>
                    <a:pt x="369" y="546"/>
                  </a:lnTo>
                  <a:lnTo>
                    <a:pt x="555" y="579"/>
                  </a:lnTo>
                  <a:lnTo>
                    <a:pt x="738" y="597"/>
                  </a:lnTo>
                  <a:lnTo>
                    <a:pt x="987" y="615"/>
                  </a:lnTo>
                  <a:lnTo>
                    <a:pt x="1113" y="621"/>
                  </a:lnTo>
                  <a:lnTo>
                    <a:pt x="1113" y="417"/>
                  </a:lnTo>
                  <a:lnTo>
                    <a:pt x="741" y="411"/>
                  </a:lnTo>
                  <a:lnTo>
                    <a:pt x="741" y="3"/>
                  </a:lnTo>
                  <a:lnTo>
                    <a:pt x="369" y="0"/>
                  </a:lnTo>
                  <a:lnTo>
                    <a:pt x="369" y="243"/>
                  </a:lnTo>
                  <a:lnTo>
                    <a:pt x="3" y="243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2" name="Freeform 9"/>
            <p:cNvSpPr>
              <a:spLocks/>
            </p:cNvSpPr>
            <p:nvPr/>
          </p:nvSpPr>
          <p:spPr bwMode="auto">
            <a:xfrm>
              <a:off x="3764" y="2164"/>
              <a:ext cx="1122" cy="612"/>
            </a:xfrm>
            <a:custGeom>
              <a:avLst/>
              <a:gdLst>
                <a:gd name="T0" fmla="*/ 0 w 1122"/>
                <a:gd name="T1" fmla="*/ 0 h 612"/>
                <a:gd name="T2" fmla="*/ 3 w 1122"/>
                <a:gd name="T3" fmla="*/ 612 h 612"/>
                <a:gd name="T4" fmla="*/ 1113 w 1122"/>
                <a:gd name="T5" fmla="*/ 609 h 612"/>
                <a:gd name="T6" fmla="*/ 1122 w 1122"/>
                <a:gd name="T7" fmla="*/ 228 h 612"/>
                <a:gd name="T8" fmla="*/ 756 w 1122"/>
                <a:gd name="T9" fmla="*/ 201 h 612"/>
                <a:gd name="T10" fmla="*/ 513 w 1122"/>
                <a:gd name="T11" fmla="*/ 177 h 612"/>
                <a:gd name="T12" fmla="*/ 303 w 1122"/>
                <a:gd name="T13" fmla="*/ 144 h 612"/>
                <a:gd name="T14" fmla="*/ 123 w 1122"/>
                <a:gd name="T15" fmla="*/ 93 h 612"/>
                <a:gd name="T16" fmla="*/ 0 w 1122"/>
                <a:gd name="T17" fmla="*/ 0 h 6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2"/>
                <a:gd name="T28" fmla="*/ 0 h 612"/>
                <a:gd name="T29" fmla="*/ 1122 w 1122"/>
                <a:gd name="T30" fmla="*/ 612 h 6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2" h="612">
                  <a:moveTo>
                    <a:pt x="0" y="0"/>
                  </a:moveTo>
                  <a:lnTo>
                    <a:pt x="3" y="612"/>
                  </a:lnTo>
                  <a:lnTo>
                    <a:pt x="1113" y="609"/>
                  </a:lnTo>
                  <a:lnTo>
                    <a:pt x="1122" y="228"/>
                  </a:lnTo>
                  <a:lnTo>
                    <a:pt x="756" y="201"/>
                  </a:lnTo>
                  <a:lnTo>
                    <a:pt x="513" y="177"/>
                  </a:lnTo>
                  <a:lnTo>
                    <a:pt x="303" y="144"/>
                  </a:lnTo>
                  <a:lnTo>
                    <a:pt x="123" y="9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3" name="Line 10"/>
            <p:cNvSpPr>
              <a:spLocks noChangeShapeType="1"/>
            </p:cNvSpPr>
            <p:nvPr/>
          </p:nvSpPr>
          <p:spPr bwMode="auto">
            <a:xfrm flipV="1">
              <a:off x="3384" y="1408"/>
              <a:ext cx="0" cy="1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4" name="Line 11"/>
            <p:cNvSpPr>
              <a:spLocks noChangeShapeType="1"/>
            </p:cNvSpPr>
            <p:nvPr/>
          </p:nvSpPr>
          <p:spPr bwMode="auto">
            <a:xfrm>
              <a:off x="3384" y="2776"/>
              <a:ext cx="1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5" name="Freeform 12"/>
            <p:cNvSpPr>
              <a:spLocks/>
            </p:cNvSpPr>
            <p:nvPr/>
          </p:nvSpPr>
          <p:spPr bwMode="auto">
            <a:xfrm>
              <a:off x="3755" y="2160"/>
              <a:ext cx="1119" cy="232"/>
            </a:xfrm>
            <a:custGeom>
              <a:avLst/>
              <a:gdLst>
                <a:gd name="T0" fmla="*/ 0 w 1119"/>
                <a:gd name="T1" fmla="*/ 0 h 232"/>
                <a:gd name="T2" fmla="*/ 153 w 1119"/>
                <a:gd name="T3" fmla="*/ 101 h 232"/>
                <a:gd name="T4" fmla="*/ 292 w 1119"/>
                <a:gd name="T5" fmla="*/ 142 h 232"/>
                <a:gd name="T6" fmla="*/ 557 w 1119"/>
                <a:gd name="T7" fmla="*/ 184 h 232"/>
                <a:gd name="T8" fmla="*/ 776 w 1119"/>
                <a:gd name="T9" fmla="*/ 207 h 232"/>
                <a:gd name="T10" fmla="*/ 1119 w 1119"/>
                <a:gd name="T11" fmla="*/ 232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9"/>
                <a:gd name="T19" fmla="*/ 0 h 232"/>
                <a:gd name="T20" fmla="*/ 1119 w 1119"/>
                <a:gd name="T21" fmla="*/ 232 h 2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9" h="232">
                  <a:moveTo>
                    <a:pt x="0" y="0"/>
                  </a:moveTo>
                  <a:cubicBezTo>
                    <a:pt x="25" y="17"/>
                    <a:pt x="104" y="77"/>
                    <a:pt x="153" y="101"/>
                  </a:cubicBezTo>
                  <a:cubicBezTo>
                    <a:pt x="202" y="124"/>
                    <a:pt x="225" y="128"/>
                    <a:pt x="292" y="142"/>
                  </a:cubicBezTo>
                  <a:cubicBezTo>
                    <a:pt x="359" y="156"/>
                    <a:pt x="477" y="173"/>
                    <a:pt x="557" y="184"/>
                  </a:cubicBezTo>
                  <a:cubicBezTo>
                    <a:pt x="637" y="195"/>
                    <a:pt x="682" y="199"/>
                    <a:pt x="776" y="207"/>
                  </a:cubicBezTo>
                  <a:cubicBezTo>
                    <a:pt x="870" y="215"/>
                    <a:pt x="1048" y="227"/>
                    <a:pt x="1119" y="232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6" name="Line 13"/>
            <p:cNvSpPr>
              <a:spLocks noChangeShapeType="1"/>
            </p:cNvSpPr>
            <p:nvPr/>
          </p:nvSpPr>
          <p:spPr bwMode="auto">
            <a:xfrm>
              <a:off x="3768" y="2010"/>
              <a:ext cx="0" cy="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7" name="Line 14"/>
            <p:cNvSpPr>
              <a:spLocks noChangeShapeType="1"/>
            </p:cNvSpPr>
            <p:nvPr/>
          </p:nvSpPr>
          <p:spPr bwMode="auto">
            <a:xfrm flipH="1">
              <a:off x="3384" y="2346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8" name="Freeform 15"/>
            <p:cNvSpPr>
              <a:spLocks/>
            </p:cNvSpPr>
            <p:nvPr/>
          </p:nvSpPr>
          <p:spPr bwMode="auto">
            <a:xfrm>
              <a:off x="3570" y="1414"/>
              <a:ext cx="185" cy="746"/>
            </a:xfrm>
            <a:custGeom>
              <a:avLst/>
              <a:gdLst>
                <a:gd name="T0" fmla="*/ 0 w 185"/>
                <a:gd name="T1" fmla="*/ 0 h 746"/>
                <a:gd name="T2" fmla="*/ 13 w 185"/>
                <a:gd name="T3" fmla="*/ 231 h 746"/>
                <a:gd name="T4" fmla="*/ 40 w 185"/>
                <a:gd name="T5" fmla="*/ 462 h 746"/>
                <a:gd name="T6" fmla="*/ 86 w 185"/>
                <a:gd name="T7" fmla="*/ 610 h 746"/>
                <a:gd name="T8" fmla="*/ 185 w 185"/>
                <a:gd name="T9" fmla="*/ 746 h 7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746"/>
                <a:gd name="T17" fmla="*/ 185 w 185"/>
                <a:gd name="T18" fmla="*/ 746 h 7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746">
                  <a:moveTo>
                    <a:pt x="0" y="0"/>
                  </a:moveTo>
                  <a:cubicBezTo>
                    <a:pt x="3" y="77"/>
                    <a:pt x="7" y="154"/>
                    <a:pt x="13" y="231"/>
                  </a:cubicBezTo>
                  <a:cubicBezTo>
                    <a:pt x="20" y="308"/>
                    <a:pt x="27" y="399"/>
                    <a:pt x="40" y="462"/>
                  </a:cubicBezTo>
                  <a:cubicBezTo>
                    <a:pt x="52" y="525"/>
                    <a:pt x="62" y="563"/>
                    <a:pt x="86" y="610"/>
                  </a:cubicBezTo>
                  <a:cubicBezTo>
                    <a:pt x="110" y="657"/>
                    <a:pt x="168" y="723"/>
                    <a:pt x="185" y="74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9" name="Text Box 16"/>
            <p:cNvSpPr txBox="1">
              <a:spLocks noChangeArrowheads="1"/>
            </p:cNvSpPr>
            <p:nvPr/>
          </p:nvSpPr>
          <p:spPr bwMode="auto">
            <a:xfrm>
              <a:off x="4914" y="2797"/>
              <a:ext cx="3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00"/>
                  </a:solidFill>
                  <a:latin typeface="Garamond" pitchFamily="18" charset="0"/>
                </a:rPr>
                <a:t>Time</a:t>
              </a:r>
            </a:p>
          </p:txBody>
        </p:sp>
        <p:sp>
          <p:nvSpPr>
            <p:cNvPr id="7190" name="Text Box 17"/>
            <p:cNvSpPr txBox="1">
              <a:spLocks noChangeArrowheads="1"/>
            </p:cNvSpPr>
            <p:nvPr/>
          </p:nvSpPr>
          <p:spPr bwMode="auto">
            <a:xfrm rot="-5400000">
              <a:off x="2999" y="1741"/>
              <a:ext cx="5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00"/>
                  </a:solidFill>
                  <a:latin typeface="Garamond" pitchFamily="18" charset="0"/>
                </a:rPr>
                <a:t>Precipitation</a:t>
              </a:r>
              <a:endParaRPr lang="en-US" sz="1000" b="1" i="1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graphicFrame>
          <p:nvGraphicFramePr>
            <p:cNvPr id="7170" name="Object 18"/>
            <p:cNvGraphicFramePr>
              <a:graphicFrameLocks noChangeAspect="1"/>
            </p:cNvGraphicFramePr>
            <p:nvPr/>
          </p:nvGraphicFramePr>
          <p:xfrm>
            <a:off x="3708" y="2840"/>
            <a:ext cx="119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3" imgW="253800" imgH="368280" progId="Equation.3">
                    <p:embed/>
                  </p:oleObj>
                </mc:Choice>
                <mc:Fallback>
                  <p:oleObj name="Equation" r:id="rId3" imgW="2538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" y="2840"/>
                          <a:ext cx="119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1" name="Line 19"/>
            <p:cNvSpPr>
              <a:spLocks noChangeShapeType="1"/>
            </p:cNvSpPr>
            <p:nvPr/>
          </p:nvSpPr>
          <p:spPr bwMode="auto">
            <a:xfrm flipH="1">
              <a:off x="3762" y="2010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2" name="Line 20"/>
            <p:cNvSpPr>
              <a:spLocks noChangeShapeType="1"/>
            </p:cNvSpPr>
            <p:nvPr/>
          </p:nvSpPr>
          <p:spPr bwMode="auto">
            <a:xfrm>
              <a:off x="4134" y="1770"/>
              <a:ext cx="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3" name="Line 21"/>
            <p:cNvSpPr>
              <a:spLocks noChangeShapeType="1"/>
            </p:cNvSpPr>
            <p:nvPr/>
          </p:nvSpPr>
          <p:spPr bwMode="auto">
            <a:xfrm flipH="1">
              <a:off x="4506" y="2178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4" name="Line 22"/>
            <p:cNvSpPr>
              <a:spLocks noChangeShapeType="1"/>
            </p:cNvSpPr>
            <p:nvPr/>
          </p:nvSpPr>
          <p:spPr bwMode="auto">
            <a:xfrm>
              <a:off x="4506" y="1758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5" name="Line 23"/>
            <p:cNvSpPr>
              <a:spLocks noChangeShapeType="1"/>
            </p:cNvSpPr>
            <p:nvPr/>
          </p:nvSpPr>
          <p:spPr bwMode="auto">
            <a:xfrm flipH="1">
              <a:off x="4134" y="1764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6" name="Line 24"/>
            <p:cNvSpPr>
              <a:spLocks noChangeShapeType="1"/>
            </p:cNvSpPr>
            <p:nvPr/>
          </p:nvSpPr>
          <p:spPr bwMode="auto">
            <a:xfrm>
              <a:off x="4878" y="2178"/>
              <a:ext cx="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7" name="Freeform 25"/>
            <p:cNvSpPr>
              <a:spLocks/>
            </p:cNvSpPr>
            <p:nvPr/>
          </p:nvSpPr>
          <p:spPr bwMode="auto">
            <a:xfrm>
              <a:off x="4874" y="2392"/>
              <a:ext cx="325" cy="11"/>
            </a:xfrm>
            <a:custGeom>
              <a:avLst/>
              <a:gdLst>
                <a:gd name="T0" fmla="*/ 0 w 325"/>
                <a:gd name="T1" fmla="*/ 0 h 11"/>
                <a:gd name="T2" fmla="*/ 325 w 325"/>
                <a:gd name="T3" fmla="*/ 11 h 11"/>
                <a:gd name="T4" fmla="*/ 0 60000 65536"/>
                <a:gd name="T5" fmla="*/ 0 60000 65536"/>
                <a:gd name="T6" fmla="*/ 0 w 325"/>
                <a:gd name="T7" fmla="*/ 0 h 11"/>
                <a:gd name="T8" fmla="*/ 325 w 32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5" h="11">
                  <a:moveTo>
                    <a:pt x="0" y="0"/>
                  </a:moveTo>
                  <a:cubicBezTo>
                    <a:pt x="54" y="3"/>
                    <a:pt x="257" y="9"/>
                    <a:pt x="325" y="1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7171" name="Object 26"/>
            <p:cNvGraphicFramePr>
              <a:graphicFrameLocks noChangeAspect="1"/>
            </p:cNvGraphicFramePr>
            <p:nvPr/>
          </p:nvGraphicFramePr>
          <p:xfrm>
            <a:off x="3525" y="2453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5" imgW="266400" imgH="330120" progId="Equation.3">
                    <p:embed/>
                  </p:oleObj>
                </mc:Choice>
                <mc:Fallback>
                  <p:oleObj name="Equation" r:id="rId5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5" y="2453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27"/>
            <p:cNvGraphicFramePr>
              <a:graphicFrameLocks noChangeAspect="1"/>
            </p:cNvGraphicFramePr>
            <p:nvPr/>
          </p:nvGraphicFramePr>
          <p:xfrm>
            <a:off x="4215" y="2456"/>
            <a:ext cx="14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7" imgW="304560" imgH="330120" progId="Equation.3">
                    <p:embed/>
                  </p:oleObj>
                </mc:Choice>
                <mc:Fallback>
                  <p:oleObj name="Equation" r:id="rId7" imgW="3045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5" y="2456"/>
                          <a:ext cx="14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28"/>
            <p:cNvGraphicFramePr>
              <a:graphicFrameLocks noChangeAspect="1"/>
            </p:cNvGraphicFramePr>
            <p:nvPr/>
          </p:nvGraphicFramePr>
          <p:xfrm>
            <a:off x="4284" y="1931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9" imgW="266400" imgH="330120" progId="Equation.3">
                    <p:embed/>
                  </p:oleObj>
                </mc:Choice>
                <mc:Fallback>
                  <p:oleObj name="Equation" r:id="rId9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" y="1931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29"/>
            <p:cNvGraphicFramePr>
              <a:graphicFrameLocks noChangeAspect="1"/>
            </p:cNvGraphicFramePr>
            <p:nvPr/>
          </p:nvGraphicFramePr>
          <p:xfrm>
            <a:off x="4025" y="1516"/>
            <a:ext cx="797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1" imgW="1701720" imgH="330120" progId="Equation.3">
                    <p:embed/>
                  </p:oleObj>
                </mc:Choice>
                <mc:Fallback>
                  <p:oleObj name="Equation" r:id="rId11" imgW="17017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" y="1516"/>
                          <a:ext cx="797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435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Abstractions – SCS Method</a:t>
            </a:r>
          </a:p>
        </p:txBody>
      </p:sp>
      <p:sp>
        <p:nvSpPr>
          <p:cNvPr id="82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9950" y="1295400"/>
            <a:ext cx="4038600" cy="46656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 general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After runoff begins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Potential runoff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SCS Assumption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Combining SCS assumption with P=P</a:t>
            </a:r>
            <a:r>
              <a:rPr lang="en-US" sz="2400" baseline="-25000" smtClean="0"/>
              <a:t>e</a:t>
            </a:r>
            <a:r>
              <a:rPr lang="en-US" sz="2400" smtClean="0"/>
              <a:t>+I</a:t>
            </a:r>
            <a:r>
              <a:rPr lang="en-US" sz="2400" baseline="-25000" smtClean="0"/>
              <a:t>a</a:t>
            </a:r>
            <a:r>
              <a:rPr lang="en-US" sz="2400" smtClean="0"/>
              <a:t>+F</a:t>
            </a:r>
            <a:r>
              <a:rPr lang="en-US" sz="2400" baseline="-25000" smtClean="0"/>
              <a:t>a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grpSp>
        <p:nvGrpSpPr>
          <p:cNvPr id="8207" name="Group 4"/>
          <p:cNvGrpSpPr>
            <a:grpSpLocks/>
          </p:cNvGrpSpPr>
          <p:nvPr/>
        </p:nvGrpSpPr>
        <p:grpSpPr bwMode="auto">
          <a:xfrm>
            <a:off x="4940300" y="1803400"/>
            <a:ext cx="3657600" cy="3136900"/>
            <a:chOff x="3112" y="1136"/>
            <a:chExt cx="2304" cy="1976"/>
          </a:xfrm>
        </p:grpSpPr>
        <p:sp>
          <p:nvSpPr>
            <p:cNvPr id="8208" name="Rectangle 5"/>
            <p:cNvSpPr>
              <a:spLocks noChangeArrowheads="1"/>
            </p:cNvSpPr>
            <p:nvPr/>
          </p:nvSpPr>
          <p:spPr bwMode="auto">
            <a:xfrm>
              <a:off x="3112" y="1136"/>
              <a:ext cx="2304" cy="19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9" name="Rectangle 6"/>
            <p:cNvSpPr>
              <a:spLocks noChangeArrowheads="1"/>
            </p:cNvSpPr>
            <p:nvPr/>
          </p:nvSpPr>
          <p:spPr bwMode="auto">
            <a:xfrm>
              <a:off x="3383" y="2350"/>
              <a:ext cx="384" cy="4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0" name="Freeform 7"/>
            <p:cNvSpPr>
              <a:spLocks/>
            </p:cNvSpPr>
            <p:nvPr/>
          </p:nvSpPr>
          <p:spPr bwMode="auto">
            <a:xfrm>
              <a:off x="3764" y="1765"/>
              <a:ext cx="1113" cy="621"/>
            </a:xfrm>
            <a:custGeom>
              <a:avLst/>
              <a:gdLst>
                <a:gd name="T0" fmla="*/ 3 w 1113"/>
                <a:gd name="T1" fmla="*/ 243 h 621"/>
                <a:gd name="T2" fmla="*/ 0 w 1113"/>
                <a:gd name="T3" fmla="*/ 402 h 621"/>
                <a:gd name="T4" fmla="*/ 69 w 1113"/>
                <a:gd name="T5" fmla="*/ 447 h 621"/>
                <a:gd name="T6" fmla="*/ 135 w 1113"/>
                <a:gd name="T7" fmla="*/ 492 h 621"/>
                <a:gd name="T8" fmla="*/ 216 w 1113"/>
                <a:gd name="T9" fmla="*/ 519 h 621"/>
                <a:gd name="T10" fmla="*/ 309 w 1113"/>
                <a:gd name="T11" fmla="*/ 540 h 621"/>
                <a:gd name="T12" fmla="*/ 369 w 1113"/>
                <a:gd name="T13" fmla="*/ 546 h 621"/>
                <a:gd name="T14" fmla="*/ 555 w 1113"/>
                <a:gd name="T15" fmla="*/ 579 h 621"/>
                <a:gd name="T16" fmla="*/ 738 w 1113"/>
                <a:gd name="T17" fmla="*/ 597 h 621"/>
                <a:gd name="T18" fmla="*/ 987 w 1113"/>
                <a:gd name="T19" fmla="*/ 615 h 621"/>
                <a:gd name="T20" fmla="*/ 1113 w 1113"/>
                <a:gd name="T21" fmla="*/ 621 h 621"/>
                <a:gd name="T22" fmla="*/ 1113 w 1113"/>
                <a:gd name="T23" fmla="*/ 417 h 621"/>
                <a:gd name="T24" fmla="*/ 741 w 1113"/>
                <a:gd name="T25" fmla="*/ 411 h 621"/>
                <a:gd name="T26" fmla="*/ 741 w 1113"/>
                <a:gd name="T27" fmla="*/ 3 h 621"/>
                <a:gd name="T28" fmla="*/ 369 w 1113"/>
                <a:gd name="T29" fmla="*/ 0 h 621"/>
                <a:gd name="T30" fmla="*/ 369 w 1113"/>
                <a:gd name="T31" fmla="*/ 243 h 621"/>
                <a:gd name="T32" fmla="*/ 3 w 1113"/>
                <a:gd name="T33" fmla="*/ 243 h 6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3"/>
                <a:gd name="T52" fmla="*/ 0 h 621"/>
                <a:gd name="T53" fmla="*/ 1113 w 1113"/>
                <a:gd name="T54" fmla="*/ 621 h 6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3" h="621">
                  <a:moveTo>
                    <a:pt x="3" y="243"/>
                  </a:moveTo>
                  <a:lnTo>
                    <a:pt x="0" y="402"/>
                  </a:lnTo>
                  <a:lnTo>
                    <a:pt x="69" y="447"/>
                  </a:lnTo>
                  <a:lnTo>
                    <a:pt x="135" y="492"/>
                  </a:lnTo>
                  <a:lnTo>
                    <a:pt x="216" y="519"/>
                  </a:lnTo>
                  <a:lnTo>
                    <a:pt x="309" y="540"/>
                  </a:lnTo>
                  <a:lnTo>
                    <a:pt x="369" y="546"/>
                  </a:lnTo>
                  <a:lnTo>
                    <a:pt x="555" y="579"/>
                  </a:lnTo>
                  <a:lnTo>
                    <a:pt x="738" y="597"/>
                  </a:lnTo>
                  <a:lnTo>
                    <a:pt x="987" y="615"/>
                  </a:lnTo>
                  <a:lnTo>
                    <a:pt x="1113" y="621"/>
                  </a:lnTo>
                  <a:lnTo>
                    <a:pt x="1113" y="417"/>
                  </a:lnTo>
                  <a:lnTo>
                    <a:pt x="741" y="411"/>
                  </a:lnTo>
                  <a:lnTo>
                    <a:pt x="741" y="3"/>
                  </a:lnTo>
                  <a:lnTo>
                    <a:pt x="369" y="0"/>
                  </a:lnTo>
                  <a:lnTo>
                    <a:pt x="369" y="243"/>
                  </a:lnTo>
                  <a:lnTo>
                    <a:pt x="3" y="243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1" name="Freeform 8"/>
            <p:cNvSpPr>
              <a:spLocks/>
            </p:cNvSpPr>
            <p:nvPr/>
          </p:nvSpPr>
          <p:spPr bwMode="auto">
            <a:xfrm>
              <a:off x="3764" y="2164"/>
              <a:ext cx="1122" cy="612"/>
            </a:xfrm>
            <a:custGeom>
              <a:avLst/>
              <a:gdLst>
                <a:gd name="T0" fmla="*/ 0 w 1122"/>
                <a:gd name="T1" fmla="*/ 0 h 612"/>
                <a:gd name="T2" fmla="*/ 3 w 1122"/>
                <a:gd name="T3" fmla="*/ 612 h 612"/>
                <a:gd name="T4" fmla="*/ 1113 w 1122"/>
                <a:gd name="T5" fmla="*/ 609 h 612"/>
                <a:gd name="T6" fmla="*/ 1122 w 1122"/>
                <a:gd name="T7" fmla="*/ 228 h 612"/>
                <a:gd name="T8" fmla="*/ 756 w 1122"/>
                <a:gd name="T9" fmla="*/ 201 h 612"/>
                <a:gd name="T10" fmla="*/ 513 w 1122"/>
                <a:gd name="T11" fmla="*/ 177 h 612"/>
                <a:gd name="T12" fmla="*/ 303 w 1122"/>
                <a:gd name="T13" fmla="*/ 144 h 612"/>
                <a:gd name="T14" fmla="*/ 123 w 1122"/>
                <a:gd name="T15" fmla="*/ 93 h 612"/>
                <a:gd name="T16" fmla="*/ 0 w 1122"/>
                <a:gd name="T17" fmla="*/ 0 h 6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2"/>
                <a:gd name="T28" fmla="*/ 0 h 612"/>
                <a:gd name="T29" fmla="*/ 1122 w 1122"/>
                <a:gd name="T30" fmla="*/ 612 h 6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2" h="612">
                  <a:moveTo>
                    <a:pt x="0" y="0"/>
                  </a:moveTo>
                  <a:lnTo>
                    <a:pt x="3" y="612"/>
                  </a:lnTo>
                  <a:lnTo>
                    <a:pt x="1113" y="609"/>
                  </a:lnTo>
                  <a:lnTo>
                    <a:pt x="1122" y="228"/>
                  </a:lnTo>
                  <a:lnTo>
                    <a:pt x="756" y="201"/>
                  </a:lnTo>
                  <a:lnTo>
                    <a:pt x="513" y="177"/>
                  </a:lnTo>
                  <a:lnTo>
                    <a:pt x="303" y="144"/>
                  </a:lnTo>
                  <a:lnTo>
                    <a:pt x="123" y="9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2" name="Line 9"/>
            <p:cNvSpPr>
              <a:spLocks noChangeShapeType="1"/>
            </p:cNvSpPr>
            <p:nvPr/>
          </p:nvSpPr>
          <p:spPr bwMode="auto">
            <a:xfrm flipV="1">
              <a:off x="3384" y="1408"/>
              <a:ext cx="0" cy="1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3" name="Line 10"/>
            <p:cNvSpPr>
              <a:spLocks noChangeShapeType="1"/>
            </p:cNvSpPr>
            <p:nvPr/>
          </p:nvSpPr>
          <p:spPr bwMode="auto">
            <a:xfrm>
              <a:off x="3384" y="2776"/>
              <a:ext cx="1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4" name="Freeform 11"/>
            <p:cNvSpPr>
              <a:spLocks/>
            </p:cNvSpPr>
            <p:nvPr/>
          </p:nvSpPr>
          <p:spPr bwMode="auto">
            <a:xfrm>
              <a:off x="3755" y="2160"/>
              <a:ext cx="1119" cy="232"/>
            </a:xfrm>
            <a:custGeom>
              <a:avLst/>
              <a:gdLst>
                <a:gd name="T0" fmla="*/ 0 w 1119"/>
                <a:gd name="T1" fmla="*/ 0 h 232"/>
                <a:gd name="T2" fmla="*/ 153 w 1119"/>
                <a:gd name="T3" fmla="*/ 101 h 232"/>
                <a:gd name="T4" fmla="*/ 292 w 1119"/>
                <a:gd name="T5" fmla="*/ 142 h 232"/>
                <a:gd name="T6" fmla="*/ 557 w 1119"/>
                <a:gd name="T7" fmla="*/ 184 h 232"/>
                <a:gd name="T8" fmla="*/ 776 w 1119"/>
                <a:gd name="T9" fmla="*/ 207 h 232"/>
                <a:gd name="T10" fmla="*/ 1119 w 1119"/>
                <a:gd name="T11" fmla="*/ 232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9"/>
                <a:gd name="T19" fmla="*/ 0 h 232"/>
                <a:gd name="T20" fmla="*/ 1119 w 1119"/>
                <a:gd name="T21" fmla="*/ 232 h 2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9" h="232">
                  <a:moveTo>
                    <a:pt x="0" y="0"/>
                  </a:moveTo>
                  <a:cubicBezTo>
                    <a:pt x="25" y="17"/>
                    <a:pt x="104" y="77"/>
                    <a:pt x="153" y="101"/>
                  </a:cubicBezTo>
                  <a:cubicBezTo>
                    <a:pt x="202" y="124"/>
                    <a:pt x="225" y="128"/>
                    <a:pt x="292" y="142"/>
                  </a:cubicBezTo>
                  <a:cubicBezTo>
                    <a:pt x="359" y="156"/>
                    <a:pt x="477" y="173"/>
                    <a:pt x="557" y="184"/>
                  </a:cubicBezTo>
                  <a:cubicBezTo>
                    <a:pt x="637" y="195"/>
                    <a:pt x="682" y="199"/>
                    <a:pt x="776" y="207"/>
                  </a:cubicBezTo>
                  <a:cubicBezTo>
                    <a:pt x="870" y="215"/>
                    <a:pt x="1048" y="227"/>
                    <a:pt x="1119" y="232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5" name="Line 12"/>
            <p:cNvSpPr>
              <a:spLocks noChangeShapeType="1"/>
            </p:cNvSpPr>
            <p:nvPr/>
          </p:nvSpPr>
          <p:spPr bwMode="auto">
            <a:xfrm>
              <a:off x="3768" y="2010"/>
              <a:ext cx="0" cy="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6" name="Line 13"/>
            <p:cNvSpPr>
              <a:spLocks noChangeShapeType="1"/>
            </p:cNvSpPr>
            <p:nvPr/>
          </p:nvSpPr>
          <p:spPr bwMode="auto">
            <a:xfrm flipH="1">
              <a:off x="3384" y="2346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7" name="Freeform 14"/>
            <p:cNvSpPr>
              <a:spLocks/>
            </p:cNvSpPr>
            <p:nvPr/>
          </p:nvSpPr>
          <p:spPr bwMode="auto">
            <a:xfrm>
              <a:off x="3570" y="1414"/>
              <a:ext cx="185" cy="746"/>
            </a:xfrm>
            <a:custGeom>
              <a:avLst/>
              <a:gdLst>
                <a:gd name="T0" fmla="*/ 0 w 185"/>
                <a:gd name="T1" fmla="*/ 0 h 746"/>
                <a:gd name="T2" fmla="*/ 13 w 185"/>
                <a:gd name="T3" fmla="*/ 231 h 746"/>
                <a:gd name="T4" fmla="*/ 40 w 185"/>
                <a:gd name="T5" fmla="*/ 462 h 746"/>
                <a:gd name="T6" fmla="*/ 86 w 185"/>
                <a:gd name="T7" fmla="*/ 610 h 746"/>
                <a:gd name="T8" fmla="*/ 185 w 185"/>
                <a:gd name="T9" fmla="*/ 746 h 7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746"/>
                <a:gd name="T17" fmla="*/ 185 w 185"/>
                <a:gd name="T18" fmla="*/ 746 h 7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746">
                  <a:moveTo>
                    <a:pt x="0" y="0"/>
                  </a:moveTo>
                  <a:cubicBezTo>
                    <a:pt x="3" y="77"/>
                    <a:pt x="7" y="154"/>
                    <a:pt x="13" y="231"/>
                  </a:cubicBezTo>
                  <a:cubicBezTo>
                    <a:pt x="20" y="308"/>
                    <a:pt x="27" y="399"/>
                    <a:pt x="40" y="462"/>
                  </a:cubicBezTo>
                  <a:cubicBezTo>
                    <a:pt x="52" y="525"/>
                    <a:pt x="62" y="563"/>
                    <a:pt x="86" y="610"/>
                  </a:cubicBezTo>
                  <a:cubicBezTo>
                    <a:pt x="110" y="657"/>
                    <a:pt x="168" y="723"/>
                    <a:pt x="185" y="74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8" name="Text Box 15"/>
            <p:cNvSpPr txBox="1">
              <a:spLocks noChangeArrowheads="1"/>
            </p:cNvSpPr>
            <p:nvPr/>
          </p:nvSpPr>
          <p:spPr bwMode="auto">
            <a:xfrm>
              <a:off x="4914" y="2797"/>
              <a:ext cx="3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00"/>
                  </a:solidFill>
                  <a:latin typeface="Garamond" pitchFamily="18" charset="0"/>
                </a:rPr>
                <a:t>Time</a:t>
              </a:r>
            </a:p>
          </p:txBody>
        </p:sp>
        <p:sp>
          <p:nvSpPr>
            <p:cNvPr id="8219" name="Text Box 16"/>
            <p:cNvSpPr txBox="1">
              <a:spLocks noChangeArrowheads="1"/>
            </p:cNvSpPr>
            <p:nvPr/>
          </p:nvSpPr>
          <p:spPr bwMode="auto">
            <a:xfrm rot="-5400000">
              <a:off x="2999" y="1741"/>
              <a:ext cx="5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00"/>
                  </a:solidFill>
                  <a:latin typeface="Garamond" pitchFamily="18" charset="0"/>
                </a:rPr>
                <a:t>Precipitation</a:t>
              </a:r>
              <a:endParaRPr lang="en-US" sz="1000" b="1" i="1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graphicFrame>
          <p:nvGraphicFramePr>
            <p:cNvPr id="8200" name="Object 17"/>
            <p:cNvGraphicFramePr>
              <a:graphicFrameLocks noChangeAspect="1"/>
            </p:cNvGraphicFramePr>
            <p:nvPr/>
          </p:nvGraphicFramePr>
          <p:xfrm>
            <a:off x="3708" y="2840"/>
            <a:ext cx="119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3" imgW="253800" imgH="368280" progId="Equation.3">
                    <p:embed/>
                  </p:oleObj>
                </mc:Choice>
                <mc:Fallback>
                  <p:oleObj name="Equation" r:id="rId3" imgW="2538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" y="2840"/>
                          <a:ext cx="119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0" name="Line 18"/>
            <p:cNvSpPr>
              <a:spLocks noChangeShapeType="1"/>
            </p:cNvSpPr>
            <p:nvPr/>
          </p:nvSpPr>
          <p:spPr bwMode="auto">
            <a:xfrm flipH="1">
              <a:off x="3762" y="2010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" name="Line 19"/>
            <p:cNvSpPr>
              <a:spLocks noChangeShapeType="1"/>
            </p:cNvSpPr>
            <p:nvPr/>
          </p:nvSpPr>
          <p:spPr bwMode="auto">
            <a:xfrm>
              <a:off x="4134" y="1770"/>
              <a:ext cx="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" name="Line 20"/>
            <p:cNvSpPr>
              <a:spLocks noChangeShapeType="1"/>
            </p:cNvSpPr>
            <p:nvPr/>
          </p:nvSpPr>
          <p:spPr bwMode="auto">
            <a:xfrm flipH="1">
              <a:off x="4506" y="2178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" name="Line 21"/>
            <p:cNvSpPr>
              <a:spLocks noChangeShapeType="1"/>
            </p:cNvSpPr>
            <p:nvPr/>
          </p:nvSpPr>
          <p:spPr bwMode="auto">
            <a:xfrm>
              <a:off x="4506" y="1758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" name="Line 22"/>
            <p:cNvSpPr>
              <a:spLocks noChangeShapeType="1"/>
            </p:cNvSpPr>
            <p:nvPr/>
          </p:nvSpPr>
          <p:spPr bwMode="auto">
            <a:xfrm flipH="1">
              <a:off x="4134" y="1764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" name="Line 23"/>
            <p:cNvSpPr>
              <a:spLocks noChangeShapeType="1"/>
            </p:cNvSpPr>
            <p:nvPr/>
          </p:nvSpPr>
          <p:spPr bwMode="auto">
            <a:xfrm>
              <a:off x="4878" y="2178"/>
              <a:ext cx="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" name="Freeform 24"/>
            <p:cNvSpPr>
              <a:spLocks/>
            </p:cNvSpPr>
            <p:nvPr/>
          </p:nvSpPr>
          <p:spPr bwMode="auto">
            <a:xfrm>
              <a:off x="4874" y="2392"/>
              <a:ext cx="325" cy="11"/>
            </a:xfrm>
            <a:custGeom>
              <a:avLst/>
              <a:gdLst>
                <a:gd name="T0" fmla="*/ 0 w 325"/>
                <a:gd name="T1" fmla="*/ 0 h 11"/>
                <a:gd name="T2" fmla="*/ 325 w 325"/>
                <a:gd name="T3" fmla="*/ 11 h 11"/>
                <a:gd name="T4" fmla="*/ 0 60000 65536"/>
                <a:gd name="T5" fmla="*/ 0 60000 65536"/>
                <a:gd name="T6" fmla="*/ 0 w 325"/>
                <a:gd name="T7" fmla="*/ 0 h 11"/>
                <a:gd name="T8" fmla="*/ 325 w 32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5" h="11">
                  <a:moveTo>
                    <a:pt x="0" y="0"/>
                  </a:moveTo>
                  <a:cubicBezTo>
                    <a:pt x="54" y="3"/>
                    <a:pt x="257" y="9"/>
                    <a:pt x="325" y="1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8201" name="Object 25"/>
            <p:cNvGraphicFramePr>
              <a:graphicFrameLocks noChangeAspect="1"/>
            </p:cNvGraphicFramePr>
            <p:nvPr/>
          </p:nvGraphicFramePr>
          <p:xfrm>
            <a:off x="3525" y="2453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5" imgW="266400" imgH="330120" progId="Equation.3">
                    <p:embed/>
                  </p:oleObj>
                </mc:Choice>
                <mc:Fallback>
                  <p:oleObj name="Equation" r:id="rId5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5" y="2453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2" name="Object 26"/>
            <p:cNvGraphicFramePr>
              <a:graphicFrameLocks noChangeAspect="1"/>
            </p:cNvGraphicFramePr>
            <p:nvPr/>
          </p:nvGraphicFramePr>
          <p:xfrm>
            <a:off x="4215" y="2456"/>
            <a:ext cx="14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7" imgW="304560" imgH="330120" progId="Equation.3">
                    <p:embed/>
                  </p:oleObj>
                </mc:Choice>
                <mc:Fallback>
                  <p:oleObj name="Equation" r:id="rId7" imgW="3045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5" y="2456"/>
                          <a:ext cx="14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3" name="Object 27"/>
            <p:cNvGraphicFramePr>
              <a:graphicFrameLocks noChangeAspect="1"/>
            </p:cNvGraphicFramePr>
            <p:nvPr/>
          </p:nvGraphicFramePr>
          <p:xfrm>
            <a:off x="4284" y="1931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9" imgW="266400" imgH="330120" progId="Equation.3">
                    <p:embed/>
                  </p:oleObj>
                </mc:Choice>
                <mc:Fallback>
                  <p:oleObj name="Equation" r:id="rId9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" y="1931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28"/>
            <p:cNvGraphicFramePr>
              <a:graphicFrameLocks noChangeAspect="1"/>
            </p:cNvGraphicFramePr>
            <p:nvPr/>
          </p:nvGraphicFramePr>
          <p:xfrm>
            <a:off x="4025" y="1516"/>
            <a:ext cx="797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11" imgW="1701720" imgH="330120" progId="Equation.3">
                    <p:embed/>
                  </p:oleObj>
                </mc:Choice>
                <mc:Fallback>
                  <p:oleObj name="Equation" r:id="rId11" imgW="17017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" y="1516"/>
                          <a:ext cx="797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194" name="Object 29"/>
          <p:cNvGraphicFramePr>
            <a:graphicFrameLocks noGrp="1" noChangeAspect="1"/>
          </p:cNvGraphicFramePr>
          <p:nvPr>
            <p:ph sz="half" idx="2"/>
          </p:nvPr>
        </p:nvGraphicFramePr>
        <p:xfrm>
          <a:off x="5541963" y="5094288"/>
          <a:ext cx="258127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3225600" imgH="1841400" progId="Equation.3">
                  <p:embed/>
                </p:oleObj>
              </mc:Choice>
              <mc:Fallback>
                <p:oleObj name="Equation" r:id="rId13" imgW="3225600" imgH="18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5094288"/>
                        <a:ext cx="258127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0"/>
          <p:cNvGraphicFramePr>
            <a:graphicFrameLocks noChangeAspect="1"/>
          </p:cNvGraphicFramePr>
          <p:nvPr/>
        </p:nvGraphicFramePr>
        <p:xfrm>
          <a:off x="1371600" y="1754188"/>
          <a:ext cx="723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5" imgW="723600" imgH="330120" progId="Equation.3">
                  <p:embed/>
                </p:oleObj>
              </mc:Choice>
              <mc:Fallback>
                <p:oleObj name="Equation" r:id="rId15" imgW="7236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4188"/>
                        <a:ext cx="723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1"/>
          <p:cNvGraphicFramePr>
            <a:graphicFrameLocks noChangeAspect="1"/>
          </p:cNvGraphicFramePr>
          <p:nvPr/>
        </p:nvGraphicFramePr>
        <p:xfrm>
          <a:off x="1371600" y="2536825"/>
          <a:ext cx="749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7" imgW="749160" imgH="330120" progId="Equation.3">
                  <p:embed/>
                </p:oleObj>
              </mc:Choice>
              <mc:Fallback>
                <p:oleObj name="Equation" r:id="rId17" imgW="7491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36825"/>
                        <a:ext cx="749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32"/>
          <p:cNvGraphicFramePr>
            <a:graphicFrameLocks noChangeAspect="1"/>
          </p:cNvGraphicFramePr>
          <p:nvPr/>
        </p:nvGraphicFramePr>
        <p:xfrm>
          <a:off x="1371600" y="3328988"/>
          <a:ext cx="660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9" imgW="660240" imgH="330120" progId="Equation.3">
                  <p:embed/>
                </p:oleObj>
              </mc:Choice>
              <mc:Fallback>
                <p:oleObj name="Equation" r:id="rId19" imgW="6602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28988"/>
                        <a:ext cx="660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33"/>
          <p:cNvGraphicFramePr>
            <a:graphicFrameLocks noChangeAspect="1"/>
          </p:cNvGraphicFramePr>
          <p:nvPr/>
        </p:nvGraphicFramePr>
        <p:xfrm>
          <a:off x="1341438" y="4149725"/>
          <a:ext cx="1295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21" imgW="1295280" imgH="685800" progId="Equation.3">
                  <p:embed/>
                </p:oleObj>
              </mc:Choice>
              <mc:Fallback>
                <p:oleObj name="Equation" r:id="rId21" imgW="1295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149725"/>
                        <a:ext cx="1295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34"/>
          <p:cNvGraphicFramePr>
            <a:graphicFrameLocks noChangeAspect="1"/>
          </p:cNvGraphicFramePr>
          <p:nvPr/>
        </p:nvGraphicFramePr>
        <p:xfrm>
          <a:off x="1295400" y="5867400"/>
          <a:ext cx="1612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23" imgW="1612800" imgH="761760" progId="Equation.3">
                  <p:embed/>
                </p:oleObj>
              </mc:Choice>
              <mc:Fallback>
                <p:oleObj name="Equation" r:id="rId23" imgW="16128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867400"/>
                        <a:ext cx="1612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0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SCS Method (Cont.)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Experiments showed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So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20750" y="2197100"/>
          <a:ext cx="1028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028520" imgH="330120" progId="Equation.3">
                  <p:embed/>
                </p:oleObj>
              </mc:Choice>
              <mc:Fallback>
                <p:oleObj name="Equation" r:id="rId3" imgW="10285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197100"/>
                        <a:ext cx="1028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95350" y="3141663"/>
          <a:ext cx="16129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752480" imgH="685800" progId="Equation.3">
                  <p:embed/>
                </p:oleObj>
              </mc:Choice>
              <mc:Fallback>
                <p:oleObj name="Equation" r:id="rId5" imgW="1752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3141663"/>
                        <a:ext cx="16129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3643313" y="2773363"/>
          <a:ext cx="5253037" cy="358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art" r:id="rId7" imgW="7096049" imgH="4848149" progId="Excel.Chart.8">
                  <p:embed/>
                </p:oleObj>
              </mc:Choice>
              <mc:Fallback>
                <p:oleObj name="Chart" r:id="rId7" imgW="7096049" imgH="48481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2773363"/>
                        <a:ext cx="5253037" cy="358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4991100" y="1587500"/>
            <a:ext cx="29083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Surface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>
                <a:solidFill>
                  <a:srgbClr val="000000"/>
                </a:solidFill>
              </a:rPr>
              <a:t>Impervious:  CN = 100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>
                <a:solidFill>
                  <a:srgbClr val="000000"/>
                </a:solidFill>
              </a:rPr>
              <a:t>Natural:  CN &lt; 100</a:t>
            </a:r>
          </a:p>
        </p:txBody>
      </p:sp>
      <p:graphicFrame>
        <p:nvGraphicFramePr>
          <p:cNvPr id="9221" name="Object 8"/>
          <p:cNvGraphicFramePr>
            <a:graphicFrameLocks noChangeAspect="1"/>
          </p:cNvGraphicFramePr>
          <p:nvPr/>
        </p:nvGraphicFramePr>
        <p:xfrm>
          <a:off x="460375" y="4106863"/>
          <a:ext cx="299243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3251160" imgH="990360" progId="Equation.3">
                  <p:embed/>
                </p:oleObj>
              </mc:Choice>
              <mc:Fallback>
                <p:oleObj name="Equation" r:id="rId9" imgW="32511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4106863"/>
                        <a:ext cx="2992438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/>
        </p:nvGraphicFramePr>
        <p:xfrm>
          <a:off x="484188" y="5199063"/>
          <a:ext cx="23844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1" imgW="2590560" imgH="990360" progId="Equation.3">
                  <p:embed/>
                </p:oleObj>
              </mc:Choice>
              <mc:Fallback>
                <p:oleObj name="Equation" r:id="rId11" imgW="25905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5199063"/>
                        <a:ext cx="2384425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1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SCS Method (Cont.)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69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SCS Curve Numbers depend on soil conditions</a:t>
            </a:r>
          </a:p>
        </p:txBody>
      </p:sp>
      <p:graphicFrame>
        <p:nvGraphicFramePr>
          <p:cNvPr id="16388" name="Group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81000" y="2301875"/>
          <a:ext cx="8305800" cy="4297650"/>
        </p:xfrm>
        <a:graphic>
          <a:graphicData uri="http://schemas.openxmlformats.org/drawingml/2006/table">
            <a:tbl>
              <a:tblPr/>
              <a:tblGrid>
                <a:gridCol w="1425575"/>
                <a:gridCol w="2754313"/>
                <a:gridCol w="4125912"/>
              </a:tblGrid>
              <a:tr h="64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Minimum Infiltration Rate (in/hr)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Hydrologic Soil Group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– 0.45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infiltration rates. Deep, well drained sands and gravels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 – 0.30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 infiltration rates. Moderately deep, moderately well drained soils with moderately coarse textures (silt, silt loam)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 – 0.15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Slow infiltration rates. Soils with layers, or soils with moderately fine textures (clay loams)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 – 0.05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slow infiltration rates. Clayey soils, high water table, or shallow impervious layer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8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Hydrologic Soil Group in Brushy Creek</a:t>
            </a:r>
            <a:endParaRPr lang="en-US" sz="36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18488"/>
            <a:ext cx="5184077" cy="482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143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8186" y="2558534"/>
            <a:ext cx="7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15908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Cover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3" y="1371600"/>
            <a:ext cx="4953000" cy="466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71338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6172200"/>
            <a:ext cx="456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Interpreted from remote sensing</a:t>
            </a:r>
          </a:p>
        </p:txBody>
      </p:sp>
    </p:spTree>
    <p:extLst>
      <p:ext uri="{BB962C8B-B14F-4D97-AF65-F5344CB8AC3E}">
        <p14:creationId xmlns:p14="http://schemas.microsoft.com/office/powerpoint/2010/main" val="192297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CN Table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"/>
            <a:ext cx="5410200" cy="6740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766538" cy="260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0" y="4038600"/>
            <a:ext cx="2791728" cy="259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3147538" y="914400"/>
            <a:ext cx="1043462" cy="160641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771280" y="838200"/>
            <a:ext cx="4543920" cy="419307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3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City of Austin Drainage Criteria Manual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855233" y="1363096"/>
            <a:ext cx="7890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2"/>
              </a:rPr>
              <a:t>ht</a:t>
            </a:r>
            <a:r>
              <a:rPr lang="en-US" sz="1600" dirty="0">
                <a:solidFill>
                  <a:prstClr val="black"/>
                </a:solidFill>
                <a:hlinkClick r:id="rId2"/>
              </a:rPr>
              <a:t>tps://www.municode.com/library/#!/</a:t>
            </a:r>
            <a:r>
              <a:rPr lang="en-US" sz="1600" dirty="0" smtClean="0">
                <a:solidFill>
                  <a:prstClr val="black"/>
                </a:solidFill>
                <a:hlinkClick r:id="rId2"/>
              </a:rPr>
              <a:t>tx/austin/codes/drainage_criteria_manual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4" y="2001369"/>
            <a:ext cx="8166351" cy="392457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429000"/>
            <a:ext cx="3076575" cy="227647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cxnSp>
        <p:nvCxnSpPr>
          <p:cNvPr id="6" name="Straight Arrow Connector 5"/>
          <p:cNvCxnSpPr>
            <a:endCxn id="3" idx="1"/>
          </p:cNvCxnSpPr>
          <p:nvPr/>
        </p:nvCxnSpPr>
        <p:spPr>
          <a:xfrm>
            <a:off x="1676400" y="3733800"/>
            <a:ext cx="2057400" cy="833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9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288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Wingdings</vt:lpstr>
      <vt:lpstr>Office Theme</vt:lpstr>
      <vt:lpstr>1_Office Theme</vt:lpstr>
      <vt:lpstr>2_Office Theme</vt:lpstr>
      <vt:lpstr>Default Design</vt:lpstr>
      <vt:lpstr>Equation</vt:lpstr>
      <vt:lpstr>Chart</vt:lpstr>
      <vt:lpstr>Watersheds in Austin Area</vt:lpstr>
      <vt:lpstr>SCS method</vt:lpstr>
      <vt:lpstr>Abstractions – SCS Method</vt:lpstr>
      <vt:lpstr>SCS Method (Cont.)</vt:lpstr>
      <vt:lpstr>SCS Method (Cont.)</vt:lpstr>
      <vt:lpstr>Hydrologic Soil Group in Brushy Creek</vt:lpstr>
      <vt:lpstr>Land Cover</vt:lpstr>
      <vt:lpstr>CN Table</vt:lpstr>
      <vt:lpstr>City of Austin Drainage Criteria Manual</vt:lpstr>
      <vt:lpstr>Rational Method</vt:lpstr>
      <vt:lpstr>PowerPoint Presentation</vt:lpstr>
      <vt:lpstr>Manning’s N values</vt:lpstr>
      <vt:lpstr>Intensity-Duration-Frequency Curves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Watersheds in Austin Area</dc:title>
  <dc:creator>Maidment, David R</dc:creator>
  <cp:lastModifiedBy>Maidment, David R</cp:lastModifiedBy>
  <cp:revision>4</cp:revision>
  <dcterms:created xsi:type="dcterms:W3CDTF">2016-02-02T17:24:46Z</dcterms:created>
  <dcterms:modified xsi:type="dcterms:W3CDTF">2016-02-02T18:27:28Z</dcterms:modified>
</cp:coreProperties>
</file>