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85" r:id="rId6"/>
    <p:sldMasterId id="2147483697" r:id="rId7"/>
    <p:sldMasterId id="2147483710" r:id="rId8"/>
    <p:sldMasterId id="2147483722" r:id="rId9"/>
    <p:sldMasterId id="2147483758" r:id="rId10"/>
  </p:sldMasterIdLst>
  <p:notesMasterIdLst>
    <p:notesMasterId r:id="rId51"/>
  </p:notesMasterIdLst>
  <p:handoutMasterIdLst>
    <p:handoutMasterId r:id="rId52"/>
  </p:handoutMasterIdLst>
  <p:sldIdLst>
    <p:sldId id="380" r:id="rId11"/>
    <p:sldId id="271" r:id="rId12"/>
    <p:sldId id="272" r:id="rId13"/>
    <p:sldId id="273" r:id="rId14"/>
    <p:sldId id="274" r:id="rId15"/>
    <p:sldId id="340" r:id="rId16"/>
    <p:sldId id="337" r:id="rId17"/>
    <p:sldId id="275" r:id="rId18"/>
    <p:sldId id="322" r:id="rId19"/>
    <p:sldId id="324" r:id="rId20"/>
    <p:sldId id="344" r:id="rId21"/>
    <p:sldId id="323" r:id="rId22"/>
    <p:sldId id="359" r:id="rId23"/>
    <p:sldId id="360" r:id="rId24"/>
    <p:sldId id="361" r:id="rId25"/>
    <p:sldId id="392" r:id="rId26"/>
    <p:sldId id="373" r:id="rId27"/>
    <p:sldId id="393" r:id="rId28"/>
    <p:sldId id="356" r:id="rId29"/>
    <p:sldId id="388" r:id="rId30"/>
    <p:sldId id="394" r:id="rId31"/>
    <p:sldId id="372" r:id="rId32"/>
    <p:sldId id="395" r:id="rId33"/>
    <p:sldId id="284" r:id="rId34"/>
    <p:sldId id="396" r:id="rId35"/>
    <p:sldId id="404" r:id="rId36"/>
    <p:sldId id="401" r:id="rId37"/>
    <p:sldId id="402" r:id="rId38"/>
    <p:sldId id="403" r:id="rId39"/>
    <p:sldId id="397" r:id="rId40"/>
    <p:sldId id="398" r:id="rId41"/>
    <p:sldId id="399" r:id="rId42"/>
    <p:sldId id="387" r:id="rId43"/>
    <p:sldId id="370" r:id="rId44"/>
    <p:sldId id="382" r:id="rId45"/>
    <p:sldId id="383" r:id="rId46"/>
    <p:sldId id="384" r:id="rId47"/>
    <p:sldId id="385" r:id="rId48"/>
    <p:sldId id="369" r:id="rId49"/>
    <p:sldId id="381" r:id="rId50"/>
  </p:sldIdLst>
  <p:sldSz cx="9144000" cy="6858000" type="screen4x3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E365KSpr16\EanesCk\5781289\EanesRatingCur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</a:t>
            </a:r>
            <a:r>
              <a:rPr lang="en-US" baseline="0"/>
              <a:t> Curve for Eanes Creek, ComID = 5781289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'5781289_Hydraulicradius'!$I$1</c:f>
              <c:strCache>
                <c:ptCount val="1"/>
                <c:pt idx="0">
                  <c:v>Stage Height, 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'5781289_Hydraulicradius'!$H$2:$H$8</c:f>
              <c:numCache>
                <c:formatCode>0.00</c:formatCode>
                <c:ptCount val="7"/>
                <c:pt idx="0">
                  <c:v>0</c:v>
                </c:pt>
                <c:pt idx="1">
                  <c:v>607.56406134719509</c:v>
                </c:pt>
                <c:pt idx="2">
                  <c:v>2490.8796015163871</c:v>
                </c:pt>
                <c:pt idx="3">
                  <c:v>5785.1592347077531</c:v>
                </c:pt>
                <c:pt idx="4">
                  <c:v>10565.65567829302</c:v>
                </c:pt>
                <c:pt idx="5">
                  <c:v>16808.943658196447</c:v>
                </c:pt>
                <c:pt idx="6">
                  <c:v>24277.138771673799</c:v>
                </c:pt>
              </c:numCache>
            </c:numRef>
          </c:xVal>
          <c:yVal>
            <c:numRef>
              <c:f>'5781289_Hydraulicradius'!$I$2:$I$8</c:f>
              <c:numCache>
                <c:formatCode>0.00</c:formatCode>
                <c:ptCount val="7"/>
                <c:pt idx="0">
                  <c:v>0</c:v>
                </c:pt>
                <c:pt idx="1">
                  <c:v>2.0669040000000001</c:v>
                </c:pt>
                <c:pt idx="2">
                  <c:v>3.93696</c:v>
                </c:pt>
                <c:pt idx="3">
                  <c:v>5.807016</c:v>
                </c:pt>
                <c:pt idx="4">
                  <c:v>7.6442640000000006</c:v>
                </c:pt>
                <c:pt idx="5">
                  <c:v>9.415896</c:v>
                </c:pt>
                <c:pt idx="6">
                  <c:v>10.990680000000001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3333008"/>
        <c:axId val="1714061856"/>
      </c:scatterChart>
      <c:valAx>
        <c:axId val="1373333008"/>
        <c:scaling>
          <c:orientation val="minMax"/>
          <c:max val="2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Discharge</a:t>
                </a:r>
                <a:r>
                  <a:rPr lang="en-US" sz="1400" baseline="0"/>
                  <a:t> (cfs)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061856"/>
        <c:crosses val="autoZero"/>
        <c:crossBetween val="midCat"/>
      </c:valAx>
      <c:valAx>
        <c:axId val="171406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Stage</a:t>
                </a:r>
                <a:r>
                  <a:rPr lang="en-US" sz="1400" baseline="0"/>
                  <a:t> Height (ft)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33330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3935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0633D41F-E6DC-4B97-AA2B-88184F6838E0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3935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BDEAB403-981D-4FC7-BAEA-26BEDDCD7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5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r">
              <a:defRPr sz="1200"/>
            </a:lvl1pPr>
          </a:lstStyle>
          <a:p>
            <a:fld id="{8E97E518-0C74-4CC3-A182-4B413CF17165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4650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2" tIns="46622" rIns="93242" bIns="466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6948"/>
            <a:ext cx="5613400" cy="3662958"/>
          </a:xfrm>
          <a:prstGeom prst="rect">
            <a:avLst/>
          </a:prstGeom>
        </p:spPr>
        <p:txBody>
          <a:bodyPr vert="horz" lIns="93242" tIns="46622" rIns="93242" bIns="466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5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r">
              <a:defRPr sz="1200"/>
            </a:lvl1pPr>
          </a:lstStyle>
          <a:p>
            <a:fld id="{E5291D2A-69DB-4B32-9F0A-F42AA083E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51375" cy="34893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6" y="4417856"/>
            <a:ext cx="5615307" cy="4185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361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RFC archive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33106" indent="-233106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95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606-A02E-468C-83AB-B3E9AA269972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5099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716926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2/11/2016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2/11/2016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8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41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25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1" y="3465218"/>
            <a:ext cx="64008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47" y="365138"/>
            <a:ext cx="1626553" cy="9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7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19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30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52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7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32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9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96963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51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2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10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56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30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22565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27233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94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51597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02087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73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41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3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45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65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65433100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23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90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D9ED-A841-40DE-8FA6-257F682CEA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2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F104-FDA1-4AF8-8FB1-E5A2A94A68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2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D4EE-FBDF-4CDC-9B61-E94513B1AE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81485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E699-D527-47E0-B9B1-E5D2E39B77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07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77C9-FCF0-47AC-AABB-017D676D1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17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0F1-C01C-4D30-93AB-F395757EF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80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C32D-1976-446A-BDE1-85385A68E6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0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080-1845-4BE2-B5A9-4689DECEDA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21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8567-B8FA-48D9-8F9D-18BD817B93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35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0BC6-3736-4B9B-8BB5-DF1592FBAF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26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5349-97F4-4807-B74F-0D3FBF0338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0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126326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35424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53392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1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19387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38382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48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1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45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2048123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54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5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92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2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7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tif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21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57" r:id="rId13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049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E02D4-958E-4C43-8AA9-0BED26EA34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3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29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3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gif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arcg.is/1LPOHnE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6.png"/><Relationship Id="rId7" Type="http://schemas.openxmlformats.org/officeDocument/2006/relationships/image" Target="../media/image17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mpaR6YUxiA&amp;feature=youtub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3272" y="2981863"/>
            <a:ext cx="6671397" cy="685800"/>
          </a:xfrm>
        </p:spPr>
        <p:txBody>
          <a:bodyPr/>
          <a:lstStyle/>
          <a:p>
            <a:pPr algn="l"/>
            <a:r>
              <a:rPr lang="en-US" dirty="0"/>
              <a:t>National Flood </a:t>
            </a:r>
            <a:r>
              <a:rPr lang="en-US" dirty="0" smtClean="0"/>
              <a:t>Interoperability</a:t>
            </a:r>
            <a:br>
              <a:rPr lang="en-US" dirty="0" smtClean="0"/>
            </a:br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46362" y="3868487"/>
            <a:ext cx="6400801" cy="6858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David R. </a:t>
            </a:r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Maidment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46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32233" cy="48463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Flood Information for Fritz Hughes Park Rd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56033" cy="501290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191000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7158" y="3954251"/>
            <a:ext cx="349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National Hydrography Dataset Plus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catchment  for Bear Creek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(area = 5.71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1676400" y="3581400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37471" y="5660347"/>
            <a:ext cx="262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Low water crossing at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3400 Fritz Hughes Park Rd</a:t>
            </a:r>
          </a:p>
        </p:txBody>
      </p:sp>
    </p:spTree>
    <p:extLst>
      <p:ext uri="{BB962C8B-B14F-4D97-AF65-F5344CB8AC3E}">
        <p14:creationId xmlns:p14="http://schemas.microsoft.com/office/powerpoint/2010/main" val="512002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4724400"/>
            <a:ext cx="51635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500,000 processors operating in parallel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228600"/>
            <a:ext cx="2076979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Stampede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89" y="2007771"/>
            <a:ext cx="4379424" cy="2340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6842" y="1992868"/>
            <a:ext cx="297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1.2 million </a:t>
            </a:r>
            <a:r>
              <a:rPr lang="en-US" dirty="0">
                <a:solidFill>
                  <a:prstClr val="black"/>
                </a:solidFill>
              </a:rPr>
              <a:t>gallon cooling tank</a:t>
            </a:r>
          </a:p>
        </p:txBody>
      </p:sp>
    </p:spTree>
    <p:extLst>
      <p:ext uri="{BB962C8B-B14F-4D97-AF65-F5344CB8AC3E}">
        <p14:creationId xmlns:p14="http://schemas.microsoft.com/office/powerpoint/2010/main" val="40270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WRF-Hydro Forecasting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Runoff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Streamflow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8167" y="6385541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>
                <a:solidFill>
                  <a:prstClr val="black"/>
                </a:solidFill>
              </a:rPr>
              <a:t> flow routing (for continental US)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Probabilistic flood forecasts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19049" cy="5270356"/>
            <a:chOff x="337268" y="1478382"/>
            <a:chExt cx="4019049" cy="5270356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model and forecasts </a:t>
              </a:r>
              <a:r>
                <a:rPr lang="en-US" dirty="0" smtClean="0">
                  <a:solidFill>
                    <a:srgbClr val="FF0000"/>
                  </a:solidFill>
                </a:rPr>
                <a:t>(HRRR)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268" y="6379406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Land-Atmosphere Model </a:t>
              </a:r>
              <a:r>
                <a:rPr lang="en-US" dirty="0" smtClean="0">
                  <a:solidFill>
                    <a:srgbClr val="FF0000"/>
                  </a:solidFill>
                </a:rPr>
                <a:t>(NOAH-MP)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Precipitation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Catchment-level forecasts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866" y="9841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smtClean="0">
                <a:solidFill>
                  <a:srgbClr val="FF0000"/>
                </a:solidFill>
              </a:rPr>
              <a:t>Computed for 2.7 million stream reaches of the continental US in 10 minutes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i="1" dirty="0" smtClean="0">
                <a:solidFill>
                  <a:srgbClr val="FF0000"/>
                </a:solidFill>
              </a:rPr>
              <a:t>at Texas Advanced Computing Center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55" y="3200680"/>
            <a:ext cx="1820036" cy="11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38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1" y="1828807"/>
            <a:ext cx="7892071" cy="4277337"/>
          </a:xfrm>
          <a:prstGeom prst="rect">
            <a:avLst/>
          </a:prstGeom>
          <a:noFill/>
          <a:ln w="28575" cmpd="sng">
            <a:solidFill>
              <a:schemeClr val="tx2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6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RAPID River Routing Model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</a:t>
            </a:r>
            <a:r>
              <a:rPr lang="en-US" sz="1400" dirty="0" smtClean="0">
                <a:solidFill>
                  <a:srgbClr val="0070C0"/>
                </a:solidFill>
              </a:rPr>
              <a:t>iver </a:t>
            </a: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en-US" sz="1400" dirty="0">
                <a:solidFill>
                  <a:srgbClr val="0070C0"/>
                </a:solidFill>
              </a:rPr>
              <a:t>pplication for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0070C0"/>
                </a:solidFill>
              </a:rPr>
              <a:t>arallel </a:t>
            </a:r>
            <a:r>
              <a:rPr lang="en-US" sz="1400" dirty="0" err="1">
                <a:solidFill>
                  <a:srgbClr val="0070C0"/>
                </a:solidFill>
              </a:rPr>
              <a:t>Computat</a:t>
            </a:r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 err="1">
                <a:solidFill>
                  <a:srgbClr val="0070C0"/>
                </a:solidFill>
              </a:rPr>
              <a:t>on</a:t>
            </a:r>
            <a:r>
              <a:rPr lang="en-US" sz="1400" dirty="0">
                <a:solidFill>
                  <a:srgbClr val="0070C0"/>
                </a:solidFill>
              </a:rPr>
              <a:t> of </a:t>
            </a:r>
            <a:r>
              <a:rPr lang="en-US" sz="1400" dirty="0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0070C0"/>
                </a:solidFill>
              </a:rPr>
              <a:t>ischarge</a:t>
            </a:r>
            <a:endParaRPr lang="en-US" sz="1400" i="1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955470" y="3471416"/>
            <a:ext cx="170584" cy="170584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694054" y="3236400"/>
            <a:ext cx="457200" cy="228600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100" b="1" i="1" dirty="0">
                <a:solidFill>
                  <a:prstClr val="black"/>
                </a:solidFill>
                <a:latin typeface="Calibri" panose="020F0502020204030204" pitchFamily="34" charset="0"/>
              </a:rPr>
              <a:t>Flow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138054" y="3800668"/>
            <a:ext cx="1524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1567" y="4953012"/>
            <a:ext cx="1369635" cy="1160337"/>
            <a:chOff x="611565" y="4953000"/>
            <a:chExt cx="1369635" cy="116033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1565" y="4953000"/>
              <a:ext cx="1369635" cy="11603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62000" y="5585068"/>
              <a:ext cx="1524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7400" y="5026025"/>
              <a:ext cx="1066800" cy="24663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Legend</a:t>
              </a: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10800000">
              <a:off x="749808" y="5334000"/>
              <a:ext cx="176784" cy="152400"/>
            </a:xfrm>
            <a:prstGeom prst="triangle">
              <a:avLst/>
            </a:prstGeom>
            <a:solidFill>
              <a:srgbClr val="CC00FF"/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10575" y="5835750"/>
              <a:ext cx="268800" cy="184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40775" y="5278011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Dam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775" y="5530862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Junction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0775" y="5803912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Catchment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767" y="1524000"/>
            <a:ext cx="2997825" cy="533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i="1" dirty="0">
                <a:solidFill>
                  <a:prstClr val="black"/>
                </a:solidFill>
              </a:rPr>
              <a:t>Computational Unit for Rivers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3988" y="2209800"/>
            <a:ext cx="305614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>
                <a:solidFill>
                  <a:prstClr val="black"/>
                </a:solidFill>
              </a:rPr>
              <a:t> Forcing: Runoff and reservoir releases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44287" y="6537580"/>
            <a:ext cx="1791438" cy="236219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dirty="0">
                <a:solidFill>
                  <a:prstClr val="black"/>
                </a:solidFill>
              </a:rPr>
              <a:t>http://rapid-hub.org/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37682" y="2174749"/>
            <a:ext cx="171808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dirty="0" err="1">
                <a:solidFill>
                  <a:prstClr val="black"/>
                </a:solidFill>
              </a:rPr>
              <a:t>NHDPlus</a:t>
            </a:r>
            <a:r>
              <a:rPr lang="en-US" sz="1200" dirty="0">
                <a:solidFill>
                  <a:prstClr val="black"/>
                </a:solidFill>
              </a:rPr>
              <a:t> Catchment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570624" y="2323151"/>
            <a:ext cx="633327" cy="383969"/>
            <a:chOff x="5570623" y="2323139"/>
            <a:chExt cx="633327" cy="383969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H="1">
              <a:off x="5570623" y="2323139"/>
              <a:ext cx="397040" cy="383969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5962650" y="2323139"/>
              <a:ext cx="2413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618769" y="1819802"/>
            <a:ext cx="7906475" cy="4284542"/>
            <a:chOff x="618769" y="1819802"/>
            <a:chExt cx="7906475" cy="4284542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108654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95170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81687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682044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547212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41238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627754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007887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714271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flipH="1">
              <a:off x="618769" y="2066405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H="1">
              <a:off x="625971" y="2943431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625971" y="3820457"/>
              <a:ext cx="7892070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618769" y="4697483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H="1">
              <a:off x="625971" y="5574510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44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ud 31"/>
          <p:cNvSpPr/>
          <p:nvPr/>
        </p:nvSpPr>
        <p:spPr bwMode="auto">
          <a:xfrm rot="19800000" flipV="1">
            <a:off x="5060353" y="4367555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Cloud 39"/>
          <p:cNvSpPr/>
          <p:nvPr/>
        </p:nvSpPr>
        <p:spPr bwMode="auto">
          <a:xfrm rot="1800000">
            <a:off x="1546526" y="4367556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8911" y="1466907"/>
            <a:ext cx="3026178" cy="19345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00" y="5378039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11" y="4699553"/>
            <a:ext cx="3026178" cy="20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rapidrefresh.noaa.gov/HRRR/for_web/hrrr_jet/2015041500/full/3hap_sfc_f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13651" r="8166" b="12490"/>
          <a:stretch/>
        </p:blipFill>
        <p:spPr bwMode="auto">
          <a:xfrm>
            <a:off x="488473" y="1466907"/>
            <a:ext cx="2101874" cy="1323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1303506" y="2931336"/>
            <a:ext cx="484632" cy="536187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20223" r="11647" b="19566"/>
          <a:stretch/>
        </p:blipFill>
        <p:spPr bwMode="auto">
          <a:xfrm>
            <a:off x="488473" y="3608410"/>
            <a:ext cx="2101874" cy="1324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4237" y="2481585"/>
            <a:ext cx="523325" cy="525075"/>
            <a:chOff x="61148" y="2843805"/>
            <a:chExt cx="523325" cy="525075"/>
          </a:xfrm>
        </p:grpSpPr>
        <p:sp>
          <p:nvSpPr>
            <p:cNvPr id="8" name="Oval 7"/>
            <p:cNvSpPr/>
            <p:nvPr/>
          </p:nvSpPr>
          <p:spPr bwMode="auto">
            <a:xfrm>
              <a:off x="103615" y="2887147"/>
              <a:ext cx="438393" cy="438393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pic>
          <p:nvPicPr>
            <p:cNvPr id="2054" name="Picture 6" descr="http://tauntonboh.homestead.com/noaa_logo_op_598x600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8" y="2843805"/>
              <a:ext cx="523325" cy="52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s://wiki.ucar.edu/download/attachments/52004557/ncar-logo-lg.jpg?api=v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9" y="4605360"/>
            <a:ext cx="869346" cy="2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Bent Arrow 35"/>
          <p:cNvSpPr/>
          <p:nvPr/>
        </p:nvSpPr>
        <p:spPr bwMode="auto">
          <a:xfrm flipV="1">
            <a:off x="1430185" y="5062517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4329684" y="3702603"/>
            <a:ext cx="484632" cy="99695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9684" y="1241823"/>
            <a:ext cx="2138106" cy="21048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571451" y="6188508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Grid to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catchment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75080" y="3863194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err="1">
                <a:solidFill>
                  <a:prstClr val="black"/>
                </a:solidFill>
              </a:rPr>
              <a:t>NHDPlus</a:t>
            </a:r>
            <a:endParaRPr lang="en-US" sz="1600" b="1" i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to RAPID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66842" y="301443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Forcing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5320" y="4083287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WRF-Hydro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38441" y="2022631"/>
            <a:ext cx="614761" cy="21209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HRRR</a:t>
            </a:r>
          </a:p>
        </p:txBody>
      </p:sp>
      <p:pic>
        <p:nvPicPr>
          <p:cNvPr id="2056" name="Picture 8" descr="http://vueworks.com/wp-content/uploads/2011/08/esri-logo.gif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8" y="5912000"/>
            <a:ext cx="918220" cy="4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en/archive/b/b3/20110309193628!Microsoft_Research_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08" y="4700965"/>
            <a:ext cx="823361" cy="2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deng7365\AppData\Local\Temp\SNAGHTMLbac10d3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12410" r="3526" b="26242"/>
          <a:stretch/>
        </p:blipFill>
        <p:spPr bwMode="auto">
          <a:xfrm>
            <a:off x="6557064" y="3607679"/>
            <a:ext cx="2103120" cy="1325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6704534" y="4083287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</a:rPr>
              <a:t>ECMWF</a:t>
            </a: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628650" y="406461"/>
            <a:ext cx="7886700" cy="5486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dirty="0" smtClean="0"/>
              <a:t>NFIE-Hydro </a:t>
            </a:r>
            <a:r>
              <a:rPr lang="en-US" dirty="0" smtClean="0"/>
              <a:t>–</a:t>
            </a:r>
            <a:r>
              <a:rPr dirty="0" smtClean="0"/>
              <a:t> Flood </a:t>
            </a:r>
            <a:r>
              <a:rPr smtClean="0"/>
              <a:t>Forecasting Models</a:t>
            </a:r>
            <a:endParaRPr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831" y="5378039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3" name="Bent Arrow 42"/>
          <p:cNvSpPr/>
          <p:nvPr/>
        </p:nvSpPr>
        <p:spPr bwMode="auto">
          <a:xfrm flipH="1" flipV="1">
            <a:off x="6085089" y="5061684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3" name="Picture 4" descr="http://i1.wp.com/hepex.irstea.fr/wp-content/uploads/2013/07/bow_river_19_June_2013_glofas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t="21382" r="2230" b="2639"/>
          <a:stretch/>
        </p:blipFill>
        <p:spPr bwMode="auto">
          <a:xfrm>
            <a:off x="6267884" y="2951659"/>
            <a:ext cx="1273094" cy="911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699648" y="467057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AC15A">
                    <a:lumMod val="75000"/>
                  </a:srgbClr>
                </a:solidFill>
              </a:rPr>
              <a:t>TACC</a:t>
            </a:r>
            <a:endParaRPr lang="en-US" sz="1600" b="1" dirty="0">
              <a:solidFill>
                <a:srgbClr val="FAC15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82"/>
          <p:cNvSpPr txBox="1"/>
          <p:nvPr/>
        </p:nvSpPr>
        <p:spPr>
          <a:xfrm>
            <a:off x="427305" y="5778202"/>
            <a:ext cx="3273067" cy="5142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prstClr val="black"/>
              </a:buClr>
              <a:buSzPct val="100000"/>
            </a:pPr>
            <a:r>
              <a:rPr lang="en-US" sz="1700" dirty="0">
                <a:solidFill>
                  <a:prstClr val="black"/>
                </a:solidFill>
                <a:latin typeface="Merriweather"/>
                <a:ea typeface="Merriweather"/>
                <a:cs typeface="Merriweather"/>
                <a:sym typeface="Merriweather"/>
              </a:rPr>
              <a:t>Ensemble of 50 flood forecasts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05" y="3560515"/>
            <a:ext cx="3091143" cy="20266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5" name="Shape 174"/>
          <p:cNvSpPr/>
          <p:nvPr/>
        </p:nvSpPr>
        <p:spPr>
          <a:xfrm>
            <a:off x="3687862" y="4359642"/>
            <a:ext cx="621696" cy="2384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1451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Flooding on Shoal </a:t>
            </a:r>
            <a:r>
              <a:rPr lang="en-US" dirty="0" err="1" smtClean="0"/>
              <a:t>Ck</a:t>
            </a:r>
            <a:r>
              <a:rPr lang="en-US" dirty="0" smtClean="0"/>
              <a:t>, Austin, </a:t>
            </a:r>
            <a:r>
              <a:rPr lang="en-US" dirty="0" err="1" smtClean="0"/>
              <a:t>Tx</a:t>
            </a:r>
            <a:endParaRPr lang="en-US" dirty="0"/>
          </a:p>
        </p:txBody>
      </p:sp>
      <p:grpSp>
        <p:nvGrpSpPr>
          <p:cNvPr id="22" name="Shape 170"/>
          <p:cNvGrpSpPr/>
          <p:nvPr/>
        </p:nvGrpSpPr>
        <p:grpSpPr>
          <a:xfrm>
            <a:off x="545591" y="1304025"/>
            <a:ext cx="3657598" cy="1940666"/>
            <a:chOff x="447786" y="453673"/>
            <a:chExt cx="7758131" cy="3720506"/>
          </a:xfrm>
        </p:grpSpPr>
        <p:sp>
          <p:nvSpPr>
            <p:cNvPr id="23" name="Shape 171"/>
            <p:cNvSpPr/>
            <p:nvPr/>
          </p:nvSpPr>
          <p:spPr>
            <a:xfrm>
              <a:off x="447786" y="2807303"/>
              <a:ext cx="1838217" cy="13668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ECMWF-RAPID flow forecasts</a:t>
              </a:r>
            </a:p>
          </p:txBody>
        </p:sp>
        <p:sp>
          <p:nvSpPr>
            <p:cNvPr id="24" name="Shape 172"/>
            <p:cNvSpPr/>
            <p:nvPr/>
          </p:nvSpPr>
          <p:spPr>
            <a:xfrm>
              <a:off x="3124200" y="3048000"/>
              <a:ext cx="2057397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Deterministic flood maps</a:t>
              </a:r>
            </a:p>
          </p:txBody>
        </p:sp>
        <p:sp>
          <p:nvSpPr>
            <p:cNvPr id="25" name="Shape 173"/>
            <p:cNvSpPr/>
            <p:nvPr/>
          </p:nvSpPr>
          <p:spPr>
            <a:xfrm>
              <a:off x="6019799" y="3048000"/>
              <a:ext cx="2186118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Probabilistic flood maps</a:t>
              </a:r>
            </a:p>
          </p:txBody>
        </p:sp>
        <p:sp>
          <p:nvSpPr>
            <p:cNvPr id="30" name="Shape 174"/>
            <p:cNvSpPr/>
            <p:nvPr/>
          </p:nvSpPr>
          <p:spPr>
            <a:xfrm>
              <a:off x="22860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" name="Shape 175"/>
            <p:cNvSpPr/>
            <p:nvPr/>
          </p:nvSpPr>
          <p:spPr>
            <a:xfrm>
              <a:off x="51816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3" name="Shape 176"/>
            <p:cNvSpPr/>
            <p:nvPr/>
          </p:nvSpPr>
          <p:spPr>
            <a:xfrm>
              <a:off x="2971797" y="453673"/>
              <a:ext cx="1981199" cy="8381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HEC-RAS model</a:t>
              </a:r>
            </a:p>
          </p:txBody>
        </p:sp>
        <p:sp>
          <p:nvSpPr>
            <p:cNvPr id="34" name="Shape 177"/>
            <p:cNvSpPr/>
            <p:nvPr/>
          </p:nvSpPr>
          <p:spPr>
            <a:xfrm>
              <a:off x="2971797" y="1681125"/>
              <a:ext cx="1981200" cy="9143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Rating curves library</a:t>
              </a:r>
            </a:p>
          </p:txBody>
        </p:sp>
        <p:sp>
          <p:nvSpPr>
            <p:cNvPr id="36" name="Shape 178"/>
            <p:cNvSpPr/>
            <p:nvPr/>
          </p:nvSpPr>
          <p:spPr>
            <a:xfrm>
              <a:off x="3886200" y="27432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7" name="Shape 179"/>
            <p:cNvSpPr/>
            <p:nvPr/>
          </p:nvSpPr>
          <p:spPr>
            <a:xfrm>
              <a:off x="3886200" y="13716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2" y="1304025"/>
            <a:ext cx="4029122" cy="5214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65" y="1306507"/>
            <a:ext cx="1729400" cy="12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Progression of Memorial Day Flood on Shoal Creek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273175"/>
            <a:ext cx="7542212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112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574" y="260026"/>
            <a:ext cx="8249654" cy="48463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Flow Continuum Model </a:t>
            </a:r>
            <a:r>
              <a:rPr lang="en-US" dirty="0" smtClean="0"/>
              <a:t>– a national stream network, atmosphere to oceans, coast to coast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130 Catchments and </a:t>
            </a:r>
            <a:r>
              <a:rPr lang="en-US" dirty="0" err="1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uniquely labelled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Two basins and one forecast point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becomes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Current: 6600 basins and 3600 forecast points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NFIE: 2.7 million stream reaches and catchments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national flow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dirty="0">
                <a:solidFill>
                  <a:prstClr val="black"/>
                </a:solidFill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Basin  ~ 400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Reach Catchment   ~ 1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29657" y="2795237"/>
            <a:ext cx="7148286" cy="1071313"/>
            <a:chOff x="1429657" y="2795237"/>
            <a:chExt cx="7148286" cy="1071313"/>
          </a:xfrm>
        </p:grpSpPr>
        <p:sp>
          <p:nvSpPr>
            <p:cNvPr id="10" name="Rectangle 9"/>
            <p:cNvSpPr/>
            <p:nvPr/>
          </p:nvSpPr>
          <p:spPr bwMode="auto">
            <a:xfrm>
              <a:off x="1429657" y="2795237"/>
              <a:ext cx="7148286" cy="42846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97398" y="295215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prstClr val="black"/>
                  </a:solidFill>
                </a:rPr>
                <a:t>Watershed Hydrology – basins and outlet points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97429" y="4792033"/>
            <a:ext cx="7317921" cy="1071313"/>
            <a:chOff x="1429657" y="2795237"/>
            <a:chExt cx="7148286" cy="1071313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429657" y="2795237"/>
              <a:ext cx="7148286" cy="42846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97398" y="295215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prstClr val="black"/>
                  </a:solidFill>
                </a:rPr>
                <a:t>Continental Hydrology – network flow continuum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504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6" y="2295479"/>
            <a:ext cx="6983454" cy="319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Referencing on </a:t>
            </a:r>
            <a:r>
              <a:rPr lang="en-US" dirty="0" err="1" smtClean="0"/>
              <a:t>Flowlines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0724" y="2921492"/>
            <a:ext cx="2794980" cy="10548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72806" y="4882612"/>
            <a:ext cx="1102898" cy="5646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4298" y="4931606"/>
            <a:ext cx="52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Lat.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8592" y="493160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5618" y="4931606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455" y="1592114"/>
            <a:ext cx="5993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Bridge and Stream </a:t>
            </a:r>
            <a:r>
              <a:rPr lang="en-US" dirty="0">
                <a:solidFill>
                  <a:prstClr val="black"/>
                </a:solidFill>
              </a:rPr>
              <a:t>Gage at RR 12 is at Measure 70.246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on </a:t>
            </a:r>
            <a:r>
              <a:rPr lang="en-US" dirty="0" err="1">
                <a:solidFill>
                  <a:prstClr val="black"/>
                </a:solidFill>
              </a:rPr>
              <a:t>Flowline</a:t>
            </a:r>
            <a:r>
              <a:rPr lang="en-US" dirty="0">
                <a:solidFill>
                  <a:prstClr val="black"/>
                </a:solidFill>
              </a:rPr>
              <a:t> 1630223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2873" y="5661547"/>
            <a:ext cx="40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 is the % distance upstream from most downstream point on 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707" y="1042478"/>
            <a:ext cx="671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Using measures, the flow can be estimated at any point along the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5" y="4961968"/>
            <a:ext cx="3115340" cy="17523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963125" y="3976366"/>
            <a:ext cx="17599" cy="95524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20316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651" y="-262227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Next Step: National Water Model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Long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- 3 </a:t>
            </a:r>
            <a:r>
              <a:rPr lang="en-US" dirty="0" err="1">
                <a:solidFill>
                  <a:prstClr val="white"/>
                </a:solidFill>
              </a:rPr>
              <a:t>hrs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514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WRF-Hydro </a:t>
            </a:r>
            <a:r>
              <a:rPr lang="en-US" sz="24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Configurations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4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 km/catchment /</a:t>
            </a:r>
            <a:r>
              <a:rPr lang="en-US" dirty="0" err="1">
                <a:solidFill>
                  <a:srgbClr val="FF0000"/>
                </a:solidFill>
              </a:rPr>
              <a:t>NHDPlus</a:t>
            </a:r>
            <a:r>
              <a:rPr lang="en-US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MRMS blend/ HRRR-NAM </a:t>
            </a:r>
            <a:r>
              <a:rPr lang="en-US" dirty="0" err="1">
                <a:solidFill>
                  <a:prstClr val="white"/>
                </a:solidFill>
              </a:rPr>
              <a:t>bkgnd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Medium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 + Downscaled GFS</a:t>
            </a:r>
          </a:p>
        </p:txBody>
      </p:sp>
    </p:spTree>
    <p:extLst>
      <p:ext uri="{BB962C8B-B14F-4D97-AF65-F5344CB8AC3E}">
        <p14:creationId xmlns:p14="http://schemas.microsoft.com/office/powerpoint/2010/main" val="10155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>
                <a:solidFill>
                  <a:prstClr val="black"/>
                </a:solidFill>
              </a:rPr>
              <a:t>David R. </a:t>
            </a:r>
            <a:r>
              <a:rPr lang="en-US" sz="2400" dirty="0" smtClean="0">
                <a:solidFill>
                  <a:prstClr val="black"/>
                </a:solidFill>
              </a:rPr>
              <a:t>Maidment </a:t>
            </a:r>
          </a:p>
          <a:p>
            <a:pPr algn="r" eaLnBrk="0" hangingPunct="0"/>
            <a:r>
              <a:rPr lang="en-US" dirty="0" smtClean="0">
                <a:solidFill>
                  <a:prstClr val="black"/>
                </a:solidFill>
              </a:rPr>
              <a:t>Center </a:t>
            </a:r>
            <a:r>
              <a:rPr lang="en-US" dirty="0">
                <a:solidFill>
                  <a:prstClr val="black"/>
                </a:solidFill>
              </a:rPr>
              <a:t>for Research in Water Resources</a:t>
            </a: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2999"/>
            <a:ext cx="9144000" cy="1782847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589" y="5026813"/>
            <a:ext cx="8573427" cy="16406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UT Austin Flood Symposium, Austin, Texas, 11 February 2016</a:t>
            </a:r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Acknowledgements: UT Austin Colleagues and Students, National Weather Service,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City of Austin, ESRI,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Kisters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Microsoft Research</a:t>
            </a: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This research is supported in part by NSF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EarthCube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 grant 1343785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National Flood Interoperability Experiment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8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L-Shape 3"/>
          <p:cNvSpPr/>
          <p:nvPr/>
        </p:nvSpPr>
        <p:spPr>
          <a:xfrm rot="5400000">
            <a:off x="112277" y="3195482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5634"/>
            <a:ext cx="5749311" cy="15520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Avenir Black"/>
                <a:cs typeface="Avenir Black"/>
              </a:rPr>
              <a:t>Multi-Year Strategic 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venir Black"/>
                <a:cs typeface="Avenir Black"/>
              </a:rPr>
              <a:t>Science and Services Plan</a:t>
            </a:r>
          </a:p>
          <a:p>
            <a:r>
              <a:rPr lang="en-US" sz="1800" i="1" dirty="0" smtClean="0">
                <a:solidFill>
                  <a:srgbClr val="0772B0"/>
                </a:solidFill>
                <a:latin typeface="Avenir Black"/>
                <a:cs typeface="Avenir Black"/>
              </a:rPr>
              <a:t>Total Water Prediction and National Water Center</a:t>
            </a:r>
            <a:endParaRPr lang="en-US" sz="1800" i="1" dirty="0">
              <a:solidFill>
                <a:srgbClr val="0772B0"/>
              </a:solidFill>
              <a:latin typeface="Avenir Black"/>
              <a:cs typeface="Avenir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643" y="2844586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FY 15-20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0688" y="2303052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FY 16-21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7198" y="1749619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FY 17-22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43659" y="1188379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FY 18-23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0120" y="65465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FY 19-24</a:t>
            </a:r>
          </a:p>
        </p:txBody>
      </p:sp>
      <p:sp>
        <p:nvSpPr>
          <p:cNvPr id="15" name="L-Shape 14"/>
          <p:cNvSpPr/>
          <p:nvPr/>
        </p:nvSpPr>
        <p:spPr>
          <a:xfrm rot="5400000">
            <a:off x="1900795" y="2647999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L-Shape 15"/>
          <p:cNvSpPr/>
          <p:nvPr/>
        </p:nvSpPr>
        <p:spPr>
          <a:xfrm rot="5400000">
            <a:off x="3689313" y="2100516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L-Shape 16"/>
          <p:cNvSpPr/>
          <p:nvPr/>
        </p:nvSpPr>
        <p:spPr>
          <a:xfrm rot="5400000">
            <a:off x="5477831" y="1553033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L-Shape 17"/>
          <p:cNvSpPr/>
          <p:nvPr/>
        </p:nvSpPr>
        <p:spPr>
          <a:xfrm rot="5400000">
            <a:off x="7266350" y="1005550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802" y="3413881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Centralized Water Forecasting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01321" y="2900468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Flash Flood and Urban Hydrology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9839" y="2356700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Coastal Total Water Level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86750" y="1810107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Dry Side: Drought and Post-Fire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6877" y="1260677"/>
            <a:ext cx="16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Water Quality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473" y="4243371"/>
            <a:ext cx="1795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defTabSz="457200"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prstClr val="black"/>
                </a:solidFill>
                <a:latin typeface="Arial"/>
                <a:cs typeface="Arial"/>
              </a:rPr>
              <a:t>National Water Model (NWM) operational May 2016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Water forecasts for 2.7 million stream reaches in U.S.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>
                <a:solidFill>
                  <a:prstClr val="black"/>
                </a:solidFill>
                <a:latin typeface="Arial"/>
                <a:cs typeface="Arial"/>
              </a:rPr>
              <a:t>100 million people get a terrestrial water forecast for first time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National Water Center (NWC) begins providing daily situational awareness and guidance to NWS field offices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48901" y="3780006"/>
            <a:ext cx="17971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defTabSz="457200"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prstClr val="black"/>
                </a:solidFill>
                <a:latin typeface="Arial"/>
                <a:cs typeface="Arial"/>
              </a:rPr>
              <a:t>Enhance NWM with nested hyper- resolution zoom capability and urban hydrologic processes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Heightened focus on regions of interests (e.g. follow storms)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Street level </a:t>
            </a:r>
            <a:r>
              <a:rPr lang="en-US" sz="1000" b="1" i="1" dirty="0">
                <a:solidFill>
                  <a:prstClr val="black"/>
                </a:solidFill>
                <a:latin typeface="Arial"/>
                <a:cs typeface="Arial"/>
              </a:rPr>
              <a:t>flood inundation forecasts </a:t>
            </a: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for selected urban demonstration areas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NWC increases guidance to NWS field offices to improve consistency and services for flash floods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0387" y="3176244"/>
            <a:ext cx="1313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Core Capability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95455" y="2637132"/>
            <a:ext cx="1518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Key Enhancement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0299" y="2079701"/>
            <a:ext cx="1432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Major Integration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45217" y="3179964"/>
            <a:ext cx="190409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defTabSz="457200"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prstClr val="black"/>
                </a:solidFill>
                <a:latin typeface="Arial"/>
                <a:cs typeface="Arial"/>
              </a:rPr>
              <a:t>Couple NWM with marine models to predict combined  storm surge, tide,     and riverine effects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More complete picture of coastal storm impacts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Water prediction information linked to geospatial risk and vulnerability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>
                <a:solidFill>
                  <a:prstClr val="black"/>
                </a:solidFill>
                <a:latin typeface="Arial"/>
                <a:cs typeface="Arial"/>
              </a:rPr>
              <a:t>New service delivery model implemented </a:t>
            </a: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– increased stakeholder engagement and integrated information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>
                <a:solidFill>
                  <a:prstClr val="black"/>
                </a:solidFill>
                <a:latin typeface="Arial"/>
                <a:cs typeface="Arial"/>
              </a:rPr>
              <a:t>NWC operations center opens </a:t>
            </a: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and provides national decision support services and situational awareness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36702" y="2672384"/>
            <a:ext cx="197341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defTabSz="457200"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prstClr val="black"/>
                </a:solidFill>
                <a:latin typeface="Arial"/>
                <a:cs typeface="Arial"/>
              </a:rPr>
              <a:t>Couple NWM with groundwater and transport models to predict low flows, drought and fire impacts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Add NWM processes that affect subsurface water movement and storage during dry conditions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Add NWM ability to track constituents (e.g. sediment, contaminants, nutrients) through stream network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New decision support services for water shortage situations and waterborne transport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>
                <a:solidFill>
                  <a:prstClr val="black"/>
                </a:solidFill>
                <a:latin typeface="Arial"/>
                <a:cs typeface="Arial"/>
              </a:rPr>
              <a:t>NWC operations center expands to include drought and post-fire decision support services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67982" y="1536968"/>
            <a:ext cx="1518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Key Enhancement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95284" y="985205"/>
            <a:ext cx="1432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Major Integration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6877" y="1700773"/>
            <a:ext cx="167712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defTabSz="457200">
              <a:spcAft>
                <a:spcPts val="600"/>
              </a:spcAft>
              <a:buFont typeface="Arial"/>
              <a:buChar char="•"/>
            </a:pPr>
            <a:r>
              <a:rPr lang="en-US" sz="1100" b="1" dirty="0">
                <a:solidFill>
                  <a:prstClr val="black"/>
                </a:solidFill>
                <a:latin typeface="Arial"/>
                <a:cs typeface="Arial"/>
              </a:rPr>
              <a:t>Integrate enhanced NWM with key water quality data sets, models and tools to begin water quality prediction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Incorporate water quality data from federal and State partners into NWM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Link NWM output to NOAA ecological forecasting operations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New decision support services for predicting water quality issues such as Harmful Algal Blooms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>
                <a:solidFill>
                  <a:prstClr val="black"/>
                </a:solidFill>
                <a:latin typeface="Arial"/>
                <a:cs typeface="Arial"/>
              </a:rPr>
              <a:t>New decision support services for emergencies such as chemical spills</a:t>
            </a:r>
          </a:p>
          <a:p>
            <a:pPr marL="284162" lvl="1" indent="-171450" defTabSz="45720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>
                <a:solidFill>
                  <a:prstClr val="black"/>
                </a:solidFill>
                <a:latin typeface="Arial"/>
                <a:cs typeface="Arial"/>
              </a:rPr>
              <a:t>NWC operations center expands to include water quality decision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5581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21954" cy="484632"/>
          </a:xfrm>
        </p:spPr>
        <p:txBody>
          <a:bodyPr/>
          <a:lstStyle/>
          <a:p>
            <a:r>
              <a:rPr lang="en-US" dirty="0" smtClean="0"/>
              <a:t>Improvements in Flood Response Planning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 bwMode="auto">
          <a:xfrm flipV="1">
            <a:off x="1782925" y="1703754"/>
            <a:ext cx="2993292" cy="3337169"/>
          </a:xfrm>
          <a:prstGeom prst="triangle">
            <a:avLst/>
          </a:prstGeom>
          <a:gradFill flip="none" rotWithShape="0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376" y="1703754"/>
            <a:ext cx="119361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Federal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375" y="2723619"/>
            <a:ext cx="1042541" cy="94765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State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929" y="3862925"/>
            <a:ext cx="1122054" cy="94765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Local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149" y="4984258"/>
            <a:ext cx="1193615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Citizen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6806" y="16284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GIS database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  <a:r>
              <a:rPr lang="en-US" sz="1400" b="1" dirty="0">
                <a:solidFill>
                  <a:srgbClr val="FF0000"/>
                </a:solidFill>
              </a:rPr>
              <a:t>flood discharge forecasts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for 2.67 million stream reaches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continental US from National Water Center</a:t>
            </a: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8602" y="24884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Conversion to </a:t>
            </a:r>
            <a:r>
              <a:rPr lang="en-US" sz="1400" b="1" dirty="0">
                <a:solidFill>
                  <a:srgbClr val="FF0000"/>
                </a:solidFill>
              </a:rPr>
              <a:t>water level forecasts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inundation maps </a:t>
            </a:r>
            <a:r>
              <a:rPr lang="en-US" sz="1400" b="1" dirty="0">
                <a:solidFill>
                  <a:srgbClr val="1491ED"/>
                </a:solidFill>
              </a:rPr>
              <a:t>for 102,000 reaches in Texas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10m terrain data. </a:t>
            </a:r>
            <a:r>
              <a:rPr lang="en-US" sz="1400" b="1" dirty="0">
                <a:solidFill>
                  <a:srgbClr val="FF0000"/>
                </a:solidFill>
              </a:rPr>
              <a:t>Address points </a:t>
            </a:r>
            <a:r>
              <a:rPr lang="en-US" sz="1400" b="1" dirty="0">
                <a:solidFill>
                  <a:srgbClr val="1491ED"/>
                </a:solidFill>
              </a:rPr>
              <a:t>for flood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emergency response planning in each reach</a:t>
            </a: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8602" y="356820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Flood impact on </a:t>
            </a:r>
            <a:r>
              <a:rPr lang="en-US" sz="1400" b="1" dirty="0">
                <a:solidFill>
                  <a:srgbClr val="FF0000"/>
                </a:solidFill>
              </a:rPr>
              <a:t>transportation system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Flood response planning </a:t>
            </a:r>
            <a:r>
              <a:rPr lang="en-US" sz="1400" b="1" dirty="0">
                <a:solidFill>
                  <a:srgbClr val="1491ED"/>
                </a:solidFill>
              </a:rPr>
              <a:t>for stream reaches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and</a:t>
            </a:r>
            <a:r>
              <a:rPr lang="en-US" sz="1400" b="1" dirty="0">
                <a:solidFill>
                  <a:srgbClr val="FF0000"/>
                </a:solidFill>
              </a:rPr>
              <a:t> critical infrastructure. </a:t>
            </a:r>
            <a:r>
              <a:rPr lang="en-US" sz="1400" b="1" dirty="0">
                <a:solidFill>
                  <a:srgbClr val="1491ED"/>
                </a:solidFill>
              </a:rPr>
              <a:t>Inundation mapping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LIDAR terrain data, if available. 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599404" y="19798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599404" y="30475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566068" y="4240514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422" y="4611334"/>
            <a:ext cx="40554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491ED"/>
                </a:solidFill>
              </a:rPr>
              <a:t>Flood response </a:t>
            </a:r>
            <a:r>
              <a:rPr lang="en-US" sz="1400" b="1" dirty="0">
                <a:solidFill>
                  <a:srgbClr val="FF0000"/>
                </a:solidFill>
              </a:rPr>
              <a:t>portal </a:t>
            </a:r>
            <a:r>
              <a:rPr lang="en-US" sz="1400" b="1" dirty="0">
                <a:solidFill>
                  <a:srgbClr val="1491ED"/>
                </a:solidFill>
              </a:rPr>
              <a:t>for citizens (</a:t>
            </a:r>
            <a:r>
              <a:rPr lang="en-US" sz="1400" b="1" dirty="0" err="1">
                <a:solidFill>
                  <a:srgbClr val="1491ED"/>
                </a:solidFill>
              </a:rPr>
              <a:t>ATXFlood</a:t>
            </a:r>
            <a:r>
              <a:rPr lang="en-US" sz="1400" b="1" dirty="0">
                <a:solidFill>
                  <a:srgbClr val="1491ED"/>
                </a:solidFill>
              </a:rPr>
              <a:t>)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Automated flood warnings from cell-phone 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towers to </a:t>
            </a:r>
            <a:r>
              <a:rPr lang="en-US" sz="1400" b="1" dirty="0">
                <a:solidFill>
                  <a:srgbClr val="FF0000"/>
                </a:solidFill>
              </a:rPr>
              <a:t>phones in flood risk zones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65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06430" cy="484632"/>
          </a:xfrm>
        </p:spPr>
        <p:txBody>
          <a:bodyPr/>
          <a:lstStyle/>
          <a:p>
            <a:r>
              <a:rPr lang="en-US" dirty="0" smtClean="0"/>
              <a:t>Situational Awareness For Everyone (SAFE)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4917" y="6428698"/>
            <a:ext cx="438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Flood SAFE Viewer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http://arcg.is/1LPOHnE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5288"/>
            <a:ext cx="7957117" cy="4918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1273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Jared Allen, NWS Austin-San Antonio Weather Forecast Office</a:t>
            </a:r>
          </a:p>
        </p:txBody>
      </p:sp>
    </p:spTree>
    <p:extLst>
      <p:ext uri="{BB962C8B-B14F-4D97-AF65-F5344CB8AC3E}">
        <p14:creationId xmlns:p14="http://schemas.microsoft.com/office/powerpoint/2010/main" val="1871613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Inundation Maps for the US (130 in total)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84" y="1798265"/>
            <a:ext cx="8135832" cy="4149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29840" y="6045200"/>
            <a:ext cx="37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33 maps in Texas (one quarter of total)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47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(USGS/NWS)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97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67"/>
          <p:cNvGraphicFramePr>
            <a:graphicFrameLocks noGrp="1"/>
          </p:cNvGraphicFramePr>
          <p:nvPr>
            <p:extLst/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/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31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1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1"/>
            <a:ext cx="7886700" cy="1325563"/>
          </a:xfrm>
        </p:spPr>
        <p:txBody>
          <a:bodyPr/>
          <a:lstStyle/>
          <a:p>
            <a:r>
              <a:rPr lang="en-US" dirty="0" smtClean="0"/>
              <a:t>Reach Hydraulic Parameters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847461"/>
            <a:ext cx="92783" cy="120091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Connector 51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6"/>
                <a:stretch>
                  <a:fillRect l="-579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7"/>
                <a:stretch>
                  <a:fillRect l="-6569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Wetted Perimeter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Hydraulic Radius</a:t>
            </a:r>
          </a:p>
        </p:txBody>
      </p:sp>
    </p:spTree>
    <p:extLst>
      <p:ext uri="{BB962C8B-B14F-4D97-AF65-F5344CB8AC3E}">
        <p14:creationId xmlns:p14="http://schemas.microsoft.com/office/powerpoint/2010/main" val="3700056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Inundation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55" y="1220244"/>
            <a:ext cx="1880654" cy="1707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55" y="3373119"/>
            <a:ext cx="1801073" cy="1865901"/>
          </a:xfrm>
          <a:prstGeom prst="rect">
            <a:avLst/>
          </a:prstGeom>
        </p:spPr>
      </p:pic>
      <p:pic>
        <p:nvPicPr>
          <p:cNvPr id="1027" name="Picture 1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95" y="2608129"/>
            <a:ext cx="1731574" cy="16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196" y="2608129"/>
            <a:ext cx="1910145" cy="1822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05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055" y="53390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2196" y="45821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stream to which it flows)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8595" y="458153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Inundation map</a:t>
            </a:r>
            <a:b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(Depth to stream &lt; 15 </a:t>
            </a:r>
            <a:r>
              <a:rPr lang="en-US" sz="1400" b="1" dirty="0" err="1">
                <a:solidFill>
                  <a:prstClr val="black"/>
                </a:solidFill>
              </a:rPr>
              <a:t>ft</a:t>
            </a:r>
            <a:r>
              <a:rPr lang="en-US" sz="1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2961640" y="252476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6035040" y="331470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926922" y="4156209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76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 Catchment 5781289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79386"/>
            <a:ext cx="7636476" cy="45225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8650" y="1321357"/>
            <a:ext cx="319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Eanes</a:t>
            </a:r>
            <a:r>
              <a:rPr lang="en-US" dirty="0" smtClean="0">
                <a:solidFill>
                  <a:prstClr val="black"/>
                </a:solidFill>
              </a:rPr>
              <a:t> Creek, </a:t>
            </a:r>
            <a:r>
              <a:rPr lang="en-US" dirty="0" err="1" smtClean="0">
                <a:solidFill>
                  <a:prstClr val="black"/>
                </a:solidFill>
              </a:rPr>
              <a:t>Rollingwood</a:t>
            </a:r>
            <a:r>
              <a:rPr lang="en-US" dirty="0" smtClean="0">
                <a:solidFill>
                  <a:prstClr val="black"/>
                </a:solidFill>
              </a:rPr>
              <a:t>, Texas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8864" y="26282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Drainage area = 3.13 mi</a:t>
            </a:r>
            <a:r>
              <a:rPr lang="en-US" sz="2000" b="1" baseline="300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0659" y="55111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Reach Length = 4.3 miles</a:t>
            </a:r>
          </a:p>
        </p:txBody>
      </p:sp>
    </p:spTree>
    <p:extLst>
      <p:ext uri="{BB962C8B-B14F-4D97-AF65-F5344CB8AC3E}">
        <p14:creationId xmlns:p14="http://schemas.microsoft.com/office/powerpoint/2010/main" val="4290188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Computation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03691"/>
            <a:ext cx="3996076" cy="298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31" y="995380"/>
            <a:ext cx="3435185" cy="2576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46556" y="2085569"/>
                <a:ext cx="19957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1.49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B996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 smtClean="0">
                          <a:solidFill>
                            <a:srgbClr val="FAC15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56" y="2085569"/>
                <a:ext cx="1995739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97747" y="1235981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 Radius, </a:t>
            </a:r>
            <a:r>
              <a:rPr lang="en-US" dirty="0" smtClean="0">
                <a:solidFill>
                  <a:srgbClr val="7030A0"/>
                </a:solidFill>
              </a:rPr>
              <a:t>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985" y="4491103"/>
            <a:ext cx="40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96D5">
                    <a:lumMod val="50000"/>
                  </a:srgbClr>
                </a:solidFill>
              </a:rPr>
              <a:t>n</a:t>
            </a:r>
            <a:r>
              <a:rPr lang="en-US" dirty="0" smtClean="0">
                <a:solidFill>
                  <a:prstClr val="black"/>
                </a:solidFill>
              </a:rPr>
              <a:t> = 0.035  Manning roughness of channel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prstClr val="black"/>
                </a:solidFill>
              </a:rPr>
              <a:t> = 0.0163 Bed slope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45" y="3993947"/>
            <a:ext cx="3480071" cy="2610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4600" y="4200700"/>
            <a:ext cx="199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Crossection</a:t>
            </a:r>
            <a:r>
              <a:rPr lang="en-US" dirty="0" smtClean="0">
                <a:solidFill>
                  <a:prstClr val="black"/>
                </a:solidFill>
              </a:rPr>
              <a:t> Area, </a:t>
            </a:r>
            <a:r>
              <a:rPr lang="en-US" dirty="0" smtClean="0">
                <a:solidFill>
                  <a:srgbClr val="FAC15A">
                    <a:lumMod val="50000"/>
                  </a:srgbClr>
                </a:solidFill>
              </a:rPr>
              <a:t>A</a:t>
            </a:r>
            <a:endParaRPr lang="en-US" dirty="0">
              <a:solidFill>
                <a:srgbClr val="FAC15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9605" y="3600992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Flood Depth, h (</a:t>
            </a:r>
            <a:r>
              <a:rPr lang="en-US" i="1" dirty="0" err="1" smtClean="0">
                <a:solidFill>
                  <a:srgbClr val="002060"/>
                </a:solidFill>
              </a:rPr>
              <a:t>ft</a:t>
            </a:r>
            <a:r>
              <a:rPr lang="en-US" i="1" dirty="0" smtClean="0">
                <a:solidFill>
                  <a:srgbClr val="002060"/>
                </a:solidFill>
              </a:rPr>
              <a:t>)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3107" y="1596817"/>
            <a:ext cx="239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Flood Discharge, Q (</a:t>
            </a:r>
            <a:r>
              <a:rPr lang="en-US" i="1" dirty="0" err="1" smtClean="0">
                <a:solidFill>
                  <a:srgbClr val="0070C0"/>
                </a:solidFill>
              </a:rPr>
              <a:t>cfs</a:t>
            </a:r>
            <a:r>
              <a:rPr lang="en-US" i="1" dirty="0" smtClean="0">
                <a:solidFill>
                  <a:srgbClr val="0070C0"/>
                </a:solidFill>
              </a:rPr>
              <a:t>)</a:t>
            </a:r>
            <a:endParaRPr lang="en-US" i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5800" y="5100488"/>
            <a:ext cx="4074341" cy="1680364"/>
            <a:chOff x="267364" y="4817362"/>
            <a:chExt cx="5104436" cy="2208816"/>
          </a:xfrm>
        </p:grpSpPr>
        <p:sp>
          <p:nvSpPr>
            <p:cNvPr id="13" name="Freeform 12"/>
            <p:cNvSpPr/>
            <p:nvPr/>
          </p:nvSpPr>
          <p:spPr>
            <a:xfrm>
              <a:off x="979207" y="5511377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67364" y="4817362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31967" y="511828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386251" y="507122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32931" y="5061914"/>
              <a:ext cx="4457501" cy="1538935"/>
            </a:xfrm>
            <a:custGeom>
              <a:avLst/>
              <a:gdLst>
                <a:gd name="connsiteX0" fmla="*/ 0 w 4457501"/>
                <a:gd name="connsiteY0" fmla="*/ 57150 h 1538935"/>
                <a:gd name="connsiteX1" fmla="*/ 781050 w 4457501"/>
                <a:gd name="connsiteY1" fmla="*/ 0 h 1538935"/>
                <a:gd name="connsiteX2" fmla="*/ 1376363 w 4457501"/>
                <a:gd name="connsiteY2" fmla="*/ 152400 h 1538935"/>
                <a:gd name="connsiteX3" fmla="*/ 2033588 w 4457501"/>
                <a:gd name="connsiteY3" fmla="*/ 381000 h 1538935"/>
                <a:gd name="connsiteX4" fmla="*/ 2586038 w 4457501"/>
                <a:gd name="connsiteY4" fmla="*/ 614362 h 1538935"/>
                <a:gd name="connsiteX5" fmla="*/ 3571825 w 4457501"/>
                <a:gd name="connsiteY5" fmla="*/ 997955 h 1538935"/>
                <a:gd name="connsiteX6" fmla="*/ 4007482 w 4457501"/>
                <a:gd name="connsiteY6" fmla="*/ 1213390 h 1538935"/>
                <a:gd name="connsiteX7" fmla="*/ 4457501 w 4457501"/>
                <a:gd name="connsiteY7" fmla="*/ 1524573 h 1538935"/>
                <a:gd name="connsiteX8" fmla="*/ 3677149 w 4457501"/>
                <a:gd name="connsiteY8" fmla="*/ 1538935 h 1538935"/>
                <a:gd name="connsiteX9" fmla="*/ 3279792 w 4457501"/>
                <a:gd name="connsiteY9" fmla="*/ 1299564 h 1538935"/>
                <a:gd name="connsiteX10" fmla="*/ 2662213 w 4457501"/>
                <a:gd name="connsiteY10" fmla="*/ 993168 h 1538935"/>
                <a:gd name="connsiteX11" fmla="*/ 1958460 w 4457501"/>
                <a:gd name="connsiteY11" fmla="*/ 686772 h 1538935"/>
                <a:gd name="connsiteX12" fmla="*/ 1374393 w 4457501"/>
                <a:gd name="connsiteY12" fmla="*/ 485700 h 1538935"/>
                <a:gd name="connsiteX13" fmla="*/ 857350 w 4457501"/>
                <a:gd name="connsiteY13" fmla="*/ 303777 h 1538935"/>
                <a:gd name="connsiteX14" fmla="*/ 321157 w 4457501"/>
                <a:gd name="connsiteY14" fmla="*/ 107492 h 1538935"/>
                <a:gd name="connsiteX15" fmla="*/ 0 w 4457501"/>
                <a:gd name="connsiteY15" fmla="*/ 57150 h 153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57501" h="1538935">
                  <a:moveTo>
                    <a:pt x="0" y="57150"/>
                  </a:moveTo>
                  <a:lnTo>
                    <a:pt x="781050" y="0"/>
                  </a:lnTo>
                  <a:lnTo>
                    <a:pt x="1376363" y="152400"/>
                  </a:lnTo>
                  <a:lnTo>
                    <a:pt x="2033588" y="381000"/>
                  </a:lnTo>
                  <a:lnTo>
                    <a:pt x="2586038" y="614362"/>
                  </a:lnTo>
                  <a:lnTo>
                    <a:pt x="3571825" y="997955"/>
                  </a:lnTo>
                  <a:lnTo>
                    <a:pt x="4007482" y="1213390"/>
                  </a:lnTo>
                  <a:lnTo>
                    <a:pt x="4457501" y="1524573"/>
                  </a:lnTo>
                  <a:lnTo>
                    <a:pt x="3677149" y="1538935"/>
                  </a:lnTo>
                  <a:lnTo>
                    <a:pt x="3279792" y="1299564"/>
                  </a:lnTo>
                  <a:lnTo>
                    <a:pt x="2662213" y="993168"/>
                  </a:lnTo>
                  <a:lnTo>
                    <a:pt x="1958460" y="686772"/>
                  </a:lnTo>
                  <a:lnTo>
                    <a:pt x="1374393" y="485700"/>
                  </a:lnTo>
                  <a:lnTo>
                    <a:pt x="857350" y="303777"/>
                  </a:lnTo>
                  <a:lnTo>
                    <a:pt x="321157" y="107492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28650" y="5130461"/>
              <a:ext cx="3883632" cy="1803115"/>
            </a:xfrm>
            <a:custGeom>
              <a:avLst/>
              <a:gdLst>
                <a:gd name="connsiteX0" fmla="*/ 0 w 3883632"/>
                <a:gd name="connsiteY0" fmla="*/ 0 h 1803115"/>
                <a:gd name="connsiteX1" fmla="*/ 128427 w 3883632"/>
                <a:gd name="connsiteY1" fmla="*/ 184935 h 1803115"/>
                <a:gd name="connsiteX2" fmla="*/ 318499 w 3883632"/>
                <a:gd name="connsiteY2" fmla="*/ 375007 h 1803115"/>
                <a:gd name="connsiteX3" fmla="*/ 390418 w 3883632"/>
                <a:gd name="connsiteY3" fmla="*/ 385281 h 1803115"/>
                <a:gd name="connsiteX4" fmla="*/ 965771 w 3883632"/>
                <a:gd name="connsiteY4" fmla="*/ 559942 h 1803115"/>
                <a:gd name="connsiteX5" fmla="*/ 1469205 w 3883632"/>
                <a:gd name="connsiteY5" fmla="*/ 739740 h 1803115"/>
                <a:gd name="connsiteX6" fmla="*/ 1952090 w 3883632"/>
                <a:gd name="connsiteY6" fmla="*/ 909263 h 1803115"/>
                <a:gd name="connsiteX7" fmla="*/ 2327097 w 3883632"/>
                <a:gd name="connsiteY7" fmla="*/ 1037690 h 1803115"/>
                <a:gd name="connsiteX8" fmla="*/ 2851079 w 3883632"/>
                <a:gd name="connsiteY8" fmla="*/ 1238036 h 1803115"/>
                <a:gd name="connsiteX9" fmla="*/ 3231223 w 3883632"/>
                <a:gd name="connsiteY9" fmla="*/ 1433245 h 1803115"/>
                <a:gd name="connsiteX10" fmla="*/ 3637052 w 3883632"/>
                <a:gd name="connsiteY10" fmla="*/ 1613043 h 1803115"/>
                <a:gd name="connsiteX11" fmla="*/ 3883632 w 3883632"/>
                <a:gd name="connsiteY11" fmla="*/ 1803115 h 1803115"/>
                <a:gd name="connsiteX12" fmla="*/ 3678148 w 3883632"/>
                <a:gd name="connsiteY12" fmla="*/ 1479479 h 1803115"/>
                <a:gd name="connsiteX13" fmla="*/ 3369924 w 3883632"/>
                <a:gd name="connsiteY13" fmla="*/ 1279133 h 1803115"/>
                <a:gd name="connsiteX14" fmla="*/ 3025739 w 3883632"/>
                <a:gd name="connsiteY14" fmla="*/ 1104472 h 1803115"/>
                <a:gd name="connsiteX15" fmla="*/ 2707241 w 3883632"/>
                <a:gd name="connsiteY15" fmla="*/ 940086 h 1803115"/>
                <a:gd name="connsiteX16" fmla="*/ 2208944 w 3883632"/>
                <a:gd name="connsiteY16" fmla="*/ 734603 h 1803115"/>
                <a:gd name="connsiteX17" fmla="*/ 1571946 w 3883632"/>
                <a:gd name="connsiteY17" fmla="*/ 477749 h 1803115"/>
                <a:gd name="connsiteX18" fmla="*/ 1222625 w 3883632"/>
                <a:gd name="connsiteY18" fmla="*/ 354459 h 1803115"/>
                <a:gd name="connsiteX19" fmla="*/ 775699 w 3883632"/>
                <a:gd name="connsiteY19" fmla="*/ 215758 h 1803115"/>
                <a:gd name="connsiteX20" fmla="*/ 410966 w 3883632"/>
                <a:gd name="connsiteY20" fmla="*/ 71919 h 1803115"/>
                <a:gd name="connsiteX21" fmla="*/ 0 w 3883632"/>
                <a:gd name="connsiteY21" fmla="*/ 0 h 180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83632" h="1803115">
                  <a:moveTo>
                    <a:pt x="0" y="0"/>
                  </a:moveTo>
                  <a:lnTo>
                    <a:pt x="128427" y="184935"/>
                  </a:lnTo>
                  <a:lnTo>
                    <a:pt x="318499" y="375007"/>
                  </a:lnTo>
                  <a:lnTo>
                    <a:pt x="390418" y="385281"/>
                  </a:lnTo>
                  <a:lnTo>
                    <a:pt x="965771" y="559942"/>
                  </a:lnTo>
                  <a:lnTo>
                    <a:pt x="1469205" y="739740"/>
                  </a:lnTo>
                  <a:lnTo>
                    <a:pt x="1952090" y="909263"/>
                  </a:lnTo>
                  <a:lnTo>
                    <a:pt x="2327097" y="1037690"/>
                  </a:lnTo>
                  <a:lnTo>
                    <a:pt x="2851079" y="1238036"/>
                  </a:lnTo>
                  <a:lnTo>
                    <a:pt x="3231223" y="1433245"/>
                  </a:lnTo>
                  <a:lnTo>
                    <a:pt x="3637052" y="1613043"/>
                  </a:lnTo>
                  <a:lnTo>
                    <a:pt x="3883632" y="1803115"/>
                  </a:lnTo>
                  <a:lnTo>
                    <a:pt x="3678148" y="1479479"/>
                  </a:lnTo>
                  <a:lnTo>
                    <a:pt x="3369924" y="1279133"/>
                  </a:lnTo>
                  <a:lnTo>
                    <a:pt x="3025739" y="1104472"/>
                  </a:lnTo>
                  <a:lnTo>
                    <a:pt x="2707241" y="940086"/>
                  </a:lnTo>
                  <a:lnTo>
                    <a:pt x="2208944" y="734603"/>
                  </a:lnTo>
                  <a:lnTo>
                    <a:pt x="1571946" y="477749"/>
                  </a:lnTo>
                  <a:lnTo>
                    <a:pt x="1222625" y="354459"/>
                  </a:lnTo>
                  <a:lnTo>
                    <a:pt x="775699" y="215758"/>
                  </a:lnTo>
                  <a:lnTo>
                    <a:pt x="410966" y="7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318503" y="6580548"/>
              <a:ext cx="769717" cy="445625"/>
            </a:xfrm>
            <a:custGeom>
              <a:avLst/>
              <a:gdLst>
                <a:gd name="connsiteX0" fmla="*/ 0 w 769717"/>
                <a:gd name="connsiteY0" fmla="*/ 28937 h 445625"/>
                <a:gd name="connsiteX1" fmla="*/ 133109 w 769717"/>
                <a:gd name="connsiteY1" fmla="*/ 243069 h 445625"/>
                <a:gd name="connsiteX2" fmla="*/ 243069 w 769717"/>
                <a:gd name="connsiteY2" fmla="*/ 376177 h 445625"/>
                <a:gd name="connsiteX3" fmla="*/ 358815 w 769717"/>
                <a:gd name="connsiteY3" fmla="*/ 445625 h 445625"/>
                <a:gd name="connsiteX4" fmla="*/ 474562 w 769717"/>
                <a:gd name="connsiteY4" fmla="*/ 399327 h 445625"/>
                <a:gd name="connsiteX5" fmla="*/ 567160 w 769717"/>
                <a:gd name="connsiteY5" fmla="*/ 300942 h 445625"/>
                <a:gd name="connsiteX6" fmla="*/ 694481 w 769717"/>
                <a:gd name="connsiteY6" fmla="*/ 121534 h 445625"/>
                <a:gd name="connsiteX7" fmla="*/ 769717 w 769717"/>
                <a:gd name="connsiteY7" fmla="*/ 0 h 445625"/>
                <a:gd name="connsiteX8" fmla="*/ 0 w 769717"/>
                <a:gd name="connsiteY8" fmla="*/ 28937 h 4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9717" h="445625">
                  <a:moveTo>
                    <a:pt x="0" y="28937"/>
                  </a:moveTo>
                  <a:lnTo>
                    <a:pt x="133109" y="243069"/>
                  </a:lnTo>
                  <a:lnTo>
                    <a:pt x="243069" y="376177"/>
                  </a:lnTo>
                  <a:lnTo>
                    <a:pt x="358815" y="445625"/>
                  </a:lnTo>
                  <a:lnTo>
                    <a:pt x="474562" y="399327"/>
                  </a:lnTo>
                  <a:lnTo>
                    <a:pt x="567160" y="300942"/>
                  </a:lnTo>
                  <a:lnTo>
                    <a:pt x="694481" y="121534"/>
                  </a:lnTo>
                  <a:lnTo>
                    <a:pt x="769717" y="0"/>
                  </a:lnTo>
                  <a:lnTo>
                    <a:pt x="0" y="2893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959688" y="6333650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54815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 Curve for </a:t>
            </a:r>
            <a:r>
              <a:rPr lang="en-US" dirty="0" err="1" smtClean="0"/>
              <a:t>Eanes</a:t>
            </a:r>
            <a:r>
              <a:rPr lang="en-US" dirty="0" smtClean="0"/>
              <a:t> Creek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657711"/>
              </p:ext>
            </p:extLst>
          </p:nvPr>
        </p:nvGraphicFramePr>
        <p:xfrm>
          <a:off x="1072753" y="1357289"/>
          <a:ext cx="6998494" cy="458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 flipV="1">
            <a:off x="3620530" y="3385751"/>
            <a:ext cx="24713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853514" y="3385751"/>
            <a:ext cx="176701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20530" y="4148774"/>
            <a:ext cx="4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A3CA4B">
                    <a:lumMod val="75000"/>
                  </a:srgbClr>
                </a:solidFill>
              </a:rPr>
              <a:t>Forecast Discharge, Q, from National Water Model</a:t>
            </a:r>
            <a:endParaRPr lang="en-US" i="1" dirty="0">
              <a:solidFill>
                <a:srgbClr val="A3CA4B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1" y="3016419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Flood Depth, h (</a:t>
            </a:r>
            <a:r>
              <a:rPr lang="en-US" i="1" dirty="0" err="1" smtClean="0">
                <a:solidFill>
                  <a:srgbClr val="002060"/>
                </a:solidFill>
              </a:rPr>
              <a:t>ft</a:t>
            </a:r>
            <a:r>
              <a:rPr lang="en-US" i="1" dirty="0" smtClean="0">
                <a:solidFill>
                  <a:srgbClr val="002060"/>
                </a:solidFill>
              </a:rPr>
              <a:t>)</a:t>
            </a:r>
            <a:endParaRPr lang="en-US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64633" y="3385751"/>
                <a:ext cx="19957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1.49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B996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 smtClean="0">
                          <a:solidFill>
                            <a:srgbClr val="FAC15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33" y="3385751"/>
                <a:ext cx="1995739" cy="5203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300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27" y="1143000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continental scale </a:t>
            </a:r>
            <a:r>
              <a:rPr lang="en-US" dirty="0" smtClean="0"/>
              <a:t>for the United States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60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457200"/>
            <a:ext cx="8477250" cy="484632"/>
          </a:xfrm>
        </p:spPr>
        <p:txBody>
          <a:bodyPr/>
          <a:lstStyle/>
          <a:p>
            <a:r>
              <a:rPr lang="en-US" dirty="0" smtClean="0"/>
              <a:t>SPRNT Model – </a:t>
            </a:r>
            <a:r>
              <a:rPr lang="en-US" sz="2400" dirty="0" smtClean="0"/>
              <a:t>flow and water depth on large networks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6" y="1445160"/>
            <a:ext cx="3652261" cy="2433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644" y="3039355"/>
            <a:ext cx="6279706" cy="3511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1248" y="4699960"/>
            <a:ext cx="45719" cy="45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8294" y="1445160"/>
            <a:ext cx="3898476" cy="90085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Very Large Scale Integrated (VLSI) </a:t>
            </a:r>
            <a:r>
              <a:rPr lang="en-US" b="1" dirty="0">
                <a:solidFill>
                  <a:prstClr val="black"/>
                </a:solidFill>
              </a:rPr>
              <a:t>design of computer chips – solve 100 million equations each night to check on effects of design changes on electricity flow in chip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192334"/>
            <a:ext cx="2533650" cy="90085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Dynamic wave routing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prstClr val="black"/>
                </a:solidFill>
              </a:rPr>
              <a:t>Compute water flow by analogy with electricity flow in chips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427" y="5675149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3" y="5541095"/>
            <a:ext cx="7620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033" y="965200"/>
            <a:ext cx="2228766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</a:rPr>
              <a:t>Open source code in </a:t>
            </a:r>
            <a:r>
              <a:rPr lang="en-US" sz="1400" b="1" dirty="0" err="1">
                <a:solidFill>
                  <a:srgbClr val="0070C0"/>
                </a:solidFill>
              </a:rPr>
              <a:t>Github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53645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Rating the Landscape using SPRNT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Total</a:t>
            </a:r>
            <a:r>
              <a:rPr lang="zh-TW" altLang="en-US" dirty="0" smtClean="0"/>
              <a:t> </a:t>
            </a:r>
            <a:r>
              <a:rPr lang="en-US" altLang="zh-TW" dirty="0" smtClean="0"/>
              <a:t>540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flowlines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Travis</a:t>
            </a:r>
            <a:r>
              <a:rPr lang="zh-TW" altLang="en-US" dirty="0" smtClean="0"/>
              <a:t> </a:t>
            </a:r>
            <a:r>
              <a:rPr lang="en-US" altLang="zh-TW" dirty="0" smtClean="0"/>
              <a:t>County.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en-US" altLang="zh-TW" dirty="0" smtClean="0"/>
              <a:t>Catchment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Area:</a:t>
            </a:r>
            <a:r>
              <a:rPr lang="zh-TW" altLang="en-US" dirty="0" smtClean="0"/>
              <a:t> </a:t>
            </a:r>
            <a:r>
              <a:rPr lang="en-US" altLang="zh-TW" dirty="0" smtClean="0"/>
              <a:t>2942.76</a:t>
            </a:r>
            <a:r>
              <a:rPr lang="zh-TW" altLang="en-US" dirty="0" smtClean="0"/>
              <a:t> </a:t>
            </a:r>
            <a:r>
              <a:rPr lang="en-US" altLang="zh-TW" dirty="0" smtClean="0"/>
              <a:t>km</a:t>
            </a:r>
            <a:r>
              <a:rPr lang="en-US" altLang="zh-TW" baseline="30000" dirty="0" smtClean="0"/>
              <a:t>2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baseline="30000" dirty="0" smtClean="0"/>
          </a:p>
        </p:txBody>
      </p:sp>
      <p:pic>
        <p:nvPicPr>
          <p:cNvPr id="4" name="內容版面配置區 3" descr="Travi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13330" r="7854" b="10339"/>
          <a:stretch/>
        </p:blipFill>
        <p:spPr>
          <a:xfrm>
            <a:off x="543062" y="3296881"/>
            <a:ext cx="4160163" cy="2829282"/>
          </a:xfrm>
          <a:prstGeom prst="rect">
            <a:avLst/>
          </a:prstGeom>
        </p:spPr>
      </p:pic>
      <p:pic>
        <p:nvPicPr>
          <p:cNvPr id="5" name="圖片 5" descr="untitl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 b="19401"/>
          <a:stretch/>
        </p:blipFill>
        <p:spPr>
          <a:xfrm>
            <a:off x="4789086" y="2954420"/>
            <a:ext cx="4354914" cy="3514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3405" y="3540015"/>
            <a:ext cx="2913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Rainfall increased in uniform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increments of 1 mm/</a:t>
            </a:r>
            <a:r>
              <a:rPr lang="en-US" dirty="0" err="1" smtClean="0">
                <a:solidFill>
                  <a:prstClr val="black"/>
                </a:solidFill>
              </a:rPr>
              <a:t>hr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3211" y="5399962"/>
            <a:ext cx="288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Flow reaches equilibrium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 Travis County in 200 hours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0246" y="630240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Time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3868" y="2867634"/>
            <a:ext cx="87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Rainfall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408" y="6173895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Mannings</a:t>
            </a:r>
            <a:r>
              <a:rPr lang="en-US" dirty="0" smtClean="0">
                <a:solidFill>
                  <a:prstClr val="black"/>
                </a:solidFill>
              </a:rPr>
              <a:t> “n” = 0.05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53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3" descr="Screen Shot 2016-02-02 at 9.22.34 AM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15" b="-2715"/>
          <a:stretch>
            <a:fillRect/>
          </a:stretch>
        </p:blipFill>
        <p:spPr>
          <a:xfrm>
            <a:off x="67552" y="1254427"/>
            <a:ext cx="9076448" cy="49916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Rating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Curves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for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Stream Gages in</a:t>
            </a:r>
            <a:br>
              <a:rPr kumimoji="1" lang="en-US" altLang="zh-TW" dirty="0" smtClean="0"/>
            </a:br>
            <a:r>
              <a:rPr kumimoji="1" lang="en-US" altLang="zh-TW" dirty="0" smtClean="0"/>
              <a:t>Travis County</a:t>
            </a:r>
            <a:endParaRPr kumimoji="1" lang="zh-TW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2482" y="3198647"/>
            <a:ext cx="13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USGS Rating</a:t>
            </a:r>
            <a:endParaRPr lang="en-US" dirty="0">
              <a:solidFill>
                <a:srgbClr val="4F81BD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69059" y="3534032"/>
            <a:ext cx="333633" cy="753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46928" y="327385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SPRNT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677619" y="3063065"/>
            <a:ext cx="169309" cy="32024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682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ravisCountyFloodMay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3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Flood Response Map Book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60" y="1080655"/>
            <a:ext cx="3466216" cy="5299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31" y="1080655"/>
            <a:ext cx="3154533" cy="5299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260" y="65188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Tomas Rodriguez, City of Austin</a:t>
            </a:r>
          </a:p>
        </p:txBody>
      </p:sp>
    </p:spTree>
    <p:extLst>
      <p:ext uri="{BB962C8B-B14F-4D97-AF65-F5344CB8AC3E}">
        <p14:creationId xmlns:p14="http://schemas.microsoft.com/office/powerpoint/2010/main" val="2887139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Emergency Response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0650" y="1830344"/>
            <a:ext cx="3966520" cy="29748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1308" y="109975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ea typeface="+mn-ea"/>
                <a:cs typeface="+mn-cs"/>
              </a:rPr>
              <a:t>Table Top Exercise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270" y="13345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lvl="0"/>
            <a:r>
              <a:rPr lang="en-US" b="1" dirty="0" smtClean="0">
                <a:solidFill>
                  <a:srgbClr val="0070C0"/>
                </a:solidFill>
              </a:rPr>
              <a:t>Pre-planning </a:t>
            </a:r>
            <a:r>
              <a:rPr lang="en-US" b="1" dirty="0">
                <a:solidFill>
                  <a:srgbClr val="0070C0"/>
                </a:solidFill>
              </a:rPr>
              <a:t>Flood Maps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  <a:p>
            <a:pPr lvl="0"/>
            <a:r>
              <a:rPr lang="en-US" dirty="0"/>
              <a:t> </a:t>
            </a:r>
            <a:r>
              <a:rPr lang="en-US" dirty="0" smtClean="0"/>
              <a:t>     Detailed </a:t>
            </a:r>
            <a:r>
              <a:rPr lang="en-US" dirty="0"/>
              <a:t>information about flood area </a:t>
            </a:r>
            <a:endParaRPr lang="en-US" dirty="0" smtClean="0"/>
          </a:p>
          <a:p>
            <a:pPr lvl="0"/>
            <a:r>
              <a:rPr lang="en-US" dirty="0" smtClean="0"/>
              <a:t>      Used </a:t>
            </a:r>
            <a:r>
              <a:rPr lang="en-US" dirty="0"/>
              <a:t>“on a blue sunny day</a:t>
            </a:r>
            <a:r>
              <a:rPr lang="en-US" dirty="0" smtClean="0"/>
              <a:t>”</a:t>
            </a:r>
            <a:endParaRPr lang="en-US" sz="1400" dirty="0"/>
          </a:p>
          <a:p>
            <a:pPr lvl="0"/>
            <a:r>
              <a:rPr lang="en-US" dirty="0" smtClean="0"/>
              <a:t>      Review </a:t>
            </a:r>
            <a:r>
              <a:rPr lang="en-US" dirty="0"/>
              <a:t>what the flood could </a:t>
            </a:r>
            <a:r>
              <a:rPr lang="en-US" dirty="0" smtClean="0"/>
              <a:t>do </a:t>
            </a:r>
          </a:p>
          <a:p>
            <a:pPr lvl="0"/>
            <a:r>
              <a:rPr lang="en-US" dirty="0"/>
              <a:t> </a:t>
            </a:r>
            <a:r>
              <a:rPr lang="en-US" dirty="0" smtClean="0"/>
              <a:t>          and how to respond </a:t>
            </a:r>
          </a:p>
          <a:p>
            <a:pPr lvl="0"/>
            <a:r>
              <a:rPr lang="en-US" dirty="0"/>
              <a:t> </a:t>
            </a:r>
            <a:endParaRPr lang="en-US" sz="1400" dirty="0"/>
          </a:p>
          <a:p>
            <a:pPr lvl="0"/>
            <a:r>
              <a:rPr lang="en-US" b="1" dirty="0">
                <a:solidFill>
                  <a:srgbClr val="0070C0"/>
                </a:solidFill>
              </a:rPr>
              <a:t>Operation Flood Map</a:t>
            </a:r>
            <a:endParaRPr lang="en-US" sz="1400" dirty="0">
              <a:solidFill>
                <a:srgbClr val="0070C0"/>
              </a:solidFill>
            </a:endParaRPr>
          </a:p>
          <a:p>
            <a:pPr lvl="0"/>
            <a:r>
              <a:rPr lang="en-US" b="1" dirty="0"/>
              <a:t>Incident/Area </a:t>
            </a:r>
            <a:r>
              <a:rPr lang="en-US" b="1" dirty="0" smtClean="0"/>
              <a:t>Command</a:t>
            </a:r>
            <a:endParaRPr lang="en-US" sz="1400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lood </a:t>
            </a:r>
            <a:r>
              <a:rPr lang="en-US" dirty="0"/>
              <a:t>info at an area command level</a:t>
            </a:r>
            <a:endParaRPr lang="en-US" sz="1400" dirty="0"/>
          </a:p>
          <a:p>
            <a:pPr lvl="1"/>
            <a:r>
              <a:rPr lang="en-US" dirty="0"/>
              <a:t>Laminated for recording situational awareness</a:t>
            </a:r>
            <a:endParaRPr lang="en-US" sz="1400" dirty="0"/>
          </a:p>
          <a:p>
            <a:pPr lvl="1"/>
            <a:r>
              <a:rPr lang="en-US" dirty="0"/>
              <a:t>Able to log where units are </a:t>
            </a:r>
            <a:r>
              <a:rPr lang="en-US" dirty="0" smtClean="0"/>
              <a:t>assigned </a:t>
            </a:r>
            <a:r>
              <a:rPr lang="en-US" dirty="0"/>
              <a:t> </a:t>
            </a:r>
            <a:endParaRPr lang="en-US" sz="1400" dirty="0"/>
          </a:p>
          <a:p>
            <a:pPr lvl="0"/>
            <a:endParaRPr lang="en-US" b="1" dirty="0" smtClean="0"/>
          </a:p>
          <a:p>
            <a:pPr lvl="0"/>
            <a:r>
              <a:rPr lang="en-US" b="1" dirty="0" smtClean="0"/>
              <a:t>Strategic</a:t>
            </a:r>
            <a:r>
              <a:rPr lang="en-US" dirty="0" smtClean="0"/>
              <a:t> </a:t>
            </a:r>
            <a:endParaRPr lang="en-US" sz="1400" dirty="0"/>
          </a:p>
          <a:p>
            <a:pPr lvl="1"/>
            <a:r>
              <a:rPr lang="en-US" dirty="0" smtClean="0"/>
              <a:t>Overview </a:t>
            </a:r>
            <a:r>
              <a:rPr lang="en-US" dirty="0"/>
              <a:t>map of entire area</a:t>
            </a:r>
            <a:endParaRPr lang="en-US" sz="1400" dirty="0"/>
          </a:p>
          <a:p>
            <a:pPr lvl="1"/>
            <a:r>
              <a:rPr lang="en-US" dirty="0"/>
              <a:t>Used at Emergency Operations Center</a:t>
            </a:r>
            <a:endParaRPr lang="en-US" sz="1400" dirty="0"/>
          </a:p>
          <a:p>
            <a:pPr lvl="1"/>
            <a:r>
              <a:rPr lang="en-US" dirty="0"/>
              <a:t>Used to keep track of several area commands, groups of units</a:t>
            </a:r>
            <a:endParaRPr lang="en-US" sz="1400" dirty="0"/>
          </a:p>
          <a:p>
            <a:r>
              <a:rPr lang="en-US" dirty="0"/>
              <a:t> 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40260" y="60548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More information about this at Thursday Morning Flood Symposium</a:t>
            </a:r>
          </a:p>
        </p:txBody>
      </p:sp>
    </p:spTree>
    <p:extLst>
      <p:ext uri="{BB962C8B-B14F-4D97-AF65-F5344CB8AC3E}">
        <p14:creationId xmlns:p14="http://schemas.microsoft.com/office/powerpoint/2010/main" val="2074067534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Overview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1138368"/>
            <a:ext cx="8260414" cy="530924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793524" y="3598700"/>
            <a:ext cx="855667" cy="62960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73146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One area of risk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29" y="4228308"/>
            <a:ext cx="1715292" cy="17152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676589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Incident/Area Command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1" y="1184295"/>
            <a:ext cx="7166541" cy="5537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9418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Onion Creek at Pleasant Valley/William Cannon</a:t>
            </a:r>
          </a:p>
        </p:txBody>
      </p:sp>
    </p:spTree>
    <p:extLst>
      <p:ext uri="{BB962C8B-B14F-4D97-AF65-F5344CB8AC3E}">
        <p14:creationId xmlns:p14="http://schemas.microsoft.com/office/powerpoint/2010/main" val="97826480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Pre-Planning Flood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7" y="1266835"/>
            <a:ext cx="8458200" cy="547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418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ea typeface="+mn-ea"/>
                <a:cs typeface="+mn-cs"/>
              </a:rPr>
              <a:t>Actions, Indicators, Road Closures and Depth</a:t>
            </a:r>
          </a:p>
        </p:txBody>
      </p:sp>
    </p:spTree>
    <p:extLst>
      <p:ext uri="{BB962C8B-B14F-4D97-AF65-F5344CB8AC3E}">
        <p14:creationId xmlns:p14="http://schemas.microsoft.com/office/powerpoint/2010/main" val="849871786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with Local Decision Makers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9620" y="1841304"/>
            <a:ext cx="4565650" cy="2162175"/>
          </a:xfrm>
        </p:spPr>
        <p:txBody>
          <a:bodyPr/>
          <a:lstStyle/>
          <a:p>
            <a:r>
              <a:rPr lang="en-US" dirty="0" smtClean="0"/>
              <a:t>Work with the first response community to define flood strategy for stream reaches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243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87938" y="954088"/>
            <a:ext cx="4056062" cy="2473325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4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28347" y="1435635"/>
            <a:ext cx="5479976" cy="4346473"/>
            <a:chOff x="263205" y="1215358"/>
            <a:chExt cx="2798021" cy="2133600"/>
          </a:xfrm>
        </p:grpSpPr>
        <p:pic>
          <p:nvPicPr>
            <p:cNvPr id="7" name="Picture 6" descr="RFCCHps_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404257" y="6030686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6600 </a:t>
            </a:r>
            <a:r>
              <a:rPr lang="en-US" dirty="0">
                <a:solidFill>
                  <a:prstClr val="black"/>
                </a:solidFill>
              </a:rPr>
              <a:t>sub-basins in continental US</a:t>
            </a:r>
          </a:p>
        </p:txBody>
      </p:sp>
    </p:spTree>
    <p:extLst>
      <p:ext uri="{BB962C8B-B14F-4D97-AF65-F5344CB8AC3E}">
        <p14:creationId xmlns:p14="http://schemas.microsoft.com/office/powerpoint/2010/main" val="402815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Reversed Esri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53"/>
          <a:stretch/>
        </p:blipFill>
        <p:spPr>
          <a:xfrm>
            <a:off x="2790009" y="2543673"/>
            <a:ext cx="3104606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18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629" y="0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3" y="324131"/>
            <a:ext cx="1594520" cy="157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1518" y="4469760"/>
            <a:ext cx="630441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FY15 Centralized Water Forecasting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Data Archive – all RFC data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Evaluation Service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RFC and NWC modeling and forecasts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</a:t>
            </a:r>
            <a:r>
              <a:rPr lang="en-US" sz="2000" b="1" dirty="0" err="1">
                <a:solidFill>
                  <a:srgbClr val="000000"/>
                </a:solidFill>
              </a:rPr>
              <a:t>Testbed</a:t>
            </a:r>
            <a:r>
              <a:rPr lang="en-US" sz="2000" b="1" dirty="0">
                <a:solidFill>
                  <a:srgbClr val="000000"/>
                </a:solidFill>
              </a:rPr>
              <a:t> – new NWC capabilities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Water Forecasting Demonstration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33833" y="2306517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65370" y="269748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20646" y="2980331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46792" y="1386502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810000" y="2990850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003800" y="205105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6500" y="1695450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010150" y="1314450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03800" y="2959100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7600" y="984250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990600" y="2023797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120900" y="1943100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238250" y="2979274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42679" y="2981904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</a:p>
        </p:txBody>
      </p:sp>
      <p:sp>
        <p:nvSpPr>
          <p:cNvPr id="37" name="Freeform 36"/>
          <p:cNvSpPr/>
          <p:nvPr/>
        </p:nvSpPr>
        <p:spPr>
          <a:xfrm>
            <a:off x="1270088" y="3014505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00632" y="2059085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983076" y="2744039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119364" y="1980036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46948" y="3027786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096822" y="1021186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16393" y="1413816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031127" y="2097608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043827" y="171314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027856" y="1341764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11885" y="2996036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857594" y="299802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806950" y="2768600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733800" y="3149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26543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18050" y="34544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27650" y="287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45100" y="1968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62050" y="4546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06600" y="1841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9000" y="19621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25900" y="2241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64000" y="13144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867400" y="160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46850" y="12128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35050" y="9207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6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88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Flood Interoperability Experiment (NFIE) (Sept 2014 to August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42365"/>
            <a:ext cx="7886700" cy="3179763"/>
          </a:xfrm>
        </p:spPr>
        <p:txBody>
          <a:bodyPr/>
          <a:lstStyle/>
          <a:p>
            <a:r>
              <a:rPr lang="en-US" dirty="0"/>
              <a:t>Partnership </a:t>
            </a:r>
            <a:r>
              <a:rPr lang="en-US" dirty="0" smtClean="0"/>
              <a:t>between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NWS and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the academic community </a:t>
            </a:r>
            <a:r>
              <a:rPr lang="en-US" dirty="0"/>
              <a:t>(Interagency Agreement between NSF and </a:t>
            </a:r>
            <a:r>
              <a:rPr lang="en-US" dirty="0" smtClean="0"/>
              <a:t>NOAA)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Included a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Summer Institute </a:t>
            </a:r>
            <a:r>
              <a:rPr lang="en-US" dirty="0" smtClean="0"/>
              <a:t>for 44 graduate students from 19 Universities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4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7723" y="1220283"/>
            <a:ext cx="7886700" cy="463073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Local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Weather and Hydrology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River Flooding and Emergency Response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170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Foundation for a </a:t>
            </a:r>
            <a:r>
              <a:rPr lang="en-US" sz="160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Geospatial Hydrologic Framework </a:t>
            </a:r>
            <a:r>
              <a:rPr lang="en-US" sz="1600" dirty="0" smtClean="0">
                <a:solidFill>
                  <a:prstClr val="white"/>
                </a:solidFill>
              </a:rPr>
              <a:t>for the United States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2.7 </a:t>
            </a:r>
            <a:r>
              <a:rPr lang="en-US" sz="1400" dirty="0">
                <a:solidFill>
                  <a:prstClr val="black"/>
                </a:solidFill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Uniquely labelled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466D472-EC56-47F3-A885-F8167EE8C05B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C1D5FFF-BCA4-4501-8DCF-260EFD7272AB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1A3713CC-07BB-43F1-AA3F-8EDEC3F7C5F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2B8548AA-034A-4A07-9306-345A123098F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1204</TotalTime>
  <Words>1742</Words>
  <Application>Microsoft Office PowerPoint</Application>
  <PresentationFormat>On-screen Show (4:3)</PresentationFormat>
  <Paragraphs>350</Paragraphs>
  <Slides>40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ＭＳ Ｐゴシック</vt:lpstr>
      <vt:lpstr>Arial</vt:lpstr>
      <vt:lpstr>Avenir Black</vt:lpstr>
      <vt:lpstr>Avenir LT Std 55 Roman</vt:lpstr>
      <vt:lpstr>Avenir LT Std 65 Medium</vt:lpstr>
      <vt:lpstr>Avenir LT Std 85 Heavy</vt:lpstr>
      <vt:lpstr>Calibri</vt:lpstr>
      <vt:lpstr>Cambria Math</vt:lpstr>
      <vt:lpstr>Franklin Gothic Medium Cond</vt:lpstr>
      <vt:lpstr>Lucida Grande</vt:lpstr>
      <vt:lpstr>Merriweather</vt:lpstr>
      <vt:lpstr>Times New Roman</vt:lpstr>
      <vt:lpstr>Verdana</vt:lpstr>
      <vt:lpstr>Wingdings</vt:lpstr>
      <vt:lpstr>Optional_Corporate_PPT_Template-Arial</vt:lpstr>
      <vt:lpstr>Office Theme</vt:lpstr>
      <vt:lpstr>2_Optional_Corporate_PPT_Template-Arial</vt:lpstr>
      <vt:lpstr>4_Office Theme</vt:lpstr>
      <vt:lpstr>3_Optional_Corporate_PPT_Template-Arial</vt:lpstr>
      <vt:lpstr>2_Office Theme</vt:lpstr>
      <vt:lpstr>National Flood Interoperability Experiment</vt:lpstr>
      <vt:lpstr>PowerPoint Presentation</vt:lpstr>
      <vt:lpstr>The Opportunity</vt:lpstr>
      <vt:lpstr>NWS River Forecast Centers (RFCs)</vt:lpstr>
      <vt:lpstr>PowerPoint Presentation</vt:lpstr>
      <vt:lpstr>Transformative Research (NSF)</vt:lpstr>
      <vt:lpstr>National Flood Interoperability Experiment (NFIE) (Sept 2014 to August 2015)</vt:lpstr>
      <vt:lpstr>Goal of the Experiment</vt:lpstr>
      <vt:lpstr>NHDPlus Version 2.1 </vt:lpstr>
      <vt:lpstr>Flood Information for Fritz Hughes Park Rd</vt:lpstr>
      <vt:lpstr>PowerPoint Presentation</vt:lpstr>
      <vt:lpstr>WRF-Hydro Forecasting Model</vt:lpstr>
      <vt:lpstr>PowerPoint Presentation</vt:lpstr>
      <vt:lpstr>PowerPoint Presentation</vt:lpstr>
      <vt:lpstr>Probability of Flooding on Shoal Ck, Austin, Tx</vt:lpstr>
      <vt:lpstr>Progression of Memorial Day Flood on Shoal Creek </vt:lpstr>
      <vt:lpstr>Flow Continuum Model – a national stream network, atmosphere to oceans, coast to coast</vt:lpstr>
      <vt:lpstr>Linear Referencing on Flowlines</vt:lpstr>
      <vt:lpstr>Next Step: National Water Model</vt:lpstr>
      <vt:lpstr>PowerPoint Presentation</vt:lpstr>
      <vt:lpstr>Improvements in Flood Response Planning</vt:lpstr>
      <vt:lpstr>Situational Awareness For Everyone (SAFE)</vt:lpstr>
      <vt:lpstr>NWS Flood Inundation Maps for the US (130 in total)</vt:lpstr>
      <vt:lpstr>Real-Time Flood Inundation Mapping (USGS/NWS) </vt:lpstr>
      <vt:lpstr>Reach Hydraulic Parameters</vt:lpstr>
      <vt:lpstr>Flood Inundation Mapping</vt:lpstr>
      <vt:lpstr>Reach Catchment 5781289</vt:lpstr>
      <vt:lpstr>Discharge Computation</vt:lpstr>
      <vt:lpstr>Rating Curve for Eanes Creek</vt:lpstr>
      <vt:lpstr>SPRNT Model – flow and water depth on large networks</vt:lpstr>
      <vt:lpstr>Rating the Landscape using SPRNT</vt:lpstr>
      <vt:lpstr>Rating Curves for Stream Gages in Travis County</vt:lpstr>
      <vt:lpstr>PowerPoint Presentation</vt:lpstr>
      <vt:lpstr>Community Flood Response Map Book</vt:lpstr>
      <vt:lpstr>Flood Emergency Response Mapping</vt:lpstr>
      <vt:lpstr>Strategic Overview Map</vt:lpstr>
      <vt:lpstr>Incident/Area Command Map</vt:lpstr>
      <vt:lpstr>Pre-Planning Flood Map</vt:lpstr>
      <vt:lpstr>Connecting with Local Decision Makers</vt:lpstr>
      <vt:lpstr>PowerPoint Presentation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of Flooding on Shoal Ck, Austin, Tx</dc:title>
  <dc:creator>Maidment, David R</dc:creator>
  <cp:lastModifiedBy>Maidment, David R</cp:lastModifiedBy>
  <cp:revision>108</cp:revision>
  <cp:lastPrinted>2015-08-21T16:32:18Z</cp:lastPrinted>
  <dcterms:created xsi:type="dcterms:W3CDTF">2015-07-20T10:58:55Z</dcterms:created>
  <dcterms:modified xsi:type="dcterms:W3CDTF">2016-02-11T18:06:44Z</dcterms:modified>
</cp:coreProperties>
</file>