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9"/>
  </p:notesMasterIdLst>
  <p:sldIdLst>
    <p:sldId id="261" r:id="rId3"/>
    <p:sldId id="256" r:id="rId4"/>
    <p:sldId id="259" r:id="rId5"/>
    <p:sldId id="260" r:id="rId6"/>
    <p:sldId id="257" r:id="rId7"/>
    <p:sldId id="25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9" d="100"/>
          <a:sy n="79" d="100"/>
        </p:scale>
        <p:origin x="96" y="6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FBB9C3-12C4-4A82-B0A4-43F235C1F7BC}" type="datetimeFigureOut">
              <a:rPr lang="en-US" smtClean="0"/>
              <a:t>3/3/2016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A7CD27-3C53-498D-9880-115EE2C3BCA2}" type="slidenum">
              <a:rPr lang="en-US" smtClean="0"/>
              <a:t>‹#›</a:t>
            </a:fld>
            <a:endParaRPr lang="en-US"/>
          </a:p>
        </p:txBody>
      </p:sp>
    </p:spTree>
    <p:extLst>
      <p:ext uri="{BB962C8B-B14F-4D97-AF65-F5344CB8AC3E}">
        <p14:creationId xmlns:p14="http://schemas.microsoft.com/office/powerpoint/2010/main" val="3064787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F70948AC-CB73-47F5-9F6D-812C94797087}" type="slidenum">
              <a:rPr lang="en-US">
                <a:solidFill>
                  <a:srgbClr val="000000"/>
                </a:solidFill>
              </a:rPr>
              <a:pPr/>
              <a:t>1</a:t>
            </a:fld>
            <a:endParaRPr lang="en-US">
              <a:solidFill>
                <a:srgbClr val="000000"/>
              </a:solidFill>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4225381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D5FBB2D-9B27-46F6-90F1-6360B2D96FE5}" type="datetimeFigureOut">
              <a:rPr lang="en-US" smtClean="0"/>
              <a:t>3/3/2016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A1C67-9E57-4D8A-8F67-A6BE9073ABD2}" type="slidenum">
              <a:rPr lang="en-US" smtClean="0"/>
              <a:t>‹#›</a:t>
            </a:fld>
            <a:endParaRPr lang="en-US"/>
          </a:p>
        </p:txBody>
      </p:sp>
    </p:spTree>
    <p:extLst>
      <p:ext uri="{BB962C8B-B14F-4D97-AF65-F5344CB8AC3E}">
        <p14:creationId xmlns:p14="http://schemas.microsoft.com/office/powerpoint/2010/main" val="73499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5FBB2D-9B27-46F6-90F1-6360B2D96FE5}" type="datetimeFigureOut">
              <a:rPr lang="en-US" smtClean="0"/>
              <a:t>3/3/2016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A1C67-9E57-4D8A-8F67-A6BE9073ABD2}" type="slidenum">
              <a:rPr lang="en-US" smtClean="0"/>
              <a:t>‹#›</a:t>
            </a:fld>
            <a:endParaRPr lang="en-US"/>
          </a:p>
        </p:txBody>
      </p:sp>
    </p:spTree>
    <p:extLst>
      <p:ext uri="{BB962C8B-B14F-4D97-AF65-F5344CB8AC3E}">
        <p14:creationId xmlns:p14="http://schemas.microsoft.com/office/powerpoint/2010/main" val="599351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5FBB2D-9B27-46F6-90F1-6360B2D96FE5}" type="datetimeFigureOut">
              <a:rPr lang="en-US" smtClean="0"/>
              <a:t>3/3/2016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A1C67-9E57-4D8A-8F67-A6BE9073ABD2}" type="slidenum">
              <a:rPr lang="en-US" smtClean="0"/>
              <a:t>‹#›</a:t>
            </a:fld>
            <a:endParaRPr lang="en-US"/>
          </a:p>
        </p:txBody>
      </p:sp>
    </p:spTree>
    <p:extLst>
      <p:ext uri="{BB962C8B-B14F-4D97-AF65-F5344CB8AC3E}">
        <p14:creationId xmlns:p14="http://schemas.microsoft.com/office/powerpoint/2010/main" val="287682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9F673C9-DFA1-4F7D-92D4-32EF467DB03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1546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7ADB331-9C08-4D46-906E-C0EA45AA288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54348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1860D24-19E1-406C-8342-050049B799F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4295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44A7320-9A07-4E15-BFFD-89EEE6500EE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726527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FD6669A-09AB-4F85-B94B-EFA0216E92C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465326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FBD42C7-E0FF-49F8-B5D5-E6B212C9630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253347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4F2BB7B-DB4D-430A-8EEE-53D1F56247F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705213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4B870E9-3794-4BFE-BF63-E9322C98937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3523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5FBB2D-9B27-46F6-90F1-6360B2D96FE5}" type="datetimeFigureOut">
              <a:rPr lang="en-US" smtClean="0"/>
              <a:t>3/3/2016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A1C67-9E57-4D8A-8F67-A6BE9073ABD2}" type="slidenum">
              <a:rPr lang="en-US" smtClean="0"/>
              <a:t>‹#›</a:t>
            </a:fld>
            <a:endParaRPr lang="en-US"/>
          </a:p>
        </p:txBody>
      </p:sp>
    </p:spTree>
    <p:extLst>
      <p:ext uri="{BB962C8B-B14F-4D97-AF65-F5344CB8AC3E}">
        <p14:creationId xmlns:p14="http://schemas.microsoft.com/office/powerpoint/2010/main" val="7980498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705EF64-0280-40B3-BCA8-16A34E6F897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730450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391C62F-3B17-4014-A02E-2E7D374C93E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541130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8D210C9-B346-44D5-8A81-06DC74C18A9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7154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5FBB2D-9B27-46F6-90F1-6360B2D96FE5}" type="datetimeFigureOut">
              <a:rPr lang="en-US" smtClean="0"/>
              <a:t>3/3/2016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A1C67-9E57-4D8A-8F67-A6BE9073ABD2}" type="slidenum">
              <a:rPr lang="en-US" smtClean="0"/>
              <a:t>‹#›</a:t>
            </a:fld>
            <a:endParaRPr lang="en-US"/>
          </a:p>
        </p:txBody>
      </p:sp>
    </p:spTree>
    <p:extLst>
      <p:ext uri="{BB962C8B-B14F-4D97-AF65-F5344CB8AC3E}">
        <p14:creationId xmlns:p14="http://schemas.microsoft.com/office/powerpoint/2010/main" val="1090753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D5FBB2D-9B27-46F6-90F1-6360B2D96FE5}" type="datetimeFigureOut">
              <a:rPr lang="en-US" smtClean="0"/>
              <a:t>3/3/2016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DA1C67-9E57-4D8A-8F67-A6BE9073ABD2}" type="slidenum">
              <a:rPr lang="en-US" smtClean="0"/>
              <a:t>‹#›</a:t>
            </a:fld>
            <a:endParaRPr lang="en-US"/>
          </a:p>
        </p:txBody>
      </p:sp>
    </p:spTree>
    <p:extLst>
      <p:ext uri="{BB962C8B-B14F-4D97-AF65-F5344CB8AC3E}">
        <p14:creationId xmlns:p14="http://schemas.microsoft.com/office/powerpoint/2010/main" val="796729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5FBB2D-9B27-46F6-90F1-6360B2D96FE5}" type="datetimeFigureOut">
              <a:rPr lang="en-US" smtClean="0"/>
              <a:t>3/3/2016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DA1C67-9E57-4D8A-8F67-A6BE9073ABD2}" type="slidenum">
              <a:rPr lang="en-US" smtClean="0"/>
              <a:t>‹#›</a:t>
            </a:fld>
            <a:endParaRPr lang="en-US"/>
          </a:p>
        </p:txBody>
      </p:sp>
    </p:spTree>
    <p:extLst>
      <p:ext uri="{BB962C8B-B14F-4D97-AF65-F5344CB8AC3E}">
        <p14:creationId xmlns:p14="http://schemas.microsoft.com/office/powerpoint/2010/main" val="492605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5FBB2D-9B27-46F6-90F1-6360B2D96FE5}" type="datetimeFigureOut">
              <a:rPr lang="en-US" smtClean="0"/>
              <a:t>3/3/2016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DA1C67-9E57-4D8A-8F67-A6BE9073ABD2}" type="slidenum">
              <a:rPr lang="en-US" smtClean="0"/>
              <a:t>‹#›</a:t>
            </a:fld>
            <a:endParaRPr lang="en-US"/>
          </a:p>
        </p:txBody>
      </p:sp>
    </p:spTree>
    <p:extLst>
      <p:ext uri="{BB962C8B-B14F-4D97-AF65-F5344CB8AC3E}">
        <p14:creationId xmlns:p14="http://schemas.microsoft.com/office/powerpoint/2010/main" val="1645783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FBB2D-9B27-46F6-90F1-6360B2D96FE5}" type="datetimeFigureOut">
              <a:rPr lang="en-US" smtClean="0"/>
              <a:t>3/3/2016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DA1C67-9E57-4D8A-8F67-A6BE9073ABD2}" type="slidenum">
              <a:rPr lang="en-US" smtClean="0"/>
              <a:t>‹#›</a:t>
            </a:fld>
            <a:endParaRPr lang="en-US"/>
          </a:p>
        </p:txBody>
      </p:sp>
    </p:spTree>
    <p:extLst>
      <p:ext uri="{BB962C8B-B14F-4D97-AF65-F5344CB8AC3E}">
        <p14:creationId xmlns:p14="http://schemas.microsoft.com/office/powerpoint/2010/main" val="3137787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5FBB2D-9B27-46F6-90F1-6360B2D96FE5}" type="datetimeFigureOut">
              <a:rPr lang="en-US" smtClean="0"/>
              <a:t>3/3/2016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DA1C67-9E57-4D8A-8F67-A6BE9073ABD2}" type="slidenum">
              <a:rPr lang="en-US" smtClean="0"/>
              <a:t>‹#›</a:t>
            </a:fld>
            <a:endParaRPr lang="en-US"/>
          </a:p>
        </p:txBody>
      </p:sp>
    </p:spTree>
    <p:extLst>
      <p:ext uri="{BB962C8B-B14F-4D97-AF65-F5344CB8AC3E}">
        <p14:creationId xmlns:p14="http://schemas.microsoft.com/office/powerpoint/2010/main" val="829165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5FBB2D-9B27-46F6-90F1-6360B2D96FE5}" type="datetimeFigureOut">
              <a:rPr lang="en-US" smtClean="0"/>
              <a:t>3/3/2016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DA1C67-9E57-4D8A-8F67-A6BE9073ABD2}" type="slidenum">
              <a:rPr lang="en-US" smtClean="0"/>
              <a:t>‹#›</a:t>
            </a:fld>
            <a:endParaRPr lang="en-US"/>
          </a:p>
        </p:txBody>
      </p:sp>
    </p:spTree>
    <p:extLst>
      <p:ext uri="{BB962C8B-B14F-4D97-AF65-F5344CB8AC3E}">
        <p14:creationId xmlns:p14="http://schemas.microsoft.com/office/powerpoint/2010/main" val="1382671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FBB2D-9B27-46F6-90F1-6360B2D96FE5}" type="datetimeFigureOut">
              <a:rPr lang="en-US" smtClean="0"/>
              <a:t>3/3/2016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DA1C67-9E57-4D8A-8F67-A6BE9073ABD2}" type="slidenum">
              <a:rPr lang="en-US" smtClean="0"/>
              <a:t>‹#›</a:t>
            </a:fld>
            <a:endParaRPr lang="en-US"/>
          </a:p>
        </p:txBody>
      </p:sp>
    </p:spTree>
    <p:extLst>
      <p:ext uri="{BB962C8B-B14F-4D97-AF65-F5344CB8AC3E}">
        <p14:creationId xmlns:p14="http://schemas.microsoft.com/office/powerpoint/2010/main" val="40110758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7EEBF58B-64A0-4905-AA83-3581935C1EC5}" type="slidenum">
              <a:rPr lang="en-US">
                <a:solidFill>
                  <a:srgbClr val="000000"/>
                </a:solidFill>
              </a:rPr>
              <a:pPr eaLnBrk="0" fontAlgn="base" hangingPunct="0">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9918153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mtClean="0"/>
              <a:t>Geographic Data Model</a:t>
            </a:r>
          </a:p>
        </p:txBody>
      </p:sp>
      <p:sp>
        <p:nvSpPr>
          <p:cNvPr id="11267" name="Rectangle 3"/>
          <p:cNvSpPr>
            <a:spLocks noGrp="1" noChangeArrowheads="1"/>
          </p:cNvSpPr>
          <p:nvPr>
            <p:ph type="body" idx="1"/>
          </p:nvPr>
        </p:nvSpPr>
        <p:spPr/>
        <p:txBody>
          <a:bodyPr/>
          <a:lstStyle/>
          <a:p>
            <a:pPr>
              <a:lnSpc>
                <a:spcPct val="90000"/>
              </a:lnSpc>
            </a:pPr>
            <a:r>
              <a:rPr lang="en-US" sz="2800" smtClean="0">
                <a:solidFill>
                  <a:srgbClr val="FF0000"/>
                </a:solidFill>
              </a:rPr>
              <a:t>Conceptual Model</a:t>
            </a:r>
            <a:r>
              <a:rPr lang="en-US" sz="2800" smtClean="0"/>
              <a:t> – a set of concepts that describe a subject and allow reasoning about it</a:t>
            </a:r>
          </a:p>
          <a:p>
            <a:pPr>
              <a:lnSpc>
                <a:spcPct val="90000"/>
              </a:lnSpc>
            </a:pPr>
            <a:r>
              <a:rPr lang="en-US" sz="2800" smtClean="0">
                <a:solidFill>
                  <a:srgbClr val="FF0000"/>
                </a:solidFill>
              </a:rPr>
              <a:t>Mathematical Model</a:t>
            </a:r>
            <a:r>
              <a:rPr lang="en-US" sz="2800" smtClean="0"/>
              <a:t> – a conceptual model expressed in symbols and equations</a:t>
            </a:r>
          </a:p>
          <a:p>
            <a:pPr>
              <a:lnSpc>
                <a:spcPct val="90000"/>
              </a:lnSpc>
            </a:pPr>
            <a:r>
              <a:rPr lang="en-US" sz="2800" smtClean="0">
                <a:solidFill>
                  <a:srgbClr val="FF0000"/>
                </a:solidFill>
              </a:rPr>
              <a:t>Data Model</a:t>
            </a:r>
            <a:r>
              <a:rPr lang="en-US" sz="2800" smtClean="0"/>
              <a:t> – a conceptual model expressed in a data structure (e.g. ascii files, Excel tables, …..)</a:t>
            </a:r>
          </a:p>
          <a:p>
            <a:pPr>
              <a:lnSpc>
                <a:spcPct val="90000"/>
              </a:lnSpc>
            </a:pPr>
            <a:r>
              <a:rPr lang="en-US" sz="2800" smtClean="0">
                <a:solidFill>
                  <a:srgbClr val="FF0000"/>
                </a:solidFill>
              </a:rPr>
              <a:t>Geographic Data Model</a:t>
            </a:r>
            <a:r>
              <a:rPr lang="en-US" sz="2800" smtClean="0"/>
              <a:t> – a conceptual model for describing and reasoning about the world expressed in a GIS database</a:t>
            </a:r>
          </a:p>
        </p:txBody>
      </p:sp>
    </p:spTree>
    <p:extLst>
      <p:ext uri="{BB962C8B-B14F-4D97-AF65-F5344CB8AC3E}">
        <p14:creationId xmlns:p14="http://schemas.microsoft.com/office/powerpoint/2010/main" val="3788950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14338"/>
            <a:ext cx="7772400" cy="2387600"/>
          </a:xfrm>
        </p:spPr>
        <p:txBody>
          <a:bodyPr>
            <a:normAutofit fontScale="90000"/>
          </a:bodyPr>
          <a:lstStyle/>
          <a:p>
            <a:r>
              <a:rPr lang="en-US" dirty="0" smtClean="0"/>
              <a:t>Isaac Newton</a:t>
            </a:r>
            <a:br>
              <a:rPr lang="en-US" dirty="0" smtClean="0"/>
            </a:br>
            <a:r>
              <a:rPr lang="en-US" sz="3600" dirty="0" smtClean="0"/>
              <a:t>The Principia</a:t>
            </a:r>
            <a:br>
              <a:rPr lang="en-US" sz="3600" dirty="0" smtClean="0"/>
            </a:br>
            <a:r>
              <a:rPr lang="en-US" sz="3600" dirty="0" smtClean="0"/>
              <a:t>Mathematical Principles of Natural Philosophy</a:t>
            </a:r>
            <a:endParaRPr lang="en-US" sz="3600" dirty="0"/>
          </a:p>
        </p:txBody>
      </p:sp>
      <p:sp>
        <p:nvSpPr>
          <p:cNvPr id="3" name="Subtitle 2"/>
          <p:cNvSpPr>
            <a:spLocks noGrp="1"/>
          </p:cNvSpPr>
          <p:nvPr>
            <p:ph type="subTitle" idx="1"/>
          </p:nvPr>
        </p:nvSpPr>
        <p:spPr>
          <a:xfrm>
            <a:off x="1039368" y="3041206"/>
            <a:ext cx="6858000" cy="1655762"/>
          </a:xfrm>
        </p:spPr>
        <p:txBody>
          <a:bodyPr>
            <a:normAutofit lnSpcReduction="10000"/>
          </a:bodyPr>
          <a:lstStyle/>
          <a:p>
            <a:r>
              <a:rPr lang="en-US" dirty="0" smtClean="0"/>
              <a:t>Originally published in 1686, third edition 1726</a:t>
            </a:r>
          </a:p>
          <a:p>
            <a:endParaRPr lang="en-US" dirty="0"/>
          </a:p>
          <a:p>
            <a:r>
              <a:rPr lang="en-US" dirty="0" smtClean="0"/>
              <a:t>Translated by I. Bernard Cohen and Anne Whitman</a:t>
            </a:r>
            <a:br>
              <a:rPr lang="en-US" dirty="0" smtClean="0"/>
            </a:br>
            <a:r>
              <a:rPr lang="en-US" dirty="0" smtClean="0"/>
              <a:t>University of California Press, 1999</a:t>
            </a:r>
            <a:endParaRPr lang="en-US" dirty="0"/>
          </a:p>
        </p:txBody>
      </p:sp>
      <p:sp>
        <p:nvSpPr>
          <p:cNvPr id="4" name="Subtitle 2"/>
          <p:cNvSpPr txBox="1">
            <a:spLocks/>
          </p:cNvSpPr>
          <p:nvPr/>
        </p:nvSpPr>
        <p:spPr>
          <a:xfrm>
            <a:off x="1283208" y="5007864"/>
            <a:ext cx="6858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smtClean="0"/>
              <a:t>Originally published as </a:t>
            </a:r>
          </a:p>
          <a:p>
            <a:r>
              <a:rPr lang="en-US" dirty="0" smtClean="0"/>
              <a:t>“</a:t>
            </a:r>
            <a:r>
              <a:rPr lang="en-US" dirty="0" err="1" smtClean="0"/>
              <a:t>Philosophiae</a:t>
            </a:r>
            <a:r>
              <a:rPr lang="en-US" dirty="0" smtClean="0"/>
              <a:t> Naturalis Principia Mathematica”</a:t>
            </a:r>
          </a:p>
          <a:p>
            <a:r>
              <a:rPr lang="en-US" dirty="0" smtClean="0"/>
              <a:t>In Latin</a:t>
            </a:r>
          </a:p>
        </p:txBody>
      </p:sp>
    </p:spTree>
    <p:extLst>
      <p:ext uri="{BB962C8B-B14F-4D97-AF65-F5344CB8AC3E}">
        <p14:creationId xmlns:p14="http://schemas.microsoft.com/office/powerpoint/2010/main" val="827919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ancients divided mechanics into two parts: the </a:t>
            </a:r>
            <a:r>
              <a:rPr lang="en-US" i="1" dirty="0" smtClean="0"/>
              <a:t>rational</a:t>
            </a:r>
            <a:r>
              <a:rPr lang="en-US" dirty="0" smtClean="0"/>
              <a:t>, which proceeds rigorously through demonstrations, and the </a:t>
            </a:r>
            <a:r>
              <a:rPr lang="en-US" i="1" dirty="0" smtClean="0"/>
              <a:t>practical</a:t>
            </a:r>
            <a:r>
              <a:rPr lang="en-US" dirty="0" smtClean="0"/>
              <a:t>.  Practical mechanics is the subject that comprises all the manual arts, from which the subject of mechanics as a whole has adopted its name.  </a:t>
            </a:r>
          </a:p>
          <a:p>
            <a:r>
              <a:rPr lang="en-US" dirty="0" smtClean="0"/>
              <a:t>But since those who practice the art do not generally work with a high degree of exactness, the whole subject of </a:t>
            </a:r>
            <a:r>
              <a:rPr lang="en-US" i="1" dirty="0" smtClean="0"/>
              <a:t>mechanics</a:t>
            </a:r>
            <a:r>
              <a:rPr lang="en-US" dirty="0" smtClean="0"/>
              <a:t> is distinguished from </a:t>
            </a:r>
            <a:r>
              <a:rPr lang="en-US" i="1" dirty="0" smtClean="0"/>
              <a:t>geometry</a:t>
            </a:r>
            <a:r>
              <a:rPr lang="en-US" dirty="0" smtClean="0"/>
              <a:t> by the attribution of exactness to </a:t>
            </a:r>
            <a:r>
              <a:rPr lang="en-US" i="1" dirty="0" smtClean="0"/>
              <a:t>geometry</a:t>
            </a:r>
            <a:r>
              <a:rPr lang="en-US" dirty="0" smtClean="0"/>
              <a:t> and of anything less than exactness to </a:t>
            </a:r>
            <a:r>
              <a:rPr lang="en-US" i="1" dirty="0" smtClean="0"/>
              <a:t>mechanics</a:t>
            </a:r>
            <a:r>
              <a:rPr lang="en-US" dirty="0" smtClean="0"/>
              <a:t>.  Yet the errors do not come from the art but from those who practice the art.</a:t>
            </a:r>
          </a:p>
        </p:txBody>
      </p:sp>
      <p:sp>
        <p:nvSpPr>
          <p:cNvPr id="4" name="TextBox 3"/>
          <p:cNvSpPr txBox="1"/>
          <p:nvPr/>
        </p:nvSpPr>
        <p:spPr>
          <a:xfrm>
            <a:off x="4178840" y="566242"/>
            <a:ext cx="2694456" cy="923330"/>
          </a:xfrm>
          <a:prstGeom prst="rect">
            <a:avLst/>
          </a:prstGeom>
          <a:noFill/>
          <a:ln>
            <a:solidFill>
              <a:schemeClr val="accent1"/>
            </a:solidFill>
          </a:ln>
        </p:spPr>
        <p:txBody>
          <a:bodyPr wrap="none" rtlCol="0">
            <a:spAutoFit/>
          </a:bodyPr>
          <a:lstStyle/>
          <a:p>
            <a:pPr algn="ctr"/>
            <a:r>
              <a:rPr lang="en-US" dirty="0" smtClean="0"/>
              <a:t>Isaac Newton</a:t>
            </a:r>
          </a:p>
          <a:p>
            <a:pPr algn="ctr"/>
            <a:r>
              <a:rPr lang="en-US" dirty="0" smtClean="0"/>
              <a:t>Trinity College, Cambridge </a:t>
            </a:r>
            <a:br>
              <a:rPr lang="en-US" dirty="0" smtClean="0"/>
            </a:br>
            <a:r>
              <a:rPr lang="en-US" dirty="0" smtClean="0"/>
              <a:t>5 May 1686</a:t>
            </a:r>
            <a:endParaRPr lang="en-US" dirty="0"/>
          </a:p>
        </p:txBody>
      </p:sp>
    </p:spTree>
    <p:extLst>
      <p:ext uri="{BB962C8B-B14F-4D97-AF65-F5344CB8AC3E}">
        <p14:creationId xmlns:p14="http://schemas.microsoft.com/office/powerpoint/2010/main" val="2603150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(Cont.)</a:t>
            </a:r>
            <a:endParaRPr lang="en-US" dirty="0"/>
          </a:p>
        </p:txBody>
      </p:sp>
      <p:sp>
        <p:nvSpPr>
          <p:cNvPr id="3" name="Content Placeholder 2"/>
          <p:cNvSpPr>
            <a:spLocks noGrp="1"/>
          </p:cNvSpPr>
          <p:nvPr>
            <p:ph idx="1"/>
          </p:nvPr>
        </p:nvSpPr>
        <p:spPr/>
        <p:txBody>
          <a:bodyPr>
            <a:normAutofit fontScale="92500" lnSpcReduction="10000"/>
          </a:bodyPr>
          <a:lstStyle/>
          <a:p>
            <a:r>
              <a:rPr lang="en-US" i="1" dirty="0"/>
              <a:t>Geometry</a:t>
            </a:r>
            <a:r>
              <a:rPr lang="en-US" dirty="0"/>
              <a:t> postulates the solution of those problems from </a:t>
            </a:r>
            <a:r>
              <a:rPr lang="en-US" i="1" dirty="0"/>
              <a:t>mechanics </a:t>
            </a:r>
            <a:r>
              <a:rPr lang="en-US" dirty="0"/>
              <a:t>and teaches the use of problems thus solved. And </a:t>
            </a:r>
            <a:r>
              <a:rPr lang="en-US" i="1" dirty="0"/>
              <a:t>geometry</a:t>
            </a:r>
            <a:r>
              <a:rPr lang="en-US" dirty="0"/>
              <a:t> can boast that with so few principles derived from other fields it can do so much.</a:t>
            </a:r>
          </a:p>
          <a:p>
            <a:r>
              <a:rPr lang="en-US" dirty="0"/>
              <a:t>Since the manual arts are applied especially to making bodies move, </a:t>
            </a:r>
            <a:r>
              <a:rPr lang="en-US" i="1" dirty="0"/>
              <a:t>geometry</a:t>
            </a:r>
            <a:r>
              <a:rPr lang="en-US" dirty="0"/>
              <a:t> is commonly used in reference to magnitude and </a:t>
            </a:r>
            <a:r>
              <a:rPr lang="en-US" i="1" dirty="0"/>
              <a:t>mechanics</a:t>
            </a:r>
            <a:r>
              <a:rPr lang="en-US" dirty="0"/>
              <a:t> in reference to motion</a:t>
            </a:r>
          </a:p>
          <a:p>
            <a:r>
              <a:rPr lang="en-US" dirty="0">
                <a:solidFill>
                  <a:srgbClr val="FF0000"/>
                </a:solidFill>
              </a:rPr>
              <a:t>In this sense </a:t>
            </a:r>
            <a:r>
              <a:rPr lang="en-US" i="1" dirty="0">
                <a:solidFill>
                  <a:srgbClr val="FF0000"/>
                </a:solidFill>
              </a:rPr>
              <a:t>rational mechanics </a:t>
            </a:r>
            <a:r>
              <a:rPr lang="en-US" dirty="0">
                <a:solidFill>
                  <a:srgbClr val="FF0000"/>
                </a:solidFill>
              </a:rPr>
              <a:t>will be the science, expressed in exact propositions and demonstrations, of the motions that result from any forces whatever, and of the forces that are required for any motions whatever</a:t>
            </a:r>
          </a:p>
          <a:p>
            <a:endParaRPr lang="en-US" dirty="0"/>
          </a:p>
        </p:txBody>
      </p:sp>
    </p:spTree>
    <p:extLst>
      <p:ext uri="{BB962C8B-B14F-4D97-AF65-F5344CB8AC3E}">
        <p14:creationId xmlns:p14="http://schemas.microsoft.com/office/powerpoint/2010/main" val="2723113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lstStyle/>
          <a:p>
            <a:pPr marL="0" indent="0">
              <a:buNone/>
            </a:pPr>
            <a:r>
              <a:rPr lang="en-US" dirty="0" smtClean="0">
                <a:solidFill>
                  <a:srgbClr val="FF0000"/>
                </a:solidFill>
              </a:rPr>
              <a:t>The quantity of matter is a measure of matter that arises from density and volume</a:t>
            </a:r>
          </a:p>
          <a:p>
            <a:pPr lvl="1"/>
            <a:r>
              <a:rPr lang="en-US" dirty="0" smtClean="0"/>
              <a:t>“If the density of air is doubled in a space that is also doubled, there is four times as much air, and there is six times as much air if the space is tripled”</a:t>
            </a:r>
          </a:p>
          <a:p>
            <a:pPr marL="0" indent="0">
              <a:buNone/>
            </a:pPr>
            <a:r>
              <a:rPr lang="en-US" dirty="0" smtClean="0">
                <a:solidFill>
                  <a:srgbClr val="FF0000"/>
                </a:solidFill>
              </a:rPr>
              <a:t>Quantity of motion is a measure of motion that arises from the velocity and the quantity of matter jointly</a:t>
            </a:r>
          </a:p>
          <a:p>
            <a:pPr lvl="1"/>
            <a:r>
              <a:rPr lang="en-US" dirty="0" smtClean="0"/>
              <a:t>“If a body is twice as large as another and has equal velocity there is twice as much motion, and if it has twice the velocity there is four times as much motion”</a:t>
            </a:r>
          </a:p>
          <a:p>
            <a:endParaRPr lang="en-US" dirty="0"/>
          </a:p>
        </p:txBody>
      </p:sp>
    </p:spTree>
    <p:extLst>
      <p:ext uri="{BB962C8B-B14F-4D97-AF65-F5344CB8AC3E}">
        <p14:creationId xmlns:p14="http://schemas.microsoft.com/office/powerpoint/2010/main" val="3269785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solidFill>
                  <a:srgbClr val="FF0000"/>
                </a:solidFill>
              </a:rPr>
              <a:t>Law 1 </a:t>
            </a:r>
          </a:p>
          <a:p>
            <a:r>
              <a:rPr lang="en-US" dirty="0" smtClean="0"/>
              <a:t>Every body perseveres in its state of being at rest or of moving uniformly straight forward except insofar as it is compelled to change its state by the forces impressed</a:t>
            </a:r>
          </a:p>
          <a:p>
            <a:pPr marL="0" indent="0">
              <a:buNone/>
            </a:pPr>
            <a:r>
              <a:rPr lang="en-US" dirty="0" smtClean="0">
                <a:solidFill>
                  <a:srgbClr val="FF0000"/>
                </a:solidFill>
              </a:rPr>
              <a:t>Law 2</a:t>
            </a:r>
          </a:p>
          <a:p>
            <a:r>
              <a:rPr lang="en-US" dirty="0" smtClean="0"/>
              <a:t>A change in motion is proportional to the motive force impressed and takes place along the straight line in which that force is impressed</a:t>
            </a:r>
          </a:p>
          <a:p>
            <a:pPr marL="0" indent="0">
              <a:buNone/>
            </a:pPr>
            <a:r>
              <a:rPr lang="en-US" dirty="0" smtClean="0">
                <a:solidFill>
                  <a:srgbClr val="FF0000"/>
                </a:solidFill>
              </a:rPr>
              <a:t>Law 3</a:t>
            </a:r>
          </a:p>
          <a:p>
            <a:r>
              <a:rPr lang="en-US" dirty="0" smtClean="0"/>
              <a:t>To any action there is always an opposite and equal reaction; in other words, the actions of two bodies upon each other are always equal and always opposite in direction</a:t>
            </a:r>
            <a:endParaRPr lang="en-US" dirty="0"/>
          </a:p>
        </p:txBody>
      </p:sp>
    </p:spTree>
    <p:extLst>
      <p:ext uri="{BB962C8B-B14F-4D97-AF65-F5344CB8AC3E}">
        <p14:creationId xmlns:p14="http://schemas.microsoft.com/office/powerpoint/2010/main" val="178089082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115</TotalTime>
  <Words>522</Words>
  <Application>Microsoft Office PowerPoint</Application>
  <PresentationFormat>On-screen Show (4:3)</PresentationFormat>
  <Paragraphs>34</Paragraphs>
  <Slides>6</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Arial</vt:lpstr>
      <vt:lpstr>Calibri</vt:lpstr>
      <vt:lpstr>Calibri Light</vt:lpstr>
      <vt:lpstr>Times New Roman</vt:lpstr>
      <vt:lpstr>Office Theme</vt:lpstr>
      <vt:lpstr>Blank Presentation</vt:lpstr>
      <vt:lpstr>Geographic Data Model</vt:lpstr>
      <vt:lpstr>Isaac Newton The Principia Mathematical Principles of Natural Philosophy</vt:lpstr>
      <vt:lpstr>Introduction</vt:lpstr>
      <vt:lpstr>Introduction (Cont.)</vt:lpstr>
      <vt:lpstr>Definitions</vt:lpstr>
      <vt:lpstr>Laws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Isaac Newton The Principia Mathematical Principles of Natural Philosophy</dc:title>
  <dc:creator>Maidment, David R</dc:creator>
  <cp:lastModifiedBy>Maidment, David R</cp:lastModifiedBy>
  <cp:revision>10</cp:revision>
  <dcterms:created xsi:type="dcterms:W3CDTF">2016-03-03T15:46:16Z</dcterms:created>
  <dcterms:modified xsi:type="dcterms:W3CDTF">2016-03-03T17:41:16Z</dcterms:modified>
</cp:coreProperties>
</file>