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Case </a:t>
            </a:r>
            <a:r>
              <a:rPr lang="en-US" sz="2400" dirty="0" smtClean="0"/>
              <a:t>A: </a:t>
            </a:r>
            <a:r>
              <a:rPr lang="en-US" sz="2400" dirty="0"/>
              <a:t>Free </a:t>
            </a:r>
            <a:r>
              <a:rPr lang="en-US" sz="2400" dirty="0" err="1"/>
              <a:t>Overfall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Z+YN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500</c:v>
                </c:pt>
              </c:numCache>
            </c:numRef>
          </c:xVal>
          <c:yVal>
            <c:numRef>
              <c:f>Sheet1!$F$2:$F$8</c:f>
              <c:numCache>
                <c:formatCode>0.00</c:formatCode>
                <c:ptCount val="7"/>
                <c:pt idx="0">
                  <c:v>5.99</c:v>
                </c:pt>
                <c:pt idx="1">
                  <c:v>6.04</c:v>
                </c:pt>
                <c:pt idx="2">
                  <c:v>6.09</c:v>
                </c:pt>
                <c:pt idx="3">
                  <c:v>6.49</c:v>
                </c:pt>
                <c:pt idx="4">
                  <c:v>6.99</c:v>
                </c:pt>
                <c:pt idx="5">
                  <c:v>7.99</c:v>
                </c:pt>
                <c:pt idx="6">
                  <c:v>10.99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Z+YA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500</c:v>
                </c:pt>
              </c:numCache>
            </c:numRef>
          </c:xVal>
          <c:yVal>
            <c:numRef>
              <c:f>Sheet1!$G$2:$G$8</c:f>
              <c:numCache>
                <c:formatCode>0.00</c:formatCode>
                <c:ptCount val="7"/>
                <c:pt idx="0">
                  <c:v>5.42</c:v>
                </c:pt>
                <c:pt idx="1">
                  <c:v>5.6899999999999995</c:v>
                </c:pt>
                <c:pt idx="2">
                  <c:v>5.8199999999999994</c:v>
                </c:pt>
                <c:pt idx="3">
                  <c:v>6.4</c:v>
                </c:pt>
                <c:pt idx="4">
                  <c:v>6.96</c:v>
                </c:pt>
                <c:pt idx="5">
                  <c:v>7.99</c:v>
                </c:pt>
                <c:pt idx="6">
                  <c:v>10.99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9666248"/>
        <c:axId val="349667032"/>
      </c:scatterChart>
      <c:valAx>
        <c:axId val="349666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Distance Upstream (ft)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667032"/>
        <c:crosses val="autoZero"/>
        <c:crossBetween val="midCat"/>
      </c:valAx>
      <c:valAx>
        <c:axId val="349667032"/>
        <c:scaling>
          <c:orientation val="minMax"/>
          <c:max val="11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Water Surface Elevation (</a:t>
                </a:r>
                <a:r>
                  <a:rPr lang="en-US" sz="1800" dirty="0" err="1"/>
                  <a:t>ft</a:t>
                </a:r>
                <a:r>
                  <a:rPr lang="en-US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6662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 smtClean="0"/>
              <a:t>Case B Flow over a Barrier</a:t>
            </a:r>
            <a:endParaRPr lang="en-US" sz="24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Z+YN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500</c:v>
                </c:pt>
              </c:numCache>
            </c:numRef>
          </c:xVal>
          <c:yVal>
            <c:numRef>
              <c:f>Sheet1!$F$2:$F$8</c:f>
              <c:numCache>
                <c:formatCode>0.00</c:formatCode>
                <c:ptCount val="7"/>
                <c:pt idx="0">
                  <c:v>5.99</c:v>
                </c:pt>
                <c:pt idx="1">
                  <c:v>6.04</c:v>
                </c:pt>
                <c:pt idx="2">
                  <c:v>6.09</c:v>
                </c:pt>
                <c:pt idx="3">
                  <c:v>6.49</c:v>
                </c:pt>
                <c:pt idx="4">
                  <c:v>6.99</c:v>
                </c:pt>
                <c:pt idx="5">
                  <c:v>7.99</c:v>
                </c:pt>
                <c:pt idx="6">
                  <c:v>10.99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Z+YB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50</c:v>
                </c:pt>
                <c:pt idx="4">
                  <c:v>100</c:v>
                </c:pt>
                <c:pt idx="5">
                  <c:v>200</c:v>
                </c:pt>
                <c:pt idx="6">
                  <c:v>500</c:v>
                </c:pt>
              </c:numCache>
            </c:numRef>
          </c:xVal>
          <c:yVal>
            <c:numRef>
              <c:f>Sheet1!$H$2:$H$8</c:f>
              <c:numCache>
                <c:formatCode>0.00</c:formatCode>
                <c:ptCount val="7"/>
                <c:pt idx="0">
                  <c:v>8</c:v>
                </c:pt>
                <c:pt idx="1">
                  <c:v>8.01</c:v>
                </c:pt>
                <c:pt idx="2">
                  <c:v>8.02</c:v>
                </c:pt>
                <c:pt idx="3">
                  <c:v>8.11</c:v>
                </c:pt>
                <c:pt idx="4">
                  <c:v>8.24</c:v>
                </c:pt>
                <c:pt idx="5">
                  <c:v>8.61</c:v>
                </c:pt>
                <c:pt idx="6">
                  <c:v>10.99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617760"/>
        <c:axId val="294618152"/>
      </c:scatterChart>
      <c:valAx>
        <c:axId val="29461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 smtClean="0"/>
                  <a:t>Distance Upstream (</a:t>
                </a:r>
                <a:r>
                  <a:rPr lang="en-US" sz="1800" dirty="0" err="1" smtClean="0"/>
                  <a:t>ft</a:t>
                </a:r>
                <a:r>
                  <a:rPr lang="en-US" sz="1800" dirty="0" smtClean="0"/>
                  <a:t>)</a:t>
                </a:r>
                <a:endParaRPr lang="en-US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618152"/>
        <c:crosses val="autoZero"/>
        <c:crossBetween val="midCat"/>
      </c:valAx>
      <c:valAx>
        <c:axId val="294618152"/>
        <c:scaling>
          <c:orientation val="minMax"/>
          <c:max val="11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 smtClean="0"/>
                  <a:t>Water Surface</a:t>
                </a:r>
                <a:r>
                  <a:rPr lang="en-US" sz="1800" baseline="0" dirty="0" smtClean="0"/>
                  <a:t> Elevation (</a:t>
                </a:r>
                <a:r>
                  <a:rPr lang="en-US" sz="1800" baseline="0" dirty="0" err="1" smtClean="0"/>
                  <a:t>ft</a:t>
                </a:r>
                <a:r>
                  <a:rPr lang="en-US" sz="1800" baseline="0" dirty="0" smtClean="0"/>
                  <a:t>)</a:t>
                </a:r>
                <a:endParaRPr lang="en-US" sz="18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46177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0.14046</cdr:x>
      <cdr:y>0.47937</cdr:y>
    </cdr:from>
    <cdr:to>
      <cdr:x>0.25344</cdr:x>
      <cdr:y>0.62475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36821" y="30150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chemeClr val="accent1">
                  <a:lumMod val="75000"/>
                </a:schemeClr>
              </a:solidFill>
            </a:rPr>
            <a:t>Normal Depth</a:t>
          </a:r>
          <a:endParaRPr lang="en-US" sz="1800" dirty="0">
            <a:solidFill>
              <a:schemeClr val="accent1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0.18321</cdr:x>
      <cdr:y>0.52259</cdr:y>
    </cdr:from>
    <cdr:to>
      <cdr:x>0.18473</cdr:x>
      <cdr:y>0.6444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1482810" y="3286897"/>
          <a:ext cx="12357" cy="76611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0.3162</cdr:x>
      <cdr:y>0.58961</cdr:y>
    </cdr:from>
    <cdr:to>
      <cdr:x>0.42918</cdr:x>
      <cdr:y>0.73499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59220" y="3708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dirty="0" smtClean="0">
              <a:solidFill>
                <a:schemeClr val="accent2"/>
              </a:solidFill>
            </a:rPr>
            <a:t>Gradually Varied Flow Profile</a:t>
          </a:r>
          <a:endParaRPr lang="en-US" sz="18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0.2</cdr:x>
      <cdr:y>0.61886</cdr:y>
    </cdr:from>
    <cdr:to>
      <cdr:x>0.31908</cdr:x>
      <cdr:y>0.64244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>
          <a:off x="1618734" y="3892378"/>
          <a:ext cx="963827" cy="14828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accent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1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1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6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71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4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8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9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4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9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D40C-EF88-4B36-8FC7-434560922235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16C16-CA5B-490E-A7A0-C1D7E446B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8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ena_contract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923029"/>
              </p:ext>
            </p:extLst>
          </p:nvPr>
        </p:nvGraphicFramePr>
        <p:xfrm>
          <a:off x="543698" y="420130"/>
          <a:ext cx="8093676" cy="6289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51222" y="4893275"/>
            <a:ext cx="1460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Critical Depth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1729946" y="5077941"/>
            <a:ext cx="321276" cy="6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45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120781"/>
              </p:ext>
            </p:extLst>
          </p:nvPr>
        </p:nvGraphicFramePr>
        <p:xfrm>
          <a:off x="432486" y="222423"/>
          <a:ext cx="8217244" cy="6166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4164227" y="3206579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Normal Depth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3410465" y="3169509"/>
            <a:ext cx="766119" cy="191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>
            <a:off x="1569308" y="1946189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accent2"/>
                </a:solidFill>
              </a:rPr>
              <a:t>Gradually Varied Flow Profile</a:t>
            </a:r>
            <a:endParaRPr lang="en-US" sz="1800" dirty="0">
              <a:solidFill>
                <a:schemeClr val="accent2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07276" y="2199503"/>
            <a:ext cx="98854" cy="57458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35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Vena </a:t>
            </a:r>
            <a:r>
              <a:rPr lang="en-US" dirty="0" err="1" smtClean="0"/>
              <a:t>Contracta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591" y="1955788"/>
            <a:ext cx="4387946" cy="32869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8800" y="5766817"/>
            <a:ext cx="4447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http://en.wikipedia.org/wiki/Vena_contracta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63007" y="3165711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4373869" y="305798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69716" y="2645825"/>
                <a:ext cx="2380908" cy="519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Contraction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~ 0.64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716" y="2645825"/>
                <a:ext cx="2380908" cy="519886"/>
              </a:xfrm>
              <a:prstGeom prst="rect">
                <a:avLst/>
              </a:prstGeom>
              <a:blipFill rotWithShape="0">
                <a:blip r:embed="rId4"/>
                <a:stretch>
                  <a:fillRect l="-2046"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81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Culvert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968" y="2230822"/>
            <a:ext cx="6211942" cy="349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38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 Culvert (upstream side!)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25" y="1993024"/>
            <a:ext cx="4695825" cy="2667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229" y="3911326"/>
            <a:ext cx="4772025" cy="2771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8959" y="5415455"/>
            <a:ext cx="3019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we deal with potential blockages in design?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3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 Coefficients</a:t>
            </a:r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73" y="1217982"/>
            <a:ext cx="6630878" cy="516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489" y="6290441"/>
            <a:ext cx="858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“Computer Applications in Hydraulic Engineering”, 8</a:t>
            </a:r>
            <a:r>
              <a:rPr lang="en-US" baseline="30000" dirty="0" smtClean="0"/>
              <a:t>th</a:t>
            </a:r>
            <a:r>
              <a:rPr lang="en-US" dirty="0" smtClean="0"/>
              <a:t> Ed. </a:t>
            </a:r>
            <a:r>
              <a:rPr lang="en-US" dirty="0" err="1" smtClean="0"/>
              <a:t>Haested</a:t>
            </a:r>
            <a:r>
              <a:rPr lang="en-US" dirty="0" smtClean="0"/>
              <a:t> Methods,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1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92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Vena Contracta</vt:lpstr>
      <vt:lpstr>Road Culvert</vt:lpstr>
      <vt:lpstr>Road Culvert (upstream side!)</vt:lpstr>
      <vt:lpstr>Weir Coefficients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Vena Contracta</dc:title>
  <dc:creator>Maidment, David R</dc:creator>
  <cp:lastModifiedBy>CAEE-maidment</cp:lastModifiedBy>
  <cp:revision>9</cp:revision>
  <cp:lastPrinted>2016-01-26T03:01:51Z</cp:lastPrinted>
  <dcterms:created xsi:type="dcterms:W3CDTF">2015-01-27T16:01:58Z</dcterms:created>
  <dcterms:modified xsi:type="dcterms:W3CDTF">2016-01-26T03:47:27Z</dcterms:modified>
</cp:coreProperties>
</file>