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52"/>
  </p:notesMasterIdLst>
  <p:handoutMasterIdLst>
    <p:handoutMasterId r:id="rId53"/>
  </p:handoutMasterIdLst>
  <p:sldIdLst>
    <p:sldId id="475" r:id="rId2"/>
    <p:sldId id="583" r:id="rId3"/>
    <p:sldId id="584" r:id="rId4"/>
    <p:sldId id="604" r:id="rId5"/>
    <p:sldId id="605" r:id="rId6"/>
    <p:sldId id="497" r:id="rId7"/>
    <p:sldId id="603" r:id="rId8"/>
    <p:sldId id="511" r:id="rId9"/>
    <p:sldId id="589" r:id="rId10"/>
    <p:sldId id="590" r:id="rId11"/>
    <p:sldId id="661" r:id="rId12"/>
    <p:sldId id="536" r:id="rId13"/>
    <p:sldId id="537" r:id="rId14"/>
    <p:sldId id="591" r:id="rId15"/>
    <p:sldId id="526" r:id="rId16"/>
    <p:sldId id="595" r:id="rId17"/>
    <p:sldId id="596" r:id="rId18"/>
    <p:sldId id="597" r:id="rId19"/>
    <p:sldId id="615" r:id="rId20"/>
    <p:sldId id="539" r:id="rId21"/>
    <p:sldId id="616" r:id="rId22"/>
    <p:sldId id="617" r:id="rId23"/>
    <p:sldId id="619" r:id="rId24"/>
    <p:sldId id="669" r:id="rId25"/>
    <p:sldId id="643" r:id="rId26"/>
    <p:sldId id="620" r:id="rId27"/>
    <p:sldId id="644" r:id="rId28"/>
    <p:sldId id="645" r:id="rId29"/>
    <p:sldId id="646" r:id="rId30"/>
    <p:sldId id="650" r:id="rId31"/>
    <p:sldId id="649" r:id="rId32"/>
    <p:sldId id="647" r:id="rId33"/>
    <p:sldId id="638" r:id="rId34"/>
    <p:sldId id="566" r:id="rId35"/>
    <p:sldId id="651" r:id="rId36"/>
    <p:sldId id="652" r:id="rId37"/>
    <p:sldId id="653" r:id="rId38"/>
    <p:sldId id="571" r:id="rId39"/>
    <p:sldId id="654" r:id="rId40"/>
    <p:sldId id="572" r:id="rId41"/>
    <p:sldId id="668" r:id="rId42"/>
    <p:sldId id="579" r:id="rId43"/>
    <p:sldId id="655" r:id="rId44"/>
    <p:sldId id="662" r:id="rId45"/>
    <p:sldId id="663" r:id="rId46"/>
    <p:sldId id="664" r:id="rId47"/>
    <p:sldId id="666" r:id="rId48"/>
    <p:sldId id="665" r:id="rId49"/>
    <p:sldId id="667" r:id="rId50"/>
    <p:sldId id="594" r:id="rId51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9" autoAdjust="0"/>
    <p:restoredTop sz="94660" autoAdjust="0"/>
  </p:normalViewPr>
  <p:slideViewPr>
    <p:cSldViewPr>
      <p:cViewPr varScale="1">
        <p:scale>
          <a:sx n="74" d="100"/>
          <a:sy n="74" d="100"/>
        </p:scale>
        <p:origin x="144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" y="17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0F4BACBB-861F-4E6D-A73D-1CBE4163A9F5}" type="datetimeFigureOut">
              <a:rPr lang="en-US"/>
              <a:pPr>
                <a:defRPr/>
              </a:pPr>
              <a:t>3/27/2016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4E528C5A-48FA-4CFC-AB7B-B74897D0D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473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428A6A9-7E1B-4136-ACB1-57C57AD62D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624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4A6BC9F-D103-430B-A024-6F092AB1C617}" type="slidenum">
              <a:rPr lang="en-US" altLang="en-US" b="0" smtClean="0">
                <a:latin typeface="Times New Roman" panose="02020603050405020304" pitchFamily="18" charset="0"/>
              </a:rPr>
              <a:pPr/>
              <a:t>1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35264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60EC51B-0EA1-4B29-AB46-28F4FE9E2BDD}" type="slidenum">
              <a:rPr lang="en-US" altLang="en-US" b="0" smtClean="0">
                <a:latin typeface="Times New Roman" panose="02020603050405020304" pitchFamily="18" charset="0"/>
              </a:rPr>
              <a:pPr/>
              <a:t>12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0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522F055-65DA-4B37-AED6-6A27B25B3BD0}" type="slidenum">
              <a:rPr lang="en-US" altLang="en-US" b="0" smtClean="0">
                <a:latin typeface="Times New Roman" panose="02020603050405020304" pitchFamily="18" charset="0"/>
              </a:rPr>
              <a:pPr/>
              <a:t>13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35370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BADB908-F3B9-4256-A3F2-13DE3369974F}" type="slidenum">
              <a:rPr lang="en-US" altLang="en-US" b="0" smtClean="0">
                <a:latin typeface="Times New Roman" panose="02020603050405020304" pitchFamily="18" charset="0"/>
              </a:rPr>
              <a:pPr/>
              <a:t>14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76974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396A57F-7BAC-4F85-A69C-E4B9A2CB3E66}" type="slidenum">
              <a:rPr lang="en-US" altLang="en-US" b="0" smtClean="0">
                <a:latin typeface="Times New Roman" panose="02020603050405020304" pitchFamily="18" charset="0"/>
              </a:rPr>
              <a:pPr/>
              <a:t>15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3525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5" tIns="47833" rIns="95665" bIns="47833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0" smtClean="0">
                <a:latin typeface="Times New Roman" panose="02020603050405020304" pitchFamily="18" charset="0"/>
              </a:rPr>
              <a:t>Commercial Landscape Ord.--Green Gardening Certified Training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5" tIns="47833" rIns="95665" bIns="47833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7197724-83CA-4609-A479-C776A473127C}" type="datetime1">
              <a:rPr lang="en-US" altLang="en-US" b="0" smtClean="0">
                <a:latin typeface="Times New Roman" panose="02020603050405020304" pitchFamily="18" charset="0"/>
              </a:rPr>
              <a:pPr/>
              <a:t>3/27/2016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3277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5" tIns="47833" rIns="95665" bIns="47833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151B900-1749-4B21-A215-B8C6AF961F0A}" type="slidenum">
              <a:rPr lang="en-US" altLang="en-US" b="0" smtClean="0">
                <a:latin typeface="Times New Roman" panose="02020603050405020304" pitchFamily="18" charset="0"/>
              </a:rPr>
              <a:pPr/>
              <a:t>16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327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Extreme example of end of pipe. </a:t>
            </a:r>
          </a:p>
        </p:txBody>
      </p:sp>
    </p:spTree>
    <p:extLst>
      <p:ext uri="{BB962C8B-B14F-4D97-AF65-F5344CB8AC3E}">
        <p14:creationId xmlns:p14="http://schemas.microsoft.com/office/powerpoint/2010/main" val="1842558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56507E1-6170-492D-B2DD-D1B609F8D42A}" type="slidenum">
              <a:rPr lang="en-US" altLang="en-US" b="0" smtClean="0">
                <a:latin typeface="Times New Roman" panose="02020603050405020304" pitchFamily="18" charset="0"/>
              </a:rPr>
              <a:pPr/>
              <a:t>17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3941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726B0A9-19C9-4828-8531-08B5CB41F660}" type="slidenum">
              <a:rPr lang="en-US" altLang="en-US" b="0" smtClean="0">
                <a:latin typeface="Times New Roman" panose="02020603050405020304" pitchFamily="18" charset="0"/>
              </a:rPr>
              <a:pPr/>
              <a:t>18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038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C4E2AB3-18CC-4755-8410-DF5DD0B3A9B0}" type="slidenum">
              <a:rPr lang="en-US" altLang="en-US" b="0" smtClean="0">
                <a:latin typeface="Times New Roman" panose="02020603050405020304" pitchFamily="18" charset="0"/>
              </a:rPr>
              <a:pPr/>
              <a:t>19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89825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E7B4E43-EA50-4877-90ED-1F7AD50229FA}" type="slidenum">
              <a:rPr lang="en-US" altLang="en-US" b="0" smtClean="0">
                <a:latin typeface="Times New Roman" panose="02020603050405020304" pitchFamily="18" charset="0"/>
              </a:rPr>
              <a:pPr/>
              <a:t>20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73931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095D000-5792-498F-A742-F7BA28D72F44}" type="slidenum">
              <a:rPr lang="en-US" altLang="en-US" b="0" smtClean="0">
                <a:latin typeface="Times New Roman" panose="02020603050405020304" pitchFamily="18" charset="0"/>
              </a:rPr>
              <a:pPr/>
              <a:t>21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67335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7C9A66E-20AB-4CA7-A8F0-25184518191F}" type="slidenum">
              <a:rPr lang="en-US" altLang="en-US" b="0" smtClean="0">
                <a:latin typeface="Times New Roman" panose="02020603050405020304" pitchFamily="18" charset="0"/>
              </a:rPr>
              <a:pPr/>
              <a:t>2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037368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A469321-04DF-44AA-8EA1-8A55340A7A56}" type="slidenum">
              <a:rPr lang="en-US" altLang="en-US" b="0" smtClean="0">
                <a:latin typeface="Times New Roman" panose="02020603050405020304" pitchFamily="18" charset="0"/>
              </a:rPr>
              <a:pPr/>
              <a:t>22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812506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30250"/>
            <a:ext cx="4800600" cy="3600450"/>
          </a:xfrm>
          <a:solidFill>
            <a:srgbClr val="FFFFFF"/>
          </a:solidFill>
          <a:ln/>
        </p:spPr>
      </p:sp>
      <p:sp>
        <p:nvSpPr>
          <p:cNvPr id="491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692479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E14E50D-6DD2-4C38-B7C0-34B22FF22377}" type="slidenum">
              <a:rPr lang="en-US" altLang="en-US" b="0" smtClean="0">
                <a:latin typeface="Times New Roman" panose="02020603050405020304" pitchFamily="18" charset="0"/>
              </a:rPr>
              <a:pPr/>
              <a:t>25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313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30250"/>
            <a:ext cx="4800600" cy="3600450"/>
          </a:xfrm>
          <a:solidFill>
            <a:srgbClr val="FFFFFF"/>
          </a:solidFill>
          <a:ln/>
        </p:spPr>
      </p:sp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395181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851079E-0509-4B03-877B-FEF812EAEAFC}" type="slidenum">
              <a:rPr lang="en-US" altLang="en-US" b="0" smtClean="0">
                <a:latin typeface="Times New Roman" panose="02020603050405020304" pitchFamily="18" charset="0"/>
              </a:rPr>
              <a:pPr/>
              <a:t>27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4016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2FB25A8-0883-40E4-A179-44F0DFA66804}" type="slidenum">
              <a:rPr lang="en-US" altLang="en-US" b="0" smtClean="0">
                <a:latin typeface="Times New Roman" panose="02020603050405020304" pitchFamily="18" charset="0"/>
              </a:rPr>
              <a:pPr/>
              <a:t>28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5047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747874-B383-4F24-8870-0585760C717A}" type="slidenum">
              <a:rPr lang="en-US" altLang="en-US" b="0" smtClean="0">
                <a:latin typeface="Times New Roman" panose="02020603050405020304" pitchFamily="18" charset="0"/>
              </a:rPr>
              <a:pPr/>
              <a:t>29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3928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D639B66-BAA6-4DE8-B762-35F2367A823E}" type="slidenum">
              <a:rPr lang="en-US" altLang="en-US" b="0" smtClean="0">
                <a:latin typeface="Times New Roman" panose="02020603050405020304" pitchFamily="18" charset="0"/>
              </a:rPr>
              <a:pPr/>
              <a:t>30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3176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A053D1-2A71-4C7F-A923-A836C2E1467E}" type="slidenum">
              <a:rPr lang="en-US" altLang="en-US" b="0" smtClean="0">
                <a:latin typeface="Times New Roman" panose="02020603050405020304" pitchFamily="18" charset="0"/>
              </a:rPr>
              <a:pPr/>
              <a:t>31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9392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EE94023-DF55-4F52-95E1-9EE7062F82A2}" type="slidenum">
              <a:rPr lang="en-US" altLang="en-US" b="0" smtClean="0">
                <a:latin typeface="Times New Roman" panose="02020603050405020304" pitchFamily="18" charset="0"/>
              </a:rPr>
              <a:pPr/>
              <a:t>32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750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1DC10F1-22E0-4F69-9112-8420B440309F}" type="slidenum">
              <a:rPr lang="en-US" altLang="en-US" b="0" smtClean="0">
                <a:latin typeface="Times New Roman" panose="02020603050405020304" pitchFamily="18" charset="0"/>
              </a:rPr>
              <a:pPr/>
              <a:t>3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1002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0FF462-5968-44C2-A922-26BBCC461009}" type="slidenum">
              <a:rPr lang="en-US" altLang="en-US" b="0" smtClean="0">
                <a:latin typeface="Times New Roman" panose="02020603050405020304" pitchFamily="18" charset="0"/>
              </a:rPr>
              <a:pPr/>
              <a:t>34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757916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24D985C-D23C-44E2-BA25-51B3FFEF8A8A}" type="slidenum">
              <a:rPr lang="en-US" altLang="en-US" b="0" smtClean="0">
                <a:latin typeface="Times New Roman" panose="02020603050405020304" pitchFamily="18" charset="0"/>
              </a:rPr>
              <a:pPr/>
              <a:t>35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5340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1175BAF-DD83-406A-8F98-FA7365A29950}" type="slidenum">
              <a:rPr lang="en-US" altLang="en-US" b="0" smtClean="0">
                <a:latin typeface="Times New Roman" panose="02020603050405020304" pitchFamily="18" charset="0"/>
              </a:rPr>
              <a:pPr/>
              <a:t>36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3600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171BDB5-F5D7-4765-B1D2-CFF5F09D7AD1}" type="slidenum">
              <a:rPr lang="en-US" altLang="en-US" b="0" smtClean="0">
                <a:latin typeface="Times New Roman" panose="02020603050405020304" pitchFamily="18" charset="0"/>
              </a:rPr>
              <a:pPr/>
              <a:t>37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1603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FC996D5-69D2-4790-9D33-11BED5EB8BD5}" type="slidenum">
              <a:rPr lang="en-US" altLang="en-US" b="0" smtClean="0">
                <a:latin typeface="Times New Roman" panose="02020603050405020304" pitchFamily="18" charset="0"/>
              </a:rPr>
              <a:pPr/>
              <a:t>38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187389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0F3AFD2-63D4-4F88-B89D-ECCF4C3E019A}" type="slidenum">
              <a:rPr lang="en-US" altLang="en-US" b="0" smtClean="0">
                <a:latin typeface="Times New Roman" panose="02020603050405020304" pitchFamily="18" charset="0"/>
              </a:rPr>
              <a:pPr/>
              <a:t>39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4997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33015B1-5B31-4831-BD3D-66BC623EC204}" type="slidenum">
              <a:rPr lang="en-US" altLang="en-US" b="0" smtClean="0">
                <a:latin typeface="Times New Roman" panose="02020603050405020304" pitchFamily="18" charset="0"/>
              </a:rPr>
              <a:pPr/>
              <a:t>40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689677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FEA5B8-E05F-4769-BCAA-594BC470CCE5}" type="slidenum">
              <a:rPr lang="en-US" altLang="en-US" b="0" smtClean="0">
                <a:latin typeface="Times New Roman" panose="02020603050405020304" pitchFamily="18" charset="0"/>
              </a:rPr>
              <a:pPr/>
              <a:t>42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491296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D1F2-E3A7-469C-9140-EFE6B988779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216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DBEEDFB-372B-46B1-BE75-9E35B4D07ED2}" type="slidenum">
              <a:rPr lang="en-US" altLang="en-US" b="0" smtClean="0">
                <a:latin typeface="Times New Roman" panose="02020603050405020304" pitchFamily="18" charset="0"/>
              </a:rPr>
              <a:pPr/>
              <a:t>50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70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F42B735-F3CE-45EF-8D62-E020D1DE29FC}" type="slidenum">
              <a:rPr lang="en-US" altLang="en-US" b="0" smtClean="0">
                <a:latin typeface="Times New Roman" panose="02020603050405020304" pitchFamily="18" charset="0"/>
              </a:rPr>
              <a:pPr/>
              <a:t>4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68922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36437AD-56C3-42D6-9946-96A2CD8E564A}" type="slidenum">
              <a:rPr lang="en-US" altLang="en-US" b="0" smtClean="0">
                <a:latin typeface="Times New Roman" panose="02020603050405020304" pitchFamily="18" charset="0"/>
              </a:rPr>
              <a:pPr/>
              <a:t>5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44244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6E7ACF7-113B-471D-A8A6-63379F002AA1}" type="slidenum">
              <a:rPr lang="en-US" altLang="en-US" b="0" smtClean="0">
                <a:latin typeface="Times New Roman" panose="02020603050405020304" pitchFamily="18" charset="0"/>
              </a:rPr>
              <a:pPr/>
              <a:t>6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94819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F402F99-CFBD-4663-915E-362A7C763DFA}" type="slidenum">
              <a:rPr lang="en-US" altLang="en-US" b="0" smtClean="0">
                <a:latin typeface="Times New Roman" panose="02020603050405020304" pitchFamily="18" charset="0"/>
              </a:rPr>
              <a:pPr/>
              <a:t>8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444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64306D4-FFE9-4ECB-8D43-C63620509110}" type="slidenum">
              <a:rPr lang="en-US" altLang="en-US" b="0" smtClean="0">
                <a:latin typeface="Times New Roman" panose="02020603050405020304" pitchFamily="18" charset="0"/>
              </a:rPr>
              <a:pPr/>
              <a:t>9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583994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706B04B-7F25-49F6-996F-6AAD4DCD492F}" type="slidenum">
              <a:rPr lang="en-US" altLang="en-US" b="0" smtClean="0">
                <a:latin typeface="Times New Roman" panose="02020603050405020304" pitchFamily="18" charset="0"/>
              </a:rPr>
              <a:pPr/>
              <a:t>10</a:t>
            </a:fld>
            <a:endParaRPr lang="en-US" altLang="en-US" b="0" smtClean="0">
              <a:latin typeface="Times New Roman" panose="02020603050405020304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57914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8E9AD-7935-49C8-9510-3262BC5B69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743937"/>
      </p:ext>
    </p:extLst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CF5E4-86A0-4FD7-BE68-3868E39C86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07951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7000" y="533400"/>
            <a:ext cx="19812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791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B5D21-70A8-4C15-A808-DEEB29706A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52798"/>
      </p:ext>
    </p:extLst>
  </p:cSld>
  <p:clrMapOvr>
    <a:masterClrMapping/>
  </p:clrMapOvr>
  <p:transition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905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038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33665-D7E7-44FF-AE73-F0B7C66366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68769"/>
      </p:ext>
    </p:extLst>
  </p:cSld>
  <p:clrMapOvr>
    <a:masterClrMapping/>
  </p:clrMapOvr>
  <p:transition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905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038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718B78-9B3A-4ECF-9F64-8AECE780B5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13644"/>
      </p:ext>
    </p:extLst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B1D99-E723-4B0A-AF31-55F3BEDA6B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68193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0B8AB-DBDC-4B25-A3A0-47019D132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42341"/>
      </p:ext>
    </p:extLst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DFF5A-2DB9-4DD7-A50B-89857B2C14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850402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3A8E4-39D2-4CD4-A168-DA3FC03D1E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440448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C8F43-02B0-43FB-AADE-D3067E650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44086"/>
      </p:ext>
    </p:extLst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D44FE-AC00-4B10-A64B-F726C0952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25091"/>
      </p:ext>
    </p:extLst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0F3DC-E5C5-4F13-A5D6-F2A01D4322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30772"/>
      </p:ext>
    </p:extLst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44DFD-3415-48E5-A879-6D830124B1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90443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050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90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0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0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4575555-543B-4695-9A91-9164B4CA8F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90503" name="Text Box 7"/>
          <p:cNvSpPr txBox="1">
            <a:spLocks noChangeArrowheads="1"/>
          </p:cNvSpPr>
          <p:nvPr/>
        </p:nvSpPr>
        <p:spPr bwMode="auto">
          <a:xfrm>
            <a:off x="7489825" y="198438"/>
            <a:ext cx="184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</p:sldLayoutIdLst>
  <p:transition>
    <p:split orient="vert"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–"/>
        <a:defRPr sz="26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Wingdings" panose="05000000000000000000" pitchFamily="2" charset="2"/>
        <a:buChar char="§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EFE00"/>
        </a:buClr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Wingdings" panose="05000000000000000000" pitchFamily="2" charset="2"/>
        <a:buChar char="§"/>
        <a:defRPr sz="2000">
          <a:solidFill>
            <a:srgbClr val="FF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Char char="§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ws.gov/southwest/es/Documents/R2ES/LitCited/4TX_Sal/COA_2006_Stormwater_runoff_quality_and_quantity_in_Small_Austin_Watersheds.pdf" TargetMode="External"/><Relationship Id="rId2" Type="http://schemas.openxmlformats.org/officeDocument/2006/relationships/hyperlink" Target="https://data.austintexas.gov/Environmental/Water-Quality-Sampling-Data/5tye-7ray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ceq.texas.gov/assets/public/waterquality/standards/tswqs_2014/TSWQ2014Rule.pdf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5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/>
          <a:lstStyle/>
          <a:p>
            <a:r>
              <a:rPr lang="en-US" altLang="en-US" smtClean="0"/>
              <a:t>Stormwater Best Management Practices</a:t>
            </a:r>
          </a:p>
        </p:txBody>
      </p:sp>
      <p:sp>
        <p:nvSpPr>
          <p:cNvPr id="4099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smtClean="0"/>
              <a:t>Michael Barrett, Ph.D., P.E.</a:t>
            </a:r>
          </a:p>
          <a:p>
            <a:r>
              <a:rPr lang="en-US" altLang="en-US" sz="2400" smtClean="0"/>
              <a:t>University of Texas at Austin</a:t>
            </a:r>
          </a:p>
        </p:txBody>
      </p:sp>
      <p:sp>
        <p:nvSpPr>
          <p:cNvPr id="4100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Sources of Pollutants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Vehicles – Tires, Brake pads, Fluids, Tracking</a:t>
            </a:r>
          </a:p>
          <a:p>
            <a:pPr eaLnBrk="1" hangingPunct="1"/>
            <a:r>
              <a:rPr lang="en-US" altLang="en-US" sz="2800" smtClean="0"/>
              <a:t>Atmospheric Deposition</a:t>
            </a:r>
          </a:p>
          <a:p>
            <a:pPr eaLnBrk="1" hangingPunct="1"/>
            <a:r>
              <a:rPr lang="en-US" altLang="en-US" sz="2800" smtClean="0"/>
              <a:t>Fertilizers</a:t>
            </a:r>
          </a:p>
          <a:p>
            <a:pPr eaLnBrk="1" hangingPunct="1"/>
            <a:r>
              <a:rPr lang="en-US" altLang="en-US" sz="2800" smtClean="0"/>
              <a:t>Pesticides</a:t>
            </a:r>
          </a:p>
          <a:p>
            <a:pPr eaLnBrk="1" hangingPunct="1"/>
            <a:r>
              <a:rPr lang="en-US" altLang="en-US" sz="2800" smtClean="0"/>
              <a:t>Pets</a:t>
            </a:r>
          </a:p>
          <a:p>
            <a:pPr eaLnBrk="1" hangingPunct="1"/>
            <a:r>
              <a:rPr lang="en-US" altLang="en-US" sz="2800" smtClean="0"/>
              <a:t>Pavement abrasion</a:t>
            </a:r>
          </a:p>
          <a:p>
            <a:pPr eaLnBrk="1" hangingPunct="1"/>
            <a:r>
              <a:rPr lang="en-US" altLang="en-US" sz="2800" smtClean="0"/>
              <a:t>Channel Erosion</a:t>
            </a:r>
          </a:p>
          <a:p>
            <a:pPr eaLnBrk="1" hangingPunct="1"/>
            <a:endParaRPr lang="en-US" altLang="en-US" sz="2800" smtClean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Quality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u="sng" dirty="0">
                <a:hlinkClick r:id="rId2"/>
              </a:rPr>
              <a:t>https://</a:t>
            </a:r>
            <a:r>
              <a:rPr lang="en-US" sz="2000" u="sng" dirty="0" smtClean="0">
                <a:hlinkClick r:id="rId2"/>
              </a:rPr>
              <a:t>data.austintexas.gov/Environmental/Water-Quality-Sampling-Data/5tye-7ray</a:t>
            </a:r>
            <a:r>
              <a:rPr lang="en-US" sz="2000" u="sng" dirty="0" smtClean="0"/>
              <a:t> </a:t>
            </a:r>
          </a:p>
          <a:p>
            <a:r>
              <a:rPr lang="en-US" sz="2000" dirty="0" smtClean="0">
                <a:solidFill>
                  <a:schemeClr val="tx1"/>
                </a:solidFill>
                <a:hlinkClick r:id="rId3"/>
              </a:rPr>
              <a:t>http://www.fws.gov/southwest/es/Documents/R2ES/LitCited/4TX_Sal/COA_2006_Stormwater_runoff_quality_and_quantity_in_Small_Austin_Watersheds.pdf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tx1"/>
                </a:solidFill>
                <a:hlinkClick r:id="rId4"/>
              </a:rPr>
              <a:t>https://www.tceq.texas.gov/assets/public/waterquality/standards/tswqs_2014/TSWQ2014Rule.pdf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5069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800" smtClean="0"/>
              <a:t>Requirements for Stormwater Treatment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 smtClean="0"/>
              <a:t>City of Austin – Required since 1981, mainly sand filters</a:t>
            </a:r>
          </a:p>
          <a:p>
            <a:pPr>
              <a:lnSpc>
                <a:spcPct val="90000"/>
              </a:lnSpc>
            </a:pPr>
            <a:r>
              <a:rPr lang="en-US" altLang="en-US" dirty="0" smtClean="0"/>
              <a:t>TCEQ – Requires removal of 80% of sediment in stormwater for Edwards Aquifer</a:t>
            </a:r>
          </a:p>
          <a:p>
            <a:pPr>
              <a:lnSpc>
                <a:spcPct val="90000"/>
              </a:lnSpc>
            </a:pPr>
            <a:r>
              <a:rPr lang="en-US" altLang="en-US" dirty="0" smtClean="0"/>
              <a:t>LCRA – Requires 70-75% removal of sediment, phosphorus, and oil &amp; grease for Highland Lakes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Treatment Difficulties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Runoff occurs on an irregular basis</a:t>
            </a:r>
          </a:p>
          <a:p>
            <a:r>
              <a:rPr lang="en-US" altLang="en-US" smtClean="0"/>
              <a:t>Volume and rate of runoff from storms is highly variable</a:t>
            </a:r>
          </a:p>
          <a:p>
            <a:r>
              <a:rPr lang="en-US" altLang="en-US" smtClean="0"/>
              <a:t>Quality of runoff varies from storm to storm</a:t>
            </a:r>
          </a:p>
          <a:p>
            <a:r>
              <a:rPr lang="en-US" altLang="en-US" smtClean="0"/>
              <a:t>Concentrations of constituents of concern often very low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1143000"/>
          </a:xfrm>
        </p:spPr>
        <p:txBody>
          <a:bodyPr/>
          <a:lstStyle/>
          <a:p>
            <a:pPr eaLnBrk="1" hangingPunct="1"/>
            <a:r>
              <a:rPr lang="en-US" altLang="en-US" sz="3800" b="0" smtClean="0"/>
              <a:t>“First Flush” of Pollutants</a:t>
            </a:r>
          </a:p>
        </p:txBody>
      </p:sp>
      <p:grpSp>
        <p:nvGrpSpPr>
          <p:cNvPr id="27652" name="Group 3"/>
          <p:cNvGrpSpPr>
            <a:grpSpLocks/>
          </p:cNvGrpSpPr>
          <p:nvPr/>
        </p:nvGrpSpPr>
        <p:grpSpPr bwMode="auto">
          <a:xfrm>
            <a:off x="609600" y="1143000"/>
            <a:ext cx="7543800" cy="5287963"/>
            <a:chOff x="240" y="833"/>
            <a:chExt cx="3408" cy="2894"/>
          </a:xfrm>
        </p:grpSpPr>
        <p:pic>
          <p:nvPicPr>
            <p:cNvPr id="27653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" y="833"/>
              <a:ext cx="3357" cy="2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4" name="Text Box 5"/>
            <p:cNvSpPr txBox="1">
              <a:spLocks noChangeArrowheads="1"/>
            </p:cNvSpPr>
            <p:nvPr/>
          </p:nvSpPr>
          <p:spPr bwMode="auto">
            <a:xfrm>
              <a:off x="240" y="3560"/>
              <a:ext cx="1147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FFFF00"/>
                </a:buClr>
                <a:buChar char="•"/>
                <a:defRPr sz="3200">
                  <a:solidFill>
                    <a:srgbClr val="FFFFFF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FFF00"/>
                </a:buClr>
                <a:buChar char="–"/>
                <a:defRPr sz="2600">
                  <a:solidFill>
                    <a:srgbClr val="FFFFFF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400">
                  <a:solidFill>
                    <a:srgbClr val="FFFFFF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EFE00"/>
                </a:buClr>
                <a:buChar char="–"/>
                <a:defRPr sz="2000">
                  <a:solidFill>
                    <a:srgbClr val="FFFFFF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FFFFF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FFFFF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FFFFF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FFFFF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Font typeface="Wingdings" panose="05000000000000000000" pitchFamily="2" charset="2"/>
                <a:buChar char="§"/>
                <a:defRPr sz="2000">
                  <a:solidFill>
                    <a:srgbClr val="FFFFFF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0">
                  <a:solidFill>
                    <a:schemeClr val="tx1"/>
                  </a:solidFill>
                </a:rPr>
                <a:t>Stenstrom &amp; Kayhanian, 2005</a:t>
              </a:r>
            </a:p>
          </p:txBody>
        </p:sp>
      </p:grp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 smtClean="0"/>
              <a:t>Best Management Practice (BMP) Selection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7772400" cy="3962400"/>
          </a:xfrm>
        </p:spPr>
        <p:txBody>
          <a:bodyPr/>
          <a:lstStyle/>
          <a:p>
            <a:r>
              <a:rPr lang="en-US" altLang="en-US" sz="2800" dirty="0" smtClean="0"/>
              <a:t>End-of-pipe</a:t>
            </a:r>
          </a:p>
          <a:p>
            <a:pPr lvl="1"/>
            <a:r>
              <a:rPr lang="en-US" altLang="en-US" sz="2400" dirty="0" smtClean="0"/>
              <a:t>Fewer facilities to manage, inspect, and maintain</a:t>
            </a:r>
          </a:p>
          <a:p>
            <a:pPr lvl="1"/>
            <a:r>
              <a:rPr lang="en-US" altLang="en-US" sz="2400" dirty="0" smtClean="0"/>
              <a:t>Little volume control</a:t>
            </a:r>
          </a:p>
          <a:p>
            <a:pPr lvl="1"/>
            <a:r>
              <a:rPr lang="en-US" altLang="en-US" sz="2400" dirty="0" smtClean="0"/>
              <a:t>Little redundancy</a:t>
            </a:r>
          </a:p>
          <a:p>
            <a:r>
              <a:rPr lang="en-US" altLang="en-US" sz="2800" dirty="0" smtClean="0"/>
              <a:t>Onsite</a:t>
            </a:r>
          </a:p>
          <a:p>
            <a:pPr lvl="1"/>
            <a:r>
              <a:rPr lang="en-US" altLang="en-US" sz="2400" dirty="0" smtClean="0"/>
              <a:t>Low Impact Development (LID) – “Green Infrastructure”</a:t>
            </a:r>
          </a:p>
          <a:p>
            <a:pPr lvl="1"/>
            <a:r>
              <a:rPr lang="en-US" altLang="en-US" sz="2400" dirty="0" smtClean="0"/>
              <a:t>Maintain pre-development hydrology</a:t>
            </a:r>
          </a:p>
          <a:p>
            <a:pPr lvl="1"/>
            <a:r>
              <a:rPr lang="en-US" altLang="en-US" sz="2400" dirty="0" smtClean="0"/>
              <a:t>Lower cost</a:t>
            </a:r>
          </a:p>
          <a:p>
            <a:pPr lvl="1"/>
            <a:r>
              <a:rPr lang="en-US" altLang="en-US" sz="2400" dirty="0" smtClean="0"/>
              <a:t>More facilities</a:t>
            </a:r>
          </a:p>
        </p:txBody>
      </p:sp>
      <p:sp>
        <p:nvSpPr>
          <p:cNvPr id="29700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TxDOT Po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0"/>
            <a:ext cx="456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107" name="Picture 3" descr="Memorial_Stadi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88"/>
          <a:stretch>
            <a:fillRect/>
          </a:stretch>
        </p:blipFill>
        <p:spPr bwMode="auto">
          <a:xfrm>
            <a:off x="-9525" y="0"/>
            <a:ext cx="4570413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4537075" y="6019800"/>
            <a:ext cx="44545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>
                <a:solidFill>
                  <a:schemeClr val="tx1"/>
                </a:solidFill>
                <a:latin typeface="Tahoma" panose="020B0604030504040204" pitchFamily="34" charset="0"/>
              </a:rPr>
              <a:t>Loop 360</a:t>
            </a:r>
            <a:br>
              <a:rPr lang="en-US" altLang="en-US" sz="2800">
                <a:solidFill>
                  <a:schemeClr val="tx1"/>
                </a:solidFill>
                <a:latin typeface="Tahoma" panose="020B0604030504040204" pitchFamily="34" charset="0"/>
              </a:rPr>
            </a:br>
            <a:r>
              <a:rPr lang="en-US" altLang="en-US" sz="2800">
                <a:solidFill>
                  <a:schemeClr val="tx1"/>
                </a:solidFill>
                <a:latin typeface="Tahoma" panose="020B0604030504040204" pitchFamily="34" charset="0"/>
              </a:rPr>
              <a:t>TxDOT Pond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978275" y="709613"/>
            <a:ext cx="592138" cy="5532437"/>
            <a:chOff x="2506" y="375"/>
            <a:chExt cx="373" cy="3485"/>
          </a:xfrm>
        </p:grpSpPr>
        <p:sp>
          <p:nvSpPr>
            <p:cNvPr id="31751" name="Line 6"/>
            <p:cNvSpPr>
              <a:spLocks noChangeShapeType="1"/>
            </p:cNvSpPr>
            <p:nvPr/>
          </p:nvSpPr>
          <p:spPr bwMode="auto">
            <a:xfrm flipH="1">
              <a:off x="2873" y="375"/>
              <a:ext cx="6" cy="3485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111" name="Text Box 7"/>
            <p:cNvSpPr txBox="1">
              <a:spLocks noChangeArrowheads="1"/>
            </p:cNvSpPr>
            <p:nvPr/>
          </p:nvSpPr>
          <p:spPr bwMode="auto">
            <a:xfrm rot="16200000">
              <a:off x="1981" y="1750"/>
              <a:ext cx="141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1,000 ft</a:t>
              </a:r>
            </a:p>
          </p:txBody>
        </p:sp>
      </p:grpSp>
      <p:sp>
        <p:nvSpPr>
          <p:cNvPr id="31750" name="TextBox 7"/>
          <p:cNvSpPr txBox="1">
            <a:spLocks noChangeArrowheads="1"/>
          </p:cNvSpPr>
          <p:nvPr/>
        </p:nvSpPr>
        <p:spPr bwMode="auto">
          <a:xfrm rot="-5400000">
            <a:off x="7789863" y="908050"/>
            <a:ext cx="2338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Courtesy Matt Hollon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2563" name="Rectangle 3"/>
          <p:cNvSpPr>
            <a:spLocks noGrp="1" noChangeArrowheads="1"/>
          </p:cNvSpPr>
          <p:nvPr>
            <p:ph type="title"/>
          </p:nvPr>
        </p:nvSpPr>
        <p:spPr>
          <a:xfrm>
            <a:off x="5181600" y="381000"/>
            <a:ext cx="37338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Conventional Development</a:t>
            </a:r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 flipH="1" flipV="1">
            <a:off x="1600200" y="2209800"/>
            <a:ext cx="1600200" cy="1219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 flipV="1">
            <a:off x="3505200" y="2438400"/>
            <a:ext cx="1981200" cy="990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xhibit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5410200" y="0"/>
            <a:ext cx="3733800" cy="121920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LID Development</a:t>
            </a:r>
          </a:p>
        </p:txBody>
      </p:sp>
      <p:sp>
        <p:nvSpPr>
          <p:cNvPr id="323589" name="Text Box 5"/>
          <p:cNvSpPr txBox="1">
            <a:spLocks noChangeArrowheads="1"/>
          </p:cNvSpPr>
          <p:nvPr/>
        </p:nvSpPr>
        <p:spPr bwMode="auto">
          <a:xfrm>
            <a:off x="76200" y="5105400"/>
            <a:ext cx="2209800" cy="1323975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71842" dir="189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Disconnected Decentralized  Distributed        Multi-functional </a:t>
            </a:r>
          </a:p>
        </p:txBody>
      </p:sp>
      <p:sp>
        <p:nvSpPr>
          <p:cNvPr id="35845" name="Line 6"/>
          <p:cNvSpPr>
            <a:spLocks noChangeShapeType="1"/>
          </p:cNvSpPr>
          <p:nvPr/>
        </p:nvSpPr>
        <p:spPr bwMode="auto">
          <a:xfrm>
            <a:off x="5486400" y="54864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6" name="Line 7"/>
          <p:cNvSpPr>
            <a:spLocks noChangeShapeType="1"/>
          </p:cNvSpPr>
          <p:nvPr/>
        </p:nvSpPr>
        <p:spPr bwMode="auto">
          <a:xfrm flipH="1">
            <a:off x="2209800" y="5638800"/>
            <a:ext cx="4572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7" name="Line 8"/>
          <p:cNvSpPr>
            <a:spLocks noChangeShapeType="1"/>
          </p:cNvSpPr>
          <p:nvPr/>
        </p:nvSpPr>
        <p:spPr bwMode="auto">
          <a:xfrm flipH="1">
            <a:off x="990600" y="4343400"/>
            <a:ext cx="4572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8" name="Line 9"/>
          <p:cNvSpPr>
            <a:spLocks noChangeShapeType="1"/>
          </p:cNvSpPr>
          <p:nvPr/>
        </p:nvSpPr>
        <p:spPr bwMode="auto">
          <a:xfrm flipH="1" flipV="1">
            <a:off x="457200" y="2667000"/>
            <a:ext cx="4572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9" name="Line 10"/>
          <p:cNvSpPr>
            <a:spLocks noChangeShapeType="1"/>
          </p:cNvSpPr>
          <p:nvPr/>
        </p:nvSpPr>
        <p:spPr bwMode="auto">
          <a:xfrm flipH="1" flipV="1">
            <a:off x="1600200" y="1066800"/>
            <a:ext cx="2286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0" name="Line 11"/>
          <p:cNvSpPr>
            <a:spLocks noChangeShapeType="1"/>
          </p:cNvSpPr>
          <p:nvPr/>
        </p:nvSpPr>
        <p:spPr bwMode="auto">
          <a:xfrm flipV="1">
            <a:off x="5181600" y="3276600"/>
            <a:ext cx="4572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1" name="Line 12"/>
          <p:cNvSpPr>
            <a:spLocks noChangeShapeType="1"/>
          </p:cNvSpPr>
          <p:nvPr/>
        </p:nvSpPr>
        <p:spPr bwMode="auto">
          <a:xfrm flipH="1" flipV="1">
            <a:off x="2971800" y="457200"/>
            <a:ext cx="762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2" name="Line 13"/>
          <p:cNvSpPr>
            <a:spLocks noChangeShapeType="1"/>
          </p:cNvSpPr>
          <p:nvPr/>
        </p:nvSpPr>
        <p:spPr bwMode="auto">
          <a:xfrm flipV="1">
            <a:off x="4953000" y="2133600"/>
            <a:ext cx="3810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3" name="Line 14"/>
          <p:cNvSpPr>
            <a:spLocks noChangeShapeType="1"/>
          </p:cNvSpPr>
          <p:nvPr/>
        </p:nvSpPr>
        <p:spPr bwMode="auto">
          <a:xfrm flipH="1" flipV="1">
            <a:off x="3810000" y="533400"/>
            <a:ext cx="2286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4" name="Line 15"/>
          <p:cNvSpPr>
            <a:spLocks noChangeShapeType="1"/>
          </p:cNvSpPr>
          <p:nvPr/>
        </p:nvSpPr>
        <p:spPr bwMode="auto">
          <a:xfrm flipH="1" flipV="1">
            <a:off x="228600" y="1524000"/>
            <a:ext cx="685800" cy="685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5" name="Line 16"/>
          <p:cNvSpPr>
            <a:spLocks noChangeShapeType="1"/>
          </p:cNvSpPr>
          <p:nvPr/>
        </p:nvSpPr>
        <p:spPr bwMode="auto">
          <a:xfrm flipV="1">
            <a:off x="2362200" y="2362200"/>
            <a:ext cx="838200" cy="914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6" name="Line 17"/>
          <p:cNvSpPr>
            <a:spLocks noChangeShapeType="1"/>
          </p:cNvSpPr>
          <p:nvPr/>
        </p:nvSpPr>
        <p:spPr bwMode="auto">
          <a:xfrm>
            <a:off x="3810000" y="3200400"/>
            <a:ext cx="38100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7" name="Line 18"/>
          <p:cNvSpPr>
            <a:spLocks noChangeShapeType="1"/>
          </p:cNvSpPr>
          <p:nvPr/>
        </p:nvSpPr>
        <p:spPr bwMode="auto">
          <a:xfrm flipH="1">
            <a:off x="3352800" y="4114800"/>
            <a:ext cx="68580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8" name="Line 19"/>
          <p:cNvSpPr>
            <a:spLocks noChangeShapeType="1"/>
          </p:cNvSpPr>
          <p:nvPr/>
        </p:nvSpPr>
        <p:spPr bwMode="auto">
          <a:xfrm flipV="1">
            <a:off x="3581400" y="4572000"/>
            <a:ext cx="11430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9" name="Line 20"/>
          <p:cNvSpPr>
            <a:spLocks noChangeShapeType="1"/>
          </p:cNvSpPr>
          <p:nvPr/>
        </p:nvSpPr>
        <p:spPr bwMode="auto">
          <a:xfrm flipH="1" flipV="1">
            <a:off x="1828800" y="3200400"/>
            <a:ext cx="685800" cy="1752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60" name="Line 21"/>
          <p:cNvSpPr>
            <a:spLocks noChangeShapeType="1"/>
          </p:cNvSpPr>
          <p:nvPr/>
        </p:nvSpPr>
        <p:spPr bwMode="auto">
          <a:xfrm flipV="1">
            <a:off x="5334000" y="3810000"/>
            <a:ext cx="106680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3606" name="Text Box 22"/>
          <p:cNvSpPr txBox="1">
            <a:spLocks noChangeArrowheads="1"/>
          </p:cNvSpPr>
          <p:nvPr/>
        </p:nvSpPr>
        <p:spPr bwMode="auto">
          <a:xfrm>
            <a:off x="152400" y="76200"/>
            <a:ext cx="39624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Multiple Systems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Pollutant Removal Mechanisms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Particle settling</a:t>
            </a:r>
          </a:p>
          <a:p>
            <a:r>
              <a:rPr lang="en-US" altLang="en-US" smtClean="0"/>
              <a:t>Filtration</a:t>
            </a:r>
          </a:p>
          <a:p>
            <a:r>
              <a:rPr lang="en-US" altLang="en-US" smtClean="0"/>
              <a:t>Biological uptake/degradation</a:t>
            </a:r>
          </a:p>
          <a:p>
            <a:r>
              <a:rPr lang="en-US" altLang="en-US" smtClean="0"/>
              <a:t>Infiltration</a:t>
            </a:r>
          </a:p>
          <a:p>
            <a:r>
              <a:rPr lang="en-US" altLang="en-US" smtClean="0"/>
              <a:t>Volatilization</a:t>
            </a:r>
          </a:p>
          <a:p>
            <a:r>
              <a:rPr lang="en-US" altLang="en-US" smtClean="0"/>
              <a:t>Photodegradation</a:t>
            </a:r>
          </a:p>
          <a:p>
            <a:r>
              <a:rPr lang="en-US" altLang="en-US" smtClean="0"/>
              <a:t>Oxidation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6147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Cuyahoga River, Cleveland</a:t>
            </a:r>
          </a:p>
        </p:txBody>
      </p:sp>
      <p:sp>
        <p:nvSpPr>
          <p:cNvPr id="6148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149" name="Picture 9" descr="FrandAc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67437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Typical LID Practices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Bioretention/rain gardens</a:t>
            </a:r>
          </a:p>
          <a:p>
            <a:r>
              <a:rPr lang="en-US" altLang="en-US" dirty="0" smtClean="0"/>
              <a:t>Porous Pavement</a:t>
            </a:r>
          </a:p>
          <a:p>
            <a:r>
              <a:rPr lang="en-US" altLang="en-US" dirty="0" smtClean="0"/>
              <a:t>Vegetated swales and buffer strips</a:t>
            </a:r>
          </a:p>
          <a:p>
            <a:r>
              <a:rPr lang="en-US" altLang="en-US" dirty="0" smtClean="0"/>
              <a:t>Rainwater Harvesting</a:t>
            </a:r>
          </a:p>
          <a:p>
            <a:r>
              <a:rPr lang="en-US" altLang="en-US" dirty="0" smtClean="0"/>
              <a:t>Green roofs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Bioretention</a:t>
            </a:r>
          </a:p>
        </p:txBody>
      </p:sp>
      <p:sp>
        <p:nvSpPr>
          <p:cNvPr id="41987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7456488" cy="41148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44035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4038600" cy="1143000"/>
          </a:xfrm>
        </p:spPr>
        <p:txBody>
          <a:bodyPr/>
          <a:lstStyle/>
          <a:p>
            <a:r>
              <a:rPr lang="en-US" altLang="en-US" smtClean="0"/>
              <a:t>Bioretention</a:t>
            </a:r>
          </a:p>
        </p:txBody>
      </p:sp>
      <p:pic>
        <p:nvPicPr>
          <p:cNvPr id="44036" name="Picture 6" descr="DSC0020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48150" y="228600"/>
            <a:ext cx="4629150" cy="6172200"/>
          </a:xfrm>
          <a:effectLst>
            <a:outerShdw dist="35921" dir="2700000" algn="ctr" rotWithShape="0">
              <a:srgbClr val="808080"/>
            </a:outerShdw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152400" y="4343400"/>
            <a:ext cx="8991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endParaRPr lang="en-US" altLang="en-US" sz="2800">
              <a:solidFill>
                <a:srgbClr val="005DAA"/>
              </a:solidFill>
              <a:cs typeface="Arial" panose="020B0604020202020204" pitchFamily="34" charset="0"/>
            </a:endParaRPr>
          </a:p>
        </p:txBody>
      </p:sp>
      <p:pic>
        <p:nvPicPr>
          <p:cNvPr id="48131" name="Picture 2" descr="G:\Low Impact Development\Research &amp; Resources\Images\City of Austin Projects\10th and Rio Grande_Tom Franke photos\IMG_1434 (Large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Box 7"/>
          <p:cNvSpPr txBox="1">
            <a:spLocks noChangeArrowheads="1"/>
          </p:cNvSpPr>
          <p:nvPr/>
        </p:nvSpPr>
        <p:spPr bwMode="auto">
          <a:xfrm>
            <a:off x="3398838" y="6172200"/>
            <a:ext cx="60499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10</a:t>
            </a:r>
            <a:r>
              <a:rPr lang="en-US" altLang="en-US" sz="2400" baseline="30000">
                <a:solidFill>
                  <a:schemeClr val="tx1"/>
                </a:solidFill>
              </a:rPr>
              <a:t>th</a:t>
            </a:r>
            <a:r>
              <a:rPr lang="en-US" altLang="en-US" sz="2400">
                <a:solidFill>
                  <a:schemeClr val="tx1"/>
                </a:solidFill>
              </a:rPr>
              <a:t> &amp; Rio Grande</a:t>
            </a:r>
          </a:p>
          <a:p>
            <a:pPr algn="r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Image courtesy Tom Franke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ABIA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447800"/>
            <a:ext cx="6629400" cy="497401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2047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Setback Bioretention</a:t>
            </a:r>
          </a:p>
        </p:txBody>
      </p:sp>
      <p:pic>
        <p:nvPicPr>
          <p:cNvPr id="52227" name="Picture 2" descr="http://bluegreenbldg.org/wp-content/uploads/2010/11/ecraingardens2010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1524000"/>
            <a:ext cx="7407275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3"/>
          <p:cNvSpPr txBox="1">
            <a:spLocks noChangeArrowheads="1"/>
          </p:cNvSpPr>
          <p:nvPr/>
        </p:nvSpPr>
        <p:spPr bwMode="auto">
          <a:xfrm>
            <a:off x="152400" y="4343400"/>
            <a:ext cx="8991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endParaRPr lang="en-US" altLang="en-US" sz="2800">
              <a:solidFill>
                <a:srgbClr val="005DAA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4" descr="October 2011_Barret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0738"/>
            <a:ext cx="5259388" cy="349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3" descr="March 2009 looking SE_Barret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52578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6400800" y="152400"/>
            <a:ext cx="25574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r>
              <a:rPr lang="en-US" altLang="en-US" sz="2200">
                <a:solidFill>
                  <a:schemeClr val="tx1"/>
                </a:solidFill>
              </a:rPr>
              <a:t>Sand Beach </a:t>
            </a:r>
          </a:p>
          <a:p>
            <a:pPr algn="r">
              <a:spcBef>
                <a:spcPct val="0"/>
              </a:spcBef>
              <a:buClrTx/>
              <a:buFontTx/>
              <a:buNone/>
            </a:pPr>
            <a:r>
              <a:rPr lang="en-US" altLang="en-US" sz="2200">
                <a:solidFill>
                  <a:schemeClr val="tx1"/>
                </a:solidFill>
              </a:rPr>
              <a:t>Biofiltration Pond</a:t>
            </a:r>
          </a:p>
        </p:txBody>
      </p:sp>
      <p:sp>
        <p:nvSpPr>
          <p:cNvPr id="54278" name="TextBox 6"/>
          <p:cNvSpPr txBox="1">
            <a:spLocks noChangeArrowheads="1"/>
          </p:cNvSpPr>
          <p:nvPr/>
        </p:nvSpPr>
        <p:spPr bwMode="auto">
          <a:xfrm>
            <a:off x="5410200" y="1828800"/>
            <a:ext cx="17240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200">
                <a:solidFill>
                  <a:schemeClr val="tx1"/>
                </a:solidFill>
              </a:rPr>
              <a:t>March 2009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410200" y="4876800"/>
            <a:ext cx="195897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200">
                <a:solidFill>
                  <a:schemeClr val="tx1"/>
                </a:solidFill>
              </a:rPr>
              <a:t>October 2011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Types of Porous Pavement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Pervious Concrete</a:t>
            </a:r>
          </a:p>
          <a:p>
            <a:r>
              <a:rPr lang="en-US" altLang="en-US" smtClean="0"/>
              <a:t>Porous Asphalt</a:t>
            </a:r>
          </a:p>
          <a:p>
            <a:r>
              <a:rPr lang="en-US" altLang="en-US" smtClean="0"/>
              <a:t>Pavers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7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 smtClean="0"/>
              <a:t>Pervious Concrete</a:t>
            </a:r>
          </a:p>
        </p:txBody>
      </p:sp>
      <p:pic>
        <p:nvPicPr>
          <p:cNvPr id="58371" name="Content Placeholder 4" descr="DSC01258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81200"/>
            <a:ext cx="4038600" cy="3028950"/>
          </a:xfr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48200" y="1231900"/>
            <a:ext cx="4038600" cy="4525963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 smtClean="0">
                <a:cs typeface="Arial" pitchFamily="34" charset="0"/>
              </a:rPr>
              <a:t>Generally has a lower strength</a:t>
            </a:r>
          </a:p>
          <a:p>
            <a:pPr>
              <a:defRPr/>
            </a:pPr>
            <a:r>
              <a:rPr lang="en-US" dirty="0" smtClean="0">
                <a:cs typeface="Arial" pitchFamily="34" charset="0"/>
              </a:rPr>
              <a:t>Water content is critical for proper installation</a:t>
            </a:r>
          </a:p>
          <a:p>
            <a:pPr>
              <a:defRPr/>
            </a:pPr>
            <a:r>
              <a:rPr lang="en-US" dirty="0" smtClean="0">
                <a:cs typeface="Arial" pitchFamily="34" charset="0"/>
              </a:rPr>
              <a:t>Requires specialized crew for installation</a:t>
            </a:r>
          </a:p>
          <a:p>
            <a:pPr>
              <a:defRPr/>
            </a:pPr>
            <a:r>
              <a:rPr lang="en-US" dirty="0" smtClean="0">
                <a:cs typeface="Arial" pitchFamily="34" charset="0"/>
              </a:rPr>
              <a:t>Each batch tends to have a different color/texture</a:t>
            </a:r>
          </a:p>
          <a:p>
            <a:pPr>
              <a:defRPr/>
            </a:pPr>
            <a:r>
              <a:rPr lang="en-US" dirty="0" smtClean="0">
                <a:cs typeface="Arial" pitchFamily="34" charset="0"/>
              </a:rPr>
              <a:t>Tends to ravel in high traffic areas</a:t>
            </a:r>
            <a:endParaRPr lang="en-US" dirty="0">
              <a:cs typeface="Arial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Porous Asphalt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sz="quarter" idx="2"/>
          </p:nvPr>
        </p:nvSpPr>
        <p:spPr>
          <a:xfrm>
            <a:off x="484188" y="1282700"/>
            <a:ext cx="4040187" cy="4225925"/>
          </a:xfrm>
        </p:spPr>
        <p:txBody>
          <a:bodyPr/>
          <a:lstStyle/>
          <a:p>
            <a:r>
              <a:rPr lang="en-US" altLang="en-US" smtClean="0">
                <a:cs typeface="Arial" panose="020B0604020202020204" pitchFamily="34" charset="0"/>
              </a:rPr>
              <a:t>Created by omitting fine material from asphalt</a:t>
            </a:r>
          </a:p>
          <a:p>
            <a:r>
              <a:rPr lang="en-US" altLang="en-US" smtClean="0">
                <a:cs typeface="Arial" panose="020B0604020202020204" pitchFamily="34" charset="0"/>
              </a:rPr>
              <a:t>Asphalt is considered flexible pavement, so low strength is not as much an issue.</a:t>
            </a:r>
          </a:p>
          <a:p>
            <a:r>
              <a:rPr lang="en-US" altLang="en-US" smtClean="0">
                <a:cs typeface="Arial" panose="020B0604020202020204" pitchFamily="34" charset="0"/>
              </a:rPr>
              <a:t>Less expensive than concrete</a:t>
            </a:r>
          </a:p>
          <a:p>
            <a:r>
              <a:rPr lang="en-US" altLang="en-US" smtClean="0">
                <a:cs typeface="Arial" panose="020B0604020202020204" pitchFamily="34" charset="0"/>
              </a:rPr>
              <a:t>No specialized training needed for installation</a:t>
            </a:r>
          </a:p>
        </p:txBody>
      </p:sp>
      <p:pic>
        <p:nvPicPr>
          <p:cNvPr id="60420" name="Content Placeholder 7" descr="4647855314_2da032d8a0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2052638"/>
            <a:ext cx="4041775" cy="3030537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Dates to Remember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/>
              <a:t>1948 Federal Water Pollution Control Act passed by Congress</a:t>
            </a:r>
          </a:p>
          <a:p>
            <a:pPr eaLnBrk="1" hangingPunct="1"/>
            <a:r>
              <a:rPr lang="en-US" altLang="en-US" sz="2800" smtClean="0"/>
              <a:t>1972 Clean Water Act prohibits any discharge of pollutants without NPDES permit - (fishable and swimmable)</a:t>
            </a:r>
          </a:p>
          <a:p>
            <a:pPr eaLnBrk="1" hangingPunct="1"/>
            <a:r>
              <a:rPr lang="en-US" altLang="en-US" sz="2800" smtClean="0"/>
              <a:t>1987 Clean Water Act amended to require permits for stormwater discharges</a:t>
            </a:r>
          </a:p>
          <a:p>
            <a:pPr eaLnBrk="1" hangingPunct="1"/>
            <a:r>
              <a:rPr lang="en-US" altLang="en-US" sz="2800" smtClean="0"/>
              <a:t>2003 NPDES Phase II permits required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263525" y="1131888"/>
            <a:ext cx="2489200" cy="2247900"/>
          </a:xfrm>
        </p:spPr>
        <p:txBody>
          <a:bodyPr/>
          <a:lstStyle/>
          <a:p>
            <a:r>
              <a:rPr lang="en-US" altLang="en-US" smtClean="0"/>
              <a:t>Source of Raveling</a:t>
            </a:r>
          </a:p>
        </p:txBody>
      </p:sp>
      <p:pic>
        <p:nvPicPr>
          <p:cNvPr id="62467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36875" y="1131888"/>
            <a:ext cx="6024563" cy="4518025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Porous Pavement only in Parking Stalls</a:t>
            </a:r>
            <a:endParaRPr lang="en-US" dirty="0"/>
          </a:p>
        </p:txBody>
      </p:sp>
      <p:pic>
        <p:nvPicPr>
          <p:cNvPr id="6451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371600"/>
            <a:ext cx="6884988" cy="5164138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Pavers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sz="quarter" idx="2"/>
          </p:nvPr>
        </p:nvSpPr>
        <p:spPr>
          <a:xfrm>
            <a:off x="403225" y="1408113"/>
            <a:ext cx="4040188" cy="3951287"/>
          </a:xfrm>
        </p:spPr>
        <p:txBody>
          <a:bodyPr/>
          <a:lstStyle/>
          <a:p>
            <a:r>
              <a:rPr lang="en-US" altLang="en-US" sz="3200" smtClean="0">
                <a:cs typeface="Arial" panose="020B0604020202020204" pitchFamily="34" charset="0"/>
              </a:rPr>
              <a:t>Most expensive option</a:t>
            </a:r>
          </a:p>
          <a:p>
            <a:r>
              <a:rPr lang="en-US" altLang="en-US" sz="3200" smtClean="0">
                <a:cs typeface="Arial" panose="020B0604020202020204" pitchFamily="34" charset="0"/>
              </a:rPr>
              <a:t>Decorative element</a:t>
            </a:r>
          </a:p>
          <a:p>
            <a:r>
              <a:rPr lang="en-US" altLang="en-US" sz="3200" smtClean="0">
                <a:cs typeface="Arial" panose="020B0604020202020204" pitchFamily="34" charset="0"/>
              </a:rPr>
              <a:t>Easily removed and replaced if needed</a:t>
            </a:r>
          </a:p>
          <a:p>
            <a:endParaRPr lang="en-US" altLang="en-US" smtClean="0"/>
          </a:p>
        </p:txBody>
      </p:sp>
      <p:pic>
        <p:nvPicPr>
          <p:cNvPr id="66564" name="Content Placeholder 7" descr="pavers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1408113"/>
            <a:ext cx="3846513" cy="3846512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Pavement Section</a:t>
            </a:r>
          </a:p>
        </p:txBody>
      </p:sp>
      <p:pic>
        <p:nvPicPr>
          <p:cNvPr id="71683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67000"/>
            <a:ext cx="9104313" cy="2962275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Schematic of Swale and Strip</a:t>
            </a:r>
          </a:p>
        </p:txBody>
      </p:sp>
      <p:sp>
        <p:nvSpPr>
          <p:cNvPr id="72708" name="Rectangle 3"/>
          <p:cNvSpPr>
            <a:spLocks noChangeArrowheads="1"/>
          </p:cNvSpPr>
          <p:nvPr/>
        </p:nvSpPr>
        <p:spPr bwMode="auto">
          <a:xfrm>
            <a:off x="1838325" y="20240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7270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667000"/>
            <a:ext cx="546735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475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6803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8851" name="Content Placeholder 3" descr="DSCN017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808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 smtClean="0"/>
              <a:t>Vegetated Filter Strips</a:t>
            </a:r>
          </a:p>
        </p:txBody>
      </p:sp>
      <p:sp>
        <p:nvSpPr>
          <p:cNvPr id="8090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8090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79525"/>
            <a:ext cx="7162800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05800" cy="1143000"/>
          </a:xfrm>
        </p:spPr>
        <p:txBody>
          <a:bodyPr/>
          <a:lstStyle/>
          <a:p>
            <a:r>
              <a:rPr lang="en-US" altLang="en-US" smtClean="0"/>
              <a:t>Falconhead West Development</a:t>
            </a:r>
          </a:p>
        </p:txBody>
      </p:sp>
      <p:pic>
        <p:nvPicPr>
          <p:cNvPr id="8294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2867025"/>
            <a:ext cx="385762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33600"/>
            <a:ext cx="5334000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ular Callout 12"/>
          <p:cNvSpPr/>
          <p:nvPr/>
        </p:nvSpPr>
        <p:spPr>
          <a:xfrm>
            <a:off x="277813" y="1554163"/>
            <a:ext cx="1600200" cy="533400"/>
          </a:xfrm>
          <a:prstGeom prst="wedgeRectCallout">
            <a:avLst>
              <a:gd name="adj1" fmla="val 43420"/>
              <a:gd name="adj2" fmla="val 264174"/>
            </a:avLst>
          </a:prstGeom>
          <a:ln>
            <a:solidFill>
              <a:srgbClr val="00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Ozark Path Site</a:t>
            </a:r>
          </a:p>
        </p:txBody>
      </p:sp>
      <p:sp>
        <p:nvSpPr>
          <p:cNvPr id="14" name="Rectangular Callout 13"/>
          <p:cNvSpPr/>
          <p:nvPr/>
        </p:nvSpPr>
        <p:spPr>
          <a:xfrm>
            <a:off x="7010400" y="2209800"/>
            <a:ext cx="1600200" cy="533400"/>
          </a:xfrm>
          <a:prstGeom prst="wedgeRectCallout">
            <a:avLst>
              <a:gd name="adj1" fmla="val -41103"/>
              <a:gd name="adj2" fmla="val 419531"/>
            </a:avLst>
          </a:prstGeom>
          <a:ln>
            <a:solidFill>
              <a:srgbClr val="00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Swiss Alps Site</a:t>
            </a:r>
          </a:p>
        </p:txBody>
      </p:sp>
      <p:sp>
        <p:nvSpPr>
          <p:cNvPr id="82951" name="TextBox 6"/>
          <p:cNvSpPr txBox="1">
            <a:spLocks noChangeArrowheads="1"/>
          </p:cNvSpPr>
          <p:nvPr/>
        </p:nvSpPr>
        <p:spPr bwMode="auto">
          <a:xfrm rot="1140000">
            <a:off x="696913" y="5570538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</a:rPr>
              <a:t>SH 71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Clean Water Act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>
                <a:cs typeface="Arial" panose="020B0604020202020204" pitchFamily="34" charset="0"/>
              </a:rPr>
              <a:t>Requires NPDES permit for stormwater from cities, industry, construction sites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>
                <a:cs typeface="Arial" panose="020B0604020202020204" pitchFamily="34" charset="0"/>
              </a:rPr>
              <a:t>Requires assessment of beneficial uses and impairments of receiving waters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>
                <a:cs typeface="Arial" panose="020B0604020202020204" pitchFamily="34" charset="0"/>
              </a:rPr>
              <a:t>Impaired segments reported to EPA – 303(d) list.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>
                <a:cs typeface="Arial" panose="020B0604020202020204" pitchFamily="34" charset="0"/>
              </a:rPr>
              <a:t>Development of TMDL (total maximum daily load) for impaired segments</a:t>
            </a:r>
          </a:p>
        </p:txBody>
      </p:sp>
      <p:sp>
        <p:nvSpPr>
          <p:cNvPr id="1024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8499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84996" name="Picture 6" descr="P100065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Rainwater Harvesting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6946" y="1698151"/>
            <a:ext cx="6842508" cy="452849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5512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87043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2971800" cy="1143000"/>
          </a:xfrm>
        </p:spPr>
        <p:txBody>
          <a:bodyPr/>
          <a:lstStyle/>
          <a:p>
            <a:r>
              <a:rPr lang="en-US" altLang="en-US" sz="3800" smtClean="0"/>
              <a:t>Green Roofs</a:t>
            </a:r>
          </a:p>
        </p:txBody>
      </p:sp>
      <p:pic>
        <p:nvPicPr>
          <p:cNvPr id="87044" name="Picture 6" descr="DSC0019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40163" y="304800"/>
            <a:ext cx="4743450" cy="6324600"/>
          </a:xfrm>
          <a:effectLst>
            <a:outerShdw dist="35921" dir="2700000" algn="ctr" rotWithShape="0">
              <a:srgbClr val="808080"/>
            </a:outerShdw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of Pipe Controls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Sand filters</a:t>
            </a:r>
          </a:p>
          <a:p>
            <a:r>
              <a:rPr lang="en-US" altLang="en-US" dirty="0" smtClean="0"/>
              <a:t>Retention irrigation</a:t>
            </a:r>
          </a:p>
          <a:p>
            <a:r>
              <a:rPr lang="en-US" altLang="en-US" dirty="0" smtClean="0"/>
              <a:t>Retention (wet) ponds</a:t>
            </a:r>
          </a:p>
          <a:p>
            <a:r>
              <a:rPr lang="en-US" altLang="en-US" dirty="0" smtClean="0"/>
              <a:t>Extended detention</a:t>
            </a:r>
          </a:p>
          <a:p>
            <a:r>
              <a:rPr lang="en-US" altLang="en-US" dirty="0" smtClean="0"/>
              <a:t>Infiltration basins and trenches</a:t>
            </a:r>
          </a:p>
          <a:p>
            <a:r>
              <a:rPr lang="en-US" altLang="en-US" dirty="0" smtClean="0"/>
              <a:t>Proprietary devices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4437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306" y="269130"/>
            <a:ext cx="5838825" cy="6296025"/>
          </a:xfrm>
          <a:prstGeom prst="rect">
            <a:avLst/>
          </a:prstGeom>
          <a:solidFill>
            <a:schemeClr val="accent1">
              <a:alpha val="44000"/>
            </a:schemeClr>
          </a:solidFill>
        </p:spPr>
      </p:pic>
      <p:sp>
        <p:nvSpPr>
          <p:cNvPr id="9" name="Freeform 8"/>
          <p:cNvSpPr/>
          <p:nvPr/>
        </p:nvSpPr>
        <p:spPr>
          <a:xfrm>
            <a:off x="4953837" y="628022"/>
            <a:ext cx="798844" cy="1572567"/>
          </a:xfrm>
          <a:custGeom>
            <a:avLst/>
            <a:gdLst>
              <a:gd name="connsiteX0" fmla="*/ 0 w 798844"/>
              <a:gd name="connsiteY0" fmla="*/ 1261068 h 1572567"/>
              <a:gd name="connsiteX1" fmla="*/ 135653 w 798844"/>
              <a:gd name="connsiteY1" fmla="*/ 1326382 h 1572567"/>
              <a:gd name="connsiteX2" fmla="*/ 90436 w 798844"/>
              <a:gd name="connsiteY2" fmla="*/ 1487156 h 1572567"/>
              <a:gd name="connsiteX3" fmla="*/ 231112 w 798844"/>
              <a:gd name="connsiteY3" fmla="*/ 1572567 h 1572567"/>
              <a:gd name="connsiteX4" fmla="*/ 346668 w 798844"/>
              <a:gd name="connsiteY4" fmla="*/ 1426866 h 1572567"/>
              <a:gd name="connsiteX5" fmla="*/ 492370 w 798844"/>
              <a:gd name="connsiteY5" fmla="*/ 1436914 h 1572567"/>
              <a:gd name="connsiteX6" fmla="*/ 542611 w 798844"/>
              <a:gd name="connsiteY6" fmla="*/ 1391697 h 1572567"/>
              <a:gd name="connsiteX7" fmla="*/ 788796 w 798844"/>
              <a:gd name="connsiteY7" fmla="*/ 879231 h 1572567"/>
              <a:gd name="connsiteX8" fmla="*/ 758651 w 798844"/>
              <a:gd name="connsiteY8" fmla="*/ 788796 h 1572567"/>
              <a:gd name="connsiteX9" fmla="*/ 798844 w 798844"/>
              <a:gd name="connsiteY9" fmla="*/ 648119 h 1572567"/>
              <a:gd name="connsiteX10" fmla="*/ 798844 w 798844"/>
              <a:gd name="connsiteY10" fmla="*/ 587829 h 1572567"/>
              <a:gd name="connsiteX11" fmla="*/ 698361 w 798844"/>
              <a:gd name="connsiteY11" fmla="*/ 0 h 1572567"/>
              <a:gd name="connsiteX12" fmla="*/ 663192 w 798844"/>
              <a:gd name="connsiteY12" fmla="*/ 0 h 1572567"/>
              <a:gd name="connsiteX13" fmla="*/ 643095 w 798844"/>
              <a:gd name="connsiteY13" fmla="*/ 70338 h 1572567"/>
              <a:gd name="connsiteX14" fmla="*/ 638071 w 798844"/>
              <a:gd name="connsiteY14" fmla="*/ 155749 h 1572567"/>
              <a:gd name="connsiteX15" fmla="*/ 633047 w 798844"/>
              <a:gd name="connsiteY15" fmla="*/ 286378 h 1572567"/>
              <a:gd name="connsiteX16" fmla="*/ 562708 w 798844"/>
              <a:gd name="connsiteY16" fmla="*/ 356716 h 1572567"/>
              <a:gd name="connsiteX17" fmla="*/ 462225 w 798844"/>
              <a:gd name="connsiteY17" fmla="*/ 447152 h 1572567"/>
              <a:gd name="connsiteX18" fmla="*/ 396910 w 798844"/>
              <a:gd name="connsiteY18" fmla="*/ 597877 h 1572567"/>
              <a:gd name="connsiteX19" fmla="*/ 291403 w 798844"/>
              <a:gd name="connsiteY19" fmla="*/ 758651 h 1572567"/>
              <a:gd name="connsiteX20" fmla="*/ 165798 w 798844"/>
              <a:gd name="connsiteY20" fmla="*/ 1060101 h 1572567"/>
              <a:gd name="connsiteX21" fmla="*/ 100484 w 798844"/>
              <a:gd name="connsiteY21" fmla="*/ 1140488 h 1572567"/>
              <a:gd name="connsiteX22" fmla="*/ 45218 w 798844"/>
              <a:gd name="connsiteY22" fmla="*/ 1190730 h 1572567"/>
              <a:gd name="connsiteX23" fmla="*/ 0 w 798844"/>
              <a:gd name="connsiteY23" fmla="*/ 1261068 h 1572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98844" h="1572567">
                <a:moveTo>
                  <a:pt x="0" y="1261068"/>
                </a:moveTo>
                <a:lnTo>
                  <a:pt x="135653" y="1326382"/>
                </a:lnTo>
                <a:lnTo>
                  <a:pt x="90436" y="1487156"/>
                </a:lnTo>
                <a:lnTo>
                  <a:pt x="231112" y="1572567"/>
                </a:lnTo>
                <a:lnTo>
                  <a:pt x="346668" y="1426866"/>
                </a:lnTo>
                <a:lnTo>
                  <a:pt x="492370" y="1436914"/>
                </a:lnTo>
                <a:lnTo>
                  <a:pt x="542611" y="1391697"/>
                </a:lnTo>
                <a:lnTo>
                  <a:pt x="788796" y="879231"/>
                </a:lnTo>
                <a:lnTo>
                  <a:pt x="758651" y="788796"/>
                </a:lnTo>
                <a:lnTo>
                  <a:pt x="798844" y="648119"/>
                </a:lnTo>
                <a:lnTo>
                  <a:pt x="798844" y="587829"/>
                </a:lnTo>
                <a:lnTo>
                  <a:pt x="698361" y="0"/>
                </a:lnTo>
                <a:lnTo>
                  <a:pt x="663192" y="0"/>
                </a:lnTo>
                <a:lnTo>
                  <a:pt x="643095" y="70338"/>
                </a:lnTo>
                <a:lnTo>
                  <a:pt x="638071" y="155749"/>
                </a:lnTo>
                <a:lnTo>
                  <a:pt x="633047" y="286378"/>
                </a:lnTo>
                <a:lnTo>
                  <a:pt x="562708" y="356716"/>
                </a:lnTo>
                <a:lnTo>
                  <a:pt x="462225" y="447152"/>
                </a:lnTo>
                <a:lnTo>
                  <a:pt x="396910" y="597877"/>
                </a:lnTo>
                <a:lnTo>
                  <a:pt x="291403" y="758651"/>
                </a:lnTo>
                <a:lnTo>
                  <a:pt x="165798" y="1060101"/>
                </a:lnTo>
                <a:lnTo>
                  <a:pt x="100484" y="1140488"/>
                </a:lnTo>
                <a:lnTo>
                  <a:pt x="45218" y="1190730"/>
                </a:lnTo>
                <a:lnTo>
                  <a:pt x="0" y="1261068"/>
                </a:lnTo>
                <a:close/>
              </a:path>
            </a:pathLst>
          </a:custGeom>
          <a:solidFill>
            <a:schemeClr val="accent3">
              <a:alpha val="53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5337349" y="1414305"/>
            <a:ext cx="228600" cy="258763"/>
          </a:xfrm>
          <a:prstGeom prst="star5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ular Callout 7"/>
          <p:cNvSpPr/>
          <p:nvPr/>
        </p:nvSpPr>
        <p:spPr>
          <a:xfrm>
            <a:off x="3276600" y="609600"/>
            <a:ext cx="1809519" cy="627856"/>
          </a:xfrm>
          <a:prstGeom prst="wedgeRoundRectCallout">
            <a:avLst>
              <a:gd name="adj1" fmla="val 55271"/>
              <a:gd name="adj2" fmla="val 100507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Brentwood Neighborhood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1998012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447800"/>
            <a:ext cx="8967009" cy="501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/>
              <a:t>Payne Ave</a:t>
            </a:r>
            <a:br>
              <a:rPr lang="en-US" dirty="0"/>
            </a:br>
            <a:r>
              <a:rPr lang="en-US" dirty="0" smtClean="0"/>
              <a:t>(</a:t>
            </a:r>
            <a:r>
              <a:rPr lang="en-US" sz="3200" dirty="0" smtClean="0"/>
              <a:t>April </a:t>
            </a:r>
            <a:r>
              <a:rPr lang="en-US" sz="3200" dirty="0"/>
              <a:t>2, </a:t>
            </a:r>
            <a:r>
              <a:rPr lang="en-US" sz="3200" dirty="0" smtClean="0"/>
              <a:t>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28564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1006 Arcadia </a:t>
            </a:r>
            <a:r>
              <a:rPr lang="en-US" smtClean="0"/>
              <a:t/>
            </a:r>
            <a:br>
              <a:rPr lang="en-US" smtClean="0"/>
            </a:br>
            <a:r>
              <a:rPr lang="en-US" sz="3100" smtClean="0"/>
              <a:t>(July 20, 2007)</a:t>
            </a:r>
            <a:endParaRPr lang="en-US" sz="3100" dirty="0"/>
          </a:p>
        </p:txBody>
      </p:sp>
      <p:pic>
        <p:nvPicPr>
          <p:cNvPr id="24578" name="Picture 2" descr="C:\Users\ldpechacek\Documents\Old My Documents\Austin_Geosyntec_Project\Task_2\Brentwood_Photos\Flood_Complaints\1006_Arcadia_Page_0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4109" y="1421795"/>
            <a:ext cx="3310236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ldpechacek\Documents\Old My Documents\Austin_Geosyntec_Project\Task_2\Brentwood_Photos\Flood_Complaints\1006_Arcadia_Page_0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421795"/>
            <a:ext cx="3310236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ldpechacek\Documents\Old My Documents\Austin_Geosyntec_Project\Task_2\Brentwood_Photos\Flood_Complaints\1006_Arcadia_Page_0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4109" y="3971031"/>
            <a:ext cx="3310236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C:\Users\ldpechacek\Documents\Old My Documents\Austin_Geosyntec_Project\Task_2\Brentwood_Photos\Flood_Complaints\1006_Arcadia_Page_08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3971031"/>
            <a:ext cx="331023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89304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306" y="0"/>
            <a:ext cx="8065294" cy="792162"/>
          </a:xfrm>
        </p:spPr>
        <p:txBody>
          <a:bodyPr/>
          <a:lstStyle/>
          <a:p>
            <a:r>
              <a:rPr lang="en-US" sz="4000" dirty="0" smtClean="0"/>
              <a:t>Modeled “Max GI” Scenario</a:t>
            </a:r>
            <a:endParaRPr lang="en-US" sz="4000" dirty="0"/>
          </a:p>
        </p:txBody>
      </p:sp>
      <p:graphicFrame>
        <p:nvGraphicFramePr>
          <p:cNvPr id="6" name="Content Placeholder 12"/>
          <p:cNvGraphicFramePr>
            <a:graphicFrameLocks/>
          </p:cNvGraphicFramePr>
          <p:nvPr>
            <p:extLst/>
          </p:nvPr>
        </p:nvGraphicFramePr>
        <p:xfrm>
          <a:off x="152400" y="762000"/>
          <a:ext cx="8851901" cy="5577840"/>
        </p:xfrm>
        <a:graphic>
          <a:graphicData uri="http://schemas.openxmlformats.org/drawingml/2006/table">
            <a:tbl>
              <a:tblPr bandRow="1"/>
              <a:tblGrid>
                <a:gridCol w="3810000"/>
                <a:gridCol w="5041901"/>
              </a:tblGrid>
              <a:tr h="579120">
                <a:tc>
                  <a:txBody>
                    <a:bodyPr/>
                    <a:lstStyle>
                      <a:lvl1pPr marL="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40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2804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69206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561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201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38415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4818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1219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Myriad Pro" pitchFamily="34" charset="0"/>
                        </a:rPr>
                        <a:t>ROW Green Streets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Myriad Pro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40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2804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69206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561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201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38415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4818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1219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u="none" strike="noStrike" dirty="0">
                          <a:solidFill>
                            <a:srgbClr val="0070C0"/>
                          </a:solidFill>
                          <a:effectLst/>
                          <a:latin typeface="Myriad Pro" pitchFamily="34" charset="0"/>
                        </a:rPr>
                        <a:t>70,000 </a:t>
                      </a:r>
                      <a:r>
                        <a:rPr lang="en-US" sz="1600" u="none" strike="noStrike" dirty="0" smtClean="0">
                          <a:solidFill>
                            <a:srgbClr val="0070C0"/>
                          </a:solidFill>
                          <a:effectLst/>
                          <a:latin typeface="Myriad Pro" pitchFamily="34" charset="0"/>
                        </a:rPr>
                        <a:t>SF </a:t>
                      </a:r>
                      <a:r>
                        <a:rPr lang="en-US" sz="1600" u="none" strike="noStrike" dirty="0">
                          <a:effectLst/>
                          <a:latin typeface="Myriad Pro" pitchFamily="34" charset="0"/>
                        </a:rPr>
                        <a:t>of new green streets addressing </a:t>
                      </a:r>
                      <a:endParaRPr lang="en-US" sz="1600" u="none" strike="noStrike" dirty="0" smtClean="0">
                        <a:effectLst/>
                        <a:latin typeface="Myriad Pro" pitchFamily="34" charset="0"/>
                      </a:endParaRPr>
                    </a:p>
                    <a:p>
                      <a:pPr algn="l" fontAlgn="b"/>
                      <a:r>
                        <a:rPr lang="en-US" sz="1600" u="none" strike="noStrike" dirty="0" smtClean="0">
                          <a:solidFill>
                            <a:srgbClr val="0070C0"/>
                          </a:solidFill>
                          <a:effectLst/>
                          <a:latin typeface="Myriad Pro" pitchFamily="34" charset="0"/>
                        </a:rPr>
                        <a:t>111 acres</a:t>
                      </a:r>
                      <a:r>
                        <a:rPr lang="en-US" sz="1600" u="none" strike="noStrike" dirty="0" smtClean="0">
                          <a:effectLst/>
                          <a:latin typeface="Myriad Pro" pitchFamily="34" charset="0"/>
                        </a:rPr>
                        <a:t> (approx.</a:t>
                      </a:r>
                      <a:r>
                        <a:rPr lang="en-US" sz="1600" u="none" strike="noStrike" baseline="0" dirty="0" smtClean="0">
                          <a:effectLst/>
                          <a:latin typeface="Myriad Pro" pitchFamily="34" charset="0"/>
                        </a:rPr>
                        <a:t>  100 units)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yriad Pro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579120">
                <a:tc>
                  <a:txBody>
                    <a:bodyPr/>
                    <a:lstStyle>
                      <a:lvl1pPr marL="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40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2804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69206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561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201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38415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4818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1219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Myriad Pro" pitchFamily="34" charset="0"/>
                        </a:rPr>
                        <a:t>Residential Cisterns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Myriad Pro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40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2804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69206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561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201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38415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4818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1219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u="none" strike="noStrike" dirty="0">
                          <a:solidFill>
                            <a:srgbClr val="0070C0"/>
                          </a:solidFill>
                          <a:effectLst/>
                          <a:latin typeface="Myriad Pro" pitchFamily="34" charset="0"/>
                        </a:rPr>
                        <a:t>93,000 </a:t>
                      </a:r>
                      <a:r>
                        <a:rPr lang="en-US" sz="1600" u="none" strike="noStrike" dirty="0" smtClean="0">
                          <a:solidFill>
                            <a:srgbClr val="0070C0"/>
                          </a:solidFill>
                          <a:effectLst/>
                          <a:latin typeface="Myriad Pro" pitchFamily="34" charset="0"/>
                        </a:rPr>
                        <a:t>CF </a:t>
                      </a:r>
                      <a:r>
                        <a:rPr lang="en-US" sz="1600" u="none" strike="noStrike" dirty="0">
                          <a:effectLst/>
                          <a:latin typeface="Myriad Pro" pitchFamily="34" charset="0"/>
                        </a:rPr>
                        <a:t>of new "shared use" capacity </a:t>
                      </a:r>
                      <a:r>
                        <a:rPr lang="en-US" sz="1600" u="none" strike="noStrike" dirty="0" smtClean="0">
                          <a:effectLst/>
                          <a:latin typeface="Myriad Pro" pitchFamily="34" charset="0"/>
                        </a:rPr>
                        <a:t>addressing</a:t>
                      </a:r>
                    </a:p>
                    <a:p>
                      <a:pPr algn="l" fontAlgn="b"/>
                      <a:r>
                        <a:rPr lang="en-US" sz="1600" u="none" strike="noStrike" dirty="0" smtClean="0">
                          <a:solidFill>
                            <a:srgbClr val="0070C0"/>
                          </a:solidFill>
                          <a:effectLst/>
                          <a:latin typeface="Myriad Pro" pitchFamily="34" charset="0"/>
                        </a:rPr>
                        <a:t>13 acres </a:t>
                      </a:r>
                      <a:r>
                        <a:rPr lang="en-US" sz="1600" u="none" strike="noStrike" dirty="0">
                          <a:solidFill>
                            <a:srgbClr val="0070C0"/>
                          </a:solidFill>
                          <a:effectLst/>
                          <a:latin typeface="Myriad Pro" pitchFamily="34" charset="0"/>
                        </a:rPr>
                        <a:t>of </a:t>
                      </a:r>
                      <a:r>
                        <a:rPr lang="en-US" sz="1600" u="none" strike="noStrike" dirty="0" smtClean="0">
                          <a:solidFill>
                            <a:srgbClr val="0070C0"/>
                          </a:solidFill>
                          <a:effectLst/>
                          <a:latin typeface="Myriad Pro" pitchFamily="34" charset="0"/>
                        </a:rPr>
                        <a:t>roofs </a:t>
                      </a:r>
                      <a:r>
                        <a:rPr lang="en-US" sz="1600" u="none" strike="noStrike" dirty="0" smtClean="0">
                          <a:effectLst/>
                          <a:latin typeface="Myriad Pro" pitchFamily="34" charset="0"/>
                        </a:rPr>
                        <a:t>(approx. 370</a:t>
                      </a:r>
                      <a:r>
                        <a:rPr lang="en-US" sz="1600" u="none" strike="noStrike" baseline="0" dirty="0" smtClean="0">
                          <a:effectLst/>
                          <a:latin typeface="Myriad Pro" pitchFamily="34" charset="0"/>
                        </a:rPr>
                        <a:t> homes)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yriad Pro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579120">
                <a:tc>
                  <a:txBody>
                    <a:bodyPr/>
                    <a:lstStyle>
                      <a:lvl1pPr marL="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40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2804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69206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561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201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38415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4818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1219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b="1" u="none" strike="noStrike" dirty="0" smtClean="0">
                          <a:effectLst/>
                          <a:latin typeface="Myriad Pro" pitchFamily="34" charset="0"/>
                        </a:rPr>
                        <a:t>Residential Enhanced Disconnection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Myriad Pro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40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2804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69206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561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201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38415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4818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1219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u="none" strike="noStrike" dirty="0">
                          <a:solidFill>
                            <a:srgbClr val="0070C0"/>
                          </a:solidFill>
                          <a:effectLst/>
                          <a:latin typeface="Myriad Pro" pitchFamily="34" charset="0"/>
                        </a:rPr>
                        <a:t>10 </a:t>
                      </a:r>
                      <a:r>
                        <a:rPr lang="en-US" sz="1600" u="none" strike="noStrike" dirty="0" smtClean="0">
                          <a:solidFill>
                            <a:srgbClr val="0070C0"/>
                          </a:solidFill>
                          <a:effectLst/>
                          <a:latin typeface="Myriad Pro" pitchFamily="34" charset="0"/>
                        </a:rPr>
                        <a:t>acres </a:t>
                      </a:r>
                      <a:r>
                        <a:rPr lang="en-US" sz="1600" u="none" strike="noStrike" dirty="0">
                          <a:effectLst/>
                          <a:latin typeface="Myriad Pro" pitchFamily="34" charset="0"/>
                        </a:rPr>
                        <a:t>of enhanced </a:t>
                      </a:r>
                      <a:r>
                        <a:rPr lang="en-US" sz="1600" u="none" strike="noStrike" dirty="0" smtClean="0">
                          <a:effectLst/>
                          <a:latin typeface="Myriad Pro" pitchFamily="34" charset="0"/>
                        </a:rPr>
                        <a:t>disconnects and soil amendments </a:t>
                      </a:r>
                      <a:r>
                        <a:rPr lang="en-US" sz="1600" u="none" strike="noStrike" dirty="0">
                          <a:effectLst/>
                          <a:latin typeface="Myriad Pro" pitchFamily="34" charset="0"/>
                        </a:rPr>
                        <a:t>addressing </a:t>
                      </a:r>
                      <a:r>
                        <a:rPr lang="en-US" sz="1600" u="none" strike="noStrike" dirty="0">
                          <a:solidFill>
                            <a:srgbClr val="0070C0"/>
                          </a:solidFill>
                          <a:effectLst/>
                          <a:latin typeface="Myriad Pro" pitchFamily="34" charset="0"/>
                        </a:rPr>
                        <a:t>4.8 acres impervious </a:t>
                      </a:r>
                      <a:r>
                        <a:rPr lang="en-US" sz="1600" u="none" strike="noStrike" dirty="0" smtClean="0">
                          <a:solidFill>
                            <a:srgbClr val="0070C0"/>
                          </a:solidFill>
                          <a:effectLst/>
                          <a:latin typeface="Myriad Pro" pitchFamily="34" charset="0"/>
                        </a:rPr>
                        <a:t>area </a:t>
                      </a:r>
                      <a:r>
                        <a:rPr lang="en-US" sz="1600" u="none" strike="noStrike" dirty="0" smtClean="0">
                          <a:effectLst/>
                          <a:latin typeface="Myriad Pro" pitchFamily="34" charset="0"/>
                        </a:rPr>
                        <a:t>(approx.</a:t>
                      </a:r>
                      <a:r>
                        <a:rPr lang="en-US" sz="1600" u="none" strike="noStrike" baseline="0" dirty="0" smtClean="0">
                          <a:effectLst/>
                          <a:latin typeface="Myriad Pro" pitchFamily="34" charset="0"/>
                        </a:rPr>
                        <a:t> 120 lots)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yriad Pro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579120">
                <a:tc>
                  <a:txBody>
                    <a:bodyPr/>
                    <a:lstStyle>
                      <a:lvl1pPr marL="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40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2804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69206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561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201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38415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4818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1219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Myriad Pro" pitchFamily="34" charset="0"/>
                        </a:rPr>
                        <a:t>Green Parking Lots (Non-Res Lots)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Myriad Pro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40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2804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69206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561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201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38415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4818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1219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 smtClean="0">
                          <a:solidFill>
                            <a:srgbClr val="0070C0"/>
                          </a:solidFill>
                          <a:effectLst/>
                          <a:latin typeface="Myriad Pro" pitchFamily="34" charset="0"/>
                        </a:rPr>
                        <a:t>20,000 SF</a:t>
                      </a:r>
                      <a:r>
                        <a:rPr lang="en-US" sz="1600" u="none" strike="noStrike" dirty="0" smtClean="0">
                          <a:effectLst/>
                          <a:latin typeface="Myriad Pro" pitchFamily="34" charset="0"/>
                        </a:rPr>
                        <a:t> of green parking lot features</a:t>
                      </a:r>
                      <a:r>
                        <a:rPr lang="en-US" sz="1600" u="none" strike="noStrike" baseline="0" dirty="0" smtClean="0">
                          <a:effectLst/>
                          <a:latin typeface="Myriad Pro" pitchFamily="34" charset="0"/>
                        </a:rPr>
                        <a:t> addressing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 smtClean="0">
                          <a:solidFill>
                            <a:srgbClr val="0070C0"/>
                          </a:solidFill>
                          <a:effectLst/>
                          <a:latin typeface="Myriad Pro" pitchFamily="34" charset="0"/>
                        </a:rPr>
                        <a:t>10 commercial/industrial</a:t>
                      </a:r>
                      <a:r>
                        <a:rPr lang="en-US" sz="1600" u="none" strike="noStrike" baseline="0" dirty="0" smtClean="0">
                          <a:solidFill>
                            <a:srgbClr val="0070C0"/>
                          </a:solidFill>
                          <a:effectLst/>
                          <a:latin typeface="Myriad Pro" pitchFamily="34" charset="0"/>
                        </a:rPr>
                        <a:t> </a:t>
                      </a:r>
                      <a:r>
                        <a:rPr lang="en-US" sz="1600" u="none" strike="noStrike" dirty="0" smtClean="0">
                          <a:solidFill>
                            <a:srgbClr val="0070C0"/>
                          </a:solidFill>
                          <a:effectLst/>
                          <a:latin typeface="Myriad Pro" pitchFamily="34" charset="0"/>
                        </a:rPr>
                        <a:t>lots</a:t>
                      </a:r>
                      <a:endParaRPr lang="en-US" sz="1600" b="0" i="0" u="none" strike="noStrike" dirty="0">
                        <a:solidFill>
                          <a:srgbClr val="0070C0"/>
                        </a:solidFill>
                        <a:effectLst/>
                        <a:latin typeface="Myriad Pro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579120">
                <a:tc>
                  <a:txBody>
                    <a:bodyPr/>
                    <a:lstStyle>
                      <a:lvl1pPr marL="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40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2804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69206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561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201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38415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4818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1219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Myriad Pro" pitchFamily="34" charset="0"/>
                        </a:rPr>
                        <a:t>Non-Residential Cisterns </a:t>
                      </a:r>
                      <a:r>
                        <a:rPr lang="en-US" sz="1600" b="1" u="none" strike="noStrike" dirty="0" smtClean="0">
                          <a:effectLst/>
                          <a:latin typeface="Myriad Pro" pitchFamily="34" charset="0"/>
                        </a:rPr>
                        <a:t>and </a:t>
                      </a:r>
                    </a:p>
                    <a:p>
                      <a:pPr algn="l" fontAlgn="b"/>
                      <a:r>
                        <a:rPr lang="en-US" sz="1600" b="1" u="none" strike="noStrike" dirty="0" smtClean="0">
                          <a:effectLst/>
                          <a:latin typeface="Myriad Pro" pitchFamily="34" charset="0"/>
                        </a:rPr>
                        <a:t>Blue</a:t>
                      </a:r>
                      <a:r>
                        <a:rPr lang="en-US" sz="1600" b="1" u="none" strike="noStrike" baseline="0" dirty="0" smtClean="0">
                          <a:effectLst/>
                          <a:latin typeface="Myriad Pro" pitchFamily="34" charset="0"/>
                        </a:rPr>
                        <a:t> Roof </a:t>
                      </a:r>
                      <a:r>
                        <a:rPr lang="en-US" sz="1600" b="1" u="none" strike="noStrike" dirty="0" smtClean="0">
                          <a:effectLst/>
                          <a:latin typeface="Myriad Pro" pitchFamily="34" charset="0"/>
                        </a:rPr>
                        <a:t>Program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Myriad Pro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40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2804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69206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561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201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38415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4818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1219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u="none" strike="noStrike" dirty="0">
                          <a:solidFill>
                            <a:srgbClr val="0070C0"/>
                          </a:solidFill>
                          <a:effectLst/>
                          <a:latin typeface="Myriad Pro" pitchFamily="34" charset="0"/>
                        </a:rPr>
                        <a:t>87,000 </a:t>
                      </a:r>
                      <a:r>
                        <a:rPr lang="en-US" sz="1600" u="none" strike="noStrike" dirty="0" smtClean="0">
                          <a:solidFill>
                            <a:srgbClr val="0070C0"/>
                          </a:solidFill>
                          <a:effectLst/>
                          <a:latin typeface="Myriad Pro" pitchFamily="34" charset="0"/>
                        </a:rPr>
                        <a:t>CF</a:t>
                      </a:r>
                      <a:r>
                        <a:rPr lang="en-US" sz="1600" u="none" strike="noStrike" dirty="0" smtClean="0">
                          <a:effectLst/>
                          <a:latin typeface="Myriad Pro" pitchFamily="34" charset="0"/>
                        </a:rPr>
                        <a:t> </a:t>
                      </a:r>
                      <a:r>
                        <a:rPr lang="en-US" sz="1600" u="none" strike="noStrike" dirty="0">
                          <a:effectLst/>
                          <a:latin typeface="Myriad Pro" pitchFamily="34" charset="0"/>
                        </a:rPr>
                        <a:t>of new detention-only cistern </a:t>
                      </a:r>
                      <a:r>
                        <a:rPr lang="en-US" sz="1600" u="none" strike="noStrike" dirty="0" smtClean="0">
                          <a:effectLst/>
                          <a:latin typeface="Myriad Pro" pitchFamily="34" charset="0"/>
                        </a:rPr>
                        <a:t>storage</a:t>
                      </a:r>
                      <a:r>
                        <a:rPr lang="en-US" sz="1600" u="none" strike="noStrike" baseline="0" dirty="0" smtClean="0">
                          <a:effectLst/>
                          <a:latin typeface="Myriad Pro" pitchFamily="34" charset="0"/>
                        </a:rPr>
                        <a:t> addressing </a:t>
                      </a:r>
                      <a:r>
                        <a:rPr lang="en-US" sz="1600" u="none" strike="noStrike" baseline="0" dirty="0" smtClean="0">
                          <a:solidFill>
                            <a:srgbClr val="0070C0"/>
                          </a:solidFill>
                          <a:effectLst/>
                          <a:latin typeface="Myriad Pro" pitchFamily="34" charset="0"/>
                        </a:rPr>
                        <a:t>16 commercial/industrial/MF lots</a:t>
                      </a:r>
                      <a:endParaRPr lang="en-US" sz="1600" b="0" i="0" u="none" strike="noStrike" dirty="0">
                        <a:solidFill>
                          <a:srgbClr val="0070C0"/>
                        </a:solidFill>
                        <a:effectLst/>
                        <a:latin typeface="Myriad Pro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81000">
                <a:tc>
                  <a:txBody>
                    <a:bodyPr/>
                    <a:lstStyle>
                      <a:lvl1pPr marL="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40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2804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69206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561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201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38415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4818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1219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Myriad Pro" pitchFamily="34" charset="0"/>
                        </a:rPr>
                        <a:t>Permeable Friction Course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Myriad Pro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40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2804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69206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561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201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38415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4818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1219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Myriad Pro" pitchFamily="34" charset="0"/>
                        </a:rPr>
                        <a:t>Overlay of </a:t>
                      </a:r>
                      <a:r>
                        <a:rPr lang="en-US" sz="1600" u="none" strike="noStrike" dirty="0">
                          <a:solidFill>
                            <a:srgbClr val="0070C0"/>
                          </a:solidFill>
                          <a:effectLst/>
                          <a:latin typeface="Myriad Pro" pitchFamily="34" charset="0"/>
                        </a:rPr>
                        <a:t>18 acres </a:t>
                      </a:r>
                      <a:r>
                        <a:rPr lang="en-US" sz="1600" u="none" strike="noStrike" dirty="0">
                          <a:effectLst/>
                          <a:latin typeface="Myriad Pro" pitchFamily="34" charset="0"/>
                        </a:rPr>
                        <a:t>of </a:t>
                      </a:r>
                      <a:r>
                        <a:rPr lang="en-US" sz="1600" u="none" strike="noStrike" dirty="0" smtClean="0">
                          <a:effectLst/>
                          <a:latin typeface="Myriad Pro" pitchFamily="34" charset="0"/>
                        </a:rPr>
                        <a:t>street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yriad Pro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579120">
                <a:tc>
                  <a:txBody>
                    <a:bodyPr/>
                    <a:lstStyle>
                      <a:lvl1pPr marL="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40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2804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69206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561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201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38415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4818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1219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Myriad Pro" pitchFamily="34" charset="0"/>
                        </a:rPr>
                        <a:t>Explicit </a:t>
                      </a:r>
                      <a:r>
                        <a:rPr lang="en-US" sz="1600" b="1" u="none" strike="noStrike" dirty="0" err="1">
                          <a:effectLst/>
                          <a:latin typeface="Myriad Pro" pitchFamily="34" charset="0"/>
                        </a:rPr>
                        <a:t>Biofiltration</a:t>
                      </a:r>
                      <a:r>
                        <a:rPr lang="en-US" sz="1600" b="1" u="none" strike="noStrike" dirty="0">
                          <a:effectLst/>
                          <a:latin typeface="Myriad Pro" pitchFamily="34" charset="0"/>
                        </a:rPr>
                        <a:t> with </a:t>
                      </a:r>
                      <a:endParaRPr lang="en-US" sz="1600" b="1" u="none" strike="noStrike" dirty="0" smtClean="0">
                        <a:effectLst/>
                        <a:latin typeface="Myriad Pro" pitchFamily="34" charset="0"/>
                      </a:endParaRPr>
                    </a:p>
                    <a:p>
                      <a:pPr algn="l" fontAlgn="b"/>
                      <a:r>
                        <a:rPr lang="en-US" sz="1600" b="1" u="none" strike="noStrike" dirty="0" smtClean="0">
                          <a:effectLst/>
                          <a:latin typeface="Myriad Pro" pitchFamily="34" charset="0"/>
                        </a:rPr>
                        <a:t>Connection </a:t>
                      </a:r>
                      <a:r>
                        <a:rPr lang="en-US" sz="1600" b="1" u="none" strike="noStrike" dirty="0">
                          <a:effectLst/>
                          <a:latin typeface="Myriad Pro" pitchFamily="34" charset="0"/>
                        </a:rPr>
                        <a:t>to Storm Drain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Myriad Pro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40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2804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69206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561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201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38415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4818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1219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u="none" strike="noStrike" dirty="0">
                          <a:solidFill>
                            <a:srgbClr val="0070C0"/>
                          </a:solidFill>
                          <a:effectLst/>
                          <a:latin typeface="Myriad Pro" pitchFamily="34" charset="0"/>
                        </a:rPr>
                        <a:t>36 new units </a:t>
                      </a:r>
                      <a:r>
                        <a:rPr lang="en-US" sz="1600" u="none" strike="noStrike" dirty="0">
                          <a:effectLst/>
                          <a:latin typeface="Myriad Pro" pitchFamily="34" charset="0"/>
                        </a:rPr>
                        <a:t>with a total </a:t>
                      </a:r>
                      <a:r>
                        <a:rPr lang="en-US" sz="1600" u="none" strike="noStrike" dirty="0" smtClean="0">
                          <a:effectLst/>
                          <a:latin typeface="Myriad Pro" pitchFamily="34" charset="0"/>
                        </a:rPr>
                        <a:t>footprint </a:t>
                      </a:r>
                      <a:r>
                        <a:rPr lang="en-US" sz="1600" u="none" strike="noStrike" dirty="0">
                          <a:effectLst/>
                          <a:latin typeface="Myriad Pro" pitchFamily="34" charset="0"/>
                        </a:rPr>
                        <a:t>area of </a:t>
                      </a:r>
                      <a:endParaRPr lang="en-US" sz="1600" u="none" strike="noStrike" dirty="0" smtClean="0">
                        <a:effectLst/>
                        <a:latin typeface="Myriad Pro" pitchFamily="34" charset="0"/>
                      </a:endParaRPr>
                    </a:p>
                    <a:p>
                      <a:pPr algn="l" fontAlgn="b"/>
                      <a:r>
                        <a:rPr lang="en-US" sz="1600" u="none" strike="noStrike" dirty="0" smtClean="0">
                          <a:solidFill>
                            <a:srgbClr val="0070C0"/>
                          </a:solidFill>
                          <a:effectLst/>
                          <a:latin typeface="Myriad Pro" pitchFamily="34" charset="0"/>
                        </a:rPr>
                        <a:t>54,000 SF</a:t>
                      </a:r>
                      <a:r>
                        <a:rPr lang="en-US" sz="1600" u="none" strike="noStrike" dirty="0" smtClean="0">
                          <a:effectLst/>
                          <a:latin typeface="Myriad Pro" pitchFamily="34" charset="0"/>
                        </a:rPr>
                        <a:t> </a:t>
                      </a:r>
                      <a:r>
                        <a:rPr lang="en-US" sz="1600" u="none" strike="noStrike" dirty="0">
                          <a:effectLst/>
                          <a:latin typeface="Myriad Pro" pitchFamily="34" charset="0"/>
                        </a:rPr>
                        <a:t>addressing over </a:t>
                      </a:r>
                      <a:r>
                        <a:rPr lang="en-US" sz="1600" u="none" strike="noStrike" dirty="0">
                          <a:solidFill>
                            <a:srgbClr val="0070C0"/>
                          </a:solidFill>
                          <a:effectLst/>
                          <a:latin typeface="Myriad Pro" pitchFamily="34" charset="0"/>
                        </a:rPr>
                        <a:t>150 acres</a:t>
                      </a:r>
                      <a:endParaRPr lang="en-US" sz="1600" b="0" i="0" u="none" strike="noStrike" dirty="0">
                        <a:solidFill>
                          <a:srgbClr val="0070C0"/>
                        </a:solidFill>
                        <a:effectLst/>
                        <a:latin typeface="Myriad Pro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594360">
                <a:tc>
                  <a:txBody>
                    <a:bodyPr/>
                    <a:lstStyle>
                      <a:lvl1pPr marL="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40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2804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69206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561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201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38415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4818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1219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Myriad Pro" pitchFamily="34" charset="0"/>
                        </a:rPr>
                        <a:t>Explicit Biodetention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Myriad Pro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40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2804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69206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561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201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38415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4818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1219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u="none" strike="noStrike" dirty="0">
                          <a:solidFill>
                            <a:srgbClr val="0070C0"/>
                          </a:solidFill>
                          <a:effectLst/>
                          <a:latin typeface="Myriad Pro" pitchFamily="34" charset="0"/>
                        </a:rPr>
                        <a:t>7 new units </a:t>
                      </a:r>
                      <a:r>
                        <a:rPr lang="en-US" sz="1600" u="none" strike="noStrike" dirty="0">
                          <a:effectLst/>
                          <a:latin typeface="Myriad Pro" pitchFamily="34" charset="0"/>
                        </a:rPr>
                        <a:t>with a total footprint area of </a:t>
                      </a:r>
                      <a:endParaRPr lang="en-US" sz="1600" u="none" strike="noStrike" dirty="0" smtClean="0">
                        <a:effectLst/>
                        <a:latin typeface="Myriad Pro" pitchFamily="34" charset="0"/>
                      </a:endParaRPr>
                    </a:p>
                    <a:p>
                      <a:pPr algn="l" fontAlgn="b"/>
                      <a:r>
                        <a:rPr lang="en-US" sz="1600" u="none" strike="noStrike" dirty="0" smtClean="0">
                          <a:solidFill>
                            <a:srgbClr val="0070C0"/>
                          </a:solidFill>
                          <a:effectLst/>
                          <a:latin typeface="Myriad Pro" pitchFamily="34" charset="0"/>
                        </a:rPr>
                        <a:t>5,000 SF</a:t>
                      </a:r>
                      <a:r>
                        <a:rPr lang="en-US" sz="1600" u="none" strike="noStrike" dirty="0" smtClean="0">
                          <a:effectLst/>
                          <a:latin typeface="Myriad Pro" pitchFamily="34" charset="0"/>
                        </a:rPr>
                        <a:t> </a:t>
                      </a:r>
                      <a:r>
                        <a:rPr lang="en-US" sz="1600" u="none" strike="noStrike" dirty="0">
                          <a:effectLst/>
                          <a:latin typeface="Myriad Pro" pitchFamily="34" charset="0"/>
                        </a:rPr>
                        <a:t>in strategic locations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yriad Pro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472440">
                <a:tc>
                  <a:txBody>
                    <a:bodyPr/>
                    <a:lstStyle>
                      <a:lvl1pPr marL="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40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2804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69206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561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201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38415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4818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1219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b="1" u="none" strike="noStrike">
                          <a:effectLst/>
                          <a:latin typeface="Myriad Pro" pitchFamily="34" charset="0"/>
                        </a:rPr>
                        <a:t>Lions Field Detention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Myriad Pro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40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2804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69206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561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201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38415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4818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1219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u="none" strike="noStrike" dirty="0">
                          <a:solidFill>
                            <a:srgbClr val="0070C0"/>
                          </a:solidFill>
                          <a:effectLst/>
                          <a:latin typeface="Myriad Pro" pitchFamily="34" charset="0"/>
                        </a:rPr>
                        <a:t>110,000 </a:t>
                      </a:r>
                      <a:r>
                        <a:rPr lang="en-US" sz="1600" u="none" strike="noStrike" dirty="0" smtClean="0">
                          <a:solidFill>
                            <a:srgbClr val="0070C0"/>
                          </a:solidFill>
                          <a:effectLst/>
                          <a:latin typeface="Myriad Pro" pitchFamily="34" charset="0"/>
                        </a:rPr>
                        <a:t>CF</a:t>
                      </a:r>
                      <a:r>
                        <a:rPr lang="en-US" sz="1600" u="none" strike="noStrike" dirty="0" smtClean="0">
                          <a:effectLst/>
                          <a:latin typeface="Myriad Pro" pitchFamily="34" charset="0"/>
                        </a:rPr>
                        <a:t> </a:t>
                      </a:r>
                      <a:r>
                        <a:rPr lang="en-US" sz="1600" u="none" strike="noStrike" dirty="0">
                          <a:effectLst/>
                          <a:latin typeface="Myriad Pro" pitchFamily="34" charset="0"/>
                        </a:rPr>
                        <a:t>of multi-stage </a:t>
                      </a:r>
                      <a:r>
                        <a:rPr lang="en-US" sz="1600" u="none" strike="noStrike" dirty="0" smtClean="0">
                          <a:effectLst/>
                          <a:latin typeface="Myriad Pro" pitchFamily="34" charset="0"/>
                        </a:rPr>
                        <a:t>storage</a:t>
                      </a:r>
                      <a:r>
                        <a:rPr lang="en-US" sz="1600" u="none" strike="noStrike" baseline="0" dirty="0" smtClean="0">
                          <a:effectLst/>
                          <a:latin typeface="Myriad Pro" pitchFamily="34" charset="0"/>
                        </a:rPr>
                        <a:t> and flow </a:t>
                      </a:r>
                      <a:r>
                        <a:rPr lang="en-US" sz="1600" u="none" strike="noStrike" dirty="0" smtClean="0">
                          <a:effectLst/>
                          <a:latin typeface="Myriad Pro" pitchFamily="34" charset="0"/>
                        </a:rPr>
                        <a:t>control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yriad Pro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411480">
                <a:tc>
                  <a:txBody>
                    <a:bodyPr/>
                    <a:lstStyle>
                      <a:lvl1pPr marL="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40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2804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69206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561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201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38415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4818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1219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Myriad Pro" pitchFamily="34" charset="0"/>
                        </a:rPr>
                        <a:t>Channel Widening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Myriad Pro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40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2804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69206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5610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2012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38415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4818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1219" algn="l" defTabSz="912804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"/>
                      <a:r>
                        <a:rPr lang="en-US" sz="1600" u="none" strike="noStrike" dirty="0">
                          <a:solidFill>
                            <a:srgbClr val="0070C0"/>
                          </a:solidFill>
                          <a:effectLst/>
                          <a:latin typeface="Myriad Pro" pitchFamily="34" charset="0"/>
                        </a:rPr>
                        <a:t>8,500 </a:t>
                      </a:r>
                      <a:r>
                        <a:rPr lang="en-US" sz="1600" u="none" strike="noStrike" dirty="0" smtClean="0">
                          <a:solidFill>
                            <a:srgbClr val="0070C0"/>
                          </a:solidFill>
                          <a:effectLst/>
                          <a:latin typeface="Myriad Pro" pitchFamily="34" charset="0"/>
                        </a:rPr>
                        <a:t>SF</a:t>
                      </a:r>
                      <a:r>
                        <a:rPr lang="en-US" sz="1600" u="none" strike="noStrike" dirty="0" smtClean="0">
                          <a:effectLst/>
                          <a:latin typeface="Myriad Pro" pitchFamily="34" charset="0"/>
                        </a:rPr>
                        <a:t> </a:t>
                      </a:r>
                      <a:r>
                        <a:rPr lang="en-US" sz="1600" u="none" strike="noStrike" dirty="0">
                          <a:effectLst/>
                          <a:latin typeface="Myriad Pro" pitchFamily="34" charset="0"/>
                        </a:rPr>
                        <a:t>of new off-channel </a:t>
                      </a:r>
                      <a:r>
                        <a:rPr lang="en-US" sz="1600" u="none" strike="noStrike" dirty="0" smtClean="0">
                          <a:effectLst/>
                          <a:latin typeface="Myriad Pro" pitchFamily="34" charset="0"/>
                        </a:rPr>
                        <a:t>floodplain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Myriad Pro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143000" y="6234223"/>
            <a:ext cx="6781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b="1" dirty="0" smtClean="0"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rPr>
              <a:t>Overall: approx. 15 ac-</a:t>
            </a:r>
            <a:r>
              <a:rPr lang="en-US" sz="2000" b="1" dirty="0" err="1" smtClean="0"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rPr>
              <a:t>ft</a:t>
            </a:r>
            <a:r>
              <a:rPr lang="en-US" sz="2000" b="1" dirty="0" smtClean="0"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rPr>
              <a:t> of storage ≈ 0.48 watershed inches</a:t>
            </a:r>
            <a:endParaRPr lang="en-US" sz="2000" b="1" dirty="0">
              <a:solidFill>
                <a:prstClr val="black"/>
              </a:solidFill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76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P:\Projects\City of Austin\GI Study\EWRI presentation\EWRI 2014\All GI Featur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968"/>
            <a:ext cx="9163050" cy="592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 15"/>
          <p:cNvSpPr/>
          <p:nvPr/>
        </p:nvSpPr>
        <p:spPr>
          <a:xfrm>
            <a:off x="406688" y="2916117"/>
            <a:ext cx="3747548" cy="2808409"/>
          </a:xfrm>
          <a:custGeom>
            <a:avLst/>
            <a:gdLst>
              <a:gd name="connsiteX0" fmla="*/ 66675 w 3905250"/>
              <a:gd name="connsiteY0" fmla="*/ 2486025 h 3019425"/>
              <a:gd name="connsiteX1" fmla="*/ 0 w 3905250"/>
              <a:gd name="connsiteY1" fmla="*/ 2828925 h 3019425"/>
              <a:gd name="connsiteX2" fmla="*/ 200025 w 3905250"/>
              <a:gd name="connsiteY2" fmla="*/ 3019425 h 3019425"/>
              <a:gd name="connsiteX3" fmla="*/ 876300 w 3905250"/>
              <a:gd name="connsiteY3" fmla="*/ 2895600 h 3019425"/>
              <a:gd name="connsiteX4" fmla="*/ 2000250 w 3905250"/>
              <a:gd name="connsiteY4" fmla="*/ 2571750 h 3019425"/>
              <a:gd name="connsiteX5" fmla="*/ 2314575 w 3905250"/>
              <a:gd name="connsiteY5" fmla="*/ 2400300 h 3019425"/>
              <a:gd name="connsiteX6" fmla="*/ 2533650 w 3905250"/>
              <a:gd name="connsiteY6" fmla="*/ 2114550 h 3019425"/>
              <a:gd name="connsiteX7" fmla="*/ 2743200 w 3905250"/>
              <a:gd name="connsiteY7" fmla="*/ 1743075 h 3019425"/>
              <a:gd name="connsiteX8" fmla="*/ 2857500 w 3905250"/>
              <a:gd name="connsiteY8" fmla="*/ 1400175 h 3019425"/>
              <a:gd name="connsiteX9" fmla="*/ 3267075 w 3905250"/>
              <a:gd name="connsiteY9" fmla="*/ 942975 h 3019425"/>
              <a:gd name="connsiteX10" fmla="*/ 3848100 w 3905250"/>
              <a:gd name="connsiteY10" fmla="*/ 676275 h 3019425"/>
              <a:gd name="connsiteX11" fmla="*/ 3905250 w 3905250"/>
              <a:gd name="connsiteY11" fmla="*/ 180975 h 3019425"/>
              <a:gd name="connsiteX12" fmla="*/ 3724275 w 3905250"/>
              <a:gd name="connsiteY12" fmla="*/ 0 h 3019425"/>
              <a:gd name="connsiteX13" fmla="*/ 2905125 w 3905250"/>
              <a:gd name="connsiteY13" fmla="*/ 276225 h 3019425"/>
              <a:gd name="connsiteX14" fmla="*/ 2276475 w 3905250"/>
              <a:gd name="connsiteY14" fmla="*/ 314325 h 3019425"/>
              <a:gd name="connsiteX15" fmla="*/ 1543050 w 3905250"/>
              <a:gd name="connsiteY15" fmla="*/ 276225 h 3019425"/>
              <a:gd name="connsiteX16" fmla="*/ 1085850 w 3905250"/>
              <a:gd name="connsiteY16" fmla="*/ 495300 h 3019425"/>
              <a:gd name="connsiteX17" fmla="*/ 819150 w 3905250"/>
              <a:gd name="connsiteY17" fmla="*/ 923925 h 3019425"/>
              <a:gd name="connsiteX18" fmla="*/ 895350 w 3905250"/>
              <a:gd name="connsiteY18" fmla="*/ 1685925 h 3019425"/>
              <a:gd name="connsiteX19" fmla="*/ 800100 w 3905250"/>
              <a:gd name="connsiteY19" fmla="*/ 1990725 h 3019425"/>
              <a:gd name="connsiteX20" fmla="*/ 66675 w 3905250"/>
              <a:gd name="connsiteY20" fmla="*/ 2486025 h 3019425"/>
              <a:gd name="connsiteX0" fmla="*/ 0 w 3838575"/>
              <a:gd name="connsiteY0" fmla="*/ 2486025 h 3019425"/>
              <a:gd name="connsiteX1" fmla="*/ 32626 w 3838575"/>
              <a:gd name="connsiteY1" fmla="*/ 2882713 h 3019425"/>
              <a:gd name="connsiteX2" fmla="*/ 133350 w 3838575"/>
              <a:gd name="connsiteY2" fmla="*/ 3019425 h 3019425"/>
              <a:gd name="connsiteX3" fmla="*/ 809625 w 3838575"/>
              <a:gd name="connsiteY3" fmla="*/ 2895600 h 3019425"/>
              <a:gd name="connsiteX4" fmla="*/ 1933575 w 3838575"/>
              <a:gd name="connsiteY4" fmla="*/ 2571750 h 3019425"/>
              <a:gd name="connsiteX5" fmla="*/ 2247900 w 3838575"/>
              <a:gd name="connsiteY5" fmla="*/ 2400300 h 3019425"/>
              <a:gd name="connsiteX6" fmla="*/ 2466975 w 3838575"/>
              <a:gd name="connsiteY6" fmla="*/ 2114550 h 3019425"/>
              <a:gd name="connsiteX7" fmla="*/ 2676525 w 3838575"/>
              <a:gd name="connsiteY7" fmla="*/ 1743075 h 3019425"/>
              <a:gd name="connsiteX8" fmla="*/ 2790825 w 3838575"/>
              <a:gd name="connsiteY8" fmla="*/ 1400175 h 3019425"/>
              <a:gd name="connsiteX9" fmla="*/ 3200400 w 3838575"/>
              <a:gd name="connsiteY9" fmla="*/ 942975 h 3019425"/>
              <a:gd name="connsiteX10" fmla="*/ 3781425 w 3838575"/>
              <a:gd name="connsiteY10" fmla="*/ 676275 h 3019425"/>
              <a:gd name="connsiteX11" fmla="*/ 3838575 w 3838575"/>
              <a:gd name="connsiteY11" fmla="*/ 180975 h 3019425"/>
              <a:gd name="connsiteX12" fmla="*/ 3657600 w 3838575"/>
              <a:gd name="connsiteY12" fmla="*/ 0 h 3019425"/>
              <a:gd name="connsiteX13" fmla="*/ 2838450 w 3838575"/>
              <a:gd name="connsiteY13" fmla="*/ 276225 h 3019425"/>
              <a:gd name="connsiteX14" fmla="*/ 2209800 w 3838575"/>
              <a:gd name="connsiteY14" fmla="*/ 314325 h 3019425"/>
              <a:gd name="connsiteX15" fmla="*/ 1476375 w 3838575"/>
              <a:gd name="connsiteY15" fmla="*/ 276225 h 3019425"/>
              <a:gd name="connsiteX16" fmla="*/ 1019175 w 3838575"/>
              <a:gd name="connsiteY16" fmla="*/ 495300 h 3019425"/>
              <a:gd name="connsiteX17" fmla="*/ 752475 w 3838575"/>
              <a:gd name="connsiteY17" fmla="*/ 923925 h 3019425"/>
              <a:gd name="connsiteX18" fmla="*/ 828675 w 3838575"/>
              <a:gd name="connsiteY18" fmla="*/ 1685925 h 3019425"/>
              <a:gd name="connsiteX19" fmla="*/ 733425 w 3838575"/>
              <a:gd name="connsiteY19" fmla="*/ 1990725 h 3019425"/>
              <a:gd name="connsiteX20" fmla="*/ 0 w 3838575"/>
              <a:gd name="connsiteY20" fmla="*/ 2486025 h 3019425"/>
              <a:gd name="connsiteX0" fmla="*/ 0 w 3850987"/>
              <a:gd name="connsiteY0" fmla="*/ 2672215 h 3019425"/>
              <a:gd name="connsiteX1" fmla="*/ 45038 w 3850987"/>
              <a:gd name="connsiteY1" fmla="*/ 2882713 h 3019425"/>
              <a:gd name="connsiteX2" fmla="*/ 145762 w 3850987"/>
              <a:gd name="connsiteY2" fmla="*/ 3019425 h 3019425"/>
              <a:gd name="connsiteX3" fmla="*/ 822037 w 3850987"/>
              <a:gd name="connsiteY3" fmla="*/ 2895600 h 3019425"/>
              <a:gd name="connsiteX4" fmla="*/ 1945987 w 3850987"/>
              <a:gd name="connsiteY4" fmla="*/ 2571750 h 3019425"/>
              <a:gd name="connsiteX5" fmla="*/ 2260312 w 3850987"/>
              <a:gd name="connsiteY5" fmla="*/ 2400300 h 3019425"/>
              <a:gd name="connsiteX6" fmla="*/ 2479387 w 3850987"/>
              <a:gd name="connsiteY6" fmla="*/ 2114550 h 3019425"/>
              <a:gd name="connsiteX7" fmla="*/ 2688937 w 3850987"/>
              <a:gd name="connsiteY7" fmla="*/ 1743075 h 3019425"/>
              <a:gd name="connsiteX8" fmla="*/ 2803237 w 3850987"/>
              <a:gd name="connsiteY8" fmla="*/ 1400175 h 3019425"/>
              <a:gd name="connsiteX9" fmla="*/ 3212812 w 3850987"/>
              <a:gd name="connsiteY9" fmla="*/ 942975 h 3019425"/>
              <a:gd name="connsiteX10" fmla="*/ 3793837 w 3850987"/>
              <a:gd name="connsiteY10" fmla="*/ 676275 h 3019425"/>
              <a:gd name="connsiteX11" fmla="*/ 3850987 w 3850987"/>
              <a:gd name="connsiteY11" fmla="*/ 180975 h 3019425"/>
              <a:gd name="connsiteX12" fmla="*/ 3670012 w 3850987"/>
              <a:gd name="connsiteY12" fmla="*/ 0 h 3019425"/>
              <a:gd name="connsiteX13" fmla="*/ 2850862 w 3850987"/>
              <a:gd name="connsiteY13" fmla="*/ 276225 h 3019425"/>
              <a:gd name="connsiteX14" fmla="*/ 2222212 w 3850987"/>
              <a:gd name="connsiteY14" fmla="*/ 314325 h 3019425"/>
              <a:gd name="connsiteX15" fmla="*/ 1488787 w 3850987"/>
              <a:gd name="connsiteY15" fmla="*/ 276225 h 3019425"/>
              <a:gd name="connsiteX16" fmla="*/ 1031587 w 3850987"/>
              <a:gd name="connsiteY16" fmla="*/ 495300 h 3019425"/>
              <a:gd name="connsiteX17" fmla="*/ 764887 w 3850987"/>
              <a:gd name="connsiteY17" fmla="*/ 923925 h 3019425"/>
              <a:gd name="connsiteX18" fmla="*/ 841087 w 3850987"/>
              <a:gd name="connsiteY18" fmla="*/ 1685925 h 3019425"/>
              <a:gd name="connsiteX19" fmla="*/ 745837 w 3850987"/>
              <a:gd name="connsiteY19" fmla="*/ 1990725 h 3019425"/>
              <a:gd name="connsiteX20" fmla="*/ 0 w 3850987"/>
              <a:gd name="connsiteY20" fmla="*/ 2672215 h 3019425"/>
              <a:gd name="connsiteX0" fmla="*/ 0 w 3850987"/>
              <a:gd name="connsiteY0" fmla="*/ 2672215 h 3019425"/>
              <a:gd name="connsiteX1" fmla="*/ 45038 w 3850987"/>
              <a:gd name="connsiteY1" fmla="*/ 2882713 h 3019425"/>
              <a:gd name="connsiteX2" fmla="*/ 145762 w 3850987"/>
              <a:gd name="connsiteY2" fmla="*/ 3019425 h 3019425"/>
              <a:gd name="connsiteX3" fmla="*/ 822037 w 3850987"/>
              <a:gd name="connsiteY3" fmla="*/ 2895600 h 3019425"/>
              <a:gd name="connsiteX4" fmla="*/ 1945987 w 3850987"/>
              <a:gd name="connsiteY4" fmla="*/ 2571750 h 3019425"/>
              <a:gd name="connsiteX5" fmla="*/ 2260312 w 3850987"/>
              <a:gd name="connsiteY5" fmla="*/ 2400300 h 3019425"/>
              <a:gd name="connsiteX6" fmla="*/ 2479387 w 3850987"/>
              <a:gd name="connsiteY6" fmla="*/ 2114550 h 3019425"/>
              <a:gd name="connsiteX7" fmla="*/ 2688937 w 3850987"/>
              <a:gd name="connsiteY7" fmla="*/ 1743075 h 3019425"/>
              <a:gd name="connsiteX8" fmla="*/ 2803237 w 3850987"/>
              <a:gd name="connsiteY8" fmla="*/ 1400175 h 3019425"/>
              <a:gd name="connsiteX9" fmla="*/ 3212812 w 3850987"/>
              <a:gd name="connsiteY9" fmla="*/ 942975 h 3019425"/>
              <a:gd name="connsiteX10" fmla="*/ 3793837 w 3850987"/>
              <a:gd name="connsiteY10" fmla="*/ 676275 h 3019425"/>
              <a:gd name="connsiteX11" fmla="*/ 3850987 w 3850987"/>
              <a:gd name="connsiteY11" fmla="*/ 180975 h 3019425"/>
              <a:gd name="connsiteX12" fmla="*/ 3670012 w 3850987"/>
              <a:gd name="connsiteY12" fmla="*/ 0 h 3019425"/>
              <a:gd name="connsiteX13" fmla="*/ 2850862 w 3850987"/>
              <a:gd name="connsiteY13" fmla="*/ 276225 h 3019425"/>
              <a:gd name="connsiteX14" fmla="*/ 2222212 w 3850987"/>
              <a:gd name="connsiteY14" fmla="*/ 314325 h 3019425"/>
              <a:gd name="connsiteX15" fmla="*/ 1488787 w 3850987"/>
              <a:gd name="connsiteY15" fmla="*/ 276225 h 3019425"/>
              <a:gd name="connsiteX16" fmla="*/ 1031587 w 3850987"/>
              <a:gd name="connsiteY16" fmla="*/ 495300 h 3019425"/>
              <a:gd name="connsiteX17" fmla="*/ 764887 w 3850987"/>
              <a:gd name="connsiteY17" fmla="*/ 923925 h 3019425"/>
              <a:gd name="connsiteX18" fmla="*/ 841087 w 3850987"/>
              <a:gd name="connsiteY18" fmla="*/ 1685925 h 3019425"/>
              <a:gd name="connsiteX19" fmla="*/ 1246481 w 3850987"/>
              <a:gd name="connsiteY19" fmla="*/ 2056926 h 3019425"/>
              <a:gd name="connsiteX20" fmla="*/ 0 w 3850987"/>
              <a:gd name="connsiteY20" fmla="*/ 2672215 h 3019425"/>
              <a:gd name="connsiteX0" fmla="*/ 0 w 3850987"/>
              <a:gd name="connsiteY0" fmla="*/ 2672215 h 3019425"/>
              <a:gd name="connsiteX1" fmla="*/ 45038 w 3850987"/>
              <a:gd name="connsiteY1" fmla="*/ 2882713 h 3019425"/>
              <a:gd name="connsiteX2" fmla="*/ 145762 w 3850987"/>
              <a:gd name="connsiteY2" fmla="*/ 3019425 h 3019425"/>
              <a:gd name="connsiteX3" fmla="*/ 822037 w 3850987"/>
              <a:gd name="connsiteY3" fmla="*/ 2895600 h 3019425"/>
              <a:gd name="connsiteX4" fmla="*/ 1945987 w 3850987"/>
              <a:gd name="connsiteY4" fmla="*/ 2571750 h 3019425"/>
              <a:gd name="connsiteX5" fmla="*/ 2260312 w 3850987"/>
              <a:gd name="connsiteY5" fmla="*/ 2400300 h 3019425"/>
              <a:gd name="connsiteX6" fmla="*/ 2479387 w 3850987"/>
              <a:gd name="connsiteY6" fmla="*/ 2114550 h 3019425"/>
              <a:gd name="connsiteX7" fmla="*/ 2688937 w 3850987"/>
              <a:gd name="connsiteY7" fmla="*/ 1743075 h 3019425"/>
              <a:gd name="connsiteX8" fmla="*/ 2803237 w 3850987"/>
              <a:gd name="connsiteY8" fmla="*/ 1400175 h 3019425"/>
              <a:gd name="connsiteX9" fmla="*/ 3212812 w 3850987"/>
              <a:gd name="connsiteY9" fmla="*/ 942975 h 3019425"/>
              <a:gd name="connsiteX10" fmla="*/ 3793837 w 3850987"/>
              <a:gd name="connsiteY10" fmla="*/ 676275 h 3019425"/>
              <a:gd name="connsiteX11" fmla="*/ 3850987 w 3850987"/>
              <a:gd name="connsiteY11" fmla="*/ 180975 h 3019425"/>
              <a:gd name="connsiteX12" fmla="*/ 3670012 w 3850987"/>
              <a:gd name="connsiteY12" fmla="*/ 0 h 3019425"/>
              <a:gd name="connsiteX13" fmla="*/ 2850862 w 3850987"/>
              <a:gd name="connsiteY13" fmla="*/ 276225 h 3019425"/>
              <a:gd name="connsiteX14" fmla="*/ 2222212 w 3850987"/>
              <a:gd name="connsiteY14" fmla="*/ 314325 h 3019425"/>
              <a:gd name="connsiteX15" fmla="*/ 1488787 w 3850987"/>
              <a:gd name="connsiteY15" fmla="*/ 276225 h 3019425"/>
              <a:gd name="connsiteX16" fmla="*/ 1031587 w 3850987"/>
              <a:gd name="connsiteY16" fmla="*/ 495300 h 3019425"/>
              <a:gd name="connsiteX17" fmla="*/ 764887 w 3850987"/>
              <a:gd name="connsiteY17" fmla="*/ 923925 h 3019425"/>
              <a:gd name="connsiteX18" fmla="*/ 1126579 w 3850987"/>
              <a:gd name="connsiteY18" fmla="*/ 1561799 h 3019425"/>
              <a:gd name="connsiteX19" fmla="*/ 1246481 w 3850987"/>
              <a:gd name="connsiteY19" fmla="*/ 2056926 h 3019425"/>
              <a:gd name="connsiteX20" fmla="*/ 0 w 3850987"/>
              <a:gd name="connsiteY20" fmla="*/ 2672215 h 3019425"/>
              <a:gd name="connsiteX0" fmla="*/ 0 w 3850987"/>
              <a:gd name="connsiteY0" fmla="*/ 2672215 h 3019425"/>
              <a:gd name="connsiteX1" fmla="*/ 45038 w 3850987"/>
              <a:gd name="connsiteY1" fmla="*/ 2882713 h 3019425"/>
              <a:gd name="connsiteX2" fmla="*/ 145762 w 3850987"/>
              <a:gd name="connsiteY2" fmla="*/ 3019425 h 3019425"/>
              <a:gd name="connsiteX3" fmla="*/ 822037 w 3850987"/>
              <a:gd name="connsiteY3" fmla="*/ 2895600 h 3019425"/>
              <a:gd name="connsiteX4" fmla="*/ 1945987 w 3850987"/>
              <a:gd name="connsiteY4" fmla="*/ 2571750 h 3019425"/>
              <a:gd name="connsiteX5" fmla="*/ 2260312 w 3850987"/>
              <a:gd name="connsiteY5" fmla="*/ 2400300 h 3019425"/>
              <a:gd name="connsiteX6" fmla="*/ 2479387 w 3850987"/>
              <a:gd name="connsiteY6" fmla="*/ 2114550 h 3019425"/>
              <a:gd name="connsiteX7" fmla="*/ 2688937 w 3850987"/>
              <a:gd name="connsiteY7" fmla="*/ 1743075 h 3019425"/>
              <a:gd name="connsiteX8" fmla="*/ 2803237 w 3850987"/>
              <a:gd name="connsiteY8" fmla="*/ 1400175 h 3019425"/>
              <a:gd name="connsiteX9" fmla="*/ 3212812 w 3850987"/>
              <a:gd name="connsiteY9" fmla="*/ 942975 h 3019425"/>
              <a:gd name="connsiteX10" fmla="*/ 3793837 w 3850987"/>
              <a:gd name="connsiteY10" fmla="*/ 676275 h 3019425"/>
              <a:gd name="connsiteX11" fmla="*/ 3850987 w 3850987"/>
              <a:gd name="connsiteY11" fmla="*/ 180975 h 3019425"/>
              <a:gd name="connsiteX12" fmla="*/ 3670012 w 3850987"/>
              <a:gd name="connsiteY12" fmla="*/ 0 h 3019425"/>
              <a:gd name="connsiteX13" fmla="*/ 2850862 w 3850987"/>
              <a:gd name="connsiteY13" fmla="*/ 276225 h 3019425"/>
              <a:gd name="connsiteX14" fmla="*/ 2222212 w 3850987"/>
              <a:gd name="connsiteY14" fmla="*/ 314325 h 3019425"/>
              <a:gd name="connsiteX15" fmla="*/ 1488787 w 3850987"/>
              <a:gd name="connsiteY15" fmla="*/ 276225 h 3019425"/>
              <a:gd name="connsiteX16" fmla="*/ 1031587 w 3850987"/>
              <a:gd name="connsiteY16" fmla="*/ 495300 h 3019425"/>
              <a:gd name="connsiteX17" fmla="*/ 917976 w 3850987"/>
              <a:gd name="connsiteY17" fmla="*/ 932200 h 3019425"/>
              <a:gd name="connsiteX18" fmla="*/ 1126579 w 3850987"/>
              <a:gd name="connsiteY18" fmla="*/ 1561799 h 3019425"/>
              <a:gd name="connsiteX19" fmla="*/ 1246481 w 3850987"/>
              <a:gd name="connsiteY19" fmla="*/ 2056926 h 3019425"/>
              <a:gd name="connsiteX20" fmla="*/ 0 w 3850987"/>
              <a:gd name="connsiteY20" fmla="*/ 2672215 h 3019425"/>
              <a:gd name="connsiteX0" fmla="*/ 0 w 3850987"/>
              <a:gd name="connsiteY0" fmla="*/ 2672215 h 3019425"/>
              <a:gd name="connsiteX1" fmla="*/ 45038 w 3850987"/>
              <a:gd name="connsiteY1" fmla="*/ 2882713 h 3019425"/>
              <a:gd name="connsiteX2" fmla="*/ 145762 w 3850987"/>
              <a:gd name="connsiteY2" fmla="*/ 3019425 h 3019425"/>
              <a:gd name="connsiteX3" fmla="*/ 822037 w 3850987"/>
              <a:gd name="connsiteY3" fmla="*/ 2895600 h 3019425"/>
              <a:gd name="connsiteX4" fmla="*/ 1945987 w 3850987"/>
              <a:gd name="connsiteY4" fmla="*/ 2571750 h 3019425"/>
              <a:gd name="connsiteX5" fmla="*/ 2260312 w 3850987"/>
              <a:gd name="connsiteY5" fmla="*/ 2400300 h 3019425"/>
              <a:gd name="connsiteX6" fmla="*/ 2479387 w 3850987"/>
              <a:gd name="connsiteY6" fmla="*/ 2114550 h 3019425"/>
              <a:gd name="connsiteX7" fmla="*/ 2688937 w 3850987"/>
              <a:gd name="connsiteY7" fmla="*/ 1743075 h 3019425"/>
              <a:gd name="connsiteX8" fmla="*/ 2803237 w 3850987"/>
              <a:gd name="connsiteY8" fmla="*/ 1400175 h 3019425"/>
              <a:gd name="connsiteX9" fmla="*/ 3212812 w 3850987"/>
              <a:gd name="connsiteY9" fmla="*/ 942975 h 3019425"/>
              <a:gd name="connsiteX10" fmla="*/ 3793837 w 3850987"/>
              <a:gd name="connsiteY10" fmla="*/ 676275 h 3019425"/>
              <a:gd name="connsiteX11" fmla="*/ 3850987 w 3850987"/>
              <a:gd name="connsiteY11" fmla="*/ 180975 h 3019425"/>
              <a:gd name="connsiteX12" fmla="*/ 3670012 w 3850987"/>
              <a:gd name="connsiteY12" fmla="*/ 0 h 3019425"/>
              <a:gd name="connsiteX13" fmla="*/ 2850862 w 3850987"/>
              <a:gd name="connsiteY13" fmla="*/ 276225 h 3019425"/>
              <a:gd name="connsiteX14" fmla="*/ 2222212 w 3850987"/>
              <a:gd name="connsiteY14" fmla="*/ 314325 h 3019425"/>
              <a:gd name="connsiteX15" fmla="*/ 1488787 w 3850987"/>
              <a:gd name="connsiteY15" fmla="*/ 276225 h 3019425"/>
              <a:gd name="connsiteX16" fmla="*/ 1031587 w 3850987"/>
              <a:gd name="connsiteY16" fmla="*/ 495300 h 3019425"/>
              <a:gd name="connsiteX17" fmla="*/ 884875 w 3850987"/>
              <a:gd name="connsiteY17" fmla="*/ 932200 h 3019425"/>
              <a:gd name="connsiteX18" fmla="*/ 1126579 w 3850987"/>
              <a:gd name="connsiteY18" fmla="*/ 1561799 h 3019425"/>
              <a:gd name="connsiteX19" fmla="*/ 1246481 w 3850987"/>
              <a:gd name="connsiteY19" fmla="*/ 2056926 h 3019425"/>
              <a:gd name="connsiteX20" fmla="*/ 0 w 3850987"/>
              <a:gd name="connsiteY20" fmla="*/ 2672215 h 3019425"/>
              <a:gd name="connsiteX0" fmla="*/ 0 w 3850987"/>
              <a:gd name="connsiteY0" fmla="*/ 2672215 h 3019425"/>
              <a:gd name="connsiteX1" fmla="*/ 45038 w 3850987"/>
              <a:gd name="connsiteY1" fmla="*/ 2882713 h 3019425"/>
              <a:gd name="connsiteX2" fmla="*/ 145762 w 3850987"/>
              <a:gd name="connsiteY2" fmla="*/ 3019425 h 3019425"/>
              <a:gd name="connsiteX3" fmla="*/ 822037 w 3850987"/>
              <a:gd name="connsiteY3" fmla="*/ 2895600 h 3019425"/>
              <a:gd name="connsiteX4" fmla="*/ 1945987 w 3850987"/>
              <a:gd name="connsiteY4" fmla="*/ 2571750 h 3019425"/>
              <a:gd name="connsiteX5" fmla="*/ 2260312 w 3850987"/>
              <a:gd name="connsiteY5" fmla="*/ 2400300 h 3019425"/>
              <a:gd name="connsiteX6" fmla="*/ 2479387 w 3850987"/>
              <a:gd name="connsiteY6" fmla="*/ 2114550 h 3019425"/>
              <a:gd name="connsiteX7" fmla="*/ 2688937 w 3850987"/>
              <a:gd name="connsiteY7" fmla="*/ 1743075 h 3019425"/>
              <a:gd name="connsiteX8" fmla="*/ 2803237 w 3850987"/>
              <a:gd name="connsiteY8" fmla="*/ 1400175 h 3019425"/>
              <a:gd name="connsiteX9" fmla="*/ 3212812 w 3850987"/>
              <a:gd name="connsiteY9" fmla="*/ 942975 h 3019425"/>
              <a:gd name="connsiteX10" fmla="*/ 3793837 w 3850987"/>
              <a:gd name="connsiteY10" fmla="*/ 676275 h 3019425"/>
              <a:gd name="connsiteX11" fmla="*/ 3850987 w 3850987"/>
              <a:gd name="connsiteY11" fmla="*/ 180975 h 3019425"/>
              <a:gd name="connsiteX12" fmla="*/ 3670012 w 3850987"/>
              <a:gd name="connsiteY12" fmla="*/ 0 h 3019425"/>
              <a:gd name="connsiteX13" fmla="*/ 2850862 w 3850987"/>
              <a:gd name="connsiteY13" fmla="*/ 276225 h 3019425"/>
              <a:gd name="connsiteX14" fmla="*/ 2222212 w 3850987"/>
              <a:gd name="connsiteY14" fmla="*/ 314325 h 3019425"/>
              <a:gd name="connsiteX15" fmla="*/ 1488787 w 3850987"/>
              <a:gd name="connsiteY15" fmla="*/ 276225 h 3019425"/>
              <a:gd name="connsiteX16" fmla="*/ 1027450 w 3850987"/>
              <a:gd name="connsiteY16" fmla="*/ 644252 h 3019425"/>
              <a:gd name="connsiteX17" fmla="*/ 884875 w 3850987"/>
              <a:gd name="connsiteY17" fmla="*/ 932200 h 3019425"/>
              <a:gd name="connsiteX18" fmla="*/ 1126579 w 3850987"/>
              <a:gd name="connsiteY18" fmla="*/ 1561799 h 3019425"/>
              <a:gd name="connsiteX19" fmla="*/ 1246481 w 3850987"/>
              <a:gd name="connsiteY19" fmla="*/ 2056926 h 3019425"/>
              <a:gd name="connsiteX20" fmla="*/ 0 w 3850987"/>
              <a:gd name="connsiteY20" fmla="*/ 2672215 h 3019425"/>
              <a:gd name="connsiteX0" fmla="*/ 0 w 3850987"/>
              <a:gd name="connsiteY0" fmla="*/ 2672215 h 3019425"/>
              <a:gd name="connsiteX1" fmla="*/ 45038 w 3850987"/>
              <a:gd name="connsiteY1" fmla="*/ 2882713 h 3019425"/>
              <a:gd name="connsiteX2" fmla="*/ 145762 w 3850987"/>
              <a:gd name="connsiteY2" fmla="*/ 3019425 h 3019425"/>
              <a:gd name="connsiteX3" fmla="*/ 822037 w 3850987"/>
              <a:gd name="connsiteY3" fmla="*/ 2895600 h 3019425"/>
              <a:gd name="connsiteX4" fmla="*/ 1945987 w 3850987"/>
              <a:gd name="connsiteY4" fmla="*/ 2571750 h 3019425"/>
              <a:gd name="connsiteX5" fmla="*/ 2260312 w 3850987"/>
              <a:gd name="connsiteY5" fmla="*/ 2400300 h 3019425"/>
              <a:gd name="connsiteX6" fmla="*/ 2479387 w 3850987"/>
              <a:gd name="connsiteY6" fmla="*/ 2114550 h 3019425"/>
              <a:gd name="connsiteX7" fmla="*/ 2688937 w 3850987"/>
              <a:gd name="connsiteY7" fmla="*/ 1743075 h 3019425"/>
              <a:gd name="connsiteX8" fmla="*/ 2803237 w 3850987"/>
              <a:gd name="connsiteY8" fmla="*/ 1400175 h 3019425"/>
              <a:gd name="connsiteX9" fmla="*/ 3212812 w 3850987"/>
              <a:gd name="connsiteY9" fmla="*/ 942975 h 3019425"/>
              <a:gd name="connsiteX10" fmla="*/ 3793837 w 3850987"/>
              <a:gd name="connsiteY10" fmla="*/ 676275 h 3019425"/>
              <a:gd name="connsiteX11" fmla="*/ 3850987 w 3850987"/>
              <a:gd name="connsiteY11" fmla="*/ 180975 h 3019425"/>
              <a:gd name="connsiteX12" fmla="*/ 3670012 w 3850987"/>
              <a:gd name="connsiteY12" fmla="*/ 0 h 3019425"/>
              <a:gd name="connsiteX13" fmla="*/ 2850862 w 3850987"/>
              <a:gd name="connsiteY13" fmla="*/ 276225 h 3019425"/>
              <a:gd name="connsiteX14" fmla="*/ 2222212 w 3850987"/>
              <a:gd name="connsiteY14" fmla="*/ 314325 h 3019425"/>
              <a:gd name="connsiteX15" fmla="*/ 1480512 w 3850987"/>
              <a:gd name="connsiteY15" fmla="*/ 421039 h 3019425"/>
              <a:gd name="connsiteX16" fmla="*/ 1027450 w 3850987"/>
              <a:gd name="connsiteY16" fmla="*/ 644252 h 3019425"/>
              <a:gd name="connsiteX17" fmla="*/ 884875 w 3850987"/>
              <a:gd name="connsiteY17" fmla="*/ 932200 h 3019425"/>
              <a:gd name="connsiteX18" fmla="*/ 1126579 w 3850987"/>
              <a:gd name="connsiteY18" fmla="*/ 1561799 h 3019425"/>
              <a:gd name="connsiteX19" fmla="*/ 1246481 w 3850987"/>
              <a:gd name="connsiteY19" fmla="*/ 2056926 h 3019425"/>
              <a:gd name="connsiteX20" fmla="*/ 0 w 3850987"/>
              <a:gd name="connsiteY20" fmla="*/ 2672215 h 3019425"/>
              <a:gd name="connsiteX0" fmla="*/ 0 w 3850987"/>
              <a:gd name="connsiteY0" fmla="*/ 2672215 h 3019425"/>
              <a:gd name="connsiteX1" fmla="*/ 45038 w 3850987"/>
              <a:gd name="connsiteY1" fmla="*/ 2882713 h 3019425"/>
              <a:gd name="connsiteX2" fmla="*/ 145762 w 3850987"/>
              <a:gd name="connsiteY2" fmla="*/ 3019425 h 3019425"/>
              <a:gd name="connsiteX3" fmla="*/ 822037 w 3850987"/>
              <a:gd name="connsiteY3" fmla="*/ 2895600 h 3019425"/>
              <a:gd name="connsiteX4" fmla="*/ 1945987 w 3850987"/>
              <a:gd name="connsiteY4" fmla="*/ 2571750 h 3019425"/>
              <a:gd name="connsiteX5" fmla="*/ 2260312 w 3850987"/>
              <a:gd name="connsiteY5" fmla="*/ 2400300 h 3019425"/>
              <a:gd name="connsiteX6" fmla="*/ 2479387 w 3850987"/>
              <a:gd name="connsiteY6" fmla="*/ 2114550 h 3019425"/>
              <a:gd name="connsiteX7" fmla="*/ 2688937 w 3850987"/>
              <a:gd name="connsiteY7" fmla="*/ 1743075 h 3019425"/>
              <a:gd name="connsiteX8" fmla="*/ 2803237 w 3850987"/>
              <a:gd name="connsiteY8" fmla="*/ 1400175 h 3019425"/>
              <a:gd name="connsiteX9" fmla="*/ 3212812 w 3850987"/>
              <a:gd name="connsiteY9" fmla="*/ 942975 h 3019425"/>
              <a:gd name="connsiteX10" fmla="*/ 3793837 w 3850987"/>
              <a:gd name="connsiteY10" fmla="*/ 676275 h 3019425"/>
              <a:gd name="connsiteX11" fmla="*/ 3850987 w 3850987"/>
              <a:gd name="connsiteY11" fmla="*/ 180975 h 3019425"/>
              <a:gd name="connsiteX12" fmla="*/ 3670012 w 3850987"/>
              <a:gd name="connsiteY12" fmla="*/ 0 h 3019425"/>
              <a:gd name="connsiteX13" fmla="*/ 2850862 w 3850987"/>
              <a:gd name="connsiteY13" fmla="*/ 276225 h 3019425"/>
              <a:gd name="connsiteX14" fmla="*/ 2222212 w 3850987"/>
              <a:gd name="connsiteY14" fmla="*/ 467415 h 3019425"/>
              <a:gd name="connsiteX15" fmla="*/ 1480512 w 3850987"/>
              <a:gd name="connsiteY15" fmla="*/ 421039 h 3019425"/>
              <a:gd name="connsiteX16" fmla="*/ 1027450 w 3850987"/>
              <a:gd name="connsiteY16" fmla="*/ 644252 h 3019425"/>
              <a:gd name="connsiteX17" fmla="*/ 884875 w 3850987"/>
              <a:gd name="connsiteY17" fmla="*/ 932200 h 3019425"/>
              <a:gd name="connsiteX18" fmla="*/ 1126579 w 3850987"/>
              <a:gd name="connsiteY18" fmla="*/ 1561799 h 3019425"/>
              <a:gd name="connsiteX19" fmla="*/ 1246481 w 3850987"/>
              <a:gd name="connsiteY19" fmla="*/ 2056926 h 3019425"/>
              <a:gd name="connsiteX20" fmla="*/ 0 w 3850987"/>
              <a:gd name="connsiteY20" fmla="*/ 2672215 h 3019425"/>
              <a:gd name="connsiteX0" fmla="*/ 0 w 3850987"/>
              <a:gd name="connsiteY0" fmla="*/ 2672215 h 3019425"/>
              <a:gd name="connsiteX1" fmla="*/ 45038 w 3850987"/>
              <a:gd name="connsiteY1" fmla="*/ 2882713 h 3019425"/>
              <a:gd name="connsiteX2" fmla="*/ 145762 w 3850987"/>
              <a:gd name="connsiteY2" fmla="*/ 3019425 h 3019425"/>
              <a:gd name="connsiteX3" fmla="*/ 822037 w 3850987"/>
              <a:gd name="connsiteY3" fmla="*/ 2895600 h 3019425"/>
              <a:gd name="connsiteX4" fmla="*/ 1945987 w 3850987"/>
              <a:gd name="connsiteY4" fmla="*/ 2571750 h 3019425"/>
              <a:gd name="connsiteX5" fmla="*/ 2260312 w 3850987"/>
              <a:gd name="connsiteY5" fmla="*/ 2400300 h 3019425"/>
              <a:gd name="connsiteX6" fmla="*/ 2479387 w 3850987"/>
              <a:gd name="connsiteY6" fmla="*/ 2114550 h 3019425"/>
              <a:gd name="connsiteX7" fmla="*/ 2688937 w 3850987"/>
              <a:gd name="connsiteY7" fmla="*/ 1743075 h 3019425"/>
              <a:gd name="connsiteX8" fmla="*/ 2803237 w 3850987"/>
              <a:gd name="connsiteY8" fmla="*/ 1400175 h 3019425"/>
              <a:gd name="connsiteX9" fmla="*/ 3212812 w 3850987"/>
              <a:gd name="connsiteY9" fmla="*/ 942975 h 3019425"/>
              <a:gd name="connsiteX10" fmla="*/ 3793837 w 3850987"/>
              <a:gd name="connsiteY10" fmla="*/ 676275 h 3019425"/>
              <a:gd name="connsiteX11" fmla="*/ 3850987 w 3850987"/>
              <a:gd name="connsiteY11" fmla="*/ 180975 h 3019425"/>
              <a:gd name="connsiteX12" fmla="*/ 3670012 w 3850987"/>
              <a:gd name="connsiteY12" fmla="*/ 0 h 3019425"/>
              <a:gd name="connsiteX13" fmla="*/ 2846724 w 3850987"/>
              <a:gd name="connsiteY13" fmla="*/ 437589 h 3019425"/>
              <a:gd name="connsiteX14" fmla="*/ 2222212 w 3850987"/>
              <a:gd name="connsiteY14" fmla="*/ 467415 h 3019425"/>
              <a:gd name="connsiteX15" fmla="*/ 1480512 w 3850987"/>
              <a:gd name="connsiteY15" fmla="*/ 421039 h 3019425"/>
              <a:gd name="connsiteX16" fmla="*/ 1027450 w 3850987"/>
              <a:gd name="connsiteY16" fmla="*/ 644252 h 3019425"/>
              <a:gd name="connsiteX17" fmla="*/ 884875 w 3850987"/>
              <a:gd name="connsiteY17" fmla="*/ 932200 h 3019425"/>
              <a:gd name="connsiteX18" fmla="*/ 1126579 w 3850987"/>
              <a:gd name="connsiteY18" fmla="*/ 1561799 h 3019425"/>
              <a:gd name="connsiteX19" fmla="*/ 1246481 w 3850987"/>
              <a:gd name="connsiteY19" fmla="*/ 2056926 h 3019425"/>
              <a:gd name="connsiteX20" fmla="*/ 0 w 3850987"/>
              <a:gd name="connsiteY20" fmla="*/ 2672215 h 3019425"/>
              <a:gd name="connsiteX0" fmla="*/ 0 w 3850987"/>
              <a:gd name="connsiteY0" fmla="*/ 2491240 h 2838450"/>
              <a:gd name="connsiteX1" fmla="*/ 45038 w 3850987"/>
              <a:gd name="connsiteY1" fmla="*/ 2701738 h 2838450"/>
              <a:gd name="connsiteX2" fmla="*/ 145762 w 3850987"/>
              <a:gd name="connsiteY2" fmla="*/ 2838450 h 2838450"/>
              <a:gd name="connsiteX3" fmla="*/ 822037 w 3850987"/>
              <a:gd name="connsiteY3" fmla="*/ 2714625 h 2838450"/>
              <a:gd name="connsiteX4" fmla="*/ 1945987 w 3850987"/>
              <a:gd name="connsiteY4" fmla="*/ 2390775 h 2838450"/>
              <a:gd name="connsiteX5" fmla="*/ 2260312 w 3850987"/>
              <a:gd name="connsiteY5" fmla="*/ 2219325 h 2838450"/>
              <a:gd name="connsiteX6" fmla="*/ 2479387 w 3850987"/>
              <a:gd name="connsiteY6" fmla="*/ 1933575 h 2838450"/>
              <a:gd name="connsiteX7" fmla="*/ 2688937 w 3850987"/>
              <a:gd name="connsiteY7" fmla="*/ 1562100 h 2838450"/>
              <a:gd name="connsiteX8" fmla="*/ 2803237 w 3850987"/>
              <a:gd name="connsiteY8" fmla="*/ 1219200 h 2838450"/>
              <a:gd name="connsiteX9" fmla="*/ 3212812 w 3850987"/>
              <a:gd name="connsiteY9" fmla="*/ 762000 h 2838450"/>
              <a:gd name="connsiteX10" fmla="*/ 3793837 w 3850987"/>
              <a:gd name="connsiteY10" fmla="*/ 495300 h 2838450"/>
              <a:gd name="connsiteX11" fmla="*/ 3850987 w 3850987"/>
              <a:gd name="connsiteY11" fmla="*/ 0 h 2838450"/>
              <a:gd name="connsiteX12" fmla="*/ 3616224 w 3850987"/>
              <a:gd name="connsiteY12" fmla="*/ 30041 h 2838450"/>
              <a:gd name="connsiteX13" fmla="*/ 2846724 w 3850987"/>
              <a:gd name="connsiteY13" fmla="*/ 256614 h 2838450"/>
              <a:gd name="connsiteX14" fmla="*/ 2222212 w 3850987"/>
              <a:gd name="connsiteY14" fmla="*/ 286440 h 2838450"/>
              <a:gd name="connsiteX15" fmla="*/ 1480512 w 3850987"/>
              <a:gd name="connsiteY15" fmla="*/ 240064 h 2838450"/>
              <a:gd name="connsiteX16" fmla="*/ 1027450 w 3850987"/>
              <a:gd name="connsiteY16" fmla="*/ 463277 h 2838450"/>
              <a:gd name="connsiteX17" fmla="*/ 884875 w 3850987"/>
              <a:gd name="connsiteY17" fmla="*/ 751225 h 2838450"/>
              <a:gd name="connsiteX18" fmla="*/ 1126579 w 3850987"/>
              <a:gd name="connsiteY18" fmla="*/ 1380824 h 2838450"/>
              <a:gd name="connsiteX19" fmla="*/ 1246481 w 3850987"/>
              <a:gd name="connsiteY19" fmla="*/ 1875951 h 2838450"/>
              <a:gd name="connsiteX20" fmla="*/ 0 w 3850987"/>
              <a:gd name="connsiteY20" fmla="*/ 2491240 h 2838450"/>
              <a:gd name="connsiteX0" fmla="*/ 0 w 3793837"/>
              <a:gd name="connsiteY0" fmla="*/ 2461199 h 2808409"/>
              <a:gd name="connsiteX1" fmla="*/ 45038 w 3793837"/>
              <a:gd name="connsiteY1" fmla="*/ 2671697 h 2808409"/>
              <a:gd name="connsiteX2" fmla="*/ 145762 w 3793837"/>
              <a:gd name="connsiteY2" fmla="*/ 2808409 h 2808409"/>
              <a:gd name="connsiteX3" fmla="*/ 822037 w 3793837"/>
              <a:gd name="connsiteY3" fmla="*/ 2684584 h 2808409"/>
              <a:gd name="connsiteX4" fmla="*/ 1945987 w 3793837"/>
              <a:gd name="connsiteY4" fmla="*/ 2360734 h 2808409"/>
              <a:gd name="connsiteX5" fmla="*/ 2260312 w 3793837"/>
              <a:gd name="connsiteY5" fmla="*/ 2189284 h 2808409"/>
              <a:gd name="connsiteX6" fmla="*/ 2479387 w 3793837"/>
              <a:gd name="connsiteY6" fmla="*/ 1903534 h 2808409"/>
              <a:gd name="connsiteX7" fmla="*/ 2688937 w 3793837"/>
              <a:gd name="connsiteY7" fmla="*/ 1532059 h 2808409"/>
              <a:gd name="connsiteX8" fmla="*/ 2803237 w 3793837"/>
              <a:gd name="connsiteY8" fmla="*/ 1189159 h 2808409"/>
              <a:gd name="connsiteX9" fmla="*/ 3212812 w 3793837"/>
              <a:gd name="connsiteY9" fmla="*/ 731959 h 2808409"/>
              <a:gd name="connsiteX10" fmla="*/ 3793837 w 3793837"/>
              <a:gd name="connsiteY10" fmla="*/ 465259 h 2808409"/>
              <a:gd name="connsiteX11" fmla="*/ 3747548 w 3793837"/>
              <a:gd name="connsiteY11" fmla="*/ 156149 h 2808409"/>
              <a:gd name="connsiteX12" fmla="*/ 3616224 w 3793837"/>
              <a:gd name="connsiteY12" fmla="*/ 0 h 2808409"/>
              <a:gd name="connsiteX13" fmla="*/ 2846724 w 3793837"/>
              <a:gd name="connsiteY13" fmla="*/ 226573 h 2808409"/>
              <a:gd name="connsiteX14" fmla="*/ 2222212 w 3793837"/>
              <a:gd name="connsiteY14" fmla="*/ 256399 h 2808409"/>
              <a:gd name="connsiteX15" fmla="*/ 1480512 w 3793837"/>
              <a:gd name="connsiteY15" fmla="*/ 210023 h 2808409"/>
              <a:gd name="connsiteX16" fmla="*/ 1027450 w 3793837"/>
              <a:gd name="connsiteY16" fmla="*/ 433236 h 2808409"/>
              <a:gd name="connsiteX17" fmla="*/ 884875 w 3793837"/>
              <a:gd name="connsiteY17" fmla="*/ 721184 h 2808409"/>
              <a:gd name="connsiteX18" fmla="*/ 1126579 w 3793837"/>
              <a:gd name="connsiteY18" fmla="*/ 1350783 h 2808409"/>
              <a:gd name="connsiteX19" fmla="*/ 1246481 w 3793837"/>
              <a:gd name="connsiteY19" fmla="*/ 1845910 h 2808409"/>
              <a:gd name="connsiteX20" fmla="*/ 0 w 3793837"/>
              <a:gd name="connsiteY20" fmla="*/ 2461199 h 2808409"/>
              <a:gd name="connsiteX0" fmla="*/ 0 w 3747548"/>
              <a:gd name="connsiteY0" fmla="*/ 2461199 h 2808409"/>
              <a:gd name="connsiteX1" fmla="*/ 45038 w 3747548"/>
              <a:gd name="connsiteY1" fmla="*/ 2671697 h 2808409"/>
              <a:gd name="connsiteX2" fmla="*/ 145762 w 3747548"/>
              <a:gd name="connsiteY2" fmla="*/ 2808409 h 2808409"/>
              <a:gd name="connsiteX3" fmla="*/ 822037 w 3747548"/>
              <a:gd name="connsiteY3" fmla="*/ 2684584 h 2808409"/>
              <a:gd name="connsiteX4" fmla="*/ 1945987 w 3747548"/>
              <a:gd name="connsiteY4" fmla="*/ 2360734 h 2808409"/>
              <a:gd name="connsiteX5" fmla="*/ 2260312 w 3747548"/>
              <a:gd name="connsiteY5" fmla="*/ 2189284 h 2808409"/>
              <a:gd name="connsiteX6" fmla="*/ 2479387 w 3747548"/>
              <a:gd name="connsiteY6" fmla="*/ 1903534 h 2808409"/>
              <a:gd name="connsiteX7" fmla="*/ 2688937 w 3747548"/>
              <a:gd name="connsiteY7" fmla="*/ 1532059 h 2808409"/>
              <a:gd name="connsiteX8" fmla="*/ 2803237 w 3747548"/>
              <a:gd name="connsiteY8" fmla="*/ 1189159 h 2808409"/>
              <a:gd name="connsiteX9" fmla="*/ 3212812 w 3747548"/>
              <a:gd name="connsiteY9" fmla="*/ 731959 h 2808409"/>
              <a:gd name="connsiteX10" fmla="*/ 3711086 w 3747548"/>
              <a:gd name="connsiteY10" fmla="*/ 481809 h 2808409"/>
              <a:gd name="connsiteX11" fmla="*/ 3747548 w 3747548"/>
              <a:gd name="connsiteY11" fmla="*/ 156149 h 2808409"/>
              <a:gd name="connsiteX12" fmla="*/ 3616224 w 3747548"/>
              <a:gd name="connsiteY12" fmla="*/ 0 h 2808409"/>
              <a:gd name="connsiteX13" fmla="*/ 2846724 w 3747548"/>
              <a:gd name="connsiteY13" fmla="*/ 226573 h 2808409"/>
              <a:gd name="connsiteX14" fmla="*/ 2222212 w 3747548"/>
              <a:gd name="connsiteY14" fmla="*/ 256399 h 2808409"/>
              <a:gd name="connsiteX15" fmla="*/ 1480512 w 3747548"/>
              <a:gd name="connsiteY15" fmla="*/ 210023 h 2808409"/>
              <a:gd name="connsiteX16" fmla="*/ 1027450 w 3747548"/>
              <a:gd name="connsiteY16" fmla="*/ 433236 h 2808409"/>
              <a:gd name="connsiteX17" fmla="*/ 884875 w 3747548"/>
              <a:gd name="connsiteY17" fmla="*/ 721184 h 2808409"/>
              <a:gd name="connsiteX18" fmla="*/ 1126579 w 3747548"/>
              <a:gd name="connsiteY18" fmla="*/ 1350783 h 2808409"/>
              <a:gd name="connsiteX19" fmla="*/ 1246481 w 3747548"/>
              <a:gd name="connsiteY19" fmla="*/ 1845910 h 2808409"/>
              <a:gd name="connsiteX20" fmla="*/ 0 w 3747548"/>
              <a:gd name="connsiteY20" fmla="*/ 2461199 h 2808409"/>
              <a:gd name="connsiteX0" fmla="*/ 0 w 3747548"/>
              <a:gd name="connsiteY0" fmla="*/ 2461199 h 2808409"/>
              <a:gd name="connsiteX1" fmla="*/ 45038 w 3747548"/>
              <a:gd name="connsiteY1" fmla="*/ 2671697 h 2808409"/>
              <a:gd name="connsiteX2" fmla="*/ 145762 w 3747548"/>
              <a:gd name="connsiteY2" fmla="*/ 2808409 h 2808409"/>
              <a:gd name="connsiteX3" fmla="*/ 822037 w 3747548"/>
              <a:gd name="connsiteY3" fmla="*/ 2684584 h 2808409"/>
              <a:gd name="connsiteX4" fmla="*/ 1945987 w 3747548"/>
              <a:gd name="connsiteY4" fmla="*/ 2360734 h 2808409"/>
              <a:gd name="connsiteX5" fmla="*/ 2260312 w 3747548"/>
              <a:gd name="connsiteY5" fmla="*/ 2189284 h 2808409"/>
              <a:gd name="connsiteX6" fmla="*/ 2479387 w 3747548"/>
              <a:gd name="connsiteY6" fmla="*/ 1903534 h 2808409"/>
              <a:gd name="connsiteX7" fmla="*/ 2688937 w 3747548"/>
              <a:gd name="connsiteY7" fmla="*/ 1532059 h 2808409"/>
              <a:gd name="connsiteX8" fmla="*/ 2803237 w 3747548"/>
              <a:gd name="connsiteY8" fmla="*/ 1189159 h 2808409"/>
              <a:gd name="connsiteX9" fmla="*/ 3183850 w 3747548"/>
              <a:gd name="connsiteY9" fmla="*/ 674034 h 2808409"/>
              <a:gd name="connsiteX10" fmla="*/ 3711086 w 3747548"/>
              <a:gd name="connsiteY10" fmla="*/ 481809 h 2808409"/>
              <a:gd name="connsiteX11" fmla="*/ 3747548 w 3747548"/>
              <a:gd name="connsiteY11" fmla="*/ 156149 h 2808409"/>
              <a:gd name="connsiteX12" fmla="*/ 3616224 w 3747548"/>
              <a:gd name="connsiteY12" fmla="*/ 0 h 2808409"/>
              <a:gd name="connsiteX13" fmla="*/ 2846724 w 3747548"/>
              <a:gd name="connsiteY13" fmla="*/ 226573 h 2808409"/>
              <a:gd name="connsiteX14" fmla="*/ 2222212 w 3747548"/>
              <a:gd name="connsiteY14" fmla="*/ 256399 h 2808409"/>
              <a:gd name="connsiteX15" fmla="*/ 1480512 w 3747548"/>
              <a:gd name="connsiteY15" fmla="*/ 210023 h 2808409"/>
              <a:gd name="connsiteX16" fmla="*/ 1027450 w 3747548"/>
              <a:gd name="connsiteY16" fmla="*/ 433236 h 2808409"/>
              <a:gd name="connsiteX17" fmla="*/ 884875 w 3747548"/>
              <a:gd name="connsiteY17" fmla="*/ 721184 h 2808409"/>
              <a:gd name="connsiteX18" fmla="*/ 1126579 w 3747548"/>
              <a:gd name="connsiteY18" fmla="*/ 1350783 h 2808409"/>
              <a:gd name="connsiteX19" fmla="*/ 1246481 w 3747548"/>
              <a:gd name="connsiteY19" fmla="*/ 1845910 h 2808409"/>
              <a:gd name="connsiteX20" fmla="*/ 0 w 3747548"/>
              <a:gd name="connsiteY20" fmla="*/ 2461199 h 2808409"/>
              <a:gd name="connsiteX0" fmla="*/ 0 w 3747548"/>
              <a:gd name="connsiteY0" fmla="*/ 2461199 h 2808409"/>
              <a:gd name="connsiteX1" fmla="*/ 45038 w 3747548"/>
              <a:gd name="connsiteY1" fmla="*/ 2671697 h 2808409"/>
              <a:gd name="connsiteX2" fmla="*/ 145762 w 3747548"/>
              <a:gd name="connsiteY2" fmla="*/ 2808409 h 2808409"/>
              <a:gd name="connsiteX3" fmla="*/ 822037 w 3747548"/>
              <a:gd name="connsiteY3" fmla="*/ 2684584 h 2808409"/>
              <a:gd name="connsiteX4" fmla="*/ 1945987 w 3747548"/>
              <a:gd name="connsiteY4" fmla="*/ 2360734 h 2808409"/>
              <a:gd name="connsiteX5" fmla="*/ 2260312 w 3747548"/>
              <a:gd name="connsiteY5" fmla="*/ 2189284 h 2808409"/>
              <a:gd name="connsiteX6" fmla="*/ 2479387 w 3747548"/>
              <a:gd name="connsiteY6" fmla="*/ 1903534 h 2808409"/>
              <a:gd name="connsiteX7" fmla="*/ 2688937 w 3747548"/>
              <a:gd name="connsiteY7" fmla="*/ 1532059 h 2808409"/>
              <a:gd name="connsiteX8" fmla="*/ 3047353 w 3747548"/>
              <a:gd name="connsiteY8" fmla="*/ 998832 h 2808409"/>
              <a:gd name="connsiteX9" fmla="*/ 3183850 w 3747548"/>
              <a:gd name="connsiteY9" fmla="*/ 674034 h 2808409"/>
              <a:gd name="connsiteX10" fmla="*/ 3711086 w 3747548"/>
              <a:gd name="connsiteY10" fmla="*/ 481809 h 2808409"/>
              <a:gd name="connsiteX11" fmla="*/ 3747548 w 3747548"/>
              <a:gd name="connsiteY11" fmla="*/ 156149 h 2808409"/>
              <a:gd name="connsiteX12" fmla="*/ 3616224 w 3747548"/>
              <a:gd name="connsiteY12" fmla="*/ 0 h 2808409"/>
              <a:gd name="connsiteX13" fmla="*/ 2846724 w 3747548"/>
              <a:gd name="connsiteY13" fmla="*/ 226573 h 2808409"/>
              <a:gd name="connsiteX14" fmla="*/ 2222212 w 3747548"/>
              <a:gd name="connsiteY14" fmla="*/ 256399 h 2808409"/>
              <a:gd name="connsiteX15" fmla="*/ 1480512 w 3747548"/>
              <a:gd name="connsiteY15" fmla="*/ 210023 h 2808409"/>
              <a:gd name="connsiteX16" fmla="*/ 1027450 w 3747548"/>
              <a:gd name="connsiteY16" fmla="*/ 433236 h 2808409"/>
              <a:gd name="connsiteX17" fmla="*/ 884875 w 3747548"/>
              <a:gd name="connsiteY17" fmla="*/ 721184 h 2808409"/>
              <a:gd name="connsiteX18" fmla="*/ 1126579 w 3747548"/>
              <a:gd name="connsiteY18" fmla="*/ 1350783 h 2808409"/>
              <a:gd name="connsiteX19" fmla="*/ 1246481 w 3747548"/>
              <a:gd name="connsiteY19" fmla="*/ 1845910 h 2808409"/>
              <a:gd name="connsiteX20" fmla="*/ 0 w 3747548"/>
              <a:gd name="connsiteY20" fmla="*/ 2461199 h 2808409"/>
              <a:gd name="connsiteX0" fmla="*/ 0 w 3747548"/>
              <a:gd name="connsiteY0" fmla="*/ 2461199 h 2808409"/>
              <a:gd name="connsiteX1" fmla="*/ 45038 w 3747548"/>
              <a:gd name="connsiteY1" fmla="*/ 2671697 h 2808409"/>
              <a:gd name="connsiteX2" fmla="*/ 145762 w 3747548"/>
              <a:gd name="connsiteY2" fmla="*/ 2808409 h 2808409"/>
              <a:gd name="connsiteX3" fmla="*/ 822037 w 3747548"/>
              <a:gd name="connsiteY3" fmla="*/ 2684584 h 2808409"/>
              <a:gd name="connsiteX4" fmla="*/ 1945987 w 3747548"/>
              <a:gd name="connsiteY4" fmla="*/ 2360734 h 2808409"/>
              <a:gd name="connsiteX5" fmla="*/ 2260312 w 3747548"/>
              <a:gd name="connsiteY5" fmla="*/ 2189284 h 2808409"/>
              <a:gd name="connsiteX6" fmla="*/ 2479387 w 3747548"/>
              <a:gd name="connsiteY6" fmla="*/ 1903534 h 2808409"/>
              <a:gd name="connsiteX7" fmla="*/ 2726175 w 3747548"/>
              <a:gd name="connsiteY7" fmla="*/ 1424482 h 2808409"/>
              <a:gd name="connsiteX8" fmla="*/ 3047353 w 3747548"/>
              <a:gd name="connsiteY8" fmla="*/ 998832 h 2808409"/>
              <a:gd name="connsiteX9" fmla="*/ 3183850 w 3747548"/>
              <a:gd name="connsiteY9" fmla="*/ 674034 h 2808409"/>
              <a:gd name="connsiteX10" fmla="*/ 3711086 w 3747548"/>
              <a:gd name="connsiteY10" fmla="*/ 481809 h 2808409"/>
              <a:gd name="connsiteX11" fmla="*/ 3747548 w 3747548"/>
              <a:gd name="connsiteY11" fmla="*/ 156149 h 2808409"/>
              <a:gd name="connsiteX12" fmla="*/ 3616224 w 3747548"/>
              <a:gd name="connsiteY12" fmla="*/ 0 h 2808409"/>
              <a:gd name="connsiteX13" fmla="*/ 2846724 w 3747548"/>
              <a:gd name="connsiteY13" fmla="*/ 226573 h 2808409"/>
              <a:gd name="connsiteX14" fmla="*/ 2222212 w 3747548"/>
              <a:gd name="connsiteY14" fmla="*/ 256399 h 2808409"/>
              <a:gd name="connsiteX15" fmla="*/ 1480512 w 3747548"/>
              <a:gd name="connsiteY15" fmla="*/ 210023 h 2808409"/>
              <a:gd name="connsiteX16" fmla="*/ 1027450 w 3747548"/>
              <a:gd name="connsiteY16" fmla="*/ 433236 h 2808409"/>
              <a:gd name="connsiteX17" fmla="*/ 884875 w 3747548"/>
              <a:gd name="connsiteY17" fmla="*/ 721184 h 2808409"/>
              <a:gd name="connsiteX18" fmla="*/ 1126579 w 3747548"/>
              <a:gd name="connsiteY18" fmla="*/ 1350783 h 2808409"/>
              <a:gd name="connsiteX19" fmla="*/ 1246481 w 3747548"/>
              <a:gd name="connsiteY19" fmla="*/ 1845910 h 2808409"/>
              <a:gd name="connsiteX20" fmla="*/ 0 w 3747548"/>
              <a:gd name="connsiteY20" fmla="*/ 2461199 h 2808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47548" h="2808409">
                <a:moveTo>
                  <a:pt x="0" y="2461199"/>
                </a:moveTo>
                <a:lnTo>
                  <a:pt x="45038" y="2671697"/>
                </a:lnTo>
                <a:lnTo>
                  <a:pt x="145762" y="2808409"/>
                </a:lnTo>
                <a:lnTo>
                  <a:pt x="822037" y="2684584"/>
                </a:lnTo>
                <a:lnTo>
                  <a:pt x="1945987" y="2360734"/>
                </a:lnTo>
                <a:lnTo>
                  <a:pt x="2260312" y="2189284"/>
                </a:lnTo>
                <a:lnTo>
                  <a:pt x="2479387" y="1903534"/>
                </a:lnTo>
                <a:lnTo>
                  <a:pt x="2726175" y="1424482"/>
                </a:lnTo>
                <a:lnTo>
                  <a:pt x="3047353" y="998832"/>
                </a:lnTo>
                <a:lnTo>
                  <a:pt x="3183850" y="674034"/>
                </a:lnTo>
                <a:lnTo>
                  <a:pt x="3711086" y="481809"/>
                </a:lnTo>
                <a:lnTo>
                  <a:pt x="3747548" y="156149"/>
                </a:lnTo>
                <a:lnTo>
                  <a:pt x="3616224" y="0"/>
                </a:lnTo>
                <a:lnTo>
                  <a:pt x="2846724" y="226573"/>
                </a:lnTo>
                <a:lnTo>
                  <a:pt x="2222212" y="256399"/>
                </a:lnTo>
                <a:lnTo>
                  <a:pt x="1480512" y="210023"/>
                </a:lnTo>
                <a:lnTo>
                  <a:pt x="1027450" y="433236"/>
                </a:lnTo>
                <a:lnTo>
                  <a:pt x="884875" y="721184"/>
                </a:lnTo>
                <a:lnTo>
                  <a:pt x="1126579" y="1350783"/>
                </a:lnTo>
                <a:lnTo>
                  <a:pt x="1246481" y="1845910"/>
                </a:lnTo>
                <a:lnTo>
                  <a:pt x="0" y="2461199"/>
                </a:lnTo>
                <a:close/>
              </a:path>
            </a:pathLst>
          </a:custGeom>
          <a:noFill/>
          <a:ln w="25400" cap="flat" cmpd="sng" algn="ctr">
            <a:solidFill>
              <a:srgbClr val="FFFF00"/>
            </a:solidFill>
            <a:prstDash val="dash"/>
          </a:ln>
          <a:effectLst>
            <a:glow rad="25400">
              <a:srgbClr val="FF0000">
                <a:alpha val="49000"/>
              </a:srgbClr>
            </a:glo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140405" y="3711388"/>
            <a:ext cx="1626060" cy="1059215"/>
          </a:xfrm>
          <a:custGeom>
            <a:avLst/>
            <a:gdLst>
              <a:gd name="connsiteX0" fmla="*/ 1626060 w 1626060"/>
              <a:gd name="connsiteY0" fmla="*/ 8275 h 1059215"/>
              <a:gd name="connsiteX1" fmla="*/ 1555722 w 1626060"/>
              <a:gd name="connsiteY1" fmla="*/ 0 h 1059215"/>
              <a:gd name="connsiteX2" fmla="*/ 1415045 w 1626060"/>
              <a:gd name="connsiteY2" fmla="*/ 62064 h 1059215"/>
              <a:gd name="connsiteX3" fmla="*/ 1220580 w 1626060"/>
              <a:gd name="connsiteY3" fmla="*/ 182053 h 1059215"/>
              <a:gd name="connsiteX4" fmla="*/ 1137828 w 1626060"/>
              <a:gd name="connsiteY4" fmla="*/ 302042 h 1059215"/>
              <a:gd name="connsiteX5" fmla="*/ 1005427 w 1626060"/>
              <a:gd name="connsiteY5" fmla="*/ 422031 h 1059215"/>
              <a:gd name="connsiteX6" fmla="*/ 868887 w 1626060"/>
              <a:gd name="connsiteY6" fmla="*/ 484094 h 1059215"/>
              <a:gd name="connsiteX7" fmla="*/ 0 w 1626060"/>
              <a:gd name="connsiteY7" fmla="*/ 748898 h 1059215"/>
              <a:gd name="connsiteX8" fmla="*/ 78614 w 1626060"/>
              <a:gd name="connsiteY8" fmla="*/ 1059215 h 1059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6060" h="1059215">
                <a:moveTo>
                  <a:pt x="1626060" y="8275"/>
                </a:moveTo>
                <a:lnTo>
                  <a:pt x="1555722" y="0"/>
                </a:lnTo>
                <a:lnTo>
                  <a:pt x="1415045" y="62064"/>
                </a:lnTo>
                <a:lnTo>
                  <a:pt x="1220580" y="182053"/>
                </a:lnTo>
                <a:lnTo>
                  <a:pt x="1137828" y="302042"/>
                </a:lnTo>
                <a:lnTo>
                  <a:pt x="1005427" y="422031"/>
                </a:lnTo>
                <a:lnTo>
                  <a:pt x="868887" y="484094"/>
                </a:lnTo>
                <a:lnTo>
                  <a:pt x="0" y="748898"/>
                </a:lnTo>
                <a:lnTo>
                  <a:pt x="78614" y="1059215"/>
                </a:ln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ysDash"/>
          </a:ln>
          <a:effectLst>
            <a:glow rad="50800">
              <a:srgbClr val="FFFF00">
                <a:alpha val="65000"/>
              </a:srgbClr>
            </a:glo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4663026" y="4005155"/>
            <a:ext cx="331005" cy="1096452"/>
          </a:xfrm>
          <a:custGeom>
            <a:avLst/>
            <a:gdLst>
              <a:gd name="connsiteX0" fmla="*/ 331005 w 331005"/>
              <a:gd name="connsiteY0" fmla="*/ 1096452 h 1096452"/>
              <a:gd name="connsiteX1" fmla="*/ 0 w 331005"/>
              <a:gd name="connsiteY1" fmla="*/ 0 h 10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1005" h="1096452">
                <a:moveTo>
                  <a:pt x="331005" y="1096452"/>
                </a:moveTo>
                <a:lnTo>
                  <a:pt x="0" y="0"/>
                </a:ln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ysDash"/>
          </a:ln>
          <a:effectLst>
            <a:glow rad="50800">
              <a:srgbClr val="FFFF00">
                <a:alpha val="65000"/>
              </a:srgbClr>
            </a:glo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4116869" y="4423048"/>
            <a:ext cx="500644" cy="657871"/>
          </a:xfrm>
          <a:custGeom>
            <a:avLst/>
            <a:gdLst>
              <a:gd name="connsiteX0" fmla="*/ 500644 w 500644"/>
              <a:gd name="connsiteY0" fmla="*/ 562708 h 657871"/>
              <a:gd name="connsiteX1" fmla="*/ 211015 w 500644"/>
              <a:gd name="connsiteY1" fmla="*/ 657871 h 657871"/>
              <a:gd name="connsiteX2" fmla="*/ 82751 w 500644"/>
              <a:gd name="connsiteY2" fmla="*/ 285491 h 657871"/>
              <a:gd name="connsiteX3" fmla="*/ 0 w 500644"/>
              <a:gd name="connsiteY3" fmla="*/ 0 h 65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644" h="657871">
                <a:moveTo>
                  <a:pt x="500644" y="562708"/>
                </a:moveTo>
                <a:lnTo>
                  <a:pt x="211015" y="657871"/>
                </a:lnTo>
                <a:lnTo>
                  <a:pt x="82751" y="285491"/>
                </a:lnTo>
                <a:lnTo>
                  <a:pt x="0" y="0"/>
                </a:ln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ysDash"/>
          </a:ln>
          <a:effectLst>
            <a:glow rad="50800">
              <a:srgbClr val="FFFF00">
                <a:alpha val="65000"/>
              </a:srgbClr>
            </a:glo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5334000" y="4852319"/>
            <a:ext cx="1066800" cy="457200"/>
          </a:xfrm>
          <a:prstGeom prst="wedgeRoundRectCallout">
            <a:avLst>
              <a:gd name="adj1" fmla="val -82295"/>
              <a:gd name="adj2" fmla="val -26459"/>
              <a:gd name="adj3" fmla="val 16667"/>
            </a:avLst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Grey Bypass Options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3300391" y="5352002"/>
            <a:ext cx="1066800" cy="457200"/>
          </a:xfrm>
          <a:prstGeom prst="wedgeRoundRectCallout">
            <a:avLst>
              <a:gd name="adj1" fmla="val 44978"/>
              <a:gd name="adj2" fmla="val -113328"/>
              <a:gd name="adj3" fmla="val 16667"/>
            </a:avLst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Grey Bypass Options</a:t>
            </a:r>
          </a:p>
        </p:txBody>
      </p:sp>
      <p:sp>
        <p:nvSpPr>
          <p:cNvPr id="22" name="Rounded Rectangular Callout 21"/>
          <p:cNvSpPr/>
          <p:nvPr/>
        </p:nvSpPr>
        <p:spPr>
          <a:xfrm>
            <a:off x="4367191" y="2916117"/>
            <a:ext cx="1066800" cy="457200"/>
          </a:xfrm>
          <a:prstGeom prst="wedgeRoundRectCallout">
            <a:avLst>
              <a:gd name="adj1" fmla="val -25151"/>
              <a:gd name="adj2" fmla="val 123036"/>
              <a:gd name="adj3" fmla="val 16667"/>
            </a:avLst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Grey Bypass Options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457200" y="4194448"/>
            <a:ext cx="796585" cy="457200"/>
          </a:xfrm>
          <a:prstGeom prst="wedgeRoundRectCallout">
            <a:avLst>
              <a:gd name="adj1" fmla="val 48949"/>
              <a:gd name="adj2" fmla="val 108895"/>
              <a:gd name="adj3" fmla="val 16667"/>
            </a:avLst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Removal of GI</a:t>
            </a:r>
          </a:p>
        </p:txBody>
      </p:sp>
      <p:sp>
        <p:nvSpPr>
          <p:cNvPr id="24" name="5-Point Star 23"/>
          <p:cNvSpPr/>
          <p:nvPr/>
        </p:nvSpPr>
        <p:spPr>
          <a:xfrm>
            <a:off x="3810000" y="4340966"/>
            <a:ext cx="228600" cy="258159"/>
          </a:xfrm>
          <a:prstGeom prst="star5">
            <a:avLst/>
          </a:prstGeom>
          <a:gradFill rotWithShape="1">
            <a:gsLst>
              <a:gs pos="0">
                <a:sysClr val="windowText" lastClr="000000">
                  <a:shade val="51000"/>
                  <a:satMod val="130000"/>
                </a:sysClr>
              </a:gs>
              <a:gs pos="80000">
                <a:sysClr val="windowText" lastClr="000000">
                  <a:shade val="93000"/>
                  <a:satMod val="130000"/>
                </a:sysClr>
              </a:gs>
              <a:gs pos="100000">
                <a:sysClr val="windowText" lastClr="000000">
                  <a:shade val="94000"/>
                  <a:satMod val="135000"/>
                </a:sys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2810435" y="3711388"/>
            <a:ext cx="1143000" cy="457200"/>
          </a:xfrm>
          <a:prstGeom prst="wedgeRoundRectCallout">
            <a:avLst>
              <a:gd name="adj1" fmla="val 42554"/>
              <a:gd name="adj2" fmla="val 104853"/>
              <a:gd name="adj3" fmla="val 16667"/>
            </a:avLst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Bypass Analysis Point</a:t>
            </a:r>
          </a:p>
        </p:txBody>
      </p:sp>
    </p:spTree>
    <p:extLst>
      <p:ext uri="{BB962C8B-B14F-4D97-AF65-F5344CB8AC3E}">
        <p14:creationId xmlns:p14="http://schemas.microsoft.com/office/powerpoint/2010/main" val="410248614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2D Design Storm Inundation</a:t>
            </a:r>
            <a:endParaRPr lang="en-US" dirty="0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" t="2427" r="8723" b="3733"/>
          <a:stretch/>
        </p:blipFill>
        <p:spPr bwMode="auto">
          <a:xfrm>
            <a:off x="2862217" y="3352800"/>
            <a:ext cx="3372362" cy="3467792"/>
          </a:xfrm>
          <a:prstGeom prst="rect">
            <a:avLst/>
          </a:prstGeom>
          <a:noFill/>
          <a:ln w="25400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9" r="30100"/>
          <a:stretch/>
        </p:blipFill>
        <p:spPr bwMode="auto">
          <a:xfrm>
            <a:off x="73988" y="1228725"/>
            <a:ext cx="3355012" cy="3455304"/>
          </a:xfrm>
          <a:prstGeom prst="rect">
            <a:avLst/>
          </a:prstGeom>
          <a:ln w="25400"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05" y="5016719"/>
            <a:ext cx="734060" cy="120010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1295400"/>
            <a:ext cx="1524000" cy="195111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3988" y="4684029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rPr>
              <a:t>Existing</a:t>
            </a:r>
          </a:p>
          <a:p>
            <a:pPr algn="l"/>
            <a:r>
              <a:rPr lang="en-US" sz="1800" b="1" dirty="0" smtClean="0"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rPr>
              <a:t>Conditions</a:t>
            </a:r>
            <a:endParaRPr lang="en-US" sz="1800" b="1" dirty="0">
              <a:solidFill>
                <a:prstClr val="black"/>
              </a:solidFill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01000" y="4675873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rPr>
              <a:t>Max GI Scenario</a:t>
            </a:r>
            <a:endParaRPr lang="en-US" sz="1800" b="1" dirty="0">
              <a:solidFill>
                <a:prstClr val="black"/>
              </a:solidFill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91098" y="743583"/>
            <a:ext cx="2638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rPr>
              <a:t>5-year Design Storm Event</a:t>
            </a:r>
            <a:endParaRPr lang="en-US" sz="1800" dirty="0">
              <a:solidFill>
                <a:prstClr val="black"/>
              </a:solidFill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53629" y="6193988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rPr>
              <a:t>Green/Grey Scenario</a:t>
            </a:r>
            <a:endParaRPr lang="en-US" sz="1800" b="1" dirty="0">
              <a:solidFill>
                <a:prstClr val="black"/>
              </a:solidFill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3806982" y="3521798"/>
            <a:ext cx="430040" cy="3290935"/>
          </a:xfrm>
          <a:custGeom>
            <a:avLst/>
            <a:gdLst>
              <a:gd name="connsiteX0" fmla="*/ 90535 w 430040"/>
              <a:gd name="connsiteY0" fmla="*/ 0 h 3290935"/>
              <a:gd name="connsiteX1" fmla="*/ 0 w 430040"/>
              <a:gd name="connsiteY1" fmla="*/ 81481 h 3290935"/>
              <a:gd name="connsiteX2" fmla="*/ 4527 w 430040"/>
              <a:gd name="connsiteY2" fmla="*/ 538681 h 3290935"/>
              <a:gd name="connsiteX3" fmla="*/ 63374 w 430040"/>
              <a:gd name="connsiteY3" fmla="*/ 774071 h 3290935"/>
              <a:gd name="connsiteX4" fmla="*/ 230864 w 430040"/>
              <a:gd name="connsiteY4" fmla="*/ 1009461 h 3290935"/>
              <a:gd name="connsiteX5" fmla="*/ 389299 w 430040"/>
              <a:gd name="connsiteY5" fmla="*/ 1258432 h 3290935"/>
              <a:gd name="connsiteX6" fmla="*/ 430040 w 430040"/>
              <a:gd name="connsiteY6" fmla="*/ 1475715 h 3290935"/>
              <a:gd name="connsiteX7" fmla="*/ 398353 w 430040"/>
              <a:gd name="connsiteY7" fmla="*/ 2272420 h 3290935"/>
              <a:gd name="connsiteX8" fmla="*/ 353085 w 430040"/>
              <a:gd name="connsiteY8" fmla="*/ 3290935 h 3290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0040" h="3290935">
                <a:moveTo>
                  <a:pt x="90535" y="0"/>
                </a:moveTo>
                <a:lnTo>
                  <a:pt x="0" y="81481"/>
                </a:lnTo>
                <a:lnTo>
                  <a:pt x="4527" y="538681"/>
                </a:lnTo>
                <a:lnTo>
                  <a:pt x="63374" y="774071"/>
                </a:lnTo>
                <a:lnTo>
                  <a:pt x="230864" y="1009461"/>
                </a:lnTo>
                <a:lnTo>
                  <a:pt x="389299" y="1258432"/>
                </a:lnTo>
                <a:lnTo>
                  <a:pt x="430040" y="1475715"/>
                </a:lnTo>
                <a:lnTo>
                  <a:pt x="398353" y="2272420"/>
                </a:lnTo>
                <a:lnTo>
                  <a:pt x="353085" y="3290935"/>
                </a:ln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ysDash"/>
          </a:ln>
          <a:effectLst>
            <a:glow rad="38100">
              <a:srgbClr val="FFFF00"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4313976" y="3892990"/>
            <a:ext cx="1742792" cy="63374"/>
          </a:xfrm>
          <a:custGeom>
            <a:avLst/>
            <a:gdLst>
              <a:gd name="connsiteX0" fmla="*/ 0 w 1742792"/>
              <a:gd name="connsiteY0" fmla="*/ 0 h 63374"/>
              <a:gd name="connsiteX1" fmla="*/ 1742792 w 1742792"/>
              <a:gd name="connsiteY1" fmla="*/ 63374 h 6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42792" h="63374">
                <a:moveTo>
                  <a:pt x="0" y="0"/>
                </a:moveTo>
                <a:lnTo>
                  <a:pt x="1742792" y="63374"/>
                </a:ln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ysDash"/>
          </a:ln>
          <a:effectLst>
            <a:glow rad="38100">
              <a:srgbClr val="FFFF00"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4725721" y="4582571"/>
            <a:ext cx="1363232" cy="618409"/>
          </a:xfrm>
          <a:custGeom>
            <a:avLst/>
            <a:gdLst>
              <a:gd name="connsiteX0" fmla="*/ 0 w 829832"/>
              <a:gd name="connsiteY0" fmla="*/ 591982 h 618409"/>
              <a:gd name="connsiteX1" fmla="*/ 761119 w 829832"/>
              <a:gd name="connsiteY1" fmla="*/ 618409 h 618409"/>
              <a:gd name="connsiteX2" fmla="*/ 798118 w 829832"/>
              <a:gd name="connsiteY2" fmla="*/ 607838 h 618409"/>
              <a:gd name="connsiteX3" fmla="*/ 819261 w 829832"/>
              <a:gd name="connsiteY3" fmla="*/ 565554 h 618409"/>
              <a:gd name="connsiteX4" fmla="*/ 819261 w 829832"/>
              <a:gd name="connsiteY4" fmla="*/ 428130 h 618409"/>
              <a:gd name="connsiteX5" fmla="*/ 829832 w 829832"/>
              <a:gd name="connsiteY5" fmla="*/ 0 h 618409"/>
              <a:gd name="connsiteX0" fmla="*/ 0 w 1363232"/>
              <a:gd name="connsiteY0" fmla="*/ 553882 h 618409"/>
              <a:gd name="connsiteX1" fmla="*/ 1294519 w 1363232"/>
              <a:gd name="connsiteY1" fmla="*/ 618409 h 618409"/>
              <a:gd name="connsiteX2" fmla="*/ 1331518 w 1363232"/>
              <a:gd name="connsiteY2" fmla="*/ 607838 h 618409"/>
              <a:gd name="connsiteX3" fmla="*/ 1352661 w 1363232"/>
              <a:gd name="connsiteY3" fmla="*/ 565554 h 618409"/>
              <a:gd name="connsiteX4" fmla="*/ 1352661 w 1363232"/>
              <a:gd name="connsiteY4" fmla="*/ 428130 h 618409"/>
              <a:gd name="connsiteX5" fmla="*/ 1363232 w 1363232"/>
              <a:gd name="connsiteY5" fmla="*/ 0 h 618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3232" h="618409">
                <a:moveTo>
                  <a:pt x="0" y="553882"/>
                </a:moveTo>
                <a:lnTo>
                  <a:pt x="1294519" y="618409"/>
                </a:lnTo>
                <a:lnTo>
                  <a:pt x="1331518" y="607838"/>
                </a:lnTo>
                <a:lnTo>
                  <a:pt x="1352661" y="565554"/>
                </a:lnTo>
                <a:lnTo>
                  <a:pt x="1352661" y="428130"/>
                </a:lnTo>
                <a:lnTo>
                  <a:pt x="1363232" y="0"/>
                </a:ln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ysDash"/>
          </a:ln>
          <a:effectLst>
            <a:glow rad="38100">
              <a:srgbClr val="FFFF00">
                <a:alpha val="50000"/>
              </a:srgbClr>
            </a:glo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678" r="30065"/>
          <a:stretch/>
        </p:blipFill>
        <p:spPr bwMode="auto">
          <a:xfrm>
            <a:off x="5799005" y="1219200"/>
            <a:ext cx="3344995" cy="3455304"/>
          </a:xfrm>
          <a:prstGeom prst="rect">
            <a:avLst/>
          </a:prstGeom>
          <a:ln w="25400"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Rounded Rectangular Callout 29"/>
          <p:cNvSpPr/>
          <p:nvPr/>
        </p:nvSpPr>
        <p:spPr>
          <a:xfrm>
            <a:off x="2895600" y="5791200"/>
            <a:ext cx="1066800" cy="457200"/>
          </a:xfrm>
          <a:prstGeom prst="wedgeRoundRectCallout">
            <a:avLst>
              <a:gd name="adj1" fmla="val 71818"/>
              <a:gd name="adj2" fmla="val 13945"/>
              <a:gd name="adj3" fmla="val 16667"/>
            </a:avLst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Grey Bypass Options</a:t>
            </a:r>
          </a:p>
        </p:txBody>
      </p:sp>
      <p:sp>
        <p:nvSpPr>
          <p:cNvPr id="31" name="Rounded Rectangular Callout 30"/>
          <p:cNvSpPr/>
          <p:nvPr/>
        </p:nvSpPr>
        <p:spPr>
          <a:xfrm>
            <a:off x="5523368" y="5486400"/>
            <a:ext cx="1066800" cy="457200"/>
          </a:xfrm>
          <a:prstGeom prst="wedgeRoundRectCallout">
            <a:avLst>
              <a:gd name="adj1" fmla="val -35324"/>
              <a:gd name="adj2" fmla="val -111055"/>
              <a:gd name="adj3" fmla="val 16667"/>
            </a:avLst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Grey Bypass Options</a:t>
            </a:r>
          </a:p>
        </p:txBody>
      </p:sp>
    </p:spTree>
    <p:extLst>
      <p:ext uri="{BB962C8B-B14F-4D97-AF65-F5344CB8AC3E}">
        <p14:creationId xmlns:p14="http://schemas.microsoft.com/office/powerpoint/2010/main" val="170303677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Common Impairments</a:t>
            </a:r>
          </a:p>
        </p:txBody>
      </p:sp>
      <p:graphicFrame>
        <p:nvGraphicFramePr>
          <p:cNvPr id="523345" name="Group 81"/>
          <p:cNvGraphicFramePr>
            <a:graphicFrameLocks noGrp="1"/>
          </p:cNvGraphicFramePr>
          <p:nvPr>
            <p:ph idx="1"/>
          </p:nvPr>
        </p:nvGraphicFramePr>
        <p:xfrm>
          <a:off x="609600" y="1379538"/>
          <a:ext cx="7772400" cy="4937126"/>
        </p:xfrm>
        <a:graphic>
          <a:graphicData uri="http://schemas.openxmlformats.org/drawingml/2006/table">
            <a:tbl>
              <a:tblPr/>
              <a:tblGrid>
                <a:gridCol w="3886200"/>
                <a:gridCol w="3886200"/>
              </a:tblGrid>
              <a:tr h="82291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Constituent/Parameter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Number of Water Bodies Impaired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879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Bacteria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418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33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Low Dissolved Oxygen Concentration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130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879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PCBs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104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879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Salinity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102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2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Dioxins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2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Mercury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75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1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Summary</a:t>
            </a:r>
          </a:p>
        </p:txBody>
      </p:sp>
      <p:sp>
        <p:nvSpPr>
          <p:cNvPr id="89091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7772400" cy="4114800"/>
          </a:xfrm>
        </p:spPr>
        <p:txBody>
          <a:bodyPr/>
          <a:lstStyle/>
          <a:p>
            <a:r>
              <a:rPr lang="en-US" altLang="en-US" smtClean="0"/>
              <a:t>Substantial environmental impacts of urbanization</a:t>
            </a:r>
          </a:p>
          <a:p>
            <a:r>
              <a:rPr lang="en-US" altLang="en-US" smtClean="0"/>
              <a:t>Objectives of BMPs are to reduce concentrations of pollutants and runoff volumes</a:t>
            </a:r>
          </a:p>
          <a:p>
            <a:r>
              <a:rPr lang="en-US" altLang="en-US" smtClean="0"/>
              <a:t>Move towards LID practices from end-of-pipe</a:t>
            </a:r>
          </a:p>
          <a:p>
            <a:r>
              <a:rPr lang="en-US" altLang="en-US" smtClean="0"/>
              <a:t>Stormwater treatment is an integral part of urban runoff management</a:t>
            </a:r>
          </a:p>
          <a:p>
            <a:endParaRPr lang="en-US" altLang="en-US" smtClean="0"/>
          </a:p>
        </p:txBody>
      </p:sp>
      <p:sp>
        <p:nvSpPr>
          <p:cNvPr id="8909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graphicFrame>
        <p:nvGraphicFramePr>
          <p:cNvPr id="14339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0" name="SlideWrite Plus Document" r:id="rId4" imgW="5399408" imgH="3617070" progId="Swg.Document">
                  <p:embed/>
                </p:oleObj>
              </mc:Choice>
              <mc:Fallback>
                <p:oleObj name="SlideWrite Plus Document" r:id="rId4" imgW="5399408" imgH="3617070" progId="Swg.Document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1501775"/>
            <a:ext cx="7637463" cy="489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Impervious Cover and Runoff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erosion_projbea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333375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 descr="erosion_projboggy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33800"/>
            <a:ext cx="366553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 descr="erosion_ma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95800"/>
            <a:ext cx="4086225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1676400" y="1981200"/>
            <a:ext cx="1371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Bear Creek</a:t>
            </a:r>
          </a:p>
        </p:txBody>
      </p:sp>
      <p:sp>
        <p:nvSpPr>
          <p:cNvPr id="17414" name="Text Box 9"/>
          <p:cNvSpPr txBox="1">
            <a:spLocks noChangeArrowheads="1"/>
          </p:cNvSpPr>
          <p:nvPr/>
        </p:nvSpPr>
        <p:spPr bwMode="auto">
          <a:xfrm>
            <a:off x="1219200" y="5791200"/>
            <a:ext cx="762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ShoalCreek</a:t>
            </a:r>
          </a:p>
        </p:txBody>
      </p:sp>
      <p:pic>
        <p:nvPicPr>
          <p:cNvPr id="17415" name="Picture 10" descr="erosion_projftbranch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828800"/>
            <a:ext cx="4497388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 Box 11"/>
          <p:cNvSpPr txBox="1">
            <a:spLocks noChangeArrowheads="1"/>
          </p:cNvSpPr>
          <p:nvPr/>
        </p:nvSpPr>
        <p:spPr bwMode="auto">
          <a:xfrm>
            <a:off x="4495800" y="3200400"/>
            <a:ext cx="1828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Fort Branch</a:t>
            </a:r>
          </a:p>
        </p:txBody>
      </p:sp>
      <p:sp>
        <p:nvSpPr>
          <p:cNvPr id="17417" name="Text Box 12"/>
          <p:cNvSpPr txBox="1">
            <a:spLocks noChangeArrowheads="1"/>
          </p:cNvSpPr>
          <p:nvPr/>
        </p:nvSpPr>
        <p:spPr bwMode="auto">
          <a:xfrm>
            <a:off x="5334000" y="6096000"/>
            <a:ext cx="1981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Boggy Creek</a:t>
            </a:r>
          </a:p>
        </p:txBody>
      </p:sp>
      <p:sp>
        <p:nvSpPr>
          <p:cNvPr id="17418" name="Title 11"/>
          <p:cNvSpPr>
            <a:spLocks noGrp="1"/>
          </p:cNvSpPr>
          <p:nvPr>
            <p:ph type="ctrTitle"/>
          </p:nvPr>
        </p:nvSpPr>
        <p:spPr>
          <a:xfrm>
            <a:off x="609600" y="2286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mtClean="0"/>
              <a:t>Channel Degradation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00"/>
              </a:buClr>
              <a:buChar char="–"/>
              <a:defRPr sz="26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4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FE00"/>
              </a:buClr>
              <a:buChar char="–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smtClean="0">
              <a:solidFill>
                <a:schemeClr val="tx1"/>
              </a:solidFill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Constituents in Urban Runoff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Bacteria – </a:t>
            </a:r>
            <a:r>
              <a:rPr lang="en-US" altLang="en-US" dirty="0" smtClean="0">
                <a:solidFill>
                  <a:schemeClr val="tx2"/>
                </a:solidFill>
              </a:rPr>
              <a:t>fecal coliform</a:t>
            </a:r>
            <a:r>
              <a:rPr lang="en-US" altLang="en-US" dirty="0" smtClean="0"/>
              <a:t>, e coli.</a:t>
            </a:r>
          </a:p>
          <a:p>
            <a:pPr eaLnBrk="1" hangingPunct="1"/>
            <a:r>
              <a:rPr lang="en-US" altLang="en-US" dirty="0" smtClean="0"/>
              <a:t>Nutrients – </a:t>
            </a:r>
            <a:r>
              <a:rPr lang="en-US" altLang="en-US" dirty="0" smtClean="0">
                <a:solidFill>
                  <a:schemeClr val="tx2"/>
                </a:solidFill>
              </a:rPr>
              <a:t>nitrate/nitrite, TKN, total phosphorus</a:t>
            </a:r>
          </a:p>
          <a:p>
            <a:pPr eaLnBrk="1" hangingPunct="1"/>
            <a:r>
              <a:rPr lang="en-US" altLang="en-US" dirty="0" smtClean="0"/>
              <a:t>Insecticides</a:t>
            </a:r>
          </a:p>
          <a:p>
            <a:pPr eaLnBrk="1" hangingPunct="1"/>
            <a:r>
              <a:rPr lang="en-US" altLang="en-US" dirty="0" smtClean="0"/>
              <a:t>Herbicides</a:t>
            </a:r>
          </a:p>
          <a:p>
            <a:pPr eaLnBrk="1" hangingPunct="1"/>
            <a:r>
              <a:rPr lang="en-US" altLang="en-US" dirty="0" smtClean="0"/>
              <a:t>Metals – </a:t>
            </a:r>
            <a:r>
              <a:rPr lang="en-US" altLang="en-US" dirty="0" smtClean="0">
                <a:solidFill>
                  <a:schemeClr val="tx2"/>
                </a:solidFill>
              </a:rPr>
              <a:t>zinc, copper</a:t>
            </a:r>
            <a:r>
              <a:rPr lang="en-US" altLang="en-US" dirty="0" smtClean="0"/>
              <a:t>, lead</a:t>
            </a:r>
          </a:p>
          <a:p>
            <a:pPr eaLnBrk="1" hangingPunct="1"/>
            <a:r>
              <a:rPr lang="en-US" altLang="en-US" dirty="0" smtClean="0"/>
              <a:t>Hydrocarbons – PAHs</a:t>
            </a:r>
          </a:p>
          <a:p>
            <a:pPr eaLnBrk="1" hangingPunct="1"/>
            <a:r>
              <a:rPr lang="en-US" altLang="en-US" dirty="0" smtClean="0"/>
              <a:t>Sediment – </a:t>
            </a:r>
            <a:r>
              <a:rPr lang="en-US" altLang="en-US" dirty="0" smtClean="0">
                <a:solidFill>
                  <a:schemeClr val="tx2"/>
                </a:solidFill>
              </a:rPr>
              <a:t>Total suspended solids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WA_OC_Template_R3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00"/>
      </a:lt2>
      <a:accent1>
        <a:srgbClr val="FFFF00"/>
      </a:accent1>
      <a:accent2>
        <a:srgbClr val="000000"/>
      </a:accent2>
      <a:accent3>
        <a:srgbClr val="AAAAAA"/>
      </a:accent3>
      <a:accent4>
        <a:srgbClr val="DADADA"/>
      </a:accent4>
      <a:accent5>
        <a:srgbClr val="FFFFAA"/>
      </a:accent5>
      <a:accent6>
        <a:srgbClr val="000000"/>
      </a:accent6>
      <a:hlink>
        <a:srgbClr val="000000"/>
      </a:hlink>
      <a:folHlink>
        <a:srgbClr val="000000"/>
      </a:folHlink>
    </a:clrScheme>
    <a:fontScheme name="RWA_OC_Template_R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WA_OC_Template_R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WA_OC_Template_R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WA_OC_Template_R3 8">
        <a:dk1>
          <a:srgbClr val="000000"/>
        </a:dk1>
        <a:lt1>
          <a:srgbClr val="000000"/>
        </a:lt1>
        <a:dk2>
          <a:srgbClr val="000000"/>
        </a:dk2>
        <a:lt2>
          <a:srgbClr val="000000"/>
        </a:lt2>
        <a:accent1>
          <a:srgbClr val="000000"/>
        </a:accent1>
        <a:accent2>
          <a:srgbClr val="000000"/>
        </a:accent2>
        <a:accent3>
          <a:srgbClr val="AAAAAA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ripples</Template>
  <TotalTime>11171</TotalTime>
  <Words>875</Words>
  <Application>Microsoft Office PowerPoint</Application>
  <PresentationFormat>On-screen Show (4:3)</PresentationFormat>
  <Paragraphs>234</Paragraphs>
  <Slides>50</Slides>
  <Notes>39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Arial</vt:lpstr>
      <vt:lpstr>Calibri</vt:lpstr>
      <vt:lpstr>Myriad Pro</vt:lpstr>
      <vt:lpstr>Tahoma</vt:lpstr>
      <vt:lpstr>Times New Roman</vt:lpstr>
      <vt:lpstr>Wingdings</vt:lpstr>
      <vt:lpstr>RWA_OC_Template_R3</vt:lpstr>
      <vt:lpstr>SlideWrite Plus Document</vt:lpstr>
      <vt:lpstr>Stormwater Best Management Practices</vt:lpstr>
      <vt:lpstr>Cuyahoga River, Cleveland</vt:lpstr>
      <vt:lpstr>Dates to Remember</vt:lpstr>
      <vt:lpstr>Clean Water Act</vt:lpstr>
      <vt:lpstr>Common Impairments</vt:lpstr>
      <vt:lpstr>PowerPoint Presentation</vt:lpstr>
      <vt:lpstr>Impervious Cover and Runoff</vt:lpstr>
      <vt:lpstr>Channel Degradation</vt:lpstr>
      <vt:lpstr>Constituents in Urban Runoff</vt:lpstr>
      <vt:lpstr>Sources of Pollutants</vt:lpstr>
      <vt:lpstr>Water Quality Data</vt:lpstr>
      <vt:lpstr>Requirements for Stormwater Treatment</vt:lpstr>
      <vt:lpstr>Treatment Difficulties</vt:lpstr>
      <vt:lpstr>“First Flush” of Pollutants</vt:lpstr>
      <vt:lpstr>Best Management Practice (BMP) Selection</vt:lpstr>
      <vt:lpstr>PowerPoint Presentation</vt:lpstr>
      <vt:lpstr>Conventional Development</vt:lpstr>
      <vt:lpstr>LID Development</vt:lpstr>
      <vt:lpstr>Pollutant Removal Mechanisms</vt:lpstr>
      <vt:lpstr>Typical LID Practices</vt:lpstr>
      <vt:lpstr>Bioretention</vt:lpstr>
      <vt:lpstr>Bioretention</vt:lpstr>
      <vt:lpstr>PowerPoint Presentation</vt:lpstr>
      <vt:lpstr>ABIA </vt:lpstr>
      <vt:lpstr>Setback Bioretention</vt:lpstr>
      <vt:lpstr>PowerPoint Presentation</vt:lpstr>
      <vt:lpstr>Types of Porous Pavement</vt:lpstr>
      <vt:lpstr>Pervious Concrete</vt:lpstr>
      <vt:lpstr>Porous Asphalt</vt:lpstr>
      <vt:lpstr>Source of Raveling</vt:lpstr>
      <vt:lpstr>Porous Pavement only in Parking Stalls</vt:lpstr>
      <vt:lpstr>Pavers</vt:lpstr>
      <vt:lpstr>Pavement Section</vt:lpstr>
      <vt:lpstr>Schematic of Swale and Strip</vt:lpstr>
      <vt:lpstr>PowerPoint Presentation</vt:lpstr>
      <vt:lpstr>PowerPoint Presentation</vt:lpstr>
      <vt:lpstr>PowerPoint Presentation</vt:lpstr>
      <vt:lpstr>Vegetated Filter Strips</vt:lpstr>
      <vt:lpstr>Falconhead West Development</vt:lpstr>
      <vt:lpstr>PowerPoint Presentation</vt:lpstr>
      <vt:lpstr>Rainwater Harvesting</vt:lpstr>
      <vt:lpstr>Green Roofs</vt:lpstr>
      <vt:lpstr>End of Pipe Controls</vt:lpstr>
      <vt:lpstr>PowerPoint Presentation</vt:lpstr>
      <vt:lpstr>Payne Ave (April 2, 2013)</vt:lpstr>
      <vt:lpstr>1006 Arcadia  (July 20, 2007)</vt:lpstr>
      <vt:lpstr>Modeled “Max GI” Scenario</vt:lpstr>
      <vt:lpstr>PowerPoint Presentation</vt:lpstr>
      <vt:lpstr>2D Design Storm Inundation</vt:lpstr>
      <vt:lpstr>Summary</vt:lpstr>
    </vt:vector>
  </TitlesOfParts>
  <Company>RBF &amp; Associates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Caltrans Long Range Strategy</dc:title>
  <dc:creator>Scott Taylor</dc:creator>
  <cp:lastModifiedBy>CAEE-maidment</cp:lastModifiedBy>
  <cp:revision>186</cp:revision>
  <cp:lastPrinted>1998-12-23T16:49:50Z</cp:lastPrinted>
  <dcterms:created xsi:type="dcterms:W3CDTF">1998-12-15T20:24:12Z</dcterms:created>
  <dcterms:modified xsi:type="dcterms:W3CDTF">2016-03-27T18:39:16Z</dcterms:modified>
</cp:coreProperties>
</file>