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74" r:id="rId3"/>
    <p:sldId id="275" r:id="rId4"/>
    <p:sldId id="276" r:id="rId5"/>
    <p:sldId id="289" r:id="rId6"/>
    <p:sldId id="277" r:id="rId7"/>
    <p:sldId id="278" r:id="rId8"/>
    <p:sldId id="279" r:id="rId9"/>
    <p:sldId id="280" r:id="rId10"/>
    <p:sldId id="281" r:id="rId11"/>
    <p:sldId id="282" r:id="rId12"/>
    <p:sldId id="283" r:id="rId13"/>
    <p:sldId id="284" r:id="rId14"/>
    <p:sldId id="285" r:id="rId15"/>
    <p:sldId id="290" r:id="rId16"/>
    <p:sldId id="291" r:id="rId17"/>
    <p:sldId id="258" r:id="rId18"/>
    <p:sldId id="259" r:id="rId19"/>
    <p:sldId id="260" r:id="rId20"/>
    <p:sldId id="294" r:id="rId21"/>
    <p:sldId id="295" r:id="rId22"/>
    <p:sldId id="296" r:id="rId23"/>
    <p:sldId id="298" r:id="rId24"/>
    <p:sldId id="299" r:id="rId25"/>
    <p:sldId id="300" r:id="rId26"/>
    <p:sldId id="301" r:id="rId27"/>
    <p:sldId id="302" r:id="rId28"/>
    <p:sldId id="303" r:id="rId29"/>
    <p:sldId id="304" r:id="rId30"/>
    <p:sldId id="305" r:id="rId31"/>
    <p:sldId id="307" r:id="rId32"/>
    <p:sldId id="308" r:id="rId33"/>
    <p:sldId id="309" r:id="rId34"/>
    <p:sldId id="310" r:id="rId35"/>
    <p:sldId id="311" r:id="rId36"/>
    <p:sldId id="312" r:id="rId37"/>
    <p:sldId id="313" r:id="rId38"/>
    <p:sldId id="314" r:id="rId39"/>
    <p:sldId id="315" r:id="rId40"/>
    <p:sldId id="31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906"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1E472A-1C7F-42D0-B34F-D80E12C8C0B0}" type="datetimeFigureOut">
              <a:rPr lang="en-US" smtClean="0"/>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367543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E472A-1C7F-42D0-B34F-D80E12C8C0B0}" type="datetimeFigureOut">
              <a:rPr lang="en-US" smtClean="0"/>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16707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E472A-1C7F-42D0-B34F-D80E12C8C0B0}" type="datetimeFigureOut">
              <a:rPr lang="en-US" smtClean="0"/>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89175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B72DAEB9-1E12-444D-848D-F6438A20BA86}"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760766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AF1DE8FF-1BE5-40B2-A5B1-422D3AD7B754}"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382380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E472A-1C7F-42D0-B34F-D80E12C8C0B0}" type="datetimeFigureOut">
              <a:rPr lang="en-US" smtClean="0"/>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23217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E472A-1C7F-42D0-B34F-D80E12C8C0B0}" type="datetimeFigureOut">
              <a:rPr lang="en-US" smtClean="0"/>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9993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1E472A-1C7F-42D0-B34F-D80E12C8C0B0}" type="datetimeFigureOut">
              <a:rPr lang="en-US" smtClean="0"/>
              <a:t>3/19/2012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92625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1E472A-1C7F-42D0-B34F-D80E12C8C0B0}" type="datetimeFigureOut">
              <a:rPr lang="en-US" smtClean="0"/>
              <a:t>3/19/2012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34326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1E472A-1C7F-42D0-B34F-D80E12C8C0B0}" type="datetimeFigureOut">
              <a:rPr lang="en-US" smtClean="0"/>
              <a:t>3/19/2012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390992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E472A-1C7F-42D0-B34F-D80E12C8C0B0}" type="datetimeFigureOut">
              <a:rPr lang="en-US" smtClean="0"/>
              <a:t>3/19/2012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171298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E472A-1C7F-42D0-B34F-D80E12C8C0B0}" type="datetimeFigureOut">
              <a:rPr lang="en-US" smtClean="0"/>
              <a:t>3/19/2012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87355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E472A-1C7F-42D0-B34F-D80E12C8C0B0}" type="datetimeFigureOut">
              <a:rPr lang="en-US" smtClean="0"/>
              <a:t>3/19/2012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393314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E472A-1C7F-42D0-B34F-D80E12C8C0B0}" type="datetimeFigureOut">
              <a:rPr lang="en-US" smtClean="0"/>
              <a:t>3/19/2012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8727-0229-4E0D-80B8-825D08D6AED7}" type="slidenum">
              <a:rPr lang="en-US" smtClean="0"/>
              <a:t>‹#›</a:t>
            </a:fld>
            <a:endParaRPr lang="en-US"/>
          </a:p>
        </p:txBody>
      </p:sp>
    </p:spTree>
    <p:extLst>
      <p:ext uri="{BB962C8B-B14F-4D97-AF65-F5344CB8AC3E}">
        <p14:creationId xmlns:p14="http://schemas.microsoft.com/office/powerpoint/2010/main" val="2873153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hyperlink" Target="http://hdsc.nws.noaa.gov/hdsc/pfds/index.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rh.noaa.gov/er/hq/Tp40s.htm" TargetMode="External"/><Relationship Id="rId2" Type="http://schemas.openxmlformats.org/officeDocument/2006/relationships/hyperlink" Target="http://www.tucson.ars.ag.gov/agwa/rainfall_frequency.html" TargetMode="External"/><Relationship Id="rId1" Type="http://schemas.openxmlformats.org/officeDocument/2006/relationships/slideLayout" Target="../slideLayouts/slideLayout2.xml"/><Relationship Id="rId4" Type="http://schemas.openxmlformats.org/officeDocument/2006/relationships/hyperlink" Target="http://hdsc.nws.noaa.gov/hdsc/pfd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oleObject" Target="../embeddings/oleObject6.bin"/><Relationship Id="rId4" Type="http://schemas.openxmlformats.org/officeDocument/2006/relationships/image" Target="../media/image27.wmf"/><Relationship Id="rId9" Type="http://schemas.openxmlformats.org/officeDocument/2006/relationships/image" Target="../media/image3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hyperlink" Target="http://manuals.dot.state.tx.us/docs/colbridg/forms/hyd.pdf"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4.wmf"/><Relationship Id="rId5" Type="http://schemas.openxmlformats.org/officeDocument/2006/relationships/oleObject" Target="../embeddings/oleObject9.bin"/><Relationship Id="rId4" Type="http://schemas.openxmlformats.org/officeDocument/2006/relationships/image" Target="../media/image33.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6.wmf"/><Relationship Id="rId4" Type="http://schemas.openxmlformats.org/officeDocument/2006/relationships/image" Target="../media/image35.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8.wmf"/><Relationship Id="rId4" Type="http://schemas.openxmlformats.org/officeDocument/2006/relationships/image" Target="../media/image37.wmf"/></Relationships>
</file>

<file path=ppt/slides/_rels/slide38.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12.bin"/><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0.wmf"/><Relationship Id="rId5" Type="http://schemas.openxmlformats.org/officeDocument/2006/relationships/oleObject" Target="../embeddings/oleObject13.bin"/><Relationship Id="rId4" Type="http://schemas.openxmlformats.org/officeDocument/2006/relationships/image" Target="../media/image39.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4.wmf"/><Relationship Id="rId5" Type="http://schemas.openxmlformats.org/officeDocument/2006/relationships/oleObject" Target="../embeddings/oleObject15.bin"/><Relationship Id="rId4" Type="http://schemas.openxmlformats.org/officeDocument/2006/relationships/image" Target="../media/image43.emf"/><Relationship Id="rId9" Type="http://schemas.openxmlformats.org/officeDocument/2006/relationships/image" Target="../media/image46.wmf"/></Relationships>
</file>

<file path=ppt/slides/_rels/slide5.xml.rels><?xml version="1.0" encoding="UTF-8" standalone="yes"?>
<Relationships xmlns="http://schemas.openxmlformats.org/package/2006/relationships"><Relationship Id="rId3" Type="http://schemas.openxmlformats.org/officeDocument/2006/relationships/hyperlink" Target="http://www.nws.noaa.gov/oh/hdsc/studies/pmp.html"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Hydrologic Design and Design Storms</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Reading: Applied Hydrology Sections 13-1, 13-2</a:t>
            </a:r>
          </a:p>
          <a:p>
            <a:r>
              <a:rPr lang="en-US" dirty="0" smtClean="0">
                <a:solidFill>
                  <a:srgbClr val="FF0000"/>
                </a:solidFill>
              </a:rPr>
              <a:t>14-1 to 14-4</a:t>
            </a:r>
            <a:endParaRPr lang="en-US" dirty="0">
              <a:solidFill>
                <a:srgbClr val="FF0000"/>
              </a:solidFill>
            </a:endParaRPr>
          </a:p>
        </p:txBody>
      </p:sp>
    </p:spTree>
    <p:extLst>
      <p:ext uri="{BB962C8B-B14F-4D97-AF65-F5344CB8AC3E}">
        <p14:creationId xmlns:p14="http://schemas.microsoft.com/office/powerpoint/2010/main" val="161751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CD0ED20B-BDBF-461C-A21F-0069673C1A8C}" type="slidenum">
              <a:rPr lang="en-US"/>
              <a:pPr/>
              <a:t>10</a:t>
            </a:fld>
            <a:endParaRPr lang="en-US"/>
          </a:p>
        </p:txBody>
      </p:sp>
      <p:sp>
        <p:nvSpPr>
          <p:cNvPr id="20482" name="Rectangle 2"/>
          <p:cNvSpPr>
            <a:spLocks noGrp="1" noRot="1" noChangeArrowheads="1"/>
          </p:cNvSpPr>
          <p:nvPr>
            <p:ph type="title"/>
          </p:nvPr>
        </p:nvSpPr>
        <p:spPr/>
        <p:txBody>
          <a:bodyPr/>
          <a:lstStyle/>
          <a:p>
            <a:r>
              <a:rPr lang="en-US"/>
              <a:t>Example 13.2.1</a:t>
            </a:r>
          </a:p>
        </p:txBody>
      </p:sp>
      <p:sp>
        <p:nvSpPr>
          <p:cNvPr id="20483" name="Rectangle 3"/>
          <p:cNvSpPr>
            <a:spLocks noGrp="1" noChangeArrowheads="1"/>
          </p:cNvSpPr>
          <p:nvPr>
            <p:ph type="body" idx="1"/>
          </p:nvPr>
        </p:nvSpPr>
        <p:spPr>
          <a:xfrm>
            <a:off x="457200" y="1600200"/>
            <a:ext cx="8229600" cy="4724400"/>
          </a:xfrm>
        </p:spPr>
        <p:txBody>
          <a:bodyPr/>
          <a:lstStyle/>
          <a:p>
            <a:r>
              <a:rPr lang="en-US"/>
              <a:t>If the critical drought of the record, as determined from 40 yrs of data, lasted 5 yrs, what is the chance that a more severe drought will occur during the next 20 yrs?</a:t>
            </a:r>
          </a:p>
          <a:p>
            <a:r>
              <a:rPr lang="en-US"/>
              <a:t>Solution: </a:t>
            </a:r>
          </a:p>
          <a:p>
            <a:pPr>
              <a:buFont typeface="Wingdings" pitchFamily="2" charset="2"/>
              <a:buNone/>
            </a:pPr>
            <a:r>
              <a:rPr lang="en-US"/>
              <a:t>	N = 40, m = 5 and n = 20</a:t>
            </a:r>
          </a:p>
        </p:txBody>
      </p:sp>
      <p:pic>
        <p:nvPicPr>
          <p:cNvPr id="204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953000"/>
            <a:ext cx="4956175"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23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fld id="{A1B9E2B3-B200-4F93-9243-2E78B546417B}" type="slidenum">
              <a:rPr lang="en-US"/>
              <a:pPr/>
              <a:t>11</a:t>
            </a:fld>
            <a:endParaRPr lang="en-US"/>
          </a:p>
        </p:txBody>
      </p:sp>
      <p:sp>
        <p:nvSpPr>
          <p:cNvPr id="15362" name="Rectangle 2"/>
          <p:cNvSpPr>
            <a:spLocks noGrp="1" noRot="1" noChangeArrowheads="1"/>
          </p:cNvSpPr>
          <p:nvPr>
            <p:ph type="title"/>
          </p:nvPr>
        </p:nvSpPr>
        <p:spPr/>
        <p:txBody>
          <a:bodyPr/>
          <a:lstStyle/>
          <a:p>
            <a:r>
              <a:rPr lang="en-US"/>
              <a:t>Risk Analysis</a:t>
            </a:r>
          </a:p>
        </p:txBody>
      </p:sp>
      <p:sp>
        <p:nvSpPr>
          <p:cNvPr id="15363" name="Rectangle 3"/>
          <p:cNvSpPr>
            <a:spLocks noGrp="1" noChangeArrowheads="1"/>
          </p:cNvSpPr>
          <p:nvPr>
            <p:ph type="body" sz="half" idx="1"/>
          </p:nvPr>
        </p:nvSpPr>
        <p:spPr>
          <a:xfrm>
            <a:off x="457200" y="1600200"/>
            <a:ext cx="7820025" cy="4525963"/>
          </a:xfrm>
        </p:spPr>
        <p:txBody>
          <a:bodyPr/>
          <a:lstStyle/>
          <a:p>
            <a:pPr>
              <a:lnSpc>
                <a:spcPct val="90000"/>
              </a:lnSpc>
            </a:pPr>
            <a:r>
              <a:rPr lang="en-US" sz="2800" dirty="0"/>
              <a:t>Uncertainty in hydrology </a:t>
            </a:r>
          </a:p>
          <a:p>
            <a:pPr lvl="1">
              <a:lnSpc>
                <a:spcPct val="90000"/>
              </a:lnSpc>
            </a:pPr>
            <a:r>
              <a:rPr lang="en-US" sz="2400" dirty="0"/>
              <a:t>Inherent - stochastic nature of hydrologic phenomena</a:t>
            </a:r>
          </a:p>
          <a:p>
            <a:pPr lvl="1">
              <a:lnSpc>
                <a:spcPct val="90000"/>
              </a:lnSpc>
            </a:pPr>
            <a:r>
              <a:rPr lang="en-US" sz="2400" dirty="0"/>
              <a:t>Model – approximations in equations</a:t>
            </a:r>
          </a:p>
          <a:p>
            <a:pPr lvl="1">
              <a:lnSpc>
                <a:spcPct val="90000"/>
              </a:lnSpc>
            </a:pPr>
            <a:r>
              <a:rPr lang="en-US" sz="2400" dirty="0"/>
              <a:t>Parameter – estimation of coefficients in equations</a:t>
            </a:r>
          </a:p>
          <a:p>
            <a:pPr>
              <a:lnSpc>
                <a:spcPct val="90000"/>
              </a:lnSpc>
            </a:pPr>
            <a:r>
              <a:rPr lang="en-US" sz="2800" dirty="0"/>
              <a:t>Consideration of Risk</a:t>
            </a:r>
          </a:p>
          <a:p>
            <a:pPr lvl="1">
              <a:lnSpc>
                <a:spcPct val="90000"/>
              </a:lnSpc>
            </a:pPr>
            <a:r>
              <a:rPr lang="en-US" sz="2400" dirty="0"/>
              <a:t>Structure may fail if event exceeds T–year design magnitude</a:t>
            </a:r>
          </a:p>
          <a:p>
            <a:pPr lvl="1">
              <a:lnSpc>
                <a:spcPct val="90000"/>
              </a:lnSpc>
            </a:pPr>
            <a:endParaRPr lang="en-US" sz="2400" dirty="0"/>
          </a:p>
          <a:p>
            <a:pPr lvl="1">
              <a:lnSpc>
                <a:spcPct val="90000"/>
              </a:lnSpc>
            </a:pPr>
            <a:endParaRPr lang="en-US" sz="2400" dirty="0"/>
          </a:p>
          <a:p>
            <a:pPr lvl="1">
              <a:lnSpc>
                <a:spcPct val="90000"/>
              </a:lnSpc>
            </a:pPr>
            <a:r>
              <a:rPr lang="en-US" sz="2400" dirty="0"/>
              <a:t>R =  P(event occurs at least once in </a:t>
            </a:r>
            <a:r>
              <a:rPr lang="en-US" sz="2400" i="1" dirty="0"/>
              <a:t>n</a:t>
            </a:r>
            <a:r>
              <a:rPr lang="en-US" sz="2400" dirty="0"/>
              <a:t> years)</a:t>
            </a:r>
          </a:p>
          <a:p>
            <a:pPr lvl="2">
              <a:lnSpc>
                <a:spcPct val="90000"/>
              </a:lnSpc>
            </a:pPr>
            <a:r>
              <a:rPr lang="en-US" sz="2000" dirty="0"/>
              <a:t>Natural inherent risk of failure</a:t>
            </a:r>
          </a:p>
          <a:p>
            <a:pPr lvl="1">
              <a:lnSpc>
                <a:spcPct val="90000"/>
              </a:lnSpc>
            </a:pPr>
            <a:endParaRPr lang="en-US" sz="2400" dirty="0"/>
          </a:p>
          <a:p>
            <a:pPr>
              <a:lnSpc>
                <a:spcPct val="90000"/>
              </a:lnSpc>
            </a:pPr>
            <a:endParaRPr lang="en-US" sz="2800" dirty="0"/>
          </a:p>
        </p:txBody>
      </p:sp>
      <p:graphicFrame>
        <p:nvGraphicFramePr>
          <p:cNvPr id="15364" name="Object 4"/>
          <p:cNvGraphicFramePr>
            <a:graphicFrameLocks noGrp="1" noChangeAspect="1"/>
          </p:cNvGraphicFramePr>
          <p:nvPr>
            <p:ph sz="half" idx="2"/>
            <p:extLst>
              <p:ext uri="{D42A27DB-BD31-4B8C-83A1-F6EECF244321}">
                <p14:modId xmlns:p14="http://schemas.microsoft.com/office/powerpoint/2010/main" val="1877358618"/>
              </p:ext>
            </p:extLst>
          </p:nvPr>
        </p:nvGraphicFramePr>
        <p:xfrm>
          <a:off x="1295400" y="4495800"/>
          <a:ext cx="1790700" cy="298450"/>
        </p:xfrm>
        <a:graphic>
          <a:graphicData uri="http://schemas.openxmlformats.org/presentationml/2006/ole">
            <mc:AlternateContent xmlns:mc="http://schemas.openxmlformats.org/markup-compatibility/2006">
              <mc:Choice xmlns:v="urn:schemas-microsoft-com:vml" Requires="v">
                <p:oleObj spid="_x0000_s5127" name="Equation" r:id="rId3" imgW="1447560" imgH="241200" progId="Equation.3">
                  <p:embed/>
                </p:oleObj>
              </mc:Choice>
              <mc:Fallback>
                <p:oleObj name="Equation" r:id="rId3" imgW="144756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495800"/>
                        <a:ext cx="1790700" cy="298450"/>
                      </a:xfrm>
                      <a:prstGeom prst="rect">
                        <a:avLst/>
                      </a:prstGeom>
                      <a:noFill/>
                      <a:ln>
                        <a:noFill/>
                      </a:ln>
                      <a:effectLst/>
                    </p:spPr>
                  </p:pic>
                </p:oleObj>
              </mc:Fallback>
            </mc:AlternateContent>
          </a:graphicData>
        </a:graphic>
      </p:graphicFrame>
      <p:pic>
        <p:nvPicPr>
          <p:cNvPr id="1536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4410868"/>
            <a:ext cx="1183226"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4282280"/>
            <a:ext cx="135572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381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6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040A389A-9E49-4F20-873A-11C024F42CA7}" type="slidenum">
              <a:rPr lang="en-US"/>
              <a:pPr/>
              <a:t>12</a:t>
            </a:fld>
            <a:endParaRPr lang="en-US"/>
          </a:p>
        </p:txBody>
      </p:sp>
      <p:sp>
        <p:nvSpPr>
          <p:cNvPr id="19458" name="Rectangle 2"/>
          <p:cNvSpPr>
            <a:spLocks noGrp="1" noRot="1" noChangeArrowheads="1"/>
          </p:cNvSpPr>
          <p:nvPr>
            <p:ph type="title"/>
          </p:nvPr>
        </p:nvSpPr>
        <p:spPr/>
        <p:txBody>
          <a:bodyPr/>
          <a:lstStyle/>
          <a:p>
            <a:r>
              <a:rPr lang="en-US"/>
              <a:t>Example 13.2.2</a:t>
            </a:r>
          </a:p>
        </p:txBody>
      </p:sp>
      <p:sp>
        <p:nvSpPr>
          <p:cNvPr id="19459" name="Rectangle 3"/>
          <p:cNvSpPr>
            <a:spLocks noGrp="1" noChangeArrowheads="1"/>
          </p:cNvSpPr>
          <p:nvPr>
            <p:ph type="body" idx="1"/>
          </p:nvPr>
        </p:nvSpPr>
        <p:spPr>
          <a:xfrm>
            <a:off x="457200" y="1600200"/>
            <a:ext cx="5410200" cy="1447800"/>
          </a:xfrm>
        </p:spPr>
        <p:txBody>
          <a:bodyPr/>
          <a:lstStyle/>
          <a:p>
            <a:pPr>
              <a:lnSpc>
                <a:spcPct val="80000"/>
              </a:lnSpc>
            </a:pPr>
            <a:r>
              <a:rPr lang="en-US" sz="2400"/>
              <a:t>Expected life of culvert = 10 yrs</a:t>
            </a:r>
          </a:p>
          <a:p>
            <a:pPr>
              <a:lnSpc>
                <a:spcPct val="80000"/>
              </a:lnSpc>
            </a:pPr>
            <a:r>
              <a:rPr lang="en-US" sz="2400"/>
              <a:t>Acceptable risk of 10 % for the culvert capacity</a:t>
            </a:r>
          </a:p>
          <a:p>
            <a:pPr>
              <a:lnSpc>
                <a:spcPct val="80000"/>
              </a:lnSpc>
            </a:pPr>
            <a:r>
              <a:rPr lang="en-US" sz="2400"/>
              <a:t>Find the design return period</a:t>
            </a:r>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371600"/>
            <a:ext cx="18034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Rectangle 5"/>
          <p:cNvSpPr>
            <a:spLocks noChangeArrowheads="1"/>
          </p:cNvSpPr>
          <p:nvPr/>
        </p:nvSpPr>
        <p:spPr bwMode="auto">
          <a:xfrm>
            <a:off x="152400" y="3733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Clr>
                <a:schemeClr val="hlink"/>
              </a:buClr>
              <a:buSzPct val="70000"/>
              <a:buFont typeface="Wingdings" pitchFamily="2" charset="2"/>
              <a:buChar char="n"/>
            </a:pPr>
            <a:r>
              <a:rPr lang="en-US" sz="2400" dirty="0"/>
              <a:t>What is the chance that the culvert designed for an event of 95 </a:t>
            </a:r>
            <a:r>
              <a:rPr lang="en-US" sz="2400" dirty="0" err="1"/>
              <a:t>yr</a:t>
            </a:r>
            <a:r>
              <a:rPr lang="en-US" sz="2400" dirty="0"/>
              <a:t> return period will </a:t>
            </a:r>
            <a:r>
              <a:rPr lang="en-US" sz="2400" dirty="0" smtClean="0"/>
              <a:t>have </a:t>
            </a:r>
            <a:r>
              <a:rPr lang="en-US" sz="2400" dirty="0"/>
              <a:t>its capacity exceeded </a:t>
            </a:r>
            <a:r>
              <a:rPr lang="en-US" sz="2400" dirty="0" smtClean="0"/>
              <a:t>at least once in </a:t>
            </a:r>
            <a:r>
              <a:rPr lang="en-US" sz="2400" dirty="0"/>
              <a:t>50 </a:t>
            </a:r>
            <a:r>
              <a:rPr lang="en-US" sz="2400" dirty="0" err="1"/>
              <a:t>yrs</a:t>
            </a:r>
            <a:r>
              <a:rPr lang="en-US" sz="2400" dirty="0"/>
              <a:t>?</a:t>
            </a:r>
          </a:p>
        </p:txBody>
      </p:sp>
      <p:pic>
        <p:nvPicPr>
          <p:cNvPr id="1946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7288" y="4800600"/>
            <a:ext cx="1611312"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Text Box 8"/>
          <p:cNvSpPr txBox="1">
            <a:spLocks noChangeArrowheads="1"/>
          </p:cNvSpPr>
          <p:nvPr/>
        </p:nvSpPr>
        <p:spPr bwMode="auto">
          <a:xfrm>
            <a:off x="304800" y="5927725"/>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t>The chance that the capacity </a:t>
            </a:r>
            <a:r>
              <a:rPr lang="en-US" sz="2000" dirty="0" smtClean="0"/>
              <a:t>will </a:t>
            </a:r>
            <a:r>
              <a:rPr lang="en-US" sz="2000" dirty="0" smtClean="0">
                <a:solidFill>
                  <a:srgbClr val="FF0000"/>
                </a:solidFill>
              </a:rPr>
              <a:t>not</a:t>
            </a:r>
            <a:r>
              <a:rPr lang="en-US" sz="2000" dirty="0" smtClean="0"/>
              <a:t> be </a:t>
            </a:r>
            <a:r>
              <a:rPr lang="en-US" sz="2000" dirty="0"/>
              <a:t>exceeded during the next 50 </a:t>
            </a:r>
            <a:r>
              <a:rPr lang="en-US" sz="2000" dirty="0" err="1"/>
              <a:t>yrs</a:t>
            </a:r>
            <a:r>
              <a:rPr lang="en-US" sz="2000" dirty="0"/>
              <a:t> is 1-0.41 = 0.59</a:t>
            </a:r>
          </a:p>
        </p:txBody>
      </p:sp>
    </p:spTree>
    <p:extLst>
      <p:ext uri="{BB962C8B-B14F-4D97-AF65-F5344CB8AC3E}">
        <p14:creationId xmlns:p14="http://schemas.microsoft.com/office/powerpoint/2010/main" val="1273322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DC1D715-92D1-4167-8667-5D3938D2DF20}" type="slidenum">
              <a:rPr lang="en-US"/>
              <a:pPr/>
              <a:t>13</a:t>
            </a:fld>
            <a:endParaRPr lang="en-US"/>
          </a:p>
        </p:txBody>
      </p:sp>
      <p:sp>
        <p:nvSpPr>
          <p:cNvPr id="18434" name="Rectangle 2"/>
          <p:cNvSpPr>
            <a:spLocks noGrp="1" noRot="1" noChangeArrowheads="1"/>
          </p:cNvSpPr>
          <p:nvPr>
            <p:ph type="title"/>
          </p:nvPr>
        </p:nvSpPr>
        <p:spPr/>
        <p:txBody>
          <a:bodyPr/>
          <a:lstStyle/>
          <a:p>
            <a:r>
              <a:rPr lang="en-US"/>
              <a:t>Hydroeconomic Analysis</a:t>
            </a:r>
          </a:p>
        </p:txBody>
      </p:sp>
      <p:sp>
        <p:nvSpPr>
          <p:cNvPr id="18435" name="Rectangle 3"/>
          <p:cNvSpPr>
            <a:spLocks noGrp="1" noChangeArrowheads="1"/>
          </p:cNvSpPr>
          <p:nvPr>
            <p:ph type="body" idx="1"/>
          </p:nvPr>
        </p:nvSpPr>
        <p:spPr/>
        <p:txBody>
          <a:bodyPr>
            <a:normAutofit lnSpcReduction="10000"/>
          </a:bodyPr>
          <a:lstStyle/>
          <a:p>
            <a:r>
              <a:rPr lang="en-US"/>
              <a:t>Probability distribution of hydrologic event and damage associated with its occurrence are known</a:t>
            </a:r>
          </a:p>
          <a:p>
            <a:r>
              <a:rPr lang="en-US"/>
              <a:t>As the design period increases, capital cost increases, but the cost associated with expected damages decreases.</a:t>
            </a:r>
          </a:p>
          <a:p>
            <a:r>
              <a:rPr lang="en-US"/>
              <a:t>In hydroeconomic analysis, find return period that has minimum total (capital + damage) cost.</a:t>
            </a:r>
          </a:p>
        </p:txBody>
      </p:sp>
    </p:spTree>
    <p:extLst>
      <p:ext uri="{BB962C8B-B14F-4D97-AF65-F5344CB8AC3E}">
        <p14:creationId xmlns:p14="http://schemas.microsoft.com/office/powerpoint/2010/main" val="2296651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p:txBody>
          <a:bodyPr/>
          <a:lstStyle/>
          <a:p>
            <a:fld id="{54643363-B9B8-4F2E-AD35-248ECEBBA99A}" type="slidenum">
              <a:rPr lang="en-US"/>
              <a:pPr/>
              <a:t>14</a:t>
            </a:fld>
            <a:endParaRPr lang="en-US"/>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4448175" cy="621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521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Storms</a:t>
            </a:r>
            <a:endParaRPr lang="en-US" dirty="0"/>
          </a:p>
        </p:txBody>
      </p:sp>
      <p:sp>
        <p:nvSpPr>
          <p:cNvPr id="3" name="Content Placeholder 2"/>
          <p:cNvSpPr>
            <a:spLocks noGrp="1"/>
          </p:cNvSpPr>
          <p:nvPr>
            <p:ph idx="1"/>
          </p:nvPr>
        </p:nvSpPr>
        <p:spPr/>
        <p:txBody>
          <a:bodyPr/>
          <a:lstStyle/>
          <a:p>
            <a:r>
              <a:rPr lang="en-US" dirty="0" smtClean="0"/>
              <a:t>Get Depth, Duration, Frequency Data for the required location</a:t>
            </a:r>
          </a:p>
          <a:p>
            <a:r>
              <a:rPr lang="en-US" dirty="0" smtClean="0"/>
              <a:t>Select a return period</a:t>
            </a:r>
          </a:p>
          <a:p>
            <a:r>
              <a:rPr lang="en-US" dirty="0" smtClean="0"/>
              <a:t>Convert Depth-Duration data to a design hyetograph.</a:t>
            </a:r>
          </a:p>
          <a:p>
            <a:endParaRPr lang="en-US" dirty="0" smtClean="0"/>
          </a:p>
          <a:p>
            <a:endParaRPr lang="en-US" dirty="0" smtClean="0"/>
          </a:p>
          <a:p>
            <a:endParaRPr lang="en-US" dirty="0"/>
          </a:p>
        </p:txBody>
      </p:sp>
    </p:spTree>
    <p:extLst>
      <p:ext uri="{BB962C8B-B14F-4D97-AF65-F5344CB8AC3E}">
        <p14:creationId xmlns:p14="http://schemas.microsoft.com/office/powerpoint/2010/main" val="1361122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43062"/>
            <a:ext cx="25336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371600"/>
            <a:ext cx="5057775"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6241" y="381000"/>
            <a:ext cx="8321509" cy="646331"/>
          </a:xfrm>
          <a:prstGeom prst="rect">
            <a:avLst/>
          </a:prstGeom>
          <a:noFill/>
        </p:spPr>
        <p:txBody>
          <a:bodyPr wrap="none" rtlCol="0">
            <a:spAutoFit/>
          </a:bodyPr>
          <a:lstStyle/>
          <a:p>
            <a:r>
              <a:rPr lang="en-US" sz="3600" dirty="0" smtClean="0"/>
              <a:t>Depth Duration Data to Rainfall Hyetograph</a:t>
            </a:r>
            <a:endParaRPr lang="en-US" sz="3600" dirty="0"/>
          </a:p>
        </p:txBody>
      </p:sp>
      <p:cxnSp>
        <p:nvCxnSpPr>
          <p:cNvPr id="6" name="Straight Arrow Connector 5"/>
          <p:cNvCxnSpPr/>
          <p:nvPr/>
        </p:nvCxnSpPr>
        <p:spPr>
          <a:xfrm flipV="1">
            <a:off x="2819400" y="2286000"/>
            <a:ext cx="1905000" cy="1981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362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525" y="1036118"/>
            <a:ext cx="6752400" cy="518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
            <a:ext cx="55054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05000" y="6324600"/>
            <a:ext cx="6009258" cy="369332"/>
          </a:xfrm>
          <a:prstGeom prst="rect">
            <a:avLst/>
          </a:prstGeom>
        </p:spPr>
        <p:txBody>
          <a:bodyPr wrap="square">
            <a:spAutoFit/>
          </a:bodyPr>
          <a:lstStyle/>
          <a:p>
            <a:r>
              <a:rPr lang="en-US" dirty="0" smtClean="0">
                <a:hlinkClick r:id="rId4"/>
              </a:rPr>
              <a:t>http://hdsc.nws.noaa.gov/hdsc/pfds/index.html</a:t>
            </a:r>
            <a:r>
              <a:rPr lang="en-US" dirty="0" smtClean="0"/>
              <a:t> </a:t>
            </a:r>
            <a:endParaRPr lang="en-US" dirty="0"/>
          </a:p>
        </p:txBody>
      </p:sp>
    </p:spTree>
    <p:extLst>
      <p:ext uri="{BB962C8B-B14F-4D97-AF65-F5344CB8AC3E}">
        <p14:creationId xmlns:p14="http://schemas.microsoft.com/office/powerpoint/2010/main" val="1239288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 y="38100"/>
            <a:ext cx="9042227"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60053" y="501134"/>
            <a:ext cx="7198317" cy="369332"/>
          </a:xfrm>
          <a:prstGeom prst="rect">
            <a:avLst/>
          </a:prstGeom>
          <a:noFill/>
        </p:spPr>
        <p:txBody>
          <a:bodyPr wrap="none" rtlCol="0">
            <a:spAutoFit/>
          </a:bodyPr>
          <a:lstStyle/>
          <a:p>
            <a:r>
              <a:rPr lang="en-US" dirty="0" smtClean="0"/>
              <a:t>An example of precipitation frequency estimates for a location in California</a:t>
            </a:r>
            <a:endParaRPr lang="en-US" dirty="0"/>
          </a:p>
        </p:txBody>
      </p:sp>
      <p:sp>
        <p:nvSpPr>
          <p:cNvPr id="3" name="TextBox 2"/>
          <p:cNvSpPr txBox="1"/>
          <p:nvPr/>
        </p:nvSpPr>
        <p:spPr>
          <a:xfrm>
            <a:off x="7315200" y="2514600"/>
            <a:ext cx="1319592" cy="646331"/>
          </a:xfrm>
          <a:prstGeom prst="rect">
            <a:avLst/>
          </a:prstGeom>
          <a:noFill/>
          <a:ln>
            <a:solidFill>
              <a:schemeClr val="tx1"/>
            </a:solidFill>
          </a:ln>
        </p:spPr>
        <p:txBody>
          <a:bodyPr wrap="none" rtlCol="0">
            <a:spAutoFit/>
          </a:bodyPr>
          <a:lstStyle/>
          <a:p>
            <a:r>
              <a:rPr lang="en-US" dirty="0" smtClean="0"/>
              <a:t>37.4349 N</a:t>
            </a:r>
          </a:p>
          <a:p>
            <a:r>
              <a:rPr lang="en-US" dirty="0" smtClean="0"/>
              <a:t>120.6062 W</a:t>
            </a:r>
            <a:endParaRPr lang="en-US" dirty="0"/>
          </a:p>
        </p:txBody>
      </p:sp>
    </p:spTree>
    <p:extLst>
      <p:ext uri="{BB962C8B-B14F-4D97-AF65-F5344CB8AC3E}">
        <p14:creationId xmlns:p14="http://schemas.microsoft.com/office/powerpoint/2010/main" val="3621839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a:t>
            </a:r>
            <a:r>
              <a:rPr lang="en-US" dirty="0" err="1" smtClean="0"/>
              <a:t>Precip</a:t>
            </a:r>
            <a:r>
              <a:rPr lang="en-US" dirty="0" smtClean="0"/>
              <a:t> Frequency Query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143000"/>
            <a:ext cx="7000875"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98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175971B-1D4E-46A9-9D35-469A8AF44B74}" type="slidenum">
              <a:rPr lang="en-US"/>
              <a:pPr/>
              <a:t>2</a:t>
            </a:fld>
            <a:endParaRPr lang="en-US"/>
          </a:p>
        </p:txBody>
      </p:sp>
      <p:sp>
        <p:nvSpPr>
          <p:cNvPr id="7170" name="Rectangle 2"/>
          <p:cNvSpPr>
            <a:spLocks noGrp="1" noRot="1" noChangeArrowheads="1"/>
          </p:cNvSpPr>
          <p:nvPr>
            <p:ph type="title"/>
          </p:nvPr>
        </p:nvSpPr>
        <p:spPr/>
        <p:txBody>
          <a:bodyPr/>
          <a:lstStyle/>
          <a:p>
            <a:r>
              <a:rPr lang="en-US"/>
              <a:t>Hydrologic design </a:t>
            </a:r>
          </a:p>
        </p:txBody>
      </p:sp>
      <p:sp>
        <p:nvSpPr>
          <p:cNvPr id="7171" name="Rectangle 3"/>
          <p:cNvSpPr>
            <a:spLocks noGrp="1" noChangeArrowheads="1"/>
          </p:cNvSpPr>
          <p:nvPr>
            <p:ph type="body" idx="1"/>
          </p:nvPr>
        </p:nvSpPr>
        <p:spPr/>
        <p:txBody>
          <a:bodyPr/>
          <a:lstStyle/>
          <a:p>
            <a:r>
              <a:rPr lang="en-US" sz="2800"/>
              <a:t>Water control</a:t>
            </a:r>
          </a:p>
          <a:p>
            <a:pPr lvl="1"/>
            <a:r>
              <a:rPr lang="en-US" sz="2400"/>
              <a:t>Peak flows, erosion, pollution, etc. </a:t>
            </a:r>
          </a:p>
          <a:p>
            <a:r>
              <a:rPr lang="en-US" sz="2800"/>
              <a:t>Water management</a:t>
            </a:r>
          </a:p>
          <a:p>
            <a:pPr lvl="1"/>
            <a:r>
              <a:rPr lang="en-US" sz="2400"/>
              <a:t>Domestic and industrial use, irrigation, instream flows, etc</a:t>
            </a:r>
          </a:p>
          <a:p>
            <a:r>
              <a:rPr lang="en-US" sz="2800"/>
              <a:t>Tasks</a:t>
            </a:r>
          </a:p>
          <a:p>
            <a:pPr lvl="1"/>
            <a:r>
              <a:rPr lang="en-US" sz="2400"/>
              <a:t>Determine design inflow</a:t>
            </a:r>
          </a:p>
          <a:p>
            <a:pPr lvl="1"/>
            <a:r>
              <a:rPr lang="en-US" sz="2400"/>
              <a:t>Route the design inflow</a:t>
            </a:r>
          </a:p>
          <a:p>
            <a:pPr lvl="1"/>
            <a:r>
              <a:rPr lang="en-US" sz="2400"/>
              <a:t>Find the output </a:t>
            </a:r>
          </a:p>
          <a:p>
            <a:pPr lvl="2"/>
            <a:r>
              <a:rPr lang="en-US" sz="2000"/>
              <a:t>check if it is sufficient to meet the demands (for management)</a:t>
            </a:r>
          </a:p>
          <a:p>
            <a:pPr lvl="2"/>
            <a:r>
              <a:rPr lang="en-US" sz="2000"/>
              <a:t>Check if the outflow is at safe level (for control)</a:t>
            </a:r>
          </a:p>
          <a:p>
            <a:endParaRPr lang="en-US" sz="2800"/>
          </a:p>
        </p:txBody>
      </p:sp>
    </p:spTree>
    <p:extLst>
      <p:ext uri="{BB962C8B-B14F-4D97-AF65-F5344CB8AC3E}">
        <p14:creationId xmlns:p14="http://schemas.microsoft.com/office/powerpoint/2010/main" val="1666347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99BFF1E-D2CE-48F5-A2EF-B5675DFAFCA3}" type="slidenum">
              <a:rPr lang="en-US"/>
              <a:pPr/>
              <a:t>20</a:t>
            </a:fld>
            <a:endParaRPr lang="en-US"/>
          </a:p>
        </p:txBody>
      </p:sp>
      <p:sp>
        <p:nvSpPr>
          <p:cNvPr id="12290" name="Rectangle 2"/>
          <p:cNvSpPr>
            <a:spLocks noGrp="1" noRot="1" noChangeArrowheads="1"/>
          </p:cNvSpPr>
          <p:nvPr>
            <p:ph type="title"/>
          </p:nvPr>
        </p:nvSpPr>
        <p:spPr/>
        <p:txBody>
          <a:bodyPr/>
          <a:lstStyle/>
          <a:p>
            <a:r>
              <a:rPr lang="en-US"/>
              <a:t>TP 40</a:t>
            </a:r>
          </a:p>
        </p:txBody>
      </p:sp>
      <p:sp>
        <p:nvSpPr>
          <p:cNvPr id="12291" name="Rectangle 3"/>
          <p:cNvSpPr>
            <a:spLocks noGrp="1" noChangeArrowheads="1"/>
          </p:cNvSpPr>
          <p:nvPr>
            <p:ph type="body" idx="1"/>
          </p:nvPr>
        </p:nvSpPr>
        <p:spPr/>
        <p:txBody>
          <a:bodyPr/>
          <a:lstStyle/>
          <a:p>
            <a:pPr>
              <a:lnSpc>
                <a:spcPct val="90000"/>
              </a:lnSpc>
            </a:pPr>
            <a:r>
              <a:rPr lang="en-US" sz="2800"/>
              <a:t>Hershfield (1961) developed isohyetal maps of design rainfall and published in TP 40.</a:t>
            </a:r>
          </a:p>
          <a:p>
            <a:pPr>
              <a:lnSpc>
                <a:spcPct val="90000"/>
              </a:lnSpc>
            </a:pPr>
            <a:r>
              <a:rPr lang="en-US" sz="2800"/>
              <a:t>TP 40 – U. S. Weather Bureau technical paper no. 40. Also called precipitation frequency atlas maps or precipitation atlas of the United States.</a:t>
            </a:r>
          </a:p>
          <a:p>
            <a:pPr lvl="1">
              <a:lnSpc>
                <a:spcPct val="90000"/>
              </a:lnSpc>
            </a:pPr>
            <a:r>
              <a:rPr lang="en-US" sz="2400"/>
              <a:t>30mins to 24hr maps for T = 1 to 100</a:t>
            </a:r>
          </a:p>
          <a:p>
            <a:pPr>
              <a:lnSpc>
                <a:spcPct val="90000"/>
              </a:lnSpc>
            </a:pPr>
            <a:r>
              <a:rPr lang="en-US" sz="2800"/>
              <a:t>Web resources for TP 40 and rainfall frequency maps</a:t>
            </a:r>
          </a:p>
          <a:p>
            <a:pPr lvl="1">
              <a:lnSpc>
                <a:spcPct val="90000"/>
              </a:lnSpc>
            </a:pPr>
            <a:r>
              <a:rPr lang="en-US" sz="2400">
                <a:hlinkClick r:id="rId2"/>
              </a:rPr>
              <a:t>http://www.tucson.ars.ag.gov/agwa/rainfall_frequency.html</a:t>
            </a:r>
            <a:endParaRPr lang="en-US" sz="2400"/>
          </a:p>
          <a:p>
            <a:pPr lvl="1">
              <a:lnSpc>
                <a:spcPct val="90000"/>
              </a:lnSpc>
            </a:pPr>
            <a:r>
              <a:rPr lang="en-US" sz="2400">
                <a:hlinkClick r:id="rId3"/>
              </a:rPr>
              <a:t>http://www.erh.noaa.gov/er/hq/Tp40s.htm</a:t>
            </a:r>
            <a:endParaRPr lang="en-US" sz="2400"/>
          </a:p>
          <a:p>
            <a:pPr lvl="1">
              <a:lnSpc>
                <a:spcPct val="90000"/>
              </a:lnSpc>
            </a:pPr>
            <a:r>
              <a:rPr lang="en-US" sz="2400">
                <a:hlinkClick r:id="rId4"/>
              </a:rPr>
              <a:t>http://hdsc.nws.noaa.gov/hdsc/pfds/</a:t>
            </a:r>
            <a:endParaRPr lang="en-US" sz="2400"/>
          </a:p>
          <a:p>
            <a:pPr>
              <a:lnSpc>
                <a:spcPct val="90000"/>
              </a:lnSpc>
            </a:pPr>
            <a:endParaRPr lang="en-US" sz="2800"/>
          </a:p>
        </p:txBody>
      </p:sp>
    </p:spTree>
    <p:extLst>
      <p:ext uri="{BB962C8B-B14F-4D97-AF65-F5344CB8AC3E}">
        <p14:creationId xmlns:p14="http://schemas.microsoft.com/office/powerpoint/2010/main" val="4026993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55C2B937-F263-4C0B-B32D-B39493E86076}" type="slidenum">
              <a:rPr lang="en-US"/>
              <a:pPr/>
              <a:t>21</a:t>
            </a:fld>
            <a:endParaRPr lang="en-US"/>
          </a:p>
        </p:txBody>
      </p:sp>
      <p:sp>
        <p:nvSpPr>
          <p:cNvPr id="13316" name="Rectangle 4"/>
          <p:cNvSpPr>
            <a:spLocks noGrp="1" noRot="1" noChangeArrowheads="1"/>
          </p:cNvSpPr>
          <p:nvPr>
            <p:ph type="title"/>
          </p:nvPr>
        </p:nvSpPr>
        <p:spPr>
          <a:xfrm>
            <a:off x="457200" y="274638"/>
            <a:ext cx="8229600" cy="639762"/>
          </a:xfrm>
        </p:spPr>
        <p:txBody>
          <a:bodyPr>
            <a:normAutofit fontScale="90000"/>
          </a:bodyPr>
          <a:lstStyle/>
          <a:p>
            <a:r>
              <a:rPr lang="en-US" sz="4000"/>
              <a:t>2yr-60min precipitation GIS map</a:t>
            </a:r>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92200"/>
            <a:ext cx="82296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B7B7BF6A-CB42-46F2-BA26-67D9A346C0FA}" type="slidenum">
              <a:rPr lang="en-US"/>
              <a:pPr/>
              <a:t>22</a:t>
            </a:fld>
            <a:endParaRPr lang="en-US"/>
          </a:p>
        </p:txBody>
      </p:sp>
      <p:sp>
        <p:nvSpPr>
          <p:cNvPr id="15365" name="Rectangle 5"/>
          <p:cNvSpPr>
            <a:spLocks noGrp="1" noRot="1" noChangeArrowheads="1"/>
          </p:cNvSpPr>
          <p:nvPr>
            <p:ph type="title"/>
          </p:nvPr>
        </p:nvSpPr>
        <p:spPr>
          <a:xfrm>
            <a:off x="457200" y="76200"/>
            <a:ext cx="8229600" cy="487363"/>
          </a:xfrm>
          <a:noFill/>
          <a:ln/>
        </p:spPr>
        <p:txBody>
          <a:bodyPr>
            <a:normAutofit fontScale="90000"/>
          </a:bodyPr>
          <a:lstStyle/>
          <a:p>
            <a:r>
              <a:rPr lang="en-US" sz="4000"/>
              <a:t>2yr-60min precipitation map</a:t>
            </a:r>
          </a:p>
        </p:txBody>
      </p:sp>
      <p:pic>
        <p:nvPicPr>
          <p:cNvPr id="15367" name="Picture 7" descr="Hydro35%20Two-Yr%2060-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60425"/>
            <a:ext cx="6400800" cy="5616575"/>
          </a:xfrm>
          <a:prstGeom prst="rect">
            <a:avLst/>
          </a:prstGeom>
          <a:noFill/>
          <a:extLst>
            <a:ext uri="{909E8E84-426E-40DD-AFC4-6F175D3DCCD1}">
              <a14:hiddenFill xmlns:a14="http://schemas.microsoft.com/office/drawing/2010/main">
                <a:solidFill>
                  <a:srgbClr val="FFFFFF"/>
                </a:solidFill>
              </a14:hiddenFill>
            </a:ext>
          </a:extLst>
        </p:spPr>
      </p:pic>
      <p:sp>
        <p:nvSpPr>
          <p:cNvPr id="15368" name="Text Box 8"/>
          <p:cNvSpPr txBox="1">
            <a:spLocks noChangeArrowheads="1"/>
          </p:cNvSpPr>
          <p:nvPr/>
        </p:nvSpPr>
        <p:spPr bwMode="auto">
          <a:xfrm>
            <a:off x="6781800" y="1963738"/>
            <a:ext cx="2286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This map is from HYDRO 35 (another publication from NWS) which supersedes TP 40</a:t>
            </a:r>
          </a:p>
        </p:txBody>
      </p:sp>
    </p:spTree>
    <p:extLst>
      <p:ext uri="{BB962C8B-B14F-4D97-AF65-F5344CB8AC3E}">
        <p14:creationId xmlns:p14="http://schemas.microsoft.com/office/powerpoint/2010/main" val="1612621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87A79F4-35EA-4F92-A1B3-C32129B2639A}" type="slidenum">
              <a:rPr lang="en-US"/>
              <a:pPr/>
              <a:t>23</a:t>
            </a:fld>
            <a:endParaRPr lang="en-US"/>
          </a:p>
        </p:txBody>
      </p:sp>
      <p:sp>
        <p:nvSpPr>
          <p:cNvPr id="17410" name="Rectangle 2"/>
          <p:cNvSpPr>
            <a:spLocks noGrp="1" noRot="1" noChangeArrowheads="1"/>
          </p:cNvSpPr>
          <p:nvPr>
            <p:ph type="title"/>
          </p:nvPr>
        </p:nvSpPr>
        <p:spPr/>
        <p:txBody>
          <a:bodyPr/>
          <a:lstStyle/>
          <a:p>
            <a:r>
              <a:rPr lang="en-US"/>
              <a:t>Design aerial precipitation</a:t>
            </a:r>
          </a:p>
        </p:txBody>
      </p:sp>
      <p:sp>
        <p:nvSpPr>
          <p:cNvPr id="17411" name="Rectangle 3"/>
          <p:cNvSpPr>
            <a:spLocks noGrp="1" noChangeArrowheads="1"/>
          </p:cNvSpPr>
          <p:nvPr>
            <p:ph type="body" idx="1"/>
          </p:nvPr>
        </p:nvSpPr>
        <p:spPr>
          <a:xfrm>
            <a:off x="457200" y="1600200"/>
            <a:ext cx="8229600" cy="4876800"/>
          </a:xfrm>
        </p:spPr>
        <p:txBody>
          <a:bodyPr/>
          <a:lstStyle/>
          <a:p>
            <a:r>
              <a:rPr lang="en-US"/>
              <a:t>Point precipitation estimates are extended to develop an average precipitation depth over an area</a:t>
            </a:r>
          </a:p>
          <a:p>
            <a:r>
              <a:rPr lang="en-US"/>
              <a:t>Depth-area-duration analysis </a:t>
            </a:r>
          </a:p>
          <a:p>
            <a:pPr lvl="1"/>
            <a:r>
              <a:rPr lang="en-US"/>
              <a:t>Prepare isohyetal maps from point precipitation for different durations</a:t>
            </a:r>
          </a:p>
          <a:p>
            <a:pPr lvl="1"/>
            <a:r>
              <a:rPr lang="en-US"/>
              <a:t>Determine area contained within each isohyet</a:t>
            </a:r>
          </a:p>
          <a:p>
            <a:pPr lvl="1"/>
            <a:r>
              <a:rPr lang="en-US"/>
              <a:t>Plot average precipitation depth vs. area for each duration</a:t>
            </a:r>
          </a:p>
          <a:p>
            <a:pPr lvl="1"/>
            <a:endParaRPr lang="en-US"/>
          </a:p>
        </p:txBody>
      </p:sp>
    </p:spTree>
    <p:extLst>
      <p:ext uri="{BB962C8B-B14F-4D97-AF65-F5344CB8AC3E}">
        <p14:creationId xmlns:p14="http://schemas.microsoft.com/office/powerpoint/2010/main" val="1879609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0A05B1DA-FFA8-4D08-9E5D-0CC1BDD2F05E}" type="slidenum">
              <a:rPr lang="en-US"/>
              <a:pPr/>
              <a:t>24</a:t>
            </a:fld>
            <a:endParaRPr lang="en-US"/>
          </a:p>
        </p:txBody>
      </p:sp>
      <p:sp>
        <p:nvSpPr>
          <p:cNvPr id="18434" name="Rectangle 2"/>
          <p:cNvSpPr>
            <a:spLocks noGrp="1" noRot="1" noChangeArrowheads="1"/>
          </p:cNvSpPr>
          <p:nvPr>
            <p:ph type="title"/>
          </p:nvPr>
        </p:nvSpPr>
        <p:spPr>
          <a:xfrm>
            <a:off x="457200" y="198438"/>
            <a:ext cx="8229600" cy="868362"/>
          </a:xfrm>
        </p:spPr>
        <p:txBody>
          <a:bodyPr/>
          <a:lstStyle/>
          <a:p>
            <a:r>
              <a:rPr lang="en-US"/>
              <a:t>Depth-area curve</a:t>
            </a:r>
          </a:p>
        </p:txBody>
      </p:sp>
      <p:pic>
        <p:nvPicPr>
          <p:cNvPr id="184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010400" cy="484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9" name="Text Box 7"/>
          <p:cNvSpPr txBox="1">
            <a:spLocks noChangeArrowheads="1"/>
          </p:cNvSpPr>
          <p:nvPr/>
        </p:nvSpPr>
        <p:spPr bwMode="auto">
          <a:xfrm>
            <a:off x="1600200" y="6248400"/>
            <a:ext cx="571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(World Meteorological Organization, 1983)</a:t>
            </a:r>
          </a:p>
        </p:txBody>
      </p:sp>
    </p:spTree>
    <p:extLst>
      <p:ext uri="{BB962C8B-B14F-4D97-AF65-F5344CB8AC3E}">
        <p14:creationId xmlns:p14="http://schemas.microsoft.com/office/powerpoint/2010/main" val="2043030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A261CF40-D3BE-4129-8EAD-0DF4E7D2D1D5}" type="slidenum">
              <a:rPr lang="en-US"/>
              <a:pPr/>
              <a:t>25</a:t>
            </a:fld>
            <a:endParaRPr lang="en-US"/>
          </a:p>
        </p:txBody>
      </p:sp>
      <p:sp>
        <p:nvSpPr>
          <p:cNvPr id="19458" name="Rectangle 2"/>
          <p:cNvSpPr>
            <a:spLocks noGrp="1" noRot="1" noChangeArrowheads="1"/>
          </p:cNvSpPr>
          <p:nvPr>
            <p:ph type="title"/>
          </p:nvPr>
        </p:nvSpPr>
        <p:spPr>
          <a:xfrm>
            <a:off x="457200" y="274638"/>
            <a:ext cx="8229600" cy="715962"/>
          </a:xfrm>
        </p:spPr>
        <p:txBody>
          <a:bodyPr/>
          <a:lstStyle/>
          <a:p>
            <a:r>
              <a:rPr lang="en-US" sz="4000"/>
              <a:t>Depth (intensity)-duration-frequency</a:t>
            </a:r>
          </a:p>
        </p:txBody>
      </p:sp>
      <p:sp>
        <p:nvSpPr>
          <p:cNvPr id="19459" name="Rectangle 3"/>
          <p:cNvSpPr>
            <a:spLocks noGrp="1" noChangeArrowheads="1"/>
          </p:cNvSpPr>
          <p:nvPr>
            <p:ph type="body" idx="1"/>
          </p:nvPr>
        </p:nvSpPr>
        <p:spPr>
          <a:xfrm>
            <a:off x="457200" y="1341438"/>
            <a:ext cx="8229600" cy="4525962"/>
          </a:xfrm>
        </p:spPr>
        <p:txBody>
          <a:bodyPr/>
          <a:lstStyle/>
          <a:p>
            <a:r>
              <a:rPr lang="en-US"/>
              <a:t>DDF/IDF – graph of depth (intensity) versus duration for different frequencies</a:t>
            </a:r>
          </a:p>
          <a:p>
            <a:pPr lvl="1"/>
            <a:r>
              <a:rPr lang="en-US"/>
              <a:t>TP 40 or HYDRO 35 gives spatial distribution of rainfall depths for a given duration and frequency</a:t>
            </a:r>
          </a:p>
          <a:p>
            <a:pPr lvl="1"/>
            <a:r>
              <a:rPr lang="en-US"/>
              <a:t>DDF/IDF curve gives depths for different durations and frequencies at a particular location</a:t>
            </a:r>
          </a:p>
          <a:p>
            <a:pPr lvl="1"/>
            <a:r>
              <a:rPr lang="en-US"/>
              <a:t>TP 40 or HYDRO 35 can be used to develop DDF/IDF curves</a:t>
            </a:r>
          </a:p>
          <a:p>
            <a:r>
              <a:rPr lang="en-US"/>
              <a:t>Depth (P) = intensity (i) x duration (T</a:t>
            </a:r>
            <a:r>
              <a:rPr lang="en-US" baseline="-25000"/>
              <a:t>d</a:t>
            </a:r>
            <a:r>
              <a:rPr lang="en-US"/>
              <a:t>) </a:t>
            </a:r>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867400"/>
            <a:ext cx="920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819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AD896811-AFA1-4743-B0B6-19C899CB86F0}" type="slidenum">
              <a:rPr lang="en-US"/>
              <a:pPr/>
              <a:t>26</a:t>
            </a:fld>
            <a:endParaRPr lang="en-US"/>
          </a:p>
        </p:txBody>
      </p:sp>
      <p:sp>
        <p:nvSpPr>
          <p:cNvPr id="22532" name="Rectangle 4"/>
          <p:cNvSpPr>
            <a:spLocks noGrp="1" noRot="1" noChangeArrowheads="1"/>
          </p:cNvSpPr>
          <p:nvPr>
            <p:ph type="title"/>
          </p:nvPr>
        </p:nvSpPr>
        <p:spPr>
          <a:xfrm>
            <a:off x="457200" y="228600"/>
            <a:ext cx="8229600" cy="715963"/>
          </a:xfrm>
        </p:spPr>
        <p:txBody>
          <a:bodyPr/>
          <a:lstStyle/>
          <a:p>
            <a:r>
              <a:rPr lang="en-US" sz="4000"/>
              <a:t>IDF curve</a:t>
            </a: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77913"/>
            <a:ext cx="6477000" cy="547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74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p:txBody>
          <a:bodyPr/>
          <a:lstStyle/>
          <a:p>
            <a:fld id="{EAE26317-0A98-4CD6-93EA-D404C3FAEA1E}" type="slidenum">
              <a:rPr lang="en-US"/>
              <a:pPr/>
              <a:t>27</a:t>
            </a:fld>
            <a:endParaRPr lang="en-US"/>
          </a:p>
        </p:txBody>
      </p:sp>
      <p:sp>
        <p:nvSpPr>
          <p:cNvPr id="39938" name="Rectangle 2"/>
          <p:cNvSpPr>
            <a:spLocks noGrp="1" noRot="1" noChangeArrowheads="1"/>
          </p:cNvSpPr>
          <p:nvPr>
            <p:ph type="title"/>
          </p:nvPr>
        </p:nvSpPr>
        <p:spPr>
          <a:xfrm>
            <a:off x="457200" y="274638"/>
            <a:ext cx="8229600" cy="639762"/>
          </a:xfrm>
        </p:spPr>
        <p:txBody>
          <a:bodyPr>
            <a:normAutofit fontScale="90000"/>
          </a:bodyPr>
          <a:lstStyle/>
          <a:p>
            <a:r>
              <a:rPr lang="en-US" sz="4000"/>
              <a:t>Example 14.2.1</a:t>
            </a:r>
          </a:p>
        </p:txBody>
      </p:sp>
      <p:sp>
        <p:nvSpPr>
          <p:cNvPr id="39939" name="Rectangle 3"/>
          <p:cNvSpPr>
            <a:spLocks noGrp="1" noChangeArrowheads="1"/>
          </p:cNvSpPr>
          <p:nvPr>
            <p:ph type="body" idx="1"/>
          </p:nvPr>
        </p:nvSpPr>
        <p:spPr>
          <a:xfrm>
            <a:off x="457200" y="1371600"/>
            <a:ext cx="8229600" cy="457200"/>
          </a:xfrm>
        </p:spPr>
        <p:txBody>
          <a:bodyPr>
            <a:normAutofit fontScale="92500" lnSpcReduction="20000"/>
          </a:bodyPr>
          <a:lstStyle/>
          <a:p>
            <a:pPr>
              <a:lnSpc>
                <a:spcPct val="80000"/>
              </a:lnSpc>
            </a:pPr>
            <a:r>
              <a:rPr lang="en-US" sz="2000"/>
              <a:t>Determine i and P for a 20-min duration storm with 5-yr return period in Chicago</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5029200" cy="42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Freeform 5"/>
          <p:cNvSpPr>
            <a:spLocks/>
          </p:cNvSpPr>
          <p:nvPr/>
        </p:nvSpPr>
        <p:spPr bwMode="auto">
          <a:xfrm>
            <a:off x="4819650" y="4819650"/>
            <a:ext cx="352425" cy="1588"/>
          </a:xfrm>
          <a:custGeom>
            <a:avLst/>
            <a:gdLst>
              <a:gd name="T0" fmla="*/ 222 w 222"/>
              <a:gd name="T1" fmla="*/ 0 h 1"/>
              <a:gd name="T2" fmla="*/ 0 w 222"/>
              <a:gd name="T3" fmla="*/ 0 h 1"/>
            </a:gdLst>
            <a:ahLst/>
            <a:cxnLst>
              <a:cxn ang="0">
                <a:pos x="T0" y="T1"/>
              </a:cxn>
              <a:cxn ang="0">
                <a:pos x="T2" y="T3"/>
              </a:cxn>
            </a:cxnLst>
            <a:rect l="0" t="0" r="r" b="b"/>
            <a:pathLst>
              <a:path w="222" h="1">
                <a:moveTo>
                  <a:pt x="222" y="0"/>
                </a:moveTo>
                <a:lnTo>
                  <a:pt x="0" y="0"/>
                </a:lnTo>
              </a:path>
            </a:pathLst>
          </a:custGeom>
          <a:noFill/>
          <a:ln w="25400">
            <a:solidFill>
              <a:srgbClr val="FF0000"/>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2" name="Line 6"/>
          <p:cNvSpPr>
            <a:spLocks noChangeShapeType="1"/>
          </p:cNvSpPr>
          <p:nvPr/>
        </p:nvSpPr>
        <p:spPr bwMode="auto">
          <a:xfrm flipV="1">
            <a:off x="2362200" y="3429000"/>
            <a:ext cx="0" cy="2209800"/>
          </a:xfrm>
          <a:prstGeom prst="line">
            <a:avLst/>
          </a:prstGeom>
          <a:noFill/>
          <a:ln w="254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3" name="Text Box 7"/>
          <p:cNvSpPr txBox="1">
            <a:spLocks noChangeArrowheads="1"/>
          </p:cNvSpPr>
          <p:nvPr/>
        </p:nvSpPr>
        <p:spPr bwMode="auto">
          <a:xfrm>
            <a:off x="5334000" y="2057400"/>
            <a:ext cx="36576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From the IDF curve for Chicago,</a:t>
            </a:r>
          </a:p>
          <a:p>
            <a:pPr>
              <a:spcBef>
                <a:spcPct val="50000"/>
              </a:spcBef>
            </a:pPr>
            <a:r>
              <a:rPr lang="en-US" sz="2000" b="1"/>
              <a:t>i = 3.5 in/hr</a:t>
            </a:r>
            <a:r>
              <a:rPr lang="en-US" sz="2000"/>
              <a:t> for T</a:t>
            </a:r>
            <a:r>
              <a:rPr lang="en-US" sz="2000" baseline="-25000"/>
              <a:t>d</a:t>
            </a:r>
            <a:r>
              <a:rPr lang="en-US" sz="2000"/>
              <a:t> = 20 min and T = 5yr</a:t>
            </a:r>
          </a:p>
          <a:p>
            <a:pPr>
              <a:spcBef>
                <a:spcPct val="50000"/>
              </a:spcBef>
            </a:pPr>
            <a:endParaRPr lang="en-US" sz="2000"/>
          </a:p>
          <a:p>
            <a:pPr>
              <a:spcBef>
                <a:spcPct val="50000"/>
              </a:spcBef>
            </a:pPr>
            <a:r>
              <a:rPr lang="en-US" sz="2000"/>
              <a:t>P =</a:t>
            </a:r>
            <a:r>
              <a:rPr lang="en-US" sz="2000" i="1"/>
              <a:t> i</a:t>
            </a:r>
            <a:r>
              <a:rPr lang="en-US" sz="2000"/>
              <a:t> x </a:t>
            </a:r>
            <a:r>
              <a:rPr lang="en-US" sz="2000" i="1"/>
              <a:t>T</a:t>
            </a:r>
            <a:r>
              <a:rPr lang="en-US" sz="2000" i="1" baseline="-25000"/>
              <a:t>d</a:t>
            </a:r>
            <a:r>
              <a:rPr lang="en-US" sz="2000"/>
              <a:t> = 3.5 x 20/60 = </a:t>
            </a:r>
            <a:r>
              <a:rPr lang="en-US" sz="2000" b="1"/>
              <a:t>1.17 in</a:t>
            </a:r>
          </a:p>
        </p:txBody>
      </p:sp>
    </p:spTree>
    <p:extLst>
      <p:ext uri="{BB962C8B-B14F-4D97-AF65-F5344CB8AC3E}">
        <p14:creationId xmlns:p14="http://schemas.microsoft.com/office/powerpoint/2010/main" val="2332913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p:txBody>
          <a:bodyPr/>
          <a:lstStyle/>
          <a:p>
            <a:fld id="{16E36766-E7D0-4255-B67A-2CFFA3D46863}" type="slidenum">
              <a:rPr lang="en-US"/>
              <a:pPr/>
              <a:t>28</a:t>
            </a:fld>
            <a:endParaRPr lang="en-US"/>
          </a:p>
        </p:txBody>
      </p:sp>
      <p:sp>
        <p:nvSpPr>
          <p:cNvPr id="24578" name="Rectangle 2"/>
          <p:cNvSpPr>
            <a:spLocks noGrp="1" noRot="1" noChangeArrowheads="1"/>
          </p:cNvSpPr>
          <p:nvPr>
            <p:ph type="title"/>
          </p:nvPr>
        </p:nvSpPr>
        <p:spPr>
          <a:xfrm>
            <a:off x="457200" y="274638"/>
            <a:ext cx="8229600" cy="563562"/>
          </a:xfrm>
        </p:spPr>
        <p:txBody>
          <a:bodyPr>
            <a:normAutofit fontScale="90000"/>
          </a:bodyPr>
          <a:lstStyle/>
          <a:p>
            <a:r>
              <a:rPr lang="en-US" sz="4000"/>
              <a:t>Equations for IDF curves</a:t>
            </a:r>
          </a:p>
        </p:txBody>
      </p:sp>
      <p:sp>
        <p:nvSpPr>
          <p:cNvPr id="24582" name="Rectangle 6"/>
          <p:cNvSpPr>
            <a:spLocks noChangeArrowheads="1"/>
          </p:cNvSpPr>
          <p:nvPr/>
        </p:nvSpPr>
        <p:spPr bwMode="auto">
          <a:xfrm>
            <a:off x="381000" y="11430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IDF curves can also be expressed as equations to avoid reading from graphs</a:t>
            </a:r>
          </a:p>
        </p:txBody>
      </p:sp>
      <p:pic>
        <p:nvPicPr>
          <p:cNvPr id="2458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506663"/>
            <a:ext cx="1319213"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6" name="Text Box 10"/>
          <p:cNvSpPr txBox="1">
            <a:spLocks noChangeArrowheads="1"/>
          </p:cNvSpPr>
          <p:nvPr/>
        </p:nvSpPr>
        <p:spPr bwMode="auto">
          <a:xfrm>
            <a:off x="2057400" y="2590800"/>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i="1"/>
              <a:t>i</a:t>
            </a:r>
            <a:r>
              <a:rPr lang="en-US" sz="2000"/>
              <a:t> is precipitation intensity, </a:t>
            </a:r>
            <a:r>
              <a:rPr lang="en-US" sz="2000" i="1"/>
              <a:t>T</a:t>
            </a:r>
            <a:r>
              <a:rPr lang="en-US" sz="2000" i="1" baseline="-25000"/>
              <a:t>d</a:t>
            </a:r>
            <a:r>
              <a:rPr lang="en-US" sz="2000"/>
              <a:t> is the duration, and </a:t>
            </a:r>
            <a:r>
              <a:rPr lang="en-US" sz="2000" i="1"/>
              <a:t>c, e, f</a:t>
            </a:r>
            <a:r>
              <a:rPr lang="en-US" sz="2000"/>
              <a:t> are coefficients that vary for locations and different return periods</a:t>
            </a:r>
          </a:p>
        </p:txBody>
      </p:sp>
      <p:pic>
        <p:nvPicPr>
          <p:cNvPr id="2458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962400"/>
            <a:ext cx="137160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8" name="Text Box 12"/>
          <p:cNvSpPr txBox="1">
            <a:spLocks noChangeArrowheads="1"/>
          </p:cNvSpPr>
          <p:nvPr/>
        </p:nvSpPr>
        <p:spPr bwMode="auto">
          <a:xfrm>
            <a:off x="2057400" y="41910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This equation includes return period (T) and has an extra coefficient (m)</a:t>
            </a:r>
          </a:p>
        </p:txBody>
      </p:sp>
    </p:spTree>
    <p:extLst>
      <p:ext uri="{BB962C8B-B14F-4D97-AF65-F5344CB8AC3E}">
        <p14:creationId xmlns:p14="http://schemas.microsoft.com/office/powerpoint/2010/main" val="3732211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p:txBody>
          <a:bodyPr/>
          <a:lstStyle/>
          <a:p>
            <a:fld id="{6284781A-A617-45FE-82A8-841AAA52F834}" type="slidenum">
              <a:rPr lang="en-US"/>
              <a:pPr/>
              <a:t>29</a:t>
            </a:fld>
            <a:endParaRPr lang="en-US"/>
          </a:p>
        </p:txBody>
      </p:sp>
      <p:sp>
        <p:nvSpPr>
          <p:cNvPr id="38914" name="Rectangle 2"/>
          <p:cNvSpPr>
            <a:spLocks noGrp="1" noRot="1" noChangeArrowheads="1"/>
          </p:cNvSpPr>
          <p:nvPr>
            <p:ph type="title"/>
          </p:nvPr>
        </p:nvSpPr>
        <p:spPr>
          <a:xfrm>
            <a:off x="457200" y="274638"/>
            <a:ext cx="8229600" cy="639762"/>
          </a:xfrm>
        </p:spPr>
        <p:txBody>
          <a:bodyPr>
            <a:normAutofit fontScale="90000"/>
          </a:bodyPr>
          <a:lstStyle/>
          <a:p>
            <a:r>
              <a:rPr lang="en-US" sz="4000"/>
              <a:t>Example 14.2.4</a:t>
            </a:r>
          </a:p>
        </p:txBody>
      </p:sp>
      <p:sp>
        <p:nvSpPr>
          <p:cNvPr id="38916" name="Rectangle 4"/>
          <p:cNvSpPr>
            <a:spLocks noChangeArrowheads="1"/>
          </p:cNvSpPr>
          <p:nvPr/>
        </p:nvSpPr>
        <p:spPr bwMode="auto">
          <a:xfrm>
            <a:off x="304800" y="1235075"/>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effectLst>
                  <a:outerShdw blurRad="38100" dist="38100" dir="2700000" algn="tl">
                    <a:srgbClr val="000000"/>
                  </a:outerShdw>
                </a:effectLst>
              </a:rPr>
              <a:t>Using IDF curve equation, determine 10-yr 20-min design rainfall intensities for Denver</a:t>
            </a:r>
          </a:p>
        </p:txBody>
      </p:sp>
      <p:pic>
        <p:nvPicPr>
          <p:cNvPr id="3891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78063"/>
            <a:ext cx="1319213"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9" name="Rectangle 7"/>
          <p:cNvSpPr>
            <a:spLocks noChangeArrowheads="1"/>
          </p:cNvSpPr>
          <p:nvPr/>
        </p:nvSpPr>
        <p:spPr bwMode="auto">
          <a:xfrm>
            <a:off x="304800" y="34290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effectLst>
                  <a:outerShdw blurRad="38100" dist="38100" dir="2700000" algn="tl">
                    <a:srgbClr val="000000"/>
                  </a:outerShdw>
                </a:effectLst>
              </a:rPr>
              <a:t>From Table 14.2.3 in the text, </a:t>
            </a:r>
            <a:r>
              <a:rPr lang="en-US" sz="2400" i="1">
                <a:effectLst>
                  <a:outerShdw blurRad="38100" dist="38100" dir="2700000" algn="tl">
                    <a:srgbClr val="000000"/>
                  </a:outerShdw>
                </a:effectLst>
              </a:rPr>
              <a:t>c</a:t>
            </a:r>
            <a:r>
              <a:rPr lang="en-US" sz="2400">
                <a:effectLst>
                  <a:outerShdw blurRad="38100" dist="38100" dir="2700000" algn="tl">
                    <a:srgbClr val="000000"/>
                  </a:outerShdw>
                </a:effectLst>
              </a:rPr>
              <a:t> = 96.6, </a:t>
            </a:r>
            <a:r>
              <a:rPr lang="en-US" sz="2400" i="1">
                <a:effectLst>
                  <a:outerShdw blurRad="38100" dist="38100" dir="2700000" algn="tl">
                    <a:srgbClr val="000000"/>
                  </a:outerShdw>
                </a:effectLst>
              </a:rPr>
              <a:t>e</a:t>
            </a:r>
            <a:r>
              <a:rPr lang="en-US" sz="2400">
                <a:effectLst>
                  <a:outerShdw blurRad="38100" dist="38100" dir="2700000" algn="tl">
                    <a:srgbClr val="000000"/>
                  </a:outerShdw>
                </a:effectLst>
              </a:rPr>
              <a:t> = 0.97, and </a:t>
            </a:r>
            <a:r>
              <a:rPr lang="en-US" sz="2400" i="1">
                <a:effectLst>
                  <a:outerShdw blurRad="38100" dist="38100" dir="2700000" algn="tl">
                    <a:srgbClr val="000000"/>
                  </a:outerShdw>
                </a:effectLst>
              </a:rPr>
              <a:t>f</a:t>
            </a:r>
            <a:r>
              <a:rPr lang="en-US" sz="2400">
                <a:effectLst>
                  <a:outerShdw blurRad="38100" dist="38100" dir="2700000" algn="tl">
                    <a:srgbClr val="000000"/>
                  </a:outerShdw>
                </a:effectLst>
              </a:rPr>
              <a:t> = 13.9</a:t>
            </a:r>
          </a:p>
        </p:txBody>
      </p:sp>
      <p:pic>
        <p:nvPicPr>
          <p:cNvPr id="3892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114800"/>
            <a:ext cx="37084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1" name="Rectangle 9"/>
          <p:cNvSpPr>
            <a:spLocks noChangeArrowheads="1"/>
          </p:cNvSpPr>
          <p:nvPr/>
        </p:nvSpPr>
        <p:spPr bwMode="auto">
          <a:xfrm>
            <a:off x="304800" y="52578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effectLst>
                  <a:outerShdw blurRad="38100" dist="38100" dir="2700000" algn="tl">
                    <a:srgbClr val="000000"/>
                  </a:outerShdw>
                </a:effectLst>
              </a:rPr>
              <a:t>Similarly, </a:t>
            </a:r>
            <a:r>
              <a:rPr lang="en-US" sz="2400" i="1">
                <a:effectLst>
                  <a:outerShdw blurRad="38100" dist="38100" dir="2700000" algn="tl">
                    <a:srgbClr val="000000"/>
                  </a:outerShdw>
                </a:effectLst>
              </a:rPr>
              <a:t>i</a:t>
            </a:r>
            <a:r>
              <a:rPr lang="en-US" sz="2400">
                <a:effectLst>
                  <a:outerShdw blurRad="38100" dist="38100" dir="2700000" algn="tl">
                    <a:srgbClr val="000000"/>
                  </a:outerShdw>
                </a:effectLst>
              </a:rPr>
              <a:t> = 4.158 and 2.357 in/hr for </a:t>
            </a:r>
            <a:r>
              <a:rPr lang="en-US" sz="2400" i="1">
                <a:effectLst>
                  <a:outerShdw blurRad="38100" dist="38100" dir="2700000" algn="tl">
                    <a:srgbClr val="000000"/>
                  </a:outerShdw>
                </a:effectLst>
              </a:rPr>
              <a:t>T</a:t>
            </a:r>
            <a:r>
              <a:rPr lang="en-US" sz="2400" i="1" baseline="-25000">
                <a:effectLst>
                  <a:outerShdw blurRad="38100" dist="38100" dir="2700000" algn="tl">
                    <a:srgbClr val="000000"/>
                  </a:outerShdw>
                </a:effectLst>
              </a:rPr>
              <a:t>d</a:t>
            </a:r>
            <a:r>
              <a:rPr lang="en-US" sz="2400">
                <a:effectLst>
                  <a:outerShdw blurRad="38100" dist="38100" dir="2700000" algn="tl">
                    <a:srgbClr val="000000"/>
                  </a:outerShdw>
                </a:effectLst>
              </a:rPr>
              <a:t> = 10 and 30 min, respectively</a:t>
            </a:r>
          </a:p>
        </p:txBody>
      </p:sp>
    </p:spTree>
    <p:extLst>
      <p:ext uri="{BB962C8B-B14F-4D97-AF65-F5344CB8AC3E}">
        <p14:creationId xmlns:p14="http://schemas.microsoft.com/office/powerpoint/2010/main" val="1230310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17B9D67-7745-4E34-A2A1-8B34BFEF4555}" type="slidenum">
              <a:rPr lang="en-US"/>
              <a:pPr/>
              <a:t>3</a:t>
            </a:fld>
            <a:endParaRPr lang="en-US"/>
          </a:p>
        </p:txBody>
      </p:sp>
      <p:sp>
        <p:nvSpPr>
          <p:cNvPr id="8194" name="Rectangle 2"/>
          <p:cNvSpPr>
            <a:spLocks noGrp="1" noRot="1" noChangeArrowheads="1"/>
          </p:cNvSpPr>
          <p:nvPr>
            <p:ph type="title"/>
          </p:nvPr>
        </p:nvSpPr>
        <p:spPr/>
        <p:txBody>
          <a:bodyPr/>
          <a:lstStyle/>
          <a:p>
            <a:r>
              <a:rPr lang="en-US"/>
              <a:t>Hydrologic design scale</a:t>
            </a:r>
          </a:p>
        </p:txBody>
      </p:sp>
      <p:sp>
        <p:nvSpPr>
          <p:cNvPr id="8195" name="Rectangle 3"/>
          <p:cNvSpPr>
            <a:spLocks noGrp="1" noChangeArrowheads="1"/>
          </p:cNvSpPr>
          <p:nvPr>
            <p:ph type="body" idx="1"/>
          </p:nvPr>
        </p:nvSpPr>
        <p:spPr/>
        <p:txBody>
          <a:bodyPr>
            <a:normAutofit lnSpcReduction="10000"/>
          </a:bodyPr>
          <a:lstStyle/>
          <a:p>
            <a:pPr>
              <a:lnSpc>
                <a:spcPct val="90000"/>
              </a:lnSpc>
            </a:pPr>
            <a:r>
              <a:rPr lang="en-US" sz="2800"/>
              <a:t>Hydrologic design scale – range in magnitude of the design variable within which a value must be selected</a:t>
            </a:r>
          </a:p>
          <a:p>
            <a:pPr>
              <a:lnSpc>
                <a:spcPct val="90000"/>
              </a:lnSpc>
            </a:pPr>
            <a:r>
              <a:rPr lang="en-US" sz="2800"/>
              <a:t>Design considerations</a:t>
            </a:r>
          </a:p>
          <a:p>
            <a:pPr lvl="1">
              <a:lnSpc>
                <a:spcPct val="90000"/>
              </a:lnSpc>
            </a:pPr>
            <a:r>
              <a:rPr lang="en-US" sz="2400"/>
              <a:t>Safety </a:t>
            </a:r>
          </a:p>
          <a:p>
            <a:pPr lvl="1">
              <a:lnSpc>
                <a:spcPct val="90000"/>
              </a:lnSpc>
            </a:pPr>
            <a:r>
              <a:rPr lang="en-US" sz="2400"/>
              <a:t>Cost</a:t>
            </a:r>
          </a:p>
          <a:p>
            <a:pPr>
              <a:lnSpc>
                <a:spcPct val="90000"/>
              </a:lnSpc>
            </a:pPr>
            <a:r>
              <a:rPr lang="en-US" sz="2800"/>
              <a:t>Do not design small structures for large peak values (not cost effective)</a:t>
            </a:r>
          </a:p>
          <a:p>
            <a:pPr>
              <a:lnSpc>
                <a:spcPct val="90000"/>
              </a:lnSpc>
            </a:pPr>
            <a:r>
              <a:rPr lang="en-US" sz="2800"/>
              <a:t>Do not design large structures for small peak values (unsafe)</a:t>
            </a:r>
          </a:p>
          <a:p>
            <a:pPr>
              <a:lnSpc>
                <a:spcPct val="90000"/>
              </a:lnSpc>
            </a:pPr>
            <a:r>
              <a:rPr lang="en-US" sz="2800"/>
              <a:t>Balance between safety and cost. </a:t>
            </a:r>
          </a:p>
        </p:txBody>
      </p:sp>
    </p:spTree>
    <p:extLst>
      <p:ext uri="{BB962C8B-B14F-4D97-AF65-F5344CB8AC3E}">
        <p14:creationId xmlns:p14="http://schemas.microsoft.com/office/powerpoint/2010/main" val="1090721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1"/>
          </p:nvPr>
        </p:nvSpPr>
        <p:spPr/>
        <p:txBody>
          <a:bodyPr/>
          <a:lstStyle/>
          <a:p>
            <a:fld id="{B7A2A344-7A15-473D-949D-225895416420}" type="slidenum">
              <a:rPr lang="en-US"/>
              <a:pPr/>
              <a:t>30</a:t>
            </a:fld>
            <a:endParaRPr lang="en-US"/>
          </a:p>
        </p:txBody>
      </p:sp>
      <p:sp>
        <p:nvSpPr>
          <p:cNvPr id="31746" name="Rectangle 2"/>
          <p:cNvSpPr>
            <a:spLocks noGrp="1" noRot="1" noChangeArrowheads="1"/>
          </p:cNvSpPr>
          <p:nvPr>
            <p:ph type="title"/>
          </p:nvPr>
        </p:nvSpPr>
        <p:spPr/>
        <p:txBody>
          <a:bodyPr/>
          <a:lstStyle/>
          <a:p>
            <a:r>
              <a:rPr lang="en-US"/>
              <a:t>IDF curves for Austin</a:t>
            </a:r>
          </a:p>
        </p:txBody>
      </p:sp>
      <p:graphicFrame>
        <p:nvGraphicFramePr>
          <p:cNvPr id="31750" name="Object 6"/>
          <p:cNvGraphicFramePr>
            <a:graphicFrameLocks noChangeAspect="1"/>
          </p:cNvGraphicFramePr>
          <p:nvPr>
            <p:extLst>
              <p:ext uri="{D42A27DB-BD31-4B8C-83A1-F6EECF244321}">
                <p14:modId xmlns:p14="http://schemas.microsoft.com/office/powerpoint/2010/main" val="1653294705"/>
              </p:ext>
            </p:extLst>
          </p:nvPr>
        </p:nvGraphicFramePr>
        <p:xfrm>
          <a:off x="838200" y="1676400"/>
          <a:ext cx="1371600" cy="869950"/>
        </p:xfrm>
        <a:graphic>
          <a:graphicData uri="http://schemas.openxmlformats.org/presentationml/2006/ole">
            <mc:AlternateContent xmlns:mc="http://schemas.openxmlformats.org/markup-compatibility/2006">
              <mc:Choice xmlns:v="urn:schemas-microsoft-com:vml" Requires="v">
                <p:oleObj spid="_x0000_s8197" name="Equation" r:id="rId3" imgW="838080" imgH="533160" progId="Equation.3">
                  <p:embed/>
                </p:oleObj>
              </mc:Choice>
              <mc:Fallback>
                <p:oleObj name="Equation" r:id="rId3" imgW="838080" imgH="533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76400"/>
                        <a:ext cx="1371600" cy="869950"/>
                      </a:xfrm>
                      <a:prstGeom prst="rect">
                        <a:avLst/>
                      </a:prstGeom>
                      <a:noFill/>
                      <a:ln>
                        <a:noFill/>
                      </a:ln>
                      <a:effectLst/>
                    </p:spPr>
                  </p:pic>
                </p:oleObj>
              </mc:Fallback>
            </mc:AlternateContent>
          </a:graphicData>
        </a:graphic>
      </p:graphicFrame>
      <p:graphicFrame>
        <p:nvGraphicFramePr>
          <p:cNvPr id="31751" name="Object 7"/>
          <p:cNvGraphicFramePr>
            <a:graphicFrameLocks noChangeAspect="1"/>
          </p:cNvGraphicFramePr>
          <p:nvPr>
            <p:extLst>
              <p:ext uri="{D42A27DB-BD31-4B8C-83A1-F6EECF244321}">
                <p14:modId xmlns:p14="http://schemas.microsoft.com/office/powerpoint/2010/main" val="2869523386"/>
              </p:ext>
            </p:extLst>
          </p:nvPr>
        </p:nvGraphicFramePr>
        <p:xfrm>
          <a:off x="2667000" y="1676400"/>
          <a:ext cx="3048000" cy="976313"/>
        </p:xfrm>
        <a:graphic>
          <a:graphicData uri="http://schemas.openxmlformats.org/presentationml/2006/ole">
            <mc:AlternateContent xmlns:mc="http://schemas.openxmlformats.org/markup-compatibility/2006">
              <mc:Choice xmlns:v="urn:schemas-microsoft-com:vml" Requires="v">
                <p:oleObj spid="_x0000_s8198" name="Equation" r:id="rId5" imgW="2539800" imgH="812520" progId="Equation.3">
                  <p:embed/>
                </p:oleObj>
              </mc:Choice>
              <mc:Fallback>
                <p:oleObj name="Equation" r:id="rId5" imgW="2539800" imgH="812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676400"/>
                        <a:ext cx="3048000" cy="976313"/>
                      </a:xfrm>
                      <a:prstGeom prst="rect">
                        <a:avLst/>
                      </a:prstGeom>
                      <a:noFill/>
                      <a:ln>
                        <a:noFill/>
                      </a:ln>
                      <a:effectLst/>
                    </p:spPr>
                  </p:pic>
                </p:oleObj>
              </mc:Fallback>
            </mc:AlternateContent>
          </a:graphicData>
        </a:graphic>
      </p:graphicFrame>
      <p:graphicFrame>
        <p:nvGraphicFramePr>
          <p:cNvPr id="31752" name="Object 8"/>
          <p:cNvGraphicFramePr>
            <a:graphicFrameLocks noGrp="1" noChangeAspect="1"/>
          </p:cNvGraphicFramePr>
          <p:nvPr>
            <p:ph sz="quarter" idx="3"/>
            <p:extLst>
              <p:ext uri="{D42A27DB-BD31-4B8C-83A1-F6EECF244321}">
                <p14:modId xmlns:p14="http://schemas.microsoft.com/office/powerpoint/2010/main" val="3241864624"/>
              </p:ext>
            </p:extLst>
          </p:nvPr>
        </p:nvGraphicFramePr>
        <p:xfrm>
          <a:off x="228600" y="3048000"/>
          <a:ext cx="4191000" cy="2844800"/>
        </p:xfrm>
        <a:graphic>
          <a:graphicData uri="http://schemas.openxmlformats.org/presentationml/2006/ole">
            <mc:AlternateContent xmlns:mc="http://schemas.openxmlformats.org/markup-compatibility/2006">
              <mc:Choice xmlns:v="urn:schemas-microsoft-com:vml" Requires="v">
                <p:oleObj spid="_x0000_s8199" name="Document" r:id="rId7" imgW="5596308" imgH="3459469" progId="Word.Document.8">
                  <p:embed/>
                </p:oleObj>
              </mc:Choice>
              <mc:Fallback>
                <p:oleObj name="Document" r:id="rId7" imgW="5596308" imgH="3459469"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r="12112" b="3484"/>
                      <a:stretch>
                        <a:fillRect/>
                      </a:stretch>
                    </p:blipFill>
                    <p:spPr bwMode="auto">
                      <a:xfrm>
                        <a:off x="228600" y="3048000"/>
                        <a:ext cx="4191000" cy="2844800"/>
                      </a:xfrm>
                      <a:prstGeom prst="rect">
                        <a:avLst/>
                      </a:prstGeom>
                      <a:noFill/>
                      <a:ln>
                        <a:noFill/>
                      </a:ln>
                      <a:effectLst/>
                    </p:spPr>
                  </p:pic>
                </p:oleObj>
              </mc:Fallback>
            </mc:AlternateContent>
          </a:graphicData>
        </a:graphic>
      </p:graphicFrame>
      <p:pic>
        <p:nvPicPr>
          <p:cNvPr id="3175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8200" y="3124200"/>
            <a:ext cx="4025900" cy="2752725"/>
          </a:xfrm>
          <a:prstGeom prst="rect">
            <a:avLst/>
          </a:prstGeom>
          <a:noFill/>
          <a:ln>
            <a:noFill/>
          </a:ln>
          <a:effectLst/>
        </p:spPr>
      </p:pic>
      <p:sp>
        <p:nvSpPr>
          <p:cNvPr id="31757" name="Text Box 13"/>
          <p:cNvSpPr txBox="1">
            <a:spLocks noChangeArrowheads="1"/>
          </p:cNvSpPr>
          <p:nvPr/>
        </p:nvSpPr>
        <p:spPr bwMode="auto">
          <a:xfrm>
            <a:off x="228600" y="6172200"/>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Source: City of Austin, Watershed Management Division</a:t>
            </a:r>
          </a:p>
        </p:txBody>
      </p:sp>
    </p:spTree>
    <p:extLst>
      <p:ext uri="{BB962C8B-B14F-4D97-AF65-F5344CB8AC3E}">
        <p14:creationId xmlns:p14="http://schemas.microsoft.com/office/powerpoint/2010/main" val="1316863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8639A40-F3EA-43C8-86B7-E24F0BEC8782}" type="slidenum">
              <a:rPr lang="en-US"/>
              <a:pPr/>
              <a:t>31</a:t>
            </a:fld>
            <a:endParaRPr lang="en-US"/>
          </a:p>
        </p:txBody>
      </p:sp>
      <p:sp>
        <p:nvSpPr>
          <p:cNvPr id="32770" name="Rectangle 2"/>
          <p:cNvSpPr>
            <a:spLocks noGrp="1" noRot="1" noChangeArrowheads="1"/>
          </p:cNvSpPr>
          <p:nvPr>
            <p:ph type="title"/>
          </p:nvPr>
        </p:nvSpPr>
        <p:spPr/>
        <p:txBody>
          <a:bodyPr/>
          <a:lstStyle/>
          <a:p>
            <a:r>
              <a:rPr lang="en-US" sz="4000"/>
              <a:t>Design Precipitation Hyetographs</a:t>
            </a:r>
          </a:p>
        </p:txBody>
      </p:sp>
      <p:sp>
        <p:nvSpPr>
          <p:cNvPr id="32771" name="Rectangle 3"/>
          <p:cNvSpPr>
            <a:spLocks noGrp="1" noChangeArrowheads="1"/>
          </p:cNvSpPr>
          <p:nvPr>
            <p:ph type="body" idx="1"/>
          </p:nvPr>
        </p:nvSpPr>
        <p:spPr>
          <a:xfrm>
            <a:off x="228600" y="1600200"/>
            <a:ext cx="8458200" cy="4525963"/>
          </a:xfrm>
        </p:spPr>
        <p:txBody>
          <a:bodyPr/>
          <a:lstStyle/>
          <a:p>
            <a:pPr marL="609600" indent="-609600"/>
            <a:r>
              <a:rPr lang="en-US"/>
              <a:t>Most often hydrologists are interested in precipitation hyetographs and not just the peak estimates.</a:t>
            </a:r>
          </a:p>
          <a:p>
            <a:pPr marL="609600" indent="-609600"/>
            <a:r>
              <a:rPr lang="en-US"/>
              <a:t>Techniques for developing design precipitation hyetographs</a:t>
            </a:r>
          </a:p>
          <a:p>
            <a:pPr marL="990600" lvl="1" indent="-533400">
              <a:buFont typeface="Wingdings" pitchFamily="2" charset="2"/>
              <a:buAutoNum type="arabicPeriod"/>
            </a:pPr>
            <a:r>
              <a:rPr lang="en-US"/>
              <a:t>SCS method</a:t>
            </a:r>
          </a:p>
          <a:p>
            <a:pPr marL="990600" lvl="1" indent="-533400">
              <a:buFont typeface="Wingdings" pitchFamily="2" charset="2"/>
              <a:buAutoNum type="arabicPeriod"/>
            </a:pPr>
            <a:r>
              <a:rPr lang="en-US"/>
              <a:t>Triangular hyetograph method</a:t>
            </a:r>
          </a:p>
          <a:p>
            <a:pPr marL="990600" lvl="1" indent="-533400">
              <a:buFont typeface="Wingdings" pitchFamily="2" charset="2"/>
              <a:buAutoNum type="arabicPeriod"/>
            </a:pPr>
            <a:r>
              <a:rPr lang="en-US"/>
              <a:t>Using IDF relationships (Alternating block method)</a:t>
            </a:r>
          </a:p>
        </p:txBody>
      </p:sp>
    </p:spTree>
    <p:extLst>
      <p:ext uri="{BB962C8B-B14F-4D97-AF65-F5344CB8AC3E}">
        <p14:creationId xmlns:p14="http://schemas.microsoft.com/office/powerpoint/2010/main" val="902709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90D13300-809B-44AC-A088-66DD5D2514F1}" type="slidenum">
              <a:rPr lang="en-US"/>
              <a:pPr/>
              <a:t>32</a:t>
            </a:fld>
            <a:endParaRPr lang="en-US"/>
          </a:p>
        </p:txBody>
      </p:sp>
      <p:sp>
        <p:nvSpPr>
          <p:cNvPr id="33794" name="Rectangle 2"/>
          <p:cNvSpPr>
            <a:spLocks noGrp="1" noRot="1" noChangeArrowheads="1"/>
          </p:cNvSpPr>
          <p:nvPr>
            <p:ph type="title"/>
          </p:nvPr>
        </p:nvSpPr>
        <p:spPr>
          <a:xfrm>
            <a:off x="457200" y="198438"/>
            <a:ext cx="8229600" cy="715962"/>
          </a:xfrm>
        </p:spPr>
        <p:txBody>
          <a:bodyPr/>
          <a:lstStyle/>
          <a:p>
            <a:r>
              <a:rPr lang="en-US" sz="4000"/>
              <a:t>SCS Method</a:t>
            </a:r>
          </a:p>
        </p:txBody>
      </p:sp>
      <p:pic>
        <p:nvPicPr>
          <p:cNvPr id="33796" name="Picture 4" descr="SCSDistributions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9000"/>
            <a:ext cx="3962400" cy="2533650"/>
          </a:xfrm>
          <a:prstGeom prst="rect">
            <a:avLst/>
          </a:prstGeom>
          <a:noFill/>
          <a:extLst>
            <a:ext uri="{909E8E84-426E-40DD-AFC4-6F175D3DCCD1}">
              <a14:hiddenFill xmlns:a14="http://schemas.microsoft.com/office/drawing/2010/main">
                <a:solidFill>
                  <a:srgbClr val="FFFFFF"/>
                </a:solidFill>
              </a14:hiddenFill>
            </a:ext>
          </a:extLst>
        </p:spPr>
      </p:pic>
      <p:sp>
        <p:nvSpPr>
          <p:cNvPr id="33799" name="Rectangle 7"/>
          <p:cNvSpPr>
            <a:spLocks noChangeArrowheads="1"/>
          </p:cNvSpPr>
          <p:nvPr/>
        </p:nvSpPr>
        <p:spPr bwMode="auto">
          <a:xfrm>
            <a:off x="304800" y="871538"/>
            <a:ext cx="8001000"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70000"/>
              <a:buFont typeface="Wingdings" pitchFamily="2" charset="2"/>
              <a:buChar char="n"/>
            </a:pPr>
            <a:r>
              <a:rPr lang="en-US" dirty="0"/>
              <a:t>SCS (1973) adopted method similar to DDF to develop dimensionless rainfall temporal patterns called type curves for four different regions in the US.</a:t>
            </a:r>
          </a:p>
          <a:p>
            <a:pPr eaLnBrk="1" hangingPunct="1">
              <a:spcBef>
                <a:spcPct val="20000"/>
              </a:spcBef>
              <a:buClr>
                <a:schemeClr val="hlink"/>
              </a:buClr>
              <a:buSzPct val="70000"/>
              <a:buFont typeface="Wingdings" pitchFamily="2" charset="2"/>
              <a:buChar char="n"/>
            </a:pPr>
            <a:r>
              <a:rPr lang="en-US" dirty="0"/>
              <a:t>SCS type curves are in the form of percentage mass (cumulative) curves based on 24-hr rainfall of the desired frequency.</a:t>
            </a:r>
          </a:p>
          <a:p>
            <a:pPr eaLnBrk="1" hangingPunct="1">
              <a:spcBef>
                <a:spcPct val="20000"/>
              </a:spcBef>
              <a:buClr>
                <a:schemeClr val="hlink"/>
              </a:buClr>
              <a:buSzPct val="70000"/>
              <a:buFont typeface="Wingdings" pitchFamily="2" charset="2"/>
              <a:buChar char="n"/>
            </a:pPr>
            <a:r>
              <a:rPr lang="en-US" dirty="0"/>
              <a:t>If a single precipitation depth of desired frequency is known, the SCS type curve is rescaled (multiplied by the known number) to get the time distribution. </a:t>
            </a:r>
          </a:p>
          <a:p>
            <a:pPr eaLnBrk="1" hangingPunct="1">
              <a:spcBef>
                <a:spcPct val="20000"/>
              </a:spcBef>
              <a:buClr>
                <a:schemeClr val="hlink"/>
              </a:buClr>
              <a:buSzPct val="70000"/>
              <a:buFont typeface="Wingdings" pitchFamily="2" charset="2"/>
              <a:buChar char="n"/>
            </a:pPr>
            <a:r>
              <a:rPr lang="en-US" dirty="0"/>
              <a:t>For durations less than 24 </a:t>
            </a:r>
            <a:r>
              <a:rPr lang="en-US" dirty="0" err="1"/>
              <a:t>hr</a:t>
            </a:r>
            <a:r>
              <a:rPr lang="en-US" dirty="0"/>
              <a:t>, the steepest part of the type curve for required </a:t>
            </a:r>
            <a:r>
              <a:rPr lang="en-US" dirty="0" err="1"/>
              <a:t>duraction</a:t>
            </a:r>
            <a:r>
              <a:rPr lang="en-US" dirty="0"/>
              <a:t> is used</a:t>
            </a:r>
          </a:p>
          <a:p>
            <a:pPr eaLnBrk="1" hangingPunct="1">
              <a:spcBef>
                <a:spcPct val="20000"/>
              </a:spcBef>
              <a:buClr>
                <a:schemeClr val="hlink"/>
              </a:buClr>
              <a:buSzPct val="70000"/>
              <a:buFont typeface="Wingdings" pitchFamily="2" charset="2"/>
              <a:buNone/>
            </a:pPr>
            <a:endParaRPr lang="en-US" dirty="0">
              <a:effectLst>
                <a:outerShdw blurRad="38100" dist="38100" dir="2700000" algn="tl">
                  <a:srgbClr val="000000"/>
                </a:outerShdw>
              </a:effectLst>
            </a:endParaRPr>
          </a:p>
        </p:txBody>
      </p:sp>
      <p:pic>
        <p:nvPicPr>
          <p:cNvPr id="338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29000"/>
            <a:ext cx="4267200" cy="275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742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lide Number Placeholder 3"/>
          <p:cNvSpPr>
            <a:spLocks noGrp="1"/>
          </p:cNvSpPr>
          <p:nvPr>
            <p:ph type="sldNum" sz="quarter" idx="11"/>
          </p:nvPr>
        </p:nvSpPr>
        <p:spPr/>
        <p:txBody>
          <a:bodyPr/>
          <a:lstStyle/>
          <a:p>
            <a:fld id="{CCEE6080-EA1D-4D04-9C5A-8751BEB2489B}" type="slidenum">
              <a:rPr lang="en-US"/>
              <a:pPr/>
              <a:t>33</a:t>
            </a:fld>
            <a:endParaRPr lang="en-US"/>
          </a:p>
        </p:txBody>
      </p:sp>
      <p:sp>
        <p:nvSpPr>
          <p:cNvPr id="42235" name="Rectangle 1275"/>
          <p:cNvSpPr>
            <a:spLocks noGrp="1" noRot="1" noChangeArrowheads="1"/>
          </p:cNvSpPr>
          <p:nvPr>
            <p:ph type="title"/>
          </p:nvPr>
        </p:nvSpPr>
        <p:spPr>
          <a:xfrm>
            <a:off x="381000" y="198438"/>
            <a:ext cx="8229600" cy="411162"/>
          </a:xfrm>
        </p:spPr>
        <p:txBody>
          <a:bodyPr>
            <a:normAutofit fontScale="90000"/>
          </a:bodyPr>
          <a:lstStyle/>
          <a:p>
            <a:r>
              <a:rPr lang="en-US" sz="4000"/>
              <a:t>SCS type curves for Texas (II&amp;III)</a:t>
            </a:r>
          </a:p>
        </p:txBody>
      </p:sp>
      <p:graphicFrame>
        <p:nvGraphicFramePr>
          <p:cNvPr id="42589" name="Group 1629"/>
          <p:cNvGraphicFramePr>
            <a:graphicFrameLocks noGrp="1"/>
          </p:cNvGraphicFramePr>
          <p:nvPr>
            <p:ph idx="4294967295"/>
          </p:nvPr>
        </p:nvGraphicFramePr>
        <p:xfrm>
          <a:off x="838200" y="914400"/>
          <a:ext cx="7010400" cy="5760720"/>
        </p:xfrm>
        <a:graphic>
          <a:graphicData uri="http://schemas.openxmlformats.org/drawingml/2006/table">
            <a:tbl>
              <a:tblPr/>
              <a:tblGrid>
                <a:gridCol w="1231900"/>
                <a:gridCol w="925513"/>
                <a:gridCol w="1020762"/>
                <a:gridCol w="923925"/>
                <a:gridCol w="923925"/>
                <a:gridCol w="925513"/>
                <a:gridCol w="1058862"/>
              </a:tblGrid>
              <a:tr h="215900">
                <a:tc gridSpan="3">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SCS 24-Hour Rainfall Distributions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3">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SCS 24-Hour Rainfall Distributions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15900">
                <a:tc rowSpan="2">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 (hrs)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Fraction of 24-hr rainfall</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rowSpan="2">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 (hrs)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Fraction of 24-hr rainfall</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r>
              <a:tr h="21431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r>
              <a:tr h="2159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Type II</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Type III</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Type II</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Type III</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11.5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0.283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0.298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0.011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11.8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0.357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0.339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0.022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0.663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0.500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0.034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0.031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12.5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0.735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0.702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0.048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0.043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13.0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0.772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0.751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0.063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0.057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13.5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0.799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0.785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0.080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0.072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14.0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0.811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7.0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0.098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0.089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15.0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0.854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0.854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8.0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0.115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16.0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0.880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0.886</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8.5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0.133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0.130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17.0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0.903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9.0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0.147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0.148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18.0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0.922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0.928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9.5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0.163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0.167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19.0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0.938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0.943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9.8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0.172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0.178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0.952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0.957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0.181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0.189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0.964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0.969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0.204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0.216</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0.976</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0.981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0.235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0.250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23.0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0.988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0.991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24.0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79890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2CB61B6-0E57-4B55-ADC2-6A1CCB1C5019}" type="slidenum">
              <a:rPr lang="en-US"/>
              <a:pPr/>
              <a:t>34</a:t>
            </a:fld>
            <a:endParaRPr lang="en-US"/>
          </a:p>
        </p:txBody>
      </p:sp>
      <p:sp>
        <p:nvSpPr>
          <p:cNvPr id="35842" name="Rectangle 2"/>
          <p:cNvSpPr>
            <a:spLocks noGrp="1" noRot="1" noChangeArrowheads="1"/>
          </p:cNvSpPr>
          <p:nvPr>
            <p:ph type="title"/>
          </p:nvPr>
        </p:nvSpPr>
        <p:spPr/>
        <p:txBody>
          <a:bodyPr/>
          <a:lstStyle/>
          <a:p>
            <a:r>
              <a:rPr lang="en-US"/>
              <a:t>SCS Method Steps</a:t>
            </a:r>
          </a:p>
        </p:txBody>
      </p:sp>
      <p:sp>
        <p:nvSpPr>
          <p:cNvPr id="35843" name="Rectangle 3"/>
          <p:cNvSpPr>
            <a:spLocks noGrp="1" noChangeArrowheads="1"/>
          </p:cNvSpPr>
          <p:nvPr>
            <p:ph type="body" idx="1"/>
          </p:nvPr>
        </p:nvSpPr>
        <p:spPr/>
        <p:txBody>
          <a:bodyPr/>
          <a:lstStyle/>
          <a:p>
            <a:pPr marL="609600" indent="-609600"/>
            <a:r>
              <a:rPr lang="en-US" sz="2800"/>
              <a:t>Given T</a:t>
            </a:r>
            <a:r>
              <a:rPr lang="en-US" sz="2800" baseline="-25000"/>
              <a:t>d</a:t>
            </a:r>
            <a:r>
              <a:rPr lang="en-US" sz="2800"/>
              <a:t> and frequency/T, find the design hyetograph</a:t>
            </a:r>
          </a:p>
          <a:p>
            <a:pPr marL="990600" lvl="1" indent="-533400">
              <a:buFont typeface="Wingdings" pitchFamily="2" charset="2"/>
              <a:buAutoNum type="arabicPeriod"/>
            </a:pPr>
            <a:r>
              <a:rPr lang="en-US" sz="2400"/>
              <a:t>Compute P/i (from DDF/IDF curves or equations)</a:t>
            </a:r>
            <a:endParaRPr lang="en-US" sz="2400" baseline="-25000"/>
          </a:p>
          <a:p>
            <a:pPr marL="990600" lvl="1" indent="-533400">
              <a:buFont typeface="Wingdings" pitchFamily="2" charset="2"/>
              <a:buAutoNum type="arabicPeriod"/>
            </a:pPr>
            <a:r>
              <a:rPr lang="en-US" sz="2400"/>
              <a:t>Pick a SCS type curve based on the location </a:t>
            </a:r>
          </a:p>
          <a:p>
            <a:pPr marL="990600" lvl="1" indent="-533400">
              <a:buFont typeface="Wingdings" pitchFamily="2" charset="2"/>
              <a:buAutoNum type="arabicPeriod"/>
            </a:pPr>
            <a:r>
              <a:rPr lang="en-US" sz="2400"/>
              <a:t>If T</a:t>
            </a:r>
            <a:r>
              <a:rPr lang="en-US" sz="2400" baseline="-25000"/>
              <a:t>d</a:t>
            </a:r>
            <a:r>
              <a:rPr lang="en-US" sz="2400"/>
              <a:t> = 24 hour, multiply (rescale) the type curve with P to get the design mass curve</a:t>
            </a:r>
          </a:p>
          <a:p>
            <a:pPr marL="1371600" lvl="2" indent="-457200">
              <a:buFont typeface="Wingdings" pitchFamily="2" charset="2"/>
              <a:buAutoNum type="arabicPeriod"/>
            </a:pPr>
            <a:r>
              <a:rPr lang="en-US" sz="2000"/>
              <a:t>If T</a:t>
            </a:r>
            <a:r>
              <a:rPr lang="en-US" sz="2000" baseline="-25000"/>
              <a:t>d</a:t>
            </a:r>
            <a:r>
              <a:rPr lang="en-US" sz="2000"/>
              <a:t> is less than 24 hr, pick the steepest part of the type curve for rescaling</a:t>
            </a:r>
          </a:p>
          <a:p>
            <a:pPr marL="990600" lvl="1" indent="-533400">
              <a:buFont typeface="Wingdings" pitchFamily="2" charset="2"/>
              <a:buAutoNum type="arabicPeriod"/>
            </a:pPr>
            <a:r>
              <a:rPr lang="en-US" sz="2400"/>
              <a:t>Get the incremental precipitation from the rescaled mass curve to develop the design hyetograph</a:t>
            </a:r>
          </a:p>
        </p:txBody>
      </p:sp>
    </p:spTree>
    <p:extLst>
      <p:ext uri="{BB962C8B-B14F-4D97-AF65-F5344CB8AC3E}">
        <p14:creationId xmlns:p14="http://schemas.microsoft.com/office/powerpoint/2010/main" val="3626779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p>
            <a:fld id="{45AB8809-CF38-4AF8-B38C-C2DF17757CCC}" type="slidenum">
              <a:rPr lang="en-US"/>
              <a:pPr/>
              <a:t>35</a:t>
            </a:fld>
            <a:endParaRPr lang="en-US"/>
          </a:p>
        </p:txBody>
      </p:sp>
      <p:sp>
        <p:nvSpPr>
          <p:cNvPr id="46082" name="Rectangle 2"/>
          <p:cNvSpPr>
            <a:spLocks noGrp="1" noRot="1" noChangeArrowheads="1"/>
          </p:cNvSpPr>
          <p:nvPr>
            <p:ph type="title"/>
          </p:nvPr>
        </p:nvSpPr>
        <p:spPr/>
        <p:txBody>
          <a:bodyPr/>
          <a:lstStyle/>
          <a:p>
            <a:r>
              <a:rPr lang="en-US"/>
              <a:t>Example – SCS Method</a:t>
            </a:r>
          </a:p>
        </p:txBody>
      </p:sp>
      <p:sp>
        <p:nvSpPr>
          <p:cNvPr id="46083" name="Rectangle 3"/>
          <p:cNvSpPr>
            <a:spLocks noGrp="1" noChangeArrowheads="1"/>
          </p:cNvSpPr>
          <p:nvPr>
            <p:ph type="body" idx="1"/>
          </p:nvPr>
        </p:nvSpPr>
        <p:spPr/>
        <p:txBody>
          <a:bodyPr/>
          <a:lstStyle/>
          <a:p>
            <a:pPr>
              <a:lnSpc>
                <a:spcPct val="90000"/>
              </a:lnSpc>
            </a:pPr>
            <a:r>
              <a:rPr lang="en-US" sz="2400"/>
              <a:t>Find - rainfall hyetograph for a 25-year, 24-hour duration SCS Type-III storm in Harris County using a one-hour time increment </a:t>
            </a:r>
          </a:p>
          <a:p>
            <a:pPr>
              <a:lnSpc>
                <a:spcPct val="90000"/>
              </a:lnSpc>
            </a:pPr>
            <a:r>
              <a:rPr lang="en-US" sz="2400"/>
              <a:t>a = 81, b = 7.7, c = 0.724 (from Tx-DOT hydraulic manual)</a:t>
            </a:r>
          </a:p>
          <a:p>
            <a:pPr>
              <a:lnSpc>
                <a:spcPct val="90000"/>
              </a:lnSpc>
            </a:pPr>
            <a:endParaRPr lang="en-US" sz="2400"/>
          </a:p>
          <a:p>
            <a:pPr>
              <a:lnSpc>
                <a:spcPct val="90000"/>
              </a:lnSpc>
            </a:pPr>
            <a:endParaRPr lang="en-US" sz="2400"/>
          </a:p>
          <a:p>
            <a:pPr>
              <a:lnSpc>
                <a:spcPct val="90000"/>
              </a:lnSpc>
            </a:pPr>
            <a:r>
              <a:rPr lang="en-US" sz="2400"/>
              <a:t>Find </a:t>
            </a:r>
          </a:p>
          <a:p>
            <a:pPr lvl="1">
              <a:lnSpc>
                <a:spcPct val="90000"/>
              </a:lnSpc>
            </a:pPr>
            <a:r>
              <a:rPr lang="en-US" sz="2000"/>
              <a:t>Cumulative fraction - interpolate SCS table</a:t>
            </a:r>
          </a:p>
          <a:p>
            <a:pPr lvl="1">
              <a:lnSpc>
                <a:spcPct val="90000"/>
              </a:lnSpc>
            </a:pPr>
            <a:r>
              <a:rPr lang="en-US" sz="2000"/>
              <a:t>Cumulative rainfall = product of cumulative fraction * total 24-hour rainfall (10.01 </a:t>
            </a:r>
            <a:r>
              <a:rPr lang="en-US" sz="2000" i="1"/>
              <a:t>in</a:t>
            </a:r>
            <a:r>
              <a:rPr lang="en-US" sz="2000"/>
              <a:t>)</a:t>
            </a:r>
          </a:p>
          <a:p>
            <a:pPr lvl="1">
              <a:lnSpc>
                <a:spcPct val="90000"/>
              </a:lnSpc>
            </a:pPr>
            <a:r>
              <a:rPr lang="en-US" sz="2000"/>
              <a:t>Incremental rainfall = difference between current and preceding cumulative rainfall</a:t>
            </a:r>
          </a:p>
        </p:txBody>
      </p:sp>
      <p:graphicFrame>
        <p:nvGraphicFramePr>
          <p:cNvPr id="46084" name="Object 4"/>
          <p:cNvGraphicFramePr>
            <a:graphicFrameLocks noChangeAspect="1"/>
          </p:cNvGraphicFramePr>
          <p:nvPr>
            <p:extLst>
              <p:ext uri="{D42A27DB-BD31-4B8C-83A1-F6EECF244321}">
                <p14:modId xmlns:p14="http://schemas.microsoft.com/office/powerpoint/2010/main" val="641836176"/>
              </p:ext>
            </p:extLst>
          </p:nvPr>
        </p:nvGraphicFramePr>
        <p:xfrm>
          <a:off x="1016000" y="3203575"/>
          <a:ext cx="2579688" cy="401638"/>
        </p:xfrm>
        <a:graphic>
          <a:graphicData uri="http://schemas.openxmlformats.org/presentationml/2006/ole">
            <mc:AlternateContent xmlns:mc="http://schemas.openxmlformats.org/markup-compatibility/2006">
              <mc:Choice xmlns:v="urn:schemas-microsoft-com:vml" Requires="v">
                <p:oleObj spid="_x0000_s9220" name="Equation" r:id="rId3" imgW="2768400" imgH="431640" progId="Equation.3">
                  <p:embed/>
                </p:oleObj>
              </mc:Choice>
              <mc:Fallback>
                <p:oleObj name="Equation" r:id="rId3" imgW="276840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3203575"/>
                        <a:ext cx="2579688" cy="401638"/>
                      </a:xfrm>
                      <a:prstGeom prst="rect">
                        <a:avLst/>
                      </a:prstGeom>
                      <a:noFill/>
                      <a:ln>
                        <a:noFill/>
                      </a:ln>
                      <a:effectLst/>
                    </p:spPr>
                  </p:pic>
                </p:oleObj>
              </mc:Fallback>
            </mc:AlternateContent>
          </a:graphicData>
        </a:graphic>
      </p:graphicFrame>
      <p:graphicFrame>
        <p:nvGraphicFramePr>
          <p:cNvPr id="46085" name="Object 5"/>
          <p:cNvGraphicFramePr>
            <a:graphicFrameLocks noChangeAspect="1"/>
          </p:cNvGraphicFramePr>
          <p:nvPr>
            <p:extLst>
              <p:ext uri="{D42A27DB-BD31-4B8C-83A1-F6EECF244321}">
                <p14:modId xmlns:p14="http://schemas.microsoft.com/office/powerpoint/2010/main" val="1028060944"/>
              </p:ext>
            </p:extLst>
          </p:nvPr>
        </p:nvGraphicFramePr>
        <p:xfrm>
          <a:off x="4076700" y="3209925"/>
          <a:ext cx="4500563" cy="369888"/>
        </p:xfrm>
        <a:graphic>
          <a:graphicData uri="http://schemas.openxmlformats.org/presentationml/2006/ole">
            <mc:AlternateContent xmlns:mc="http://schemas.openxmlformats.org/markup-compatibility/2006">
              <mc:Choice xmlns:v="urn:schemas-microsoft-com:vml" Requires="v">
                <p:oleObj spid="_x0000_s9221" name="Equation" r:id="rId5" imgW="3085920" imgH="253800" progId="Equation.3">
                  <p:embed/>
                </p:oleObj>
              </mc:Choice>
              <mc:Fallback>
                <p:oleObj name="Equation" r:id="rId5" imgW="308592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3209925"/>
                        <a:ext cx="4500563" cy="369888"/>
                      </a:xfrm>
                      <a:prstGeom prst="rect">
                        <a:avLst/>
                      </a:prstGeom>
                      <a:noFill/>
                      <a:ln>
                        <a:noFill/>
                      </a:ln>
                      <a:effectLst/>
                    </p:spPr>
                  </p:pic>
                </p:oleObj>
              </mc:Fallback>
            </mc:AlternateContent>
          </a:graphicData>
        </a:graphic>
      </p:graphicFrame>
      <p:sp>
        <p:nvSpPr>
          <p:cNvPr id="46086" name="Rectangle 6"/>
          <p:cNvSpPr>
            <a:spLocks noChangeArrowheads="1"/>
          </p:cNvSpPr>
          <p:nvPr/>
        </p:nvSpPr>
        <p:spPr bwMode="auto">
          <a:xfrm>
            <a:off x="152400" y="6019800"/>
            <a:ext cx="5627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TxDOT hydraulic manual is available at: </a:t>
            </a:r>
          </a:p>
          <a:p>
            <a:r>
              <a:rPr lang="en-US">
                <a:hlinkClick r:id="rId7"/>
              </a:rPr>
              <a:t>http://manuals.dot.state.tx.us/docs/colbridg/forms/hyd.pdf</a:t>
            </a:r>
            <a:endParaRPr lang="en-US"/>
          </a:p>
        </p:txBody>
      </p:sp>
    </p:spTree>
    <p:extLst>
      <p:ext uri="{BB962C8B-B14F-4D97-AF65-F5344CB8AC3E}">
        <p14:creationId xmlns:p14="http://schemas.microsoft.com/office/powerpoint/2010/main" val="791113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6BD4611B-7E20-49CC-8834-1FB28D268A4B}" type="slidenum">
              <a:rPr lang="en-US"/>
              <a:pPr/>
              <a:t>36</a:t>
            </a:fld>
            <a:endParaRPr lang="en-US"/>
          </a:p>
        </p:txBody>
      </p:sp>
      <p:sp>
        <p:nvSpPr>
          <p:cNvPr id="47106" name="Rectangle 2"/>
          <p:cNvSpPr>
            <a:spLocks noGrp="1" noRot="1" noChangeArrowheads="1"/>
          </p:cNvSpPr>
          <p:nvPr>
            <p:ph type="title"/>
          </p:nvPr>
        </p:nvSpPr>
        <p:spPr>
          <a:xfrm>
            <a:off x="457200" y="274638"/>
            <a:ext cx="8229600" cy="639762"/>
          </a:xfrm>
        </p:spPr>
        <p:txBody>
          <a:bodyPr>
            <a:normAutofit fontScale="90000"/>
          </a:bodyPr>
          <a:lstStyle/>
          <a:p>
            <a:r>
              <a:rPr lang="en-US" sz="4000"/>
              <a:t>SCS – Example (Cont.)</a:t>
            </a:r>
          </a:p>
        </p:txBody>
      </p:sp>
      <p:graphicFrame>
        <p:nvGraphicFramePr>
          <p:cNvPr id="47107" name="Object 3"/>
          <p:cNvGraphicFramePr>
            <a:graphicFrameLocks noGrp="1" noChangeAspect="1"/>
          </p:cNvGraphicFramePr>
          <p:nvPr>
            <p:ph idx="1"/>
            <p:extLst>
              <p:ext uri="{D42A27DB-BD31-4B8C-83A1-F6EECF244321}">
                <p14:modId xmlns:p14="http://schemas.microsoft.com/office/powerpoint/2010/main" val="2590786529"/>
              </p:ext>
            </p:extLst>
          </p:nvPr>
        </p:nvGraphicFramePr>
        <p:xfrm>
          <a:off x="381000" y="1047750"/>
          <a:ext cx="2659063" cy="4819650"/>
        </p:xfrm>
        <a:graphic>
          <a:graphicData uri="http://schemas.openxmlformats.org/presentationml/2006/ole">
            <mc:AlternateContent xmlns:mc="http://schemas.openxmlformats.org/markup-compatibility/2006">
              <mc:Choice xmlns:v="urn:schemas-microsoft-com:vml" Requires="v">
                <p:oleObj spid="_x0000_s10243" name="Document" r:id="rId3" imgW="5627074" imgH="5179896" progId="Word.Document.8">
                  <p:embed/>
                </p:oleObj>
              </mc:Choice>
              <mc:Fallback>
                <p:oleObj name="Document" r:id="rId3" imgW="5627074" imgH="517989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49210"/>
                      <a:stretch>
                        <a:fillRect/>
                      </a:stretch>
                    </p:blipFill>
                    <p:spPr bwMode="auto">
                      <a:xfrm>
                        <a:off x="381000" y="1047750"/>
                        <a:ext cx="2659063" cy="4819650"/>
                      </a:xfrm>
                      <a:prstGeom prst="rect">
                        <a:avLst/>
                      </a:prstGeom>
                      <a:noFill/>
                      <a:ln>
                        <a:noFill/>
                      </a:ln>
                      <a:effectLst/>
                    </p:spPr>
                  </p:pic>
                </p:oleObj>
              </mc:Fallback>
            </mc:AlternateContent>
          </a:graphicData>
        </a:graphic>
      </p:graphicFrame>
      <p:pic>
        <p:nvPicPr>
          <p:cNvPr id="471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7388" y="1066800"/>
            <a:ext cx="5595937" cy="3825875"/>
          </a:xfrm>
          <a:prstGeom prst="rect">
            <a:avLst/>
          </a:prstGeom>
          <a:noFill/>
          <a:ln>
            <a:noFill/>
          </a:ln>
          <a:effectLst/>
        </p:spPr>
      </p:pic>
      <p:sp>
        <p:nvSpPr>
          <p:cNvPr id="47109" name="Text Box 5"/>
          <p:cNvSpPr txBox="1">
            <a:spLocks noChangeArrowheads="1"/>
          </p:cNvSpPr>
          <p:nvPr/>
        </p:nvSpPr>
        <p:spPr bwMode="auto">
          <a:xfrm>
            <a:off x="3200400" y="5105400"/>
            <a:ext cx="5562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If a hyetograph for less than 24 needs to be prepared, pick time intervals that include the steepest part of the type curve (to capture peak rainfall). For 3-hr pick 11 to 13, 6-hr pick 9 to 14 and so on. </a:t>
            </a:r>
          </a:p>
        </p:txBody>
      </p:sp>
    </p:spTree>
    <p:extLst>
      <p:ext uri="{BB962C8B-B14F-4D97-AF65-F5344CB8AC3E}">
        <p14:creationId xmlns:p14="http://schemas.microsoft.com/office/powerpoint/2010/main" val="26062070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1"/>
          </p:nvPr>
        </p:nvSpPr>
        <p:spPr/>
        <p:txBody>
          <a:bodyPr/>
          <a:lstStyle/>
          <a:p>
            <a:fld id="{A125A5A1-D669-4E7A-8C83-68B22D0AFB95}" type="slidenum">
              <a:rPr lang="en-US"/>
              <a:pPr/>
              <a:t>37</a:t>
            </a:fld>
            <a:endParaRPr lang="en-US"/>
          </a:p>
        </p:txBody>
      </p:sp>
      <p:sp>
        <p:nvSpPr>
          <p:cNvPr id="34818" name="Rectangle 2"/>
          <p:cNvSpPr>
            <a:spLocks noGrp="1" noRot="1" noChangeArrowheads="1"/>
          </p:cNvSpPr>
          <p:nvPr>
            <p:ph type="title"/>
          </p:nvPr>
        </p:nvSpPr>
        <p:spPr>
          <a:xfrm>
            <a:off x="457200" y="274638"/>
            <a:ext cx="8229600" cy="715962"/>
          </a:xfrm>
        </p:spPr>
        <p:txBody>
          <a:bodyPr/>
          <a:lstStyle/>
          <a:p>
            <a:r>
              <a:rPr lang="en-US" sz="4000"/>
              <a:t>Triangular Hyetograph Method</a:t>
            </a:r>
          </a:p>
        </p:txBody>
      </p:sp>
      <p:sp>
        <p:nvSpPr>
          <p:cNvPr id="34819" name="Rectangle 3"/>
          <p:cNvSpPr>
            <a:spLocks noGrp="1" noChangeArrowheads="1"/>
          </p:cNvSpPr>
          <p:nvPr>
            <p:ph type="body" idx="1"/>
          </p:nvPr>
        </p:nvSpPr>
        <p:spPr>
          <a:xfrm>
            <a:off x="457200" y="4419600"/>
            <a:ext cx="8229600" cy="1706563"/>
          </a:xfrm>
        </p:spPr>
        <p:txBody>
          <a:bodyPr/>
          <a:lstStyle/>
          <a:p>
            <a:pPr>
              <a:lnSpc>
                <a:spcPct val="90000"/>
              </a:lnSpc>
            </a:pPr>
            <a:r>
              <a:rPr lang="en-US" sz="2800"/>
              <a:t>Given T</a:t>
            </a:r>
            <a:r>
              <a:rPr lang="en-US" sz="2800" baseline="-25000"/>
              <a:t>d</a:t>
            </a:r>
            <a:r>
              <a:rPr lang="en-US" sz="2800"/>
              <a:t> and frequency/T, find the design hyetograph</a:t>
            </a:r>
          </a:p>
          <a:p>
            <a:pPr lvl="1">
              <a:lnSpc>
                <a:spcPct val="90000"/>
              </a:lnSpc>
              <a:buFont typeface="Wingdings" pitchFamily="2" charset="2"/>
              <a:buAutoNum type="arabicPeriod"/>
            </a:pPr>
            <a:r>
              <a:rPr lang="en-US" sz="2400"/>
              <a:t>Compute P/i (from DDF/IDF curves or equations)</a:t>
            </a:r>
          </a:p>
          <a:p>
            <a:pPr lvl="1">
              <a:lnSpc>
                <a:spcPct val="90000"/>
              </a:lnSpc>
              <a:buFont typeface="Wingdings" pitchFamily="2" charset="2"/>
              <a:buAutoNum type="arabicPeriod"/>
            </a:pPr>
            <a:r>
              <a:rPr lang="en-US" sz="2400"/>
              <a:t>Use above equations to get t</a:t>
            </a:r>
            <a:r>
              <a:rPr lang="en-US" sz="2400" baseline="-25000"/>
              <a:t>a</a:t>
            </a:r>
            <a:r>
              <a:rPr lang="en-US" sz="2400"/>
              <a:t>, t</a:t>
            </a:r>
            <a:r>
              <a:rPr lang="en-US" sz="2400" baseline="-25000"/>
              <a:t>b</a:t>
            </a:r>
            <a:r>
              <a:rPr lang="en-US" sz="2400"/>
              <a:t>, T</a:t>
            </a:r>
            <a:r>
              <a:rPr lang="en-US" sz="2400" baseline="-25000"/>
              <a:t>d</a:t>
            </a:r>
            <a:r>
              <a:rPr lang="en-US" sz="2400"/>
              <a:t> and h (</a:t>
            </a:r>
            <a:r>
              <a:rPr lang="en-US" sz="2400" i="1"/>
              <a:t>r</a:t>
            </a:r>
            <a:r>
              <a:rPr lang="en-US" sz="2400"/>
              <a:t> is available for various locations)</a:t>
            </a:r>
          </a:p>
        </p:txBody>
      </p:sp>
      <p:grpSp>
        <p:nvGrpSpPr>
          <p:cNvPr id="34820" name="Group 4"/>
          <p:cNvGrpSpPr>
            <a:grpSpLocks/>
          </p:cNvGrpSpPr>
          <p:nvPr/>
        </p:nvGrpSpPr>
        <p:grpSpPr bwMode="auto">
          <a:xfrm>
            <a:off x="609600" y="1371600"/>
            <a:ext cx="3105150" cy="2809875"/>
            <a:chOff x="3600" y="900"/>
            <a:chExt cx="1956" cy="1770"/>
          </a:xfrm>
        </p:grpSpPr>
        <p:sp>
          <p:nvSpPr>
            <p:cNvPr id="34821" name="Rectangle 5"/>
            <p:cNvSpPr>
              <a:spLocks noChangeArrowheads="1"/>
            </p:cNvSpPr>
            <p:nvPr/>
          </p:nvSpPr>
          <p:spPr bwMode="auto">
            <a:xfrm>
              <a:off x="3600" y="900"/>
              <a:ext cx="1956" cy="175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b="1"/>
            </a:p>
          </p:txBody>
        </p:sp>
        <p:sp>
          <p:nvSpPr>
            <p:cNvPr id="34822" name="Line 6"/>
            <p:cNvSpPr>
              <a:spLocks noChangeShapeType="1"/>
            </p:cNvSpPr>
            <p:nvPr/>
          </p:nvSpPr>
          <p:spPr bwMode="auto">
            <a:xfrm flipV="1">
              <a:off x="3858" y="1134"/>
              <a:ext cx="0" cy="12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3" name="Line 7"/>
            <p:cNvSpPr>
              <a:spLocks noChangeShapeType="1"/>
            </p:cNvSpPr>
            <p:nvPr/>
          </p:nvSpPr>
          <p:spPr bwMode="auto">
            <a:xfrm>
              <a:off x="3858" y="2394"/>
              <a:ext cx="145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4" name="Text Box 8"/>
            <p:cNvSpPr txBox="1">
              <a:spLocks noChangeArrowheads="1"/>
            </p:cNvSpPr>
            <p:nvPr/>
          </p:nvSpPr>
          <p:spPr bwMode="auto">
            <a:xfrm>
              <a:off x="5132" y="2478"/>
              <a:ext cx="37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Time</a:t>
              </a:r>
            </a:p>
          </p:txBody>
        </p:sp>
        <p:sp>
          <p:nvSpPr>
            <p:cNvPr id="34825" name="Text Box 9"/>
            <p:cNvSpPr txBox="1">
              <a:spLocks noChangeArrowheads="1"/>
            </p:cNvSpPr>
            <p:nvPr/>
          </p:nvSpPr>
          <p:spPr bwMode="auto">
            <a:xfrm rot="-5400000">
              <a:off x="3224" y="1734"/>
              <a:ext cx="10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Rainfall intensity, </a:t>
              </a:r>
              <a:r>
                <a:rPr lang="en-US" sz="1400" b="1" i="1"/>
                <a:t>i</a:t>
              </a:r>
            </a:p>
          </p:txBody>
        </p:sp>
        <p:sp>
          <p:nvSpPr>
            <p:cNvPr id="34826" name="Line 10"/>
            <p:cNvSpPr>
              <a:spLocks noChangeShapeType="1"/>
            </p:cNvSpPr>
            <p:nvPr/>
          </p:nvSpPr>
          <p:spPr bwMode="auto">
            <a:xfrm flipV="1">
              <a:off x="4452" y="1344"/>
              <a:ext cx="0" cy="105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7" name="Line 11"/>
            <p:cNvSpPr>
              <a:spLocks noChangeShapeType="1"/>
            </p:cNvSpPr>
            <p:nvPr/>
          </p:nvSpPr>
          <p:spPr bwMode="auto">
            <a:xfrm flipV="1">
              <a:off x="3852" y="1362"/>
              <a:ext cx="599" cy="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8" name="Line 12"/>
            <p:cNvSpPr>
              <a:spLocks noChangeShapeType="1"/>
            </p:cNvSpPr>
            <p:nvPr/>
          </p:nvSpPr>
          <p:spPr bwMode="auto">
            <a:xfrm flipH="1" flipV="1">
              <a:off x="4452" y="1350"/>
              <a:ext cx="599" cy="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9" name="Text Box 13"/>
            <p:cNvSpPr txBox="1">
              <a:spLocks noChangeArrowheads="1"/>
            </p:cNvSpPr>
            <p:nvPr/>
          </p:nvSpPr>
          <p:spPr bwMode="auto">
            <a:xfrm>
              <a:off x="4412" y="1830"/>
              <a:ext cx="178" cy="1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h</a:t>
              </a:r>
            </a:p>
          </p:txBody>
        </p:sp>
        <p:sp>
          <p:nvSpPr>
            <p:cNvPr id="34830" name="Line 14"/>
            <p:cNvSpPr>
              <a:spLocks noChangeShapeType="1"/>
            </p:cNvSpPr>
            <p:nvPr/>
          </p:nvSpPr>
          <p:spPr bwMode="auto">
            <a:xfrm flipH="1">
              <a:off x="3858" y="1302"/>
              <a:ext cx="59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Line 15"/>
            <p:cNvSpPr>
              <a:spLocks noChangeShapeType="1"/>
            </p:cNvSpPr>
            <p:nvPr/>
          </p:nvSpPr>
          <p:spPr bwMode="auto">
            <a:xfrm>
              <a:off x="4446" y="1296"/>
              <a:ext cx="59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Text Box 16"/>
            <p:cNvSpPr txBox="1">
              <a:spLocks noChangeArrowheads="1"/>
            </p:cNvSpPr>
            <p:nvPr/>
          </p:nvSpPr>
          <p:spPr bwMode="auto">
            <a:xfrm>
              <a:off x="4064" y="1080"/>
              <a:ext cx="18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t</a:t>
              </a:r>
              <a:r>
                <a:rPr lang="en-US" sz="1400" b="1" i="1" baseline="-25000"/>
                <a:t>a</a:t>
              </a:r>
            </a:p>
          </p:txBody>
        </p:sp>
        <p:sp>
          <p:nvSpPr>
            <p:cNvPr id="34833" name="Text Box 17"/>
            <p:cNvSpPr txBox="1">
              <a:spLocks noChangeArrowheads="1"/>
            </p:cNvSpPr>
            <p:nvPr/>
          </p:nvSpPr>
          <p:spPr bwMode="auto">
            <a:xfrm>
              <a:off x="4646" y="1092"/>
              <a:ext cx="19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t</a:t>
              </a:r>
              <a:r>
                <a:rPr lang="en-US" sz="1400" b="1" i="1" baseline="-25000"/>
                <a:t>b</a:t>
              </a:r>
            </a:p>
          </p:txBody>
        </p:sp>
        <p:graphicFrame>
          <p:nvGraphicFramePr>
            <p:cNvPr id="34834" name="Object 18"/>
            <p:cNvGraphicFramePr>
              <a:graphicFrameLocks noChangeAspect="1"/>
            </p:cNvGraphicFramePr>
            <p:nvPr>
              <p:extLst>
                <p:ext uri="{D42A27DB-BD31-4B8C-83A1-F6EECF244321}">
                  <p14:modId xmlns:p14="http://schemas.microsoft.com/office/powerpoint/2010/main" val="3085431907"/>
                </p:ext>
              </p:extLst>
            </p:nvPr>
          </p:nvGraphicFramePr>
          <p:xfrm>
            <a:off x="4928" y="1485"/>
            <a:ext cx="344" cy="336"/>
          </p:xfrm>
          <a:graphic>
            <a:graphicData uri="http://schemas.openxmlformats.org/presentationml/2006/ole">
              <mc:AlternateContent xmlns:mc="http://schemas.openxmlformats.org/markup-compatibility/2006">
                <mc:Choice xmlns:v="urn:schemas-microsoft-com:vml" Requires="v">
                  <p:oleObj spid="_x0000_s11267" name="Equation" r:id="rId3" imgW="533160" imgH="520560" progId="Equation.3">
                    <p:embed/>
                  </p:oleObj>
                </mc:Choice>
                <mc:Fallback>
                  <p:oleObj name="Equation" r:id="rId3" imgW="533160" imgH="520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 y="1485"/>
                          <a:ext cx="344" cy="336"/>
                        </a:xfrm>
                        <a:prstGeom prst="rect">
                          <a:avLst/>
                        </a:prstGeom>
                        <a:noFill/>
                        <a:ln>
                          <a:noFill/>
                        </a:ln>
                        <a:effectLst/>
                      </p:spPr>
                    </p:pic>
                  </p:oleObj>
                </mc:Fallback>
              </mc:AlternateContent>
            </a:graphicData>
          </a:graphic>
        </p:graphicFrame>
        <p:sp>
          <p:nvSpPr>
            <p:cNvPr id="34835" name="Line 19"/>
            <p:cNvSpPr>
              <a:spLocks noChangeShapeType="1"/>
            </p:cNvSpPr>
            <p:nvPr/>
          </p:nvSpPr>
          <p:spPr bwMode="auto">
            <a:xfrm flipH="1">
              <a:off x="3870" y="2472"/>
              <a:ext cx="11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Text Box 20"/>
            <p:cNvSpPr txBox="1">
              <a:spLocks noChangeArrowheads="1"/>
            </p:cNvSpPr>
            <p:nvPr/>
          </p:nvSpPr>
          <p:spPr bwMode="auto">
            <a:xfrm>
              <a:off x="4382" y="2478"/>
              <a:ext cx="2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T</a:t>
              </a:r>
              <a:r>
                <a:rPr lang="en-US" sz="1400" b="1" i="1" baseline="-25000"/>
                <a:t>d</a:t>
              </a:r>
            </a:p>
          </p:txBody>
        </p:sp>
      </p:grpSp>
      <p:sp>
        <p:nvSpPr>
          <p:cNvPr id="34837" name="Text Box 21"/>
          <p:cNvSpPr txBox="1">
            <a:spLocks noChangeArrowheads="1"/>
          </p:cNvSpPr>
          <p:nvPr/>
        </p:nvSpPr>
        <p:spPr bwMode="auto">
          <a:xfrm>
            <a:off x="3962400" y="1447800"/>
            <a:ext cx="49530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a:t>
            </a:r>
            <a:r>
              <a:rPr lang="en-US" baseline="-25000"/>
              <a:t>d</a:t>
            </a:r>
            <a:r>
              <a:rPr lang="en-US"/>
              <a:t>: hyetograph base length = precipitation duration</a:t>
            </a:r>
          </a:p>
          <a:p>
            <a:pPr>
              <a:spcBef>
                <a:spcPct val="50000"/>
              </a:spcBef>
            </a:pPr>
            <a:r>
              <a:rPr lang="en-US"/>
              <a:t>t</a:t>
            </a:r>
            <a:r>
              <a:rPr lang="en-US" baseline="-25000"/>
              <a:t>a</a:t>
            </a:r>
            <a:r>
              <a:rPr lang="en-US"/>
              <a:t>:</a:t>
            </a:r>
            <a:r>
              <a:rPr lang="en-US" baseline="-25000"/>
              <a:t> </a:t>
            </a:r>
            <a:r>
              <a:rPr lang="en-US"/>
              <a:t>time before the peak</a:t>
            </a:r>
          </a:p>
          <a:p>
            <a:pPr>
              <a:spcBef>
                <a:spcPct val="50000"/>
              </a:spcBef>
            </a:pPr>
            <a:r>
              <a:rPr lang="en-US"/>
              <a:t>r: storm advancement coefficient = t</a:t>
            </a:r>
            <a:r>
              <a:rPr lang="en-US" baseline="-25000"/>
              <a:t>a</a:t>
            </a:r>
            <a:r>
              <a:rPr lang="en-US"/>
              <a:t>/T</a:t>
            </a:r>
            <a:r>
              <a:rPr lang="en-US" baseline="-25000"/>
              <a:t>d</a:t>
            </a:r>
          </a:p>
          <a:p>
            <a:pPr>
              <a:spcBef>
                <a:spcPct val="50000"/>
              </a:spcBef>
            </a:pPr>
            <a:r>
              <a:rPr lang="en-US"/>
              <a:t>t</a:t>
            </a:r>
            <a:r>
              <a:rPr lang="en-US" baseline="-25000"/>
              <a:t>b</a:t>
            </a:r>
            <a:r>
              <a:rPr lang="en-US"/>
              <a:t>: recession time = T</a:t>
            </a:r>
            <a:r>
              <a:rPr lang="en-US" baseline="-25000"/>
              <a:t>d</a:t>
            </a:r>
            <a:r>
              <a:rPr lang="en-US"/>
              <a:t> – t</a:t>
            </a:r>
            <a:r>
              <a:rPr lang="en-US" baseline="-25000"/>
              <a:t>a</a:t>
            </a:r>
            <a:r>
              <a:rPr lang="en-US"/>
              <a:t> = (1-r)T</a:t>
            </a:r>
            <a:r>
              <a:rPr lang="en-US" baseline="-25000"/>
              <a:t>d</a:t>
            </a:r>
            <a:r>
              <a:rPr lang="en-US"/>
              <a:t> </a:t>
            </a:r>
          </a:p>
          <a:p>
            <a:pPr>
              <a:spcBef>
                <a:spcPct val="50000"/>
              </a:spcBef>
            </a:pPr>
            <a:endParaRPr lang="en-US" baseline="-25000"/>
          </a:p>
        </p:txBody>
      </p:sp>
      <p:pic>
        <p:nvPicPr>
          <p:cNvPr id="34838"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5913" y="3124200"/>
            <a:ext cx="75088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1765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1"/>
          </p:nvPr>
        </p:nvSpPr>
        <p:spPr/>
        <p:txBody>
          <a:bodyPr/>
          <a:lstStyle/>
          <a:p>
            <a:fld id="{A31BEDD3-4037-4664-8E21-955DC2960435}" type="slidenum">
              <a:rPr lang="en-US"/>
              <a:pPr/>
              <a:t>38</a:t>
            </a:fld>
            <a:endParaRPr lang="en-US"/>
          </a:p>
        </p:txBody>
      </p:sp>
      <p:sp>
        <p:nvSpPr>
          <p:cNvPr id="49154" name="Rectangle 2"/>
          <p:cNvSpPr>
            <a:spLocks noGrp="1" noRot="1" noChangeArrowheads="1"/>
          </p:cNvSpPr>
          <p:nvPr>
            <p:ph type="title"/>
          </p:nvPr>
        </p:nvSpPr>
        <p:spPr>
          <a:xfrm>
            <a:off x="457200" y="274638"/>
            <a:ext cx="8229600" cy="792162"/>
          </a:xfrm>
        </p:spPr>
        <p:txBody>
          <a:bodyPr/>
          <a:lstStyle/>
          <a:p>
            <a:r>
              <a:rPr lang="en-US"/>
              <a:t>Triangular hyetograph - example</a:t>
            </a:r>
          </a:p>
        </p:txBody>
      </p:sp>
      <p:sp>
        <p:nvSpPr>
          <p:cNvPr id="49155" name="Rectangle 3"/>
          <p:cNvSpPr>
            <a:spLocks noGrp="1" noChangeArrowheads="1"/>
          </p:cNvSpPr>
          <p:nvPr>
            <p:ph type="body" idx="1"/>
          </p:nvPr>
        </p:nvSpPr>
        <p:spPr>
          <a:xfrm>
            <a:off x="457200" y="1600200"/>
            <a:ext cx="8229600" cy="1524000"/>
          </a:xfrm>
        </p:spPr>
        <p:txBody>
          <a:bodyPr/>
          <a:lstStyle/>
          <a:p>
            <a:pPr>
              <a:lnSpc>
                <a:spcPct val="90000"/>
              </a:lnSpc>
            </a:pPr>
            <a:r>
              <a:rPr lang="en-US" sz="2400"/>
              <a:t>Find - rainfall hyetograph for a 25-year, 6-hour duration in Harris County. Use storm advancement coefficient of 0.5.  </a:t>
            </a:r>
          </a:p>
          <a:p>
            <a:pPr>
              <a:lnSpc>
                <a:spcPct val="90000"/>
              </a:lnSpc>
            </a:pPr>
            <a:r>
              <a:rPr lang="en-US" sz="2400"/>
              <a:t>a = 81, b = 7.7, c = 0.724 (from Tx-DOT hydraulic manual)</a:t>
            </a:r>
          </a:p>
        </p:txBody>
      </p:sp>
      <p:graphicFrame>
        <p:nvGraphicFramePr>
          <p:cNvPr id="49156" name="Object 4"/>
          <p:cNvGraphicFramePr>
            <a:graphicFrameLocks noChangeAspect="1"/>
          </p:cNvGraphicFramePr>
          <p:nvPr>
            <p:extLst>
              <p:ext uri="{D42A27DB-BD31-4B8C-83A1-F6EECF244321}">
                <p14:modId xmlns:p14="http://schemas.microsoft.com/office/powerpoint/2010/main" val="2679374783"/>
              </p:ext>
            </p:extLst>
          </p:nvPr>
        </p:nvGraphicFramePr>
        <p:xfrm>
          <a:off x="468313" y="3124200"/>
          <a:ext cx="2884487" cy="477838"/>
        </p:xfrm>
        <a:graphic>
          <a:graphicData uri="http://schemas.openxmlformats.org/presentationml/2006/ole">
            <mc:AlternateContent xmlns:mc="http://schemas.openxmlformats.org/markup-compatibility/2006">
              <mc:Choice xmlns:v="urn:schemas-microsoft-com:vml" Requires="v">
                <p:oleObj spid="_x0000_s12292" name="Equation" r:id="rId3" imgW="2603160" imgH="431640" progId="Equation.3">
                  <p:embed/>
                </p:oleObj>
              </mc:Choice>
              <mc:Fallback>
                <p:oleObj name="Equation" r:id="rId3" imgW="26031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124200"/>
                        <a:ext cx="2884487" cy="477838"/>
                      </a:xfrm>
                      <a:prstGeom prst="rect">
                        <a:avLst/>
                      </a:prstGeom>
                      <a:noFill/>
                      <a:ln>
                        <a:noFill/>
                      </a:ln>
                      <a:effectLst/>
                    </p:spPr>
                  </p:pic>
                </p:oleObj>
              </mc:Fallback>
            </mc:AlternateContent>
          </a:graphicData>
        </a:graphic>
      </p:graphicFrame>
      <p:graphicFrame>
        <p:nvGraphicFramePr>
          <p:cNvPr id="49157" name="Object 5"/>
          <p:cNvGraphicFramePr>
            <a:graphicFrameLocks noChangeAspect="1"/>
          </p:cNvGraphicFramePr>
          <p:nvPr>
            <p:extLst>
              <p:ext uri="{D42A27DB-BD31-4B8C-83A1-F6EECF244321}">
                <p14:modId xmlns:p14="http://schemas.microsoft.com/office/powerpoint/2010/main" val="239703309"/>
              </p:ext>
            </p:extLst>
          </p:nvPr>
        </p:nvGraphicFramePr>
        <p:xfrm>
          <a:off x="3962400" y="3152775"/>
          <a:ext cx="3279775" cy="352425"/>
        </p:xfrm>
        <a:graphic>
          <a:graphicData uri="http://schemas.openxmlformats.org/presentationml/2006/ole">
            <mc:AlternateContent xmlns:mc="http://schemas.openxmlformats.org/markup-compatibility/2006">
              <mc:Choice xmlns:v="urn:schemas-microsoft-com:vml" Requires="v">
                <p:oleObj spid="_x0000_s12293" name="Equation" r:id="rId5" imgW="2247840" imgH="241200" progId="Equation.3">
                  <p:embed/>
                </p:oleObj>
              </mc:Choice>
              <mc:Fallback>
                <p:oleObj name="Equation" r:id="rId5" imgW="224784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152775"/>
                        <a:ext cx="3279775" cy="352425"/>
                      </a:xfrm>
                      <a:prstGeom prst="rect">
                        <a:avLst/>
                      </a:prstGeom>
                      <a:noFill/>
                      <a:ln>
                        <a:noFill/>
                      </a:ln>
                      <a:effectLst/>
                    </p:spPr>
                  </p:pic>
                </p:oleObj>
              </mc:Fallback>
            </mc:AlternateContent>
          </a:graphicData>
        </a:graphic>
      </p:graphicFrame>
      <p:pic>
        <p:nvPicPr>
          <p:cNvPr id="4916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4876800"/>
            <a:ext cx="2239963"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79" name="Rectangle 27"/>
          <p:cNvSpPr>
            <a:spLocks noChangeArrowheads="1"/>
          </p:cNvSpPr>
          <p:nvPr/>
        </p:nvSpPr>
        <p:spPr bwMode="auto">
          <a:xfrm>
            <a:off x="4495800" y="3819525"/>
            <a:ext cx="3105150" cy="2790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b="1"/>
          </a:p>
        </p:txBody>
      </p:sp>
      <p:sp>
        <p:nvSpPr>
          <p:cNvPr id="49180" name="Line 28"/>
          <p:cNvSpPr>
            <a:spLocks noChangeShapeType="1"/>
          </p:cNvSpPr>
          <p:nvPr/>
        </p:nvSpPr>
        <p:spPr bwMode="auto">
          <a:xfrm flipV="1">
            <a:off x="4905375" y="4191000"/>
            <a:ext cx="0" cy="199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1" name="Line 29"/>
          <p:cNvSpPr>
            <a:spLocks noChangeShapeType="1"/>
          </p:cNvSpPr>
          <p:nvPr/>
        </p:nvSpPr>
        <p:spPr bwMode="auto">
          <a:xfrm>
            <a:off x="4905375" y="6191250"/>
            <a:ext cx="2305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2" name="Text Box 30"/>
          <p:cNvSpPr txBox="1">
            <a:spLocks noChangeArrowheads="1"/>
          </p:cNvSpPr>
          <p:nvPr/>
        </p:nvSpPr>
        <p:spPr bwMode="auto">
          <a:xfrm>
            <a:off x="6781800" y="6324600"/>
            <a:ext cx="592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Time</a:t>
            </a:r>
          </a:p>
        </p:txBody>
      </p:sp>
      <p:sp>
        <p:nvSpPr>
          <p:cNvPr id="49183" name="Text Box 31"/>
          <p:cNvSpPr txBox="1">
            <a:spLocks noChangeArrowheads="1"/>
          </p:cNvSpPr>
          <p:nvPr/>
        </p:nvSpPr>
        <p:spPr bwMode="auto">
          <a:xfrm rot="-5400000">
            <a:off x="3720306" y="4964907"/>
            <a:ext cx="19700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Rainfall intensity, </a:t>
            </a:r>
            <a:r>
              <a:rPr lang="en-US" sz="1400" b="1" i="1"/>
              <a:t>in/hr</a:t>
            </a:r>
          </a:p>
        </p:txBody>
      </p:sp>
      <p:sp>
        <p:nvSpPr>
          <p:cNvPr id="49184" name="Line 32"/>
          <p:cNvSpPr>
            <a:spLocks noChangeShapeType="1"/>
          </p:cNvSpPr>
          <p:nvPr/>
        </p:nvSpPr>
        <p:spPr bwMode="auto">
          <a:xfrm flipV="1">
            <a:off x="5848350" y="4524375"/>
            <a:ext cx="0" cy="1666875"/>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5" name="Line 33"/>
          <p:cNvSpPr>
            <a:spLocks noChangeShapeType="1"/>
          </p:cNvSpPr>
          <p:nvPr/>
        </p:nvSpPr>
        <p:spPr bwMode="auto">
          <a:xfrm flipV="1">
            <a:off x="4895850" y="4552950"/>
            <a:ext cx="950913" cy="1647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6" name="Line 34"/>
          <p:cNvSpPr>
            <a:spLocks noChangeShapeType="1"/>
          </p:cNvSpPr>
          <p:nvPr/>
        </p:nvSpPr>
        <p:spPr bwMode="auto">
          <a:xfrm flipH="1" flipV="1">
            <a:off x="5848350" y="4533900"/>
            <a:ext cx="950913" cy="1647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7" name="Text Box 35"/>
          <p:cNvSpPr txBox="1">
            <a:spLocks noChangeArrowheads="1"/>
          </p:cNvSpPr>
          <p:nvPr/>
        </p:nvSpPr>
        <p:spPr bwMode="auto">
          <a:xfrm>
            <a:off x="5772150" y="5257800"/>
            <a:ext cx="48260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2.24</a:t>
            </a:r>
          </a:p>
        </p:txBody>
      </p:sp>
      <p:sp>
        <p:nvSpPr>
          <p:cNvPr id="49188" name="Line 36"/>
          <p:cNvSpPr>
            <a:spLocks noChangeShapeType="1"/>
          </p:cNvSpPr>
          <p:nvPr/>
        </p:nvSpPr>
        <p:spPr bwMode="auto">
          <a:xfrm flipH="1">
            <a:off x="4905375" y="4457700"/>
            <a:ext cx="94297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9" name="Line 37"/>
          <p:cNvSpPr>
            <a:spLocks noChangeShapeType="1"/>
          </p:cNvSpPr>
          <p:nvPr/>
        </p:nvSpPr>
        <p:spPr bwMode="auto">
          <a:xfrm>
            <a:off x="5838825" y="4448175"/>
            <a:ext cx="94297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0" name="Text Box 38"/>
          <p:cNvSpPr txBox="1">
            <a:spLocks noChangeArrowheads="1"/>
          </p:cNvSpPr>
          <p:nvPr/>
        </p:nvSpPr>
        <p:spPr bwMode="auto">
          <a:xfrm>
            <a:off x="5232400" y="41052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3 hr</a:t>
            </a:r>
            <a:endParaRPr lang="en-US" sz="1400" b="1" i="1" baseline="-25000"/>
          </a:p>
        </p:txBody>
      </p:sp>
      <p:sp>
        <p:nvSpPr>
          <p:cNvPr id="49191" name="Text Box 39"/>
          <p:cNvSpPr txBox="1">
            <a:spLocks noChangeArrowheads="1"/>
          </p:cNvSpPr>
          <p:nvPr/>
        </p:nvSpPr>
        <p:spPr bwMode="auto">
          <a:xfrm>
            <a:off x="6156325" y="412432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3 hr</a:t>
            </a:r>
            <a:endParaRPr lang="en-US" sz="1400" b="1" i="1" baseline="-25000"/>
          </a:p>
        </p:txBody>
      </p:sp>
      <p:sp>
        <p:nvSpPr>
          <p:cNvPr id="49192" name="Line 40"/>
          <p:cNvSpPr>
            <a:spLocks noChangeShapeType="1"/>
          </p:cNvSpPr>
          <p:nvPr/>
        </p:nvSpPr>
        <p:spPr bwMode="auto">
          <a:xfrm flipH="1">
            <a:off x="4924425" y="6315075"/>
            <a:ext cx="188595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3" name="Text Box 41"/>
          <p:cNvSpPr txBox="1">
            <a:spLocks noChangeArrowheads="1"/>
          </p:cNvSpPr>
          <p:nvPr/>
        </p:nvSpPr>
        <p:spPr bwMode="auto">
          <a:xfrm>
            <a:off x="5737225" y="6324600"/>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6 hr</a:t>
            </a:r>
            <a:endParaRPr lang="en-US" sz="1400" b="1" i="1" baseline="-25000"/>
          </a:p>
        </p:txBody>
      </p:sp>
      <p:pic>
        <p:nvPicPr>
          <p:cNvPr id="49194" name="Picture 4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3810000"/>
            <a:ext cx="359568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239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D31D8C8-FF45-423F-8285-329F2657FABF}" type="slidenum">
              <a:rPr lang="en-US"/>
              <a:pPr/>
              <a:t>39</a:t>
            </a:fld>
            <a:endParaRPr lang="en-US"/>
          </a:p>
        </p:txBody>
      </p:sp>
      <p:sp>
        <p:nvSpPr>
          <p:cNvPr id="36866" name="Rectangle 2"/>
          <p:cNvSpPr>
            <a:spLocks noGrp="1" noRot="1" noChangeArrowheads="1"/>
          </p:cNvSpPr>
          <p:nvPr>
            <p:ph type="title"/>
          </p:nvPr>
        </p:nvSpPr>
        <p:spPr/>
        <p:txBody>
          <a:bodyPr/>
          <a:lstStyle/>
          <a:p>
            <a:r>
              <a:rPr lang="en-US"/>
              <a:t>Alternating block method</a:t>
            </a:r>
          </a:p>
        </p:txBody>
      </p:sp>
      <p:sp>
        <p:nvSpPr>
          <p:cNvPr id="36867" name="Rectangle 3"/>
          <p:cNvSpPr>
            <a:spLocks noGrp="1" noChangeArrowheads="1"/>
          </p:cNvSpPr>
          <p:nvPr>
            <p:ph type="body" idx="1"/>
          </p:nvPr>
        </p:nvSpPr>
        <p:spPr>
          <a:xfrm>
            <a:off x="457200" y="1447800"/>
            <a:ext cx="8229600" cy="5105400"/>
          </a:xfrm>
        </p:spPr>
        <p:txBody>
          <a:bodyPr/>
          <a:lstStyle/>
          <a:p>
            <a:pPr marL="457200" indent="-457200">
              <a:lnSpc>
                <a:spcPct val="90000"/>
              </a:lnSpc>
            </a:pPr>
            <a:r>
              <a:rPr lang="en-US" sz="2800"/>
              <a:t>Given T</a:t>
            </a:r>
            <a:r>
              <a:rPr lang="en-US" sz="2800" baseline="-25000"/>
              <a:t>d</a:t>
            </a:r>
            <a:r>
              <a:rPr lang="en-US" sz="2800"/>
              <a:t> and T/frequency, develop a hyetograph in </a:t>
            </a:r>
            <a:r>
              <a:rPr lang="en-US" sz="2800">
                <a:latin typeface="Symbol" pitchFamily="18" charset="2"/>
              </a:rPr>
              <a:t>D</a:t>
            </a:r>
            <a:r>
              <a:rPr lang="en-US" sz="2800"/>
              <a:t>t increments</a:t>
            </a:r>
          </a:p>
          <a:p>
            <a:pPr marL="838200" lvl="1" indent="-381000">
              <a:lnSpc>
                <a:spcPct val="90000"/>
              </a:lnSpc>
              <a:buFont typeface="Wingdings" pitchFamily="2" charset="2"/>
              <a:buAutoNum type="arabicPeriod"/>
            </a:pPr>
            <a:r>
              <a:rPr lang="en-US" sz="2400"/>
              <a:t>Using T, find i for </a:t>
            </a:r>
            <a:r>
              <a:rPr lang="en-US" sz="2400">
                <a:latin typeface="Symbol" pitchFamily="18" charset="2"/>
              </a:rPr>
              <a:t>D</a:t>
            </a:r>
            <a:r>
              <a:rPr lang="en-US" sz="2400"/>
              <a:t>t, 2</a:t>
            </a:r>
            <a:r>
              <a:rPr lang="en-US" sz="2400">
                <a:latin typeface="Symbol" pitchFamily="18" charset="2"/>
              </a:rPr>
              <a:t>D</a:t>
            </a:r>
            <a:r>
              <a:rPr lang="en-US" sz="2400"/>
              <a:t>t, 3</a:t>
            </a:r>
            <a:r>
              <a:rPr lang="en-US" sz="2400">
                <a:latin typeface="Symbol" pitchFamily="18" charset="2"/>
              </a:rPr>
              <a:t>D</a:t>
            </a:r>
            <a:r>
              <a:rPr lang="en-US" sz="2400"/>
              <a:t>t,…n</a:t>
            </a:r>
            <a:r>
              <a:rPr lang="en-US" sz="2400">
                <a:latin typeface="Symbol" pitchFamily="18" charset="2"/>
              </a:rPr>
              <a:t>D</a:t>
            </a:r>
            <a:r>
              <a:rPr lang="en-US" sz="2400"/>
              <a:t>t using the IDF curve for the specified location</a:t>
            </a:r>
          </a:p>
          <a:p>
            <a:pPr marL="838200" lvl="1" indent="-381000">
              <a:lnSpc>
                <a:spcPct val="90000"/>
              </a:lnSpc>
              <a:buFont typeface="Wingdings" pitchFamily="2" charset="2"/>
              <a:buAutoNum type="arabicPeriod"/>
            </a:pPr>
            <a:r>
              <a:rPr lang="en-US" sz="2400"/>
              <a:t>Using i compute P for </a:t>
            </a:r>
            <a:r>
              <a:rPr lang="en-US" sz="2400">
                <a:latin typeface="Symbol" pitchFamily="18" charset="2"/>
              </a:rPr>
              <a:t>D</a:t>
            </a:r>
            <a:r>
              <a:rPr lang="en-US" sz="2400"/>
              <a:t>t, 2</a:t>
            </a:r>
            <a:r>
              <a:rPr lang="en-US" sz="2400">
                <a:latin typeface="Symbol" pitchFamily="18" charset="2"/>
              </a:rPr>
              <a:t>D</a:t>
            </a:r>
            <a:r>
              <a:rPr lang="en-US" sz="2400"/>
              <a:t>t, 3</a:t>
            </a:r>
            <a:r>
              <a:rPr lang="en-US" sz="2400">
                <a:latin typeface="Symbol" pitchFamily="18" charset="2"/>
              </a:rPr>
              <a:t>D</a:t>
            </a:r>
            <a:r>
              <a:rPr lang="en-US" sz="2400"/>
              <a:t>t,…n</a:t>
            </a:r>
            <a:r>
              <a:rPr lang="en-US" sz="2400">
                <a:latin typeface="Symbol" pitchFamily="18" charset="2"/>
              </a:rPr>
              <a:t>D</a:t>
            </a:r>
            <a:r>
              <a:rPr lang="en-US" sz="2400"/>
              <a:t>t. This gives cumulative P.</a:t>
            </a:r>
          </a:p>
          <a:p>
            <a:pPr marL="838200" lvl="1" indent="-381000">
              <a:lnSpc>
                <a:spcPct val="90000"/>
              </a:lnSpc>
              <a:buFont typeface="Wingdings" pitchFamily="2" charset="2"/>
              <a:buAutoNum type="arabicPeriod"/>
            </a:pPr>
            <a:r>
              <a:rPr lang="en-US" sz="2400"/>
              <a:t>Compute incremental precipitation from cumulative P.</a:t>
            </a:r>
          </a:p>
          <a:p>
            <a:pPr marL="838200" lvl="1" indent="-381000">
              <a:lnSpc>
                <a:spcPct val="90000"/>
              </a:lnSpc>
              <a:buFont typeface="Wingdings" pitchFamily="2" charset="2"/>
              <a:buAutoNum type="arabicPeriod"/>
            </a:pPr>
            <a:r>
              <a:rPr lang="en-US" sz="2400"/>
              <a:t>Pick the highest incremental precipitation (maximum block) and place it in the middle of the hyetograph. Pick the second highest block and place it to the right of the maximum block, pick the third highest block and place it to the left of the maximum block, pick the fourth highest block and place it to the right of the maximum block (after second block), and so on until the last block. </a:t>
            </a:r>
          </a:p>
        </p:txBody>
      </p:sp>
    </p:spTree>
    <p:extLst>
      <p:ext uri="{BB962C8B-B14F-4D97-AF65-F5344CB8AC3E}">
        <p14:creationId xmlns:p14="http://schemas.microsoft.com/office/powerpoint/2010/main" val="120782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F1EC1AD-DFDA-4E5E-9EAB-11BFAF51C2D3}" type="slidenum">
              <a:rPr lang="en-US"/>
              <a:pPr/>
              <a:t>4</a:t>
            </a:fld>
            <a:endParaRPr lang="en-US"/>
          </a:p>
        </p:txBody>
      </p:sp>
      <p:sp>
        <p:nvSpPr>
          <p:cNvPr id="9218" name="Rectangle 2"/>
          <p:cNvSpPr>
            <a:spLocks noGrp="1" noRot="1" noChangeArrowheads="1"/>
          </p:cNvSpPr>
          <p:nvPr>
            <p:ph type="title"/>
          </p:nvPr>
        </p:nvSpPr>
        <p:spPr>
          <a:xfrm>
            <a:off x="457200" y="228600"/>
            <a:ext cx="8229600" cy="792163"/>
          </a:xfrm>
        </p:spPr>
        <p:txBody>
          <a:bodyPr/>
          <a:lstStyle/>
          <a:p>
            <a:r>
              <a:rPr lang="en-US"/>
              <a:t>Estimated Limiting Value (ELV)</a:t>
            </a:r>
          </a:p>
        </p:txBody>
      </p:sp>
      <p:sp>
        <p:nvSpPr>
          <p:cNvPr id="9219" name="Rectangle 3"/>
          <p:cNvSpPr>
            <a:spLocks noGrp="1" noChangeArrowheads="1"/>
          </p:cNvSpPr>
          <p:nvPr>
            <p:ph type="body" idx="1"/>
          </p:nvPr>
        </p:nvSpPr>
        <p:spPr>
          <a:xfrm>
            <a:off x="457200" y="1371600"/>
            <a:ext cx="8229600" cy="4800600"/>
          </a:xfrm>
        </p:spPr>
        <p:txBody>
          <a:bodyPr/>
          <a:lstStyle/>
          <a:p>
            <a:r>
              <a:rPr lang="en-US" sz="2800"/>
              <a:t>Lower limit on design value – 0</a:t>
            </a:r>
          </a:p>
          <a:p>
            <a:r>
              <a:rPr lang="en-US" sz="2800"/>
              <a:t>Upper limit on design value – ELV</a:t>
            </a:r>
          </a:p>
          <a:p>
            <a:r>
              <a:rPr lang="en-US" sz="2800"/>
              <a:t>ELV – largest magnitude possible for a hydrologic event at a given location, based on the best available hydrologic information. </a:t>
            </a:r>
          </a:p>
          <a:p>
            <a:pPr lvl="1"/>
            <a:r>
              <a:rPr lang="en-US" sz="2400"/>
              <a:t>Length of record</a:t>
            </a:r>
          </a:p>
          <a:p>
            <a:pPr lvl="1"/>
            <a:r>
              <a:rPr lang="en-US" sz="2400"/>
              <a:t>Reliability of information</a:t>
            </a:r>
          </a:p>
          <a:p>
            <a:pPr lvl="1"/>
            <a:r>
              <a:rPr lang="en-US" sz="2400"/>
              <a:t>Accuracy of analysis</a:t>
            </a:r>
          </a:p>
          <a:p>
            <a:r>
              <a:rPr lang="en-US" sz="2800"/>
              <a:t>Probable Maximum Precipitation (PMP) / Probable Maximum Flood (PMF)</a:t>
            </a:r>
          </a:p>
        </p:txBody>
      </p:sp>
    </p:spTree>
    <p:extLst>
      <p:ext uri="{BB962C8B-B14F-4D97-AF65-F5344CB8AC3E}">
        <p14:creationId xmlns:p14="http://schemas.microsoft.com/office/powerpoint/2010/main" val="1054819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DD1DB571-EF3E-4F29-B920-167E3412F84C}" type="slidenum">
              <a:rPr lang="en-US"/>
              <a:pPr/>
              <a:t>40</a:t>
            </a:fld>
            <a:endParaRPr lang="en-US"/>
          </a:p>
        </p:txBody>
      </p:sp>
      <p:graphicFrame>
        <p:nvGraphicFramePr>
          <p:cNvPr id="52226" name="Object 2"/>
          <p:cNvGraphicFramePr>
            <a:graphicFrameLocks noGrp="1" noChangeAspect="1"/>
          </p:cNvGraphicFramePr>
          <p:nvPr>
            <p:ph idx="1"/>
            <p:extLst>
              <p:ext uri="{D42A27DB-BD31-4B8C-83A1-F6EECF244321}">
                <p14:modId xmlns:p14="http://schemas.microsoft.com/office/powerpoint/2010/main" val="1888297914"/>
              </p:ext>
            </p:extLst>
          </p:nvPr>
        </p:nvGraphicFramePr>
        <p:xfrm>
          <a:off x="292100" y="3962400"/>
          <a:ext cx="4306888" cy="1985963"/>
        </p:xfrm>
        <a:graphic>
          <a:graphicData uri="http://schemas.openxmlformats.org/presentationml/2006/ole">
            <mc:AlternateContent xmlns:mc="http://schemas.openxmlformats.org/markup-compatibility/2006">
              <mc:Choice xmlns:v="urn:schemas-microsoft-com:vml" Requires="v">
                <p:oleObj spid="_x0000_s13317" name="Document" r:id="rId3" imgW="5644860" imgH="2603939" progId="Word.Document.8">
                  <p:embed/>
                </p:oleObj>
              </mc:Choice>
              <mc:Fallback>
                <p:oleObj name="Document" r:id="rId3" imgW="5644860" imgH="260393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3473"/>
                      <a:stretch>
                        <a:fillRect/>
                      </a:stretch>
                    </p:blipFill>
                    <p:spPr bwMode="auto">
                      <a:xfrm>
                        <a:off x="292100" y="3962400"/>
                        <a:ext cx="4306888" cy="1985963"/>
                      </a:xfrm>
                      <a:prstGeom prst="rect">
                        <a:avLst/>
                      </a:prstGeom>
                      <a:noFill/>
                      <a:ln>
                        <a:noFill/>
                      </a:ln>
                      <a:effectLst/>
                    </p:spPr>
                  </p:pic>
                </p:oleObj>
              </mc:Fallback>
            </mc:AlternateContent>
          </a:graphicData>
        </a:graphic>
      </p:graphicFrame>
      <p:sp>
        <p:nvSpPr>
          <p:cNvPr id="52227" name="Rectangle 3"/>
          <p:cNvSpPr>
            <a:spLocks noGrp="1" noRot="1" noChangeArrowheads="1"/>
          </p:cNvSpPr>
          <p:nvPr>
            <p:ph type="title"/>
          </p:nvPr>
        </p:nvSpPr>
        <p:spPr/>
        <p:txBody>
          <a:bodyPr/>
          <a:lstStyle/>
          <a:p>
            <a:r>
              <a:rPr lang="en-US" sz="4000"/>
              <a:t>Example:  Alternating Block Method</a:t>
            </a:r>
          </a:p>
        </p:txBody>
      </p:sp>
      <p:graphicFrame>
        <p:nvGraphicFramePr>
          <p:cNvPr id="52228" name="Object 4"/>
          <p:cNvGraphicFramePr>
            <a:graphicFrameLocks noChangeAspect="1"/>
          </p:cNvGraphicFramePr>
          <p:nvPr>
            <p:extLst>
              <p:ext uri="{D42A27DB-BD31-4B8C-83A1-F6EECF244321}">
                <p14:modId xmlns:p14="http://schemas.microsoft.com/office/powerpoint/2010/main" val="3052986943"/>
              </p:ext>
            </p:extLst>
          </p:nvPr>
        </p:nvGraphicFramePr>
        <p:xfrm>
          <a:off x="663575" y="2590800"/>
          <a:ext cx="3127375" cy="727075"/>
        </p:xfrm>
        <a:graphic>
          <a:graphicData uri="http://schemas.openxmlformats.org/presentationml/2006/ole">
            <mc:AlternateContent xmlns:mc="http://schemas.openxmlformats.org/markup-compatibility/2006">
              <mc:Choice xmlns:v="urn:schemas-microsoft-com:vml" Requires="v">
                <p:oleObj spid="_x0000_s13318" name="Equation" r:id="rId5" imgW="2349360" imgH="545760" progId="Equation.3">
                  <p:embed/>
                </p:oleObj>
              </mc:Choice>
              <mc:Fallback>
                <p:oleObj name="Equation" r:id="rId5" imgW="2349360" imgH="5457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75" y="2590800"/>
                        <a:ext cx="3127375" cy="727075"/>
                      </a:xfrm>
                      <a:prstGeom prst="rect">
                        <a:avLst/>
                      </a:prstGeom>
                      <a:noFill/>
                      <a:ln>
                        <a:noFill/>
                      </a:ln>
                      <a:effectLst/>
                    </p:spPr>
                  </p:pic>
                </p:oleObj>
              </mc:Fallback>
            </mc:AlternateContent>
          </a:graphicData>
        </a:graphic>
      </p:graphicFrame>
      <p:graphicFrame>
        <p:nvGraphicFramePr>
          <p:cNvPr id="52229" name="Object 5"/>
          <p:cNvGraphicFramePr>
            <a:graphicFrameLocks noChangeAspect="1"/>
          </p:cNvGraphicFramePr>
          <p:nvPr>
            <p:extLst>
              <p:ext uri="{D42A27DB-BD31-4B8C-83A1-F6EECF244321}">
                <p14:modId xmlns:p14="http://schemas.microsoft.com/office/powerpoint/2010/main" val="3363181771"/>
              </p:ext>
            </p:extLst>
          </p:nvPr>
        </p:nvGraphicFramePr>
        <p:xfrm>
          <a:off x="4094163" y="2544763"/>
          <a:ext cx="2386012" cy="768350"/>
        </p:xfrm>
        <a:graphic>
          <a:graphicData uri="http://schemas.openxmlformats.org/presentationml/2006/ole">
            <mc:AlternateContent xmlns:mc="http://schemas.openxmlformats.org/markup-compatibility/2006">
              <mc:Choice xmlns:v="urn:schemas-microsoft-com:vml" Requires="v">
                <p:oleObj spid="_x0000_s13319" name="Equation" r:id="rId7" imgW="2565360" imgH="825480" progId="Equation.3">
                  <p:embed/>
                </p:oleObj>
              </mc:Choice>
              <mc:Fallback>
                <p:oleObj name="Equation" r:id="rId7" imgW="2565360" imgH="825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4163" y="2544763"/>
                        <a:ext cx="2386012" cy="768350"/>
                      </a:xfrm>
                      <a:prstGeom prst="rect">
                        <a:avLst/>
                      </a:prstGeom>
                      <a:noFill/>
                      <a:ln>
                        <a:noFill/>
                      </a:ln>
                      <a:effectLst/>
                    </p:spPr>
                  </p:pic>
                </p:oleObj>
              </mc:Fallback>
            </mc:AlternateContent>
          </a:graphicData>
        </a:graphic>
      </p:graphicFrame>
      <p:sp>
        <p:nvSpPr>
          <p:cNvPr id="52230" name="Line 6"/>
          <p:cNvSpPr>
            <a:spLocks noChangeShapeType="1"/>
          </p:cNvSpPr>
          <p:nvPr/>
        </p:nvSpPr>
        <p:spPr bwMode="auto">
          <a:xfrm flipH="1">
            <a:off x="1276350" y="3314700"/>
            <a:ext cx="409575" cy="8191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22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2175" y="3806825"/>
            <a:ext cx="4146550" cy="2835275"/>
          </a:xfrm>
          <a:prstGeom prst="rect">
            <a:avLst/>
          </a:prstGeom>
          <a:noFill/>
          <a:ln>
            <a:noFill/>
          </a:ln>
          <a:effectLst/>
        </p:spPr>
      </p:pic>
      <p:sp>
        <p:nvSpPr>
          <p:cNvPr id="52232" name="Text Box 8"/>
          <p:cNvSpPr txBox="1">
            <a:spLocks noChangeArrowheads="1"/>
          </p:cNvSpPr>
          <p:nvPr/>
        </p:nvSpPr>
        <p:spPr bwMode="auto">
          <a:xfrm>
            <a:off x="708025" y="1381125"/>
            <a:ext cx="6654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Find:  Design precipitation hyetograph for a 2-hour storm (in 10 minute increments) in Denver with a 10-year return period 10-minute</a:t>
            </a:r>
          </a:p>
        </p:txBody>
      </p:sp>
    </p:spTree>
    <p:extLst>
      <p:ext uri="{BB962C8B-B14F-4D97-AF65-F5344CB8AC3E}">
        <p14:creationId xmlns:p14="http://schemas.microsoft.com/office/powerpoint/2010/main" val="1725588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Probable Maximum Precipitation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65785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28800" y="6120969"/>
            <a:ext cx="6781800" cy="369332"/>
          </a:xfrm>
          <a:prstGeom prst="rect">
            <a:avLst/>
          </a:prstGeom>
        </p:spPr>
        <p:txBody>
          <a:bodyPr wrap="square">
            <a:spAutoFit/>
          </a:bodyPr>
          <a:lstStyle/>
          <a:p>
            <a:r>
              <a:rPr lang="en-US" dirty="0" smtClean="0">
                <a:hlinkClick r:id="rId3"/>
              </a:rPr>
              <a:t>http://www.nws.noaa.gov/oh/hdsc/studies/pmp.html</a:t>
            </a:r>
            <a:r>
              <a:rPr lang="en-US" dirty="0" smtClean="0"/>
              <a:t> </a:t>
            </a:r>
            <a:endParaRPr lang="en-US" dirty="0"/>
          </a:p>
        </p:txBody>
      </p:sp>
      <p:sp>
        <p:nvSpPr>
          <p:cNvPr id="4" name="TextBox 3"/>
          <p:cNvSpPr txBox="1"/>
          <p:nvPr/>
        </p:nvSpPr>
        <p:spPr>
          <a:xfrm>
            <a:off x="7337298" y="5257800"/>
            <a:ext cx="1600200" cy="646331"/>
          </a:xfrm>
          <a:prstGeom prst="rect">
            <a:avLst/>
          </a:prstGeom>
          <a:noFill/>
        </p:spPr>
        <p:txBody>
          <a:bodyPr wrap="square" rtlCol="0">
            <a:spAutoFit/>
          </a:bodyPr>
          <a:lstStyle/>
          <a:p>
            <a:pPr algn="ctr"/>
            <a:r>
              <a:rPr lang="en-US" dirty="0" smtClean="0"/>
              <a:t>Most recent report 1999</a:t>
            </a:r>
            <a:endParaRPr lang="en-US" dirty="0"/>
          </a:p>
        </p:txBody>
      </p:sp>
    </p:spTree>
    <p:extLst>
      <p:ext uri="{BB962C8B-B14F-4D97-AF65-F5344CB8AC3E}">
        <p14:creationId xmlns:p14="http://schemas.microsoft.com/office/powerpoint/2010/main" val="3398597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p:txBody>
          <a:bodyPr/>
          <a:lstStyle/>
          <a:p>
            <a:fld id="{F398448D-90AD-49BB-9570-B510859EBEA1}" type="slidenum">
              <a:rPr lang="en-US"/>
              <a:pPr/>
              <a:t>6</a:t>
            </a:fld>
            <a:endParaRPr lang="en-US"/>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5602288"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575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EB9B57B-F8C7-4414-9BD9-914FA4F27FD1}" type="slidenum">
              <a:rPr lang="en-US"/>
              <a:pPr/>
              <a:t>7</a:t>
            </a:fld>
            <a:endParaRPr lang="en-US"/>
          </a:p>
        </p:txBody>
      </p:sp>
      <p:sp>
        <p:nvSpPr>
          <p:cNvPr id="12290" name="Rectangle 2"/>
          <p:cNvSpPr>
            <a:spLocks noGrp="1" noRot="1" noChangeArrowheads="1"/>
          </p:cNvSpPr>
          <p:nvPr>
            <p:ph type="title"/>
          </p:nvPr>
        </p:nvSpPr>
        <p:spPr>
          <a:xfrm>
            <a:off x="457200" y="152400"/>
            <a:ext cx="8229600" cy="838200"/>
          </a:xfrm>
        </p:spPr>
        <p:txBody>
          <a:bodyPr/>
          <a:lstStyle/>
          <a:p>
            <a:r>
              <a:rPr lang="en-US"/>
              <a:t>TxDOT Recommendations</a:t>
            </a:r>
          </a:p>
        </p:txBody>
      </p:sp>
      <p:graphicFrame>
        <p:nvGraphicFramePr>
          <p:cNvPr id="12291" name="Object 3"/>
          <p:cNvGraphicFramePr>
            <a:graphicFrameLocks noGrp="1" noChangeAspect="1"/>
          </p:cNvGraphicFramePr>
          <p:nvPr>
            <p:ph idx="1"/>
            <p:extLst>
              <p:ext uri="{D42A27DB-BD31-4B8C-83A1-F6EECF244321}">
                <p14:modId xmlns:p14="http://schemas.microsoft.com/office/powerpoint/2010/main" val="3648428348"/>
              </p:ext>
            </p:extLst>
          </p:nvPr>
        </p:nvGraphicFramePr>
        <p:xfrm>
          <a:off x="1905000" y="995363"/>
          <a:ext cx="5100638" cy="5634037"/>
        </p:xfrm>
        <a:graphic>
          <a:graphicData uri="http://schemas.openxmlformats.org/presentationml/2006/ole">
            <mc:AlternateContent xmlns:mc="http://schemas.openxmlformats.org/markup-compatibility/2006">
              <mc:Choice xmlns:v="urn:schemas-microsoft-com:vml" Requires="v">
                <p:oleObj spid="_x0000_s3079" name="Document" r:id="rId3" imgW="5574268" imgH="6156139" progId="Word.Document.8">
                  <p:embed/>
                </p:oleObj>
              </mc:Choice>
              <mc:Fallback>
                <p:oleObj name="Document" r:id="rId3" imgW="5574268" imgH="615613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995363"/>
                        <a:ext cx="5100638" cy="56340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6076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05B3144-A84A-4E2F-B9AA-5EDCA02F3D17}" type="slidenum">
              <a:rPr lang="en-US"/>
              <a:pPr/>
              <a:t>8</a:t>
            </a:fld>
            <a:endParaRPr lang="en-US"/>
          </a:p>
        </p:txBody>
      </p:sp>
      <p:sp>
        <p:nvSpPr>
          <p:cNvPr id="11266" name="Rectangle 2"/>
          <p:cNvSpPr>
            <a:spLocks noGrp="1" noRot="1" noChangeArrowheads="1"/>
          </p:cNvSpPr>
          <p:nvPr>
            <p:ph type="title"/>
          </p:nvPr>
        </p:nvSpPr>
        <p:spPr/>
        <p:txBody>
          <a:bodyPr/>
          <a:lstStyle/>
          <a:p>
            <a:r>
              <a:rPr lang="en-US"/>
              <a:t>Hydrologic design level</a:t>
            </a:r>
          </a:p>
        </p:txBody>
      </p:sp>
      <p:sp>
        <p:nvSpPr>
          <p:cNvPr id="11267" name="Rectangle 3"/>
          <p:cNvSpPr>
            <a:spLocks noGrp="1" noChangeArrowheads="1"/>
          </p:cNvSpPr>
          <p:nvPr>
            <p:ph type="body" idx="1"/>
          </p:nvPr>
        </p:nvSpPr>
        <p:spPr/>
        <p:txBody>
          <a:bodyPr/>
          <a:lstStyle/>
          <a:p>
            <a:r>
              <a:rPr lang="en-US"/>
              <a:t>Hydrologic design level – magnitude of the hydrologic event to be considered for the design or a structure or project.</a:t>
            </a:r>
          </a:p>
          <a:p>
            <a:r>
              <a:rPr lang="en-US"/>
              <a:t>Three approaches for determining design level</a:t>
            </a:r>
          </a:p>
          <a:p>
            <a:pPr lvl="1"/>
            <a:r>
              <a:rPr lang="en-US"/>
              <a:t>Empirical/probabilistic</a:t>
            </a:r>
          </a:p>
          <a:p>
            <a:pPr lvl="1"/>
            <a:r>
              <a:rPr lang="en-US"/>
              <a:t>Risk analysis</a:t>
            </a:r>
          </a:p>
          <a:p>
            <a:pPr lvl="1"/>
            <a:r>
              <a:rPr lang="en-US"/>
              <a:t>Hydroeconomic analysis</a:t>
            </a:r>
          </a:p>
          <a:p>
            <a:pPr lvl="1"/>
            <a:endParaRPr lang="en-US"/>
          </a:p>
        </p:txBody>
      </p:sp>
    </p:spTree>
    <p:extLst>
      <p:ext uri="{BB962C8B-B14F-4D97-AF65-F5344CB8AC3E}">
        <p14:creationId xmlns:p14="http://schemas.microsoft.com/office/powerpoint/2010/main" val="375124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EB55328A-5551-4386-A70A-477064902547}" type="slidenum">
              <a:rPr lang="en-US"/>
              <a:pPr/>
              <a:t>9</a:t>
            </a:fld>
            <a:endParaRPr lang="en-US"/>
          </a:p>
        </p:txBody>
      </p:sp>
      <p:sp>
        <p:nvSpPr>
          <p:cNvPr id="14338" name="Rectangle 2"/>
          <p:cNvSpPr>
            <a:spLocks noGrp="1" noRot="1" noChangeArrowheads="1"/>
          </p:cNvSpPr>
          <p:nvPr>
            <p:ph type="title"/>
          </p:nvPr>
        </p:nvSpPr>
        <p:spPr/>
        <p:txBody>
          <a:bodyPr/>
          <a:lstStyle/>
          <a:p>
            <a:r>
              <a:rPr lang="en-US"/>
              <a:t>Empirical/Probabilitic</a:t>
            </a:r>
          </a:p>
        </p:txBody>
      </p:sp>
      <p:sp>
        <p:nvSpPr>
          <p:cNvPr id="14339" name="Rectangle 3"/>
          <p:cNvSpPr>
            <a:spLocks noGrp="1" noChangeArrowheads="1"/>
          </p:cNvSpPr>
          <p:nvPr>
            <p:ph type="body" sz="half" idx="1"/>
          </p:nvPr>
        </p:nvSpPr>
        <p:spPr>
          <a:xfrm>
            <a:off x="457200" y="1600200"/>
            <a:ext cx="7639050" cy="4525963"/>
          </a:xfrm>
        </p:spPr>
        <p:txBody>
          <a:bodyPr/>
          <a:lstStyle/>
          <a:p>
            <a:pPr>
              <a:lnSpc>
                <a:spcPct val="90000"/>
              </a:lnSpc>
            </a:pPr>
            <a:r>
              <a:rPr lang="en-US" sz="2800" dirty="0"/>
              <a:t>P(most extreme event of last </a:t>
            </a:r>
            <a:r>
              <a:rPr lang="en-US" sz="2800" i="1" dirty="0"/>
              <a:t>N</a:t>
            </a:r>
            <a:r>
              <a:rPr lang="en-US" sz="2800" dirty="0"/>
              <a:t> years will be exceeded once in next </a:t>
            </a:r>
            <a:r>
              <a:rPr lang="en-US" sz="2800" i="1" dirty="0"/>
              <a:t>n</a:t>
            </a:r>
            <a:r>
              <a:rPr lang="en-US" sz="2800" dirty="0"/>
              <a:t> years) </a:t>
            </a:r>
          </a:p>
          <a:p>
            <a:pPr>
              <a:lnSpc>
                <a:spcPct val="90000"/>
              </a:lnSpc>
            </a:pPr>
            <a:endParaRPr lang="en-US" sz="2800" dirty="0"/>
          </a:p>
          <a:p>
            <a:pPr>
              <a:lnSpc>
                <a:spcPct val="90000"/>
              </a:lnSpc>
            </a:pPr>
            <a:r>
              <a:rPr lang="en-US" sz="2800" dirty="0"/>
              <a:t>P(largest flood of last </a:t>
            </a:r>
            <a:r>
              <a:rPr lang="en-US" sz="2800" i="1" dirty="0"/>
              <a:t>N</a:t>
            </a:r>
            <a:r>
              <a:rPr lang="en-US" sz="2800" dirty="0"/>
              <a:t> years will be exceeded in </a:t>
            </a:r>
            <a:r>
              <a:rPr lang="en-US" sz="2800" i="1" dirty="0"/>
              <a:t>n=N</a:t>
            </a:r>
            <a:r>
              <a:rPr lang="en-US" sz="2800" dirty="0"/>
              <a:t> years) = 0.5</a:t>
            </a:r>
          </a:p>
          <a:p>
            <a:pPr>
              <a:lnSpc>
                <a:spcPct val="90000"/>
              </a:lnSpc>
            </a:pPr>
            <a:r>
              <a:rPr lang="en-US" sz="2800" dirty="0"/>
              <a:t>Drought lasting </a:t>
            </a:r>
            <a:r>
              <a:rPr lang="en-US" sz="2800" i="1" dirty="0"/>
              <a:t>m</a:t>
            </a:r>
            <a:r>
              <a:rPr lang="en-US" sz="2800" dirty="0"/>
              <a:t> years is worst in </a:t>
            </a:r>
            <a:r>
              <a:rPr lang="en-US" sz="2800" i="1" dirty="0"/>
              <a:t>N</a:t>
            </a:r>
            <a:r>
              <a:rPr lang="en-US" sz="2800" dirty="0"/>
              <a:t> year record.  What is the probability that a worse drought will occur in next </a:t>
            </a:r>
            <a:r>
              <a:rPr lang="en-US" sz="2800" i="1" dirty="0"/>
              <a:t>n</a:t>
            </a:r>
            <a:r>
              <a:rPr lang="en-US" sz="2800" dirty="0"/>
              <a:t> years?</a:t>
            </a:r>
          </a:p>
          <a:p>
            <a:pPr lvl="1">
              <a:lnSpc>
                <a:spcPct val="90000"/>
              </a:lnSpc>
            </a:pPr>
            <a:r>
              <a:rPr lang="en-US" sz="2400" dirty="0"/>
              <a:t># sequences of length m in N years = N-m+1</a:t>
            </a:r>
          </a:p>
          <a:p>
            <a:pPr lvl="1">
              <a:lnSpc>
                <a:spcPct val="90000"/>
              </a:lnSpc>
            </a:pPr>
            <a:r>
              <a:rPr lang="en-US" sz="2400" dirty="0"/>
              <a:t># sequences of length m in n years = n-m+1</a:t>
            </a:r>
          </a:p>
          <a:p>
            <a:pPr lvl="1">
              <a:lnSpc>
                <a:spcPct val="90000"/>
              </a:lnSpc>
            </a:pPr>
            <a:endParaRPr lang="en-US" sz="2400" dirty="0"/>
          </a:p>
        </p:txBody>
      </p:sp>
      <p:graphicFrame>
        <p:nvGraphicFramePr>
          <p:cNvPr id="14340" name="Object 4"/>
          <p:cNvGraphicFramePr>
            <a:graphicFrameLocks noGrp="1" noChangeAspect="1"/>
          </p:cNvGraphicFramePr>
          <p:nvPr>
            <p:ph sz="half" idx="2"/>
            <p:extLst>
              <p:ext uri="{D42A27DB-BD31-4B8C-83A1-F6EECF244321}">
                <p14:modId xmlns:p14="http://schemas.microsoft.com/office/powerpoint/2010/main" val="484366605"/>
              </p:ext>
            </p:extLst>
          </p:nvPr>
        </p:nvGraphicFramePr>
        <p:xfrm>
          <a:off x="3216275" y="6078538"/>
          <a:ext cx="2816225" cy="506412"/>
        </p:xfrm>
        <a:graphic>
          <a:graphicData uri="http://schemas.openxmlformats.org/presentationml/2006/ole">
            <mc:AlternateContent xmlns:mc="http://schemas.openxmlformats.org/markup-compatibility/2006">
              <mc:Choice xmlns:v="urn:schemas-microsoft-com:vml" Requires="v">
                <p:oleObj spid="_x0000_s4108" name="Equation" r:id="rId3" imgW="2819160" imgH="507960" progId="Equation.3">
                  <p:embed/>
                </p:oleObj>
              </mc:Choice>
              <mc:Fallback>
                <p:oleObj name="Equation" r:id="rId3" imgW="2819160" imgH="507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6078538"/>
                        <a:ext cx="2816225" cy="506412"/>
                      </a:xfrm>
                      <a:prstGeom prst="rect">
                        <a:avLst/>
                      </a:prstGeom>
                      <a:noFill/>
                      <a:ln>
                        <a:noFill/>
                      </a:ln>
                      <a:effec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2397949276"/>
              </p:ext>
            </p:extLst>
          </p:nvPr>
        </p:nvGraphicFramePr>
        <p:xfrm>
          <a:off x="5465763" y="2135188"/>
          <a:ext cx="1268412" cy="468312"/>
        </p:xfrm>
        <a:graphic>
          <a:graphicData uri="http://schemas.openxmlformats.org/presentationml/2006/ole">
            <mc:AlternateContent xmlns:mc="http://schemas.openxmlformats.org/markup-compatibility/2006">
              <mc:Choice xmlns:v="urn:schemas-microsoft-com:vml" Requires="v">
                <p:oleObj spid="_x0000_s4109" name="Equation" r:id="rId5" imgW="1269720" imgH="469800" progId="Equation.3">
                  <p:embed/>
                </p:oleObj>
              </mc:Choice>
              <mc:Fallback>
                <p:oleObj name="Equation" r:id="rId5" imgW="1269720" imgH="46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5763" y="2135188"/>
                        <a:ext cx="1268412" cy="46831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40810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1823</Words>
  <Application>Microsoft Office PowerPoint</Application>
  <PresentationFormat>On-screen Show (4:3)</PresentationFormat>
  <Paragraphs>330</Paragraphs>
  <Slides>40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Office Theme</vt:lpstr>
      <vt:lpstr>Document</vt:lpstr>
      <vt:lpstr>Equation</vt:lpstr>
      <vt:lpstr>Hydrologic Design and Design Storms</vt:lpstr>
      <vt:lpstr>Hydrologic design </vt:lpstr>
      <vt:lpstr>Hydrologic design scale</vt:lpstr>
      <vt:lpstr>Estimated Limiting Value (ELV)</vt:lpstr>
      <vt:lpstr>Probable Maximum Precipitation</vt:lpstr>
      <vt:lpstr>PowerPoint Presentation</vt:lpstr>
      <vt:lpstr>TxDOT Recommendations</vt:lpstr>
      <vt:lpstr>Hydrologic design level</vt:lpstr>
      <vt:lpstr>Empirical/Probabilitic</vt:lpstr>
      <vt:lpstr>Example 13.2.1</vt:lpstr>
      <vt:lpstr>Risk Analysis</vt:lpstr>
      <vt:lpstr>Example 13.2.2</vt:lpstr>
      <vt:lpstr>Hydroeconomic Analysis</vt:lpstr>
      <vt:lpstr>PowerPoint Presentation</vt:lpstr>
      <vt:lpstr>Design Storms</vt:lpstr>
      <vt:lpstr>PowerPoint Presentation</vt:lpstr>
      <vt:lpstr>PowerPoint Presentation</vt:lpstr>
      <vt:lpstr>PowerPoint Presentation</vt:lpstr>
      <vt:lpstr>Results of Precip Frequency Query</vt:lpstr>
      <vt:lpstr>TP 40</vt:lpstr>
      <vt:lpstr>2yr-60min precipitation GIS map</vt:lpstr>
      <vt:lpstr>2yr-60min precipitation map</vt:lpstr>
      <vt:lpstr>Design aerial precipitation</vt:lpstr>
      <vt:lpstr>Depth-area curve</vt:lpstr>
      <vt:lpstr>Depth (intensity)-duration-frequency</vt:lpstr>
      <vt:lpstr>IDF curve</vt:lpstr>
      <vt:lpstr>Example 14.2.1</vt:lpstr>
      <vt:lpstr>Equations for IDF curves</vt:lpstr>
      <vt:lpstr>Example 14.2.4</vt:lpstr>
      <vt:lpstr>IDF curves for Austin</vt:lpstr>
      <vt:lpstr>Design Precipitation Hyetographs</vt:lpstr>
      <vt:lpstr>SCS Method</vt:lpstr>
      <vt:lpstr>SCS type curves for Texas (II&amp;III)</vt:lpstr>
      <vt:lpstr>SCS Method Steps</vt:lpstr>
      <vt:lpstr>Example – SCS Method</vt:lpstr>
      <vt:lpstr>SCS – Example (Cont.)</vt:lpstr>
      <vt:lpstr>Triangular Hyetograph Method</vt:lpstr>
      <vt:lpstr>Triangular hyetograph - example</vt:lpstr>
      <vt:lpstr>Alternating block method</vt:lpstr>
      <vt:lpstr>Example:  Alternating Block Method</vt:lpstr>
    </vt:vector>
  </TitlesOfParts>
  <Company>The 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Maidment, David R</dc:creator>
  <cp:lastModifiedBy>Maidment, David R</cp:lastModifiedBy>
  <cp:revision>10</cp:revision>
  <dcterms:created xsi:type="dcterms:W3CDTF">2011-04-25T18:10:48Z</dcterms:created>
  <dcterms:modified xsi:type="dcterms:W3CDTF">2012-03-19T16:02:40Z</dcterms:modified>
</cp:coreProperties>
</file>