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9" r:id="rId10"/>
    <p:sldId id="270" r:id="rId11"/>
    <p:sldId id="271" r:id="rId12"/>
    <p:sldId id="272" r:id="rId13"/>
    <p:sldId id="275" r:id="rId14"/>
    <p:sldId id="276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9D8F-C564-4E0C-BB2B-27C58E806C1F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7C30C-2F81-41F4-8691-E040D36B9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8DAC-8040-49F6-B911-7C901202A5D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8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F7A4-AAD9-414E-B18D-F9430E3088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80CA-FE1D-48E5-99F2-7C3CF0FD4C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1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6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1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5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683D6-E011-41C5-9E13-F037F24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AF59-921A-4593-BBD3-A5EDCCE0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arcgis.com/home/search.html?q=brushy&amp;t=conten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202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Regional to Engineering Scale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1295400"/>
            <a:ext cx="6311881" cy="4346964"/>
            <a:chOff x="403225" y="1295400"/>
            <a:chExt cx="6311881" cy="43469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1295400"/>
              <a:ext cx="5324475" cy="43469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21913" y="1295400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HUC8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4057" y="1729430"/>
            <a:ext cx="6927077" cy="4419600"/>
            <a:chOff x="1143000" y="1752600"/>
            <a:chExt cx="6927077" cy="4419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52600"/>
              <a:ext cx="5791200" cy="441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21392" y="1789289"/>
              <a:ext cx="1048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HUC12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0" y="2189452"/>
            <a:ext cx="6878077" cy="4250267"/>
            <a:chOff x="2133600" y="2267887"/>
            <a:chExt cx="6878077" cy="4250267"/>
          </a:xfrm>
        </p:grpSpPr>
        <p:sp>
          <p:nvSpPr>
            <p:cNvPr id="13" name="TextBox 12"/>
            <p:cNvSpPr txBox="1"/>
            <p:nvPr/>
          </p:nvSpPr>
          <p:spPr>
            <a:xfrm>
              <a:off x="7467600" y="2302933"/>
              <a:ext cx="1544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Catchment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267887"/>
              <a:ext cx="5191324" cy="4250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479136" y="2686163"/>
            <a:ext cx="5069420" cy="3887962"/>
            <a:chOff x="3733800" y="2817638"/>
            <a:chExt cx="5069420" cy="388796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817638"/>
              <a:ext cx="5069420" cy="38879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10000" y="6172200"/>
              <a:ext cx="3005438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Engineering Hydrology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86200" y="3048000"/>
            <a:ext cx="4752945" cy="3638974"/>
            <a:chOff x="3886200" y="3048000"/>
            <a:chExt cx="4752945" cy="3638974"/>
          </a:xfrm>
        </p:grpSpPr>
        <p:grpSp>
          <p:nvGrpSpPr>
            <p:cNvPr id="17" name="Group 16"/>
            <p:cNvGrpSpPr/>
            <p:nvPr/>
          </p:nvGrpSpPr>
          <p:grpSpPr>
            <a:xfrm>
              <a:off x="3886200" y="3048000"/>
              <a:ext cx="4752945" cy="3638974"/>
              <a:chOff x="3933853" y="3089927"/>
              <a:chExt cx="4752945" cy="3638974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853" y="3089927"/>
                <a:ext cx="4752945" cy="36389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8936" y="3468882"/>
                <a:ext cx="2315710" cy="12428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89498" y="6237528"/>
                <a:ext cx="3026534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Engineering Hydraulics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71328" y="4682821"/>
              <a:ext cx="2694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Personal – a flooded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0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981200" y="1295400"/>
          <a:ext cx="48704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4172532" imgH="4439270" progId="PBrush">
                  <p:embed/>
                </p:oleObj>
              </mc:Choice>
              <mc:Fallback>
                <p:oleObj name="Bitmap Image" r:id="rId3" imgW="4172532" imgH="443927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8704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041525" y="46847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Right Overbank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581400" y="5029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65725" y="46847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Left Overbank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724400" y="4876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089525" y="3389313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Channel </a:t>
            </a:r>
            <a:r>
              <a:rPr lang="en-US">
                <a:solidFill>
                  <a:srgbClr val="66CCFF"/>
                </a:solidFill>
              </a:rPr>
              <a:t>centerline</a:t>
            </a:r>
          </a:p>
          <a:p>
            <a:r>
              <a:rPr lang="en-US"/>
              <a:t>and </a:t>
            </a:r>
            <a:r>
              <a:rPr lang="en-US">
                <a:solidFill>
                  <a:srgbClr val="FF3300"/>
                </a:solidFill>
              </a:rPr>
              <a:t>banklines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4419600" y="3581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05000" y="28956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Cross-section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429000" y="3276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41525" y="304800"/>
            <a:ext cx="56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One-Dimensional Flow </a:t>
            </a:r>
            <a:r>
              <a:rPr lang="en-US" sz="2800" dirty="0" smtClean="0"/>
              <a:t>Computations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41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Conveyance, 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4" y="1714500"/>
            <a:ext cx="7091506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524000" y="2095500"/>
            <a:ext cx="22098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2095500"/>
            <a:ext cx="2514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2095500"/>
            <a:ext cx="1524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6674" y="1638300"/>
            <a:ext cx="15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Overbank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6674" y="1638300"/>
            <a:ext cx="162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Overbank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19547" y="16383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9196" y="4895116"/>
                <a:ext cx="4572000" cy="15423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1.49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𝑜𝑟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6" y="4895116"/>
                <a:ext cx="4572000" cy="1542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56123" y="4800600"/>
                <a:ext cx="4572000" cy="11814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𝐾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1.49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𝑜𝑟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1.49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5/3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2/3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23" y="4800600"/>
                <a:ext cx="4572000" cy="11814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162800" y="5486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Lengths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295400"/>
            <a:ext cx="553402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8400" y="3657600"/>
            <a:ext cx="42672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09811" y="5943600"/>
            <a:ext cx="426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895344" y="3785616"/>
            <a:ext cx="1468319" cy="2148840"/>
          </a:xfrm>
          <a:custGeom>
            <a:avLst/>
            <a:gdLst>
              <a:gd name="connsiteX0" fmla="*/ 0 w 1468319"/>
              <a:gd name="connsiteY0" fmla="*/ 0 h 2148840"/>
              <a:gd name="connsiteX1" fmla="*/ 9144 w 1468319"/>
              <a:gd name="connsiteY1" fmla="*/ 192024 h 2148840"/>
              <a:gd name="connsiteX2" fmla="*/ 54864 w 1468319"/>
              <a:gd name="connsiteY2" fmla="*/ 420624 h 2148840"/>
              <a:gd name="connsiteX3" fmla="*/ 109728 w 1468319"/>
              <a:gd name="connsiteY3" fmla="*/ 585216 h 2148840"/>
              <a:gd name="connsiteX4" fmla="*/ 256032 w 1468319"/>
              <a:gd name="connsiteY4" fmla="*/ 731520 h 2148840"/>
              <a:gd name="connsiteX5" fmla="*/ 438912 w 1468319"/>
              <a:gd name="connsiteY5" fmla="*/ 822960 h 2148840"/>
              <a:gd name="connsiteX6" fmla="*/ 658368 w 1468319"/>
              <a:gd name="connsiteY6" fmla="*/ 923544 h 2148840"/>
              <a:gd name="connsiteX7" fmla="*/ 841248 w 1468319"/>
              <a:gd name="connsiteY7" fmla="*/ 1060704 h 2148840"/>
              <a:gd name="connsiteX8" fmla="*/ 1033272 w 1468319"/>
              <a:gd name="connsiteY8" fmla="*/ 1188720 h 2148840"/>
              <a:gd name="connsiteX9" fmla="*/ 1216152 w 1468319"/>
              <a:gd name="connsiteY9" fmla="*/ 1380744 h 2148840"/>
              <a:gd name="connsiteX10" fmla="*/ 1316736 w 1468319"/>
              <a:gd name="connsiteY10" fmla="*/ 1554480 h 2148840"/>
              <a:gd name="connsiteX11" fmla="*/ 1408176 w 1468319"/>
              <a:gd name="connsiteY11" fmla="*/ 1792224 h 2148840"/>
              <a:gd name="connsiteX12" fmla="*/ 1463040 w 1468319"/>
              <a:gd name="connsiteY12" fmla="*/ 1993392 h 2148840"/>
              <a:gd name="connsiteX13" fmla="*/ 1463040 w 1468319"/>
              <a:gd name="connsiteY13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319" h="2148840">
                <a:moveTo>
                  <a:pt x="0" y="0"/>
                </a:moveTo>
                <a:cubicBezTo>
                  <a:pt x="0" y="60960"/>
                  <a:pt x="0" y="121920"/>
                  <a:pt x="9144" y="192024"/>
                </a:cubicBezTo>
                <a:cubicBezTo>
                  <a:pt x="18288" y="262128"/>
                  <a:pt x="38100" y="355092"/>
                  <a:pt x="54864" y="420624"/>
                </a:cubicBezTo>
                <a:cubicBezTo>
                  <a:pt x="71628" y="486156"/>
                  <a:pt x="76200" y="533400"/>
                  <a:pt x="109728" y="585216"/>
                </a:cubicBezTo>
                <a:cubicBezTo>
                  <a:pt x="143256" y="637032"/>
                  <a:pt x="201168" y="691896"/>
                  <a:pt x="256032" y="731520"/>
                </a:cubicBezTo>
                <a:cubicBezTo>
                  <a:pt x="310896" y="771144"/>
                  <a:pt x="371856" y="790956"/>
                  <a:pt x="438912" y="822960"/>
                </a:cubicBezTo>
                <a:cubicBezTo>
                  <a:pt x="505968" y="854964"/>
                  <a:pt x="591312" y="883920"/>
                  <a:pt x="658368" y="923544"/>
                </a:cubicBezTo>
                <a:cubicBezTo>
                  <a:pt x="725424" y="963168"/>
                  <a:pt x="778764" y="1016508"/>
                  <a:pt x="841248" y="1060704"/>
                </a:cubicBezTo>
                <a:cubicBezTo>
                  <a:pt x="903732" y="1104900"/>
                  <a:pt x="970788" y="1135380"/>
                  <a:pt x="1033272" y="1188720"/>
                </a:cubicBezTo>
                <a:cubicBezTo>
                  <a:pt x="1095756" y="1242060"/>
                  <a:pt x="1168908" y="1319784"/>
                  <a:pt x="1216152" y="1380744"/>
                </a:cubicBezTo>
                <a:cubicBezTo>
                  <a:pt x="1263396" y="1441704"/>
                  <a:pt x="1284732" y="1485900"/>
                  <a:pt x="1316736" y="1554480"/>
                </a:cubicBezTo>
                <a:cubicBezTo>
                  <a:pt x="1348740" y="1623060"/>
                  <a:pt x="1383792" y="1719072"/>
                  <a:pt x="1408176" y="1792224"/>
                </a:cubicBezTo>
                <a:cubicBezTo>
                  <a:pt x="1432560" y="1865376"/>
                  <a:pt x="1453896" y="1933956"/>
                  <a:pt x="1463040" y="1993392"/>
                </a:cubicBezTo>
                <a:cubicBezTo>
                  <a:pt x="1472184" y="2052828"/>
                  <a:pt x="1467612" y="2100834"/>
                  <a:pt x="1463040" y="2148840"/>
                </a:cubicBezTo>
              </a:path>
            </a:pathLst>
          </a:cu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14800" y="3733800"/>
            <a:ext cx="1468319" cy="2200656"/>
          </a:xfrm>
          <a:custGeom>
            <a:avLst/>
            <a:gdLst>
              <a:gd name="connsiteX0" fmla="*/ 0 w 1468319"/>
              <a:gd name="connsiteY0" fmla="*/ 0 h 2148840"/>
              <a:gd name="connsiteX1" fmla="*/ 9144 w 1468319"/>
              <a:gd name="connsiteY1" fmla="*/ 192024 h 2148840"/>
              <a:gd name="connsiteX2" fmla="*/ 54864 w 1468319"/>
              <a:gd name="connsiteY2" fmla="*/ 420624 h 2148840"/>
              <a:gd name="connsiteX3" fmla="*/ 109728 w 1468319"/>
              <a:gd name="connsiteY3" fmla="*/ 585216 h 2148840"/>
              <a:gd name="connsiteX4" fmla="*/ 256032 w 1468319"/>
              <a:gd name="connsiteY4" fmla="*/ 731520 h 2148840"/>
              <a:gd name="connsiteX5" fmla="*/ 438912 w 1468319"/>
              <a:gd name="connsiteY5" fmla="*/ 822960 h 2148840"/>
              <a:gd name="connsiteX6" fmla="*/ 658368 w 1468319"/>
              <a:gd name="connsiteY6" fmla="*/ 923544 h 2148840"/>
              <a:gd name="connsiteX7" fmla="*/ 841248 w 1468319"/>
              <a:gd name="connsiteY7" fmla="*/ 1060704 h 2148840"/>
              <a:gd name="connsiteX8" fmla="*/ 1033272 w 1468319"/>
              <a:gd name="connsiteY8" fmla="*/ 1188720 h 2148840"/>
              <a:gd name="connsiteX9" fmla="*/ 1216152 w 1468319"/>
              <a:gd name="connsiteY9" fmla="*/ 1380744 h 2148840"/>
              <a:gd name="connsiteX10" fmla="*/ 1316736 w 1468319"/>
              <a:gd name="connsiteY10" fmla="*/ 1554480 h 2148840"/>
              <a:gd name="connsiteX11" fmla="*/ 1408176 w 1468319"/>
              <a:gd name="connsiteY11" fmla="*/ 1792224 h 2148840"/>
              <a:gd name="connsiteX12" fmla="*/ 1463040 w 1468319"/>
              <a:gd name="connsiteY12" fmla="*/ 1993392 h 2148840"/>
              <a:gd name="connsiteX13" fmla="*/ 1463040 w 1468319"/>
              <a:gd name="connsiteY13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319" h="2148840">
                <a:moveTo>
                  <a:pt x="0" y="0"/>
                </a:moveTo>
                <a:cubicBezTo>
                  <a:pt x="0" y="60960"/>
                  <a:pt x="0" y="121920"/>
                  <a:pt x="9144" y="192024"/>
                </a:cubicBezTo>
                <a:cubicBezTo>
                  <a:pt x="18288" y="262128"/>
                  <a:pt x="38100" y="355092"/>
                  <a:pt x="54864" y="420624"/>
                </a:cubicBezTo>
                <a:cubicBezTo>
                  <a:pt x="71628" y="486156"/>
                  <a:pt x="76200" y="533400"/>
                  <a:pt x="109728" y="585216"/>
                </a:cubicBezTo>
                <a:cubicBezTo>
                  <a:pt x="143256" y="637032"/>
                  <a:pt x="201168" y="691896"/>
                  <a:pt x="256032" y="731520"/>
                </a:cubicBezTo>
                <a:cubicBezTo>
                  <a:pt x="310896" y="771144"/>
                  <a:pt x="371856" y="790956"/>
                  <a:pt x="438912" y="822960"/>
                </a:cubicBezTo>
                <a:cubicBezTo>
                  <a:pt x="505968" y="854964"/>
                  <a:pt x="591312" y="883920"/>
                  <a:pt x="658368" y="923544"/>
                </a:cubicBezTo>
                <a:cubicBezTo>
                  <a:pt x="725424" y="963168"/>
                  <a:pt x="778764" y="1016508"/>
                  <a:pt x="841248" y="1060704"/>
                </a:cubicBezTo>
                <a:cubicBezTo>
                  <a:pt x="903732" y="1104900"/>
                  <a:pt x="970788" y="1135380"/>
                  <a:pt x="1033272" y="1188720"/>
                </a:cubicBezTo>
                <a:cubicBezTo>
                  <a:pt x="1095756" y="1242060"/>
                  <a:pt x="1168908" y="1319784"/>
                  <a:pt x="1216152" y="1380744"/>
                </a:cubicBezTo>
                <a:cubicBezTo>
                  <a:pt x="1263396" y="1441704"/>
                  <a:pt x="1284732" y="1485900"/>
                  <a:pt x="1316736" y="1554480"/>
                </a:cubicBezTo>
                <a:cubicBezTo>
                  <a:pt x="1348740" y="1623060"/>
                  <a:pt x="1383792" y="1719072"/>
                  <a:pt x="1408176" y="1792224"/>
                </a:cubicBezTo>
                <a:cubicBezTo>
                  <a:pt x="1432560" y="1865376"/>
                  <a:pt x="1453896" y="1933956"/>
                  <a:pt x="1463040" y="1993392"/>
                </a:cubicBezTo>
                <a:cubicBezTo>
                  <a:pt x="1472184" y="2052828"/>
                  <a:pt x="1467612" y="2100834"/>
                  <a:pt x="1463040" y="2148840"/>
                </a:cubicBez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84868" y="3761232"/>
            <a:ext cx="1468319" cy="2182368"/>
          </a:xfrm>
          <a:custGeom>
            <a:avLst/>
            <a:gdLst>
              <a:gd name="connsiteX0" fmla="*/ 0 w 1468319"/>
              <a:gd name="connsiteY0" fmla="*/ 0 h 2148840"/>
              <a:gd name="connsiteX1" fmla="*/ 9144 w 1468319"/>
              <a:gd name="connsiteY1" fmla="*/ 192024 h 2148840"/>
              <a:gd name="connsiteX2" fmla="*/ 54864 w 1468319"/>
              <a:gd name="connsiteY2" fmla="*/ 420624 h 2148840"/>
              <a:gd name="connsiteX3" fmla="*/ 109728 w 1468319"/>
              <a:gd name="connsiteY3" fmla="*/ 585216 h 2148840"/>
              <a:gd name="connsiteX4" fmla="*/ 256032 w 1468319"/>
              <a:gd name="connsiteY4" fmla="*/ 731520 h 2148840"/>
              <a:gd name="connsiteX5" fmla="*/ 438912 w 1468319"/>
              <a:gd name="connsiteY5" fmla="*/ 822960 h 2148840"/>
              <a:gd name="connsiteX6" fmla="*/ 658368 w 1468319"/>
              <a:gd name="connsiteY6" fmla="*/ 923544 h 2148840"/>
              <a:gd name="connsiteX7" fmla="*/ 841248 w 1468319"/>
              <a:gd name="connsiteY7" fmla="*/ 1060704 h 2148840"/>
              <a:gd name="connsiteX8" fmla="*/ 1033272 w 1468319"/>
              <a:gd name="connsiteY8" fmla="*/ 1188720 h 2148840"/>
              <a:gd name="connsiteX9" fmla="*/ 1216152 w 1468319"/>
              <a:gd name="connsiteY9" fmla="*/ 1380744 h 2148840"/>
              <a:gd name="connsiteX10" fmla="*/ 1316736 w 1468319"/>
              <a:gd name="connsiteY10" fmla="*/ 1554480 h 2148840"/>
              <a:gd name="connsiteX11" fmla="*/ 1408176 w 1468319"/>
              <a:gd name="connsiteY11" fmla="*/ 1792224 h 2148840"/>
              <a:gd name="connsiteX12" fmla="*/ 1463040 w 1468319"/>
              <a:gd name="connsiteY12" fmla="*/ 1993392 h 2148840"/>
              <a:gd name="connsiteX13" fmla="*/ 1463040 w 1468319"/>
              <a:gd name="connsiteY13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319" h="2148840">
                <a:moveTo>
                  <a:pt x="0" y="0"/>
                </a:moveTo>
                <a:cubicBezTo>
                  <a:pt x="0" y="60960"/>
                  <a:pt x="0" y="121920"/>
                  <a:pt x="9144" y="192024"/>
                </a:cubicBezTo>
                <a:cubicBezTo>
                  <a:pt x="18288" y="262128"/>
                  <a:pt x="38100" y="355092"/>
                  <a:pt x="54864" y="420624"/>
                </a:cubicBezTo>
                <a:cubicBezTo>
                  <a:pt x="71628" y="486156"/>
                  <a:pt x="76200" y="533400"/>
                  <a:pt x="109728" y="585216"/>
                </a:cubicBezTo>
                <a:cubicBezTo>
                  <a:pt x="143256" y="637032"/>
                  <a:pt x="201168" y="691896"/>
                  <a:pt x="256032" y="731520"/>
                </a:cubicBezTo>
                <a:cubicBezTo>
                  <a:pt x="310896" y="771144"/>
                  <a:pt x="371856" y="790956"/>
                  <a:pt x="438912" y="822960"/>
                </a:cubicBezTo>
                <a:cubicBezTo>
                  <a:pt x="505968" y="854964"/>
                  <a:pt x="591312" y="883920"/>
                  <a:pt x="658368" y="923544"/>
                </a:cubicBezTo>
                <a:cubicBezTo>
                  <a:pt x="725424" y="963168"/>
                  <a:pt x="778764" y="1016508"/>
                  <a:pt x="841248" y="1060704"/>
                </a:cubicBezTo>
                <a:cubicBezTo>
                  <a:pt x="903732" y="1104900"/>
                  <a:pt x="970788" y="1135380"/>
                  <a:pt x="1033272" y="1188720"/>
                </a:cubicBezTo>
                <a:cubicBezTo>
                  <a:pt x="1095756" y="1242060"/>
                  <a:pt x="1168908" y="1319784"/>
                  <a:pt x="1216152" y="1380744"/>
                </a:cubicBezTo>
                <a:cubicBezTo>
                  <a:pt x="1263396" y="1441704"/>
                  <a:pt x="1284732" y="1485900"/>
                  <a:pt x="1316736" y="1554480"/>
                </a:cubicBezTo>
                <a:cubicBezTo>
                  <a:pt x="1348740" y="1623060"/>
                  <a:pt x="1383792" y="1719072"/>
                  <a:pt x="1408176" y="1792224"/>
                </a:cubicBezTo>
                <a:cubicBezTo>
                  <a:pt x="1432560" y="1865376"/>
                  <a:pt x="1453896" y="1933956"/>
                  <a:pt x="1463040" y="1993392"/>
                </a:cubicBezTo>
                <a:cubicBezTo>
                  <a:pt x="1472184" y="2052828"/>
                  <a:pt x="1467612" y="2100834"/>
                  <a:pt x="1463040" y="2148840"/>
                </a:cubicBez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8436" y="3657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95650" y="57497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3810000"/>
            <a:ext cx="76200" cy="21244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9284" y="47244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ob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4637817"/>
            <a:ext cx="46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ob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153187" y="3842266"/>
            <a:ext cx="146511" cy="622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05200" y="4026932"/>
            <a:ext cx="69776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363663" y="5562600"/>
            <a:ext cx="46537" cy="371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038600" y="3842266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72653" y="3733800"/>
            <a:ext cx="94747" cy="22006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29503" y="45331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L</a:t>
            </a:r>
            <a:r>
              <a:rPr lang="en-US" baseline="-25000" dirty="0" err="1" smtClean="0">
                <a:solidFill>
                  <a:schemeClr val="tx2"/>
                </a:solidFill>
              </a:rPr>
              <a:t>ch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0026" y="420266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Floodplain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79405" y="52578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Floodplain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33939" y="6116074"/>
            <a:ext cx="330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to Right looking 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Steady Flow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conditions at (1) are known, Q is 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Y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f</a:t>
            </a:r>
            <a:r>
              <a:rPr lang="en-US" dirty="0" smtClean="0"/>
              <a:t>, h</a:t>
            </a:r>
            <a:r>
              <a:rPr lang="en-US" baseline="-25000" dirty="0" smtClean="0"/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energy equation (A), compute h</a:t>
            </a:r>
            <a:r>
              <a:rPr lang="en-US" baseline="-25000" dirty="0" smtClean="0"/>
              <a:t>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new h</a:t>
            </a:r>
            <a:r>
              <a:rPr lang="en-US" baseline="-25000" dirty="0" smtClean="0"/>
              <a:t>2 </a:t>
            </a:r>
            <a:r>
              <a:rPr lang="en-US" dirty="0" smtClean="0"/>
              <a:t>with the value assumed in Step 2, and repeat until convergence occurs</a:t>
            </a:r>
          </a:p>
          <a:p>
            <a:pPr marL="514350" indent="-514350">
              <a:buFont typeface="+mj-lt"/>
              <a:buAutoNum type="arabicPeriod"/>
            </a:pP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62" y="3048000"/>
            <a:ext cx="4237832" cy="24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24" y="1931242"/>
            <a:ext cx="3248025" cy="66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42750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8442" y="3581400"/>
            <a:ext cx="0" cy="1600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1266" y="51541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2819" y="5181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7073" y="44952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748820" y="4191000"/>
            <a:ext cx="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22641" y="1371600"/>
            <a:ext cx="292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is known throughout reach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27369" y="5555909"/>
                <a:ext cx="1292533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69" y="5555909"/>
                <a:ext cx="1292533" cy="7764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324139" y="207698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6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Computations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1200" y="1295400"/>
          <a:ext cx="48704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4172532" imgH="4439270" progId="PBrush">
                  <p:embed/>
                </p:oleObj>
              </mc:Choice>
              <mc:Fallback>
                <p:oleObj name="Bitmap Image" r:id="rId3" imgW="4172532" imgH="443927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8704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4375" y="2286000"/>
            <a:ext cx="9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1112" y="2113526"/>
            <a:ext cx="9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9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977" y="4114800"/>
            <a:ext cx="372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 at the downstream end (for subcritical flow)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Treat each reach separately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Compute h upstream, one cross-section at a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computed h values to delineate the floodplain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HEC-RAS Flood Water Surface Elevation Model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07837"/>
            <a:ext cx="4957630" cy="36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7837"/>
            <a:ext cx="410344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7" y="3907675"/>
            <a:ext cx="3649946" cy="25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Flood Inundation Map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619750" cy="510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9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Flood Impact on Houses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9436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96" y="3981531"/>
            <a:ext cx="2315710" cy="124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81" y="1981200"/>
            <a:ext cx="7492738" cy="468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Rain Map to Flood Map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2684"/>
            <a:ext cx="2780444" cy="177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29000" y="1472754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Connect the Models to Real-Time Observations in Brushy Creek</a:t>
            </a:r>
          </a:p>
        </p:txBody>
      </p:sp>
    </p:spTree>
    <p:extLst>
      <p:ext uri="{BB962C8B-B14F-4D97-AF65-F5344CB8AC3E}">
        <p14:creationId xmlns:p14="http://schemas.microsoft.com/office/powerpoint/2010/main" val="18556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Brushy Creek in ArcGIS Online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60452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http://www.arcgis.com/home/search.html?q=brushy&amp;t=content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219200"/>
            <a:ext cx="6400800" cy="4599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3" y="1904999"/>
            <a:ext cx="3548107" cy="3110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76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Tropical Storm </a:t>
            </a:r>
            <a:r>
              <a:rPr lang="en-US" sz="4000" b="1" dirty="0" err="1" smtClean="0">
                <a:solidFill>
                  <a:schemeClr val="tx2"/>
                </a:solidFill>
              </a:rPr>
              <a:t>Hermine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in Texas 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Sept 7-8, 2010</a:t>
            </a:r>
          </a:p>
        </p:txBody>
      </p:sp>
    </p:spTree>
    <p:extLst>
      <p:ext uri="{BB962C8B-B14F-4D97-AF65-F5344CB8AC3E}">
        <p14:creationId xmlns:p14="http://schemas.microsoft.com/office/powerpoint/2010/main" val="17874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098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HUC-12 </a:t>
            </a:r>
            <a:r>
              <a:rPr lang="en-US" sz="4000" b="1" dirty="0" err="1" smtClean="0">
                <a:solidFill>
                  <a:schemeClr val="tx2"/>
                </a:solidFill>
              </a:rPr>
              <a:t>Subwatershed</a:t>
            </a:r>
            <a:r>
              <a:rPr lang="en-US" sz="4000" b="1" dirty="0" smtClean="0">
                <a:solidFill>
                  <a:schemeClr val="tx2"/>
                </a:solidFill>
              </a:rPr>
              <a:t> 120702050401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Upper Brushy Creek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79" y="1414282"/>
            <a:ext cx="6600825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73" y="3124200"/>
            <a:ext cx="3025581" cy="16238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0259" y="2667000"/>
            <a:ext cx="1859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Hermine</a:t>
            </a:r>
            <a:r>
              <a:rPr lang="en-US" dirty="0">
                <a:solidFill>
                  <a:prstClr val="black"/>
                </a:solidFill>
              </a:rPr>
              <a:t> Flooding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179" y="5450732"/>
            <a:ext cx="20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Flood Control Dams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481288" y="5029200"/>
            <a:ext cx="557312" cy="606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81288" y="4495800"/>
            <a:ext cx="1547912" cy="1139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10113"/>
            <a:ext cx="49149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68" y="2114550"/>
            <a:ext cx="261393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6057901" y="1652588"/>
            <a:ext cx="2247899" cy="162401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57902" y="3505200"/>
            <a:ext cx="2247898" cy="3124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1219200"/>
            <a:ext cx="70659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Futura Md B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Futura Md B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Futura Md B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Futura Md BT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</a:rPr>
              <a:t>Flood Control Dam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52588"/>
            <a:ext cx="5553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GIS Hydrology Analysis (HEC-</a:t>
            </a:r>
            <a:r>
              <a:rPr lang="en-US" b="1" dirty="0" err="1" smtClean="0">
                <a:solidFill>
                  <a:schemeClr val="tx2"/>
                </a:solidFill>
              </a:rPr>
              <a:t>GeoHMS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using </a:t>
            </a:r>
            <a:r>
              <a:rPr lang="en-US" sz="3100" dirty="0" smtClean="0">
                <a:solidFill>
                  <a:srgbClr val="FF0000"/>
                </a:solidFill>
              </a:rPr>
              <a:t>10ft DEM </a:t>
            </a:r>
            <a:r>
              <a:rPr lang="en-US" sz="3100" dirty="0" smtClean="0">
                <a:solidFill>
                  <a:schemeClr val="tx2"/>
                </a:solidFill>
              </a:rPr>
              <a:t>derived from LIDAR</a:t>
            </a:r>
            <a:endParaRPr lang="en-US" sz="31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398"/>
            <a:ext cx="5956855" cy="4724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Engineering Hydraulics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69224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86" y="2940851"/>
            <a:ext cx="2315710" cy="124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6631" y="4196717"/>
            <a:ext cx="269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Personal – a flooded home</a:t>
            </a:r>
          </a:p>
        </p:txBody>
      </p:sp>
    </p:spTree>
    <p:extLst>
      <p:ext uri="{BB962C8B-B14F-4D97-AF65-F5344CB8AC3E}">
        <p14:creationId xmlns:p14="http://schemas.microsoft.com/office/powerpoint/2010/main" val="37303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Reaches and Rivers in Brushy Creek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868170"/>
            <a:ext cx="5943600" cy="3846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500283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Brushy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800985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Brushy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5550" y="3192696"/>
            <a:ext cx="14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Brushy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2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HEC-RAS Flood Elevation Model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670173"/>
            <a:ext cx="5305425" cy="4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2634" y="1143000"/>
            <a:ext cx="4498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using </a:t>
            </a:r>
            <a:r>
              <a:rPr lang="en-US" sz="2400" dirty="0">
                <a:solidFill>
                  <a:srgbClr val="FF0000"/>
                </a:solidFill>
              </a:rPr>
              <a:t>1 </a:t>
            </a:r>
            <a:r>
              <a:rPr lang="en-US" sz="2400" dirty="0" err="1">
                <a:solidFill>
                  <a:srgbClr val="FF0000"/>
                </a:solidFill>
              </a:rPr>
              <a:t>ft</a:t>
            </a:r>
            <a:r>
              <a:rPr lang="en-US" sz="2400" dirty="0">
                <a:solidFill>
                  <a:srgbClr val="FF0000"/>
                </a:solidFill>
              </a:rPr>
              <a:t> DEM </a:t>
            </a:r>
            <a:r>
              <a:rPr lang="en-US" sz="2400" dirty="0">
                <a:solidFill>
                  <a:srgbClr val="1F497D"/>
                </a:solidFill>
              </a:rPr>
              <a:t>derived from LIDAR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91000"/>
            <a:ext cx="337297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Cross-Sections for HEC-RAS model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4668890"/>
            <a:ext cx="401175" cy="217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Flow Solution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4575"/>
            <a:ext cx="722047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8342"/>
            <a:ext cx="5534025" cy="113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327</Words>
  <Application>Microsoft Office PowerPoint</Application>
  <PresentationFormat>On-screen Show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Bitmap Image</vt:lpstr>
      <vt:lpstr>Regional to Engineering Scale</vt:lpstr>
      <vt:lpstr>Tropical Storm Hermine in Texas  Sept 7-8, 2010</vt:lpstr>
      <vt:lpstr>HUC-12 Subwatershed 120702050401  Upper Brushy Creek</vt:lpstr>
      <vt:lpstr>PowerPoint Presentation</vt:lpstr>
      <vt:lpstr>GIS Hydrology Analysis (HEC-GeoHMS) using 10ft DEM derived from LIDAR</vt:lpstr>
      <vt:lpstr>Engineering Hydraulics</vt:lpstr>
      <vt:lpstr>Reaches and Rivers in Brushy Creek</vt:lpstr>
      <vt:lpstr>HEC-RAS Flood Elevation Model</vt:lpstr>
      <vt:lpstr>Steady Flow Solution</vt:lpstr>
      <vt:lpstr>PowerPoint Presentation</vt:lpstr>
      <vt:lpstr>Flow Conveyance, K</vt:lpstr>
      <vt:lpstr>Reach Lengths</vt:lpstr>
      <vt:lpstr>Solving Steady Flow Equations</vt:lpstr>
      <vt:lpstr>Flow Computations</vt:lpstr>
      <vt:lpstr>HEC-RAS Flood Water Surface Elevation Model</vt:lpstr>
      <vt:lpstr>Flood Inundation Map</vt:lpstr>
      <vt:lpstr>Flood Impact on Houses</vt:lpstr>
      <vt:lpstr>Rain Map to Flood Map</vt:lpstr>
      <vt:lpstr>Brushy Creek in ArcGIS Online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to Engineering Scale</dc:title>
  <dc:creator>Maidment, David R</dc:creator>
  <cp:lastModifiedBy>Maidment, David R</cp:lastModifiedBy>
  <cp:revision>3</cp:revision>
  <dcterms:created xsi:type="dcterms:W3CDTF">2012-04-09T21:54:00Z</dcterms:created>
  <dcterms:modified xsi:type="dcterms:W3CDTF">2012-04-09T22:38:50Z</dcterms:modified>
</cp:coreProperties>
</file>