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9" r:id="rId2"/>
    <p:sldId id="266" r:id="rId3"/>
    <p:sldId id="270" r:id="rId4"/>
    <p:sldId id="271" r:id="rId5"/>
    <p:sldId id="274" r:id="rId6"/>
    <p:sldId id="275" r:id="rId7"/>
    <p:sldId id="310" r:id="rId8"/>
    <p:sldId id="311" r:id="rId9"/>
    <p:sldId id="277" r:id="rId10"/>
    <p:sldId id="281" r:id="rId11"/>
    <p:sldId id="282" r:id="rId12"/>
    <p:sldId id="283" r:id="rId13"/>
    <p:sldId id="284" r:id="rId14"/>
    <p:sldId id="286" r:id="rId15"/>
    <p:sldId id="287" r:id="rId16"/>
    <p:sldId id="298" r:id="rId17"/>
    <p:sldId id="299" r:id="rId18"/>
    <p:sldId id="300" r:id="rId19"/>
    <p:sldId id="285" r:id="rId20"/>
    <p:sldId id="375" r:id="rId21"/>
    <p:sldId id="374" r:id="rId22"/>
    <p:sldId id="372" r:id="rId23"/>
    <p:sldId id="297" r:id="rId24"/>
    <p:sldId id="359" r:id="rId25"/>
    <p:sldId id="360" r:id="rId26"/>
    <p:sldId id="361" r:id="rId27"/>
    <p:sldId id="362" r:id="rId28"/>
    <p:sldId id="363" r:id="rId29"/>
    <p:sldId id="364" r:id="rId30"/>
    <p:sldId id="365" r:id="rId31"/>
    <p:sldId id="366" r:id="rId32"/>
    <p:sldId id="353" r:id="rId33"/>
    <p:sldId id="354" r:id="rId34"/>
    <p:sldId id="355" r:id="rId35"/>
    <p:sldId id="356" r:id="rId36"/>
    <p:sldId id="357" r:id="rId37"/>
    <p:sldId id="358" r:id="rId38"/>
    <p:sldId id="312" r:id="rId39"/>
    <p:sldId id="376" r:id="rId40"/>
    <p:sldId id="377" r:id="rId41"/>
    <p:sldId id="370" r:id="rId42"/>
    <p:sldId id="371" r:id="rId43"/>
    <p:sldId id="367" r:id="rId44"/>
    <p:sldId id="368" r:id="rId45"/>
    <p:sldId id="369" r:id="rId46"/>
    <p:sldId id="320" r:id="rId47"/>
    <p:sldId id="321" r:id="rId48"/>
    <p:sldId id="322" r:id="rId49"/>
    <p:sldId id="336" r:id="rId50"/>
    <p:sldId id="339" r:id="rId51"/>
    <p:sldId id="341" r:id="rId52"/>
    <p:sldId id="342"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6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3FBEAD2-5CE2-409F-B632-C755F07BD459}" type="slidenum">
              <a:rPr lang="en-US"/>
              <a:pPr/>
              <a:t>‹#›</a:t>
            </a:fld>
            <a:endParaRPr lang="en-US"/>
          </a:p>
        </p:txBody>
      </p:sp>
    </p:spTree>
    <p:extLst>
      <p:ext uri="{BB962C8B-B14F-4D97-AF65-F5344CB8AC3E}">
        <p14:creationId xmlns:p14="http://schemas.microsoft.com/office/powerpoint/2010/main" val="18190966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3F6A2-49C2-4167-A68A-D328DB411854}" type="slidenum">
              <a:rPr lang="en-US"/>
              <a:pPr/>
              <a:t>25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914400" y="4343400"/>
            <a:ext cx="5029200" cy="4114800"/>
          </a:xfrm>
        </p:spPr>
        <p:txBody>
          <a:bodyPr/>
          <a:lstStyle/>
          <a:p>
            <a:r>
              <a:rPr lang="en-US"/>
              <a:t>This is just a flow chart of the process that I spoke in the last slide. We used SMS (Surface water modeling system) with RMA2 module for hydrodynamic modeling. From hydrodynamic modeling studies we get water depth and velocity for different flow-rates. For habitat descriptions, we collect data for different kind of fish species and since we cannot capture all the fishes that are available we used some confidence intervals. Once we have the hydraulic and biological data different criteria are developed. For example Fish of a particular type is found within a particular velocity and depth range. In ArcGIS you go through all the data and if you find a location that satisfy a particular criteria you assign some value to that location which will correspond to a particular fish type.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C7F5F-3A34-4D5E-A518-C4CC794EBCBF}" type="slidenum">
              <a:rPr lang="en-US"/>
              <a:pPr/>
              <a:t>26</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r>
              <a:rPr lang="en-US"/>
              <a:t>This is a DOQ of the study area which is near Seguin in Texas.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FBA6C-16D1-443E-8D45-F627D87CE775}" type="slidenum">
              <a:rPr lang="en-US"/>
              <a:pPr/>
              <a:t>27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914400" y="4343400"/>
            <a:ext cx="5029200" cy="4114800"/>
          </a:xfrm>
        </p:spPr>
        <p:txBody>
          <a:bodyPr/>
          <a:lstStyle/>
          <a:p>
            <a:r>
              <a:rPr lang="en-US"/>
              <a:t>The most important dataset for hydrodynamic modeling is the bathymetry data to define the channel bed. Depth sounder is used to find the water depth in the river channel. It shoots an electronic pulse into the water and depending on how much time it takes for the pulse to come back, it finds the water depth.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A113F-58C6-428E-8925-78E2294774B4}" type="slidenum">
              <a:rPr lang="en-US"/>
              <a:pPr/>
              <a:t>28</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400" y="4343400"/>
            <a:ext cx="5029200" cy="4114800"/>
          </a:xfrm>
        </p:spPr>
        <p:txBody>
          <a:bodyPr/>
          <a:lstStyle/>
          <a:p>
            <a:r>
              <a:rPr lang="en-US">
                <a:solidFill>
                  <a:srgbClr val="00FFFF"/>
                </a:solidFill>
              </a:rPr>
              <a:t>Acoustic Doppler is used to find out the velocity. It uses  the Doppler effect to measure current velocity by transmitting a short pulse of sound, listening to its echo and measuring the change in pitch or frequency of the echo. </a:t>
            </a:r>
          </a:p>
          <a:p>
            <a:endParaRPr lang="en-US"/>
          </a:p>
          <a:p>
            <a:endParaRPr lang="en-US"/>
          </a:p>
          <a:p>
            <a:r>
              <a:rPr lang="en-US" b="1"/>
              <a:t>Doppler Effect</a:t>
            </a:r>
            <a:r>
              <a:rPr lang="en-US"/>
              <a:t> </a:t>
            </a:r>
          </a:p>
          <a:p>
            <a:r>
              <a:rPr lang="en-US"/>
              <a:t>You hear the Doppler effect whenever a train passes by - the change in pitch you hear tells you how fast the train is moving. The Aquadopp uses the Doppler effect to measure current velocity by transmitting a short pulse of sound, listening to its echo and measuring the change in pitch or frequency of the echo.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C285D-9954-4DCC-925D-44FB53ABF8D2}" type="slidenum">
              <a:rPr lang="en-US"/>
              <a:pPr/>
              <a:t>29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a:t>This the final set-up. You can see that the depth sounder is attached to the GPS. So when the depth sounder shoots a pulse we get z for that point and the GPS gives the (x,y) location and so we get (x,y,z) for all the data points. The next slide that I’m going to show is prepared in ArcScene. You can see how we can produce some really cool stuff in ArcScene.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17223-3E53-48CC-A32F-2FD464730C3D}" type="slidenum">
              <a:rPr lang="en-US"/>
              <a:pPr/>
              <a:t>30</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4343400"/>
            <a:ext cx="5029200" cy="4114800"/>
          </a:xfrm>
        </p:spPr>
        <p:txBody>
          <a:bodyPr/>
          <a:lstStyle/>
          <a:p>
            <a:r>
              <a:rPr lang="en-US"/>
              <a:t>This slide shows the DOQ with the bathymetry data overlapped on top of it. The red dots are the bathymetry points.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B6BB0-E9D6-45AB-9245-846A94B751FA}" type="slidenum">
              <a:rPr lang="en-US"/>
              <a:pPr/>
              <a:t>‹#›</a:t>
            </a:fld>
            <a:endParaRPr lang="en-US"/>
          </a:p>
        </p:txBody>
      </p:sp>
    </p:spTree>
    <p:extLst>
      <p:ext uri="{BB962C8B-B14F-4D97-AF65-F5344CB8AC3E}">
        <p14:creationId xmlns:p14="http://schemas.microsoft.com/office/powerpoint/2010/main" val="2983033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EC5CF-149C-45DE-8666-9BC6FB961A0A}" type="slidenum">
              <a:rPr lang="en-US"/>
              <a:pPr/>
              <a:t>‹#›</a:t>
            </a:fld>
            <a:endParaRPr lang="en-US"/>
          </a:p>
        </p:txBody>
      </p:sp>
    </p:spTree>
    <p:extLst>
      <p:ext uri="{BB962C8B-B14F-4D97-AF65-F5344CB8AC3E}">
        <p14:creationId xmlns:p14="http://schemas.microsoft.com/office/powerpoint/2010/main" val="312676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D1669A-144A-4B4C-A78E-6F111B94428E}" type="slidenum">
              <a:rPr lang="en-US"/>
              <a:pPr/>
              <a:t>‹#›</a:t>
            </a:fld>
            <a:endParaRPr lang="en-US"/>
          </a:p>
        </p:txBody>
      </p:sp>
    </p:spTree>
    <p:extLst>
      <p:ext uri="{BB962C8B-B14F-4D97-AF65-F5344CB8AC3E}">
        <p14:creationId xmlns:p14="http://schemas.microsoft.com/office/powerpoint/2010/main" val="232320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19111D-EF63-45D6-B580-E5D45CBBC6D3}" type="slidenum">
              <a:rPr lang="en-US"/>
              <a:pPr/>
              <a:t>‹#›</a:t>
            </a:fld>
            <a:endParaRPr lang="en-US"/>
          </a:p>
        </p:txBody>
      </p:sp>
    </p:spTree>
    <p:extLst>
      <p:ext uri="{BB962C8B-B14F-4D97-AF65-F5344CB8AC3E}">
        <p14:creationId xmlns:p14="http://schemas.microsoft.com/office/powerpoint/2010/main" val="195297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1D9A21-F659-4990-92D5-DDEA574B213D}" type="slidenum">
              <a:rPr lang="en-US"/>
              <a:pPr/>
              <a:t>‹#›</a:t>
            </a:fld>
            <a:endParaRPr lang="en-US"/>
          </a:p>
        </p:txBody>
      </p:sp>
    </p:spTree>
    <p:extLst>
      <p:ext uri="{BB962C8B-B14F-4D97-AF65-F5344CB8AC3E}">
        <p14:creationId xmlns:p14="http://schemas.microsoft.com/office/powerpoint/2010/main" val="293311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0AFE7A-E655-4CC9-86B2-684A0F777C0A}" type="slidenum">
              <a:rPr lang="en-US"/>
              <a:pPr/>
              <a:t>‹#›</a:t>
            </a:fld>
            <a:endParaRPr lang="en-US"/>
          </a:p>
        </p:txBody>
      </p:sp>
    </p:spTree>
    <p:extLst>
      <p:ext uri="{BB962C8B-B14F-4D97-AF65-F5344CB8AC3E}">
        <p14:creationId xmlns:p14="http://schemas.microsoft.com/office/powerpoint/2010/main" val="242955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4C2B51-E965-46B5-8723-4EC93B782811}" type="slidenum">
              <a:rPr lang="en-US"/>
              <a:pPr/>
              <a:t>‹#›</a:t>
            </a:fld>
            <a:endParaRPr lang="en-US"/>
          </a:p>
        </p:txBody>
      </p:sp>
    </p:spTree>
    <p:extLst>
      <p:ext uri="{BB962C8B-B14F-4D97-AF65-F5344CB8AC3E}">
        <p14:creationId xmlns:p14="http://schemas.microsoft.com/office/powerpoint/2010/main" val="106876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0DAE3F1-599B-4F4F-A390-17958A3B904D}" type="slidenum">
              <a:rPr lang="en-US"/>
              <a:pPr/>
              <a:t>‹#›</a:t>
            </a:fld>
            <a:endParaRPr lang="en-US"/>
          </a:p>
        </p:txBody>
      </p:sp>
    </p:spTree>
    <p:extLst>
      <p:ext uri="{BB962C8B-B14F-4D97-AF65-F5344CB8AC3E}">
        <p14:creationId xmlns:p14="http://schemas.microsoft.com/office/powerpoint/2010/main" val="142915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7D5FC4-35E2-4B07-9E3F-193E43E3AEA7}" type="slidenum">
              <a:rPr lang="en-US"/>
              <a:pPr/>
              <a:t>‹#›</a:t>
            </a:fld>
            <a:endParaRPr lang="en-US"/>
          </a:p>
        </p:txBody>
      </p:sp>
    </p:spTree>
    <p:extLst>
      <p:ext uri="{BB962C8B-B14F-4D97-AF65-F5344CB8AC3E}">
        <p14:creationId xmlns:p14="http://schemas.microsoft.com/office/powerpoint/2010/main" val="176100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43D741-89B0-4702-A5A4-A5E5F6C93C12}" type="slidenum">
              <a:rPr lang="en-US"/>
              <a:pPr/>
              <a:t>‹#›</a:t>
            </a:fld>
            <a:endParaRPr lang="en-US"/>
          </a:p>
        </p:txBody>
      </p:sp>
    </p:spTree>
    <p:extLst>
      <p:ext uri="{BB962C8B-B14F-4D97-AF65-F5344CB8AC3E}">
        <p14:creationId xmlns:p14="http://schemas.microsoft.com/office/powerpoint/2010/main" val="263780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EA1486-4EF9-4153-B8E9-05D1A9FE8F2C}" type="slidenum">
              <a:rPr lang="en-US"/>
              <a:pPr/>
              <a:t>‹#›</a:t>
            </a:fld>
            <a:endParaRPr lang="en-US"/>
          </a:p>
        </p:txBody>
      </p:sp>
    </p:spTree>
    <p:extLst>
      <p:ext uri="{BB962C8B-B14F-4D97-AF65-F5344CB8AC3E}">
        <p14:creationId xmlns:p14="http://schemas.microsoft.com/office/powerpoint/2010/main" val="87448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39BC70-F1D8-4CAB-88BB-3BCD289D1015}" type="slidenum">
              <a:rPr lang="en-US"/>
              <a:pPr/>
              <a:t>‹#›</a:t>
            </a:fld>
            <a:endParaRPr lang="en-US"/>
          </a:p>
        </p:txBody>
      </p:sp>
    </p:spTree>
    <p:extLst>
      <p:ext uri="{BB962C8B-B14F-4D97-AF65-F5344CB8AC3E}">
        <p14:creationId xmlns:p14="http://schemas.microsoft.com/office/powerpoint/2010/main" val="391286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4D96402-B888-4205-9A11-53FDACA644E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6.bin"/><Relationship Id="rId18" Type="http://schemas.openxmlformats.org/officeDocument/2006/relationships/image" Target="../media/image3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4.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4.bin"/><Relationship Id="rId14" Type="http://schemas.openxmlformats.org/officeDocument/2006/relationships/image" Target="../media/image3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9.emf"/><Relationship Id="rId5" Type="http://schemas.openxmlformats.org/officeDocument/2006/relationships/oleObject" Target="../embeddings/oleObject10.bin"/><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1.emf"/><Relationship Id="rId5" Type="http://schemas.openxmlformats.org/officeDocument/2006/relationships/oleObject" Target="../embeddings/oleObject12.bin"/><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2.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drought.unl.edu/dm/archive.html"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aterwatch.usgs.gov/new/" TargetMode="Externa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video" Target="file:///C:\Visual\centennial\brazos3.avi"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Radar" TargetMode="External"/><Relationship Id="rId2" Type="http://schemas.openxmlformats.org/officeDocument/2006/relationships/hyperlink" Target="http://en.wikipedia.org/wiki/Laser"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wmf"/></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dirty="0" smtClean="0"/>
              <a:t>Hydrologic Measurement</a:t>
            </a:r>
            <a:endParaRPr lang="en-US" dirty="0"/>
          </a:p>
        </p:txBody>
      </p:sp>
      <p:sp>
        <p:nvSpPr>
          <p:cNvPr id="11267" name="Rectangle 3"/>
          <p:cNvSpPr>
            <a:spLocks noGrp="1" noChangeArrowheads="1"/>
          </p:cNvSpPr>
          <p:nvPr>
            <p:ph type="body" idx="1"/>
          </p:nvPr>
        </p:nvSpPr>
        <p:spPr>
          <a:xfrm>
            <a:off x="457200" y="1600200"/>
            <a:ext cx="8229600" cy="3200400"/>
          </a:xfrm>
        </p:spPr>
        <p:txBody>
          <a:bodyPr/>
          <a:lstStyle/>
          <a:p>
            <a:r>
              <a:rPr lang="en-US" dirty="0"/>
              <a:t>Precipitation</a:t>
            </a:r>
          </a:p>
          <a:p>
            <a:r>
              <a:rPr lang="en-US" dirty="0"/>
              <a:t>Evaporation</a:t>
            </a:r>
          </a:p>
          <a:p>
            <a:r>
              <a:rPr lang="en-US" dirty="0" err="1" smtClean="0"/>
              <a:t>Streamflow</a:t>
            </a:r>
            <a:endParaRPr lang="en-US" dirty="0" smtClean="0"/>
          </a:p>
          <a:p>
            <a:r>
              <a:rPr lang="en-US" dirty="0"/>
              <a:t>Channel </a:t>
            </a:r>
            <a:r>
              <a:rPr lang="en-US" dirty="0" smtClean="0"/>
              <a:t>Properties</a:t>
            </a:r>
            <a:endParaRPr lang="en-US" dirty="0"/>
          </a:p>
          <a:p>
            <a:r>
              <a:rPr lang="en-US" dirty="0" smtClean="0"/>
              <a:t>Topography</a:t>
            </a:r>
          </a:p>
          <a:p>
            <a:r>
              <a:rPr lang="en-US" dirty="0" smtClean="0"/>
              <a:t>GIS datasets</a:t>
            </a:r>
          </a:p>
        </p:txBody>
      </p:sp>
      <p:sp>
        <p:nvSpPr>
          <p:cNvPr id="2" name="TextBox 1"/>
          <p:cNvSpPr txBox="1"/>
          <p:nvPr/>
        </p:nvSpPr>
        <p:spPr>
          <a:xfrm>
            <a:off x="2082114" y="5366266"/>
            <a:ext cx="4173002" cy="369332"/>
          </a:xfrm>
          <a:prstGeom prst="rect">
            <a:avLst/>
          </a:prstGeom>
          <a:noFill/>
        </p:spPr>
        <p:txBody>
          <a:bodyPr wrap="none" rtlCol="0">
            <a:spAutoFit/>
          </a:bodyPr>
          <a:lstStyle/>
          <a:p>
            <a:r>
              <a:rPr lang="en-US" dirty="0" smtClean="0"/>
              <a:t>Reading:  Applied Hydrology Chapter 6</a:t>
            </a:r>
            <a:endParaRPr lang="en-US" dirty="0"/>
          </a:p>
        </p:txBody>
      </p:sp>
    </p:spTree>
    <p:extLst>
      <p:ext uri="{BB962C8B-B14F-4D97-AF65-F5344CB8AC3E}">
        <p14:creationId xmlns:p14="http://schemas.microsoft.com/office/powerpoint/2010/main" val="261227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74638"/>
            <a:ext cx="8229600" cy="715962"/>
          </a:xfrm>
        </p:spPr>
        <p:txBody>
          <a:bodyPr/>
          <a:lstStyle/>
          <a:p>
            <a:r>
              <a:rPr lang="en-US" sz="4000"/>
              <a:t>Measuring streamflow</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41227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descr="Current meter to find the velocity of a stream. "/>
          <p:cNvPicPr>
            <a:picLocks noChangeAspect="1" noChangeArrowheads="1"/>
          </p:cNvPicPr>
          <p:nvPr/>
        </p:nvPicPr>
        <p:blipFill>
          <a:blip r:embed="rId3">
            <a:extLst>
              <a:ext uri="{28A0092B-C50C-407E-A947-70E740481C1C}">
                <a14:useLocalDpi xmlns:a14="http://schemas.microsoft.com/office/drawing/2010/main" val="0"/>
              </a:ext>
            </a:extLst>
          </a:blip>
          <a:srcRect l="3200" t="17267" r="3999" b="2158"/>
          <a:stretch>
            <a:fillRect/>
          </a:stretch>
        </p:blipFill>
        <p:spPr bwMode="auto">
          <a:xfrm>
            <a:off x="5486400" y="2362200"/>
            <a:ext cx="2209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535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274638"/>
            <a:ext cx="8229600" cy="868362"/>
          </a:xfrm>
        </p:spPr>
        <p:txBody>
          <a:bodyPr/>
          <a:lstStyle/>
          <a:p>
            <a:r>
              <a:rPr lang="en-US"/>
              <a:t>Streamflow using a boat</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64865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Line 5"/>
          <p:cNvSpPr>
            <a:spLocks noChangeShapeType="1"/>
          </p:cNvSpPr>
          <p:nvPr/>
        </p:nvSpPr>
        <p:spPr bwMode="auto">
          <a:xfrm flipV="1">
            <a:off x="5943600" y="4343400"/>
            <a:ext cx="1905000" cy="1066800"/>
          </a:xfrm>
          <a:prstGeom prst="line">
            <a:avLst/>
          </a:prstGeom>
          <a:noFill/>
          <a:ln w="38100">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Text Box 6"/>
          <p:cNvSpPr txBox="1">
            <a:spLocks noChangeArrowheads="1"/>
          </p:cNvSpPr>
          <p:nvPr/>
        </p:nvSpPr>
        <p:spPr bwMode="auto">
          <a:xfrm>
            <a:off x="7848600" y="41290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Tag line</a:t>
            </a:r>
          </a:p>
        </p:txBody>
      </p:sp>
    </p:spTree>
    <p:extLst>
      <p:ext uri="{BB962C8B-B14F-4D97-AF65-F5344CB8AC3E}">
        <p14:creationId xmlns:p14="http://schemas.microsoft.com/office/powerpoint/2010/main" val="382762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t>Measurement at high flows</a:t>
            </a:r>
          </a:p>
        </p:txBody>
      </p:sp>
      <p:pic>
        <p:nvPicPr>
          <p:cNvPr id="18437" name="Picture 5" descr="ki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2813050" cy="3581400"/>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p:nvSpPr>
        <p:spPr bwMode="auto">
          <a:xfrm>
            <a:off x="533400" y="5715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Using stream gaging cable car</a:t>
            </a:r>
          </a:p>
        </p:txBody>
      </p:sp>
      <p:pic>
        <p:nvPicPr>
          <p:cNvPr id="18440" name="Picture 8" descr="fs"/>
          <p:cNvPicPr>
            <a:picLocks noChangeAspect="1" noChangeArrowheads="1"/>
          </p:cNvPicPr>
          <p:nvPr/>
        </p:nvPicPr>
        <p:blipFill>
          <a:blip r:embed="rId3">
            <a:extLst>
              <a:ext uri="{28A0092B-C50C-407E-A947-70E740481C1C}">
                <a14:useLocalDpi xmlns:a14="http://schemas.microsoft.com/office/drawing/2010/main" val="0"/>
              </a:ext>
            </a:extLst>
          </a:blip>
          <a:srcRect l="1706" t="1666" r="2737" b="21666"/>
          <a:stretch>
            <a:fillRect/>
          </a:stretch>
        </p:blipFill>
        <p:spPr bwMode="auto">
          <a:xfrm>
            <a:off x="4038600" y="2057400"/>
            <a:ext cx="4267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4648200" y="5715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From bridge</a:t>
            </a:r>
          </a:p>
        </p:txBody>
      </p:sp>
    </p:spTree>
    <p:extLst>
      <p:ext uri="{BB962C8B-B14F-4D97-AF65-F5344CB8AC3E}">
        <p14:creationId xmlns:p14="http://schemas.microsoft.com/office/powerpoint/2010/main" val="392792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22CCE57A-0282-4B8C-B70C-3A58BECC7A5D}" type="slidenum">
              <a:rPr lang="en-US"/>
              <a:pPr/>
              <a:t>13</a:t>
            </a:fld>
            <a:endParaRPr lang="en-US"/>
          </a:p>
        </p:txBody>
      </p:sp>
      <p:sp>
        <p:nvSpPr>
          <p:cNvPr id="22530" name="Rectangle 2"/>
          <p:cNvSpPr>
            <a:spLocks noGrp="1" noRot="1" noChangeArrowheads="1"/>
          </p:cNvSpPr>
          <p:nvPr>
            <p:ph type="title"/>
          </p:nvPr>
        </p:nvSpPr>
        <p:spPr>
          <a:xfrm>
            <a:off x="457200" y="274638"/>
            <a:ext cx="8229600" cy="704850"/>
          </a:xfrm>
        </p:spPr>
        <p:txBody>
          <a:bodyPr/>
          <a:lstStyle/>
          <a:p>
            <a:r>
              <a:rPr lang="en-US" sz="4000"/>
              <a:t>Acoustic Doppler Current Profiler </a:t>
            </a:r>
          </a:p>
        </p:txBody>
      </p:sp>
      <p:sp>
        <p:nvSpPr>
          <p:cNvPr id="22531" name="Rectangle 3"/>
          <p:cNvSpPr>
            <a:spLocks noGrp="1" noChangeArrowheads="1"/>
          </p:cNvSpPr>
          <p:nvPr>
            <p:ph type="body" idx="1"/>
          </p:nvPr>
        </p:nvSpPr>
        <p:spPr/>
        <p:txBody>
          <a:bodyPr/>
          <a:lstStyle/>
          <a:p>
            <a:endParaRPr lang="en-US"/>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1162050"/>
            <a:ext cx="628015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501775"/>
            <a:ext cx="7715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l="37704"/>
          <a:stretch>
            <a:fillRect/>
          </a:stretch>
        </p:blipFill>
        <p:spPr bwMode="auto">
          <a:xfrm>
            <a:off x="203200" y="3482975"/>
            <a:ext cx="14478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525" y="5464175"/>
            <a:ext cx="32575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descr="goliad_b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4833938"/>
            <a:ext cx="27432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2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4800" y="152400"/>
            <a:ext cx="8458200" cy="792163"/>
          </a:xfrm>
        </p:spPr>
        <p:txBody>
          <a:bodyPr/>
          <a:lstStyle/>
          <a:p>
            <a:r>
              <a:rPr lang="en-US" sz="3600"/>
              <a:t>Schematic of a stilling well gaging station</a:t>
            </a:r>
          </a:p>
        </p:txBody>
      </p:sp>
      <p:pic>
        <p:nvPicPr>
          <p:cNvPr id="12293" name="Picture 5" descr="ma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5362575" cy="52609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752600"/>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341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28600"/>
            <a:ext cx="8229600" cy="715963"/>
          </a:xfrm>
        </p:spPr>
        <p:txBody>
          <a:bodyPr/>
          <a:lstStyle/>
          <a:p>
            <a:r>
              <a:rPr lang="en-US" sz="4000"/>
              <a:t>Pressure transducer gaging station</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58674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62400"/>
            <a:ext cx="388620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22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Stream Flow Rate</a:t>
            </a:r>
          </a:p>
        </p:txBody>
      </p:sp>
      <p:graphicFrame>
        <p:nvGraphicFramePr>
          <p:cNvPr id="13315" name="Object 3"/>
          <p:cNvGraphicFramePr>
            <a:graphicFrameLocks noGrp="1" noChangeAspect="1"/>
          </p:cNvGraphicFramePr>
          <p:nvPr>
            <p:ph idx="1"/>
            <p:extLst>
              <p:ext uri="{D42A27DB-BD31-4B8C-83A1-F6EECF244321}">
                <p14:modId xmlns:p14="http://schemas.microsoft.com/office/powerpoint/2010/main" val="580108756"/>
              </p:ext>
            </p:extLst>
          </p:nvPr>
        </p:nvGraphicFramePr>
        <p:xfrm>
          <a:off x="4238625" y="5233988"/>
          <a:ext cx="1270000" cy="558800"/>
        </p:xfrm>
        <a:graphic>
          <a:graphicData uri="http://schemas.openxmlformats.org/presentationml/2006/ole">
            <mc:AlternateContent xmlns:mc="http://schemas.openxmlformats.org/markup-compatibility/2006">
              <mc:Choice xmlns:v="urn:schemas-microsoft-com:vml" Requires="v">
                <p:oleObj spid="_x0000_s6202" name="Equation" r:id="rId3" imgW="1269720" imgH="558720" progId="Equation.3">
                  <p:embed/>
                </p:oleObj>
              </mc:Choice>
              <mc:Fallback>
                <p:oleObj name="Equation" r:id="rId3" imgW="126972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5233988"/>
                        <a:ext cx="1270000" cy="558800"/>
                      </a:xfrm>
                      <a:prstGeom prst="rect">
                        <a:avLst/>
                      </a:prstGeom>
                      <a:noFill/>
                      <a:ln>
                        <a:noFill/>
                      </a:ln>
                      <a:effectLst/>
                    </p:spPr>
                  </p:pic>
                </p:oleObj>
              </mc:Fallback>
            </mc:AlternateContent>
          </a:graphicData>
        </a:graphic>
      </p:graphicFrame>
      <p:sp>
        <p:nvSpPr>
          <p:cNvPr id="13316" name="Text Box 4"/>
          <p:cNvSpPr txBox="1">
            <a:spLocks noChangeArrowheads="1"/>
          </p:cNvSpPr>
          <p:nvPr/>
        </p:nvSpPr>
        <p:spPr bwMode="auto">
          <a:xfrm>
            <a:off x="5076825" y="4773613"/>
            <a:ext cx="2908300" cy="366712"/>
          </a:xfrm>
          <a:prstGeom prst="rect">
            <a:avLst/>
          </a:prstGeom>
          <a:noFill/>
          <a:ln>
            <a:noFill/>
          </a:ln>
          <a:effectLst/>
        </p:spPr>
        <p:txBody>
          <a:bodyPr wrap="none">
            <a:spAutoFit/>
          </a:bodyPr>
          <a:lstStyle/>
          <a:p>
            <a:r>
              <a:rPr lang="en-US" b="1"/>
              <a:t>Discharge at a cross-section</a:t>
            </a:r>
          </a:p>
        </p:txBody>
      </p:sp>
      <p:grpSp>
        <p:nvGrpSpPr>
          <p:cNvPr id="13317" name="Group 5"/>
          <p:cNvGrpSpPr>
            <a:grpSpLocks/>
          </p:cNvGrpSpPr>
          <p:nvPr/>
        </p:nvGrpSpPr>
        <p:grpSpPr bwMode="auto">
          <a:xfrm>
            <a:off x="330200" y="2120900"/>
            <a:ext cx="2954338" cy="2362200"/>
            <a:chOff x="136" y="1920"/>
            <a:chExt cx="1861" cy="1488"/>
          </a:xfrm>
        </p:grpSpPr>
        <p:sp>
          <p:nvSpPr>
            <p:cNvPr id="13318" name="Rectangle 6"/>
            <p:cNvSpPr>
              <a:spLocks noChangeArrowheads="1"/>
            </p:cNvSpPr>
            <p:nvPr/>
          </p:nvSpPr>
          <p:spPr bwMode="auto">
            <a:xfrm>
              <a:off x="136" y="1920"/>
              <a:ext cx="1848" cy="1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p:cNvSpPr>
              <a:spLocks noChangeShapeType="1"/>
            </p:cNvSpPr>
            <p:nvPr/>
          </p:nvSpPr>
          <p:spPr bwMode="auto">
            <a:xfrm flipV="1">
              <a:off x="584" y="2032"/>
              <a:ext cx="0" cy="10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584" y="3080"/>
              <a:ext cx="96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9"/>
            <p:cNvSpPr>
              <a:spLocks/>
            </p:cNvSpPr>
            <p:nvPr/>
          </p:nvSpPr>
          <p:spPr bwMode="auto">
            <a:xfrm>
              <a:off x="576" y="2160"/>
              <a:ext cx="800" cy="923"/>
            </a:xfrm>
            <a:custGeom>
              <a:avLst/>
              <a:gdLst>
                <a:gd name="T0" fmla="*/ 0 w 800"/>
                <a:gd name="T1" fmla="*/ 920 h 923"/>
                <a:gd name="T2" fmla="*/ 232 w 800"/>
                <a:gd name="T3" fmla="*/ 912 h 923"/>
                <a:gd name="T4" fmla="*/ 392 w 800"/>
                <a:gd name="T5" fmla="*/ 856 h 923"/>
                <a:gd name="T6" fmla="*/ 608 w 800"/>
                <a:gd name="T7" fmla="*/ 672 h 923"/>
                <a:gd name="T8" fmla="*/ 752 w 800"/>
                <a:gd name="T9" fmla="*/ 408 h 923"/>
                <a:gd name="T10" fmla="*/ 792 w 800"/>
                <a:gd name="T11" fmla="*/ 192 h 923"/>
                <a:gd name="T12" fmla="*/ 800 w 800"/>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800" h="923">
                  <a:moveTo>
                    <a:pt x="0" y="920"/>
                  </a:moveTo>
                  <a:cubicBezTo>
                    <a:pt x="83" y="921"/>
                    <a:pt x="167" y="923"/>
                    <a:pt x="232" y="912"/>
                  </a:cubicBezTo>
                  <a:cubicBezTo>
                    <a:pt x="297" y="901"/>
                    <a:pt x="329" y="896"/>
                    <a:pt x="392" y="856"/>
                  </a:cubicBezTo>
                  <a:cubicBezTo>
                    <a:pt x="455" y="816"/>
                    <a:pt x="548" y="747"/>
                    <a:pt x="608" y="672"/>
                  </a:cubicBezTo>
                  <a:cubicBezTo>
                    <a:pt x="668" y="597"/>
                    <a:pt x="721" y="488"/>
                    <a:pt x="752" y="408"/>
                  </a:cubicBezTo>
                  <a:cubicBezTo>
                    <a:pt x="783" y="328"/>
                    <a:pt x="784" y="260"/>
                    <a:pt x="792" y="192"/>
                  </a:cubicBezTo>
                  <a:cubicBezTo>
                    <a:pt x="800" y="124"/>
                    <a:pt x="800" y="62"/>
                    <a:pt x="800" y="0"/>
                  </a:cubicBezTo>
                </a:path>
              </a:pathLst>
            </a:custGeom>
            <a:noFill/>
            <a:ln w="38100"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a:off x="576" y="2152"/>
              <a:ext cx="904"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p:cNvSpPr>
              <a:spLocks noChangeShapeType="1"/>
            </p:cNvSpPr>
            <p:nvPr/>
          </p:nvSpPr>
          <p:spPr bwMode="auto">
            <a:xfrm>
              <a:off x="584" y="2712"/>
              <a:ext cx="66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12"/>
            <p:cNvSpPr txBox="1">
              <a:spLocks noChangeArrowheads="1"/>
            </p:cNvSpPr>
            <p:nvPr/>
          </p:nvSpPr>
          <p:spPr bwMode="auto">
            <a:xfrm>
              <a:off x="1174" y="1964"/>
              <a:ext cx="7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Water Surface</a:t>
              </a:r>
            </a:p>
          </p:txBody>
        </p:sp>
        <p:sp>
          <p:nvSpPr>
            <p:cNvPr id="13325" name="Text Box 13"/>
            <p:cNvSpPr txBox="1">
              <a:spLocks noChangeArrowheads="1"/>
            </p:cNvSpPr>
            <p:nvPr/>
          </p:nvSpPr>
          <p:spPr bwMode="auto">
            <a:xfrm>
              <a:off x="1406" y="2412"/>
              <a:ext cx="59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Depth </a:t>
              </a:r>
            </a:p>
            <a:p>
              <a:r>
                <a:rPr lang="en-US" sz="1400" b="1"/>
                <a:t>Averaged </a:t>
              </a:r>
            </a:p>
            <a:p>
              <a:r>
                <a:rPr lang="en-US" sz="1400" b="1"/>
                <a:t>Velocity</a:t>
              </a:r>
            </a:p>
          </p:txBody>
        </p:sp>
        <p:sp>
          <p:nvSpPr>
            <p:cNvPr id="13326" name="Text Box 14"/>
            <p:cNvSpPr txBox="1">
              <a:spLocks noChangeArrowheads="1"/>
            </p:cNvSpPr>
            <p:nvPr/>
          </p:nvSpPr>
          <p:spPr bwMode="auto">
            <a:xfrm>
              <a:off x="150" y="2252"/>
              <a:ext cx="48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Height </a:t>
              </a:r>
            </a:p>
            <a:p>
              <a:r>
                <a:rPr lang="en-US" sz="1400" b="1"/>
                <a:t>above </a:t>
              </a:r>
            </a:p>
            <a:p>
              <a:r>
                <a:rPr lang="en-US" sz="1400" b="1"/>
                <a:t>bed</a:t>
              </a:r>
            </a:p>
          </p:txBody>
        </p:sp>
        <p:sp>
          <p:nvSpPr>
            <p:cNvPr id="13327" name="Line 15"/>
            <p:cNvSpPr>
              <a:spLocks noChangeShapeType="1"/>
            </p:cNvSpPr>
            <p:nvPr/>
          </p:nvSpPr>
          <p:spPr bwMode="auto">
            <a:xfrm>
              <a:off x="744" y="2144"/>
              <a:ext cx="0" cy="56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16"/>
            <p:cNvSpPr>
              <a:spLocks noChangeShapeType="1"/>
            </p:cNvSpPr>
            <p:nvPr/>
          </p:nvSpPr>
          <p:spPr bwMode="auto">
            <a:xfrm>
              <a:off x="744" y="2720"/>
              <a:ext cx="0" cy="36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29" name="Object 17"/>
            <p:cNvGraphicFramePr>
              <a:graphicFrameLocks noChangeAspect="1"/>
            </p:cNvGraphicFramePr>
            <p:nvPr>
              <p:extLst>
                <p:ext uri="{D42A27DB-BD31-4B8C-83A1-F6EECF244321}">
                  <p14:modId xmlns:p14="http://schemas.microsoft.com/office/powerpoint/2010/main" val="2480960600"/>
                </p:ext>
              </p:extLst>
            </p:nvPr>
          </p:nvGraphicFramePr>
          <p:xfrm>
            <a:off x="646" y="2365"/>
            <a:ext cx="230" cy="109"/>
          </p:xfrm>
          <a:graphic>
            <a:graphicData uri="http://schemas.openxmlformats.org/presentationml/2006/ole">
              <mc:AlternateContent xmlns:mc="http://schemas.openxmlformats.org/markup-compatibility/2006">
                <mc:Choice xmlns:v="urn:schemas-microsoft-com:vml" Requires="v">
                  <p:oleObj spid="_x0000_s6203" name="Equation" r:id="rId5" imgW="507960" imgH="241200" progId="Equation.3">
                    <p:embed/>
                  </p:oleObj>
                </mc:Choice>
                <mc:Fallback>
                  <p:oleObj name="Equation" r:id="rId5" imgW="507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 y="2365"/>
                          <a:ext cx="230" cy="109"/>
                        </a:xfrm>
                        <a:prstGeom prst="rect">
                          <a:avLst/>
                        </a:prstGeom>
                        <a:noFill/>
                        <a:ln>
                          <a:noFill/>
                        </a:ln>
                      </p:spPr>
                    </p:pic>
                  </p:oleObj>
                </mc:Fallback>
              </mc:AlternateContent>
            </a:graphicData>
          </a:graphic>
        </p:graphicFrame>
        <p:graphicFrame>
          <p:nvGraphicFramePr>
            <p:cNvPr id="13330" name="Object 18"/>
            <p:cNvGraphicFramePr>
              <a:graphicFrameLocks noChangeAspect="1"/>
            </p:cNvGraphicFramePr>
            <p:nvPr>
              <p:extLst>
                <p:ext uri="{D42A27DB-BD31-4B8C-83A1-F6EECF244321}">
                  <p14:modId xmlns:p14="http://schemas.microsoft.com/office/powerpoint/2010/main" val="2774456541"/>
                </p:ext>
              </p:extLst>
            </p:nvPr>
          </p:nvGraphicFramePr>
          <p:xfrm>
            <a:off x="646" y="2801"/>
            <a:ext cx="230" cy="109"/>
          </p:xfrm>
          <a:graphic>
            <a:graphicData uri="http://schemas.openxmlformats.org/presentationml/2006/ole">
              <mc:AlternateContent xmlns:mc="http://schemas.openxmlformats.org/markup-compatibility/2006">
                <mc:Choice xmlns:v="urn:schemas-microsoft-com:vml" Requires="v">
                  <p:oleObj spid="_x0000_s6204" name="Equation" r:id="rId7" imgW="507960" imgH="241200" progId="Equation.3">
                    <p:embed/>
                  </p:oleObj>
                </mc:Choice>
                <mc:Fallback>
                  <p:oleObj name="Equation" r:id="rId7" imgW="507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 y="2801"/>
                          <a:ext cx="230" cy="109"/>
                        </a:xfrm>
                        <a:prstGeom prst="rect">
                          <a:avLst/>
                        </a:prstGeom>
                        <a:noFill/>
                        <a:ln>
                          <a:noFill/>
                        </a:ln>
                      </p:spPr>
                    </p:pic>
                  </p:oleObj>
                </mc:Fallback>
              </mc:AlternateContent>
            </a:graphicData>
          </a:graphic>
        </p:graphicFrame>
        <p:sp>
          <p:nvSpPr>
            <p:cNvPr id="13331" name="Line 19"/>
            <p:cNvSpPr>
              <a:spLocks noChangeShapeType="1"/>
            </p:cNvSpPr>
            <p:nvPr/>
          </p:nvSpPr>
          <p:spPr bwMode="auto">
            <a:xfrm flipH="1">
              <a:off x="1248" y="2704"/>
              <a:ext cx="1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Text Box 20"/>
            <p:cNvSpPr txBox="1">
              <a:spLocks noChangeArrowheads="1"/>
            </p:cNvSpPr>
            <p:nvPr/>
          </p:nvSpPr>
          <p:spPr bwMode="auto">
            <a:xfrm>
              <a:off x="1190" y="3124"/>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Velocity</a:t>
              </a:r>
            </a:p>
          </p:txBody>
        </p:sp>
      </p:grpSp>
      <p:graphicFrame>
        <p:nvGraphicFramePr>
          <p:cNvPr id="13333" name="Object 21"/>
          <p:cNvGraphicFramePr>
            <a:graphicFrameLocks noChangeAspect="1"/>
          </p:cNvGraphicFramePr>
          <p:nvPr>
            <p:extLst>
              <p:ext uri="{D42A27DB-BD31-4B8C-83A1-F6EECF244321}">
                <p14:modId xmlns:p14="http://schemas.microsoft.com/office/powerpoint/2010/main" val="4231807909"/>
              </p:ext>
            </p:extLst>
          </p:nvPr>
        </p:nvGraphicFramePr>
        <p:xfrm>
          <a:off x="6797675" y="5221288"/>
          <a:ext cx="1816100" cy="685800"/>
        </p:xfrm>
        <a:graphic>
          <a:graphicData uri="http://schemas.openxmlformats.org/presentationml/2006/ole">
            <mc:AlternateContent xmlns:mc="http://schemas.openxmlformats.org/markup-compatibility/2006">
              <mc:Choice xmlns:v="urn:schemas-microsoft-com:vml" Requires="v">
                <p:oleObj spid="_x0000_s6205" name="Equation" r:id="rId9" imgW="1815840" imgH="685800" progId="Equation.3">
                  <p:embed/>
                </p:oleObj>
              </mc:Choice>
              <mc:Fallback>
                <p:oleObj name="Equation" r:id="rId9" imgW="1815840" imgH="685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7675" y="5221288"/>
                        <a:ext cx="1816100" cy="685800"/>
                      </a:xfrm>
                      <a:prstGeom prst="rect">
                        <a:avLst/>
                      </a:prstGeom>
                      <a:noFill/>
                      <a:ln>
                        <a:noFill/>
                      </a:ln>
                    </p:spPr>
                  </p:pic>
                </p:oleObj>
              </mc:Fallback>
            </mc:AlternateContent>
          </a:graphicData>
        </a:graphic>
      </p:graphicFrame>
      <p:grpSp>
        <p:nvGrpSpPr>
          <p:cNvPr id="13334" name="Group 22"/>
          <p:cNvGrpSpPr>
            <a:grpSpLocks/>
          </p:cNvGrpSpPr>
          <p:nvPr/>
        </p:nvGrpSpPr>
        <p:grpSpPr bwMode="auto">
          <a:xfrm>
            <a:off x="3556000" y="1524000"/>
            <a:ext cx="5257800" cy="3225800"/>
            <a:chOff x="2152" y="1376"/>
            <a:chExt cx="3312" cy="2032"/>
          </a:xfrm>
        </p:grpSpPr>
        <p:sp>
          <p:nvSpPr>
            <p:cNvPr id="13335" name="Rectangle 23"/>
            <p:cNvSpPr>
              <a:spLocks noChangeArrowheads="1"/>
            </p:cNvSpPr>
            <p:nvPr/>
          </p:nvSpPr>
          <p:spPr bwMode="auto">
            <a:xfrm>
              <a:off x="2152" y="1376"/>
              <a:ext cx="3312" cy="20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Freeform 24" descr="Dark upward diagonal"/>
            <p:cNvSpPr>
              <a:spLocks/>
            </p:cNvSpPr>
            <p:nvPr/>
          </p:nvSpPr>
          <p:spPr bwMode="auto">
            <a:xfrm>
              <a:off x="3608" y="2088"/>
              <a:ext cx="264" cy="1056"/>
            </a:xfrm>
            <a:custGeom>
              <a:avLst/>
              <a:gdLst>
                <a:gd name="T0" fmla="*/ 0 w 264"/>
                <a:gd name="T1" fmla="*/ 0 h 1056"/>
                <a:gd name="T2" fmla="*/ 0 w 264"/>
                <a:gd name="T3" fmla="*/ 832 h 1056"/>
                <a:gd name="T4" fmla="*/ 88 w 264"/>
                <a:gd name="T5" fmla="*/ 904 h 1056"/>
                <a:gd name="T6" fmla="*/ 160 w 264"/>
                <a:gd name="T7" fmla="*/ 992 h 1056"/>
                <a:gd name="T8" fmla="*/ 208 w 264"/>
                <a:gd name="T9" fmla="*/ 1048 h 1056"/>
                <a:gd name="T10" fmla="*/ 264 w 264"/>
                <a:gd name="T11" fmla="*/ 1056 h 1056"/>
                <a:gd name="T12" fmla="*/ 264 w 264"/>
                <a:gd name="T13" fmla="*/ 0 h 1056"/>
                <a:gd name="T14" fmla="*/ 0 w 264"/>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056">
                  <a:moveTo>
                    <a:pt x="0" y="0"/>
                  </a:moveTo>
                  <a:lnTo>
                    <a:pt x="0" y="832"/>
                  </a:lnTo>
                  <a:lnTo>
                    <a:pt x="88" y="904"/>
                  </a:lnTo>
                  <a:lnTo>
                    <a:pt x="160" y="992"/>
                  </a:lnTo>
                  <a:lnTo>
                    <a:pt x="208" y="1048"/>
                  </a:lnTo>
                  <a:lnTo>
                    <a:pt x="264" y="1056"/>
                  </a:lnTo>
                  <a:lnTo>
                    <a:pt x="264" y="0"/>
                  </a:lnTo>
                  <a:lnTo>
                    <a:pt x="0" y="0"/>
                  </a:lnTo>
                  <a:close/>
                </a:path>
              </a:pathLst>
            </a:custGeom>
            <a:pattFill prst="dkUpDiag">
              <a:fgClr>
                <a:schemeClr val="accent1"/>
              </a:fgClr>
              <a:bgClr>
                <a:schemeClr val="bg1"/>
              </a:bgClr>
            </a:patt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25"/>
            <p:cNvSpPr>
              <a:spLocks/>
            </p:cNvSpPr>
            <p:nvPr/>
          </p:nvSpPr>
          <p:spPr bwMode="auto">
            <a:xfrm>
              <a:off x="2288" y="1848"/>
              <a:ext cx="3048" cy="1371"/>
            </a:xfrm>
            <a:custGeom>
              <a:avLst/>
              <a:gdLst>
                <a:gd name="T0" fmla="*/ 0 w 3048"/>
                <a:gd name="T1" fmla="*/ 112 h 1371"/>
                <a:gd name="T2" fmla="*/ 256 w 3048"/>
                <a:gd name="T3" fmla="*/ 248 h 1371"/>
                <a:gd name="T4" fmla="*/ 368 w 3048"/>
                <a:gd name="T5" fmla="*/ 392 h 1371"/>
                <a:gd name="T6" fmla="*/ 528 w 3048"/>
                <a:gd name="T7" fmla="*/ 584 h 1371"/>
                <a:gd name="T8" fmla="*/ 664 w 3048"/>
                <a:gd name="T9" fmla="*/ 712 h 1371"/>
                <a:gd name="T10" fmla="*/ 912 w 3048"/>
                <a:gd name="T11" fmla="*/ 840 h 1371"/>
                <a:gd name="T12" fmla="*/ 1072 w 3048"/>
                <a:gd name="T13" fmla="*/ 952 h 1371"/>
                <a:gd name="T14" fmla="*/ 1152 w 3048"/>
                <a:gd name="T15" fmla="*/ 1048 h 1371"/>
                <a:gd name="T16" fmla="*/ 1352 w 3048"/>
                <a:gd name="T17" fmla="*/ 1096 h 1371"/>
                <a:gd name="T18" fmla="*/ 1488 w 3048"/>
                <a:gd name="T19" fmla="*/ 1240 h 1371"/>
                <a:gd name="T20" fmla="*/ 1552 w 3048"/>
                <a:gd name="T21" fmla="*/ 1304 h 1371"/>
                <a:gd name="T22" fmla="*/ 1632 w 3048"/>
                <a:gd name="T23" fmla="*/ 1304 h 1371"/>
                <a:gd name="T24" fmla="*/ 1696 w 3048"/>
                <a:gd name="T25" fmla="*/ 1368 h 1371"/>
                <a:gd name="T26" fmla="*/ 1808 w 3048"/>
                <a:gd name="T27" fmla="*/ 1288 h 1371"/>
                <a:gd name="T28" fmla="*/ 1888 w 3048"/>
                <a:gd name="T29" fmla="*/ 1248 h 1371"/>
                <a:gd name="T30" fmla="*/ 2072 w 3048"/>
                <a:gd name="T31" fmla="*/ 1296 h 1371"/>
                <a:gd name="T32" fmla="*/ 2248 w 3048"/>
                <a:gd name="T33" fmla="*/ 1176 h 1371"/>
                <a:gd name="T34" fmla="*/ 2456 w 3048"/>
                <a:gd name="T35" fmla="*/ 1048 h 1371"/>
                <a:gd name="T36" fmla="*/ 2528 w 3048"/>
                <a:gd name="T37" fmla="*/ 840 h 1371"/>
                <a:gd name="T38" fmla="*/ 2648 w 3048"/>
                <a:gd name="T39" fmla="*/ 728 h 1371"/>
                <a:gd name="T40" fmla="*/ 2768 w 3048"/>
                <a:gd name="T41" fmla="*/ 680 h 1371"/>
                <a:gd name="T42" fmla="*/ 2864 w 3048"/>
                <a:gd name="T43" fmla="*/ 520 h 1371"/>
                <a:gd name="T44" fmla="*/ 2928 w 3048"/>
                <a:gd name="T45" fmla="*/ 336 h 1371"/>
                <a:gd name="T46" fmla="*/ 2984 w 3048"/>
                <a:gd name="T47" fmla="*/ 136 h 1371"/>
                <a:gd name="T48" fmla="*/ 3048 w 3048"/>
                <a:gd name="T49"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8" h="1371">
                  <a:moveTo>
                    <a:pt x="0" y="112"/>
                  </a:moveTo>
                  <a:cubicBezTo>
                    <a:pt x="97" y="156"/>
                    <a:pt x="195" y="201"/>
                    <a:pt x="256" y="248"/>
                  </a:cubicBezTo>
                  <a:cubicBezTo>
                    <a:pt x="317" y="295"/>
                    <a:pt x="323" y="336"/>
                    <a:pt x="368" y="392"/>
                  </a:cubicBezTo>
                  <a:cubicBezTo>
                    <a:pt x="413" y="448"/>
                    <a:pt x="479" y="531"/>
                    <a:pt x="528" y="584"/>
                  </a:cubicBezTo>
                  <a:cubicBezTo>
                    <a:pt x="577" y="637"/>
                    <a:pt x="600" y="669"/>
                    <a:pt x="664" y="712"/>
                  </a:cubicBezTo>
                  <a:cubicBezTo>
                    <a:pt x="728" y="755"/>
                    <a:pt x="844" y="800"/>
                    <a:pt x="912" y="840"/>
                  </a:cubicBezTo>
                  <a:cubicBezTo>
                    <a:pt x="980" y="880"/>
                    <a:pt x="1032" y="917"/>
                    <a:pt x="1072" y="952"/>
                  </a:cubicBezTo>
                  <a:cubicBezTo>
                    <a:pt x="1112" y="987"/>
                    <a:pt x="1106" y="1024"/>
                    <a:pt x="1152" y="1048"/>
                  </a:cubicBezTo>
                  <a:cubicBezTo>
                    <a:pt x="1198" y="1072"/>
                    <a:pt x="1296" y="1064"/>
                    <a:pt x="1352" y="1096"/>
                  </a:cubicBezTo>
                  <a:cubicBezTo>
                    <a:pt x="1408" y="1128"/>
                    <a:pt x="1455" y="1205"/>
                    <a:pt x="1488" y="1240"/>
                  </a:cubicBezTo>
                  <a:cubicBezTo>
                    <a:pt x="1521" y="1275"/>
                    <a:pt x="1528" y="1293"/>
                    <a:pt x="1552" y="1304"/>
                  </a:cubicBezTo>
                  <a:cubicBezTo>
                    <a:pt x="1576" y="1315"/>
                    <a:pt x="1608" y="1293"/>
                    <a:pt x="1632" y="1304"/>
                  </a:cubicBezTo>
                  <a:cubicBezTo>
                    <a:pt x="1656" y="1315"/>
                    <a:pt x="1667" y="1371"/>
                    <a:pt x="1696" y="1368"/>
                  </a:cubicBezTo>
                  <a:cubicBezTo>
                    <a:pt x="1725" y="1365"/>
                    <a:pt x="1776" y="1308"/>
                    <a:pt x="1808" y="1288"/>
                  </a:cubicBezTo>
                  <a:cubicBezTo>
                    <a:pt x="1840" y="1268"/>
                    <a:pt x="1844" y="1247"/>
                    <a:pt x="1888" y="1248"/>
                  </a:cubicBezTo>
                  <a:cubicBezTo>
                    <a:pt x="1932" y="1249"/>
                    <a:pt x="2012" y="1308"/>
                    <a:pt x="2072" y="1296"/>
                  </a:cubicBezTo>
                  <a:cubicBezTo>
                    <a:pt x="2132" y="1284"/>
                    <a:pt x="2184" y="1217"/>
                    <a:pt x="2248" y="1176"/>
                  </a:cubicBezTo>
                  <a:cubicBezTo>
                    <a:pt x="2312" y="1135"/>
                    <a:pt x="2409" y="1104"/>
                    <a:pt x="2456" y="1048"/>
                  </a:cubicBezTo>
                  <a:cubicBezTo>
                    <a:pt x="2503" y="992"/>
                    <a:pt x="2496" y="893"/>
                    <a:pt x="2528" y="840"/>
                  </a:cubicBezTo>
                  <a:cubicBezTo>
                    <a:pt x="2560" y="787"/>
                    <a:pt x="2608" y="755"/>
                    <a:pt x="2648" y="728"/>
                  </a:cubicBezTo>
                  <a:cubicBezTo>
                    <a:pt x="2688" y="701"/>
                    <a:pt x="2732" y="715"/>
                    <a:pt x="2768" y="680"/>
                  </a:cubicBezTo>
                  <a:cubicBezTo>
                    <a:pt x="2804" y="645"/>
                    <a:pt x="2837" y="577"/>
                    <a:pt x="2864" y="520"/>
                  </a:cubicBezTo>
                  <a:cubicBezTo>
                    <a:pt x="2891" y="463"/>
                    <a:pt x="2908" y="400"/>
                    <a:pt x="2928" y="336"/>
                  </a:cubicBezTo>
                  <a:cubicBezTo>
                    <a:pt x="2948" y="272"/>
                    <a:pt x="2964" y="192"/>
                    <a:pt x="2984" y="136"/>
                  </a:cubicBezTo>
                  <a:cubicBezTo>
                    <a:pt x="3004" y="80"/>
                    <a:pt x="3035" y="28"/>
                    <a:pt x="3048" y="0"/>
                  </a:cubicBezTo>
                </a:path>
              </a:pathLst>
            </a:custGeom>
            <a:noFill/>
            <a:ln w="41275" cmpd="sng">
              <a:solidFill>
                <a:srgbClr val="99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26"/>
            <p:cNvSpPr>
              <a:spLocks/>
            </p:cNvSpPr>
            <p:nvPr/>
          </p:nvSpPr>
          <p:spPr bwMode="auto">
            <a:xfrm>
              <a:off x="2552" y="2089"/>
              <a:ext cx="2696" cy="7"/>
            </a:xfrm>
            <a:custGeom>
              <a:avLst/>
              <a:gdLst>
                <a:gd name="T0" fmla="*/ 0 w 2696"/>
                <a:gd name="T1" fmla="*/ 7 h 7"/>
                <a:gd name="T2" fmla="*/ 2696 w 2696"/>
                <a:gd name="T3" fmla="*/ 0 h 7"/>
              </a:gdLst>
              <a:ahLst/>
              <a:cxnLst>
                <a:cxn ang="0">
                  <a:pos x="T0" y="T1"/>
                </a:cxn>
                <a:cxn ang="0">
                  <a:pos x="T2" y="T3"/>
                </a:cxn>
              </a:cxnLst>
              <a:rect l="0" t="0" r="r" b="b"/>
              <a:pathLst>
                <a:path w="2696" h="7">
                  <a:moveTo>
                    <a:pt x="0" y="7"/>
                  </a:moveTo>
                  <a:lnTo>
                    <a:pt x="2696" y="0"/>
                  </a:lnTo>
                </a:path>
              </a:pathLst>
            </a:custGeom>
            <a:noFill/>
            <a:ln w="38100"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a:off x="2880" y="208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Line 28"/>
            <p:cNvSpPr>
              <a:spLocks noChangeShapeType="1"/>
            </p:cNvSpPr>
            <p:nvPr/>
          </p:nvSpPr>
          <p:spPr bwMode="auto">
            <a:xfrm>
              <a:off x="3168" y="2096"/>
              <a:ext cx="0" cy="5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29"/>
            <p:cNvSpPr>
              <a:spLocks noChangeShapeType="1"/>
            </p:cNvSpPr>
            <p:nvPr/>
          </p:nvSpPr>
          <p:spPr bwMode="auto">
            <a:xfrm>
              <a:off x="3472" y="2096"/>
              <a:ext cx="0" cy="7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Line 30"/>
            <p:cNvSpPr>
              <a:spLocks noChangeShapeType="1"/>
            </p:cNvSpPr>
            <p:nvPr/>
          </p:nvSpPr>
          <p:spPr bwMode="auto">
            <a:xfrm>
              <a:off x="3736" y="2096"/>
              <a:ext cx="0" cy="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Line 31"/>
            <p:cNvSpPr>
              <a:spLocks noChangeShapeType="1"/>
            </p:cNvSpPr>
            <p:nvPr/>
          </p:nvSpPr>
          <p:spPr bwMode="auto">
            <a:xfrm>
              <a:off x="4024" y="2096"/>
              <a:ext cx="0" cy="1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Line 32"/>
            <p:cNvSpPr>
              <a:spLocks noChangeShapeType="1"/>
            </p:cNvSpPr>
            <p:nvPr/>
          </p:nvSpPr>
          <p:spPr bwMode="auto">
            <a:xfrm>
              <a:off x="4304" y="2088"/>
              <a:ext cx="0" cy="10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Line 33"/>
            <p:cNvSpPr>
              <a:spLocks noChangeShapeType="1"/>
            </p:cNvSpPr>
            <p:nvPr/>
          </p:nvSpPr>
          <p:spPr bwMode="auto">
            <a:xfrm>
              <a:off x="4616" y="2088"/>
              <a:ext cx="0" cy="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34"/>
            <p:cNvSpPr>
              <a:spLocks noChangeShapeType="1"/>
            </p:cNvSpPr>
            <p:nvPr/>
          </p:nvSpPr>
          <p:spPr bwMode="auto">
            <a:xfrm>
              <a:off x="4920" y="2080"/>
              <a:ext cx="0" cy="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7" name="Line 35"/>
            <p:cNvSpPr>
              <a:spLocks noChangeShapeType="1"/>
            </p:cNvSpPr>
            <p:nvPr/>
          </p:nvSpPr>
          <p:spPr bwMode="auto">
            <a:xfrm flipV="1">
              <a:off x="3600" y="1824"/>
              <a:ext cx="0" cy="2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Line 36"/>
            <p:cNvSpPr>
              <a:spLocks noChangeShapeType="1"/>
            </p:cNvSpPr>
            <p:nvPr/>
          </p:nvSpPr>
          <p:spPr bwMode="auto">
            <a:xfrm flipV="1">
              <a:off x="3864" y="1824"/>
              <a:ext cx="0" cy="2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Line 37"/>
            <p:cNvSpPr>
              <a:spLocks noChangeShapeType="1"/>
            </p:cNvSpPr>
            <p:nvPr/>
          </p:nvSpPr>
          <p:spPr bwMode="auto">
            <a:xfrm>
              <a:off x="3600" y="1912"/>
              <a:ext cx="26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50" name="Object 38"/>
            <p:cNvGraphicFramePr>
              <a:graphicFrameLocks noChangeAspect="1"/>
            </p:cNvGraphicFramePr>
            <p:nvPr>
              <p:extLst>
                <p:ext uri="{D42A27DB-BD31-4B8C-83A1-F6EECF244321}">
                  <p14:modId xmlns:p14="http://schemas.microsoft.com/office/powerpoint/2010/main" val="2804381410"/>
                </p:ext>
              </p:extLst>
            </p:nvPr>
          </p:nvGraphicFramePr>
          <p:xfrm>
            <a:off x="3650" y="1657"/>
            <a:ext cx="168" cy="208"/>
          </p:xfrm>
          <a:graphic>
            <a:graphicData uri="http://schemas.openxmlformats.org/presentationml/2006/ole">
              <mc:AlternateContent xmlns:mc="http://schemas.openxmlformats.org/markup-compatibility/2006">
                <mc:Choice xmlns:v="urn:schemas-microsoft-com:vml" Requires="v">
                  <p:oleObj spid="_x0000_s6206" name="Equation" r:id="rId11" imgW="266400" imgH="330120" progId="Equation.3">
                    <p:embed/>
                  </p:oleObj>
                </mc:Choice>
                <mc:Fallback>
                  <p:oleObj name="Equation" r:id="rId11" imgW="26640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0" y="1657"/>
                          <a:ext cx="168" cy="208"/>
                        </a:xfrm>
                        <a:prstGeom prst="rect">
                          <a:avLst/>
                        </a:prstGeom>
                        <a:noFill/>
                        <a:ln>
                          <a:noFill/>
                        </a:ln>
                      </p:spPr>
                    </p:pic>
                  </p:oleObj>
                </mc:Fallback>
              </mc:AlternateContent>
            </a:graphicData>
          </a:graphic>
        </p:graphicFrame>
        <p:sp>
          <p:nvSpPr>
            <p:cNvPr id="13351" name="Line 39"/>
            <p:cNvSpPr>
              <a:spLocks noChangeShapeType="1"/>
            </p:cNvSpPr>
            <p:nvPr/>
          </p:nvSpPr>
          <p:spPr bwMode="auto">
            <a:xfrm>
              <a:off x="3736" y="2104"/>
              <a:ext cx="0" cy="62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52" name="Object 40"/>
            <p:cNvGraphicFramePr>
              <a:graphicFrameLocks noChangeAspect="1"/>
            </p:cNvGraphicFramePr>
            <p:nvPr>
              <p:extLst>
                <p:ext uri="{D42A27DB-BD31-4B8C-83A1-F6EECF244321}">
                  <p14:modId xmlns:p14="http://schemas.microsoft.com/office/powerpoint/2010/main" val="541796241"/>
                </p:ext>
              </p:extLst>
            </p:nvPr>
          </p:nvGraphicFramePr>
          <p:xfrm>
            <a:off x="3666" y="2417"/>
            <a:ext cx="152" cy="208"/>
          </p:xfrm>
          <a:graphic>
            <a:graphicData uri="http://schemas.openxmlformats.org/presentationml/2006/ole">
              <mc:AlternateContent xmlns:mc="http://schemas.openxmlformats.org/markup-compatibility/2006">
                <mc:Choice xmlns:v="urn:schemas-microsoft-com:vml" Requires="v">
                  <p:oleObj spid="_x0000_s6207" name="Equation" r:id="rId13" imgW="241200" imgH="330120" progId="Equation.3">
                    <p:embed/>
                  </p:oleObj>
                </mc:Choice>
                <mc:Fallback>
                  <p:oleObj name="Equation" r:id="rId13" imgW="241200" imgH="3301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6" y="2417"/>
                          <a:ext cx="152" cy="208"/>
                        </a:xfrm>
                        <a:prstGeom prst="rect">
                          <a:avLst/>
                        </a:prstGeom>
                        <a:noFill/>
                        <a:ln>
                          <a:noFill/>
                        </a:ln>
                      </p:spPr>
                    </p:pic>
                  </p:oleObj>
                </mc:Fallback>
              </mc:AlternateContent>
            </a:graphicData>
          </a:graphic>
        </p:graphicFrame>
        <p:sp>
          <p:nvSpPr>
            <p:cNvPr id="13353" name="Oval 41"/>
            <p:cNvSpPr>
              <a:spLocks noChangeArrowheads="1"/>
            </p:cNvSpPr>
            <p:nvPr/>
          </p:nvSpPr>
          <p:spPr bwMode="auto">
            <a:xfrm>
              <a:off x="3720" y="2720"/>
              <a:ext cx="56" cy="5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54" name="Object 42"/>
            <p:cNvGraphicFramePr>
              <a:graphicFrameLocks noChangeAspect="1"/>
            </p:cNvGraphicFramePr>
            <p:nvPr>
              <p:extLst>
                <p:ext uri="{D42A27DB-BD31-4B8C-83A1-F6EECF244321}">
                  <p14:modId xmlns:p14="http://schemas.microsoft.com/office/powerpoint/2010/main" val="1857085964"/>
                </p:ext>
              </p:extLst>
            </p:nvPr>
          </p:nvGraphicFramePr>
          <p:xfrm>
            <a:off x="2638" y="1869"/>
            <a:ext cx="288" cy="152"/>
          </p:xfrm>
          <a:graphic>
            <a:graphicData uri="http://schemas.openxmlformats.org/presentationml/2006/ole">
              <mc:AlternateContent xmlns:mc="http://schemas.openxmlformats.org/markup-compatibility/2006">
                <mc:Choice xmlns:v="urn:schemas-microsoft-com:vml" Requires="v">
                  <p:oleObj spid="_x0000_s6208" name="Equation" r:id="rId15" imgW="457200" imgH="241200" progId="Equation.3">
                    <p:embed/>
                  </p:oleObj>
                </mc:Choice>
                <mc:Fallback>
                  <p:oleObj name="Equation" r:id="rId15" imgW="45720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8" y="1869"/>
                          <a:ext cx="288" cy="152"/>
                        </a:xfrm>
                        <a:prstGeom prst="rect">
                          <a:avLst/>
                        </a:prstGeom>
                        <a:noFill/>
                        <a:ln>
                          <a:noFill/>
                        </a:ln>
                      </p:spPr>
                    </p:pic>
                  </p:oleObj>
                </mc:Fallback>
              </mc:AlternateContent>
            </a:graphicData>
          </a:graphic>
        </p:graphicFrame>
        <p:graphicFrame>
          <p:nvGraphicFramePr>
            <p:cNvPr id="13355" name="Object 43"/>
            <p:cNvGraphicFramePr>
              <a:graphicFrameLocks noChangeAspect="1"/>
            </p:cNvGraphicFramePr>
            <p:nvPr>
              <p:extLst>
                <p:ext uri="{D42A27DB-BD31-4B8C-83A1-F6EECF244321}">
                  <p14:modId xmlns:p14="http://schemas.microsoft.com/office/powerpoint/2010/main" val="894064743"/>
                </p:ext>
              </p:extLst>
            </p:nvPr>
          </p:nvGraphicFramePr>
          <p:xfrm>
            <a:off x="4794" y="1853"/>
            <a:ext cx="320" cy="144"/>
          </p:xfrm>
          <a:graphic>
            <a:graphicData uri="http://schemas.openxmlformats.org/presentationml/2006/ole">
              <mc:AlternateContent xmlns:mc="http://schemas.openxmlformats.org/markup-compatibility/2006">
                <mc:Choice xmlns:v="urn:schemas-microsoft-com:vml" Requires="v">
                  <p:oleObj spid="_x0000_s6209" name="Equation" r:id="rId17" imgW="507960" imgH="228600" progId="Equation.3">
                    <p:embed/>
                  </p:oleObj>
                </mc:Choice>
                <mc:Fallback>
                  <p:oleObj name="Equation" r:id="rId17" imgW="50796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94" y="1853"/>
                          <a:ext cx="320" cy="144"/>
                        </a:xfrm>
                        <a:prstGeom prst="rect">
                          <a:avLst/>
                        </a:prstGeom>
                        <a:noFill/>
                        <a:ln>
                          <a:noFill/>
                        </a:ln>
                      </p:spPr>
                    </p:pic>
                  </p:oleObj>
                </mc:Fallback>
              </mc:AlternateContent>
            </a:graphicData>
          </a:graphic>
        </p:graphicFrame>
      </p:grpSp>
      <p:sp>
        <p:nvSpPr>
          <p:cNvPr id="13356" name="Text Box 44"/>
          <p:cNvSpPr txBox="1">
            <a:spLocks noChangeArrowheads="1"/>
          </p:cNvSpPr>
          <p:nvPr/>
        </p:nvSpPr>
        <p:spPr bwMode="auto">
          <a:xfrm>
            <a:off x="403225" y="4667250"/>
            <a:ext cx="208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Velocity profile in stream</a:t>
            </a:r>
          </a:p>
        </p:txBody>
      </p:sp>
    </p:spTree>
    <p:extLst>
      <p:ext uri="{BB962C8B-B14F-4D97-AF65-F5344CB8AC3E}">
        <p14:creationId xmlns:p14="http://schemas.microsoft.com/office/powerpoint/2010/main" val="3226228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Example</a:t>
            </a:r>
          </a:p>
        </p:txBody>
      </p:sp>
      <p:graphicFrame>
        <p:nvGraphicFramePr>
          <p:cNvPr id="14339" name="Object 3"/>
          <p:cNvGraphicFramePr>
            <a:graphicFrameLocks noGrp="1" noChangeAspect="1"/>
          </p:cNvGraphicFramePr>
          <p:nvPr>
            <p:ph sz="half" idx="1"/>
            <p:extLst>
              <p:ext uri="{D42A27DB-BD31-4B8C-83A1-F6EECF244321}">
                <p14:modId xmlns:p14="http://schemas.microsoft.com/office/powerpoint/2010/main" val="2097133713"/>
              </p:ext>
            </p:extLst>
          </p:nvPr>
        </p:nvGraphicFramePr>
        <p:xfrm>
          <a:off x="550863" y="1841500"/>
          <a:ext cx="2505075" cy="4525963"/>
        </p:xfrm>
        <a:graphic>
          <a:graphicData uri="http://schemas.openxmlformats.org/presentationml/2006/ole">
            <mc:AlternateContent xmlns:mc="http://schemas.openxmlformats.org/markup-compatibility/2006">
              <mc:Choice xmlns:v="urn:schemas-microsoft-com:vml" Requires="v">
                <p:oleObj spid="_x0000_s7184" name="Worksheet" r:id="rId3" imgW="2578569" imgH="4657254" progId="Excel.Sheet.8">
                  <p:embed/>
                </p:oleObj>
              </mc:Choice>
              <mc:Fallback>
                <p:oleObj name="Worksheet" r:id="rId3" imgW="2578569" imgH="465725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841500"/>
                        <a:ext cx="2505075" cy="4525963"/>
                      </a:xfrm>
                      <a:prstGeom prst="rect">
                        <a:avLst/>
                      </a:prstGeom>
                      <a:noFill/>
                      <a:ln>
                        <a:noFill/>
                      </a:ln>
                      <a:effectLst/>
                    </p:spPr>
                  </p:pic>
                </p:oleObj>
              </mc:Fallback>
            </mc:AlternateContent>
          </a:graphicData>
        </a:graphic>
      </p:graphicFrame>
      <p:grpSp>
        <p:nvGrpSpPr>
          <p:cNvPr id="14341" name="Group 5"/>
          <p:cNvGrpSpPr>
            <a:grpSpLocks/>
          </p:cNvGrpSpPr>
          <p:nvPr/>
        </p:nvGrpSpPr>
        <p:grpSpPr bwMode="auto">
          <a:xfrm>
            <a:off x="3282950" y="1858964"/>
            <a:ext cx="5403850" cy="3848100"/>
            <a:chOff x="2068" y="1203"/>
            <a:chExt cx="3404" cy="2424"/>
          </a:xfrm>
          <a:noFill/>
        </p:grpSpPr>
        <p:graphicFrame>
          <p:nvGraphicFramePr>
            <p:cNvPr id="14342" name="Object 6"/>
            <p:cNvGraphicFramePr>
              <a:graphicFrameLocks noChangeAspect="1"/>
            </p:cNvGraphicFramePr>
            <p:nvPr>
              <p:extLst>
                <p:ext uri="{D42A27DB-BD31-4B8C-83A1-F6EECF244321}">
                  <p14:modId xmlns:p14="http://schemas.microsoft.com/office/powerpoint/2010/main" val="4106343737"/>
                </p:ext>
              </p:extLst>
            </p:nvPr>
          </p:nvGraphicFramePr>
          <p:xfrm>
            <a:off x="2068" y="1203"/>
            <a:ext cx="3404" cy="2424"/>
          </p:xfrm>
          <a:graphic>
            <a:graphicData uri="http://schemas.openxmlformats.org/presentationml/2006/ole">
              <mc:AlternateContent xmlns:mc="http://schemas.openxmlformats.org/markup-compatibility/2006">
                <mc:Choice xmlns:v="urn:schemas-microsoft-com:vml" Requires="v">
                  <p:oleObj spid="_x0000_s7185" name="Chart" r:id="rId5" imgW="8229600" imgH="5857834" progId="MSGraph.Chart.8">
                    <p:embed followColorScheme="full"/>
                  </p:oleObj>
                </mc:Choice>
                <mc:Fallback>
                  <p:oleObj name="Chart" r:id="rId5" imgW="8229600" imgH="5857834" progId="MSGraph.Chart.8">
                    <p:embed followColorScheme="full"/>
                    <p:pic>
                      <p:nvPicPr>
                        <p:cNvPr id="0" name=""/>
                        <p:cNvPicPr>
                          <a:picLocks noChangeAspect="1" noChangeArrowheads="1"/>
                        </p:cNvPicPr>
                        <p:nvPr/>
                      </p:nvPicPr>
                      <p:blipFill>
                        <a:blip r:embed="rId6"/>
                        <a:srcRect/>
                        <a:stretch>
                          <a:fillRect/>
                        </a:stretch>
                      </p:blipFill>
                      <p:spPr bwMode="auto">
                        <a:xfrm>
                          <a:off x="2068" y="1203"/>
                          <a:ext cx="3404" cy="2424"/>
                        </a:xfrm>
                        <a:prstGeom prst="rect">
                          <a:avLst/>
                        </a:prstGeom>
                        <a:noFill/>
                        <a:ln>
                          <a:noFill/>
                        </a:ln>
                        <a:effectLst/>
                      </p:spPr>
                    </p:pic>
                  </p:oleObj>
                </mc:Fallback>
              </mc:AlternateContent>
            </a:graphicData>
          </a:graphic>
        </p:graphicFrame>
        <p:sp>
          <p:nvSpPr>
            <p:cNvPr id="14343" name="Line 7"/>
            <p:cNvSpPr>
              <a:spLocks noChangeShapeType="1"/>
            </p:cNvSpPr>
            <p:nvPr/>
          </p:nvSpPr>
          <p:spPr bwMode="auto">
            <a:xfrm flipV="1">
              <a:off x="2512" y="1608"/>
              <a:ext cx="0" cy="62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V="1">
              <a:off x="2696"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V="1">
              <a:off x="2864" y="1608"/>
              <a:ext cx="0" cy="8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V="1">
              <a:off x="3048" y="1608"/>
              <a:ext cx="0" cy="111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V="1">
              <a:off x="3232" y="1608"/>
              <a:ext cx="0" cy="89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V="1">
              <a:off x="3400"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p:cNvSpPr>
              <a:spLocks noChangeShapeType="1"/>
            </p:cNvSpPr>
            <p:nvPr/>
          </p:nvSpPr>
          <p:spPr bwMode="auto">
            <a:xfrm flipV="1">
              <a:off x="3592" y="1608"/>
              <a:ext cx="0" cy="10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14"/>
            <p:cNvSpPr>
              <a:spLocks noChangeShapeType="1"/>
            </p:cNvSpPr>
            <p:nvPr/>
          </p:nvSpPr>
          <p:spPr bwMode="auto">
            <a:xfrm flipV="1">
              <a:off x="3760" y="1608"/>
              <a:ext cx="0" cy="124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flipV="1">
              <a:off x="3888" y="1608"/>
              <a:ext cx="0" cy="117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flipV="1">
              <a:off x="4024" y="1608"/>
              <a:ext cx="0" cy="114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17"/>
            <p:cNvSpPr>
              <a:spLocks noChangeShapeType="1"/>
            </p:cNvSpPr>
            <p:nvPr/>
          </p:nvSpPr>
          <p:spPr bwMode="auto">
            <a:xfrm flipV="1">
              <a:off x="4160" y="1608"/>
              <a:ext cx="0" cy="104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8"/>
            <p:cNvSpPr>
              <a:spLocks noChangeShapeType="1"/>
            </p:cNvSpPr>
            <p:nvPr/>
          </p:nvSpPr>
          <p:spPr bwMode="auto">
            <a:xfrm flipV="1">
              <a:off x="4304" y="1608"/>
              <a:ext cx="0" cy="121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flipV="1">
              <a:off x="4432" y="1608"/>
              <a:ext cx="0" cy="132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flipV="1">
              <a:off x="4568" y="1608"/>
              <a:ext cx="0" cy="14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flipV="1">
              <a:off x="4704" y="1608"/>
              <a:ext cx="0" cy="14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4832" y="1608"/>
              <a:ext cx="0" cy="16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3"/>
            <p:cNvSpPr>
              <a:spLocks noChangeShapeType="1"/>
            </p:cNvSpPr>
            <p:nvPr/>
          </p:nvSpPr>
          <p:spPr bwMode="auto">
            <a:xfrm flipV="1">
              <a:off x="4968" y="1608"/>
              <a:ext cx="0" cy="110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p:cNvSpPr>
              <a:spLocks noChangeShapeType="1"/>
            </p:cNvSpPr>
            <p:nvPr/>
          </p:nvSpPr>
          <p:spPr bwMode="auto">
            <a:xfrm flipV="1">
              <a:off x="5096" y="1608"/>
              <a:ext cx="0" cy="73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flipV="1">
              <a:off x="5232" y="1608"/>
              <a:ext cx="0" cy="63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62" name="Rectangle 26" descr="Light upward diagonal"/>
          <p:cNvSpPr>
            <a:spLocks noChangeArrowheads="1"/>
          </p:cNvSpPr>
          <p:nvPr/>
        </p:nvSpPr>
        <p:spPr bwMode="auto">
          <a:xfrm>
            <a:off x="3873500" y="2489201"/>
            <a:ext cx="241300" cy="1066800"/>
          </a:xfrm>
          <a:prstGeom prst="rect">
            <a:avLst/>
          </a:prstGeom>
          <a:no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Text Box 27"/>
          <p:cNvSpPr txBox="1">
            <a:spLocks noChangeArrowheads="1"/>
          </p:cNvSpPr>
          <p:nvPr/>
        </p:nvSpPr>
        <p:spPr bwMode="auto">
          <a:xfrm>
            <a:off x="685800" y="1315631"/>
            <a:ext cx="2576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Colorado River at Austin</a:t>
            </a:r>
          </a:p>
        </p:txBody>
      </p:sp>
    </p:spTree>
    <p:extLst>
      <p:ext uri="{BB962C8B-B14F-4D97-AF65-F5344CB8AC3E}">
        <p14:creationId xmlns:p14="http://schemas.microsoft.com/office/powerpoint/2010/main" val="1008069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Example (Cont.)</a:t>
            </a:r>
          </a:p>
        </p:txBody>
      </p:sp>
      <p:graphicFrame>
        <p:nvGraphicFramePr>
          <p:cNvPr id="15363" name="Object 3"/>
          <p:cNvGraphicFramePr>
            <a:graphicFrameLocks noGrp="1" noChangeAspect="1"/>
          </p:cNvGraphicFramePr>
          <p:nvPr>
            <p:ph idx="1"/>
            <p:extLst>
              <p:ext uri="{D42A27DB-BD31-4B8C-83A1-F6EECF244321}">
                <p14:modId xmlns:p14="http://schemas.microsoft.com/office/powerpoint/2010/main" val="1791498987"/>
              </p:ext>
            </p:extLst>
          </p:nvPr>
        </p:nvGraphicFramePr>
        <p:xfrm>
          <a:off x="381000" y="1676400"/>
          <a:ext cx="4202113" cy="4525963"/>
        </p:xfrm>
        <a:graphic>
          <a:graphicData uri="http://schemas.openxmlformats.org/presentationml/2006/ole">
            <mc:AlternateContent xmlns:mc="http://schemas.openxmlformats.org/markup-compatibility/2006">
              <mc:Choice xmlns:v="urn:schemas-microsoft-com:vml" Requires="v">
                <p:oleObj spid="_x0000_s8208" name="Worksheet" r:id="rId3" imgW="4503410" imgH="4850886" progId="Excel.Sheet.8">
                  <p:embed/>
                </p:oleObj>
              </mc:Choice>
              <mc:Fallback>
                <p:oleObj name="Worksheet" r:id="rId3" imgW="4503410" imgH="485088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4202113" cy="4525963"/>
                      </a:xfrm>
                      <a:prstGeom prst="rect">
                        <a:avLst/>
                      </a:prstGeom>
                      <a:noFill/>
                    </p:spPr>
                  </p:pic>
                </p:oleObj>
              </mc:Fallback>
            </mc:AlternateContent>
          </a:graphicData>
        </a:graphic>
      </p:graphicFrame>
      <p:grpSp>
        <p:nvGrpSpPr>
          <p:cNvPr id="15364" name="Group 4"/>
          <p:cNvGrpSpPr>
            <a:grpSpLocks/>
          </p:cNvGrpSpPr>
          <p:nvPr/>
        </p:nvGrpSpPr>
        <p:grpSpPr bwMode="auto">
          <a:xfrm>
            <a:off x="4845050" y="1693863"/>
            <a:ext cx="3879850" cy="2654300"/>
            <a:chOff x="2068" y="1203"/>
            <a:chExt cx="3404" cy="2424"/>
          </a:xfrm>
          <a:noFill/>
        </p:grpSpPr>
        <p:grpSp>
          <p:nvGrpSpPr>
            <p:cNvPr id="15365" name="Group 5"/>
            <p:cNvGrpSpPr>
              <a:grpSpLocks/>
            </p:cNvGrpSpPr>
            <p:nvPr/>
          </p:nvGrpSpPr>
          <p:grpSpPr bwMode="auto">
            <a:xfrm>
              <a:off x="2068" y="1203"/>
              <a:ext cx="3404" cy="2424"/>
              <a:chOff x="2068" y="1203"/>
              <a:chExt cx="3404" cy="2424"/>
            </a:xfrm>
            <a:grpFill/>
          </p:grpSpPr>
          <p:graphicFrame>
            <p:nvGraphicFramePr>
              <p:cNvPr id="15366" name="Object 6"/>
              <p:cNvGraphicFramePr>
                <a:graphicFrameLocks noChangeAspect="1"/>
              </p:cNvGraphicFramePr>
              <p:nvPr>
                <p:extLst>
                  <p:ext uri="{D42A27DB-BD31-4B8C-83A1-F6EECF244321}">
                    <p14:modId xmlns:p14="http://schemas.microsoft.com/office/powerpoint/2010/main" val="2435428023"/>
                  </p:ext>
                </p:extLst>
              </p:nvPr>
            </p:nvGraphicFramePr>
            <p:xfrm>
              <a:off x="2068" y="1203"/>
              <a:ext cx="3404" cy="2424"/>
            </p:xfrm>
            <a:graphic>
              <a:graphicData uri="http://schemas.openxmlformats.org/presentationml/2006/ole">
                <mc:AlternateContent xmlns:mc="http://schemas.openxmlformats.org/markup-compatibility/2006">
                  <mc:Choice xmlns:v="urn:schemas-microsoft-com:vml" Requires="v">
                    <p:oleObj spid="_x0000_s8209" name="Chart" r:id="rId5" imgW="8229600" imgH="5857834" progId="MSGraph.Chart.8">
                      <p:embed followColorScheme="full"/>
                    </p:oleObj>
                  </mc:Choice>
                  <mc:Fallback>
                    <p:oleObj name="Chart" r:id="rId5" imgW="8229600" imgH="5857834" progId="MSGraph.Chart.8">
                      <p:embed followColorScheme="full"/>
                      <p:pic>
                        <p:nvPicPr>
                          <p:cNvPr id="0" name=""/>
                          <p:cNvPicPr>
                            <a:picLocks noChangeAspect="1" noChangeArrowheads="1"/>
                          </p:cNvPicPr>
                          <p:nvPr/>
                        </p:nvPicPr>
                        <p:blipFill>
                          <a:blip r:embed="rId6"/>
                          <a:srcRect/>
                          <a:stretch>
                            <a:fillRect/>
                          </a:stretch>
                        </p:blipFill>
                        <p:spPr bwMode="auto">
                          <a:xfrm>
                            <a:off x="2068" y="1203"/>
                            <a:ext cx="3404" cy="2424"/>
                          </a:xfrm>
                          <a:prstGeom prst="rect">
                            <a:avLst/>
                          </a:prstGeom>
                          <a:noFill/>
                          <a:ln>
                            <a:noFill/>
                          </a:ln>
                          <a:effectLst/>
                        </p:spPr>
                      </p:pic>
                    </p:oleObj>
                  </mc:Fallback>
                </mc:AlternateContent>
              </a:graphicData>
            </a:graphic>
          </p:graphicFrame>
          <p:sp>
            <p:nvSpPr>
              <p:cNvPr id="15367" name="Line 7"/>
              <p:cNvSpPr>
                <a:spLocks noChangeShapeType="1"/>
              </p:cNvSpPr>
              <p:nvPr/>
            </p:nvSpPr>
            <p:spPr bwMode="auto">
              <a:xfrm flipV="1">
                <a:off x="2512" y="1608"/>
                <a:ext cx="0" cy="62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flipV="1">
                <a:off x="2696"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flipV="1">
                <a:off x="2864" y="1608"/>
                <a:ext cx="0" cy="8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flipV="1">
                <a:off x="3048" y="1608"/>
                <a:ext cx="0" cy="111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flipV="1">
                <a:off x="3232" y="1608"/>
                <a:ext cx="0" cy="89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Line 12"/>
              <p:cNvSpPr>
                <a:spLocks noChangeShapeType="1"/>
              </p:cNvSpPr>
              <p:nvPr/>
            </p:nvSpPr>
            <p:spPr bwMode="auto">
              <a:xfrm flipV="1">
                <a:off x="3400" y="1608"/>
                <a:ext cx="0" cy="86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Line 13"/>
              <p:cNvSpPr>
                <a:spLocks noChangeShapeType="1"/>
              </p:cNvSpPr>
              <p:nvPr/>
            </p:nvSpPr>
            <p:spPr bwMode="auto">
              <a:xfrm flipV="1">
                <a:off x="3592" y="1608"/>
                <a:ext cx="0" cy="10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p:cNvSpPr>
                <a:spLocks noChangeShapeType="1"/>
              </p:cNvSpPr>
              <p:nvPr/>
            </p:nvSpPr>
            <p:spPr bwMode="auto">
              <a:xfrm flipV="1">
                <a:off x="3760" y="1608"/>
                <a:ext cx="0" cy="124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15"/>
              <p:cNvSpPr>
                <a:spLocks noChangeShapeType="1"/>
              </p:cNvSpPr>
              <p:nvPr/>
            </p:nvSpPr>
            <p:spPr bwMode="auto">
              <a:xfrm flipV="1">
                <a:off x="3888" y="1608"/>
                <a:ext cx="0" cy="117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Line 16"/>
              <p:cNvSpPr>
                <a:spLocks noChangeShapeType="1"/>
              </p:cNvSpPr>
              <p:nvPr/>
            </p:nvSpPr>
            <p:spPr bwMode="auto">
              <a:xfrm flipV="1">
                <a:off x="4024" y="1608"/>
                <a:ext cx="0" cy="114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Line 17"/>
              <p:cNvSpPr>
                <a:spLocks noChangeShapeType="1"/>
              </p:cNvSpPr>
              <p:nvPr/>
            </p:nvSpPr>
            <p:spPr bwMode="auto">
              <a:xfrm flipV="1">
                <a:off x="4160" y="1608"/>
                <a:ext cx="0" cy="104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18"/>
              <p:cNvSpPr>
                <a:spLocks noChangeShapeType="1"/>
              </p:cNvSpPr>
              <p:nvPr/>
            </p:nvSpPr>
            <p:spPr bwMode="auto">
              <a:xfrm flipV="1">
                <a:off x="4304" y="1608"/>
                <a:ext cx="0" cy="121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19"/>
              <p:cNvSpPr>
                <a:spLocks noChangeShapeType="1"/>
              </p:cNvSpPr>
              <p:nvPr/>
            </p:nvSpPr>
            <p:spPr bwMode="auto">
              <a:xfrm flipV="1">
                <a:off x="4432" y="1608"/>
                <a:ext cx="0" cy="132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20"/>
              <p:cNvSpPr>
                <a:spLocks noChangeShapeType="1"/>
              </p:cNvSpPr>
              <p:nvPr/>
            </p:nvSpPr>
            <p:spPr bwMode="auto">
              <a:xfrm flipV="1">
                <a:off x="4568" y="1608"/>
                <a:ext cx="0" cy="14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Line 21"/>
              <p:cNvSpPr>
                <a:spLocks noChangeShapeType="1"/>
              </p:cNvSpPr>
              <p:nvPr/>
            </p:nvSpPr>
            <p:spPr bwMode="auto">
              <a:xfrm flipV="1">
                <a:off x="4704" y="1608"/>
                <a:ext cx="0" cy="1488"/>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Line 22"/>
              <p:cNvSpPr>
                <a:spLocks noChangeShapeType="1"/>
              </p:cNvSpPr>
              <p:nvPr/>
            </p:nvSpPr>
            <p:spPr bwMode="auto">
              <a:xfrm flipV="1">
                <a:off x="4832" y="1608"/>
                <a:ext cx="0" cy="1680"/>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23"/>
              <p:cNvSpPr>
                <a:spLocks noChangeShapeType="1"/>
              </p:cNvSpPr>
              <p:nvPr/>
            </p:nvSpPr>
            <p:spPr bwMode="auto">
              <a:xfrm flipV="1">
                <a:off x="4968" y="1608"/>
                <a:ext cx="0" cy="1104"/>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Line 24"/>
              <p:cNvSpPr>
                <a:spLocks noChangeShapeType="1"/>
              </p:cNvSpPr>
              <p:nvPr/>
            </p:nvSpPr>
            <p:spPr bwMode="auto">
              <a:xfrm flipV="1">
                <a:off x="5096" y="1608"/>
                <a:ext cx="0" cy="736"/>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25"/>
              <p:cNvSpPr>
                <a:spLocks noChangeShapeType="1"/>
              </p:cNvSpPr>
              <p:nvPr/>
            </p:nvSpPr>
            <p:spPr bwMode="auto">
              <a:xfrm flipV="1">
                <a:off x="5232" y="1608"/>
                <a:ext cx="0" cy="632"/>
              </a:xfrm>
              <a:prstGeom prst="line">
                <a:avLst/>
              </a:prstGeom>
              <a:grpFill/>
              <a:ln w="28575">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86" name="Rectangle 26" descr="Light upward diagonal"/>
            <p:cNvSpPr>
              <a:spLocks noChangeArrowheads="1"/>
            </p:cNvSpPr>
            <p:nvPr/>
          </p:nvSpPr>
          <p:spPr bwMode="auto">
            <a:xfrm>
              <a:off x="2440" y="1600"/>
              <a:ext cx="152" cy="672"/>
            </a:xfrm>
            <a:prstGeom prst="rect">
              <a:avLst/>
            </a:prstGeom>
            <a:gr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87" name="Text Box 27"/>
          <p:cNvSpPr txBox="1">
            <a:spLocks noChangeArrowheads="1"/>
          </p:cNvSpPr>
          <p:nvPr/>
        </p:nvSpPr>
        <p:spPr bwMode="auto">
          <a:xfrm>
            <a:off x="5368925" y="4583113"/>
            <a:ext cx="157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Q </a:t>
            </a:r>
            <a:r>
              <a:rPr lang="en-US" b="1"/>
              <a:t>= 3061 ft3/s</a:t>
            </a:r>
          </a:p>
        </p:txBody>
      </p:sp>
      <p:sp>
        <p:nvSpPr>
          <p:cNvPr id="15388" name="Text Box 28"/>
          <p:cNvSpPr txBox="1">
            <a:spLocks noChangeArrowheads="1"/>
          </p:cNvSpPr>
          <p:nvPr/>
        </p:nvSpPr>
        <p:spPr bwMode="auto">
          <a:xfrm>
            <a:off x="5343525" y="5129213"/>
            <a:ext cx="2097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t>V = Q/A </a:t>
            </a:r>
            <a:r>
              <a:rPr lang="en-US" b="1"/>
              <a:t>= 1.81 ft/s</a:t>
            </a:r>
          </a:p>
        </p:txBody>
      </p:sp>
    </p:spTree>
    <p:extLst>
      <p:ext uri="{BB962C8B-B14F-4D97-AF65-F5344CB8AC3E}">
        <p14:creationId xmlns:p14="http://schemas.microsoft.com/office/powerpoint/2010/main" val="289312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14793355-E40C-47E6-975A-C4FE1F34D33D}" type="slidenum">
              <a:rPr lang="en-US"/>
              <a:pPr/>
              <a:t>19</a:t>
            </a:fld>
            <a:endParaRPr lang="en-US"/>
          </a:p>
        </p:txBody>
      </p:sp>
      <p:sp>
        <p:nvSpPr>
          <p:cNvPr id="23554" name="Rectangle 2"/>
          <p:cNvSpPr>
            <a:spLocks noGrp="1" noRot="1" noChangeArrowheads="1"/>
          </p:cNvSpPr>
          <p:nvPr>
            <p:ph type="title"/>
          </p:nvPr>
        </p:nvSpPr>
        <p:spPr>
          <a:xfrm>
            <a:off x="457200" y="274638"/>
            <a:ext cx="8229600" cy="639762"/>
          </a:xfrm>
        </p:spPr>
        <p:txBody>
          <a:bodyPr/>
          <a:lstStyle/>
          <a:p>
            <a:r>
              <a:rPr lang="en-US" sz="4000"/>
              <a:t>Rating Curve</a:t>
            </a:r>
          </a:p>
        </p:txBody>
      </p:sp>
      <p:sp>
        <p:nvSpPr>
          <p:cNvPr id="23564" name="Rectangle 12"/>
          <p:cNvSpPr>
            <a:spLocks noGrp="1" noChangeArrowheads="1"/>
          </p:cNvSpPr>
          <p:nvPr>
            <p:ph type="body" idx="1"/>
          </p:nvPr>
        </p:nvSpPr>
        <p:spPr>
          <a:xfrm>
            <a:off x="304800" y="1371600"/>
            <a:ext cx="7467600" cy="1143000"/>
          </a:xfrm>
        </p:spPr>
        <p:txBody>
          <a:bodyPr/>
          <a:lstStyle/>
          <a:p>
            <a:pPr>
              <a:lnSpc>
                <a:spcPct val="80000"/>
              </a:lnSpc>
            </a:pPr>
            <a:r>
              <a:rPr lang="en-US" sz="2400"/>
              <a:t>It is not feasible to measure flow daily.</a:t>
            </a:r>
          </a:p>
          <a:p>
            <a:pPr>
              <a:lnSpc>
                <a:spcPct val="80000"/>
              </a:lnSpc>
            </a:pPr>
            <a:r>
              <a:rPr lang="en-US" sz="2400"/>
              <a:t>Rating curves are used to estimate flow from stage data</a:t>
            </a:r>
          </a:p>
          <a:p>
            <a:pPr>
              <a:lnSpc>
                <a:spcPct val="80000"/>
              </a:lnSpc>
            </a:pPr>
            <a:r>
              <a:rPr lang="en-US" sz="2400"/>
              <a:t>Rating curve defines stage/streamflow relationship</a:t>
            </a:r>
          </a:p>
        </p:txBody>
      </p:sp>
      <p:pic>
        <p:nvPicPr>
          <p:cNvPr id="23555"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93738" y="2590800"/>
            <a:ext cx="5402262" cy="3692525"/>
          </a:xfrm>
          <a:noFill/>
          <a:ln/>
        </p:spPr>
      </p:pic>
      <p:graphicFrame>
        <p:nvGraphicFramePr>
          <p:cNvPr id="23556" name="Object 4"/>
          <p:cNvGraphicFramePr>
            <a:graphicFrameLocks noGrp="1" noChangeAspect="1"/>
          </p:cNvGraphicFramePr>
          <p:nvPr>
            <p:ph sz="half" idx="4294967295"/>
            <p:extLst>
              <p:ext uri="{D42A27DB-BD31-4B8C-83A1-F6EECF244321}">
                <p14:modId xmlns:p14="http://schemas.microsoft.com/office/powerpoint/2010/main" val="2061853892"/>
              </p:ext>
            </p:extLst>
          </p:nvPr>
        </p:nvGraphicFramePr>
        <p:xfrm>
          <a:off x="7924800" y="1828800"/>
          <a:ext cx="1058863" cy="4525963"/>
        </p:xfrm>
        <a:graphic>
          <a:graphicData uri="http://schemas.openxmlformats.org/presentationml/2006/ole">
            <mc:AlternateContent xmlns:mc="http://schemas.openxmlformats.org/markup-compatibility/2006">
              <mc:Choice xmlns:v="urn:schemas-microsoft-com:vml" Requires="v">
                <p:oleObj spid="_x0000_s4106" name="Worksheet" r:id="rId4" imgW="1219200" imgH="5210233" progId="Excel.Sheet.8">
                  <p:embed/>
                </p:oleObj>
              </mc:Choice>
              <mc:Fallback>
                <p:oleObj name="Worksheet" r:id="rId4" imgW="1219200" imgH="521023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828800"/>
                        <a:ext cx="1058863" cy="4525963"/>
                      </a:xfrm>
                      <a:prstGeom prst="rect">
                        <a:avLst/>
                      </a:prstGeom>
                      <a:noFill/>
                      <a:ln>
                        <a:noFill/>
                      </a:ln>
                      <a:effectLst/>
                    </p:spPr>
                  </p:pic>
                </p:oleObj>
              </mc:Fallback>
            </mc:AlternateContent>
          </a:graphicData>
        </a:graphic>
      </p:graphicFrame>
      <p:sp>
        <p:nvSpPr>
          <p:cNvPr id="2" name="Rectangle 1"/>
          <p:cNvSpPr/>
          <p:nvPr/>
        </p:nvSpPr>
        <p:spPr>
          <a:xfrm>
            <a:off x="321276" y="6206525"/>
            <a:ext cx="7924800" cy="369332"/>
          </a:xfrm>
          <a:prstGeom prst="rect">
            <a:avLst/>
          </a:prstGeom>
        </p:spPr>
        <p:txBody>
          <a:bodyPr wrap="square">
            <a:spAutoFit/>
          </a:bodyPr>
          <a:lstStyle/>
          <a:p>
            <a:r>
              <a:rPr lang="en-US" dirty="0"/>
              <a:t>http://nwis.waterdata.usgs.gov/nwis/measurements/?site_no=08158000</a:t>
            </a:r>
          </a:p>
        </p:txBody>
      </p:sp>
    </p:spTree>
    <p:extLst>
      <p:ext uri="{BB962C8B-B14F-4D97-AF65-F5344CB8AC3E}">
        <p14:creationId xmlns:p14="http://schemas.microsoft.com/office/powerpoint/2010/main" val="380238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Measurement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34505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6219560"/>
            <a:ext cx="4044697" cy="369332"/>
          </a:xfrm>
          <a:prstGeom prst="rect">
            <a:avLst/>
          </a:prstGeom>
          <a:noFill/>
        </p:spPr>
        <p:txBody>
          <a:bodyPr wrap="none" rtlCol="0">
            <a:spAutoFit/>
          </a:bodyPr>
          <a:lstStyle/>
          <a:p>
            <a:r>
              <a:rPr lang="en-US" dirty="0" smtClean="0">
                <a:solidFill>
                  <a:srgbClr val="0070C0"/>
                </a:solidFill>
              </a:rPr>
              <a:t>Precipitation, Climate, Stream Gaging</a:t>
            </a:r>
            <a:endParaRPr lang="en-US" dirty="0">
              <a:solidFill>
                <a:srgbClr val="0070C0"/>
              </a:solidFill>
            </a:endParaRPr>
          </a:p>
        </p:txBody>
      </p:sp>
      <p:sp>
        <p:nvSpPr>
          <p:cNvPr id="5" name="TextBox 4"/>
          <p:cNvSpPr txBox="1"/>
          <p:nvPr/>
        </p:nvSpPr>
        <p:spPr>
          <a:xfrm>
            <a:off x="5812038" y="6201714"/>
            <a:ext cx="2599814" cy="369332"/>
          </a:xfrm>
          <a:prstGeom prst="rect">
            <a:avLst/>
          </a:prstGeom>
          <a:noFill/>
        </p:spPr>
        <p:txBody>
          <a:bodyPr wrap="none" rtlCol="0">
            <a:spAutoFit/>
          </a:bodyPr>
          <a:lstStyle/>
          <a:p>
            <a:r>
              <a:rPr lang="en-US" dirty="0" smtClean="0">
                <a:solidFill>
                  <a:srgbClr val="0070C0"/>
                </a:solidFill>
              </a:rPr>
              <a:t>Water Quality Sampling</a:t>
            </a:r>
            <a:endParaRPr lang="en-US" dirty="0">
              <a:solidFill>
                <a:srgbClr val="0070C0"/>
              </a:solidFill>
            </a:endParaRPr>
          </a:p>
        </p:txBody>
      </p:sp>
    </p:spTree>
    <p:extLst>
      <p:ext uri="{BB962C8B-B14F-4D97-AF65-F5344CB8AC3E}">
        <p14:creationId xmlns:p14="http://schemas.microsoft.com/office/powerpoint/2010/main" val="4241649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57400" y="6483175"/>
            <a:ext cx="4673139" cy="369332"/>
          </a:xfrm>
          <a:prstGeom prst="rect">
            <a:avLst/>
          </a:prstGeom>
        </p:spPr>
        <p:txBody>
          <a:bodyPr wrap="none">
            <a:spAutoFit/>
          </a:bodyPr>
          <a:lstStyle/>
          <a:p>
            <a:r>
              <a:rPr lang="en-US" dirty="0">
                <a:hlinkClick r:id="rId3"/>
              </a:rPr>
              <a:t>http://</a:t>
            </a:r>
            <a:r>
              <a:rPr lang="en-US" dirty="0" smtClean="0">
                <a:hlinkClick r:id="rId3"/>
              </a:rPr>
              <a:t>www.drought.unl.edu/dm/archive.html</a:t>
            </a:r>
            <a:r>
              <a:rPr lang="en-US" dirty="0" smtClean="0"/>
              <a:t> </a:t>
            </a:r>
            <a:endParaRPr lang="en-US" dirty="0"/>
          </a:p>
        </p:txBody>
      </p:sp>
    </p:spTree>
    <p:extLst>
      <p:ext uri="{BB962C8B-B14F-4D97-AF65-F5344CB8AC3E}">
        <p14:creationId xmlns:p14="http://schemas.microsoft.com/office/powerpoint/2010/main" val="364062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5" y="304800"/>
            <a:ext cx="9139073"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0" y="457200"/>
            <a:ext cx="2667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7486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235277" cy="624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765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Watch</a:t>
            </a:r>
            <a:endParaRPr lang="en-US" dirty="0"/>
          </a:p>
        </p:txBody>
      </p:sp>
      <p:sp>
        <p:nvSpPr>
          <p:cNvPr id="3" name="Rectangle 2"/>
          <p:cNvSpPr/>
          <p:nvPr/>
        </p:nvSpPr>
        <p:spPr>
          <a:xfrm>
            <a:off x="2883560" y="1078468"/>
            <a:ext cx="3531736" cy="369332"/>
          </a:xfrm>
          <a:prstGeom prst="rect">
            <a:avLst/>
          </a:prstGeom>
        </p:spPr>
        <p:txBody>
          <a:bodyPr wrap="none">
            <a:spAutoFit/>
          </a:bodyPr>
          <a:lstStyle/>
          <a:p>
            <a:r>
              <a:rPr lang="en-US" dirty="0">
                <a:hlinkClick r:id="rId2"/>
              </a:rPr>
              <a:t>http://waterwatch.usgs.gov/new</a:t>
            </a:r>
            <a:r>
              <a:rPr lang="en-US" dirty="0" smtClean="0">
                <a:hlinkClick r:id="rId2"/>
              </a:rPr>
              <a:t>/</a:t>
            </a:r>
            <a:r>
              <a:rPr lang="en-US" dirty="0" smtClean="0"/>
              <a:t> </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880272"/>
            <a:ext cx="40195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81896"/>
            <a:ext cx="7149213"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664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a:t>Improvements from Senate Bill 2:</a:t>
            </a:r>
            <a:br>
              <a:rPr lang="en-US" sz="4000"/>
            </a:br>
            <a:r>
              <a:rPr lang="en-US" sz="4000"/>
              <a:t>Instream Flow requirements</a:t>
            </a:r>
          </a:p>
        </p:txBody>
      </p:sp>
      <p:sp>
        <p:nvSpPr>
          <p:cNvPr id="3075" name="Rectangle 3"/>
          <p:cNvSpPr>
            <a:spLocks noGrp="1" noChangeArrowheads="1"/>
          </p:cNvSpPr>
          <p:nvPr>
            <p:ph type="body" sz="half" idx="1"/>
          </p:nvPr>
        </p:nvSpPr>
        <p:spPr/>
        <p:txBody>
          <a:bodyPr/>
          <a:lstStyle/>
          <a:p>
            <a:pPr>
              <a:lnSpc>
                <a:spcPct val="90000"/>
              </a:lnSpc>
            </a:pPr>
            <a:r>
              <a:rPr lang="en-US" sz="2800"/>
              <a:t>Requires TPWD, TWDB, TCEQ to develop </a:t>
            </a:r>
            <a:r>
              <a:rPr lang="en-US" sz="2800">
                <a:solidFill>
                  <a:srgbClr val="FF3300"/>
                </a:solidFill>
              </a:rPr>
              <a:t>procedures for defining instream flow requirements</a:t>
            </a:r>
          </a:p>
          <a:p>
            <a:pPr>
              <a:lnSpc>
                <a:spcPct val="90000"/>
              </a:lnSpc>
            </a:pPr>
            <a:r>
              <a:rPr lang="en-US" sz="2800"/>
              <a:t>Implemented on </a:t>
            </a:r>
            <a:r>
              <a:rPr lang="en-US" sz="2800">
                <a:solidFill>
                  <a:srgbClr val="FF3300"/>
                </a:solidFill>
              </a:rPr>
              <a:t>priority study regions</a:t>
            </a:r>
            <a:r>
              <a:rPr lang="en-US" sz="2800"/>
              <a:t> by 2010</a:t>
            </a:r>
          </a:p>
          <a:p>
            <a:pPr>
              <a:lnSpc>
                <a:spcPct val="90000"/>
              </a:lnSpc>
            </a:pPr>
            <a:r>
              <a:rPr lang="en-US" sz="2800"/>
              <a:t>Based on </a:t>
            </a:r>
            <a:r>
              <a:rPr lang="en-US" sz="2800">
                <a:solidFill>
                  <a:srgbClr val="FF3300"/>
                </a:solidFill>
              </a:rPr>
              <a:t>fish habitat analysis</a:t>
            </a:r>
          </a:p>
        </p:txBody>
      </p:sp>
      <p:pic>
        <p:nvPicPr>
          <p:cNvPr id="3076" name="Picture 4" descr="prioritysegment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7888" y="1600200"/>
            <a:ext cx="39592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4724400"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078" name="Text Box 6"/>
          <p:cNvSpPr txBox="1">
            <a:spLocks noChangeArrowheads="1"/>
          </p:cNvSpPr>
          <p:nvPr/>
        </p:nvSpPr>
        <p:spPr bwMode="auto">
          <a:xfrm>
            <a:off x="5562600" y="6248400"/>
            <a:ext cx="244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3300"/>
                </a:solidFill>
              </a:rPr>
              <a:t>Priority Study Regions</a:t>
            </a:r>
          </a:p>
        </p:txBody>
      </p:sp>
      <p:sp>
        <p:nvSpPr>
          <p:cNvPr id="3079" name="Text Box 7"/>
          <p:cNvSpPr txBox="1">
            <a:spLocks noChangeArrowheads="1"/>
          </p:cNvSpPr>
          <p:nvPr/>
        </p:nvSpPr>
        <p:spPr bwMode="auto">
          <a:xfrm>
            <a:off x="5410200" y="48006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Guadalupe</a:t>
            </a:r>
          </a:p>
        </p:txBody>
      </p:sp>
      <p:sp>
        <p:nvSpPr>
          <p:cNvPr id="3080" name="Text Box 8"/>
          <p:cNvSpPr txBox="1">
            <a:spLocks noChangeArrowheads="1"/>
          </p:cNvSpPr>
          <p:nvPr/>
        </p:nvSpPr>
        <p:spPr bwMode="auto">
          <a:xfrm>
            <a:off x="4267200" y="5562600"/>
            <a:ext cx="14287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San Antonio</a:t>
            </a:r>
          </a:p>
        </p:txBody>
      </p:sp>
      <p:sp>
        <p:nvSpPr>
          <p:cNvPr id="3081" name="Text Box 9"/>
          <p:cNvSpPr txBox="1">
            <a:spLocks noChangeArrowheads="1"/>
          </p:cNvSpPr>
          <p:nvPr/>
        </p:nvSpPr>
        <p:spPr bwMode="auto">
          <a:xfrm>
            <a:off x="5257800" y="3962400"/>
            <a:ext cx="895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Brazos</a:t>
            </a:r>
          </a:p>
        </p:txBody>
      </p:sp>
      <p:sp>
        <p:nvSpPr>
          <p:cNvPr id="3082" name="Text Box 10"/>
          <p:cNvSpPr txBox="1">
            <a:spLocks noChangeArrowheads="1"/>
          </p:cNvSpPr>
          <p:nvPr/>
        </p:nvSpPr>
        <p:spPr bwMode="auto">
          <a:xfrm>
            <a:off x="5715000" y="3200400"/>
            <a:ext cx="8064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Trinity</a:t>
            </a:r>
          </a:p>
        </p:txBody>
      </p:sp>
      <p:sp>
        <p:nvSpPr>
          <p:cNvPr id="3083" name="Text Box 11"/>
          <p:cNvSpPr txBox="1">
            <a:spLocks noChangeArrowheads="1"/>
          </p:cNvSpPr>
          <p:nvPr/>
        </p:nvSpPr>
        <p:spPr bwMode="auto">
          <a:xfrm>
            <a:off x="8102600" y="4267200"/>
            <a:ext cx="895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Sabine</a:t>
            </a:r>
          </a:p>
        </p:txBody>
      </p:sp>
    </p:spTree>
    <p:extLst>
      <p:ext uri="{BB962C8B-B14F-4D97-AF65-F5344CB8AC3E}">
        <p14:creationId xmlns:p14="http://schemas.microsoft.com/office/powerpoint/2010/main" val="866958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en-US"/>
              <a:t> Process Flowchart</a:t>
            </a:r>
          </a:p>
        </p:txBody>
      </p:sp>
      <p:pic>
        <p:nvPicPr>
          <p:cNvPr id="4099" name="Picture 3" descr="fis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2713" cy="1382713"/>
          </a:xfrm>
          <a:prstGeom prst="rect">
            <a:avLst/>
          </a:prstGeom>
          <a:noFill/>
          <a:extLst>
            <a:ext uri="{909E8E84-426E-40DD-AFC4-6F175D3DCCD1}">
              <a14:hiddenFill xmlns:a14="http://schemas.microsoft.com/office/drawing/2010/main">
                <a:solidFill>
                  <a:srgbClr val="FFFFFF"/>
                </a:solidFill>
              </a14:hiddenFill>
            </a:ext>
          </a:extLst>
        </p:spPr>
      </p:pic>
      <p:grpSp>
        <p:nvGrpSpPr>
          <p:cNvPr id="4100" name="Group 4"/>
          <p:cNvGrpSpPr>
            <a:grpSpLocks/>
          </p:cNvGrpSpPr>
          <p:nvPr/>
        </p:nvGrpSpPr>
        <p:grpSpPr bwMode="auto">
          <a:xfrm>
            <a:off x="1143000" y="1290638"/>
            <a:ext cx="6654800" cy="1223962"/>
            <a:chOff x="1325" y="960"/>
            <a:chExt cx="4192" cy="771"/>
          </a:xfrm>
        </p:grpSpPr>
        <p:sp>
          <p:nvSpPr>
            <p:cNvPr id="4101" name="Arc 5"/>
            <p:cNvSpPr>
              <a:spLocks/>
            </p:cNvSpPr>
            <p:nvPr/>
          </p:nvSpPr>
          <p:spPr bwMode="auto">
            <a:xfrm>
              <a:off x="3950" y="1426"/>
              <a:ext cx="1101" cy="305"/>
            </a:xfrm>
            <a:custGeom>
              <a:avLst/>
              <a:gdLst>
                <a:gd name="G0" fmla="+- 21600 0 0"/>
                <a:gd name="G1" fmla="+- 10952 0 0"/>
                <a:gd name="G2" fmla="+- 21600 0 0"/>
                <a:gd name="T0" fmla="*/ 21422 w 21600"/>
                <a:gd name="T1" fmla="*/ 32551 h 32551"/>
                <a:gd name="T2" fmla="*/ 2982 w 21600"/>
                <a:gd name="T3" fmla="*/ 0 h 32551"/>
                <a:gd name="T4" fmla="*/ 21600 w 21600"/>
                <a:gd name="T5" fmla="*/ 10952 h 32551"/>
              </a:gdLst>
              <a:ahLst/>
              <a:cxnLst>
                <a:cxn ang="0">
                  <a:pos x="T0" y="T1"/>
                </a:cxn>
                <a:cxn ang="0">
                  <a:pos x="T2" y="T3"/>
                </a:cxn>
                <a:cxn ang="0">
                  <a:pos x="T4" y="T5"/>
                </a:cxn>
              </a:cxnLst>
              <a:rect l="0" t="0" r="r" b="b"/>
              <a:pathLst>
                <a:path w="21600" h="32551" fill="none" extrusionOk="0">
                  <a:moveTo>
                    <a:pt x="21421" y="32551"/>
                  </a:moveTo>
                  <a:cubicBezTo>
                    <a:pt x="9562" y="32453"/>
                    <a:pt x="0" y="22811"/>
                    <a:pt x="0" y="10952"/>
                  </a:cubicBezTo>
                  <a:cubicBezTo>
                    <a:pt x="-1" y="7100"/>
                    <a:pt x="1029" y="3319"/>
                    <a:pt x="2982" y="0"/>
                  </a:cubicBezTo>
                </a:path>
                <a:path w="21600" h="32551" stroke="0" extrusionOk="0">
                  <a:moveTo>
                    <a:pt x="21421" y="32551"/>
                  </a:moveTo>
                  <a:cubicBezTo>
                    <a:pt x="9562" y="32453"/>
                    <a:pt x="0" y="22811"/>
                    <a:pt x="0" y="10952"/>
                  </a:cubicBezTo>
                  <a:cubicBezTo>
                    <a:pt x="-1" y="7100"/>
                    <a:pt x="1029" y="3319"/>
                    <a:pt x="2982" y="0"/>
                  </a:cubicBezTo>
                  <a:lnTo>
                    <a:pt x="21600" y="10952"/>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Arc 6"/>
            <p:cNvSpPr>
              <a:spLocks/>
            </p:cNvSpPr>
            <p:nvPr/>
          </p:nvSpPr>
          <p:spPr bwMode="auto">
            <a:xfrm>
              <a:off x="1411" y="963"/>
              <a:ext cx="1144" cy="164"/>
            </a:xfrm>
            <a:custGeom>
              <a:avLst/>
              <a:gdLst>
                <a:gd name="G0" fmla="+- 0 0 0"/>
                <a:gd name="G1" fmla="+- 21555 0 0"/>
                <a:gd name="G2" fmla="+- 21600 0 0"/>
                <a:gd name="T0" fmla="*/ 1395 w 21600"/>
                <a:gd name="T1" fmla="*/ 0 h 31048"/>
                <a:gd name="T2" fmla="*/ 19402 w 21600"/>
                <a:gd name="T3" fmla="*/ 31048 h 31048"/>
                <a:gd name="T4" fmla="*/ 0 w 21600"/>
                <a:gd name="T5" fmla="*/ 21555 h 31048"/>
              </a:gdLst>
              <a:ahLst/>
              <a:cxnLst>
                <a:cxn ang="0">
                  <a:pos x="T0" y="T1"/>
                </a:cxn>
                <a:cxn ang="0">
                  <a:pos x="T2" y="T3"/>
                </a:cxn>
                <a:cxn ang="0">
                  <a:pos x="T4" y="T5"/>
                </a:cxn>
              </a:cxnLst>
              <a:rect l="0" t="0" r="r" b="b"/>
              <a:pathLst>
                <a:path w="21600" h="31048" fill="none" extrusionOk="0">
                  <a:moveTo>
                    <a:pt x="1394" y="0"/>
                  </a:moveTo>
                  <a:cubicBezTo>
                    <a:pt x="12758" y="735"/>
                    <a:pt x="21600" y="10167"/>
                    <a:pt x="21600" y="21555"/>
                  </a:cubicBezTo>
                  <a:cubicBezTo>
                    <a:pt x="21600" y="24845"/>
                    <a:pt x="20848" y="28092"/>
                    <a:pt x="19402" y="31048"/>
                  </a:cubicBezTo>
                </a:path>
                <a:path w="21600" h="31048" stroke="0" extrusionOk="0">
                  <a:moveTo>
                    <a:pt x="1394" y="0"/>
                  </a:moveTo>
                  <a:cubicBezTo>
                    <a:pt x="12758" y="735"/>
                    <a:pt x="21600" y="10167"/>
                    <a:pt x="21600" y="21555"/>
                  </a:cubicBezTo>
                  <a:cubicBezTo>
                    <a:pt x="21600" y="24845"/>
                    <a:pt x="20848" y="28092"/>
                    <a:pt x="19402" y="31048"/>
                  </a:cubicBezTo>
                  <a:lnTo>
                    <a:pt x="0" y="21555"/>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Arc 7"/>
            <p:cNvSpPr>
              <a:spLocks/>
            </p:cNvSpPr>
            <p:nvPr/>
          </p:nvSpPr>
          <p:spPr bwMode="auto">
            <a:xfrm>
              <a:off x="2426" y="1125"/>
              <a:ext cx="1127" cy="123"/>
            </a:xfrm>
            <a:custGeom>
              <a:avLst/>
              <a:gdLst>
                <a:gd name="G0" fmla="+- 21600 0 0"/>
                <a:gd name="G1" fmla="+- 1703 0 0"/>
                <a:gd name="G2" fmla="+- 21600 0 0"/>
                <a:gd name="T0" fmla="*/ 19904 w 21600"/>
                <a:gd name="T1" fmla="*/ 23236 h 23236"/>
                <a:gd name="T2" fmla="*/ 67 w 21600"/>
                <a:gd name="T3" fmla="*/ 0 h 23236"/>
                <a:gd name="T4" fmla="*/ 21600 w 21600"/>
                <a:gd name="T5" fmla="*/ 1703 h 23236"/>
              </a:gdLst>
              <a:ahLst/>
              <a:cxnLst>
                <a:cxn ang="0">
                  <a:pos x="T0" y="T1"/>
                </a:cxn>
                <a:cxn ang="0">
                  <a:pos x="T2" y="T3"/>
                </a:cxn>
                <a:cxn ang="0">
                  <a:pos x="T4" y="T5"/>
                </a:cxn>
              </a:cxnLst>
              <a:rect l="0" t="0" r="r" b="b"/>
              <a:pathLst>
                <a:path w="21600" h="23236" fill="none" extrusionOk="0">
                  <a:moveTo>
                    <a:pt x="19903" y="23236"/>
                  </a:moveTo>
                  <a:cubicBezTo>
                    <a:pt x="8667" y="22351"/>
                    <a:pt x="0" y="12974"/>
                    <a:pt x="0" y="1703"/>
                  </a:cubicBezTo>
                  <a:cubicBezTo>
                    <a:pt x="-1" y="1134"/>
                    <a:pt x="22" y="566"/>
                    <a:pt x="67" y="0"/>
                  </a:cubicBezTo>
                </a:path>
                <a:path w="21600" h="23236" stroke="0" extrusionOk="0">
                  <a:moveTo>
                    <a:pt x="19903" y="23236"/>
                  </a:moveTo>
                  <a:cubicBezTo>
                    <a:pt x="8667" y="22351"/>
                    <a:pt x="0" y="12974"/>
                    <a:pt x="0" y="1703"/>
                  </a:cubicBezTo>
                  <a:cubicBezTo>
                    <a:pt x="-1" y="1134"/>
                    <a:pt x="22" y="566"/>
                    <a:pt x="67" y="0"/>
                  </a:cubicBezTo>
                  <a:lnTo>
                    <a:pt x="21600" y="1703"/>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Arc 8"/>
            <p:cNvSpPr>
              <a:spLocks/>
            </p:cNvSpPr>
            <p:nvPr/>
          </p:nvSpPr>
          <p:spPr bwMode="auto">
            <a:xfrm>
              <a:off x="3456" y="1249"/>
              <a:ext cx="1510" cy="170"/>
            </a:xfrm>
            <a:custGeom>
              <a:avLst/>
              <a:gdLst>
                <a:gd name="G0" fmla="+- 0 0 0"/>
                <a:gd name="G1" fmla="+- 21600 0 0"/>
                <a:gd name="G2" fmla="+- 21600 0 0"/>
                <a:gd name="T0" fmla="*/ 86 w 21600"/>
                <a:gd name="T1" fmla="*/ 0 h 32255"/>
                <a:gd name="T2" fmla="*/ 18789 w 21600"/>
                <a:gd name="T3" fmla="*/ 32255 h 32255"/>
                <a:gd name="T4" fmla="*/ 0 w 21600"/>
                <a:gd name="T5" fmla="*/ 21600 h 32255"/>
              </a:gdLst>
              <a:ahLst/>
              <a:cxnLst>
                <a:cxn ang="0">
                  <a:pos x="T0" y="T1"/>
                </a:cxn>
                <a:cxn ang="0">
                  <a:pos x="T2" y="T3"/>
                </a:cxn>
                <a:cxn ang="0">
                  <a:pos x="T4" y="T5"/>
                </a:cxn>
              </a:cxnLst>
              <a:rect l="0" t="0" r="r" b="b"/>
              <a:pathLst>
                <a:path w="21600" h="32255" fill="none" extrusionOk="0">
                  <a:moveTo>
                    <a:pt x="85" y="0"/>
                  </a:moveTo>
                  <a:cubicBezTo>
                    <a:pt x="11981" y="47"/>
                    <a:pt x="21600" y="9704"/>
                    <a:pt x="21600" y="21600"/>
                  </a:cubicBezTo>
                  <a:cubicBezTo>
                    <a:pt x="21600" y="25334"/>
                    <a:pt x="20631" y="29006"/>
                    <a:pt x="18789" y="32255"/>
                  </a:cubicBezTo>
                </a:path>
                <a:path w="21600" h="32255" stroke="0" extrusionOk="0">
                  <a:moveTo>
                    <a:pt x="85" y="0"/>
                  </a:moveTo>
                  <a:cubicBezTo>
                    <a:pt x="11981" y="47"/>
                    <a:pt x="21600" y="9704"/>
                    <a:pt x="21600" y="21600"/>
                  </a:cubicBezTo>
                  <a:cubicBezTo>
                    <a:pt x="21600" y="25334"/>
                    <a:pt x="20631" y="29006"/>
                    <a:pt x="18789" y="32255"/>
                  </a:cubicBezTo>
                  <a:lnTo>
                    <a:pt x="0" y="2160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Arc 9"/>
            <p:cNvSpPr>
              <a:spLocks/>
            </p:cNvSpPr>
            <p:nvPr/>
          </p:nvSpPr>
          <p:spPr bwMode="auto">
            <a:xfrm>
              <a:off x="4585" y="1418"/>
              <a:ext cx="932" cy="176"/>
            </a:xfrm>
            <a:custGeom>
              <a:avLst/>
              <a:gdLst>
                <a:gd name="G0" fmla="+- 21600 0 0"/>
                <a:gd name="G1" fmla="+- 12803 0 0"/>
                <a:gd name="G2" fmla="+- 21600 0 0"/>
                <a:gd name="T0" fmla="*/ 21577 w 21600"/>
                <a:gd name="T1" fmla="*/ 34403 h 34403"/>
                <a:gd name="T2" fmla="*/ 4203 w 21600"/>
                <a:gd name="T3" fmla="*/ 0 h 34403"/>
                <a:gd name="T4" fmla="*/ 21600 w 21600"/>
                <a:gd name="T5" fmla="*/ 12803 h 34403"/>
              </a:gdLst>
              <a:ahLst/>
              <a:cxnLst>
                <a:cxn ang="0">
                  <a:pos x="T0" y="T1"/>
                </a:cxn>
                <a:cxn ang="0">
                  <a:pos x="T2" y="T3"/>
                </a:cxn>
                <a:cxn ang="0">
                  <a:pos x="T4" y="T5"/>
                </a:cxn>
              </a:cxnLst>
              <a:rect l="0" t="0" r="r" b="b"/>
              <a:pathLst>
                <a:path w="21600" h="34403" fill="none" extrusionOk="0">
                  <a:moveTo>
                    <a:pt x="21577" y="34402"/>
                  </a:moveTo>
                  <a:cubicBezTo>
                    <a:pt x="9656" y="34390"/>
                    <a:pt x="0" y="24723"/>
                    <a:pt x="0" y="12803"/>
                  </a:cubicBezTo>
                  <a:cubicBezTo>
                    <a:pt x="-1" y="8196"/>
                    <a:pt x="1472" y="3710"/>
                    <a:pt x="4203" y="0"/>
                  </a:cubicBezTo>
                </a:path>
                <a:path w="21600" h="34403" stroke="0" extrusionOk="0">
                  <a:moveTo>
                    <a:pt x="21577" y="34402"/>
                  </a:moveTo>
                  <a:cubicBezTo>
                    <a:pt x="9656" y="34390"/>
                    <a:pt x="0" y="24723"/>
                    <a:pt x="0" y="12803"/>
                  </a:cubicBezTo>
                  <a:cubicBezTo>
                    <a:pt x="-1" y="8196"/>
                    <a:pt x="1472" y="3710"/>
                    <a:pt x="4203" y="0"/>
                  </a:cubicBezTo>
                  <a:lnTo>
                    <a:pt x="21600" y="12803"/>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Arc 10"/>
            <p:cNvSpPr>
              <a:spLocks/>
            </p:cNvSpPr>
            <p:nvPr/>
          </p:nvSpPr>
          <p:spPr bwMode="auto">
            <a:xfrm>
              <a:off x="1326" y="1045"/>
              <a:ext cx="975" cy="81"/>
            </a:xfrm>
            <a:custGeom>
              <a:avLst/>
              <a:gdLst>
                <a:gd name="G0" fmla="+- 22 0 0"/>
                <a:gd name="G1" fmla="+- 21600 0 0"/>
                <a:gd name="G2" fmla="+- 21600 0 0"/>
                <a:gd name="T0" fmla="*/ 0 w 21622"/>
                <a:gd name="T1" fmla="*/ 0 h 30187"/>
                <a:gd name="T2" fmla="*/ 19842 w 21622"/>
                <a:gd name="T3" fmla="*/ 30187 h 30187"/>
                <a:gd name="T4" fmla="*/ 22 w 21622"/>
                <a:gd name="T5" fmla="*/ 21600 h 30187"/>
              </a:gdLst>
              <a:ahLst/>
              <a:cxnLst>
                <a:cxn ang="0">
                  <a:pos x="T0" y="T1"/>
                </a:cxn>
                <a:cxn ang="0">
                  <a:pos x="T2" y="T3"/>
                </a:cxn>
                <a:cxn ang="0">
                  <a:pos x="T4" y="T5"/>
                </a:cxn>
              </a:cxnLst>
              <a:rect l="0" t="0" r="r" b="b"/>
              <a:pathLst>
                <a:path w="21622" h="30187" fill="none" extrusionOk="0">
                  <a:moveTo>
                    <a:pt x="0" y="0"/>
                  </a:moveTo>
                  <a:cubicBezTo>
                    <a:pt x="7" y="0"/>
                    <a:pt x="14" y="-1"/>
                    <a:pt x="22" y="0"/>
                  </a:cubicBezTo>
                  <a:cubicBezTo>
                    <a:pt x="11951" y="0"/>
                    <a:pt x="21622" y="9670"/>
                    <a:pt x="21622" y="21600"/>
                  </a:cubicBezTo>
                  <a:cubicBezTo>
                    <a:pt x="21622" y="24553"/>
                    <a:pt x="21016" y="27476"/>
                    <a:pt x="19841" y="30186"/>
                  </a:cubicBezTo>
                </a:path>
                <a:path w="21622" h="30187" stroke="0" extrusionOk="0">
                  <a:moveTo>
                    <a:pt x="0" y="0"/>
                  </a:moveTo>
                  <a:cubicBezTo>
                    <a:pt x="7" y="0"/>
                    <a:pt x="14" y="-1"/>
                    <a:pt x="22" y="0"/>
                  </a:cubicBezTo>
                  <a:cubicBezTo>
                    <a:pt x="11951" y="0"/>
                    <a:pt x="21622" y="9670"/>
                    <a:pt x="21622" y="21600"/>
                  </a:cubicBezTo>
                  <a:cubicBezTo>
                    <a:pt x="21622" y="24553"/>
                    <a:pt x="21016" y="27476"/>
                    <a:pt x="19841" y="30186"/>
                  </a:cubicBezTo>
                  <a:lnTo>
                    <a:pt x="22" y="2160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Arc 11"/>
            <p:cNvSpPr>
              <a:spLocks/>
            </p:cNvSpPr>
            <p:nvPr/>
          </p:nvSpPr>
          <p:spPr bwMode="auto">
            <a:xfrm>
              <a:off x="2130" y="1126"/>
              <a:ext cx="1059" cy="221"/>
            </a:xfrm>
            <a:custGeom>
              <a:avLst/>
              <a:gdLst>
                <a:gd name="G0" fmla="+- 21600 0 0"/>
                <a:gd name="G1" fmla="+- 8048 0 0"/>
                <a:gd name="G2" fmla="+- 21600 0 0"/>
                <a:gd name="T0" fmla="*/ 21518 w 21600"/>
                <a:gd name="T1" fmla="*/ 29648 h 29648"/>
                <a:gd name="T2" fmla="*/ 1555 w 21600"/>
                <a:gd name="T3" fmla="*/ 0 h 29648"/>
                <a:gd name="T4" fmla="*/ 21600 w 21600"/>
                <a:gd name="T5" fmla="*/ 8048 h 29648"/>
              </a:gdLst>
              <a:ahLst/>
              <a:cxnLst>
                <a:cxn ang="0">
                  <a:pos x="T0" y="T1"/>
                </a:cxn>
                <a:cxn ang="0">
                  <a:pos x="T2" y="T3"/>
                </a:cxn>
                <a:cxn ang="0">
                  <a:pos x="T4" y="T5"/>
                </a:cxn>
              </a:cxnLst>
              <a:rect l="0" t="0" r="r" b="b"/>
              <a:pathLst>
                <a:path w="21600" h="29648" fill="none" extrusionOk="0">
                  <a:moveTo>
                    <a:pt x="21518" y="29647"/>
                  </a:moveTo>
                  <a:cubicBezTo>
                    <a:pt x="9620" y="29602"/>
                    <a:pt x="0" y="19945"/>
                    <a:pt x="0" y="8048"/>
                  </a:cubicBezTo>
                  <a:cubicBezTo>
                    <a:pt x="-1" y="5290"/>
                    <a:pt x="527" y="2558"/>
                    <a:pt x="1555" y="0"/>
                  </a:cubicBezTo>
                </a:path>
                <a:path w="21600" h="29648" stroke="0" extrusionOk="0">
                  <a:moveTo>
                    <a:pt x="21518" y="29647"/>
                  </a:moveTo>
                  <a:cubicBezTo>
                    <a:pt x="9620" y="29602"/>
                    <a:pt x="0" y="19945"/>
                    <a:pt x="0" y="8048"/>
                  </a:cubicBezTo>
                  <a:cubicBezTo>
                    <a:pt x="-1" y="5290"/>
                    <a:pt x="527" y="2558"/>
                    <a:pt x="1555" y="0"/>
                  </a:cubicBezTo>
                  <a:lnTo>
                    <a:pt x="21600" y="8048"/>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Arc 12"/>
            <p:cNvSpPr>
              <a:spLocks/>
            </p:cNvSpPr>
            <p:nvPr/>
          </p:nvSpPr>
          <p:spPr bwMode="auto">
            <a:xfrm>
              <a:off x="3146" y="1347"/>
              <a:ext cx="1186" cy="83"/>
            </a:xfrm>
            <a:custGeom>
              <a:avLst/>
              <a:gdLst>
                <a:gd name="G0" fmla="+- 0 0 0"/>
                <a:gd name="G1" fmla="+- 21587 0 0"/>
                <a:gd name="G2" fmla="+- 21600 0 0"/>
                <a:gd name="T0" fmla="*/ 758 w 21600"/>
                <a:gd name="T1" fmla="*/ 0 h 34067"/>
                <a:gd name="T2" fmla="*/ 17630 w 21600"/>
                <a:gd name="T3" fmla="*/ 34067 h 34067"/>
                <a:gd name="T4" fmla="*/ 0 w 21600"/>
                <a:gd name="T5" fmla="*/ 21587 h 34067"/>
              </a:gdLst>
              <a:ahLst/>
              <a:cxnLst>
                <a:cxn ang="0">
                  <a:pos x="T0" y="T1"/>
                </a:cxn>
                <a:cxn ang="0">
                  <a:pos x="T2" y="T3"/>
                </a:cxn>
                <a:cxn ang="0">
                  <a:pos x="T4" y="T5"/>
                </a:cxn>
              </a:cxnLst>
              <a:rect l="0" t="0" r="r" b="b"/>
              <a:pathLst>
                <a:path w="21600" h="34067" fill="none" extrusionOk="0">
                  <a:moveTo>
                    <a:pt x="757" y="0"/>
                  </a:moveTo>
                  <a:cubicBezTo>
                    <a:pt x="12385" y="408"/>
                    <a:pt x="21600" y="9952"/>
                    <a:pt x="21600" y="21587"/>
                  </a:cubicBezTo>
                  <a:cubicBezTo>
                    <a:pt x="21600" y="26057"/>
                    <a:pt x="20212" y="30418"/>
                    <a:pt x="17629" y="34066"/>
                  </a:cubicBezTo>
                </a:path>
                <a:path w="21600" h="34067" stroke="0" extrusionOk="0">
                  <a:moveTo>
                    <a:pt x="757" y="0"/>
                  </a:moveTo>
                  <a:cubicBezTo>
                    <a:pt x="12385" y="408"/>
                    <a:pt x="21600" y="9952"/>
                    <a:pt x="21600" y="21587"/>
                  </a:cubicBezTo>
                  <a:cubicBezTo>
                    <a:pt x="21600" y="26057"/>
                    <a:pt x="20212" y="30418"/>
                    <a:pt x="17629" y="34066"/>
                  </a:cubicBezTo>
                  <a:lnTo>
                    <a:pt x="0" y="21587"/>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Line 13"/>
            <p:cNvSpPr>
              <a:spLocks noChangeShapeType="1"/>
            </p:cNvSpPr>
            <p:nvPr/>
          </p:nvSpPr>
          <p:spPr bwMode="auto">
            <a:xfrm flipV="1">
              <a:off x="5040" y="1592"/>
              <a:ext cx="475" cy="13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Line 14"/>
            <p:cNvSpPr>
              <a:spLocks noChangeShapeType="1"/>
            </p:cNvSpPr>
            <p:nvPr/>
          </p:nvSpPr>
          <p:spPr bwMode="auto">
            <a:xfrm flipV="1">
              <a:off x="1325" y="960"/>
              <a:ext cx="163" cy="8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1" name="Group 15"/>
            <p:cNvGrpSpPr>
              <a:grpSpLocks/>
            </p:cNvGrpSpPr>
            <p:nvPr/>
          </p:nvGrpSpPr>
          <p:grpSpPr bwMode="auto">
            <a:xfrm>
              <a:off x="4209" y="1441"/>
              <a:ext cx="385" cy="193"/>
              <a:chOff x="4209" y="1441"/>
              <a:chExt cx="385" cy="193"/>
            </a:xfrm>
          </p:grpSpPr>
          <p:grpSp>
            <p:nvGrpSpPr>
              <p:cNvPr id="4112" name="Group 16"/>
              <p:cNvGrpSpPr>
                <a:grpSpLocks/>
              </p:cNvGrpSpPr>
              <p:nvPr/>
            </p:nvGrpSpPr>
            <p:grpSpPr bwMode="auto">
              <a:xfrm>
                <a:off x="4247" y="1441"/>
                <a:ext cx="309" cy="40"/>
                <a:chOff x="4247" y="1441"/>
                <a:chExt cx="309" cy="40"/>
              </a:xfrm>
            </p:grpSpPr>
            <p:grpSp>
              <p:nvGrpSpPr>
                <p:cNvPr id="4113" name="Group 17"/>
                <p:cNvGrpSpPr>
                  <a:grpSpLocks/>
                </p:cNvGrpSpPr>
                <p:nvPr/>
              </p:nvGrpSpPr>
              <p:grpSpPr bwMode="auto">
                <a:xfrm>
                  <a:off x="4247" y="1441"/>
                  <a:ext cx="104" cy="40"/>
                  <a:chOff x="4247" y="1441"/>
                  <a:chExt cx="104" cy="40"/>
                </a:xfrm>
              </p:grpSpPr>
              <p:sp>
                <p:nvSpPr>
                  <p:cNvPr id="4114" name="Arc 18"/>
                  <p:cNvSpPr>
                    <a:spLocks/>
                  </p:cNvSpPr>
                  <p:nvPr/>
                </p:nvSpPr>
                <p:spPr bwMode="auto">
                  <a:xfrm>
                    <a:off x="4247" y="1441"/>
                    <a:ext cx="61" cy="40"/>
                  </a:xfrm>
                  <a:custGeom>
                    <a:avLst/>
                    <a:gdLst>
                      <a:gd name="G0" fmla="+- 0 0 0"/>
                      <a:gd name="G1" fmla="+- 566 0 0"/>
                      <a:gd name="G2" fmla="+- 21600 0 0"/>
                      <a:gd name="T0" fmla="*/ 21593 w 21600"/>
                      <a:gd name="T1" fmla="*/ 0 h 22166"/>
                      <a:gd name="T2" fmla="*/ 0 w 21600"/>
                      <a:gd name="T3" fmla="*/ 22166 h 22166"/>
                      <a:gd name="T4" fmla="*/ 0 w 21600"/>
                      <a:gd name="T5" fmla="*/ 566 h 22166"/>
                    </a:gdLst>
                    <a:ahLst/>
                    <a:cxnLst>
                      <a:cxn ang="0">
                        <a:pos x="T0" y="T1"/>
                      </a:cxn>
                      <a:cxn ang="0">
                        <a:pos x="T2" y="T3"/>
                      </a:cxn>
                      <a:cxn ang="0">
                        <a:pos x="T4" y="T5"/>
                      </a:cxn>
                    </a:cxnLst>
                    <a:rect l="0" t="0" r="r" b="b"/>
                    <a:pathLst>
                      <a:path w="21600" h="22166" fill="none" extrusionOk="0">
                        <a:moveTo>
                          <a:pt x="21592" y="0"/>
                        </a:moveTo>
                        <a:cubicBezTo>
                          <a:pt x="21597" y="188"/>
                          <a:pt x="21600" y="377"/>
                          <a:pt x="21600" y="566"/>
                        </a:cubicBezTo>
                        <a:cubicBezTo>
                          <a:pt x="21600" y="12495"/>
                          <a:pt x="11929" y="22165"/>
                          <a:pt x="0" y="22166"/>
                        </a:cubicBezTo>
                      </a:path>
                      <a:path w="21600" h="22166" stroke="0" extrusionOk="0">
                        <a:moveTo>
                          <a:pt x="21592" y="0"/>
                        </a:moveTo>
                        <a:cubicBezTo>
                          <a:pt x="21597" y="188"/>
                          <a:pt x="21600" y="377"/>
                          <a:pt x="21600" y="566"/>
                        </a:cubicBezTo>
                        <a:cubicBezTo>
                          <a:pt x="21600" y="12495"/>
                          <a:pt x="11929" y="22165"/>
                          <a:pt x="0" y="22166"/>
                        </a:cubicBezTo>
                        <a:lnTo>
                          <a:pt x="0" y="566"/>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Arc 19"/>
                  <p:cNvSpPr>
                    <a:spLocks/>
                  </p:cNvSpPr>
                  <p:nvPr/>
                </p:nvSpPr>
                <p:spPr bwMode="auto">
                  <a:xfrm>
                    <a:off x="4308" y="1442"/>
                    <a:ext cx="43" cy="39"/>
                  </a:xfrm>
                  <a:custGeom>
                    <a:avLst/>
                    <a:gdLst>
                      <a:gd name="G0" fmla="+- 21600 0 0"/>
                      <a:gd name="G1" fmla="+- 561 0 0"/>
                      <a:gd name="G2" fmla="+- 21600 0 0"/>
                      <a:gd name="T0" fmla="*/ 21600 w 21600"/>
                      <a:gd name="T1" fmla="*/ 22161 h 22161"/>
                      <a:gd name="T2" fmla="*/ 7 w 21600"/>
                      <a:gd name="T3" fmla="*/ 0 h 22161"/>
                      <a:gd name="T4" fmla="*/ 21600 w 21600"/>
                      <a:gd name="T5" fmla="*/ 561 h 22161"/>
                    </a:gdLst>
                    <a:ahLst/>
                    <a:cxnLst>
                      <a:cxn ang="0">
                        <a:pos x="T0" y="T1"/>
                      </a:cxn>
                      <a:cxn ang="0">
                        <a:pos x="T2" y="T3"/>
                      </a:cxn>
                      <a:cxn ang="0">
                        <a:pos x="T4" y="T5"/>
                      </a:cxn>
                    </a:cxnLst>
                    <a:rect l="0" t="0" r="r" b="b"/>
                    <a:pathLst>
                      <a:path w="21600" h="22161" fill="none" extrusionOk="0">
                        <a:moveTo>
                          <a:pt x="21600" y="22161"/>
                        </a:moveTo>
                        <a:cubicBezTo>
                          <a:pt x="9670" y="22161"/>
                          <a:pt x="0" y="12490"/>
                          <a:pt x="0" y="561"/>
                        </a:cubicBezTo>
                        <a:cubicBezTo>
                          <a:pt x="-1" y="373"/>
                          <a:pt x="2" y="186"/>
                          <a:pt x="7" y="0"/>
                        </a:cubicBezTo>
                      </a:path>
                      <a:path w="21600" h="22161" stroke="0" extrusionOk="0">
                        <a:moveTo>
                          <a:pt x="21600" y="22161"/>
                        </a:moveTo>
                        <a:cubicBezTo>
                          <a:pt x="9670" y="22161"/>
                          <a:pt x="0" y="12490"/>
                          <a:pt x="0" y="561"/>
                        </a:cubicBezTo>
                        <a:cubicBezTo>
                          <a:pt x="-1" y="373"/>
                          <a:pt x="2" y="186"/>
                          <a:pt x="7" y="0"/>
                        </a:cubicBezTo>
                        <a:lnTo>
                          <a:pt x="2160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6" name="Group 20"/>
                <p:cNvGrpSpPr>
                  <a:grpSpLocks/>
                </p:cNvGrpSpPr>
                <p:nvPr/>
              </p:nvGrpSpPr>
              <p:grpSpPr bwMode="auto">
                <a:xfrm>
                  <a:off x="4350" y="1442"/>
                  <a:ext cx="103" cy="39"/>
                  <a:chOff x="4350" y="1442"/>
                  <a:chExt cx="103" cy="39"/>
                </a:xfrm>
              </p:grpSpPr>
              <p:sp>
                <p:nvSpPr>
                  <p:cNvPr id="4117" name="Arc 21"/>
                  <p:cNvSpPr>
                    <a:spLocks/>
                  </p:cNvSpPr>
                  <p:nvPr/>
                </p:nvSpPr>
                <p:spPr bwMode="auto">
                  <a:xfrm>
                    <a:off x="4350" y="1442"/>
                    <a:ext cx="59" cy="39"/>
                  </a:xfrm>
                  <a:custGeom>
                    <a:avLst/>
                    <a:gdLst>
                      <a:gd name="G0" fmla="+- 0 0 0"/>
                      <a:gd name="G1" fmla="+- 561 0 0"/>
                      <a:gd name="G2" fmla="+- 21600 0 0"/>
                      <a:gd name="T0" fmla="*/ 21593 w 21600"/>
                      <a:gd name="T1" fmla="*/ 0 h 22161"/>
                      <a:gd name="T2" fmla="*/ 0 w 21600"/>
                      <a:gd name="T3" fmla="*/ 22161 h 22161"/>
                      <a:gd name="T4" fmla="*/ 0 w 21600"/>
                      <a:gd name="T5" fmla="*/ 561 h 22161"/>
                    </a:gdLst>
                    <a:ahLst/>
                    <a:cxnLst>
                      <a:cxn ang="0">
                        <a:pos x="T0" y="T1"/>
                      </a:cxn>
                      <a:cxn ang="0">
                        <a:pos x="T2" y="T3"/>
                      </a:cxn>
                      <a:cxn ang="0">
                        <a:pos x="T4" y="T5"/>
                      </a:cxn>
                    </a:cxnLst>
                    <a:rect l="0" t="0" r="r" b="b"/>
                    <a:pathLst>
                      <a:path w="21600" h="22161" fill="none" extrusionOk="0">
                        <a:moveTo>
                          <a:pt x="21592" y="0"/>
                        </a:moveTo>
                        <a:cubicBezTo>
                          <a:pt x="21597" y="186"/>
                          <a:pt x="21600" y="373"/>
                          <a:pt x="21600" y="561"/>
                        </a:cubicBezTo>
                        <a:cubicBezTo>
                          <a:pt x="21600" y="12490"/>
                          <a:pt x="11929" y="22160"/>
                          <a:pt x="0" y="22161"/>
                        </a:cubicBezTo>
                      </a:path>
                      <a:path w="21600" h="22161" stroke="0" extrusionOk="0">
                        <a:moveTo>
                          <a:pt x="21592" y="0"/>
                        </a:moveTo>
                        <a:cubicBezTo>
                          <a:pt x="21597" y="186"/>
                          <a:pt x="21600" y="373"/>
                          <a:pt x="21600" y="561"/>
                        </a:cubicBezTo>
                        <a:cubicBezTo>
                          <a:pt x="21600" y="12490"/>
                          <a:pt x="11929" y="22160"/>
                          <a:pt x="0" y="22161"/>
                        </a:cubicBezTo>
                        <a:lnTo>
                          <a:pt x="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Arc 22"/>
                  <p:cNvSpPr>
                    <a:spLocks/>
                  </p:cNvSpPr>
                  <p:nvPr/>
                </p:nvSpPr>
                <p:spPr bwMode="auto">
                  <a:xfrm>
                    <a:off x="4409" y="1442"/>
                    <a:ext cx="44" cy="39"/>
                  </a:xfrm>
                  <a:custGeom>
                    <a:avLst/>
                    <a:gdLst>
                      <a:gd name="G0" fmla="+- 21600 0 0"/>
                      <a:gd name="G1" fmla="+- 561 0 0"/>
                      <a:gd name="G2" fmla="+- 21600 0 0"/>
                      <a:gd name="T0" fmla="*/ 21600 w 21600"/>
                      <a:gd name="T1" fmla="*/ 22161 h 22161"/>
                      <a:gd name="T2" fmla="*/ 7 w 21600"/>
                      <a:gd name="T3" fmla="*/ 0 h 22161"/>
                      <a:gd name="T4" fmla="*/ 21600 w 21600"/>
                      <a:gd name="T5" fmla="*/ 561 h 22161"/>
                    </a:gdLst>
                    <a:ahLst/>
                    <a:cxnLst>
                      <a:cxn ang="0">
                        <a:pos x="T0" y="T1"/>
                      </a:cxn>
                      <a:cxn ang="0">
                        <a:pos x="T2" y="T3"/>
                      </a:cxn>
                      <a:cxn ang="0">
                        <a:pos x="T4" y="T5"/>
                      </a:cxn>
                    </a:cxnLst>
                    <a:rect l="0" t="0" r="r" b="b"/>
                    <a:pathLst>
                      <a:path w="21600" h="22161" fill="none" extrusionOk="0">
                        <a:moveTo>
                          <a:pt x="21600" y="22161"/>
                        </a:moveTo>
                        <a:cubicBezTo>
                          <a:pt x="9670" y="22161"/>
                          <a:pt x="0" y="12490"/>
                          <a:pt x="0" y="561"/>
                        </a:cubicBezTo>
                        <a:cubicBezTo>
                          <a:pt x="-1" y="373"/>
                          <a:pt x="2" y="186"/>
                          <a:pt x="7" y="0"/>
                        </a:cubicBezTo>
                      </a:path>
                      <a:path w="21600" h="22161" stroke="0" extrusionOk="0">
                        <a:moveTo>
                          <a:pt x="21600" y="22161"/>
                        </a:moveTo>
                        <a:cubicBezTo>
                          <a:pt x="9670" y="22161"/>
                          <a:pt x="0" y="12490"/>
                          <a:pt x="0" y="561"/>
                        </a:cubicBezTo>
                        <a:cubicBezTo>
                          <a:pt x="-1" y="373"/>
                          <a:pt x="2" y="186"/>
                          <a:pt x="7" y="0"/>
                        </a:cubicBezTo>
                        <a:lnTo>
                          <a:pt x="2160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19" name="Group 23"/>
                <p:cNvGrpSpPr>
                  <a:grpSpLocks/>
                </p:cNvGrpSpPr>
                <p:nvPr/>
              </p:nvGrpSpPr>
              <p:grpSpPr bwMode="auto">
                <a:xfrm>
                  <a:off x="4452" y="1442"/>
                  <a:ext cx="104" cy="39"/>
                  <a:chOff x="4452" y="1442"/>
                  <a:chExt cx="104" cy="39"/>
                </a:xfrm>
              </p:grpSpPr>
              <p:sp>
                <p:nvSpPr>
                  <p:cNvPr id="4120" name="Arc 24"/>
                  <p:cNvSpPr>
                    <a:spLocks/>
                  </p:cNvSpPr>
                  <p:nvPr/>
                </p:nvSpPr>
                <p:spPr bwMode="auto">
                  <a:xfrm>
                    <a:off x="4452" y="1442"/>
                    <a:ext cx="60" cy="39"/>
                  </a:xfrm>
                  <a:custGeom>
                    <a:avLst/>
                    <a:gdLst>
                      <a:gd name="G0" fmla="+- 0 0 0"/>
                      <a:gd name="G1" fmla="+- 561 0 0"/>
                      <a:gd name="G2" fmla="+- 21600 0 0"/>
                      <a:gd name="T0" fmla="*/ 21593 w 21600"/>
                      <a:gd name="T1" fmla="*/ 0 h 22161"/>
                      <a:gd name="T2" fmla="*/ 0 w 21600"/>
                      <a:gd name="T3" fmla="*/ 22161 h 22161"/>
                      <a:gd name="T4" fmla="*/ 0 w 21600"/>
                      <a:gd name="T5" fmla="*/ 561 h 22161"/>
                    </a:gdLst>
                    <a:ahLst/>
                    <a:cxnLst>
                      <a:cxn ang="0">
                        <a:pos x="T0" y="T1"/>
                      </a:cxn>
                      <a:cxn ang="0">
                        <a:pos x="T2" y="T3"/>
                      </a:cxn>
                      <a:cxn ang="0">
                        <a:pos x="T4" y="T5"/>
                      </a:cxn>
                    </a:cxnLst>
                    <a:rect l="0" t="0" r="r" b="b"/>
                    <a:pathLst>
                      <a:path w="21600" h="22161" fill="none" extrusionOk="0">
                        <a:moveTo>
                          <a:pt x="21592" y="0"/>
                        </a:moveTo>
                        <a:cubicBezTo>
                          <a:pt x="21597" y="186"/>
                          <a:pt x="21600" y="373"/>
                          <a:pt x="21600" y="561"/>
                        </a:cubicBezTo>
                        <a:cubicBezTo>
                          <a:pt x="21600" y="12490"/>
                          <a:pt x="11929" y="22160"/>
                          <a:pt x="0" y="22161"/>
                        </a:cubicBezTo>
                      </a:path>
                      <a:path w="21600" h="22161" stroke="0" extrusionOk="0">
                        <a:moveTo>
                          <a:pt x="21592" y="0"/>
                        </a:moveTo>
                        <a:cubicBezTo>
                          <a:pt x="21597" y="186"/>
                          <a:pt x="21600" y="373"/>
                          <a:pt x="21600" y="561"/>
                        </a:cubicBezTo>
                        <a:cubicBezTo>
                          <a:pt x="21600" y="12490"/>
                          <a:pt x="11929" y="22160"/>
                          <a:pt x="0" y="22161"/>
                        </a:cubicBezTo>
                        <a:lnTo>
                          <a:pt x="0" y="561"/>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Arc 25"/>
                  <p:cNvSpPr>
                    <a:spLocks/>
                  </p:cNvSpPr>
                  <p:nvPr/>
                </p:nvSpPr>
                <p:spPr bwMode="auto">
                  <a:xfrm>
                    <a:off x="4512" y="1442"/>
                    <a:ext cx="44" cy="39"/>
                  </a:xfrm>
                  <a:custGeom>
                    <a:avLst/>
                    <a:gdLst>
                      <a:gd name="G0" fmla="+- 21600 0 0"/>
                      <a:gd name="G1" fmla="+- 554 0 0"/>
                      <a:gd name="G2" fmla="+- 21600 0 0"/>
                      <a:gd name="T0" fmla="*/ 21097 w 21600"/>
                      <a:gd name="T1" fmla="*/ 22148 h 22148"/>
                      <a:gd name="T2" fmla="*/ 7 w 21600"/>
                      <a:gd name="T3" fmla="*/ 0 h 22148"/>
                      <a:gd name="T4" fmla="*/ 21600 w 21600"/>
                      <a:gd name="T5" fmla="*/ 554 h 22148"/>
                    </a:gdLst>
                    <a:ahLst/>
                    <a:cxnLst>
                      <a:cxn ang="0">
                        <a:pos x="T0" y="T1"/>
                      </a:cxn>
                      <a:cxn ang="0">
                        <a:pos x="T2" y="T3"/>
                      </a:cxn>
                      <a:cxn ang="0">
                        <a:pos x="T4" y="T5"/>
                      </a:cxn>
                    </a:cxnLst>
                    <a:rect l="0" t="0" r="r" b="b"/>
                    <a:pathLst>
                      <a:path w="21600" h="22148" fill="none" extrusionOk="0">
                        <a:moveTo>
                          <a:pt x="21096" y="22148"/>
                        </a:moveTo>
                        <a:cubicBezTo>
                          <a:pt x="9366" y="21874"/>
                          <a:pt x="0" y="12287"/>
                          <a:pt x="0" y="554"/>
                        </a:cubicBezTo>
                        <a:cubicBezTo>
                          <a:pt x="-1" y="369"/>
                          <a:pt x="2" y="184"/>
                          <a:pt x="7" y="0"/>
                        </a:cubicBezTo>
                      </a:path>
                      <a:path w="21600" h="22148" stroke="0" extrusionOk="0">
                        <a:moveTo>
                          <a:pt x="21096" y="22148"/>
                        </a:moveTo>
                        <a:cubicBezTo>
                          <a:pt x="9366" y="21874"/>
                          <a:pt x="0" y="12287"/>
                          <a:pt x="0" y="554"/>
                        </a:cubicBezTo>
                        <a:cubicBezTo>
                          <a:pt x="-1" y="369"/>
                          <a:pt x="2" y="184"/>
                          <a:pt x="7" y="0"/>
                        </a:cubicBezTo>
                        <a:lnTo>
                          <a:pt x="21600" y="554"/>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22" name="Group 26"/>
              <p:cNvGrpSpPr>
                <a:grpSpLocks/>
              </p:cNvGrpSpPr>
              <p:nvPr/>
            </p:nvGrpSpPr>
            <p:grpSpPr bwMode="auto">
              <a:xfrm>
                <a:off x="4209" y="1517"/>
                <a:ext cx="308" cy="38"/>
                <a:chOff x="4209" y="1517"/>
                <a:chExt cx="308" cy="38"/>
              </a:xfrm>
            </p:grpSpPr>
            <p:grpSp>
              <p:nvGrpSpPr>
                <p:cNvPr id="4123" name="Group 27"/>
                <p:cNvGrpSpPr>
                  <a:grpSpLocks/>
                </p:cNvGrpSpPr>
                <p:nvPr/>
              </p:nvGrpSpPr>
              <p:grpSpPr bwMode="auto">
                <a:xfrm>
                  <a:off x="4209" y="1517"/>
                  <a:ext cx="103" cy="38"/>
                  <a:chOff x="4209" y="1517"/>
                  <a:chExt cx="103" cy="38"/>
                </a:xfrm>
              </p:grpSpPr>
              <p:sp>
                <p:nvSpPr>
                  <p:cNvPr id="4124" name="Arc 28"/>
                  <p:cNvSpPr>
                    <a:spLocks/>
                  </p:cNvSpPr>
                  <p:nvPr/>
                </p:nvSpPr>
                <p:spPr bwMode="auto">
                  <a:xfrm>
                    <a:off x="4209" y="1517"/>
                    <a:ext cx="60" cy="38"/>
                  </a:xfrm>
                  <a:custGeom>
                    <a:avLst/>
                    <a:gdLst>
                      <a:gd name="G0" fmla="+- 363 0 0"/>
                      <a:gd name="G1" fmla="+- 0 0 0"/>
                      <a:gd name="G2" fmla="+- 21600 0 0"/>
                      <a:gd name="T0" fmla="*/ 21963 w 21963"/>
                      <a:gd name="T1" fmla="*/ 0 h 21600"/>
                      <a:gd name="T2" fmla="*/ 0 w 21963"/>
                      <a:gd name="T3" fmla="*/ 21597 h 21600"/>
                      <a:gd name="T4" fmla="*/ 363 w 21963"/>
                      <a:gd name="T5" fmla="*/ 0 h 21600"/>
                    </a:gdLst>
                    <a:ahLst/>
                    <a:cxnLst>
                      <a:cxn ang="0">
                        <a:pos x="T0" y="T1"/>
                      </a:cxn>
                      <a:cxn ang="0">
                        <a:pos x="T2" y="T3"/>
                      </a:cxn>
                      <a:cxn ang="0">
                        <a:pos x="T4" y="T5"/>
                      </a:cxn>
                    </a:cxnLst>
                    <a:rect l="0" t="0" r="r" b="b"/>
                    <a:pathLst>
                      <a:path w="21963" h="21600" fill="none" extrusionOk="0">
                        <a:moveTo>
                          <a:pt x="21963" y="0"/>
                        </a:moveTo>
                        <a:cubicBezTo>
                          <a:pt x="21963" y="11929"/>
                          <a:pt x="12292" y="21600"/>
                          <a:pt x="363" y="21600"/>
                        </a:cubicBezTo>
                        <a:cubicBezTo>
                          <a:pt x="241" y="21600"/>
                          <a:pt x="120" y="21598"/>
                          <a:pt x="0" y="21596"/>
                        </a:cubicBezTo>
                      </a:path>
                      <a:path w="21963" h="21600" stroke="0" extrusionOk="0">
                        <a:moveTo>
                          <a:pt x="21963" y="0"/>
                        </a:moveTo>
                        <a:cubicBezTo>
                          <a:pt x="21963" y="11929"/>
                          <a:pt x="12292" y="21600"/>
                          <a:pt x="363" y="21600"/>
                        </a:cubicBezTo>
                        <a:cubicBezTo>
                          <a:pt x="241" y="21600"/>
                          <a:pt x="120" y="21598"/>
                          <a:pt x="0" y="21596"/>
                        </a:cubicBezTo>
                        <a:lnTo>
                          <a:pt x="363"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Arc 29"/>
                  <p:cNvSpPr>
                    <a:spLocks/>
                  </p:cNvSpPr>
                  <p:nvPr/>
                </p:nvSpPr>
                <p:spPr bwMode="auto">
                  <a:xfrm>
                    <a:off x="4268" y="1517"/>
                    <a:ext cx="44" cy="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6" name="Group 30"/>
                <p:cNvGrpSpPr>
                  <a:grpSpLocks/>
                </p:cNvGrpSpPr>
                <p:nvPr/>
              </p:nvGrpSpPr>
              <p:grpSpPr bwMode="auto">
                <a:xfrm>
                  <a:off x="4311" y="1517"/>
                  <a:ext cx="103" cy="38"/>
                  <a:chOff x="4311" y="1517"/>
                  <a:chExt cx="103" cy="38"/>
                </a:xfrm>
              </p:grpSpPr>
              <p:sp>
                <p:nvSpPr>
                  <p:cNvPr id="4127" name="Arc 31"/>
                  <p:cNvSpPr>
                    <a:spLocks/>
                  </p:cNvSpPr>
                  <p:nvPr/>
                </p:nvSpPr>
                <p:spPr bwMode="auto">
                  <a:xfrm>
                    <a:off x="4311" y="1517"/>
                    <a:ext cx="60" cy="3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8" name="Arc 32"/>
                  <p:cNvSpPr>
                    <a:spLocks/>
                  </p:cNvSpPr>
                  <p:nvPr/>
                </p:nvSpPr>
                <p:spPr bwMode="auto">
                  <a:xfrm>
                    <a:off x="4371" y="1517"/>
                    <a:ext cx="43" cy="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29" name="Group 33"/>
                <p:cNvGrpSpPr>
                  <a:grpSpLocks/>
                </p:cNvGrpSpPr>
                <p:nvPr/>
              </p:nvGrpSpPr>
              <p:grpSpPr bwMode="auto">
                <a:xfrm>
                  <a:off x="4413" y="1517"/>
                  <a:ext cx="104" cy="38"/>
                  <a:chOff x="4413" y="1517"/>
                  <a:chExt cx="104" cy="38"/>
                </a:xfrm>
              </p:grpSpPr>
              <p:sp>
                <p:nvSpPr>
                  <p:cNvPr id="4130" name="Arc 34"/>
                  <p:cNvSpPr>
                    <a:spLocks/>
                  </p:cNvSpPr>
                  <p:nvPr/>
                </p:nvSpPr>
                <p:spPr bwMode="auto">
                  <a:xfrm>
                    <a:off x="4413" y="1517"/>
                    <a:ext cx="59" cy="3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1" name="Arc 35"/>
                  <p:cNvSpPr>
                    <a:spLocks/>
                  </p:cNvSpPr>
                  <p:nvPr/>
                </p:nvSpPr>
                <p:spPr bwMode="auto">
                  <a:xfrm>
                    <a:off x="4473" y="1517"/>
                    <a:ext cx="44" cy="3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32" name="Group 36"/>
              <p:cNvGrpSpPr>
                <a:grpSpLocks/>
              </p:cNvGrpSpPr>
              <p:nvPr/>
            </p:nvGrpSpPr>
            <p:grpSpPr bwMode="auto">
              <a:xfrm>
                <a:off x="4286" y="1594"/>
                <a:ext cx="308" cy="40"/>
                <a:chOff x="4286" y="1594"/>
                <a:chExt cx="308" cy="40"/>
              </a:xfrm>
            </p:grpSpPr>
            <p:grpSp>
              <p:nvGrpSpPr>
                <p:cNvPr id="4133" name="Group 37"/>
                <p:cNvGrpSpPr>
                  <a:grpSpLocks/>
                </p:cNvGrpSpPr>
                <p:nvPr/>
              </p:nvGrpSpPr>
              <p:grpSpPr bwMode="auto">
                <a:xfrm>
                  <a:off x="4286" y="1594"/>
                  <a:ext cx="103" cy="40"/>
                  <a:chOff x="4286" y="1594"/>
                  <a:chExt cx="103" cy="40"/>
                </a:xfrm>
              </p:grpSpPr>
              <p:sp>
                <p:nvSpPr>
                  <p:cNvPr id="4134" name="Arc 38"/>
                  <p:cNvSpPr>
                    <a:spLocks/>
                  </p:cNvSpPr>
                  <p:nvPr/>
                </p:nvSpPr>
                <p:spPr bwMode="auto">
                  <a:xfrm>
                    <a:off x="4286" y="1594"/>
                    <a:ext cx="59"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5" name="Arc 39"/>
                  <p:cNvSpPr>
                    <a:spLocks/>
                  </p:cNvSpPr>
                  <p:nvPr/>
                </p:nvSpPr>
                <p:spPr bwMode="auto">
                  <a:xfrm>
                    <a:off x="4345" y="1594"/>
                    <a:ext cx="44" cy="40"/>
                  </a:xfrm>
                  <a:custGeom>
                    <a:avLst/>
                    <a:gdLst>
                      <a:gd name="G0" fmla="+- 21600 0 0"/>
                      <a:gd name="G1" fmla="+- 0 0 0"/>
                      <a:gd name="G2" fmla="+- 21600 0 0"/>
                      <a:gd name="T0" fmla="*/ 20594 w 21600"/>
                      <a:gd name="T1" fmla="*/ 21577 h 21577"/>
                      <a:gd name="T2" fmla="*/ 0 w 21600"/>
                      <a:gd name="T3" fmla="*/ 0 h 21577"/>
                      <a:gd name="T4" fmla="*/ 21600 w 21600"/>
                      <a:gd name="T5" fmla="*/ 0 h 21577"/>
                    </a:gdLst>
                    <a:ahLst/>
                    <a:cxnLst>
                      <a:cxn ang="0">
                        <a:pos x="T0" y="T1"/>
                      </a:cxn>
                      <a:cxn ang="0">
                        <a:pos x="T2" y="T3"/>
                      </a:cxn>
                      <a:cxn ang="0">
                        <a:pos x="T4" y="T5"/>
                      </a:cxn>
                    </a:cxnLst>
                    <a:rect l="0" t="0" r="r" b="b"/>
                    <a:pathLst>
                      <a:path w="21600" h="21577" fill="none" extrusionOk="0">
                        <a:moveTo>
                          <a:pt x="20594" y="21576"/>
                        </a:moveTo>
                        <a:cubicBezTo>
                          <a:pt x="9068" y="21039"/>
                          <a:pt x="0" y="11538"/>
                          <a:pt x="0" y="0"/>
                        </a:cubicBezTo>
                      </a:path>
                      <a:path w="21600" h="21577" stroke="0" extrusionOk="0">
                        <a:moveTo>
                          <a:pt x="20594" y="21576"/>
                        </a:moveTo>
                        <a:cubicBezTo>
                          <a:pt x="9068" y="21039"/>
                          <a:pt x="0" y="11538"/>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36" name="Group 40"/>
                <p:cNvGrpSpPr>
                  <a:grpSpLocks/>
                </p:cNvGrpSpPr>
                <p:nvPr/>
              </p:nvGrpSpPr>
              <p:grpSpPr bwMode="auto">
                <a:xfrm>
                  <a:off x="4387" y="1594"/>
                  <a:ext cx="105" cy="40"/>
                  <a:chOff x="4387" y="1594"/>
                  <a:chExt cx="105" cy="40"/>
                </a:xfrm>
              </p:grpSpPr>
              <p:sp>
                <p:nvSpPr>
                  <p:cNvPr id="4137" name="Arc 41"/>
                  <p:cNvSpPr>
                    <a:spLocks/>
                  </p:cNvSpPr>
                  <p:nvPr/>
                </p:nvSpPr>
                <p:spPr bwMode="auto">
                  <a:xfrm>
                    <a:off x="4387" y="1594"/>
                    <a:ext cx="61" cy="40"/>
                  </a:xfrm>
                  <a:custGeom>
                    <a:avLst/>
                    <a:gdLst>
                      <a:gd name="G0" fmla="+- 369 0 0"/>
                      <a:gd name="G1" fmla="+- 0 0 0"/>
                      <a:gd name="G2" fmla="+- 21600 0 0"/>
                      <a:gd name="T0" fmla="*/ 21969 w 21969"/>
                      <a:gd name="T1" fmla="*/ 0 h 21600"/>
                      <a:gd name="T2" fmla="*/ 0 w 21969"/>
                      <a:gd name="T3" fmla="*/ 21597 h 21600"/>
                      <a:gd name="T4" fmla="*/ 369 w 21969"/>
                      <a:gd name="T5" fmla="*/ 0 h 21600"/>
                    </a:gdLst>
                    <a:ahLst/>
                    <a:cxnLst>
                      <a:cxn ang="0">
                        <a:pos x="T0" y="T1"/>
                      </a:cxn>
                      <a:cxn ang="0">
                        <a:pos x="T2" y="T3"/>
                      </a:cxn>
                      <a:cxn ang="0">
                        <a:pos x="T4" y="T5"/>
                      </a:cxn>
                    </a:cxnLst>
                    <a:rect l="0" t="0" r="r" b="b"/>
                    <a:pathLst>
                      <a:path w="21969" h="21600" fill="none" extrusionOk="0">
                        <a:moveTo>
                          <a:pt x="21969" y="0"/>
                        </a:moveTo>
                        <a:cubicBezTo>
                          <a:pt x="21969" y="11929"/>
                          <a:pt x="12298" y="21600"/>
                          <a:pt x="369" y="21600"/>
                        </a:cubicBezTo>
                        <a:cubicBezTo>
                          <a:pt x="245" y="21600"/>
                          <a:pt x="122" y="21598"/>
                          <a:pt x="0" y="21596"/>
                        </a:cubicBezTo>
                      </a:path>
                      <a:path w="21969" h="21600" stroke="0" extrusionOk="0">
                        <a:moveTo>
                          <a:pt x="21969" y="0"/>
                        </a:moveTo>
                        <a:cubicBezTo>
                          <a:pt x="21969" y="11929"/>
                          <a:pt x="12298" y="21600"/>
                          <a:pt x="369" y="21600"/>
                        </a:cubicBezTo>
                        <a:cubicBezTo>
                          <a:pt x="245" y="21600"/>
                          <a:pt x="122" y="21598"/>
                          <a:pt x="0" y="21596"/>
                        </a:cubicBezTo>
                        <a:lnTo>
                          <a:pt x="369"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 name="Arc 42"/>
                  <p:cNvSpPr>
                    <a:spLocks/>
                  </p:cNvSpPr>
                  <p:nvPr/>
                </p:nvSpPr>
                <p:spPr bwMode="auto">
                  <a:xfrm>
                    <a:off x="4448" y="1594"/>
                    <a:ext cx="44" cy="40"/>
                  </a:xfrm>
                  <a:custGeom>
                    <a:avLst/>
                    <a:gdLst>
                      <a:gd name="G0" fmla="+- 21600 0 0"/>
                      <a:gd name="G1" fmla="+- 0 0 0"/>
                      <a:gd name="G2" fmla="+- 21600 0 0"/>
                      <a:gd name="T0" fmla="*/ 21104 w 21600"/>
                      <a:gd name="T1" fmla="*/ 21594 h 21594"/>
                      <a:gd name="T2" fmla="*/ 0 w 21600"/>
                      <a:gd name="T3" fmla="*/ 0 h 21594"/>
                      <a:gd name="T4" fmla="*/ 21600 w 21600"/>
                      <a:gd name="T5" fmla="*/ 0 h 21594"/>
                    </a:gdLst>
                    <a:ahLst/>
                    <a:cxnLst>
                      <a:cxn ang="0">
                        <a:pos x="T0" y="T1"/>
                      </a:cxn>
                      <a:cxn ang="0">
                        <a:pos x="T2" y="T3"/>
                      </a:cxn>
                      <a:cxn ang="0">
                        <a:pos x="T4" y="T5"/>
                      </a:cxn>
                    </a:cxnLst>
                    <a:rect l="0" t="0" r="r" b="b"/>
                    <a:pathLst>
                      <a:path w="21600" h="21594" fill="none" extrusionOk="0">
                        <a:moveTo>
                          <a:pt x="21103" y="21594"/>
                        </a:moveTo>
                        <a:cubicBezTo>
                          <a:pt x="9370" y="21324"/>
                          <a:pt x="0" y="11736"/>
                          <a:pt x="0" y="0"/>
                        </a:cubicBezTo>
                      </a:path>
                      <a:path w="21600" h="21594" stroke="0" extrusionOk="0">
                        <a:moveTo>
                          <a:pt x="21103" y="21594"/>
                        </a:moveTo>
                        <a:cubicBezTo>
                          <a:pt x="9370" y="21324"/>
                          <a:pt x="0" y="11736"/>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39" name="Group 43"/>
                <p:cNvGrpSpPr>
                  <a:grpSpLocks/>
                </p:cNvGrpSpPr>
                <p:nvPr/>
              </p:nvGrpSpPr>
              <p:grpSpPr bwMode="auto">
                <a:xfrm>
                  <a:off x="4491" y="1594"/>
                  <a:ext cx="103" cy="40"/>
                  <a:chOff x="4491" y="1594"/>
                  <a:chExt cx="103" cy="40"/>
                </a:xfrm>
              </p:grpSpPr>
              <p:sp>
                <p:nvSpPr>
                  <p:cNvPr id="4140" name="Arc 44"/>
                  <p:cNvSpPr>
                    <a:spLocks/>
                  </p:cNvSpPr>
                  <p:nvPr/>
                </p:nvSpPr>
                <p:spPr bwMode="auto">
                  <a:xfrm>
                    <a:off x="4491" y="1594"/>
                    <a:ext cx="60" cy="40"/>
                  </a:xfrm>
                  <a:custGeom>
                    <a:avLst/>
                    <a:gdLst>
                      <a:gd name="G0" fmla="+- 363 0 0"/>
                      <a:gd name="G1" fmla="+- 0 0 0"/>
                      <a:gd name="G2" fmla="+- 21600 0 0"/>
                      <a:gd name="T0" fmla="*/ 21963 w 21963"/>
                      <a:gd name="T1" fmla="*/ 0 h 21600"/>
                      <a:gd name="T2" fmla="*/ 0 w 21963"/>
                      <a:gd name="T3" fmla="*/ 21597 h 21600"/>
                      <a:gd name="T4" fmla="*/ 363 w 21963"/>
                      <a:gd name="T5" fmla="*/ 0 h 21600"/>
                    </a:gdLst>
                    <a:ahLst/>
                    <a:cxnLst>
                      <a:cxn ang="0">
                        <a:pos x="T0" y="T1"/>
                      </a:cxn>
                      <a:cxn ang="0">
                        <a:pos x="T2" y="T3"/>
                      </a:cxn>
                      <a:cxn ang="0">
                        <a:pos x="T4" y="T5"/>
                      </a:cxn>
                    </a:cxnLst>
                    <a:rect l="0" t="0" r="r" b="b"/>
                    <a:pathLst>
                      <a:path w="21963" h="21600" fill="none" extrusionOk="0">
                        <a:moveTo>
                          <a:pt x="21963" y="0"/>
                        </a:moveTo>
                        <a:cubicBezTo>
                          <a:pt x="21963" y="11929"/>
                          <a:pt x="12292" y="21600"/>
                          <a:pt x="363" y="21600"/>
                        </a:cubicBezTo>
                        <a:cubicBezTo>
                          <a:pt x="241" y="21600"/>
                          <a:pt x="120" y="21598"/>
                          <a:pt x="0" y="21596"/>
                        </a:cubicBezTo>
                      </a:path>
                      <a:path w="21963" h="21600" stroke="0" extrusionOk="0">
                        <a:moveTo>
                          <a:pt x="21963" y="0"/>
                        </a:moveTo>
                        <a:cubicBezTo>
                          <a:pt x="21963" y="11929"/>
                          <a:pt x="12292" y="21600"/>
                          <a:pt x="363" y="21600"/>
                        </a:cubicBezTo>
                        <a:cubicBezTo>
                          <a:pt x="241" y="21600"/>
                          <a:pt x="120" y="21598"/>
                          <a:pt x="0" y="21596"/>
                        </a:cubicBezTo>
                        <a:lnTo>
                          <a:pt x="363"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1" name="Arc 45"/>
                  <p:cNvSpPr>
                    <a:spLocks/>
                  </p:cNvSpPr>
                  <p:nvPr/>
                </p:nvSpPr>
                <p:spPr bwMode="auto">
                  <a:xfrm>
                    <a:off x="4550" y="1594"/>
                    <a:ext cx="44" cy="40"/>
                  </a:xfrm>
                  <a:custGeom>
                    <a:avLst/>
                    <a:gdLst>
                      <a:gd name="G0" fmla="+- 21600 0 0"/>
                      <a:gd name="G1" fmla="+- 0 0 0"/>
                      <a:gd name="G2" fmla="+- 21600 0 0"/>
                      <a:gd name="T0" fmla="*/ 21104 w 21600"/>
                      <a:gd name="T1" fmla="*/ 21594 h 21594"/>
                      <a:gd name="T2" fmla="*/ 0 w 21600"/>
                      <a:gd name="T3" fmla="*/ 0 h 21594"/>
                      <a:gd name="T4" fmla="*/ 21600 w 21600"/>
                      <a:gd name="T5" fmla="*/ 0 h 21594"/>
                    </a:gdLst>
                    <a:ahLst/>
                    <a:cxnLst>
                      <a:cxn ang="0">
                        <a:pos x="T0" y="T1"/>
                      </a:cxn>
                      <a:cxn ang="0">
                        <a:pos x="T2" y="T3"/>
                      </a:cxn>
                      <a:cxn ang="0">
                        <a:pos x="T4" y="T5"/>
                      </a:cxn>
                    </a:cxnLst>
                    <a:rect l="0" t="0" r="r" b="b"/>
                    <a:pathLst>
                      <a:path w="21600" h="21594" fill="none" extrusionOk="0">
                        <a:moveTo>
                          <a:pt x="21103" y="21594"/>
                        </a:moveTo>
                        <a:cubicBezTo>
                          <a:pt x="9370" y="21324"/>
                          <a:pt x="0" y="11736"/>
                          <a:pt x="0" y="0"/>
                        </a:cubicBezTo>
                      </a:path>
                      <a:path w="21600" h="21594" stroke="0" extrusionOk="0">
                        <a:moveTo>
                          <a:pt x="21103" y="21594"/>
                        </a:moveTo>
                        <a:cubicBezTo>
                          <a:pt x="9370" y="21324"/>
                          <a:pt x="0" y="11736"/>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4142" name="Group 46"/>
            <p:cNvGrpSpPr>
              <a:grpSpLocks/>
            </p:cNvGrpSpPr>
            <p:nvPr/>
          </p:nvGrpSpPr>
          <p:grpSpPr bwMode="auto">
            <a:xfrm>
              <a:off x="2248" y="1154"/>
              <a:ext cx="232" cy="97"/>
              <a:chOff x="2248" y="1154"/>
              <a:chExt cx="232" cy="97"/>
            </a:xfrm>
          </p:grpSpPr>
          <p:grpSp>
            <p:nvGrpSpPr>
              <p:cNvPr id="4143" name="Group 47"/>
              <p:cNvGrpSpPr>
                <a:grpSpLocks/>
              </p:cNvGrpSpPr>
              <p:nvPr/>
            </p:nvGrpSpPr>
            <p:grpSpPr bwMode="auto">
              <a:xfrm>
                <a:off x="2248" y="1154"/>
                <a:ext cx="170" cy="29"/>
                <a:chOff x="2248" y="1154"/>
                <a:chExt cx="170" cy="29"/>
              </a:xfrm>
            </p:grpSpPr>
            <p:grpSp>
              <p:nvGrpSpPr>
                <p:cNvPr id="4144" name="Group 48"/>
                <p:cNvGrpSpPr>
                  <a:grpSpLocks/>
                </p:cNvGrpSpPr>
                <p:nvPr/>
              </p:nvGrpSpPr>
              <p:grpSpPr bwMode="auto">
                <a:xfrm>
                  <a:off x="2248" y="1154"/>
                  <a:ext cx="58" cy="29"/>
                  <a:chOff x="2248" y="1154"/>
                  <a:chExt cx="58" cy="29"/>
                </a:xfrm>
              </p:grpSpPr>
              <p:sp>
                <p:nvSpPr>
                  <p:cNvPr id="4145" name="Arc 49"/>
                  <p:cNvSpPr>
                    <a:spLocks/>
                  </p:cNvSpPr>
                  <p:nvPr/>
                </p:nvSpPr>
                <p:spPr bwMode="auto">
                  <a:xfrm>
                    <a:off x="2248" y="1154"/>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6" name="Arc 50"/>
                  <p:cNvSpPr>
                    <a:spLocks/>
                  </p:cNvSpPr>
                  <p:nvPr/>
                </p:nvSpPr>
                <p:spPr bwMode="auto">
                  <a:xfrm>
                    <a:off x="2281" y="1154"/>
                    <a:ext cx="25" cy="29"/>
                  </a:xfrm>
                  <a:custGeom>
                    <a:avLst/>
                    <a:gdLst>
                      <a:gd name="G0" fmla="+- 21600 0 0"/>
                      <a:gd name="G1" fmla="+- 0 0 0"/>
                      <a:gd name="G2" fmla="+- 21600 0 0"/>
                      <a:gd name="T0" fmla="*/ 20719 w 21600"/>
                      <a:gd name="T1" fmla="*/ 21582 h 21582"/>
                      <a:gd name="T2" fmla="*/ 0 w 21600"/>
                      <a:gd name="T3" fmla="*/ 0 h 21582"/>
                      <a:gd name="T4" fmla="*/ 21600 w 21600"/>
                      <a:gd name="T5" fmla="*/ 0 h 21582"/>
                    </a:gdLst>
                    <a:ahLst/>
                    <a:cxnLst>
                      <a:cxn ang="0">
                        <a:pos x="T0" y="T1"/>
                      </a:cxn>
                      <a:cxn ang="0">
                        <a:pos x="T2" y="T3"/>
                      </a:cxn>
                      <a:cxn ang="0">
                        <a:pos x="T4" y="T5"/>
                      </a:cxn>
                    </a:cxnLst>
                    <a:rect l="0" t="0" r="r" b="b"/>
                    <a:pathLst>
                      <a:path w="21600" h="21582" fill="none" extrusionOk="0">
                        <a:moveTo>
                          <a:pt x="20718" y="21582"/>
                        </a:moveTo>
                        <a:cubicBezTo>
                          <a:pt x="9142" y="21109"/>
                          <a:pt x="0" y="11586"/>
                          <a:pt x="0" y="0"/>
                        </a:cubicBezTo>
                      </a:path>
                      <a:path w="21600" h="21582" stroke="0" extrusionOk="0">
                        <a:moveTo>
                          <a:pt x="20718" y="21582"/>
                        </a:moveTo>
                        <a:cubicBezTo>
                          <a:pt x="9142" y="21109"/>
                          <a:pt x="0" y="11586"/>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47" name="Group 51"/>
                <p:cNvGrpSpPr>
                  <a:grpSpLocks/>
                </p:cNvGrpSpPr>
                <p:nvPr/>
              </p:nvGrpSpPr>
              <p:grpSpPr bwMode="auto">
                <a:xfrm>
                  <a:off x="2304" y="1154"/>
                  <a:ext cx="58" cy="29"/>
                  <a:chOff x="2304" y="1154"/>
                  <a:chExt cx="58" cy="29"/>
                </a:xfrm>
              </p:grpSpPr>
              <p:sp>
                <p:nvSpPr>
                  <p:cNvPr id="4148" name="Arc 52"/>
                  <p:cNvSpPr>
                    <a:spLocks/>
                  </p:cNvSpPr>
                  <p:nvPr/>
                </p:nvSpPr>
                <p:spPr bwMode="auto">
                  <a:xfrm>
                    <a:off x="2304" y="1154"/>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9" name="Arc 53"/>
                  <p:cNvSpPr>
                    <a:spLocks/>
                  </p:cNvSpPr>
                  <p:nvPr/>
                </p:nvSpPr>
                <p:spPr bwMode="auto">
                  <a:xfrm>
                    <a:off x="2337" y="1154"/>
                    <a:ext cx="25" cy="2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50" name="Group 54"/>
                <p:cNvGrpSpPr>
                  <a:grpSpLocks/>
                </p:cNvGrpSpPr>
                <p:nvPr/>
              </p:nvGrpSpPr>
              <p:grpSpPr bwMode="auto">
                <a:xfrm>
                  <a:off x="2361" y="1154"/>
                  <a:ext cx="57" cy="29"/>
                  <a:chOff x="2361" y="1154"/>
                  <a:chExt cx="57" cy="29"/>
                </a:xfrm>
              </p:grpSpPr>
              <p:sp>
                <p:nvSpPr>
                  <p:cNvPr id="4151" name="Arc 55"/>
                  <p:cNvSpPr>
                    <a:spLocks/>
                  </p:cNvSpPr>
                  <p:nvPr/>
                </p:nvSpPr>
                <p:spPr bwMode="auto">
                  <a:xfrm>
                    <a:off x="2361" y="1154"/>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2" name="Arc 56"/>
                  <p:cNvSpPr>
                    <a:spLocks/>
                  </p:cNvSpPr>
                  <p:nvPr/>
                </p:nvSpPr>
                <p:spPr bwMode="auto">
                  <a:xfrm>
                    <a:off x="2394" y="1154"/>
                    <a:ext cx="24" cy="2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53" name="Group 57"/>
              <p:cNvGrpSpPr>
                <a:grpSpLocks/>
              </p:cNvGrpSpPr>
              <p:nvPr/>
            </p:nvGrpSpPr>
            <p:grpSpPr bwMode="auto">
              <a:xfrm>
                <a:off x="2309" y="1222"/>
                <a:ext cx="171" cy="29"/>
                <a:chOff x="2309" y="1222"/>
                <a:chExt cx="171" cy="29"/>
              </a:xfrm>
            </p:grpSpPr>
            <p:grpSp>
              <p:nvGrpSpPr>
                <p:cNvPr id="4154" name="Group 58"/>
                <p:cNvGrpSpPr>
                  <a:grpSpLocks/>
                </p:cNvGrpSpPr>
                <p:nvPr/>
              </p:nvGrpSpPr>
              <p:grpSpPr bwMode="auto">
                <a:xfrm>
                  <a:off x="2309" y="1222"/>
                  <a:ext cx="58" cy="29"/>
                  <a:chOff x="2309" y="1222"/>
                  <a:chExt cx="58" cy="29"/>
                </a:xfrm>
              </p:grpSpPr>
              <p:sp>
                <p:nvSpPr>
                  <p:cNvPr id="4155" name="Arc 59"/>
                  <p:cNvSpPr>
                    <a:spLocks/>
                  </p:cNvSpPr>
                  <p:nvPr/>
                </p:nvSpPr>
                <p:spPr bwMode="auto">
                  <a:xfrm>
                    <a:off x="2309" y="1222"/>
                    <a:ext cx="33" cy="2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6" name="Arc 60"/>
                  <p:cNvSpPr>
                    <a:spLocks/>
                  </p:cNvSpPr>
                  <p:nvPr/>
                </p:nvSpPr>
                <p:spPr bwMode="auto">
                  <a:xfrm>
                    <a:off x="2342" y="1222"/>
                    <a:ext cx="25" cy="28"/>
                  </a:xfrm>
                  <a:custGeom>
                    <a:avLst/>
                    <a:gdLst>
                      <a:gd name="G0" fmla="+- 21600 0 0"/>
                      <a:gd name="G1" fmla="+- 0 0 0"/>
                      <a:gd name="G2" fmla="+- 21600 0 0"/>
                      <a:gd name="T0" fmla="*/ 20703 w 21600"/>
                      <a:gd name="T1" fmla="*/ 21581 h 21581"/>
                      <a:gd name="T2" fmla="*/ 0 w 21600"/>
                      <a:gd name="T3" fmla="*/ 0 h 21581"/>
                      <a:gd name="T4" fmla="*/ 21600 w 21600"/>
                      <a:gd name="T5" fmla="*/ 0 h 21581"/>
                    </a:gdLst>
                    <a:ahLst/>
                    <a:cxnLst>
                      <a:cxn ang="0">
                        <a:pos x="T0" y="T1"/>
                      </a:cxn>
                      <a:cxn ang="0">
                        <a:pos x="T2" y="T3"/>
                      </a:cxn>
                      <a:cxn ang="0">
                        <a:pos x="T4" y="T5"/>
                      </a:cxn>
                    </a:cxnLst>
                    <a:rect l="0" t="0" r="r" b="b"/>
                    <a:pathLst>
                      <a:path w="21600" h="21581" fill="none" extrusionOk="0">
                        <a:moveTo>
                          <a:pt x="20702" y="21581"/>
                        </a:moveTo>
                        <a:cubicBezTo>
                          <a:pt x="9132" y="21100"/>
                          <a:pt x="0" y="11580"/>
                          <a:pt x="0" y="0"/>
                        </a:cubicBezTo>
                      </a:path>
                      <a:path w="21600" h="21581" stroke="0" extrusionOk="0">
                        <a:moveTo>
                          <a:pt x="20702" y="21581"/>
                        </a:moveTo>
                        <a:cubicBezTo>
                          <a:pt x="9132" y="21100"/>
                          <a:pt x="0" y="11580"/>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57" name="Group 61"/>
                <p:cNvGrpSpPr>
                  <a:grpSpLocks/>
                </p:cNvGrpSpPr>
                <p:nvPr/>
              </p:nvGrpSpPr>
              <p:grpSpPr bwMode="auto">
                <a:xfrm>
                  <a:off x="2364" y="1222"/>
                  <a:ext cx="59" cy="29"/>
                  <a:chOff x="2364" y="1222"/>
                  <a:chExt cx="59" cy="29"/>
                </a:xfrm>
              </p:grpSpPr>
              <p:sp>
                <p:nvSpPr>
                  <p:cNvPr id="4158" name="Arc 62"/>
                  <p:cNvSpPr>
                    <a:spLocks/>
                  </p:cNvSpPr>
                  <p:nvPr/>
                </p:nvSpPr>
                <p:spPr bwMode="auto">
                  <a:xfrm>
                    <a:off x="2364" y="1222"/>
                    <a:ext cx="35" cy="29"/>
                  </a:xfrm>
                  <a:custGeom>
                    <a:avLst/>
                    <a:gdLst>
                      <a:gd name="G0" fmla="+- 1379 0 0"/>
                      <a:gd name="G1" fmla="+- 0 0 0"/>
                      <a:gd name="G2" fmla="+- 21600 0 0"/>
                      <a:gd name="T0" fmla="*/ 22979 w 22979"/>
                      <a:gd name="T1" fmla="*/ 0 h 21600"/>
                      <a:gd name="T2" fmla="*/ 0 w 22979"/>
                      <a:gd name="T3" fmla="*/ 21556 h 21600"/>
                      <a:gd name="T4" fmla="*/ 1379 w 22979"/>
                      <a:gd name="T5" fmla="*/ 0 h 21600"/>
                    </a:gdLst>
                    <a:ahLst/>
                    <a:cxnLst>
                      <a:cxn ang="0">
                        <a:pos x="T0" y="T1"/>
                      </a:cxn>
                      <a:cxn ang="0">
                        <a:pos x="T2" y="T3"/>
                      </a:cxn>
                      <a:cxn ang="0">
                        <a:pos x="T4" y="T5"/>
                      </a:cxn>
                    </a:cxnLst>
                    <a:rect l="0" t="0" r="r" b="b"/>
                    <a:pathLst>
                      <a:path w="22979" h="21600" fill="none" extrusionOk="0">
                        <a:moveTo>
                          <a:pt x="22979" y="0"/>
                        </a:moveTo>
                        <a:cubicBezTo>
                          <a:pt x="22979" y="11929"/>
                          <a:pt x="13308" y="21600"/>
                          <a:pt x="1379" y="21600"/>
                        </a:cubicBezTo>
                        <a:cubicBezTo>
                          <a:pt x="918" y="21600"/>
                          <a:pt x="459" y="21585"/>
                          <a:pt x="0" y="21555"/>
                        </a:cubicBezTo>
                      </a:path>
                      <a:path w="22979" h="21600" stroke="0" extrusionOk="0">
                        <a:moveTo>
                          <a:pt x="22979" y="0"/>
                        </a:moveTo>
                        <a:cubicBezTo>
                          <a:pt x="22979" y="11929"/>
                          <a:pt x="13308" y="21600"/>
                          <a:pt x="1379" y="21600"/>
                        </a:cubicBezTo>
                        <a:cubicBezTo>
                          <a:pt x="918" y="21600"/>
                          <a:pt x="459" y="21585"/>
                          <a:pt x="0" y="21555"/>
                        </a:cubicBezTo>
                        <a:lnTo>
                          <a:pt x="1379"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9" name="Arc 63"/>
                  <p:cNvSpPr>
                    <a:spLocks/>
                  </p:cNvSpPr>
                  <p:nvPr/>
                </p:nvSpPr>
                <p:spPr bwMode="auto">
                  <a:xfrm>
                    <a:off x="2399" y="1222"/>
                    <a:ext cx="24" cy="2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60" name="Group 64"/>
                <p:cNvGrpSpPr>
                  <a:grpSpLocks/>
                </p:cNvGrpSpPr>
                <p:nvPr/>
              </p:nvGrpSpPr>
              <p:grpSpPr bwMode="auto">
                <a:xfrm>
                  <a:off x="2422" y="1222"/>
                  <a:ext cx="58" cy="29"/>
                  <a:chOff x="2422" y="1222"/>
                  <a:chExt cx="58" cy="29"/>
                </a:xfrm>
              </p:grpSpPr>
              <p:sp>
                <p:nvSpPr>
                  <p:cNvPr id="4161" name="Arc 65"/>
                  <p:cNvSpPr>
                    <a:spLocks/>
                  </p:cNvSpPr>
                  <p:nvPr/>
                </p:nvSpPr>
                <p:spPr bwMode="auto">
                  <a:xfrm>
                    <a:off x="2422" y="1222"/>
                    <a:ext cx="35" cy="29"/>
                  </a:xfrm>
                  <a:custGeom>
                    <a:avLst/>
                    <a:gdLst>
                      <a:gd name="G0" fmla="+- 656 0 0"/>
                      <a:gd name="G1" fmla="+- 0 0 0"/>
                      <a:gd name="G2" fmla="+- 21600 0 0"/>
                      <a:gd name="T0" fmla="*/ 22256 w 22256"/>
                      <a:gd name="T1" fmla="*/ 0 h 21600"/>
                      <a:gd name="T2" fmla="*/ 0 w 22256"/>
                      <a:gd name="T3" fmla="*/ 21590 h 21600"/>
                      <a:gd name="T4" fmla="*/ 656 w 22256"/>
                      <a:gd name="T5" fmla="*/ 0 h 21600"/>
                    </a:gdLst>
                    <a:ahLst/>
                    <a:cxnLst>
                      <a:cxn ang="0">
                        <a:pos x="T0" y="T1"/>
                      </a:cxn>
                      <a:cxn ang="0">
                        <a:pos x="T2" y="T3"/>
                      </a:cxn>
                      <a:cxn ang="0">
                        <a:pos x="T4" y="T5"/>
                      </a:cxn>
                    </a:cxnLst>
                    <a:rect l="0" t="0" r="r" b="b"/>
                    <a:pathLst>
                      <a:path w="22256" h="21600" fill="none" extrusionOk="0">
                        <a:moveTo>
                          <a:pt x="22256" y="0"/>
                        </a:moveTo>
                        <a:cubicBezTo>
                          <a:pt x="22256" y="11929"/>
                          <a:pt x="12585" y="21600"/>
                          <a:pt x="656" y="21600"/>
                        </a:cubicBezTo>
                        <a:cubicBezTo>
                          <a:pt x="437" y="21600"/>
                          <a:pt x="218" y="21596"/>
                          <a:pt x="-1" y="21590"/>
                        </a:cubicBezTo>
                      </a:path>
                      <a:path w="22256" h="21600" stroke="0" extrusionOk="0">
                        <a:moveTo>
                          <a:pt x="22256" y="0"/>
                        </a:moveTo>
                        <a:cubicBezTo>
                          <a:pt x="22256" y="11929"/>
                          <a:pt x="12585" y="21600"/>
                          <a:pt x="656" y="21600"/>
                        </a:cubicBezTo>
                        <a:cubicBezTo>
                          <a:pt x="437" y="21600"/>
                          <a:pt x="218" y="21596"/>
                          <a:pt x="-1" y="21590"/>
                        </a:cubicBezTo>
                        <a:lnTo>
                          <a:pt x="656"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2" name="Arc 66"/>
                  <p:cNvSpPr>
                    <a:spLocks/>
                  </p:cNvSpPr>
                  <p:nvPr/>
                </p:nvSpPr>
                <p:spPr bwMode="auto">
                  <a:xfrm>
                    <a:off x="2456" y="1222"/>
                    <a:ext cx="24" cy="28"/>
                  </a:xfrm>
                  <a:custGeom>
                    <a:avLst/>
                    <a:gdLst>
                      <a:gd name="G0" fmla="+- 21600 0 0"/>
                      <a:gd name="G1" fmla="+- 0 0 0"/>
                      <a:gd name="G2" fmla="+- 21600 0 0"/>
                      <a:gd name="T0" fmla="*/ 20665 w 21600"/>
                      <a:gd name="T1" fmla="*/ 21580 h 21580"/>
                      <a:gd name="T2" fmla="*/ 0 w 21600"/>
                      <a:gd name="T3" fmla="*/ 0 h 21580"/>
                      <a:gd name="T4" fmla="*/ 21600 w 21600"/>
                      <a:gd name="T5" fmla="*/ 0 h 21580"/>
                    </a:gdLst>
                    <a:ahLst/>
                    <a:cxnLst>
                      <a:cxn ang="0">
                        <a:pos x="T0" y="T1"/>
                      </a:cxn>
                      <a:cxn ang="0">
                        <a:pos x="T2" y="T3"/>
                      </a:cxn>
                      <a:cxn ang="0">
                        <a:pos x="T4" y="T5"/>
                      </a:cxn>
                    </a:cxnLst>
                    <a:rect l="0" t="0" r="r" b="b"/>
                    <a:pathLst>
                      <a:path w="21600" h="21580" fill="none" extrusionOk="0">
                        <a:moveTo>
                          <a:pt x="20665" y="21579"/>
                        </a:moveTo>
                        <a:cubicBezTo>
                          <a:pt x="9110" y="21079"/>
                          <a:pt x="0" y="11565"/>
                          <a:pt x="0" y="0"/>
                        </a:cubicBezTo>
                      </a:path>
                      <a:path w="21600" h="21580" stroke="0" extrusionOk="0">
                        <a:moveTo>
                          <a:pt x="20665" y="21579"/>
                        </a:moveTo>
                        <a:cubicBezTo>
                          <a:pt x="9110" y="21079"/>
                          <a:pt x="0" y="11565"/>
                          <a:pt x="0" y="0"/>
                        </a:cubicBezTo>
                        <a:lnTo>
                          <a:pt x="21600" y="0"/>
                        </a:lnTo>
                        <a:close/>
                      </a:path>
                    </a:pathLst>
                  </a:custGeom>
                  <a:noFill/>
                  <a:ln w="12700" cap="rnd">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4163" name="Rectangle 67"/>
          <p:cNvSpPr>
            <a:spLocks noChangeArrowheads="1"/>
          </p:cNvSpPr>
          <p:nvPr/>
        </p:nvSpPr>
        <p:spPr bwMode="auto">
          <a:xfrm>
            <a:off x="6561138" y="18526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64" name="Group 68"/>
          <p:cNvGrpSpPr>
            <a:grpSpLocks/>
          </p:cNvGrpSpPr>
          <p:nvPr/>
        </p:nvGrpSpPr>
        <p:grpSpPr bwMode="auto">
          <a:xfrm>
            <a:off x="914400" y="2451100"/>
            <a:ext cx="7696200" cy="3721100"/>
            <a:chOff x="336" y="1488"/>
            <a:chExt cx="4848" cy="2344"/>
          </a:xfrm>
        </p:grpSpPr>
        <p:grpSp>
          <p:nvGrpSpPr>
            <p:cNvPr id="4165" name="Group 69"/>
            <p:cNvGrpSpPr>
              <a:grpSpLocks/>
            </p:cNvGrpSpPr>
            <p:nvPr/>
          </p:nvGrpSpPr>
          <p:grpSpPr bwMode="auto">
            <a:xfrm>
              <a:off x="1824" y="3072"/>
              <a:ext cx="1684" cy="760"/>
              <a:chOff x="2588" y="3266"/>
              <a:chExt cx="1684" cy="760"/>
            </a:xfrm>
          </p:grpSpPr>
          <p:sp>
            <p:nvSpPr>
              <p:cNvPr id="4166" name="Rectangle 70"/>
              <p:cNvSpPr>
                <a:spLocks noChangeArrowheads="1"/>
              </p:cNvSpPr>
              <p:nvPr/>
            </p:nvSpPr>
            <p:spPr bwMode="auto">
              <a:xfrm>
                <a:off x="2588" y="3266"/>
                <a:ext cx="1684" cy="760"/>
              </a:xfrm>
              <a:prstGeom prst="rect">
                <a:avLst/>
              </a:prstGeom>
              <a:solidFill>
                <a:srgbClr val="00CCC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7" name="Rectangle 71"/>
              <p:cNvSpPr>
                <a:spLocks noChangeArrowheads="1"/>
              </p:cNvSpPr>
              <p:nvPr/>
            </p:nvSpPr>
            <p:spPr bwMode="auto">
              <a:xfrm>
                <a:off x="2859" y="3391"/>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Instream</a:t>
                </a:r>
              </a:p>
            </p:txBody>
          </p:sp>
          <p:sp>
            <p:nvSpPr>
              <p:cNvPr id="4168" name="Rectangle 72"/>
              <p:cNvSpPr>
                <a:spLocks noChangeArrowheads="1"/>
              </p:cNvSpPr>
              <p:nvPr/>
            </p:nvSpPr>
            <p:spPr bwMode="auto">
              <a:xfrm>
                <a:off x="3524" y="3348"/>
                <a:ext cx="1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400">
                    <a:solidFill>
                      <a:srgbClr val="000000"/>
                    </a:solidFill>
                    <a:latin typeface="Times New Roman" charset="0"/>
                  </a:rPr>
                  <a:t> </a:t>
                </a:r>
              </a:p>
            </p:txBody>
          </p:sp>
          <p:sp>
            <p:nvSpPr>
              <p:cNvPr id="4169" name="Rectangle 73"/>
              <p:cNvSpPr>
                <a:spLocks noChangeArrowheads="1"/>
              </p:cNvSpPr>
              <p:nvPr/>
            </p:nvSpPr>
            <p:spPr bwMode="auto">
              <a:xfrm>
                <a:off x="3562" y="3391"/>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Flow</a:t>
                </a:r>
              </a:p>
            </p:txBody>
          </p:sp>
          <p:sp>
            <p:nvSpPr>
              <p:cNvPr id="4170" name="Rectangle 74"/>
              <p:cNvSpPr>
                <a:spLocks noChangeArrowheads="1"/>
              </p:cNvSpPr>
              <p:nvPr/>
            </p:nvSpPr>
            <p:spPr bwMode="auto">
              <a:xfrm>
                <a:off x="2774" y="3578"/>
                <a:ext cx="1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Decision</a:t>
                </a:r>
                <a:r>
                  <a:rPr lang="en-US" sz="2400" b="1">
                    <a:solidFill>
                      <a:srgbClr val="000000"/>
                    </a:solidFill>
                    <a:latin typeface="Arial Rounded MT Bold" pitchFamily="34" charset="0"/>
                  </a:rPr>
                  <a:t> </a:t>
                </a:r>
                <a:r>
                  <a:rPr lang="en-US" b="1">
                    <a:solidFill>
                      <a:srgbClr val="000000"/>
                    </a:solidFill>
                    <a:latin typeface="Arial Rounded MT Bold" pitchFamily="34" charset="0"/>
                  </a:rPr>
                  <a:t>Making</a:t>
                </a:r>
              </a:p>
            </p:txBody>
          </p:sp>
        </p:grpSp>
        <p:grpSp>
          <p:nvGrpSpPr>
            <p:cNvPr id="4171" name="Group 75"/>
            <p:cNvGrpSpPr>
              <a:grpSpLocks/>
            </p:cNvGrpSpPr>
            <p:nvPr/>
          </p:nvGrpSpPr>
          <p:grpSpPr bwMode="auto">
            <a:xfrm>
              <a:off x="361" y="1776"/>
              <a:ext cx="1352" cy="665"/>
              <a:chOff x="1162" y="2164"/>
              <a:chExt cx="1352" cy="665"/>
            </a:xfrm>
          </p:grpSpPr>
          <p:sp>
            <p:nvSpPr>
              <p:cNvPr id="4172" name="Freeform 76"/>
              <p:cNvSpPr>
                <a:spLocks/>
              </p:cNvSpPr>
              <p:nvPr/>
            </p:nvSpPr>
            <p:spPr bwMode="auto">
              <a:xfrm>
                <a:off x="1203" y="2164"/>
                <a:ext cx="1311" cy="665"/>
              </a:xfrm>
              <a:custGeom>
                <a:avLst/>
                <a:gdLst>
                  <a:gd name="T0" fmla="*/ 874 w 1311"/>
                  <a:gd name="T1" fmla="*/ 0 h 665"/>
                  <a:gd name="T2" fmla="*/ 0 w 1311"/>
                  <a:gd name="T3" fmla="*/ 0 h 665"/>
                  <a:gd name="T4" fmla="*/ 0 w 1311"/>
                  <a:gd name="T5" fmla="*/ 664 h 665"/>
                  <a:gd name="T6" fmla="*/ 874 w 1311"/>
                  <a:gd name="T7" fmla="*/ 664 h 665"/>
                  <a:gd name="T8" fmla="*/ 1310 w 1311"/>
                  <a:gd name="T9" fmla="*/ 333 h 665"/>
                  <a:gd name="T10" fmla="*/ 874 w 1311"/>
                  <a:gd name="T11" fmla="*/ 0 h 665"/>
                </a:gdLst>
                <a:ahLst/>
                <a:cxnLst>
                  <a:cxn ang="0">
                    <a:pos x="T0" y="T1"/>
                  </a:cxn>
                  <a:cxn ang="0">
                    <a:pos x="T2" y="T3"/>
                  </a:cxn>
                  <a:cxn ang="0">
                    <a:pos x="T4" y="T5"/>
                  </a:cxn>
                  <a:cxn ang="0">
                    <a:pos x="T6" y="T7"/>
                  </a:cxn>
                  <a:cxn ang="0">
                    <a:pos x="T8" y="T9"/>
                  </a:cxn>
                  <a:cxn ang="0">
                    <a:pos x="T10" y="T11"/>
                  </a:cxn>
                </a:cxnLst>
                <a:rect l="0" t="0" r="r" b="b"/>
                <a:pathLst>
                  <a:path w="1311" h="665">
                    <a:moveTo>
                      <a:pt x="874" y="0"/>
                    </a:moveTo>
                    <a:lnTo>
                      <a:pt x="0" y="0"/>
                    </a:lnTo>
                    <a:lnTo>
                      <a:pt x="0" y="664"/>
                    </a:lnTo>
                    <a:lnTo>
                      <a:pt x="874" y="664"/>
                    </a:lnTo>
                    <a:lnTo>
                      <a:pt x="1310" y="333"/>
                    </a:lnTo>
                    <a:lnTo>
                      <a:pt x="874" y="0"/>
                    </a:lnTo>
                  </a:path>
                </a:pathLst>
              </a:custGeom>
              <a:solidFill>
                <a:srgbClr val="CCCC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3" name="Rectangle 77"/>
              <p:cNvSpPr>
                <a:spLocks noChangeArrowheads="1"/>
              </p:cNvSpPr>
              <p:nvPr/>
            </p:nvSpPr>
            <p:spPr bwMode="auto">
              <a:xfrm>
                <a:off x="1162" y="2289"/>
                <a:ext cx="1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Hydrodynamic</a:t>
                </a:r>
              </a:p>
            </p:txBody>
          </p:sp>
          <p:sp>
            <p:nvSpPr>
              <p:cNvPr id="4174" name="Rectangle 78"/>
              <p:cNvSpPr>
                <a:spLocks noChangeArrowheads="1"/>
              </p:cNvSpPr>
              <p:nvPr/>
            </p:nvSpPr>
            <p:spPr bwMode="auto">
              <a:xfrm>
                <a:off x="1482" y="2518"/>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Model</a:t>
                </a:r>
              </a:p>
            </p:txBody>
          </p:sp>
        </p:grpSp>
        <p:grpSp>
          <p:nvGrpSpPr>
            <p:cNvPr id="4175" name="Group 79"/>
            <p:cNvGrpSpPr>
              <a:grpSpLocks/>
            </p:cNvGrpSpPr>
            <p:nvPr/>
          </p:nvGrpSpPr>
          <p:grpSpPr bwMode="auto">
            <a:xfrm>
              <a:off x="3516" y="1776"/>
              <a:ext cx="1311" cy="665"/>
              <a:chOff x="4317" y="2164"/>
              <a:chExt cx="1311" cy="665"/>
            </a:xfrm>
          </p:grpSpPr>
          <p:sp>
            <p:nvSpPr>
              <p:cNvPr id="4176" name="Freeform 80"/>
              <p:cNvSpPr>
                <a:spLocks/>
              </p:cNvSpPr>
              <p:nvPr/>
            </p:nvSpPr>
            <p:spPr bwMode="auto">
              <a:xfrm>
                <a:off x="4317" y="2164"/>
                <a:ext cx="1311" cy="665"/>
              </a:xfrm>
              <a:custGeom>
                <a:avLst/>
                <a:gdLst>
                  <a:gd name="T0" fmla="*/ 0 w 1311"/>
                  <a:gd name="T1" fmla="*/ 333 h 665"/>
                  <a:gd name="T2" fmla="*/ 436 w 1311"/>
                  <a:gd name="T3" fmla="*/ 664 h 665"/>
                  <a:gd name="T4" fmla="*/ 1310 w 1311"/>
                  <a:gd name="T5" fmla="*/ 664 h 665"/>
                  <a:gd name="T6" fmla="*/ 1310 w 1311"/>
                  <a:gd name="T7" fmla="*/ 0 h 665"/>
                  <a:gd name="T8" fmla="*/ 436 w 1311"/>
                  <a:gd name="T9" fmla="*/ 0 h 665"/>
                  <a:gd name="T10" fmla="*/ 0 w 1311"/>
                  <a:gd name="T11" fmla="*/ 333 h 665"/>
                </a:gdLst>
                <a:ahLst/>
                <a:cxnLst>
                  <a:cxn ang="0">
                    <a:pos x="T0" y="T1"/>
                  </a:cxn>
                  <a:cxn ang="0">
                    <a:pos x="T2" y="T3"/>
                  </a:cxn>
                  <a:cxn ang="0">
                    <a:pos x="T4" y="T5"/>
                  </a:cxn>
                  <a:cxn ang="0">
                    <a:pos x="T6" y="T7"/>
                  </a:cxn>
                  <a:cxn ang="0">
                    <a:pos x="T8" y="T9"/>
                  </a:cxn>
                  <a:cxn ang="0">
                    <a:pos x="T10" y="T11"/>
                  </a:cxn>
                </a:cxnLst>
                <a:rect l="0" t="0" r="r" b="b"/>
                <a:pathLst>
                  <a:path w="1311" h="665">
                    <a:moveTo>
                      <a:pt x="0" y="333"/>
                    </a:moveTo>
                    <a:lnTo>
                      <a:pt x="436" y="664"/>
                    </a:lnTo>
                    <a:lnTo>
                      <a:pt x="1310" y="664"/>
                    </a:lnTo>
                    <a:lnTo>
                      <a:pt x="1310" y="0"/>
                    </a:lnTo>
                    <a:lnTo>
                      <a:pt x="436" y="0"/>
                    </a:lnTo>
                    <a:lnTo>
                      <a:pt x="0" y="333"/>
                    </a:lnTo>
                  </a:path>
                </a:pathLst>
              </a:custGeom>
              <a:solidFill>
                <a:srgbClr val="00FF99"/>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7" name="Rectangle 81"/>
              <p:cNvSpPr>
                <a:spLocks noChangeArrowheads="1"/>
              </p:cNvSpPr>
              <p:nvPr/>
            </p:nvSpPr>
            <p:spPr bwMode="auto">
              <a:xfrm>
                <a:off x="4815" y="2289"/>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Habitat</a:t>
                </a:r>
              </a:p>
            </p:txBody>
          </p:sp>
          <p:sp>
            <p:nvSpPr>
              <p:cNvPr id="4178" name="Rectangle 82"/>
              <p:cNvSpPr>
                <a:spLocks noChangeArrowheads="1"/>
              </p:cNvSpPr>
              <p:nvPr/>
            </p:nvSpPr>
            <p:spPr bwMode="auto">
              <a:xfrm>
                <a:off x="4613" y="2518"/>
                <a:ext cx="9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Descriptions</a:t>
                </a:r>
              </a:p>
            </p:txBody>
          </p:sp>
        </p:grpSp>
        <p:grpSp>
          <p:nvGrpSpPr>
            <p:cNvPr id="4179" name="Group 83"/>
            <p:cNvGrpSpPr>
              <a:grpSpLocks/>
            </p:cNvGrpSpPr>
            <p:nvPr/>
          </p:nvGrpSpPr>
          <p:grpSpPr bwMode="auto">
            <a:xfrm>
              <a:off x="2208" y="1776"/>
              <a:ext cx="861" cy="665"/>
              <a:chOff x="3009" y="2164"/>
              <a:chExt cx="861" cy="665"/>
            </a:xfrm>
          </p:grpSpPr>
          <p:sp>
            <p:nvSpPr>
              <p:cNvPr id="4180" name="Freeform 84"/>
              <p:cNvSpPr>
                <a:spLocks/>
              </p:cNvSpPr>
              <p:nvPr/>
            </p:nvSpPr>
            <p:spPr bwMode="auto">
              <a:xfrm>
                <a:off x="3009" y="2164"/>
                <a:ext cx="861" cy="665"/>
              </a:xfrm>
              <a:custGeom>
                <a:avLst/>
                <a:gdLst>
                  <a:gd name="T0" fmla="*/ 645 w 861"/>
                  <a:gd name="T1" fmla="*/ 664 h 665"/>
                  <a:gd name="T2" fmla="*/ 860 w 861"/>
                  <a:gd name="T3" fmla="*/ 0 h 665"/>
                  <a:gd name="T4" fmla="*/ 0 w 861"/>
                  <a:gd name="T5" fmla="*/ 0 h 665"/>
                  <a:gd name="T6" fmla="*/ 215 w 861"/>
                  <a:gd name="T7" fmla="*/ 664 h 665"/>
                  <a:gd name="T8" fmla="*/ 645 w 861"/>
                  <a:gd name="T9" fmla="*/ 664 h 665"/>
                </a:gdLst>
                <a:ahLst/>
                <a:cxnLst>
                  <a:cxn ang="0">
                    <a:pos x="T0" y="T1"/>
                  </a:cxn>
                  <a:cxn ang="0">
                    <a:pos x="T2" y="T3"/>
                  </a:cxn>
                  <a:cxn ang="0">
                    <a:pos x="T4" y="T5"/>
                  </a:cxn>
                  <a:cxn ang="0">
                    <a:pos x="T6" y="T7"/>
                  </a:cxn>
                  <a:cxn ang="0">
                    <a:pos x="T8" y="T9"/>
                  </a:cxn>
                </a:cxnLst>
                <a:rect l="0" t="0" r="r" b="b"/>
                <a:pathLst>
                  <a:path w="861" h="665">
                    <a:moveTo>
                      <a:pt x="645" y="664"/>
                    </a:moveTo>
                    <a:lnTo>
                      <a:pt x="860" y="0"/>
                    </a:lnTo>
                    <a:lnTo>
                      <a:pt x="0" y="0"/>
                    </a:lnTo>
                    <a:lnTo>
                      <a:pt x="215" y="664"/>
                    </a:lnTo>
                    <a:lnTo>
                      <a:pt x="645" y="664"/>
                    </a:lnTo>
                  </a:path>
                </a:pathLst>
              </a:custGeom>
              <a:solidFill>
                <a:srgbClr val="00CC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1" name="Rectangle 85"/>
              <p:cNvSpPr>
                <a:spLocks noChangeArrowheads="1"/>
              </p:cNvSpPr>
              <p:nvPr/>
            </p:nvSpPr>
            <p:spPr bwMode="auto">
              <a:xfrm>
                <a:off x="3123" y="2241"/>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Habitat</a:t>
                </a:r>
              </a:p>
            </p:txBody>
          </p:sp>
          <p:sp>
            <p:nvSpPr>
              <p:cNvPr id="4182" name="Rectangle 86"/>
              <p:cNvSpPr>
                <a:spLocks noChangeArrowheads="1"/>
              </p:cNvSpPr>
              <p:nvPr/>
            </p:nvSpPr>
            <p:spPr bwMode="auto">
              <a:xfrm>
                <a:off x="3171" y="2470"/>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solidFill>
                      <a:srgbClr val="000000"/>
                    </a:solidFill>
                    <a:latin typeface="Arial Rounded MT Bold" pitchFamily="34" charset="0"/>
                  </a:rPr>
                  <a:t>Model</a:t>
                </a:r>
              </a:p>
            </p:txBody>
          </p:sp>
        </p:grpSp>
        <p:sp>
          <p:nvSpPr>
            <p:cNvPr id="4183" name="Text Box 87"/>
            <p:cNvSpPr txBox="1">
              <a:spLocks noChangeArrowheads="1"/>
            </p:cNvSpPr>
            <p:nvPr/>
          </p:nvSpPr>
          <p:spPr bwMode="auto">
            <a:xfrm>
              <a:off x="1920" y="2640"/>
              <a:ext cx="1488" cy="2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400" b="1">
                  <a:solidFill>
                    <a:schemeClr val="accent2"/>
                  </a:solidFill>
                  <a:latin typeface="Times New Roman" charset="0"/>
                </a:rPr>
                <a:t>ArcGIS</a:t>
              </a:r>
            </a:p>
          </p:txBody>
        </p:sp>
        <p:sp>
          <p:nvSpPr>
            <p:cNvPr id="4184" name="Line 88"/>
            <p:cNvSpPr>
              <a:spLocks noChangeShapeType="1"/>
            </p:cNvSpPr>
            <p:nvPr/>
          </p:nvSpPr>
          <p:spPr bwMode="auto">
            <a:xfrm>
              <a:off x="1680" y="2112"/>
              <a:ext cx="67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5" name="Line 89"/>
            <p:cNvSpPr>
              <a:spLocks noChangeShapeType="1"/>
            </p:cNvSpPr>
            <p:nvPr/>
          </p:nvSpPr>
          <p:spPr bwMode="auto">
            <a:xfrm flipH="1">
              <a:off x="2928" y="2112"/>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6" name="Line 90"/>
            <p:cNvSpPr>
              <a:spLocks noChangeShapeType="1"/>
            </p:cNvSpPr>
            <p:nvPr/>
          </p:nvSpPr>
          <p:spPr bwMode="auto">
            <a:xfrm>
              <a:off x="2640" y="2448"/>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7" name="Line 91"/>
            <p:cNvSpPr>
              <a:spLocks noChangeShapeType="1"/>
            </p:cNvSpPr>
            <p:nvPr/>
          </p:nvSpPr>
          <p:spPr bwMode="auto">
            <a:xfrm>
              <a:off x="2640" y="2928"/>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4188" name="Text Box 92"/>
            <p:cNvSpPr txBox="1">
              <a:spLocks noChangeArrowheads="1"/>
            </p:cNvSpPr>
            <p:nvPr/>
          </p:nvSpPr>
          <p:spPr bwMode="auto">
            <a:xfrm>
              <a:off x="336" y="2448"/>
              <a:ext cx="1200"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000" b="1">
                  <a:latin typeface="Times New Roman" charset="0"/>
                </a:rPr>
                <a:t>SMS/RMA2</a:t>
              </a:r>
            </a:p>
          </p:txBody>
        </p:sp>
        <p:sp>
          <p:nvSpPr>
            <p:cNvPr id="4189" name="Text Box 93"/>
            <p:cNvSpPr txBox="1">
              <a:spLocks noChangeArrowheads="1"/>
            </p:cNvSpPr>
            <p:nvPr/>
          </p:nvSpPr>
          <p:spPr bwMode="auto">
            <a:xfrm>
              <a:off x="3744" y="2448"/>
              <a:ext cx="1440" cy="44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000">
                  <a:latin typeface="Times New Roman" charset="0"/>
                </a:rPr>
                <a:t>Data Collection and some statistics</a:t>
              </a:r>
            </a:p>
          </p:txBody>
        </p:sp>
        <p:sp>
          <p:nvSpPr>
            <p:cNvPr id="4190" name="Text Box 94"/>
            <p:cNvSpPr txBox="1">
              <a:spLocks noChangeArrowheads="1"/>
            </p:cNvSpPr>
            <p:nvPr/>
          </p:nvSpPr>
          <p:spPr bwMode="auto">
            <a:xfrm>
              <a:off x="1536" y="1728"/>
              <a:ext cx="768" cy="3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1600">
                  <a:latin typeface="Times New Roman" charset="0"/>
                </a:rPr>
                <a:t>Depth &amp; velocity</a:t>
              </a:r>
            </a:p>
          </p:txBody>
        </p:sp>
        <p:sp>
          <p:nvSpPr>
            <p:cNvPr id="4191" name="Text Box 95"/>
            <p:cNvSpPr txBox="1">
              <a:spLocks noChangeArrowheads="1"/>
            </p:cNvSpPr>
            <p:nvPr/>
          </p:nvSpPr>
          <p:spPr bwMode="auto">
            <a:xfrm>
              <a:off x="2976" y="1728"/>
              <a:ext cx="768" cy="3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1600">
                  <a:latin typeface="Times New Roman" charset="0"/>
                </a:rPr>
                <a:t>Species groups</a:t>
              </a:r>
            </a:p>
          </p:txBody>
        </p:sp>
        <p:sp>
          <p:nvSpPr>
            <p:cNvPr id="4192" name="Text Box 96"/>
            <p:cNvSpPr txBox="1">
              <a:spLocks noChangeArrowheads="1"/>
            </p:cNvSpPr>
            <p:nvPr/>
          </p:nvSpPr>
          <p:spPr bwMode="auto">
            <a:xfrm>
              <a:off x="2208" y="1488"/>
              <a:ext cx="864"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2400">
                  <a:latin typeface="Times New Roman" charset="0"/>
                </a:rPr>
                <a:t>Criterion</a:t>
              </a:r>
            </a:p>
          </p:txBody>
        </p:sp>
      </p:grpSp>
    </p:spTree>
    <p:extLst>
      <p:ext uri="{BB962C8B-B14F-4D97-AF65-F5344CB8AC3E}">
        <p14:creationId xmlns:p14="http://schemas.microsoft.com/office/powerpoint/2010/main" val="4074491534"/>
      </p:ext>
    </p:extLst>
  </p:cSld>
  <p:clrMapOvr>
    <a:masterClrMapping/>
  </p:clrMapOvr>
  <p:transition advTm="6012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Study Area </a:t>
            </a:r>
            <a:r>
              <a:rPr lang="en-US" sz="2400"/>
              <a:t>(Guadalupe river near Seguin, TX)</a:t>
            </a:r>
          </a:p>
        </p:txBody>
      </p:sp>
      <p:pic>
        <p:nvPicPr>
          <p:cNvPr id="7171" name="Picture 3" descr="Rain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172200" cy="4578350"/>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1828800" y="6248400"/>
            <a:ext cx="506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t>1/2 meter Digital Ortho Photography</a:t>
            </a:r>
          </a:p>
        </p:txBody>
      </p:sp>
    </p:spTree>
    <p:extLst>
      <p:ext uri="{BB962C8B-B14F-4D97-AF65-F5344CB8AC3E}">
        <p14:creationId xmlns:p14="http://schemas.microsoft.com/office/powerpoint/2010/main" val="4209699746"/>
      </p:ext>
    </p:extLst>
  </p:cSld>
  <p:clrMapOvr>
    <a:masterClrMapping/>
  </p:clrMapOvr>
  <p:transition advTm="25984"/>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en-US"/>
              <a:t>Depth Sounder (Echo Sounder)</a:t>
            </a:r>
          </a:p>
        </p:txBody>
      </p:sp>
      <p:pic>
        <p:nvPicPr>
          <p:cNvPr id="9219" name="Picture 3" descr="DepthSounderSc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4953000" cy="3405188"/>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304800" y="5105400"/>
            <a:ext cx="8610600" cy="2100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400">
                <a:latin typeface="Times New Roman" charset="0"/>
              </a:rPr>
              <a:t>The electronic depth sounder operates in a similar way to radar It sends out an </a:t>
            </a:r>
            <a:r>
              <a:rPr lang="en-US" sz="2400">
                <a:solidFill>
                  <a:srgbClr val="00FFFF"/>
                </a:solidFill>
                <a:latin typeface="Times New Roman" charset="0"/>
              </a:rPr>
              <a:t>electronic pulse</a:t>
            </a:r>
            <a:r>
              <a:rPr lang="en-US" sz="2400">
                <a:latin typeface="Times New Roman" charset="0"/>
              </a:rPr>
              <a:t> which echoes back from the bed. The echo is timed electronically and transposed into a reading of the depth of water. </a:t>
            </a:r>
          </a:p>
          <a:p>
            <a:pPr algn="ctr">
              <a:spcBef>
                <a:spcPct val="50000"/>
              </a:spcBef>
            </a:pPr>
            <a:endParaRPr lang="en-US" sz="2400">
              <a:latin typeface="Times New Roman" charset="0"/>
            </a:endParaRPr>
          </a:p>
        </p:txBody>
      </p:sp>
    </p:spTree>
    <p:extLst>
      <p:ext uri="{BB962C8B-B14F-4D97-AF65-F5344CB8AC3E}">
        <p14:creationId xmlns:p14="http://schemas.microsoft.com/office/powerpoint/2010/main" val="2337925378"/>
      </p:ext>
    </p:extLst>
  </p:cSld>
  <p:clrMapOvr>
    <a:masterClrMapping/>
  </p:clrMapOvr>
  <p:transition advTm="51072"/>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28600"/>
            <a:ext cx="7772400" cy="990600"/>
          </a:xfrm>
        </p:spPr>
        <p:txBody>
          <a:bodyPr/>
          <a:lstStyle/>
          <a:p>
            <a:r>
              <a:rPr lang="en-US" sz="4000"/>
              <a:t>Acoustic Doppler Current Profiler</a:t>
            </a:r>
          </a:p>
        </p:txBody>
      </p:sp>
      <p:pic>
        <p:nvPicPr>
          <p:cNvPr id="11267" name="Picture 3" descr="RioGra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4937125" cy="3968750"/>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p:cNvSpPr txBox="1">
            <a:spLocks noChangeArrowheads="1"/>
          </p:cNvSpPr>
          <p:nvPr/>
        </p:nvSpPr>
        <p:spPr bwMode="auto">
          <a:xfrm>
            <a:off x="457200" y="5257800"/>
            <a:ext cx="8305800" cy="11874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400">
                <a:latin typeface="Verdana" pitchFamily="34" charset="0"/>
              </a:rPr>
              <a:t>Provides full profiles of </a:t>
            </a:r>
            <a:r>
              <a:rPr lang="en-US" sz="2400">
                <a:solidFill>
                  <a:srgbClr val="00FFFF"/>
                </a:solidFill>
                <a:latin typeface="Verdana" pitchFamily="34" charset="0"/>
              </a:rPr>
              <a:t>water current speed</a:t>
            </a:r>
            <a:r>
              <a:rPr lang="en-US" sz="2400">
                <a:latin typeface="Verdana" pitchFamily="34" charset="0"/>
              </a:rPr>
              <a:t> and direction in the ocean, rivers, and lakes. Also used for discharge, scour and river bed topography. </a:t>
            </a:r>
            <a:endParaRPr lang="en-US" sz="2400">
              <a:latin typeface="Times New Roman" charset="0"/>
            </a:endParaRPr>
          </a:p>
        </p:txBody>
      </p:sp>
    </p:spTree>
    <p:extLst>
      <p:ext uri="{BB962C8B-B14F-4D97-AF65-F5344CB8AC3E}">
        <p14:creationId xmlns:p14="http://schemas.microsoft.com/office/powerpoint/2010/main" val="159015991"/>
      </p:ext>
    </p:extLst>
  </p:cSld>
  <p:clrMapOvr>
    <a:masterClrMapping/>
  </p:clrMapOvr>
  <p:transition advTm="2878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1143000"/>
          </a:xfrm>
        </p:spPr>
        <p:txBody>
          <a:bodyPr/>
          <a:lstStyle/>
          <a:p>
            <a:r>
              <a:rPr lang="en-US"/>
              <a:t>Measurement System</a:t>
            </a:r>
          </a:p>
        </p:txBody>
      </p:sp>
      <p:pic>
        <p:nvPicPr>
          <p:cNvPr id="13315" name="Picture 3" descr="fis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2713" cy="138271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8486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Line 5"/>
          <p:cNvSpPr>
            <a:spLocks noChangeShapeType="1"/>
          </p:cNvSpPr>
          <p:nvPr/>
        </p:nvSpPr>
        <p:spPr bwMode="auto">
          <a:xfrm flipH="1">
            <a:off x="5943600" y="2362200"/>
            <a:ext cx="609600" cy="152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13318" name="Text Box 6"/>
          <p:cNvSpPr txBox="1">
            <a:spLocks noChangeArrowheads="1"/>
          </p:cNvSpPr>
          <p:nvPr/>
        </p:nvSpPr>
        <p:spPr bwMode="auto">
          <a:xfrm>
            <a:off x="6553200" y="2209800"/>
            <a:ext cx="8382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endParaRPr lang="en-US" sz="2400">
              <a:latin typeface="Times New Roman" charset="0"/>
            </a:endParaRPr>
          </a:p>
        </p:txBody>
      </p:sp>
      <p:sp>
        <p:nvSpPr>
          <p:cNvPr id="13319" name="Text Box 7"/>
          <p:cNvSpPr txBox="1">
            <a:spLocks noChangeArrowheads="1"/>
          </p:cNvSpPr>
          <p:nvPr/>
        </p:nvSpPr>
        <p:spPr bwMode="auto">
          <a:xfrm>
            <a:off x="6553200" y="2133600"/>
            <a:ext cx="13716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000">
                <a:latin typeface="Times New Roman" charset="0"/>
              </a:rPr>
              <a:t>GPS Antenna</a:t>
            </a:r>
          </a:p>
        </p:txBody>
      </p:sp>
      <p:sp>
        <p:nvSpPr>
          <p:cNvPr id="13320" name="Line 8"/>
          <p:cNvSpPr>
            <a:spLocks noChangeShapeType="1"/>
          </p:cNvSpPr>
          <p:nvPr/>
        </p:nvSpPr>
        <p:spPr bwMode="auto">
          <a:xfrm flipH="1" flipV="1">
            <a:off x="6172200" y="5105400"/>
            <a:ext cx="304800" cy="381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13321" name="Text Box 9"/>
          <p:cNvSpPr txBox="1">
            <a:spLocks noChangeArrowheads="1"/>
          </p:cNvSpPr>
          <p:nvPr/>
        </p:nvSpPr>
        <p:spPr bwMode="auto">
          <a:xfrm>
            <a:off x="6477000" y="5410200"/>
            <a:ext cx="13716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000">
                <a:latin typeface="Times New Roman" charset="0"/>
              </a:rPr>
              <a:t>Depth Sounder</a:t>
            </a:r>
          </a:p>
        </p:txBody>
      </p:sp>
      <p:sp>
        <p:nvSpPr>
          <p:cNvPr id="13322" name="Line 10"/>
          <p:cNvSpPr>
            <a:spLocks noChangeShapeType="1"/>
          </p:cNvSpPr>
          <p:nvPr/>
        </p:nvSpPr>
        <p:spPr bwMode="auto">
          <a:xfrm>
            <a:off x="4419600" y="3276600"/>
            <a:ext cx="914400" cy="3048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en-US"/>
          </a:p>
        </p:txBody>
      </p:sp>
      <p:sp>
        <p:nvSpPr>
          <p:cNvPr id="13323" name="Text Box 11"/>
          <p:cNvSpPr txBox="1">
            <a:spLocks noChangeArrowheads="1"/>
          </p:cNvSpPr>
          <p:nvPr/>
        </p:nvSpPr>
        <p:spPr bwMode="auto">
          <a:xfrm>
            <a:off x="1905000" y="2667000"/>
            <a:ext cx="25908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spcBef>
                <a:spcPct val="50000"/>
              </a:spcBef>
            </a:pPr>
            <a:r>
              <a:rPr lang="en-US" sz="2000">
                <a:latin typeface="Times New Roman" charset="0"/>
              </a:rPr>
              <a:t>Computer and power setup</a:t>
            </a:r>
          </a:p>
        </p:txBody>
      </p:sp>
    </p:spTree>
    <p:extLst>
      <p:ext uri="{BB962C8B-B14F-4D97-AF65-F5344CB8AC3E}">
        <p14:creationId xmlns:p14="http://schemas.microsoft.com/office/powerpoint/2010/main" val="135640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a:t>Precipitation Station</a:t>
            </a:r>
          </a:p>
        </p:txBody>
      </p:sp>
      <p:sp>
        <p:nvSpPr>
          <p:cNvPr id="35843" name="Rectangle 3"/>
          <p:cNvSpPr>
            <a:spLocks noGrp="1" noChangeArrowheads="1"/>
          </p:cNvSpPr>
          <p:nvPr>
            <p:ph type="body" idx="1"/>
          </p:nvPr>
        </p:nvSpPr>
        <p:spPr>
          <a:xfrm>
            <a:off x="457200" y="1600200"/>
            <a:ext cx="4622800" cy="4525963"/>
          </a:xfrm>
        </p:spPr>
        <p:txBody>
          <a:bodyPr/>
          <a:lstStyle/>
          <a:p>
            <a:pPr>
              <a:lnSpc>
                <a:spcPct val="90000"/>
              </a:lnSpc>
            </a:pPr>
            <a:r>
              <a:rPr lang="en-US" sz="2400"/>
              <a:t>Tipping Bucket Raingage</a:t>
            </a:r>
          </a:p>
          <a:p>
            <a:pPr lvl="1">
              <a:lnSpc>
                <a:spcPct val="90000"/>
              </a:lnSpc>
            </a:pPr>
            <a:r>
              <a:rPr lang="en-US" sz="2000"/>
              <a:t>The gauge registers precipitation (rainfall) by counting small increments of rain collected. </a:t>
            </a:r>
          </a:p>
          <a:p>
            <a:pPr lvl="1">
              <a:lnSpc>
                <a:spcPct val="90000"/>
              </a:lnSpc>
            </a:pPr>
            <a:r>
              <a:rPr lang="en-US" sz="2000"/>
              <a:t>When rain falls into the funnel it runs into a container divided into two equal compartments by a partition </a:t>
            </a:r>
          </a:p>
          <a:p>
            <a:pPr lvl="1">
              <a:lnSpc>
                <a:spcPct val="90000"/>
              </a:lnSpc>
            </a:pPr>
            <a:r>
              <a:rPr lang="en-US" sz="2000"/>
              <a:t>When a specified amount of rain has drained from the funnel the bucket tilts the opposite way.</a:t>
            </a:r>
          </a:p>
          <a:p>
            <a:pPr lvl="1">
              <a:lnSpc>
                <a:spcPct val="90000"/>
              </a:lnSpc>
            </a:pPr>
            <a:r>
              <a:rPr lang="en-US" sz="2000"/>
              <a:t>The number and rate of bucket movements are counted and logged electronically. </a:t>
            </a:r>
          </a:p>
        </p:txBody>
      </p:sp>
      <p:pic>
        <p:nvPicPr>
          <p:cNvPr id="35844" name="Picture 4" descr="tip-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4002088"/>
            <a:ext cx="2176463" cy="2016125"/>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rain_gau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377950"/>
            <a:ext cx="1484313"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23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Channel Bed Soundings</a:t>
            </a:r>
          </a:p>
        </p:txBody>
      </p:sp>
      <p:sp>
        <p:nvSpPr>
          <p:cNvPr id="15363" name="Rectangle 3"/>
          <p:cNvSpPr>
            <a:spLocks noGrp="1" noChangeArrowheads="1"/>
          </p:cNvSpPr>
          <p:nvPr>
            <p:ph type="body" idx="1"/>
          </p:nvPr>
        </p:nvSpPr>
        <p:spPr/>
        <p:txBody>
          <a:bodyPr/>
          <a:lstStyle/>
          <a:p>
            <a:endParaRPr lang="en-US"/>
          </a:p>
        </p:txBody>
      </p:sp>
      <p:pic>
        <p:nvPicPr>
          <p:cNvPr id="15364" name="Picture 4" descr="fis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2713" cy="1382713"/>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batyme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6630988" cy="490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25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a:t>Bathymetry from Side-Scanning Sonar</a:t>
            </a:r>
          </a:p>
        </p:txBody>
      </p:sp>
      <p:pic>
        <p:nvPicPr>
          <p:cNvPr id="17411" name="brazos3.avi">
            <a:hlinkClick r:id="" action="ppaction://media"/>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914400" y="1495425"/>
            <a:ext cx="7239000" cy="45323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p:cNvSpPr txBox="1">
            <a:spLocks noChangeArrowheads="1"/>
          </p:cNvSpPr>
          <p:nvPr/>
        </p:nvSpPr>
        <p:spPr bwMode="auto">
          <a:xfrm>
            <a:off x="3276600" y="6172200"/>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Channel demo</a:t>
            </a:r>
          </a:p>
        </p:txBody>
      </p:sp>
    </p:spTree>
    <p:extLst>
      <p:ext uri="{BB962C8B-B14F-4D97-AF65-F5344CB8AC3E}">
        <p14:creationId xmlns:p14="http://schemas.microsoft.com/office/powerpoint/2010/main" val="4035117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411"/>
                                        </p:tgtEl>
                                      </p:cBhvr>
                                    </p:cmd>
                                  </p:childTnLst>
                                </p:cTn>
                              </p:par>
                            </p:childTnLst>
                          </p:cTn>
                        </p:par>
                      </p:childTnLst>
                    </p:cTn>
                  </p:par>
                </p:childTnLst>
              </p:cTn>
              <p:nextCondLst>
                <p:cond evt="onClick" delay="0">
                  <p:tgtEl>
                    <p:spTgt spid="17411"/>
                  </p:tgtEl>
                </p:cond>
              </p:nextCondLst>
            </p:seq>
            <p:video>
              <p:cMediaNode>
                <p:cTn id="7" fill="hold" display="0">
                  <p:stCondLst>
                    <p:cond delay="indefinite"/>
                  </p:stCondLst>
                  <p:endCondLst>
                    <p:cond evt="onNext" delay="0">
                      <p:tgtEl>
                        <p:sldTgt/>
                      </p:tgtEl>
                    </p:cond>
                    <p:cond evt="onPrev" delay="0">
                      <p:tgtEl>
                        <p:sldTgt/>
                      </p:tgtEl>
                    </p:cond>
                  </p:endCondLst>
                </p:cTn>
                <p:tgtEl>
                  <p:spTgt spid="17411"/>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chemeClr val="accent2"/>
                </a:solidFill>
              </a:rPr>
              <a:t>National Elevation Dataset</a:t>
            </a:r>
          </a:p>
        </p:txBody>
      </p:sp>
      <p:sp>
        <p:nvSpPr>
          <p:cNvPr id="24579" name="Rectangle 3"/>
          <p:cNvSpPr>
            <a:spLocks noGrp="1" noChangeArrowheads="1"/>
          </p:cNvSpPr>
          <p:nvPr>
            <p:ph type="body" sz="half" idx="1"/>
          </p:nvPr>
        </p:nvSpPr>
        <p:spPr/>
        <p:txBody>
          <a:bodyPr/>
          <a:lstStyle/>
          <a:p>
            <a:pPr eaLnBrk="1" hangingPunct="1">
              <a:lnSpc>
                <a:spcPct val="90000"/>
              </a:lnSpc>
            </a:pPr>
            <a:r>
              <a:rPr lang="en-US" smtClean="0">
                <a:solidFill>
                  <a:srgbClr val="FF3300"/>
                </a:solidFill>
              </a:rPr>
              <a:t>Digital Elevation Model</a:t>
            </a:r>
            <a:r>
              <a:rPr lang="en-US" smtClean="0"/>
              <a:t> with 1 arc-second (30m) cells </a:t>
            </a:r>
          </a:p>
          <a:p>
            <a:pPr eaLnBrk="1" hangingPunct="1">
              <a:lnSpc>
                <a:spcPct val="90000"/>
              </a:lnSpc>
            </a:pPr>
            <a:r>
              <a:rPr lang="en-US" smtClean="0">
                <a:solidFill>
                  <a:srgbClr val="FF3300"/>
                </a:solidFill>
              </a:rPr>
              <a:t>Seamless</a:t>
            </a:r>
            <a:r>
              <a:rPr lang="en-US" smtClean="0"/>
              <a:t> in 1</a:t>
            </a:r>
            <a:r>
              <a:rPr lang="en-US" smtClean="0">
                <a:cs typeface="Times New Roman" pitchFamily="18" charset="0"/>
              </a:rPr>
              <a:t>° blocks for the United States</a:t>
            </a:r>
          </a:p>
          <a:p>
            <a:pPr eaLnBrk="1" hangingPunct="1">
              <a:lnSpc>
                <a:spcPct val="90000"/>
              </a:lnSpc>
            </a:pPr>
            <a:r>
              <a:rPr lang="en-US" smtClean="0">
                <a:cs typeface="Times New Roman" pitchFamily="18" charset="0"/>
              </a:rPr>
              <a:t>10 billion data</a:t>
            </a:r>
          </a:p>
          <a:p>
            <a:pPr eaLnBrk="1" hangingPunct="1">
              <a:lnSpc>
                <a:spcPct val="90000"/>
              </a:lnSpc>
            </a:pPr>
            <a:r>
              <a:rPr lang="en-US" smtClean="0">
                <a:cs typeface="Times New Roman" pitchFamily="18" charset="0"/>
              </a:rPr>
              <a:t>Derived from USGS </a:t>
            </a:r>
            <a:r>
              <a:rPr lang="en-US" smtClean="0">
                <a:solidFill>
                  <a:srgbClr val="FF3300"/>
                </a:solidFill>
                <a:cs typeface="Times New Roman" pitchFamily="18" charset="0"/>
              </a:rPr>
              <a:t>1:24,000</a:t>
            </a:r>
            <a:r>
              <a:rPr lang="en-US" smtClean="0">
                <a:cs typeface="Times New Roman" pitchFamily="18" charset="0"/>
              </a:rPr>
              <a:t> quadrangle sheets </a:t>
            </a:r>
            <a:endParaRPr lang="en-US" smtClean="0"/>
          </a:p>
        </p:txBody>
      </p:sp>
      <p:pic>
        <p:nvPicPr>
          <p:cNvPr id="24580" name="Picture 4" descr="texas"/>
          <p:cNvPicPr>
            <a:picLocks noChangeAspect="1" noChangeArrowheads="1"/>
          </p:cNvPicPr>
          <p:nvPr/>
        </p:nvPicPr>
        <p:blipFill>
          <a:blip r:embed="rId2" cstate="print"/>
          <a:srcRect/>
          <a:stretch>
            <a:fillRect/>
          </a:stretch>
        </p:blipFill>
        <p:spPr bwMode="auto">
          <a:xfrm>
            <a:off x="5181600" y="2057400"/>
            <a:ext cx="3124200" cy="3124200"/>
          </a:xfrm>
          <a:prstGeom prst="rect">
            <a:avLst/>
          </a:prstGeom>
          <a:noFill/>
          <a:ln w="9525">
            <a:noFill/>
            <a:miter lim="800000"/>
            <a:headEnd/>
            <a:tailEnd/>
          </a:ln>
        </p:spPr>
      </p:pic>
      <p:grpSp>
        <p:nvGrpSpPr>
          <p:cNvPr id="24581" name="Group 8"/>
          <p:cNvGrpSpPr>
            <a:grpSpLocks/>
          </p:cNvGrpSpPr>
          <p:nvPr/>
        </p:nvGrpSpPr>
        <p:grpSpPr bwMode="auto">
          <a:xfrm>
            <a:off x="1981200" y="5943600"/>
            <a:ext cx="5057775" cy="457200"/>
            <a:chOff x="576" y="3840"/>
            <a:chExt cx="3186" cy="288"/>
          </a:xfrm>
        </p:grpSpPr>
        <p:sp>
          <p:nvSpPr>
            <p:cNvPr id="24583" name="Rectangle 6"/>
            <p:cNvSpPr>
              <a:spLocks noChangeArrowheads="1"/>
            </p:cNvSpPr>
            <p:nvPr/>
          </p:nvSpPr>
          <p:spPr bwMode="auto">
            <a:xfrm>
              <a:off x="1728" y="3840"/>
              <a:ext cx="2034" cy="288"/>
            </a:xfrm>
            <a:prstGeom prst="rect">
              <a:avLst/>
            </a:prstGeom>
            <a:noFill/>
            <a:ln w="9525">
              <a:noFill/>
              <a:miter lim="800000"/>
              <a:headEnd/>
              <a:tailEnd/>
            </a:ln>
          </p:spPr>
          <p:txBody>
            <a:bodyPr wrap="none">
              <a:spAutoFit/>
            </a:bodyPr>
            <a:lstStyle/>
            <a:p>
              <a:r>
                <a:rPr lang="en-US">
                  <a:solidFill>
                    <a:schemeClr val="accent2"/>
                  </a:solidFill>
                </a:rPr>
                <a:t>http://seamless.usgs.gov/</a:t>
              </a:r>
            </a:p>
          </p:txBody>
        </p:sp>
        <p:sp>
          <p:nvSpPr>
            <p:cNvPr id="24584" name="Text Box 7"/>
            <p:cNvSpPr txBox="1">
              <a:spLocks noChangeArrowheads="1"/>
            </p:cNvSpPr>
            <p:nvPr/>
          </p:nvSpPr>
          <p:spPr bwMode="auto">
            <a:xfrm>
              <a:off x="576" y="3840"/>
              <a:ext cx="1095" cy="288"/>
            </a:xfrm>
            <a:prstGeom prst="rect">
              <a:avLst/>
            </a:prstGeom>
            <a:noFill/>
            <a:ln w="9525">
              <a:noFill/>
              <a:miter lim="800000"/>
              <a:headEnd/>
              <a:tailEnd/>
            </a:ln>
          </p:spPr>
          <p:txBody>
            <a:bodyPr wrap="none">
              <a:spAutoFit/>
            </a:bodyPr>
            <a:lstStyle/>
            <a:p>
              <a:r>
                <a:rPr lang="en-US"/>
                <a:t>Get the data:</a:t>
              </a:r>
            </a:p>
          </p:txBody>
        </p:sp>
      </p:grpSp>
      <p:sp>
        <p:nvSpPr>
          <p:cNvPr id="24582" name="Rectangle 9"/>
          <p:cNvSpPr>
            <a:spLocks noChangeArrowheads="1"/>
          </p:cNvSpPr>
          <p:nvPr/>
        </p:nvSpPr>
        <p:spPr bwMode="auto">
          <a:xfrm>
            <a:off x="2895600" y="1447800"/>
            <a:ext cx="2695575" cy="461963"/>
          </a:xfrm>
          <a:prstGeom prst="rect">
            <a:avLst/>
          </a:prstGeom>
          <a:noFill/>
          <a:ln w="9525">
            <a:noFill/>
            <a:miter lim="800000"/>
            <a:headEnd/>
            <a:tailEnd/>
          </a:ln>
        </p:spPr>
        <p:txBody>
          <a:bodyPr wrap="none">
            <a:spAutoFit/>
          </a:bodyPr>
          <a:lstStyle/>
          <a:p>
            <a:r>
              <a:rPr lang="en-US">
                <a:solidFill>
                  <a:schemeClr val="accent2"/>
                </a:solidFill>
              </a:rPr>
              <a:t>http://ned.usgs.gov/</a:t>
            </a:r>
          </a:p>
        </p:txBody>
      </p:sp>
    </p:spTree>
    <p:extLst>
      <p:ext uri="{BB962C8B-B14F-4D97-AF65-F5344CB8AC3E}">
        <p14:creationId xmlns:p14="http://schemas.microsoft.com/office/powerpoint/2010/main" val="1091792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685800"/>
          </a:xfrm>
        </p:spPr>
        <p:txBody>
          <a:bodyPr/>
          <a:lstStyle/>
          <a:p>
            <a:pPr eaLnBrk="1" hangingPunct="1"/>
            <a:r>
              <a:rPr lang="en-US" smtClean="0"/>
              <a:t>Digital Elevation Model (DEM)</a:t>
            </a:r>
          </a:p>
        </p:txBody>
      </p:sp>
      <p:pic>
        <p:nvPicPr>
          <p:cNvPr id="25603" name="Picture 3" descr="elevpts"/>
          <p:cNvPicPr>
            <a:picLocks noChangeAspect="1" noChangeArrowheads="1"/>
          </p:cNvPicPr>
          <p:nvPr/>
        </p:nvPicPr>
        <p:blipFill>
          <a:blip r:embed="rId2" cstate="print"/>
          <a:srcRect/>
          <a:stretch>
            <a:fillRect/>
          </a:stretch>
        </p:blipFill>
        <p:spPr bwMode="auto">
          <a:xfrm>
            <a:off x="685800" y="1676400"/>
            <a:ext cx="6470650" cy="4535488"/>
          </a:xfrm>
          <a:prstGeom prst="rect">
            <a:avLst/>
          </a:prstGeom>
          <a:noFill/>
          <a:ln w="9525">
            <a:noFill/>
            <a:miter lim="800000"/>
            <a:headEnd/>
            <a:tailEnd/>
          </a:ln>
        </p:spPr>
      </p:pic>
      <p:sp>
        <p:nvSpPr>
          <p:cNvPr id="25604" name="Text Box 4"/>
          <p:cNvSpPr txBox="1">
            <a:spLocks noChangeArrowheads="1"/>
          </p:cNvSpPr>
          <p:nvPr/>
        </p:nvSpPr>
        <p:spPr bwMode="auto">
          <a:xfrm>
            <a:off x="7469188" y="1600200"/>
            <a:ext cx="1674812"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Contours</a:t>
            </a:r>
            <a:endParaRPr lang="en-US" sz="3200"/>
          </a:p>
        </p:txBody>
      </p:sp>
      <p:sp>
        <p:nvSpPr>
          <p:cNvPr id="25605" name="Line 5"/>
          <p:cNvSpPr>
            <a:spLocks noChangeShapeType="1"/>
          </p:cNvSpPr>
          <p:nvPr/>
        </p:nvSpPr>
        <p:spPr bwMode="auto">
          <a:xfrm flipH="1">
            <a:off x="7237413" y="5410200"/>
            <a:ext cx="228600" cy="0"/>
          </a:xfrm>
          <a:prstGeom prst="line">
            <a:avLst/>
          </a:prstGeom>
          <a:noFill/>
          <a:ln w="38100">
            <a:solidFill>
              <a:srgbClr val="993300"/>
            </a:solidFill>
            <a:round/>
            <a:headEnd/>
            <a:tailEnd/>
          </a:ln>
        </p:spPr>
        <p:txBody>
          <a:bodyPr wrap="none" anchor="ctr"/>
          <a:lstStyle/>
          <a:p>
            <a:endParaRPr lang="en-US"/>
          </a:p>
        </p:txBody>
      </p:sp>
      <p:sp>
        <p:nvSpPr>
          <p:cNvPr id="25606" name="Line 6"/>
          <p:cNvSpPr>
            <a:spLocks noChangeShapeType="1"/>
          </p:cNvSpPr>
          <p:nvPr/>
        </p:nvSpPr>
        <p:spPr bwMode="auto">
          <a:xfrm flipH="1">
            <a:off x="7239000" y="3306763"/>
            <a:ext cx="228600" cy="0"/>
          </a:xfrm>
          <a:prstGeom prst="line">
            <a:avLst/>
          </a:prstGeom>
          <a:noFill/>
          <a:ln w="38100">
            <a:solidFill>
              <a:srgbClr val="993300"/>
            </a:solidFill>
            <a:round/>
            <a:headEnd/>
            <a:tailEnd/>
          </a:ln>
        </p:spPr>
        <p:txBody>
          <a:bodyPr wrap="none" anchor="ctr"/>
          <a:lstStyle/>
          <a:p>
            <a:endParaRPr lang="en-US"/>
          </a:p>
        </p:txBody>
      </p:sp>
      <p:sp>
        <p:nvSpPr>
          <p:cNvPr id="25607" name="Line 7"/>
          <p:cNvSpPr>
            <a:spLocks noChangeShapeType="1"/>
          </p:cNvSpPr>
          <p:nvPr/>
        </p:nvSpPr>
        <p:spPr bwMode="auto">
          <a:xfrm flipH="1">
            <a:off x="7229475" y="4389438"/>
            <a:ext cx="228600" cy="0"/>
          </a:xfrm>
          <a:prstGeom prst="line">
            <a:avLst/>
          </a:prstGeom>
          <a:noFill/>
          <a:ln w="38100">
            <a:solidFill>
              <a:srgbClr val="993300"/>
            </a:solidFill>
            <a:round/>
            <a:headEnd/>
            <a:tailEnd/>
          </a:ln>
        </p:spPr>
        <p:txBody>
          <a:bodyPr wrap="none" anchor="ctr"/>
          <a:lstStyle/>
          <a:p>
            <a:endParaRPr lang="en-US"/>
          </a:p>
        </p:txBody>
      </p:sp>
      <p:sp>
        <p:nvSpPr>
          <p:cNvPr id="25608" name="Text Box 8"/>
          <p:cNvSpPr txBox="1">
            <a:spLocks noChangeArrowheads="1"/>
          </p:cNvSpPr>
          <p:nvPr/>
        </p:nvSpPr>
        <p:spPr bwMode="auto">
          <a:xfrm>
            <a:off x="7527925" y="302895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09" name="Text Box 9"/>
          <p:cNvSpPr txBox="1">
            <a:spLocks noChangeArrowheads="1"/>
          </p:cNvSpPr>
          <p:nvPr/>
        </p:nvSpPr>
        <p:spPr bwMode="auto">
          <a:xfrm>
            <a:off x="7535863" y="41148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700</a:t>
            </a:r>
            <a:endParaRPr lang="en-US"/>
          </a:p>
        </p:txBody>
      </p:sp>
      <p:sp>
        <p:nvSpPr>
          <p:cNvPr id="25610" name="Text Box 10"/>
          <p:cNvSpPr txBox="1">
            <a:spLocks noChangeArrowheads="1"/>
          </p:cNvSpPr>
          <p:nvPr/>
        </p:nvSpPr>
        <p:spPr bwMode="auto">
          <a:xfrm>
            <a:off x="7543800" y="5083175"/>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680</a:t>
            </a:r>
            <a:endParaRPr lang="en-US"/>
          </a:p>
        </p:txBody>
      </p:sp>
      <p:sp>
        <p:nvSpPr>
          <p:cNvPr id="25611" name="Text Box 11"/>
          <p:cNvSpPr txBox="1">
            <a:spLocks noChangeArrowheads="1"/>
          </p:cNvSpPr>
          <p:nvPr/>
        </p:nvSpPr>
        <p:spPr bwMode="auto">
          <a:xfrm>
            <a:off x="7543800" y="22098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740</a:t>
            </a:r>
            <a:endParaRPr lang="en-US"/>
          </a:p>
        </p:txBody>
      </p:sp>
      <p:sp>
        <p:nvSpPr>
          <p:cNvPr id="25612" name="Line 12"/>
          <p:cNvSpPr>
            <a:spLocks noChangeShapeType="1"/>
          </p:cNvSpPr>
          <p:nvPr/>
        </p:nvSpPr>
        <p:spPr bwMode="auto">
          <a:xfrm flipH="1">
            <a:off x="7239000" y="2514600"/>
            <a:ext cx="228600" cy="0"/>
          </a:xfrm>
          <a:prstGeom prst="line">
            <a:avLst/>
          </a:prstGeom>
          <a:noFill/>
          <a:ln w="38100">
            <a:solidFill>
              <a:srgbClr val="993300"/>
            </a:solidFill>
            <a:round/>
            <a:headEnd/>
            <a:tailEnd/>
          </a:ln>
        </p:spPr>
        <p:txBody>
          <a:bodyPr wrap="none" anchor="ctr"/>
          <a:lstStyle/>
          <a:p>
            <a:endParaRPr lang="en-US"/>
          </a:p>
        </p:txBody>
      </p:sp>
      <p:sp>
        <p:nvSpPr>
          <p:cNvPr id="25613" name="Text Box 13"/>
          <p:cNvSpPr txBox="1">
            <a:spLocks noChangeArrowheads="1"/>
          </p:cNvSpPr>
          <p:nvPr/>
        </p:nvSpPr>
        <p:spPr bwMode="auto">
          <a:xfrm>
            <a:off x="56388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680</a:t>
            </a:r>
            <a:endParaRPr lang="en-US"/>
          </a:p>
        </p:txBody>
      </p:sp>
      <p:sp>
        <p:nvSpPr>
          <p:cNvPr id="25614" name="Text Box 14"/>
          <p:cNvSpPr txBox="1">
            <a:spLocks noChangeArrowheads="1"/>
          </p:cNvSpPr>
          <p:nvPr/>
        </p:nvSpPr>
        <p:spPr bwMode="auto">
          <a:xfrm>
            <a:off x="43434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700</a:t>
            </a:r>
            <a:endParaRPr lang="en-US"/>
          </a:p>
        </p:txBody>
      </p:sp>
      <p:sp>
        <p:nvSpPr>
          <p:cNvPr id="25615" name="Text Box 15"/>
          <p:cNvSpPr txBox="1">
            <a:spLocks noChangeArrowheads="1"/>
          </p:cNvSpPr>
          <p:nvPr/>
        </p:nvSpPr>
        <p:spPr bwMode="auto">
          <a:xfrm>
            <a:off x="35052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6" name="Text Box 16"/>
          <p:cNvSpPr txBox="1">
            <a:spLocks noChangeArrowheads="1"/>
          </p:cNvSpPr>
          <p:nvPr/>
        </p:nvSpPr>
        <p:spPr bwMode="auto">
          <a:xfrm>
            <a:off x="25908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740</a:t>
            </a:r>
            <a:endParaRPr lang="en-US"/>
          </a:p>
        </p:txBody>
      </p:sp>
      <p:sp>
        <p:nvSpPr>
          <p:cNvPr id="25617" name="Text Box 17"/>
          <p:cNvSpPr txBox="1">
            <a:spLocks noChangeArrowheads="1"/>
          </p:cNvSpPr>
          <p:nvPr/>
        </p:nvSpPr>
        <p:spPr bwMode="auto">
          <a:xfrm>
            <a:off x="4038600" y="1219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8" name="Text Box 18"/>
          <p:cNvSpPr txBox="1">
            <a:spLocks noChangeArrowheads="1"/>
          </p:cNvSpPr>
          <p:nvPr/>
        </p:nvSpPr>
        <p:spPr bwMode="auto">
          <a:xfrm>
            <a:off x="5105400" y="1219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9" name="Rectangle 19"/>
          <p:cNvSpPr>
            <a:spLocks noChangeArrowheads="1"/>
          </p:cNvSpPr>
          <p:nvPr/>
        </p:nvSpPr>
        <p:spPr bwMode="auto">
          <a:xfrm>
            <a:off x="1997075" y="1905000"/>
            <a:ext cx="5070475" cy="4216400"/>
          </a:xfrm>
          <a:prstGeom prst="rect">
            <a:avLst/>
          </a:prstGeom>
          <a:noFill/>
          <a:ln w="57150">
            <a:solidFill>
              <a:srgbClr val="FF00FF"/>
            </a:solidFill>
            <a:miter lim="800000"/>
            <a:headEnd/>
            <a:tailEnd/>
          </a:ln>
        </p:spPr>
        <p:txBody>
          <a:bodyPr wrap="none" anchor="ctr"/>
          <a:lstStyle/>
          <a:p>
            <a:endParaRPr lang="en-US"/>
          </a:p>
        </p:txBody>
      </p:sp>
    </p:spTree>
    <p:extLst>
      <p:ext uri="{BB962C8B-B14F-4D97-AF65-F5344CB8AC3E}">
        <p14:creationId xmlns:p14="http://schemas.microsoft.com/office/powerpoint/2010/main" val="2910048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7924800" cy="762000"/>
          </a:xfrm>
        </p:spPr>
        <p:txBody>
          <a:bodyPr/>
          <a:lstStyle/>
          <a:p>
            <a:pPr eaLnBrk="1" hangingPunct="1"/>
            <a:r>
              <a:rPr lang="en-US" smtClean="0"/>
              <a:t>Austin West 30 Meter DEM</a:t>
            </a:r>
          </a:p>
        </p:txBody>
      </p:sp>
      <p:pic>
        <p:nvPicPr>
          <p:cNvPr id="26627" name="Picture 3" descr="auswest"/>
          <p:cNvPicPr>
            <a:picLocks noChangeAspect="1" noChangeArrowheads="1"/>
          </p:cNvPicPr>
          <p:nvPr/>
        </p:nvPicPr>
        <p:blipFill>
          <a:blip r:embed="rId2" cstate="print"/>
          <a:srcRect/>
          <a:stretch>
            <a:fillRect/>
          </a:stretch>
        </p:blipFill>
        <p:spPr bwMode="auto">
          <a:xfrm>
            <a:off x="1676400" y="1600200"/>
            <a:ext cx="5715000" cy="4818063"/>
          </a:xfrm>
          <a:prstGeom prst="rect">
            <a:avLst/>
          </a:prstGeom>
          <a:noFill/>
          <a:ln w="9525">
            <a:noFill/>
            <a:miter lim="800000"/>
            <a:headEnd/>
            <a:tailEnd/>
          </a:ln>
        </p:spPr>
      </p:pic>
    </p:spTree>
    <p:extLst>
      <p:ext uri="{BB962C8B-B14F-4D97-AF65-F5344CB8AC3E}">
        <p14:creationId xmlns:p14="http://schemas.microsoft.com/office/powerpoint/2010/main" val="3346115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2819400" y="1828800"/>
            <a:ext cx="3497263" cy="3382963"/>
            <a:chOff x="2261" y="1517"/>
            <a:chExt cx="1149" cy="1094"/>
          </a:xfrm>
        </p:grpSpPr>
        <p:sp>
          <p:nvSpPr>
            <p:cNvPr id="27653" name="Rectangle 3"/>
            <p:cNvSpPr>
              <a:spLocks noChangeArrowheads="1"/>
            </p:cNvSpPr>
            <p:nvPr/>
          </p:nvSpPr>
          <p:spPr bwMode="auto">
            <a:xfrm>
              <a:off x="2261"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t>32</a:t>
              </a:r>
            </a:p>
          </p:txBody>
        </p:sp>
        <p:sp>
          <p:nvSpPr>
            <p:cNvPr id="27654" name="Rectangle 4"/>
            <p:cNvSpPr>
              <a:spLocks noChangeArrowheads="1"/>
            </p:cNvSpPr>
            <p:nvPr/>
          </p:nvSpPr>
          <p:spPr bwMode="auto">
            <a:xfrm>
              <a:off x="2261"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t>16</a:t>
              </a:r>
            </a:p>
          </p:txBody>
        </p:sp>
        <p:sp>
          <p:nvSpPr>
            <p:cNvPr id="27655" name="Rectangle 5"/>
            <p:cNvSpPr>
              <a:spLocks noChangeArrowheads="1"/>
            </p:cNvSpPr>
            <p:nvPr/>
          </p:nvSpPr>
          <p:spPr bwMode="auto">
            <a:xfrm>
              <a:off x="2261"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t>8</a:t>
              </a:r>
            </a:p>
          </p:txBody>
        </p:sp>
        <p:sp>
          <p:nvSpPr>
            <p:cNvPr id="27656" name="Rectangle 6"/>
            <p:cNvSpPr>
              <a:spLocks noChangeArrowheads="1"/>
            </p:cNvSpPr>
            <p:nvPr/>
          </p:nvSpPr>
          <p:spPr bwMode="auto">
            <a:xfrm>
              <a:off x="2644"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t>64</a:t>
              </a:r>
            </a:p>
          </p:txBody>
        </p:sp>
        <p:sp>
          <p:nvSpPr>
            <p:cNvPr id="27657" name="Rectangle 7"/>
            <p:cNvSpPr>
              <a:spLocks noChangeArrowheads="1"/>
            </p:cNvSpPr>
            <p:nvPr/>
          </p:nvSpPr>
          <p:spPr bwMode="auto">
            <a:xfrm>
              <a:off x="2644" y="1881"/>
              <a:ext cx="383" cy="366"/>
            </a:xfrm>
            <a:prstGeom prst="rect">
              <a:avLst/>
            </a:prstGeom>
            <a:noFill/>
            <a:ln w="38100">
              <a:solidFill>
                <a:srgbClr val="009900"/>
              </a:solidFill>
              <a:miter lim="800000"/>
              <a:headEnd/>
              <a:tailEnd/>
            </a:ln>
          </p:spPr>
          <p:txBody>
            <a:bodyPr wrap="none" anchor="ctr"/>
            <a:lstStyle/>
            <a:p>
              <a:pPr algn="ctr" eaLnBrk="0" hangingPunct="0"/>
              <a:endParaRPr lang="en-US" sz="2800" b="1"/>
            </a:p>
          </p:txBody>
        </p:sp>
        <p:sp>
          <p:nvSpPr>
            <p:cNvPr id="27658" name="Rectangle 8"/>
            <p:cNvSpPr>
              <a:spLocks noChangeArrowheads="1"/>
            </p:cNvSpPr>
            <p:nvPr/>
          </p:nvSpPr>
          <p:spPr bwMode="auto">
            <a:xfrm>
              <a:off x="2644"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t>4</a:t>
              </a:r>
            </a:p>
          </p:txBody>
        </p:sp>
        <p:grpSp>
          <p:nvGrpSpPr>
            <p:cNvPr id="27659" name="Group 9"/>
            <p:cNvGrpSpPr>
              <a:grpSpLocks/>
            </p:cNvGrpSpPr>
            <p:nvPr/>
          </p:nvGrpSpPr>
          <p:grpSpPr bwMode="auto">
            <a:xfrm>
              <a:off x="3027" y="1517"/>
              <a:ext cx="383" cy="1094"/>
              <a:chOff x="3027" y="1517"/>
              <a:chExt cx="383" cy="1094"/>
            </a:xfrm>
          </p:grpSpPr>
          <p:sp>
            <p:nvSpPr>
              <p:cNvPr id="27668" name="Rectangle 10"/>
              <p:cNvSpPr>
                <a:spLocks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0" hangingPunct="0"/>
                <a:r>
                  <a:rPr lang="en-US" sz="2800" b="1"/>
                  <a:t>128</a:t>
                </a:r>
              </a:p>
            </p:txBody>
          </p:sp>
          <p:sp>
            <p:nvSpPr>
              <p:cNvPr id="27669" name="Rectangle 11"/>
              <p:cNvSpPr>
                <a:spLocks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0" hangingPunct="0"/>
                <a:r>
                  <a:rPr lang="en-US" sz="2800" b="1"/>
                  <a:t>1</a:t>
                </a:r>
              </a:p>
            </p:txBody>
          </p:sp>
          <p:sp>
            <p:nvSpPr>
              <p:cNvPr id="27670" name="Rectangle 12"/>
              <p:cNvSpPr>
                <a:spLocks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0" hangingPunct="0"/>
                <a:r>
                  <a:rPr lang="en-US" sz="2800" b="1"/>
                  <a:t>2</a:t>
                </a:r>
              </a:p>
            </p:txBody>
          </p:sp>
        </p:grpSp>
        <p:sp>
          <p:nvSpPr>
            <p:cNvPr id="27660"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1"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p:spPr>
          <p:txBody>
            <a:bodyPr wrap="none" anchor="ctr"/>
            <a:lstStyle/>
            <a:p>
              <a:endParaRPr lang="en-US"/>
            </a:p>
          </p:txBody>
        </p:sp>
        <p:sp>
          <p:nvSpPr>
            <p:cNvPr id="27662"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p:spPr>
          <p:txBody>
            <a:bodyPr wrap="none" anchor="ctr"/>
            <a:lstStyle/>
            <a:p>
              <a:endParaRPr lang="en-US"/>
            </a:p>
          </p:txBody>
        </p:sp>
        <p:sp>
          <p:nvSpPr>
            <p:cNvPr id="27663"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p:spPr>
          <p:txBody>
            <a:bodyPr wrap="none" anchor="ctr"/>
            <a:lstStyle/>
            <a:p>
              <a:endParaRPr lang="en-US"/>
            </a:p>
          </p:txBody>
        </p:sp>
        <p:sp>
          <p:nvSpPr>
            <p:cNvPr id="27664"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5"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6"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7667"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p:spPr>
          <p:txBody>
            <a:bodyPr wrap="none" anchor="ctr"/>
            <a:lstStyle/>
            <a:p>
              <a:endParaRPr lang="en-US"/>
            </a:p>
          </p:txBody>
        </p:sp>
      </p:grpSp>
      <p:sp>
        <p:nvSpPr>
          <p:cNvPr id="27651" name="Text Box 21"/>
          <p:cNvSpPr txBox="1">
            <a:spLocks noChangeArrowheads="1"/>
          </p:cNvSpPr>
          <p:nvPr/>
        </p:nvSpPr>
        <p:spPr bwMode="auto">
          <a:xfrm>
            <a:off x="1295400" y="685800"/>
            <a:ext cx="7072313" cy="701675"/>
          </a:xfrm>
          <a:prstGeom prst="rect">
            <a:avLst/>
          </a:prstGeom>
          <a:noFill/>
          <a:ln w="9525">
            <a:noFill/>
            <a:miter lim="800000"/>
            <a:headEnd/>
            <a:tailEnd/>
          </a:ln>
        </p:spPr>
        <p:txBody>
          <a:bodyPr wrap="none">
            <a:spAutoFit/>
          </a:bodyPr>
          <a:lstStyle/>
          <a:p>
            <a:pPr eaLnBrk="0" hangingPunct="0"/>
            <a:r>
              <a:rPr lang="en-US" sz="4000">
                <a:solidFill>
                  <a:srgbClr val="FF3300"/>
                </a:solidFill>
              </a:rPr>
              <a:t>Eight Direction</a:t>
            </a:r>
            <a:r>
              <a:rPr lang="en-US" sz="4000"/>
              <a:t> Pour Point Model</a:t>
            </a:r>
            <a:endParaRPr lang="en-US"/>
          </a:p>
        </p:txBody>
      </p:sp>
      <p:sp>
        <p:nvSpPr>
          <p:cNvPr id="27652" name="Text Box 22"/>
          <p:cNvSpPr txBox="1">
            <a:spLocks noChangeArrowheads="1"/>
          </p:cNvSpPr>
          <p:nvPr/>
        </p:nvSpPr>
        <p:spPr bwMode="auto">
          <a:xfrm>
            <a:off x="685800" y="5486400"/>
            <a:ext cx="7974013" cy="579438"/>
          </a:xfrm>
          <a:prstGeom prst="rect">
            <a:avLst/>
          </a:prstGeom>
          <a:noFill/>
          <a:ln w="9525">
            <a:noFill/>
            <a:miter lim="800000"/>
            <a:headEnd/>
            <a:tailEnd/>
          </a:ln>
        </p:spPr>
        <p:txBody>
          <a:bodyPr wrap="none">
            <a:spAutoFit/>
          </a:bodyPr>
          <a:lstStyle/>
          <a:p>
            <a:pPr eaLnBrk="0" hangingPunct="0"/>
            <a:r>
              <a:rPr lang="en-US" sz="3200"/>
              <a:t>Water flows in the direction of </a:t>
            </a:r>
            <a:r>
              <a:rPr lang="en-US" sz="3200">
                <a:solidFill>
                  <a:srgbClr val="FF3300"/>
                </a:solidFill>
              </a:rPr>
              <a:t>steepest descent</a:t>
            </a:r>
            <a:r>
              <a:rPr lang="en-US"/>
              <a:t> </a:t>
            </a:r>
          </a:p>
        </p:txBody>
      </p:sp>
    </p:spTree>
    <p:extLst>
      <p:ext uri="{BB962C8B-B14F-4D97-AF65-F5344CB8AC3E}">
        <p14:creationId xmlns:p14="http://schemas.microsoft.com/office/powerpoint/2010/main" val="3590126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09600"/>
          </a:xfrm>
        </p:spPr>
        <p:txBody>
          <a:bodyPr/>
          <a:lstStyle/>
          <a:p>
            <a:pPr eaLnBrk="1" hangingPunct="1"/>
            <a:r>
              <a:rPr lang="en-US" smtClean="0"/>
              <a:t>Flow </a:t>
            </a:r>
            <a:r>
              <a:rPr lang="en-US" smtClean="0">
                <a:solidFill>
                  <a:schemeClr val="tx1"/>
                </a:solidFill>
              </a:rPr>
              <a:t>Direction</a:t>
            </a:r>
            <a:r>
              <a:rPr lang="en-US" smtClean="0"/>
              <a:t> Grid</a:t>
            </a:r>
          </a:p>
        </p:txBody>
      </p:sp>
      <p:pic>
        <p:nvPicPr>
          <p:cNvPr id="28675" name="Picture 3" descr="fdr"/>
          <p:cNvPicPr>
            <a:picLocks noChangeAspect="1" noChangeArrowheads="1"/>
          </p:cNvPicPr>
          <p:nvPr/>
        </p:nvPicPr>
        <p:blipFill>
          <a:blip r:embed="rId2" cstate="print"/>
          <a:srcRect/>
          <a:stretch>
            <a:fillRect/>
          </a:stretch>
        </p:blipFill>
        <p:spPr bwMode="auto">
          <a:xfrm>
            <a:off x="2209800" y="1219200"/>
            <a:ext cx="6477000" cy="5461000"/>
          </a:xfrm>
          <a:prstGeom prst="rect">
            <a:avLst/>
          </a:prstGeom>
          <a:noFill/>
          <a:ln w="9525">
            <a:noFill/>
            <a:miter lim="800000"/>
            <a:headEnd/>
            <a:tailEnd/>
          </a:ln>
        </p:spPr>
      </p:pic>
      <p:grpSp>
        <p:nvGrpSpPr>
          <p:cNvPr id="28676" name="Group 4"/>
          <p:cNvGrpSpPr>
            <a:grpSpLocks/>
          </p:cNvGrpSpPr>
          <p:nvPr/>
        </p:nvGrpSpPr>
        <p:grpSpPr bwMode="auto">
          <a:xfrm>
            <a:off x="457200" y="3276600"/>
            <a:ext cx="1524000" cy="1600200"/>
            <a:chOff x="2261" y="1517"/>
            <a:chExt cx="1149" cy="1094"/>
          </a:xfrm>
        </p:grpSpPr>
        <p:sp>
          <p:nvSpPr>
            <p:cNvPr id="28677" name="Rectangle 5"/>
            <p:cNvSpPr>
              <a:spLocks noChangeArrowheads="1"/>
            </p:cNvSpPr>
            <p:nvPr/>
          </p:nvSpPr>
          <p:spPr bwMode="auto">
            <a:xfrm>
              <a:off x="2261" y="1517"/>
              <a:ext cx="383" cy="364"/>
            </a:xfrm>
            <a:prstGeom prst="rect">
              <a:avLst/>
            </a:prstGeom>
            <a:noFill/>
            <a:ln w="38100">
              <a:solidFill>
                <a:srgbClr val="009900"/>
              </a:solidFill>
              <a:miter lim="800000"/>
              <a:headEnd/>
              <a:tailEnd/>
            </a:ln>
          </p:spPr>
          <p:txBody>
            <a:bodyPr wrap="none" anchor="ctr"/>
            <a:lstStyle/>
            <a:p>
              <a:pPr algn="ctr" eaLnBrk="0" hangingPunct="0"/>
              <a:r>
                <a:rPr lang="en-US" sz="2000" b="1"/>
                <a:t>32</a:t>
              </a:r>
            </a:p>
          </p:txBody>
        </p:sp>
        <p:sp>
          <p:nvSpPr>
            <p:cNvPr id="28678" name="Rectangle 6"/>
            <p:cNvSpPr>
              <a:spLocks noChangeArrowheads="1"/>
            </p:cNvSpPr>
            <p:nvPr/>
          </p:nvSpPr>
          <p:spPr bwMode="auto">
            <a:xfrm>
              <a:off x="2261" y="1881"/>
              <a:ext cx="383" cy="366"/>
            </a:xfrm>
            <a:prstGeom prst="rect">
              <a:avLst/>
            </a:prstGeom>
            <a:noFill/>
            <a:ln w="38100">
              <a:solidFill>
                <a:srgbClr val="009900"/>
              </a:solidFill>
              <a:miter lim="800000"/>
              <a:headEnd/>
              <a:tailEnd/>
            </a:ln>
          </p:spPr>
          <p:txBody>
            <a:bodyPr wrap="none" anchor="ctr"/>
            <a:lstStyle/>
            <a:p>
              <a:pPr algn="ctr" eaLnBrk="0" hangingPunct="0"/>
              <a:r>
                <a:rPr lang="en-US" sz="2000" b="1"/>
                <a:t>16</a:t>
              </a:r>
            </a:p>
          </p:txBody>
        </p:sp>
        <p:sp>
          <p:nvSpPr>
            <p:cNvPr id="28679" name="Rectangle 7"/>
            <p:cNvSpPr>
              <a:spLocks noChangeArrowheads="1"/>
            </p:cNvSpPr>
            <p:nvPr/>
          </p:nvSpPr>
          <p:spPr bwMode="auto">
            <a:xfrm>
              <a:off x="2261" y="2247"/>
              <a:ext cx="383" cy="364"/>
            </a:xfrm>
            <a:prstGeom prst="rect">
              <a:avLst/>
            </a:prstGeom>
            <a:noFill/>
            <a:ln w="38100">
              <a:solidFill>
                <a:srgbClr val="009900"/>
              </a:solidFill>
              <a:miter lim="800000"/>
              <a:headEnd/>
              <a:tailEnd/>
            </a:ln>
          </p:spPr>
          <p:txBody>
            <a:bodyPr wrap="none" anchor="ctr"/>
            <a:lstStyle/>
            <a:p>
              <a:pPr algn="ctr" eaLnBrk="0" hangingPunct="0"/>
              <a:r>
                <a:rPr lang="en-US" sz="2000" b="1"/>
                <a:t>8</a:t>
              </a:r>
            </a:p>
          </p:txBody>
        </p:sp>
        <p:sp>
          <p:nvSpPr>
            <p:cNvPr id="28680" name="Rectangle 8"/>
            <p:cNvSpPr>
              <a:spLocks noChangeArrowheads="1"/>
            </p:cNvSpPr>
            <p:nvPr/>
          </p:nvSpPr>
          <p:spPr bwMode="auto">
            <a:xfrm>
              <a:off x="2644" y="1517"/>
              <a:ext cx="383" cy="364"/>
            </a:xfrm>
            <a:prstGeom prst="rect">
              <a:avLst/>
            </a:prstGeom>
            <a:noFill/>
            <a:ln w="38100">
              <a:solidFill>
                <a:srgbClr val="009900"/>
              </a:solidFill>
              <a:miter lim="800000"/>
              <a:headEnd/>
              <a:tailEnd/>
            </a:ln>
          </p:spPr>
          <p:txBody>
            <a:bodyPr wrap="none" anchor="ctr"/>
            <a:lstStyle/>
            <a:p>
              <a:pPr algn="ctr" eaLnBrk="0" hangingPunct="0"/>
              <a:r>
                <a:rPr lang="en-US" sz="2000" b="1"/>
                <a:t>64</a:t>
              </a:r>
            </a:p>
          </p:txBody>
        </p:sp>
        <p:sp>
          <p:nvSpPr>
            <p:cNvPr id="28681" name="Rectangle 9"/>
            <p:cNvSpPr>
              <a:spLocks noChangeArrowheads="1"/>
            </p:cNvSpPr>
            <p:nvPr/>
          </p:nvSpPr>
          <p:spPr bwMode="auto">
            <a:xfrm>
              <a:off x="2644" y="1881"/>
              <a:ext cx="383" cy="366"/>
            </a:xfrm>
            <a:prstGeom prst="rect">
              <a:avLst/>
            </a:prstGeom>
            <a:noFill/>
            <a:ln w="38100">
              <a:solidFill>
                <a:srgbClr val="009900"/>
              </a:solidFill>
              <a:miter lim="800000"/>
              <a:headEnd/>
              <a:tailEnd/>
            </a:ln>
          </p:spPr>
          <p:txBody>
            <a:bodyPr wrap="none" anchor="ctr"/>
            <a:lstStyle/>
            <a:p>
              <a:pPr algn="ctr" eaLnBrk="0" hangingPunct="0"/>
              <a:endParaRPr lang="en-US" sz="2000" b="1"/>
            </a:p>
          </p:txBody>
        </p:sp>
        <p:sp>
          <p:nvSpPr>
            <p:cNvPr id="28682" name="Rectangle 10"/>
            <p:cNvSpPr>
              <a:spLocks noChangeArrowheads="1"/>
            </p:cNvSpPr>
            <p:nvPr/>
          </p:nvSpPr>
          <p:spPr bwMode="auto">
            <a:xfrm>
              <a:off x="2644" y="2247"/>
              <a:ext cx="383" cy="364"/>
            </a:xfrm>
            <a:prstGeom prst="rect">
              <a:avLst/>
            </a:prstGeom>
            <a:noFill/>
            <a:ln w="38100">
              <a:solidFill>
                <a:srgbClr val="009900"/>
              </a:solidFill>
              <a:miter lim="800000"/>
              <a:headEnd/>
              <a:tailEnd/>
            </a:ln>
          </p:spPr>
          <p:txBody>
            <a:bodyPr wrap="none" anchor="ctr"/>
            <a:lstStyle/>
            <a:p>
              <a:pPr algn="ctr" eaLnBrk="0" hangingPunct="0"/>
              <a:r>
                <a:rPr lang="en-US" sz="2000" b="1"/>
                <a:t>4</a:t>
              </a:r>
            </a:p>
          </p:txBody>
        </p:sp>
        <p:grpSp>
          <p:nvGrpSpPr>
            <p:cNvPr id="28683" name="Group 11"/>
            <p:cNvGrpSpPr>
              <a:grpSpLocks/>
            </p:cNvGrpSpPr>
            <p:nvPr/>
          </p:nvGrpSpPr>
          <p:grpSpPr bwMode="auto">
            <a:xfrm>
              <a:off x="3027" y="1517"/>
              <a:ext cx="383" cy="1094"/>
              <a:chOff x="3027" y="1517"/>
              <a:chExt cx="383" cy="1094"/>
            </a:xfrm>
          </p:grpSpPr>
          <p:sp>
            <p:nvSpPr>
              <p:cNvPr id="28692" name="Rectangle 12"/>
              <p:cNvSpPr>
                <a:spLocks noChangeArrowheads="1"/>
              </p:cNvSpPr>
              <p:nvPr/>
            </p:nvSpPr>
            <p:spPr bwMode="auto">
              <a:xfrm>
                <a:off x="3027" y="1517"/>
                <a:ext cx="383" cy="364"/>
              </a:xfrm>
              <a:prstGeom prst="rect">
                <a:avLst/>
              </a:prstGeom>
              <a:noFill/>
              <a:ln w="38100">
                <a:solidFill>
                  <a:srgbClr val="009900"/>
                </a:solidFill>
                <a:miter lim="800000"/>
                <a:headEnd/>
                <a:tailEnd/>
              </a:ln>
            </p:spPr>
            <p:txBody>
              <a:bodyPr wrap="none" anchor="ctr"/>
              <a:lstStyle/>
              <a:p>
                <a:pPr algn="ctr" eaLnBrk="0" hangingPunct="0"/>
                <a:r>
                  <a:rPr lang="en-US" sz="2000" b="1"/>
                  <a:t>128</a:t>
                </a:r>
              </a:p>
            </p:txBody>
          </p:sp>
          <p:sp>
            <p:nvSpPr>
              <p:cNvPr id="28693" name="Rectangle 13"/>
              <p:cNvSpPr>
                <a:spLocks noChangeArrowheads="1"/>
              </p:cNvSpPr>
              <p:nvPr/>
            </p:nvSpPr>
            <p:spPr bwMode="auto">
              <a:xfrm>
                <a:off x="3027" y="1881"/>
                <a:ext cx="383" cy="366"/>
              </a:xfrm>
              <a:prstGeom prst="rect">
                <a:avLst/>
              </a:prstGeom>
              <a:noFill/>
              <a:ln w="38100">
                <a:solidFill>
                  <a:srgbClr val="009900"/>
                </a:solidFill>
                <a:miter lim="800000"/>
                <a:headEnd/>
                <a:tailEnd/>
              </a:ln>
            </p:spPr>
            <p:txBody>
              <a:bodyPr wrap="none" anchor="ctr"/>
              <a:lstStyle/>
              <a:p>
                <a:pPr algn="ctr" eaLnBrk="0" hangingPunct="0"/>
                <a:r>
                  <a:rPr lang="en-US" sz="2000" b="1"/>
                  <a:t>1</a:t>
                </a:r>
              </a:p>
            </p:txBody>
          </p:sp>
          <p:sp>
            <p:nvSpPr>
              <p:cNvPr id="28694" name="Rectangle 14"/>
              <p:cNvSpPr>
                <a:spLocks noChangeArrowheads="1"/>
              </p:cNvSpPr>
              <p:nvPr/>
            </p:nvSpPr>
            <p:spPr bwMode="auto">
              <a:xfrm>
                <a:off x="3027" y="2247"/>
                <a:ext cx="383" cy="364"/>
              </a:xfrm>
              <a:prstGeom prst="rect">
                <a:avLst/>
              </a:prstGeom>
              <a:noFill/>
              <a:ln w="38100">
                <a:solidFill>
                  <a:srgbClr val="009900"/>
                </a:solidFill>
                <a:miter lim="800000"/>
                <a:headEnd/>
                <a:tailEnd/>
              </a:ln>
            </p:spPr>
            <p:txBody>
              <a:bodyPr wrap="none" anchor="ctr"/>
              <a:lstStyle/>
              <a:p>
                <a:pPr algn="ctr" eaLnBrk="0" hangingPunct="0"/>
                <a:r>
                  <a:rPr lang="en-US" sz="2000" b="1"/>
                  <a:t>2</a:t>
                </a:r>
              </a:p>
            </p:txBody>
          </p:sp>
        </p:grpSp>
        <p:sp>
          <p:nvSpPr>
            <p:cNvPr id="28684"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85"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p:spPr>
          <p:txBody>
            <a:bodyPr wrap="none" anchor="ctr"/>
            <a:lstStyle/>
            <a:p>
              <a:endParaRPr lang="en-US"/>
            </a:p>
          </p:txBody>
        </p:sp>
        <p:sp>
          <p:nvSpPr>
            <p:cNvPr id="28686"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p:spPr>
          <p:txBody>
            <a:bodyPr wrap="none" anchor="ctr"/>
            <a:lstStyle/>
            <a:p>
              <a:endParaRPr lang="en-US"/>
            </a:p>
          </p:txBody>
        </p:sp>
        <p:sp>
          <p:nvSpPr>
            <p:cNvPr id="28687"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p:spPr>
          <p:txBody>
            <a:bodyPr wrap="none" anchor="ctr"/>
            <a:lstStyle/>
            <a:p>
              <a:endParaRPr lang="en-US"/>
            </a:p>
          </p:txBody>
        </p:sp>
        <p:sp>
          <p:nvSpPr>
            <p:cNvPr id="28688"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89"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90"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p:spPr>
          <p:txBody>
            <a:bodyPr wrap="none" anchor="ctr"/>
            <a:lstStyle/>
            <a:p>
              <a:endParaRPr lang="en-US"/>
            </a:p>
          </p:txBody>
        </p:sp>
        <p:sp>
          <p:nvSpPr>
            <p:cNvPr id="28691"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2880795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solidFill>
                  <a:schemeClr val="tx1"/>
                </a:solidFill>
              </a:rPr>
              <a:t>Delineation of</a:t>
            </a:r>
            <a:r>
              <a:rPr lang="en-US" smtClean="0">
                <a:solidFill>
                  <a:srgbClr val="FF3300"/>
                </a:solidFill>
              </a:rPr>
              <a:t> </a:t>
            </a:r>
            <a:r>
              <a:rPr lang="en-US" smtClean="0">
                <a:solidFill>
                  <a:srgbClr val="66CCFF"/>
                </a:solidFill>
              </a:rPr>
              <a:t>Streams</a:t>
            </a:r>
            <a:r>
              <a:rPr lang="en-US" smtClean="0"/>
              <a:t> and </a:t>
            </a:r>
            <a:r>
              <a:rPr lang="en-US" smtClean="0">
                <a:solidFill>
                  <a:srgbClr val="FF3300"/>
                </a:solidFill>
              </a:rPr>
              <a:t>Watersheds</a:t>
            </a:r>
            <a:r>
              <a:rPr lang="en-US" smtClean="0"/>
              <a:t> on a DEM </a:t>
            </a:r>
          </a:p>
        </p:txBody>
      </p:sp>
      <p:pic>
        <p:nvPicPr>
          <p:cNvPr id="29699" name="Picture 3" descr="stream200"/>
          <p:cNvPicPr>
            <a:picLocks noChangeAspect="1" noChangeArrowheads="1"/>
          </p:cNvPicPr>
          <p:nvPr/>
        </p:nvPicPr>
        <p:blipFill>
          <a:blip r:embed="rId2" cstate="print"/>
          <a:srcRect/>
          <a:stretch>
            <a:fillRect/>
          </a:stretch>
        </p:blipFill>
        <p:spPr bwMode="auto">
          <a:xfrm>
            <a:off x="1371600" y="1905000"/>
            <a:ext cx="6486525" cy="4549775"/>
          </a:xfrm>
          <a:prstGeom prst="rect">
            <a:avLst/>
          </a:prstGeom>
          <a:noFill/>
          <a:ln w="9525">
            <a:noFill/>
            <a:miter lim="800000"/>
            <a:headEnd/>
            <a:tailEnd/>
          </a:ln>
        </p:spPr>
      </p:pic>
    </p:spTree>
    <p:extLst>
      <p:ext uri="{BB962C8B-B14F-4D97-AF65-F5344CB8AC3E}">
        <p14:creationId xmlns:p14="http://schemas.microsoft.com/office/powerpoint/2010/main" val="1333283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01675" y="609600"/>
            <a:ext cx="7227888" cy="1143000"/>
          </a:xfrm>
        </p:spPr>
        <p:txBody>
          <a:bodyPr/>
          <a:lstStyle/>
          <a:p>
            <a:pPr eaLnBrk="1" hangingPunct="1"/>
            <a:r>
              <a:rPr lang="en-US" smtClean="0"/>
              <a:t>Watersheds of the US </a:t>
            </a:r>
          </a:p>
        </p:txBody>
      </p:sp>
      <p:pic>
        <p:nvPicPr>
          <p:cNvPr id="8195" name="Picture 3" descr="wash_fig1"/>
          <p:cNvPicPr>
            <a:picLocks noChangeAspect="1" noChangeArrowheads="1"/>
          </p:cNvPicPr>
          <p:nvPr/>
        </p:nvPicPr>
        <p:blipFill>
          <a:blip r:embed="rId2" cstate="print"/>
          <a:srcRect/>
          <a:stretch>
            <a:fillRect/>
          </a:stretch>
        </p:blipFill>
        <p:spPr bwMode="auto">
          <a:xfrm>
            <a:off x="5407025" y="3159125"/>
            <a:ext cx="3508375" cy="2532063"/>
          </a:xfrm>
          <a:prstGeom prst="rect">
            <a:avLst/>
          </a:prstGeom>
          <a:noFill/>
          <a:ln w="9525">
            <a:noFill/>
            <a:miter lim="800000"/>
            <a:headEnd/>
            <a:tailEnd/>
          </a:ln>
        </p:spPr>
      </p:pic>
      <p:sp>
        <p:nvSpPr>
          <p:cNvPr id="8196" name="Text Box 4"/>
          <p:cNvSpPr txBox="1">
            <a:spLocks noChangeArrowheads="1"/>
          </p:cNvSpPr>
          <p:nvPr/>
        </p:nvSpPr>
        <p:spPr bwMode="auto">
          <a:xfrm>
            <a:off x="1095375" y="2386013"/>
            <a:ext cx="3829050" cy="457200"/>
          </a:xfrm>
          <a:prstGeom prst="rect">
            <a:avLst/>
          </a:prstGeom>
          <a:noFill/>
          <a:ln w="9525">
            <a:noFill/>
            <a:miter lim="800000"/>
            <a:headEnd/>
            <a:tailEnd/>
          </a:ln>
        </p:spPr>
        <p:txBody>
          <a:bodyPr wrap="none">
            <a:spAutoFit/>
          </a:bodyPr>
          <a:lstStyle/>
          <a:p>
            <a:r>
              <a:rPr lang="en-US"/>
              <a:t>2-digit water resource regions</a:t>
            </a:r>
          </a:p>
        </p:txBody>
      </p:sp>
      <p:sp>
        <p:nvSpPr>
          <p:cNvPr id="8197" name="Text Box 5"/>
          <p:cNvSpPr txBox="1">
            <a:spLocks noChangeArrowheads="1"/>
          </p:cNvSpPr>
          <p:nvPr/>
        </p:nvSpPr>
        <p:spPr bwMode="auto">
          <a:xfrm>
            <a:off x="5510213" y="2414588"/>
            <a:ext cx="3146425" cy="457200"/>
          </a:xfrm>
          <a:prstGeom prst="rect">
            <a:avLst/>
          </a:prstGeom>
          <a:noFill/>
          <a:ln w="9525">
            <a:noFill/>
            <a:miter lim="800000"/>
            <a:headEnd/>
            <a:tailEnd/>
          </a:ln>
        </p:spPr>
        <p:txBody>
          <a:bodyPr wrap="none">
            <a:spAutoFit/>
          </a:bodyPr>
          <a:lstStyle/>
          <a:p>
            <a:r>
              <a:rPr lang="en-US"/>
              <a:t>8-digit HUC watersheds</a:t>
            </a:r>
          </a:p>
        </p:txBody>
      </p:sp>
      <p:pic>
        <p:nvPicPr>
          <p:cNvPr id="8198" name="Picture 6" descr="huc2"/>
          <p:cNvPicPr>
            <a:picLocks noChangeAspect="1" noChangeArrowheads="1"/>
          </p:cNvPicPr>
          <p:nvPr/>
        </p:nvPicPr>
        <p:blipFill>
          <a:blip r:embed="rId3" cstate="print"/>
          <a:srcRect/>
          <a:stretch>
            <a:fillRect/>
          </a:stretch>
        </p:blipFill>
        <p:spPr bwMode="auto">
          <a:xfrm>
            <a:off x="1177925" y="3103563"/>
            <a:ext cx="3870325" cy="2559050"/>
          </a:xfrm>
          <a:prstGeom prst="rect">
            <a:avLst/>
          </a:prstGeom>
          <a:noFill/>
          <a:ln w="9525">
            <a:noFill/>
            <a:miter lim="800000"/>
            <a:headEnd/>
            <a:tailEnd/>
          </a:ln>
        </p:spPr>
      </p:pic>
    </p:spTree>
    <p:extLst>
      <p:ext uri="{BB962C8B-B14F-4D97-AF65-F5344CB8AC3E}">
        <p14:creationId xmlns:p14="http://schemas.microsoft.com/office/powerpoint/2010/main" val="3281991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1026"/>
          <p:cNvSpPr>
            <a:spLocks noChangeShapeType="1"/>
          </p:cNvSpPr>
          <p:nvPr/>
        </p:nvSpPr>
        <p:spPr bwMode="auto">
          <a:xfrm>
            <a:off x="6781800" y="1828800"/>
            <a:ext cx="0" cy="3429000"/>
          </a:xfrm>
          <a:prstGeom prst="line">
            <a:avLst/>
          </a:prstGeom>
          <a:noFill/>
          <a:ln w="28575">
            <a:solidFill>
              <a:schemeClr val="tx2"/>
            </a:solidFill>
            <a:round/>
            <a:headEnd/>
            <a:tailEnd type="triangle" w="med" len="med"/>
          </a:ln>
        </p:spPr>
        <p:txBody>
          <a:bodyPr/>
          <a:lstStyle/>
          <a:p>
            <a:endParaRPr lang="en-US"/>
          </a:p>
        </p:txBody>
      </p:sp>
      <p:sp>
        <p:nvSpPr>
          <p:cNvPr id="10243" name="Rectangle 1027"/>
          <p:cNvSpPr>
            <a:spLocks noGrp="1" noChangeArrowheads="1"/>
          </p:cNvSpPr>
          <p:nvPr>
            <p:ph type="title"/>
          </p:nvPr>
        </p:nvSpPr>
        <p:spPr/>
        <p:txBody>
          <a:bodyPr/>
          <a:lstStyle/>
          <a:p>
            <a:pPr eaLnBrk="1" hangingPunct="1"/>
            <a:r>
              <a:rPr lang="en-US" smtClean="0"/>
              <a:t>Watershed Hierarchy</a:t>
            </a:r>
          </a:p>
        </p:txBody>
      </p:sp>
      <p:pic>
        <p:nvPicPr>
          <p:cNvPr id="10244" name="Picture 1028" descr="wash_fig1"/>
          <p:cNvPicPr>
            <a:picLocks noChangeAspect="1" noChangeArrowheads="1"/>
          </p:cNvPicPr>
          <p:nvPr/>
        </p:nvPicPr>
        <p:blipFill>
          <a:blip r:embed="rId2" cstate="print"/>
          <a:srcRect/>
          <a:stretch>
            <a:fillRect/>
          </a:stretch>
        </p:blipFill>
        <p:spPr bwMode="auto">
          <a:xfrm>
            <a:off x="1260475" y="2116138"/>
            <a:ext cx="4043363" cy="2917825"/>
          </a:xfrm>
          <a:prstGeom prst="rect">
            <a:avLst/>
          </a:prstGeom>
          <a:noFill/>
          <a:ln w="9525">
            <a:noFill/>
            <a:miter lim="800000"/>
            <a:headEnd/>
            <a:tailEnd/>
          </a:ln>
        </p:spPr>
      </p:pic>
      <p:sp>
        <p:nvSpPr>
          <p:cNvPr id="10245" name="Oval 1029"/>
          <p:cNvSpPr>
            <a:spLocks noChangeArrowheads="1"/>
          </p:cNvSpPr>
          <p:nvPr/>
        </p:nvSpPr>
        <p:spPr bwMode="auto">
          <a:xfrm>
            <a:off x="5516563" y="1981200"/>
            <a:ext cx="2514600" cy="457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0246" name="Oval 1030"/>
          <p:cNvSpPr>
            <a:spLocks noChangeArrowheads="1"/>
          </p:cNvSpPr>
          <p:nvPr/>
        </p:nvSpPr>
        <p:spPr bwMode="auto">
          <a:xfrm>
            <a:off x="5746750" y="2681288"/>
            <a:ext cx="20574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0247" name="Oval 1031"/>
          <p:cNvSpPr>
            <a:spLocks noChangeArrowheads="1"/>
          </p:cNvSpPr>
          <p:nvPr/>
        </p:nvSpPr>
        <p:spPr bwMode="auto">
          <a:xfrm>
            <a:off x="5946775" y="3138488"/>
            <a:ext cx="1676400" cy="3048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0248" name="Oval 1032"/>
          <p:cNvSpPr>
            <a:spLocks noChangeArrowheads="1"/>
          </p:cNvSpPr>
          <p:nvPr/>
        </p:nvSpPr>
        <p:spPr bwMode="auto">
          <a:xfrm>
            <a:off x="6096000" y="3657600"/>
            <a:ext cx="1358900" cy="2286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0249" name="Oval 1033"/>
          <p:cNvSpPr>
            <a:spLocks noChangeArrowheads="1"/>
          </p:cNvSpPr>
          <p:nvPr/>
        </p:nvSpPr>
        <p:spPr bwMode="auto">
          <a:xfrm>
            <a:off x="6245225" y="4114800"/>
            <a:ext cx="10668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0" name="Text Box 1034"/>
          <p:cNvSpPr txBox="1">
            <a:spLocks noChangeArrowheads="1"/>
          </p:cNvSpPr>
          <p:nvPr/>
        </p:nvSpPr>
        <p:spPr bwMode="auto">
          <a:xfrm>
            <a:off x="7620000" y="3581400"/>
            <a:ext cx="1057275" cy="457200"/>
          </a:xfrm>
          <a:prstGeom prst="rect">
            <a:avLst/>
          </a:prstGeom>
          <a:noFill/>
          <a:ln w="9525">
            <a:noFill/>
            <a:miter lim="800000"/>
            <a:headEnd/>
            <a:tailEnd/>
          </a:ln>
        </p:spPr>
        <p:txBody>
          <a:bodyPr wrap="none">
            <a:spAutoFit/>
          </a:bodyPr>
          <a:lstStyle/>
          <a:p>
            <a:r>
              <a:rPr lang="en-US">
                <a:solidFill>
                  <a:schemeClr val="accent2"/>
                </a:solidFill>
              </a:rPr>
              <a:t>8 HUC</a:t>
            </a:r>
          </a:p>
        </p:txBody>
      </p:sp>
      <p:sp>
        <p:nvSpPr>
          <p:cNvPr id="10251" name="Text Box 1035"/>
          <p:cNvSpPr txBox="1">
            <a:spLocks noChangeArrowheads="1"/>
          </p:cNvSpPr>
          <p:nvPr/>
        </p:nvSpPr>
        <p:spPr bwMode="auto">
          <a:xfrm>
            <a:off x="7924800" y="2590800"/>
            <a:ext cx="336550" cy="457200"/>
          </a:xfrm>
          <a:prstGeom prst="rect">
            <a:avLst/>
          </a:prstGeom>
          <a:noFill/>
          <a:ln w="9525">
            <a:noFill/>
            <a:miter lim="800000"/>
            <a:headEnd/>
            <a:tailEnd/>
          </a:ln>
        </p:spPr>
        <p:txBody>
          <a:bodyPr wrap="none">
            <a:spAutoFit/>
          </a:bodyPr>
          <a:lstStyle/>
          <a:p>
            <a:r>
              <a:rPr lang="en-US"/>
              <a:t>4</a:t>
            </a:r>
          </a:p>
        </p:txBody>
      </p:sp>
      <p:sp>
        <p:nvSpPr>
          <p:cNvPr id="10252" name="Text Box 1036"/>
          <p:cNvSpPr txBox="1">
            <a:spLocks noChangeArrowheads="1"/>
          </p:cNvSpPr>
          <p:nvPr/>
        </p:nvSpPr>
        <p:spPr bwMode="auto">
          <a:xfrm>
            <a:off x="8153400" y="2057400"/>
            <a:ext cx="336550" cy="457200"/>
          </a:xfrm>
          <a:prstGeom prst="rect">
            <a:avLst/>
          </a:prstGeom>
          <a:noFill/>
          <a:ln w="9525">
            <a:noFill/>
            <a:miter lim="800000"/>
            <a:headEnd/>
            <a:tailEnd/>
          </a:ln>
        </p:spPr>
        <p:txBody>
          <a:bodyPr wrap="none">
            <a:spAutoFit/>
          </a:bodyPr>
          <a:lstStyle/>
          <a:p>
            <a:r>
              <a:rPr lang="en-US"/>
              <a:t>2</a:t>
            </a:r>
          </a:p>
        </p:txBody>
      </p:sp>
      <p:sp>
        <p:nvSpPr>
          <p:cNvPr id="10253" name="Text Box 1037"/>
          <p:cNvSpPr txBox="1">
            <a:spLocks noChangeArrowheads="1"/>
          </p:cNvSpPr>
          <p:nvPr/>
        </p:nvSpPr>
        <p:spPr bwMode="auto">
          <a:xfrm>
            <a:off x="7772400" y="3124200"/>
            <a:ext cx="336550" cy="457200"/>
          </a:xfrm>
          <a:prstGeom prst="rect">
            <a:avLst/>
          </a:prstGeom>
          <a:noFill/>
          <a:ln w="9525">
            <a:noFill/>
            <a:miter lim="800000"/>
            <a:headEnd/>
            <a:tailEnd/>
          </a:ln>
        </p:spPr>
        <p:txBody>
          <a:bodyPr wrap="none">
            <a:spAutoFit/>
          </a:bodyPr>
          <a:lstStyle/>
          <a:p>
            <a:r>
              <a:rPr lang="en-US"/>
              <a:t>6</a:t>
            </a:r>
          </a:p>
        </p:txBody>
      </p:sp>
      <p:sp>
        <p:nvSpPr>
          <p:cNvPr id="10254" name="Text Box 1038"/>
          <p:cNvSpPr txBox="1">
            <a:spLocks noChangeArrowheads="1"/>
          </p:cNvSpPr>
          <p:nvPr/>
        </p:nvSpPr>
        <p:spPr bwMode="auto">
          <a:xfrm>
            <a:off x="7162800" y="4724400"/>
            <a:ext cx="1371600" cy="457200"/>
          </a:xfrm>
          <a:prstGeom prst="rect">
            <a:avLst/>
          </a:prstGeom>
          <a:noFill/>
          <a:ln w="9525">
            <a:noFill/>
            <a:miter lim="800000"/>
            <a:headEnd/>
            <a:tailEnd/>
          </a:ln>
        </p:spPr>
        <p:txBody>
          <a:bodyPr wrap="none">
            <a:spAutoFit/>
          </a:bodyPr>
          <a:lstStyle/>
          <a:p>
            <a:r>
              <a:rPr lang="en-US"/>
              <a:t>NHDPlus</a:t>
            </a:r>
          </a:p>
        </p:txBody>
      </p:sp>
      <p:sp>
        <p:nvSpPr>
          <p:cNvPr id="10255" name="Text Box 1039"/>
          <p:cNvSpPr txBox="1">
            <a:spLocks noChangeArrowheads="1"/>
          </p:cNvSpPr>
          <p:nvPr/>
        </p:nvSpPr>
        <p:spPr bwMode="auto">
          <a:xfrm>
            <a:off x="7467600" y="3962400"/>
            <a:ext cx="488950" cy="457200"/>
          </a:xfrm>
          <a:prstGeom prst="rect">
            <a:avLst/>
          </a:prstGeom>
          <a:noFill/>
          <a:ln w="9525">
            <a:noFill/>
            <a:miter lim="800000"/>
            <a:headEnd/>
            <a:tailEnd/>
          </a:ln>
        </p:spPr>
        <p:txBody>
          <a:bodyPr wrap="none">
            <a:spAutoFit/>
          </a:bodyPr>
          <a:lstStyle/>
          <a:p>
            <a:r>
              <a:rPr lang="en-US"/>
              <a:t>10</a:t>
            </a:r>
          </a:p>
        </p:txBody>
      </p:sp>
      <p:sp>
        <p:nvSpPr>
          <p:cNvPr id="10256" name="Oval 1040"/>
          <p:cNvSpPr>
            <a:spLocks noChangeArrowheads="1"/>
          </p:cNvSpPr>
          <p:nvPr/>
        </p:nvSpPr>
        <p:spPr bwMode="auto">
          <a:xfrm>
            <a:off x="6400800" y="4419600"/>
            <a:ext cx="7620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7" name="Text Box 1041"/>
          <p:cNvSpPr txBox="1">
            <a:spLocks noChangeArrowheads="1"/>
          </p:cNvSpPr>
          <p:nvPr/>
        </p:nvSpPr>
        <p:spPr bwMode="auto">
          <a:xfrm>
            <a:off x="7315200" y="4343400"/>
            <a:ext cx="488950" cy="457200"/>
          </a:xfrm>
          <a:prstGeom prst="rect">
            <a:avLst/>
          </a:prstGeom>
          <a:noFill/>
          <a:ln w="9525">
            <a:noFill/>
            <a:miter lim="800000"/>
            <a:headEnd/>
            <a:tailEnd/>
          </a:ln>
        </p:spPr>
        <p:txBody>
          <a:bodyPr wrap="none">
            <a:spAutoFit/>
          </a:bodyPr>
          <a:lstStyle/>
          <a:p>
            <a:r>
              <a:rPr lang="en-US"/>
              <a:t>12</a:t>
            </a:r>
          </a:p>
        </p:txBody>
      </p:sp>
      <p:sp>
        <p:nvSpPr>
          <p:cNvPr id="10258" name="Oval 1042"/>
          <p:cNvSpPr>
            <a:spLocks noChangeArrowheads="1"/>
          </p:cNvSpPr>
          <p:nvPr/>
        </p:nvSpPr>
        <p:spPr bwMode="auto">
          <a:xfrm>
            <a:off x="6553200" y="4800600"/>
            <a:ext cx="457200" cy="76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0259" name="Oval 1043"/>
          <p:cNvSpPr>
            <a:spLocks noChangeArrowheads="1"/>
          </p:cNvSpPr>
          <p:nvPr/>
        </p:nvSpPr>
        <p:spPr bwMode="auto">
          <a:xfrm>
            <a:off x="1435100" y="5557838"/>
            <a:ext cx="1358900" cy="228600"/>
          </a:xfrm>
          <a:prstGeom prst="ellipse">
            <a:avLst/>
          </a:prstGeom>
          <a:solidFill>
            <a:srgbClr val="FF3300"/>
          </a:solidFill>
          <a:ln w="9525">
            <a:solidFill>
              <a:schemeClr val="tx1"/>
            </a:solidFill>
            <a:round/>
            <a:headEnd/>
            <a:tailEnd/>
          </a:ln>
        </p:spPr>
        <p:txBody>
          <a:bodyPr wrap="none" anchor="ctr"/>
          <a:lstStyle/>
          <a:p>
            <a:endParaRPr lang="en-US"/>
          </a:p>
        </p:txBody>
      </p:sp>
      <p:sp>
        <p:nvSpPr>
          <p:cNvPr id="10260" name="Text Box 1044"/>
          <p:cNvSpPr txBox="1">
            <a:spLocks noChangeArrowheads="1"/>
          </p:cNvSpPr>
          <p:nvPr/>
        </p:nvSpPr>
        <p:spPr bwMode="auto">
          <a:xfrm>
            <a:off x="2882900" y="5405438"/>
            <a:ext cx="1366838" cy="457200"/>
          </a:xfrm>
          <a:prstGeom prst="rect">
            <a:avLst/>
          </a:prstGeom>
          <a:noFill/>
          <a:ln w="9525">
            <a:noFill/>
            <a:miter lim="800000"/>
            <a:headEnd/>
            <a:tailEnd/>
          </a:ln>
        </p:spPr>
        <p:txBody>
          <a:bodyPr wrap="none">
            <a:spAutoFit/>
          </a:bodyPr>
          <a:lstStyle/>
          <a:p>
            <a:r>
              <a:rPr lang="en-US"/>
              <a:t>Available</a:t>
            </a:r>
          </a:p>
        </p:txBody>
      </p:sp>
      <p:sp>
        <p:nvSpPr>
          <p:cNvPr id="10261" name="Oval 1045"/>
          <p:cNvSpPr>
            <a:spLocks noChangeArrowheads="1"/>
          </p:cNvSpPr>
          <p:nvPr/>
        </p:nvSpPr>
        <p:spPr bwMode="auto">
          <a:xfrm>
            <a:off x="5129213" y="5667375"/>
            <a:ext cx="10668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2" name="Text Box 1046"/>
          <p:cNvSpPr txBox="1">
            <a:spLocks noChangeArrowheads="1"/>
          </p:cNvSpPr>
          <p:nvPr/>
        </p:nvSpPr>
        <p:spPr bwMode="auto">
          <a:xfrm>
            <a:off x="6348413" y="5438775"/>
            <a:ext cx="1565275" cy="457200"/>
          </a:xfrm>
          <a:prstGeom prst="rect">
            <a:avLst/>
          </a:prstGeom>
          <a:noFill/>
          <a:ln w="9525">
            <a:noFill/>
            <a:miter lim="800000"/>
            <a:headEnd/>
            <a:tailEnd/>
          </a:ln>
        </p:spPr>
        <p:txBody>
          <a:bodyPr wrap="none">
            <a:spAutoFit/>
          </a:bodyPr>
          <a:lstStyle/>
          <a:p>
            <a:r>
              <a:rPr lang="en-US"/>
              <a:t>In Progress</a:t>
            </a:r>
          </a:p>
        </p:txBody>
      </p:sp>
      <p:sp>
        <p:nvSpPr>
          <p:cNvPr id="10263" name="Text Box 1047"/>
          <p:cNvSpPr txBox="1">
            <a:spLocks noChangeArrowheads="1"/>
          </p:cNvSpPr>
          <p:nvPr/>
        </p:nvSpPr>
        <p:spPr bwMode="auto">
          <a:xfrm>
            <a:off x="7832725" y="1565275"/>
            <a:ext cx="1038225" cy="457200"/>
          </a:xfrm>
          <a:prstGeom prst="rect">
            <a:avLst/>
          </a:prstGeom>
          <a:noFill/>
          <a:ln w="9525">
            <a:noFill/>
            <a:miter lim="800000"/>
            <a:headEnd/>
            <a:tailEnd/>
          </a:ln>
        </p:spPr>
        <p:txBody>
          <a:bodyPr wrap="none">
            <a:spAutoFit/>
          </a:bodyPr>
          <a:lstStyle/>
          <a:p>
            <a:r>
              <a:rPr lang="en-US"/>
              <a:t>Digit #</a:t>
            </a:r>
          </a:p>
        </p:txBody>
      </p:sp>
    </p:spTree>
    <p:extLst>
      <p:ext uri="{BB962C8B-B14F-4D97-AF65-F5344CB8AC3E}">
        <p14:creationId xmlns:p14="http://schemas.microsoft.com/office/powerpoint/2010/main" val="3339390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a:t>Tipping bucket rain gage</a:t>
            </a:r>
          </a:p>
        </p:txBody>
      </p:sp>
      <p:pic>
        <p:nvPicPr>
          <p:cNvPr id="45061" name="Picture 5" descr="98_7_kalibrace_sberacu_podkorunovych_s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8199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22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 of Brushy Bend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6008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2667000"/>
            <a:ext cx="1787669" cy="369332"/>
          </a:xfrm>
          <a:prstGeom prst="rect">
            <a:avLst/>
          </a:prstGeom>
          <a:noFill/>
        </p:spPr>
        <p:txBody>
          <a:bodyPr wrap="none" rtlCol="0">
            <a:spAutoFit/>
          </a:bodyPr>
          <a:lstStyle/>
          <a:p>
            <a:r>
              <a:rPr lang="en-US" dirty="0" smtClean="0"/>
              <a:t>HUC12 number</a:t>
            </a:r>
            <a:endParaRPr lang="en-US" dirty="0"/>
          </a:p>
        </p:txBody>
      </p:sp>
      <p:cxnSp>
        <p:nvCxnSpPr>
          <p:cNvPr id="5" name="Straight Arrow Connector 4"/>
          <p:cNvCxnSpPr/>
          <p:nvPr/>
        </p:nvCxnSpPr>
        <p:spPr>
          <a:xfrm>
            <a:off x="4073669" y="2851666"/>
            <a:ext cx="193531" cy="50113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709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B9215F71-6646-4CC5-BDAA-418278FFA3D8}" type="slidenum">
              <a:rPr lang="en-US"/>
              <a:pPr/>
              <a:t>41</a:t>
            </a:fld>
            <a:endParaRPr lang="en-US"/>
          </a:p>
        </p:txBody>
      </p:sp>
      <p:sp>
        <p:nvSpPr>
          <p:cNvPr id="46082" name="Rectangle 2"/>
          <p:cNvSpPr>
            <a:spLocks noGrp="1" noRot="1" noChangeArrowheads="1"/>
          </p:cNvSpPr>
          <p:nvPr>
            <p:ph type="title"/>
          </p:nvPr>
        </p:nvSpPr>
        <p:spPr>
          <a:xfrm>
            <a:off x="457200" y="76200"/>
            <a:ext cx="8229600" cy="715963"/>
          </a:xfrm>
        </p:spPr>
        <p:txBody>
          <a:bodyPr/>
          <a:lstStyle/>
          <a:p>
            <a:r>
              <a:rPr lang="en-US" sz="4000"/>
              <a:t>LIDAR surveying</a:t>
            </a:r>
          </a:p>
        </p:txBody>
      </p:sp>
      <p:sp>
        <p:nvSpPr>
          <p:cNvPr id="46084" name="Rectangle 4"/>
          <p:cNvSpPr>
            <a:spLocks noChangeArrowheads="1"/>
          </p:cNvSpPr>
          <p:nvPr/>
        </p:nvSpPr>
        <p:spPr bwMode="auto">
          <a:xfrm>
            <a:off x="263525" y="5524500"/>
            <a:ext cx="8575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b="1"/>
              <a:t>LIDAR</a:t>
            </a:r>
            <a:r>
              <a:rPr lang="en-US"/>
              <a:t> (</a:t>
            </a:r>
            <a:r>
              <a:rPr lang="en-US" i="1"/>
              <a:t>Light Detection and Ranging</a:t>
            </a:r>
            <a:r>
              <a:rPr lang="en-US"/>
              <a:t>; or </a:t>
            </a:r>
            <a:r>
              <a:rPr lang="en-US" i="1"/>
              <a:t>Laser Imaging Detection and Ranging</a:t>
            </a:r>
            <a:r>
              <a:rPr lang="en-US"/>
              <a:t>) is a technology that determines distance to an object or surface using </a:t>
            </a:r>
            <a:r>
              <a:rPr lang="en-US">
                <a:hlinkClick r:id="rId2" tooltip="Laser"/>
              </a:rPr>
              <a:t>laser</a:t>
            </a:r>
            <a:r>
              <a:rPr lang="en-US"/>
              <a:t> pulses. Like the similar </a:t>
            </a:r>
            <a:r>
              <a:rPr lang="en-US">
                <a:hlinkClick r:id="rId3" tooltip="Radar"/>
              </a:rPr>
              <a:t>radar</a:t>
            </a:r>
            <a:r>
              <a:rPr lang="en-US"/>
              <a:t> technology, which uses radio waves instead of light, the range to an object is determined by measuring the time delay between transmission of a pulse and detection of the reflected signal.</a:t>
            </a:r>
          </a:p>
        </p:txBody>
      </p:sp>
      <p:pic>
        <p:nvPicPr>
          <p:cNvPr id="46086" name="Picture 6" descr="graphic showing lidar col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838200"/>
            <a:ext cx="36099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4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pPr eaLnBrk="1" hangingPunct="1"/>
            <a:endParaRPr lang="en-US" smtClean="0"/>
          </a:p>
        </p:txBody>
      </p:sp>
      <p:sp>
        <p:nvSpPr>
          <p:cNvPr id="66563" name="Rectangle 3"/>
          <p:cNvSpPr>
            <a:spLocks noGrp="1" noChangeArrowheads="1"/>
          </p:cNvSpPr>
          <p:nvPr>
            <p:ph type="subTitle" idx="1"/>
          </p:nvPr>
        </p:nvSpPr>
        <p:spPr/>
        <p:txBody>
          <a:bodyPr/>
          <a:lstStyle/>
          <a:p>
            <a:pPr eaLnBrk="1" hangingPunct="1"/>
            <a:endParaRPr lang="en-US" smtClean="0"/>
          </a:p>
        </p:txBody>
      </p:sp>
      <p:pic>
        <p:nvPicPr>
          <p:cNvPr id="66564" name="Picture 4" descr="wy_detail_25%"/>
          <p:cNvPicPr>
            <a:picLocks noChangeAspect="1" noChangeArrowheads="1"/>
          </p:cNvPicPr>
          <p:nvPr/>
        </p:nvPicPr>
        <p:blipFill>
          <a:blip r:embed="rId2" cstate="print"/>
          <a:srcRect l="1666" t="2486"/>
          <a:stretch>
            <a:fillRect/>
          </a:stretch>
        </p:blipFill>
        <p:spPr bwMode="auto">
          <a:xfrm>
            <a:off x="0" y="0"/>
            <a:ext cx="9144000" cy="5978525"/>
          </a:xfrm>
          <a:prstGeom prst="rect">
            <a:avLst/>
          </a:prstGeom>
          <a:noFill/>
          <a:ln w="9525">
            <a:noFill/>
            <a:miter lim="800000"/>
            <a:headEnd/>
            <a:tailEnd/>
          </a:ln>
        </p:spPr>
      </p:pic>
      <p:sp>
        <p:nvSpPr>
          <p:cNvPr id="66565" name="Text Box 5"/>
          <p:cNvSpPr txBox="1">
            <a:spLocks noChangeArrowheads="1"/>
          </p:cNvSpPr>
          <p:nvPr/>
        </p:nvSpPr>
        <p:spPr bwMode="auto">
          <a:xfrm>
            <a:off x="838200" y="5715000"/>
            <a:ext cx="7624763" cy="396875"/>
          </a:xfrm>
          <a:prstGeom prst="rect">
            <a:avLst/>
          </a:prstGeom>
          <a:noFill/>
          <a:ln w="9525">
            <a:noFill/>
            <a:miter lim="800000"/>
            <a:headEnd/>
            <a:tailEnd/>
          </a:ln>
        </p:spPr>
        <p:txBody>
          <a:bodyPr wrap="none">
            <a:spAutoFit/>
          </a:bodyPr>
          <a:lstStyle/>
          <a:p>
            <a:r>
              <a:rPr lang="en-US" sz="2000">
                <a:latin typeface="Arial" pitchFamily="34" charset="0"/>
              </a:rPr>
              <a:t>3-D detail of the Tongue river at the WY/Mont border from LIDAR. </a:t>
            </a:r>
          </a:p>
        </p:txBody>
      </p:sp>
      <p:sp>
        <p:nvSpPr>
          <p:cNvPr id="66566" name="Rectangle 6"/>
          <p:cNvSpPr>
            <a:spLocks noChangeArrowheads="1"/>
          </p:cNvSpPr>
          <p:nvPr/>
        </p:nvSpPr>
        <p:spPr bwMode="auto">
          <a:xfrm>
            <a:off x="6384925" y="6240463"/>
            <a:ext cx="2759075" cy="581025"/>
          </a:xfrm>
          <a:prstGeom prst="rect">
            <a:avLst/>
          </a:prstGeom>
          <a:noFill/>
          <a:ln w="9525">
            <a:noFill/>
            <a:miter lim="800000"/>
            <a:headEnd/>
            <a:tailEnd/>
          </a:ln>
        </p:spPr>
        <p:txBody>
          <a:bodyPr wrap="none">
            <a:spAutoFit/>
          </a:bodyPr>
          <a:lstStyle/>
          <a:p>
            <a:pPr algn="r"/>
            <a:r>
              <a:rPr lang="en-US" sz="1600">
                <a:latin typeface="Arial" pitchFamily="34" charset="0"/>
              </a:rPr>
              <a:t>Roberto Gutierrez</a:t>
            </a:r>
          </a:p>
          <a:p>
            <a:pPr algn="r"/>
            <a:r>
              <a:rPr lang="en-US" sz="1600">
                <a:latin typeface="Arial" pitchFamily="34" charset="0"/>
              </a:rPr>
              <a:t>University of Texas at Austin</a:t>
            </a:r>
          </a:p>
        </p:txBody>
      </p:sp>
    </p:spTree>
    <p:extLst>
      <p:ext uri="{BB962C8B-B14F-4D97-AF65-F5344CB8AC3E}">
        <p14:creationId xmlns:p14="http://schemas.microsoft.com/office/powerpoint/2010/main" val="239961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1"/>
          </p:nvPr>
        </p:nvGraphicFramePr>
        <p:xfrm>
          <a:off x="685800" y="0"/>
          <a:ext cx="7848600" cy="6526213"/>
        </p:xfrm>
        <a:graphic>
          <a:graphicData uri="http://schemas.openxmlformats.org/presentationml/2006/ole">
            <mc:AlternateContent xmlns:mc="http://schemas.openxmlformats.org/markup-compatibility/2006">
              <mc:Choice xmlns:v="urn:schemas-microsoft-com:vml" Requires="v">
                <p:oleObj spid="_x0000_s9222" name="Bitmap Image" r:id="rId3" imgW="5990476" imgH="4982270" progId="Paint.Picture">
                  <p:embed/>
                </p:oleObj>
              </mc:Choice>
              <mc:Fallback>
                <p:oleObj name="Bitmap Image" r:id="rId3" imgW="5990476" imgH="498227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0"/>
                        <a:ext cx="7848600" cy="652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7"/>
          <p:cNvSpPr>
            <a:spLocks noChangeArrowheads="1"/>
          </p:cNvSpPr>
          <p:nvPr/>
        </p:nvSpPr>
        <p:spPr bwMode="auto">
          <a:xfrm>
            <a:off x="1905000" y="1524000"/>
            <a:ext cx="2763838" cy="457200"/>
          </a:xfrm>
          <a:prstGeom prst="rect">
            <a:avLst/>
          </a:prstGeom>
          <a:solidFill>
            <a:schemeClr val="bg1"/>
          </a:solidFill>
          <a:ln w="9525">
            <a:noFill/>
            <a:miter lim="800000"/>
            <a:headEnd/>
            <a:tailEnd/>
          </a:ln>
        </p:spPr>
        <p:txBody>
          <a:bodyPr wrap="none" anchor="ctr">
            <a:spAutoFit/>
          </a:bodyPr>
          <a:lstStyle/>
          <a:p>
            <a:r>
              <a:rPr lang="en-US" dirty="0"/>
              <a:t>http://srtm.usgs.gov/ </a:t>
            </a:r>
          </a:p>
        </p:txBody>
      </p:sp>
    </p:spTree>
    <p:extLst>
      <p:ext uri="{BB962C8B-B14F-4D97-AF65-F5344CB8AC3E}">
        <p14:creationId xmlns:p14="http://schemas.microsoft.com/office/powerpoint/2010/main" val="2649190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HydroSheds</a:t>
            </a:r>
            <a:r>
              <a:rPr lang="en-US" dirty="0" smtClean="0"/>
              <a:t> derived from SRTM</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47520" y="1981200"/>
            <a:ext cx="8996480" cy="3733800"/>
          </a:xfrm>
          <a:prstGeom prst="rect">
            <a:avLst/>
          </a:prstGeom>
          <a:noFill/>
          <a:ln w="9525">
            <a:noFill/>
            <a:miter lim="800000"/>
            <a:headEnd/>
            <a:tailEnd/>
          </a:ln>
        </p:spPr>
      </p:pic>
      <p:sp>
        <p:nvSpPr>
          <p:cNvPr id="4" name="Rectangle 3"/>
          <p:cNvSpPr/>
          <p:nvPr/>
        </p:nvSpPr>
        <p:spPr>
          <a:xfrm>
            <a:off x="2667000" y="5867400"/>
            <a:ext cx="3920817" cy="461665"/>
          </a:xfrm>
          <a:prstGeom prst="rect">
            <a:avLst/>
          </a:prstGeom>
        </p:spPr>
        <p:txBody>
          <a:bodyPr wrap="none">
            <a:spAutoFit/>
          </a:bodyPr>
          <a:lstStyle/>
          <a:p>
            <a:r>
              <a:rPr lang="en-US" i="1" dirty="0" smtClean="0"/>
              <a:t>http://hydrosheds.cr.usgs.gov/ </a:t>
            </a:r>
            <a:endParaRPr lang="en-US" dirty="0"/>
          </a:p>
        </p:txBody>
      </p:sp>
    </p:spTree>
    <p:extLst>
      <p:ext uri="{BB962C8B-B14F-4D97-AF65-F5344CB8AC3E}">
        <p14:creationId xmlns:p14="http://schemas.microsoft.com/office/powerpoint/2010/main" val="551158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71600" y="190370"/>
            <a:ext cx="6477000" cy="6554371"/>
          </a:xfrm>
          <a:prstGeom prst="rect">
            <a:avLst/>
          </a:prstGeom>
          <a:noFill/>
          <a:ln w="9525">
            <a:noFill/>
            <a:miter lim="800000"/>
            <a:headEnd/>
            <a:tailEnd/>
          </a:ln>
        </p:spPr>
      </p:pic>
    </p:spTree>
    <p:extLst>
      <p:ext uri="{BB962C8B-B14F-4D97-AF65-F5344CB8AC3E}">
        <p14:creationId xmlns:p14="http://schemas.microsoft.com/office/powerpoint/2010/main" val="483321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2"/>
          <p:cNvPicPr>
            <a:picLocks noChangeAspect="1" noChangeArrowheads="1"/>
          </p:cNvPicPr>
          <p:nvPr/>
        </p:nvPicPr>
        <p:blipFill>
          <a:blip r:embed="rId2" cstate="print"/>
          <a:srcRect/>
          <a:stretch>
            <a:fillRect/>
          </a:stretch>
        </p:blipFill>
        <p:spPr bwMode="auto">
          <a:xfrm>
            <a:off x="3124200" y="2362200"/>
            <a:ext cx="4629150" cy="3751263"/>
          </a:xfrm>
          <a:prstGeom prst="rect">
            <a:avLst/>
          </a:prstGeom>
          <a:noFill/>
          <a:ln w="9525">
            <a:noFill/>
            <a:miter lim="800000"/>
            <a:headEnd/>
            <a:tailEnd/>
          </a:ln>
        </p:spPr>
      </p:pic>
      <p:pic>
        <p:nvPicPr>
          <p:cNvPr id="15363" name="Picture 3" descr="nhd_banner_420"/>
          <p:cNvPicPr>
            <a:picLocks noChangeAspect="1" noChangeArrowheads="1"/>
          </p:cNvPicPr>
          <p:nvPr/>
        </p:nvPicPr>
        <p:blipFill>
          <a:blip r:embed="rId3" cstate="print"/>
          <a:srcRect/>
          <a:stretch>
            <a:fillRect/>
          </a:stretch>
        </p:blipFill>
        <p:spPr bwMode="auto">
          <a:xfrm>
            <a:off x="1817688" y="520700"/>
            <a:ext cx="5334000" cy="1663700"/>
          </a:xfrm>
          <a:prstGeom prst="rect">
            <a:avLst/>
          </a:prstGeom>
          <a:noFill/>
          <a:ln w="9525">
            <a:noFill/>
            <a:miter lim="800000"/>
            <a:headEnd/>
            <a:tailEnd/>
          </a:ln>
        </p:spPr>
      </p:pic>
      <p:sp>
        <p:nvSpPr>
          <p:cNvPr id="15364" name="Text Box 4"/>
          <p:cNvSpPr txBox="1">
            <a:spLocks noChangeArrowheads="1"/>
          </p:cNvSpPr>
          <p:nvPr/>
        </p:nvSpPr>
        <p:spPr bwMode="auto">
          <a:xfrm>
            <a:off x="650875" y="3265488"/>
            <a:ext cx="2438400" cy="1187450"/>
          </a:xfrm>
          <a:prstGeom prst="rect">
            <a:avLst/>
          </a:prstGeom>
          <a:noFill/>
          <a:ln w="9525">
            <a:noFill/>
            <a:miter lim="800000"/>
            <a:headEnd/>
            <a:tailEnd/>
          </a:ln>
        </p:spPr>
        <p:txBody>
          <a:bodyPr>
            <a:spAutoFit/>
          </a:bodyPr>
          <a:lstStyle/>
          <a:p>
            <a:r>
              <a:rPr lang="en-US"/>
              <a:t>River networks</a:t>
            </a:r>
          </a:p>
          <a:p>
            <a:r>
              <a:rPr lang="en-US"/>
              <a:t>for 8-digit HUC </a:t>
            </a:r>
          </a:p>
          <a:p>
            <a:r>
              <a:rPr lang="en-US"/>
              <a:t>watersheds</a:t>
            </a:r>
          </a:p>
        </p:txBody>
      </p:sp>
      <p:sp>
        <p:nvSpPr>
          <p:cNvPr id="15365" name="Rectangle 6"/>
          <p:cNvSpPr>
            <a:spLocks noChangeArrowheads="1"/>
          </p:cNvSpPr>
          <p:nvPr/>
        </p:nvSpPr>
        <p:spPr bwMode="auto">
          <a:xfrm>
            <a:off x="838200" y="5867400"/>
            <a:ext cx="2603500" cy="457200"/>
          </a:xfrm>
          <a:prstGeom prst="rect">
            <a:avLst/>
          </a:prstGeom>
          <a:noFill/>
          <a:ln w="9525">
            <a:noFill/>
            <a:miter lim="800000"/>
            <a:headEnd/>
            <a:tailEnd/>
          </a:ln>
        </p:spPr>
        <p:txBody>
          <a:bodyPr wrap="none">
            <a:spAutoFit/>
          </a:bodyPr>
          <a:lstStyle/>
          <a:p>
            <a:r>
              <a:rPr lang="en-US">
                <a:solidFill>
                  <a:schemeClr val="accent2"/>
                </a:solidFill>
              </a:rPr>
              <a:t>http://nhd.usgs.gov/</a:t>
            </a:r>
          </a:p>
        </p:txBody>
      </p:sp>
    </p:spTree>
    <p:extLst>
      <p:ext uri="{BB962C8B-B14F-4D97-AF65-F5344CB8AC3E}">
        <p14:creationId xmlns:p14="http://schemas.microsoft.com/office/powerpoint/2010/main" val="1058353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003"/>
          <p:cNvPicPr>
            <a:picLocks noChangeAspect="1" noChangeArrowheads="1"/>
          </p:cNvPicPr>
          <p:nvPr/>
        </p:nvPicPr>
        <p:blipFill>
          <a:blip r:embed="rId2" cstate="print"/>
          <a:srcRect/>
          <a:stretch>
            <a:fillRect/>
          </a:stretch>
        </p:blipFill>
        <p:spPr bwMode="auto">
          <a:xfrm>
            <a:off x="762000" y="2514600"/>
            <a:ext cx="7689850" cy="3586163"/>
          </a:xfrm>
          <a:prstGeom prst="rect">
            <a:avLst/>
          </a:prstGeom>
          <a:noFill/>
          <a:ln w="9525">
            <a:noFill/>
            <a:miter lim="800000"/>
            <a:headEnd/>
            <a:tailEnd/>
          </a:ln>
        </p:spPr>
      </p:pic>
      <p:pic>
        <p:nvPicPr>
          <p:cNvPr id="16387" name="Picture 3" descr="nhd_banner_420"/>
          <p:cNvPicPr>
            <a:picLocks noChangeAspect="1" noChangeArrowheads="1"/>
          </p:cNvPicPr>
          <p:nvPr/>
        </p:nvPicPr>
        <p:blipFill>
          <a:blip r:embed="rId3" cstate="print"/>
          <a:srcRect/>
          <a:stretch>
            <a:fillRect/>
          </a:stretch>
        </p:blipFill>
        <p:spPr bwMode="auto">
          <a:xfrm>
            <a:off x="1935163" y="663575"/>
            <a:ext cx="5334000" cy="1663700"/>
          </a:xfrm>
          <a:prstGeom prst="rect">
            <a:avLst/>
          </a:prstGeom>
          <a:noFill/>
          <a:ln w="9525">
            <a:noFill/>
            <a:miter lim="800000"/>
            <a:headEnd/>
            <a:tailEnd/>
          </a:ln>
        </p:spPr>
      </p:pic>
    </p:spTree>
    <p:extLst>
      <p:ext uri="{BB962C8B-B14F-4D97-AF65-F5344CB8AC3E}">
        <p14:creationId xmlns:p14="http://schemas.microsoft.com/office/powerpoint/2010/main" val="2793347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d"/>
          <p:cNvPicPr>
            <a:picLocks noChangeAspect="1" noChangeArrowheads="1"/>
          </p:cNvPicPr>
          <p:nvPr/>
        </p:nvPicPr>
        <p:blipFill>
          <a:blip r:embed="rId2" cstate="print"/>
          <a:srcRect/>
          <a:stretch>
            <a:fillRect/>
          </a:stretch>
        </p:blipFill>
        <p:spPr bwMode="auto">
          <a:xfrm>
            <a:off x="3074988" y="533400"/>
            <a:ext cx="3262312" cy="1104900"/>
          </a:xfrm>
          <a:prstGeom prst="rect">
            <a:avLst/>
          </a:prstGeom>
          <a:noFill/>
          <a:ln w="9525">
            <a:noFill/>
            <a:miter lim="800000"/>
            <a:headEnd/>
            <a:tailEnd/>
          </a:ln>
        </p:spPr>
      </p:pic>
      <p:grpSp>
        <p:nvGrpSpPr>
          <p:cNvPr id="17411" name="Group 3"/>
          <p:cNvGrpSpPr>
            <a:grpSpLocks/>
          </p:cNvGrpSpPr>
          <p:nvPr/>
        </p:nvGrpSpPr>
        <p:grpSpPr bwMode="auto">
          <a:xfrm>
            <a:off x="228600" y="1592263"/>
            <a:ext cx="8542338" cy="5265737"/>
            <a:chOff x="0" y="1003"/>
            <a:chExt cx="5381" cy="3317"/>
          </a:xfrm>
        </p:grpSpPr>
        <p:pic>
          <p:nvPicPr>
            <p:cNvPr id="17412" name="Picture 4" descr="network"/>
            <p:cNvPicPr>
              <a:picLocks noChangeAspect="1" noChangeArrowheads="1"/>
            </p:cNvPicPr>
            <p:nvPr/>
          </p:nvPicPr>
          <p:blipFill>
            <a:blip r:embed="rId3" cstate="print"/>
            <a:srcRect/>
            <a:stretch>
              <a:fillRect/>
            </a:stretch>
          </p:blipFill>
          <p:spPr bwMode="auto">
            <a:xfrm>
              <a:off x="1872" y="1003"/>
              <a:ext cx="3509" cy="3317"/>
            </a:xfrm>
            <a:prstGeom prst="rect">
              <a:avLst/>
            </a:prstGeom>
            <a:noFill/>
            <a:ln w="9525">
              <a:noFill/>
              <a:miter lim="800000"/>
              <a:headEnd/>
              <a:tailEnd/>
            </a:ln>
          </p:spPr>
        </p:pic>
        <p:sp>
          <p:nvSpPr>
            <p:cNvPr id="17413" name="Text Box 5"/>
            <p:cNvSpPr txBox="1">
              <a:spLocks noChangeArrowheads="1"/>
            </p:cNvSpPr>
            <p:nvPr/>
          </p:nvSpPr>
          <p:spPr bwMode="auto">
            <a:xfrm>
              <a:off x="1344" y="1104"/>
              <a:ext cx="3057" cy="518"/>
            </a:xfrm>
            <a:prstGeom prst="rect">
              <a:avLst/>
            </a:prstGeom>
            <a:noFill/>
            <a:ln w="9525">
              <a:noFill/>
              <a:miter lim="800000"/>
              <a:headEnd/>
              <a:tailEnd/>
            </a:ln>
          </p:spPr>
          <p:txBody>
            <a:bodyPr wrap="none">
              <a:spAutoFit/>
            </a:bodyPr>
            <a:lstStyle/>
            <a:p>
              <a:pPr algn="ctr"/>
              <a:r>
                <a:rPr lang="en-US"/>
                <a:t>Lower West Fork, Trinity River Basin</a:t>
              </a:r>
            </a:p>
            <a:p>
              <a:pPr algn="ctr"/>
              <a:r>
                <a:rPr lang="en-US"/>
                <a:t>HUC = 12030102</a:t>
              </a:r>
            </a:p>
          </p:txBody>
        </p:sp>
        <p:pic>
          <p:nvPicPr>
            <p:cNvPr id="17414" name="Picture 6" descr="trinity"/>
            <p:cNvPicPr>
              <a:picLocks noChangeAspect="1" noChangeArrowheads="1"/>
            </p:cNvPicPr>
            <p:nvPr/>
          </p:nvPicPr>
          <p:blipFill>
            <a:blip r:embed="rId4" cstate="print"/>
            <a:srcRect/>
            <a:stretch>
              <a:fillRect/>
            </a:stretch>
          </p:blipFill>
          <p:spPr bwMode="auto">
            <a:xfrm>
              <a:off x="0" y="1920"/>
              <a:ext cx="2229" cy="2113"/>
            </a:xfrm>
            <a:prstGeom prst="rect">
              <a:avLst/>
            </a:prstGeom>
            <a:noFill/>
            <a:ln w="9525">
              <a:noFill/>
              <a:miter lim="800000"/>
              <a:headEnd/>
              <a:tailEnd/>
            </a:ln>
          </p:spPr>
        </p:pic>
        <p:sp>
          <p:nvSpPr>
            <p:cNvPr id="17415" name="Line 7"/>
            <p:cNvSpPr>
              <a:spLocks noChangeShapeType="1"/>
            </p:cNvSpPr>
            <p:nvPr/>
          </p:nvSpPr>
          <p:spPr bwMode="auto">
            <a:xfrm flipV="1">
              <a:off x="1440" y="1680"/>
              <a:ext cx="576" cy="1008"/>
            </a:xfrm>
            <a:prstGeom prst="line">
              <a:avLst/>
            </a:prstGeom>
            <a:noFill/>
            <a:ln w="28575">
              <a:solidFill>
                <a:srgbClr val="FF3300"/>
              </a:solidFill>
              <a:round/>
              <a:headEnd/>
              <a:tailEnd/>
            </a:ln>
          </p:spPr>
          <p:txBody>
            <a:bodyPr/>
            <a:lstStyle/>
            <a:p>
              <a:endParaRPr lang="en-US"/>
            </a:p>
          </p:txBody>
        </p:sp>
        <p:sp>
          <p:nvSpPr>
            <p:cNvPr id="17416" name="Line 8"/>
            <p:cNvSpPr>
              <a:spLocks noChangeShapeType="1"/>
            </p:cNvSpPr>
            <p:nvPr/>
          </p:nvSpPr>
          <p:spPr bwMode="auto">
            <a:xfrm>
              <a:off x="1584" y="2784"/>
              <a:ext cx="1536" cy="672"/>
            </a:xfrm>
            <a:prstGeom prst="line">
              <a:avLst/>
            </a:prstGeom>
            <a:noFill/>
            <a:ln w="28575">
              <a:solidFill>
                <a:srgbClr val="FF3300"/>
              </a:solidFill>
              <a:round/>
              <a:headEnd/>
              <a:tailEnd/>
            </a:ln>
          </p:spPr>
          <p:txBody>
            <a:bodyPr/>
            <a:lstStyle/>
            <a:p>
              <a:endParaRPr lang="en-US"/>
            </a:p>
          </p:txBody>
        </p:sp>
      </p:grpSp>
    </p:spTree>
    <p:extLst>
      <p:ext uri="{BB962C8B-B14F-4D97-AF65-F5344CB8AC3E}">
        <p14:creationId xmlns:p14="http://schemas.microsoft.com/office/powerpoint/2010/main" val="2376820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oils_data2"/>
          <p:cNvPicPr>
            <a:picLocks noChangeAspect="1" noChangeArrowheads="1"/>
          </p:cNvPicPr>
          <p:nvPr/>
        </p:nvPicPr>
        <p:blipFill>
          <a:blip r:embed="rId2" cstate="print"/>
          <a:srcRect/>
          <a:stretch>
            <a:fillRect/>
          </a:stretch>
        </p:blipFill>
        <p:spPr bwMode="auto">
          <a:xfrm>
            <a:off x="609600" y="1981200"/>
            <a:ext cx="1522413" cy="3732213"/>
          </a:xfrm>
          <a:prstGeom prst="rect">
            <a:avLst/>
          </a:prstGeom>
          <a:noFill/>
          <a:ln w="9525">
            <a:noFill/>
            <a:miter lim="800000"/>
            <a:headEnd/>
            <a:tailEnd/>
          </a:ln>
        </p:spPr>
      </p:pic>
      <p:pic>
        <p:nvPicPr>
          <p:cNvPr id="31747" name="Picture 3" descr="txstat"/>
          <p:cNvPicPr>
            <a:picLocks noChangeAspect="1" noChangeArrowheads="1"/>
          </p:cNvPicPr>
          <p:nvPr/>
        </p:nvPicPr>
        <p:blipFill>
          <a:blip r:embed="rId3" cstate="print"/>
          <a:srcRect/>
          <a:stretch>
            <a:fillRect/>
          </a:stretch>
        </p:blipFill>
        <p:spPr bwMode="auto">
          <a:xfrm>
            <a:off x="2590800" y="1828800"/>
            <a:ext cx="5867400" cy="4822825"/>
          </a:xfrm>
          <a:prstGeom prst="rect">
            <a:avLst/>
          </a:prstGeom>
          <a:noFill/>
          <a:ln w="9525">
            <a:noFill/>
            <a:miter lim="800000"/>
            <a:headEnd/>
            <a:tailEnd/>
          </a:ln>
        </p:spPr>
      </p:pic>
      <p:pic>
        <p:nvPicPr>
          <p:cNvPr id="31748" name="Picture 4" descr="statsgo1"/>
          <p:cNvPicPr>
            <a:picLocks noChangeAspect="1" noChangeArrowheads="1"/>
          </p:cNvPicPr>
          <p:nvPr/>
        </p:nvPicPr>
        <p:blipFill>
          <a:blip r:embed="rId4" cstate="print"/>
          <a:srcRect/>
          <a:stretch>
            <a:fillRect/>
          </a:stretch>
        </p:blipFill>
        <p:spPr bwMode="auto">
          <a:xfrm>
            <a:off x="1143000" y="457200"/>
            <a:ext cx="6865938" cy="1320800"/>
          </a:xfrm>
          <a:prstGeom prst="rect">
            <a:avLst/>
          </a:prstGeom>
          <a:noFill/>
          <a:ln w="9525">
            <a:noFill/>
            <a:miter lim="800000"/>
            <a:headEnd/>
            <a:tailEnd/>
          </a:ln>
        </p:spPr>
      </p:pic>
      <p:sp>
        <p:nvSpPr>
          <p:cNvPr id="31749" name="Rectangle 5"/>
          <p:cNvSpPr>
            <a:spLocks noChangeArrowheads="1"/>
          </p:cNvSpPr>
          <p:nvPr/>
        </p:nvSpPr>
        <p:spPr bwMode="auto">
          <a:xfrm>
            <a:off x="533400" y="6096000"/>
            <a:ext cx="7170738" cy="457200"/>
          </a:xfrm>
          <a:prstGeom prst="rect">
            <a:avLst/>
          </a:prstGeom>
          <a:solidFill>
            <a:schemeClr val="bg1"/>
          </a:solidFill>
          <a:ln w="9525">
            <a:noFill/>
            <a:miter lim="800000"/>
            <a:headEnd/>
            <a:tailEnd/>
          </a:ln>
        </p:spPr>
        <p:txBody>
          <a:bodyPr wrap="none">
            <a:spAutoFit/>
          </a:bodyPr>
          <a:lstStyle/>
          <a:p>
            <a:r>
              <a:rPr lang="en-US">
                <a:solidFill>
                  <a:schemeClr val="accent2"/>
                </a:solidFill>
              </a:rPr>
              <a:t>http://www.ncgc.nrcs.usda.gov/products/datasets/statsgo/</a:t>
            </a:r>
          </a:p>
        </p:txBody>
      </p:sp>
      <p:sp>
        <p:nvSpPr>
          <p:cNvPr id="31750" name="Text Box 6"/>
          <p:cNvSpPr txBox="1">
            <a:spLocks noChangeArrowheads="1"/>
          </p:cNvSpPr>
          <p:nvPr/>
        </p:nvSpPr>
        <p:spPr bwMode="auto">
          <a:xfrm>
            <a:off x="381000" y="1371600"/>
            <a:ext cx="4243388" cy="457200"/>
          </a:xfrm>
          <a:prstGeom prst="rect">
            <a:avLst/>
          </a:prstGeom>
          <a:noFill/>
          <a:ln w="9525">
            <a:noFill/>
            <a:miter lim="800000"/>
            <a:headEnd/>
            <a:tailEnd/>
          </a:ln>
        </p:spPr>
        <p:txBody>
          <a:bodyPr wrap="none">
            <a:spAutoFit/>
          </a:bodyPr>
          <a:lstStyle/>
          <a:p>
            <a:r>
              <a:rPr lang="en-US"/>
              <a:t>1:250,000 Scale Soil Information</a:t>
            </a:r>
          </a:p>
        </p:txBody>
      </p:sp>
    </p:spTree>
    <p:extLst>
      <p:ext uri="{BB962C8B-B14F-4D97-AF65-F5344CB8AC3E}">
        <p14:creationId xmlns:p14="http://schemas.microsoft.com/office/powerpoint/2010/main" val="255867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274638"/>
            <a:ext cx="8229600" cy="639762"/>
          </a:xfrm>
        </p:spPr>
        <p:txBody>
          <a:bodyPr/>
          <a:lstStyle/>
          <a:p>
            <a:r>
              <a:rPr lang="en-US" sz="4000"/>
              <a:t>Weather/climate station</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36623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4"/>
          <p:cNvSpPr>
            <a:spLocks noGrp="1" noChangeArrowheads="1"/>
          </p:cNvSpPr>
          <p:nvPr>
            <p:ph type="body" idx="1"/>
          </p:nvPr>
        </p:nvSpPr>
        <p:spPr>
          <a:xfrm>
            <a:off x="4343400" y="1828800"/>
            <a:ext cx="4343400" cy="4525963"/>
          </a:xfrm>
        </p:spPr>
        <p:txBody>
          <a:bodyPr/>
          <a:lstStyle/>
          <a:p>
            <a:r>
              <a:rPr lang="en-US"/>
              <a:t>Following variables are recorded</a:t>
            </a:r>
          </a:p>
          <a:p>
            <a:pPr lvl="1"/>
            <a:r>
              <a:rPr lang="en-US"/>
              <a:t>Wind velocity/direction</a:t>
            </a:r>
          </a:p>
          <a:p>
            <a:pPr lvl="1"/>
            <a:r>
              <a:rPr lang="en-US"/>
              <a:t>Rainfall</a:t>
            </a:r>
          </a:p>
          <a:p>
            <a:pPr lvl="1"/>
            <a:r>
              <a:rPr lang="en-US"/>
              <a:t>Relative humidity and temperature</a:t>
            </a:r>
          </a:p>
          <a:p>
            <a:pPr lvl="1"/>
            <a:r>
              <a:rPr lang="en-US"/>
              <a:t>Radiation</a:t>
            </a:r>
          </a:p>
        </p:txBody>
      </p:sp>
    </p:spTree>
    <p:extLst>
      <p:ext uri="{BB962C8B-B14F-4D97-AF65-F5344CB8AC3E}">
        <p14:creationId xmlns:p14="http://schemas.microsoft.com/office/powerpoint/2010/main" val="139462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Ssurgo for Travis County</a:t>
            </a:r>
          </a:p>
        </p:txBody>
      </p:sp>
      <p:pic>
        <p:nvPicPr>
          <p:cNvPr id="34819" name="Picture 2"/>
          <p:cNvPicPr>
            <a:picLocks noChangeAspect="1" noChangeArrowheads="1"/>
          </p:cNvPicPr>
          <p:nvPr/>
        </p:nvPicPr>
        <p:blipFill>
          <a:blip r:embed="rId2" cstate="print"/>
          <a:srcRect/>
          <a:stretch>
            <a:fillRect/>
          </a:stretch>
        </p:blipFill>
        <p:spPr bwMode="auto">
          <a:xfrm>
            <a:off x="304800" y="2590800"/>
            <a:ext cx="3087688" cy="2895600"/>
          </a:xfrm>
          <a:prstGeom prst="rect">
            <a:avLst/>
          </a:prstGeom>
          <a:noFill/>
          <a:ln w="9525">
            <a:noFill/>
            <a:miter lim="800000"/>
            <a:headEnd/>
            <a:tailEnd/>
          </a:ln>
        </p:spPr>
      </p:pic>
      <p:pic>
        <p:nvPicPr>
          <p:cNvPr id="34820" name="Picture 3"/>
          <p:cNvPicPr>
            <a:picLocks noChangeAspect="1" noChangeArrowheads="1"/>
          </p:cNvPicPr>
          <p:nvPr/>
        </p:nvPicPr>
        <p:blipFill>
          <a:blip r:embed="rId3" cstate="print"/>
          <a:srcRect/>
          <a:stretch>
            <a:fillRect/>
          </a:stretch>
        </p:blipFill>
        <p:spPr bwMode="auto">
          <a:xfrm>
            <a:off x="3886200" y="2057400"/>
            <a:ext cx="4979988" cy="4200525"/>
          </a:xfrm>
          <a:prstGeom prst="rect">
            <a:avLst/>
          </a:prstGeom>
          <a:noFill/>
          <a:ln w="9525">
            <a:noFill/>
            <a:miter lim="800000"/>
            <a:headEnd/>
            <a:tailEnd/>
          </a:ln>
        </p:spPr>
      </p:pic>
      <p:cxnSp>
        <p:nvCxnSpPr>
          <p:cNvPr id="6" name="Straight Connector 5"/>
          <p:cNvCxnSpPr/>
          <p:nvPr/>
        </p:nvCxnSpPr>
        <p:spPr>
          <a:xfrm flipV="1">
            <a:off x="2286000" y="2133600"/>
            <a:ext cx="24384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4343400"/>
            <a:ext cx="434340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34823" name="TextBox 8"/>
          <p:cNvSpPr txBox="1">
            <a:spLocks noChangeArrowheads="1"/>
          </p:cNvSpPr>
          <p:nvPr/>
        </p:nvSpPr>
        <p:spPr bwMode="auto">
          <a:xfrm>
            <a:off x="381000" y="5867400"/>
            <a:ext cx="5943600" cy="830263"/>
          </a:xfrm>
          <a:prstGeom prst="rect">
            <a:avLst/>
          </a:prstGeom>
          <a:noFill/>
          <a:ln w="9525">
            <a:noFill/>
            <a:miter lim="800000"/>
            <a:headEnd/>
            <a:tailEnd/>
          </a:ln>
        </p:spPr>
        <p:txBody>
          <a:bodyPr>
            <a:spAutoFit/>
          </a:bodyPr>
          <a:lstStyle/>
          <a:p>
            <a:pPr algn="ctr"/>
            <a:r>
              <a:rPr lang="en-US"/>
              <a:t>103 soil map units described by 7530 polygons of average area  35.37 ha (87 acres)</a:t>
            </a:r>
          </a:p>
        </p:txBody>
      </p:sp>
    </p:spTree>
    <p:extLst>
      <p:ext uri="{BB962C8B-B14F-4D97-AF65-F5344CB8AC3E}">
        <p14:creationId xmlns:p14="http://schemas.microsoft.com/office/powerpoint/2010/main" val="1640505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National Land Cover Dataset</a:t>
            </a:r>
          </a:p>
        </p:txBody>
      </p:sp>
      <p:pic>
        <p:nvPicPr>
          <p:cNvPr id="35843" name="Picture 3" descr="washdc_web_sm"/>
          <p:cNvPicPr>
            <a:picLocks noChangeAspect="1" noChangeArrowheads="1"/>
          </p:cNvPicPr>
          <p:nvPr/>
        </p:nvPicPr>
        <p:blipFill>
          <a:blip r:embed="rId2" cstate="print"/>
          <a:srcRect/>
          <a:stretch>
            <a:fillRect/>
          </a:stretch>
        </p:blipFill>
        <p:spPr bwMode="auto">
          <a:xfrm>
            <a:off x="5638800" y="2438400"/>
            <a:ext cx="3079750" cy="3079750"/>
          </a:xfrm>
          <a:prstGeom prst="rect">
            <a:avLst/>
          </a:prstGeom>
          <a:noFill/>
          <a:ln w="9525">
            <a:noFill/>
            <a:miter lim="800000"/>
            <a:headEnd/>
            <a:tailEnd/>
          </a:ln>
        </p:spPr>
      </p:pic>
      <p:pic>
        <p:nvPicPr>
          <p:cNvPr id="35844" name="Picture 4" descr="usnlcd1"/>
          <p:cNvPicPr>
            <a:picLocks noChangeAspect="1" noChangeArrowheads="1"/>
          </p:cNvPicPr>
          <p:nvPr/>
        </p:nvPicPr>
        <p:blipFill>
          <a:blip r:embed="rId3" cstate="print"/>
          <a:srcRect/>
          <a:stretch>
            <a:fillRect/>
          </a:stretch>
        </p:blipFill>
        <p:spPr bwMode="auto">
          <a:xfrm>
            <a:off x="228600" y="2362200"/>
            <a:ext cx="5410200" cy="3411538"/>
          </a:xfrm>
          <a:prstGeom prst="rect">
            <a:avLst/>
          </a:prstGeom>
          <a:noFill/>
          <a:ln w="9525">
            <a:noFill/>
            <a:miter lim="800000"/>
            <a:headEnd/>
            <a:tailEnd/>
          </a:ln>
        </p:spPr>
      </p:pic>
      <p:sp>
        <p:nvSpPr>
          <p:cNvPr id="35846" name="Rectangle 6"/>
          <p:cNvSpPr>
            <a:spLocks noChangeArrowheads="1"/>
          </p:cNvSpPr>
          <p:nvPr/>
        </p:nvSpPr>
        <p:spPr bwMode="auto">
          <a:xfrm>
            <a:off x="2743200" y="6096000"/>
            <a:ext cx="3228975" cy="457200"/>
          </a:xfrm>
          <a:prstGeom prst="rect">
            <a:avLst/>
          </a:prstGeom>
          <a:noFill/>
          <a:ln w="9525">
            <a:noFill/>
            <a:miter lim="800000"/>
            <a:headEnd/>
            <a:tailEnd/>
          </a:ln>
        </p:spPr>
        <p:txBody>
          <a:bodyPr wrap="none">
            <a:spAutoFit/>
          </a:bodyPr>
          <a:lstStyle/>
          <a:p>
            <a:r>
              <a:rPr lang="en-US">
                <a:solidFill>
                  <a:schemeClr val="accent2"/>
                </a:solidFill>
              </a:rPr>
              <a:t>http://seamless.usgs.gov/</a:t>
            </a:r>
          </a:p>
        </p:txBody>
      </p:sp>
      <p:sp>
        <p:nvSpPr>
          <p:cNvPr id="35847" name="Text Box 7"/>
          <p:cNvSpPr txBox="1">
            <a:spLocks noChangeArrowheads="1"/>
          </p:cNvSpPr>
          <p:nvPr/>
        </p:nvSpPr>
        <p:spPr bwMode="auto">
          <a:xfrm>
            <a:off x="914400" y="6096000"/>
            <a:ext cx="1738313" cy="457200"/>
          </a:xfrm>
          <a:prstGeom prst="rect">
            <a:avLst/>
          </a:prstGeom>
          <a:noFill/>
          <a:ln w="9525">
            <a:noFill/>
            <a:miter lim="800000"/>
            <a:headEnd/>
            <a:tailEnd/>
          </a:ln>
        </p:spPr>
        <p:txBody>
          <a:bodyPr wrap="none">
            <a:spAutoFit/>
          </a:bodyPr>
          <a:lstStyle/>
          <a:p>
            <a:r>
              <a:rPr lang="en-US"/>
              <a:t>Get the data:</a:t>
            </a:r>
          </a:p>
        </p:txBody>
      </p:sp>
    </p:spTree>
    <p:extLst>
      <p:ext uri="{BB962C8B-B14F-4D97-AF65-F5344CB8AC3E}">
        <p14:creationId xmlns:p14="http://schemas.microsoft.com/office/powerpoint/2010/main" val="11025456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pic>
        <p:nvPicPr>
          <p:cNvPr id="36867" name="Picture 3" descr="landclass"/>
          <p:cNvPicPr>
            <a:picLocks noChangeAspect="1" noChangeArrowheads="1"/>
          </p:cNvPicPr>
          <p:nvPr/>
        </p:nvPicPr>
        <p:blipFill>
          <a:blip r:embed="rId2" cstate="print"/>
          <a:srcRect/>
          <a:stretch>
            <a:fillRect/>
          </a:stretch>
        </p:blipFill>
        <p:spPr bwMode="auto">
          <a:xfrm>
            <a:off x="533400" y="134938"/>
            <a:ext cx="8001000" cy="6526212"/>
          </a:xfrm>
          <a:prstGeom prst="rect">
            <a:avLst/>
          </a:prstGeom>
          <a:noFill/>
          <a:ln w="9525">
            <a:noFill/>
            <a:miter lim="800000"/>
            <a:headEnd/>
            <a:tailEnd/>
          </a:ln>
        </p:spPr>
      </p:pic>
    </p:spTree>
    <p:extLst>
      <p:ext uri="{BB962C8B-B14F-4D97-AF65-F5344CB8AC3E}">
        <p14:creationId xmlns:p14="http://schemas.microsoft.com/office/powerpoint/2010/main" val="204099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24399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3"/>
          <p:cNvSpPr>
            <a:spLocks noGrp="1" noRot="1" noChangeArrowheads="1"/>
          </p:cNvSpPr>
          <p:nvPr>
            <p:ph type="title"/>
          </p:nvPr>
        </p:nvSpPr>
        <p:spPr>
          <a:xfrm>
            <a:off x="457200" y="274638"/>
            <a:ext cx="8229600" cy="563562"/>
          </a:xfrm>
        </p:spPr>
        <p:txBody>
          <a:bodyPr/>
          <a:lstStyle/>
          <a:p>
            <a:r>
              <a:rPr lang="en-US" sz="4000"/>
              <a:t>Components of a weather station</a:t>
            </a:r>
            <a:endParaRPr lang="en-US" sz="4000" baseline="-25000"/>
          </a:p>
        </p:txBody>
      </p:sp>
      <p:pic>
        <p:nvPicPr>
          <p:cNvPr id="38916" name="Picture 4" descr="Anem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2057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38917" name="Line 5"/>
          <p:cNvSpPr>
            <a:spLocks noChangeShapeType="1"/>
          </p:cNvSpPr>
          <p:nvPr/>
        </p:nvSpPr>
        <p:spPr bwMode="auto">
          <a:xfrm flipH="1" flipV="1">
            <a:off x="2438400" y="1905000"/>
            <a:ext cx="2286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918" name="Picture 6" descr="Temperature/Relative Humbidity p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657600"/>
            <a:ext cx="1422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8919" name="Line 7"/>
          <p:cNvSpPr>
            <a:spLocks noChangeShapeType="1"/>
          </p:cNvSpPr>
          <p:nvPr/>
        </p:nvSpPr>
        <p:spPr bwMode="auto">
          <a:xfrm>
            <a:off x="5181600" y="2971800"/>
            <a:ext cx="18288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8"/>
          <p:cNvSpPr>
            <a:spLocks noChangeShapeType="1"/>
          </p:cNvSpPr>
          <p:nvPr/>
        </p:nvSpPr>
        <p:spPr bwMode="auto">
          <a:xfrm flipH="1">
            <a:off x="2209800" y="3429000"/>
            <a:ext cx="1981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92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57600"/>
            <a:ext cx="19050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3" name="Picture 11" descr="te525ws"/>
          <p:cNvPicPr>
            <a:picLocks noChangeAspect="1" noChangeArrowheads="1"/>
          </p:cNvPicPr>
          <p:nvPr/>
        </p:nvPicPr>
        <p:blipFill>
          <a:blip r:embed="rId6">
            <a:extLst>
              <a:ext uri="{28A0092B-C50C-407E-A947-70E740481C1C}">
                <a14:useLocalDpi xmlns:a14="http://schemas.microsoft.com/office/drawing/2010/main" val="0"/>
              </a:ext>
            </a:extLst>
          </a:blip>
          <a:srcRect b="28572"/>
          <a:stretch>
            <a:fillRect/>
          </a:stretch>
        </p:blipFill>
        <p:spPr bwMode="auto">
          <a:xfrm>
            <a:off x="7010400" y="1066800"/>
            <a:ext cx="1328738" cy="1905000"/>
          </a:xfrm>
          <a:prstGeom prst="rect">
            <a:avLst/>
          </a:prstGeom>
          <a:noFill/>
          <a:extLst>
            <a:ext uri="{909E8E84-426E-40DD-AFC4-6F175D3DCCD1}">
              <a14:hiddenFill xmlns:a14="http://schemas.microsoft.com/office/drawing/2010/main">
                <a:solidFill>
                  <a:srgbClr val="FFFFFF"/>
                </a:solidFill>
              </a14:hiddenFill>
            </a:ext>
          </a:extLst>
        </p:spPr>
      </p:pic>
      <p:sp>
        <p:nvSpPr>
          <p:cNvPr id="38924" name="Line 12"/>
          <p:cNvSpPr>
            <a:spLocks noChangeShapeType="1"/>
          </p:cNvSpPr>
          <p:nvPr/>
        </p:nvSpPr>
        <p:spPr bwMode="auto">
          <a:xfrm flipV="1">
            <a:off x="5410200" y="1905000"/>
            <a:ext cx="1600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Text Box 13"/>
          <p:cNvSpPr txBox="1">
            <a:spLocks noChangeArrowheads="1"/>
          </p:cNvSpPr>
          <p:nvPr/>
        </p:nvSpPr>
        <p:spPr bwMode="auto">
          <a:xfrm>
            <a:off x="457200" y="26812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Anemometer</a:t>
            </a:r>
          </a:p>
        </p:txBody>
      </p:sp>
      <p:sp>
        <p:nvSpPr>
          <p:cNvPr id="38926" name="Text Box 14"/>
          <p:cNvSpPr txBox="1">
            <a:spLocks noChangeArrowheads="1"/>
          </p:cNvSpPr>
          <p:nvPr/>
        </p:nvSpPr>
        <p:spPr bwMode="auto">
          <a:xfrm>
            <a:off x="304800" y="5105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Radiometer</a:t>
            </a:r>
          </a:p>
        </p:txBody>
      </p:sp>
      <p:sp>
        <p:nvSpPr>
          <p:cNvPr id="38927" name="Text Box 15"/>
          <p:cNvSpPr txBox="1">
            <a:spLocks noChangeArrowheads="1"/>
          </p:cNvSpPr>
          <p:nvPr/>
        </p:nvSpPr>
        <p:spPr bwMode="auto">
          <a:xfrm>
            <a:off x="6324600" y="29860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Tipping bucket raingage</a:t>
            </a:r>
          </a:p>
        </p:txBody>
      </p:sp>
      <p:sp>
        <p:nvSpPr>
          <p:cNvPr id="38928" name="Text Box 16"/>
          <p:cNvSpPr txBox="1">
            <a:spLocks noChangeArrowheads="1"/>
          </p:cNvSpPr>
          <p:nvPr/>
        </p:nvSpPr>
        <p:spPr bwMode="auto">
          <a:xfrm>
            <a:off x="6781800" y="58674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Relative humidity and temperature</a:t>
            </a:r>
          </a:p>
        </p:txBody>
      </p:sp>
    </p:spTree>
    <p:extLst>
      <p:ext uri="{BB962C8B-B14F-4D97-AF65-F5344CB8AC3E}">
        <p14:creationId xmlns:p14="http://schemas.microsoft.com/office/powerpoint/2010/main" val="415241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a:t>Precipitation (continued)</a:t>
            </a:r>
          </a:p>
        </p:txBody>
      </p:sp>
      <p:sp>
        <p:nvSpPr>
          <p:cNvPr id="36867" name="Rectangle 3"/>
          <p:cNvSpPr>
            <a:spLocks noGrp="1" noChangeArrowheads="1"/>
          </p:cNvSpPr>
          <p:nvPr>
            <p:ph type="body" idx="1"/>
          </p:nvPr>
        </p:nvSpPr>
        <p:spPr/>
        <p:txBody>
          <a:bodyPr/>
          <a:lstStyle/>
          <a:p>
            <a:r>
              <a:rPr lang="en-US"/>
              <a:t>Snow Pillows</a:t>
            </a:r>
          </a:p>
        </p:txBody>
      </p:sp>
      <p:pic>
        <p:nvPicPr>
          <p:cNvPr id="36868" name="Picture 4" descr="snowpi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416175"/>
            <a:ext cx="5486400" cy="3524250"/>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2257425" y="6076950"/>
            <a:ext cx="443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t>http://wsoweb.ladwp.com/Aqueduct/snow/pillow.htm</a:t>
            </a:r>
          </a:p>
        </p:txBody>
      </p:sp>
    </p:spTree>
    <p:extLst>
      <p:ext uri="{BB962C8B-B14F-4D97-AF65-F5344CB8AC3E}">
        <p14:creationId xmlns:p14="http://schemas.microsoft.com/office/powerpoint/2010/main" val="32044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90DBEE3D-99B6-4ED5-855F-D0DF062C5C88}" type="slidenum">
              <a:rPr lang="en-US"/>
              <a:pPr/>
              <a:t>8</a:t>
            </a:fld>
            <a:endParaRPr lang="en-US"/>
          </a:p>
        </p:txBody>
      </p:sp>
      <p:sp>
        <p:nvSpPr>
          <p:cNvPr id="44034" name="Rectangle 2"/>
          <p:cNvSpPr>
            <a:spLocks noGrp="1" noRot="1" noChangeArrowheads="1"/>
          </p:cNvSpPr>
          <p:nvPr>
            <p:ph type="title"/>
          </p:nvPr>
        </p:nvSpPr>
        <p:spPr>
          <a:xfrm>
            <a:off x="457200" y="152400"/>
            <a:ext cx="8229600" cy="715963"/>
          </a:xfrm>
        </p:spPr>
        <p:txBody>
          <a:bodyPr/>
          <a:lstStyle/>
          <a:p>
            <a:r>
              <a:rPr lang="en-US" sz="4000"/>
              <a:t>Snow Pillows</a:t>
            </a:r>
          </a:p>
        </p:txBody>
      </p:sp>
      <p:pic>
        <p:nvPicPr>
          <p:cNvPr id="44041" name="Picture 9" descr="Hejnic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5110163" cy="3543300"/>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mvc-006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838200"/>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snowpi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32766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5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a:t>Evaporation pan</a:t>
            </a:r>
          </a:p>
        </p:txBody>
      </p:sp>
      <p:pic>
        <p:nvPicPr>
          <p:cNvPr id="40963" name="Picture 3" descr="sukhothai_evaporation_pan_wi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828800"/>
            <a:ext cx="5091113" cy="3819525"/>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ev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9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1171</Words>
  <Application>Microsoft Office PowerPoint</Application>
  <PresentationFormat>On-screen Show (4:3)</PresentationFormat>
  <Paragraphs>205</Paragraphs>
  <Slides>52</Slides>
  <Notes>6</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52</vt:i4>
      </vt:variant>
    </vt:vector>
  </HeadingPairs>
  <TitlesOfParts>
    <vt:vector size="57" baseType="lpstr">
      <vt:lpstr>Default Design</vt:lpstr>
      <vt:lpstr>Equation</vt:lpstr>
      <vt:lpstr>Worksheet</vt:lpstr>
      <vt:lpstr>Chart</vt:lpstr>
      <vt:lpstr>Bitmap Image</vt:lpstr>
      <vt:lpstr>Hydrologic Measurement</vt:lpstr>
      <vt:lpstr>Hydrologic Measurement</vt:lpstr>
      <vt:lpstr>Precipitation Station</vt:lpstr>
      <vt:lpstr>Tipping bucket rain gage</vt:lpstr>
      <vt:lpstr>Weather/climate station</vt:lpstr>
      <vt:lpstr>Components of a weather station</vt:lpstr>
      <vt:lpstr>Precipitation (continued)</vt:lpstr>
      <vt:lpstr>Snow Pillows</vt:lpstr>
      <vt:lpstr>Evaporation pan</vt:lpstr>
      <vt:lpstr>Measuring streamflow</vt:lpstr>
      <vt:lpstr>Streamflow using a boat</vt:lpstr>
      <vt:lpstr>Measurement at high flows</vt:lpstr>
      <vt:lpstr>Acoustic Doppler Current Profiler </vt:lpstr>
      <vt:lpstr>Schematic of a stilling well gaging station</vt:lpstr>
      <vt:lpstr>Pressure transducer gaging station</vt:lpstr>
      <vt:lpstr>Stream Flow Rate</vt:lpstr>
      <vt:lpstr>Example</vt:lpstr>
      <vt:lpstr>Example (Cont.)</vt:lpstr>
      <vt:lpstr>Rating Curve</vt:lpstr>
      <vt:lpstr>PowerPoint Presentation</vt:lpstr>
      <vt:lpstr>PowerPoint Presentation</vt:lpstr>
      <vt:lpstr>PowerPoint Presentation</vt:lpstr>
      <vt:lpstr>Water Watch</vt:lpstr>
      <vt:lpstr>Improvements from Senate Bill 2: Instream Flow requirements</vt:lpstr>
      <vt:lpstr> Process Flowchart</vt:lpstr>
      <vt:lpstr>Study Area (Guadalupe river near Seguin, TX)</vt:lpstr>
      <vt:lpstr>Depth Sounder (Echo Sounder)</vt:lpstr>
      <vt:lpstr>Acoustic Doppler Current Profiler</vt:lpstr>
      <vt:lpstr>Measurement System</vt:lpstr>
      <vt:lpstr>Channel Bed Soundings</vt:lpstr>
      <vt:lpstr>Bathymetry from Side-Scanning Sonar</vt:lpstr>
      <vt:lpstr>National Elevation Dataset</vt:lpstr>
      <vt:lpstr>Digital Elevation Model (DEM)</vt:lpstr>
      <vt:lpstr>Austin West 30 Meter DEM</vt:lpstr>
      <vt:lpstr>PowerPoint Presentation</vt:lpstr>
      <vt:lpstr>Flow Direction Grid</vt:lpstr>
      <vt:lpstr>Delineation of Streams and Watersheds on a DEM </vt:lpstr>
      <vt:lpstr>Watersheds of the US </vt:lpstr>
      <vt:lpstr>Watershed Hierarchy</vt:lpstr>
      <vt:lpstr>Watershed of Brushy Bend</vt:lpstr>
      <vt:lpstr>LIDAR surveying</vt:lpstr>
      <vt:lpstr>PowerPoint Presentation</vt:lpstr>
      <vt:lpstr>PowerPoint Presentation</vt:lpstr>
      <vt:lpstr>HydroSheds derived from SRTM</vt:lpstr>
      <vt:lpstr>PowerPoint Presentation</vt:lpstr>
      <vt:lpstr>PowerPoint Presentation</vt:lpstr>
      <vt:lpstr>PowerPoint Presentation</vt:lpstr>
      <vt:lpstr>PowerPoint Presentation</vt:lpstr>
      <vt:lpstr>PowerPoint Presentation</vt:lpstr>
      <vt:lpstr>Ssurgo for Travis County</vt:lpstr>
      <vt:lpstr>National Land Cover Dataset</vt:lpstr>
      <vt:lpstr>PowerPoint Presentation</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Improvements from Senate Bill 2: Instream Flow requirements</dc:title>
  <dc:creator>maidment</dc:creator>
  <cp:lastModifiedBy>Maidment, David R</cp:lastModifiedBy>
  <cp:revision>13</cp:revision>
  <dcterms:created xsi:type="dcterms:W3CDTF">2004-03-04T16:31:40Z</dcterms:created>
  <dcterms:modified xsi:type="dcterms:W3CDTF">2012-02-16T00:15:18Z</dcterms:modified>
</cp:coreProperties>
</file>